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5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5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6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27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49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7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8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1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4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6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0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F616A82B-4290-46E7-BF7E-9119EFAF9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005A7-F593-4E3C-B44A-47CF9D869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7857" y="3646731"/>
            <a:ext cx="4016188" cy="1146397"/>
          </a:xfrm>
        </p:spPr>
        <p:txBody>
          <a:bodyPr>
            <a:normAutofit/>
          </a:bodyPr>
          <a:lstStyle/>
          <a:p>
            <a:r>
              <a:rPr lang="en-US" sz="4000" dirty="0" err="1"/>
              <a:t>Contoh</a:t>
            </a:r>
            <a:r>
              <a:rPr lang="en-US" sz="4000" dirty="0"/>
              <a:t> </a:t>
            </a:r>
            <a:r>
              <a:rPr lang="en-US" sz="4000" dirty="0" err="1"/>
              <a:t>Soal</a:t>
            </a:r>
            <a:endParaRPr lang="en-ID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F9346-53DA-4F92-A922-F6552A76A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707" y="4793129"/>
            <a:ext cx="2868706" cy="1563219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+mj-lt"/>
              </a:rPr>
              <a:t>Ruang </a:t>
            </a:r>
            <a:r>
              <a:rPr lang="en-US" sz="1800" dirty="0" err="1">
                <a:latin typeface="+mj-lt"/>
              </a:rPr>
              <a:t>Vektor</a:t>
            </a:r>
            <a:endParaRPr lang="en-ID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977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6651E-B05C-4C9A-ACA9-049B9BE9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92831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Narrow" panose="020B0606020202030204" pitchFamily="34" charset="0"/>
              </a:rPr>
              <a:t>Ruang </a:t>
            </a:r>
            <a:r>
              <a:rPr lang="en-US" sz="2800" dirty="0" err="1">
                <a:latin typeface="Arial Narrow" panose="020B0606020202030204" pitchFamily="34" charset="0"/>
              </a:rPr>
              <a:t>Vektor</a:t>
            </a:r>
            <a:endParaRPr lang="en-ID" sz="2800" dirty="0"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974A9-D62E-4E4D-BD35-C5E7D0970F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325217"/>
                <a:ext cx="9634011" cy="435712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Definisi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</a:p>
              <a:p>
                <a:r>
                  <a:rPr lang="en-US" sz="2000" dirty="0">
                    <a:latin typeface="+mj-lt"/>
                  </a:rPr>
                  <a:t> 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V(+,*)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Merupakan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Ruang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Vektor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terhadap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operasi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+ dan *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bila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 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2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𝐝𝐚𝐧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𝒔𝒌𝒂𝒍𝒂𝒓</m:t>
                    </m:r>
                    <m:r>
                      <a:rPr lang="en-ID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</a:p>
              <a:p>
                <a:r>
                  <a:rPr lang="en-US" sz="28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h𝑢𝑘𝑢𝑚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𝐾𝑜𝑚𝑢𝑡𝑎𝑡𝑖𝑓</m:t>
                    </m:r>
                  </m:oMath>
                </a14:m>
                <a:endParaRPr lang="en-ID" sz="2800" dirty="0">
                  <a:solidFill>
                    <a:srgbClr val="FF0000"/>
                  </a:solidFill>
                  <a:latin typeface="+mj-lt"/>
                </a:endParaRPr>
              </a:p>
              <a:p>
                <a:r>
                  <a:rPr lang="en-ID" sz="28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ID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∝∗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∝∗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h𝑢𝑘𝑢𝑚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𝑑𝑖𝑠𝑡𝑟𝑖𝑏𝑢𝑡𝑖𝑓</m:t>
                    </m:r>
                  </m:oMath>
                </a14:m>
                <a:endParaRPr lang="en-ID" sz="2800" dirty="0">
                  <a:solidFill>
                    <a:srgbClr val="FF0000"/>
                  </a:solidFill>
                  <a:latin typeface="+mj-lt"/>
                </a:endParaRPr>
              </a:p>
              <a:p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974A9-D62E-4E4D-BD35-C5E7D0970F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325217"/>
                <a:ext cx="9634011" cy="4357126"/>
              </a:xfrm>
              <a:blipFill>
                <a:blip r:embed="rId2"/>
                <a:stretch>
                  <a:fillRect l="-113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26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A3D2-AAC6-4F80-9AFF-C943104D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65430"/>
            <a:ext cx="9634011" cy="779780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Tunjukkan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apakah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V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Ruang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Vektor</a:t>
            </a:r>
            <a:endParaRPr lang="en-ID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3846D0-732F-48F6-8558-33C07D6DFE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892810"/>
                <a:ext cx="9634011" cy="56997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Contoh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1:</a:t>
                </a:r>
              </a:p>
              <a:p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Operasi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didefinisikan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</a:t>
                </a:r>
                <a:r>
                  <a:rPr lang="en-US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:r>
                  <a:rPr lang="en-US" dirty="0" err="1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a,b</a:t>
                </a:r>
                <a:r>
                  <a:rPr lang="en-US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]+ [</a:t>
                </a:r>
                <a:r>
                  <a:rPr lang="en-US" dirty="0" err="1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c,d</a:t>
                </a:r>
                <a:r>
                  <a:rPr lang="en-US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 = [</a:t>
                </a:r>
                <a:r>
                  <a:rPr lang="en-US" dirty="0" err="1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a+d</a:t>
                </a:r>
                <a:r>
                  <a:rPr lang="en-US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b+c</a:t>
                </a:r>
                <a:r>
                  <a:rPr lang="en-US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];   dan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D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a, ab]</a:t>
                </a:r>
              </a:p>
              <a:p>
                <a:r>
                  <a:rPr lang="en-ID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ID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Misalkan</a:t>
                </a:r>
                <a:r>
                  <a:rPr lang="en-ID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en-ID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=[</a:t>
                </a:r>
                <a:r>
                  <a:rPr lang="en-ID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a,b</a:t>
                </a:r>
                <a:r>
                  <a:rPr lang="en-ID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 dan</a:t>
                </a:r>
                <a:r>
                  <a:rPr lang="en-ID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v</a:t>
                </a:r>
                <a:r>
                  <a:rPr lang="en-ID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=[</a:t>
                </a:r>
                <a:r>
                  <a:rPr lang="en-ID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c,d</a:t>
                </a:r>
                <a:r>
                  <a:rPr lang="en-ID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], </a:t>
                </a:r>
              </a:p>
              <a:p>
                <a:r>
                  <a:rPr lang="en-ID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</a:t>
                </a:r>
                <a:r>
                  <a:rPr lang="en-ID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Apakah:  </a:t>
                </a:r>
                <a:r>
                  <a:rPr lang="en-ID" b="1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en-ID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ID" b="1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ID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:r>
                  <a:rPr lang="en-ID" b="1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ID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ID" b="1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en-ID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(</a:t>
                </a:r>
                <a:r>
                  <a:rPr lang="en-ID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komutatif</a:t>
                </a:r>
                <a:r>
                  <a:rPr lang="en-ID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dan </a:t>
                </a:r>
                <a:endParaRPr lang="en-US" i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m:rPr>
                        <m:nor/>
                      </m:rPr>
                      <a:rPr lang="en-US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[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ID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a,b</a:t>
                </a:r>
                <a:r>
                  <a:rPr lang="en-ID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 +</a:t>
                </a:r>
                <a:r>
                  <a:rPr lang="en-US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D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(</a:t>
                </a:r>
                <a:r>
                  <a:rPr lang="en-ID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distributif</a:t>
                </a:r>
                <a:r>
                  <a:rPr lang="en-ID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ID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dipenuhi</a:t>
                </a:r>
                <a:r>
                  <a:rPr lang="en-ID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?</a:t>
                </a:r>
              </a:p>
              <a:p>
                <a:r>
                  <a:rPr lang="en-ID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</a:t>
                </a:r>
                <a:r>
                  <a:rPr lang="en-ID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en-ID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ID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ID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a,b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 + [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c,d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 = [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a+d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b+c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</a:p>
              <a:p>
                <a:pPr lvl="1"/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tidak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komutatif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jadi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bukan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ruang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vektor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ID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</a:t>
                </a:r>
                <a:r>
                  <a:rPr lang="en-ID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ID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ID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en-ID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c,d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 + [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a,b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 = [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c+b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a+d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</a:p>
              <a:p>
                <a:r>
                  <a:rPr lang="en-ID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:r>
                  <a:rPr lang="en-ID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Maka</a:t>
                </a:r>
                <a:r>
                  <a:rPr lang="en-ID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V </a:t>
                </a:r>
                <a:r>
                  <a:rPr lang="en-ID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dengan</a:t>
                </a:r>
                <a:r>
                  <a:rPr lang="en-ID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operasi</a:t>
                </a:r>
                <a:r>
                  <a:rPr lang="en-ID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tersebut</a:t>
                </a:r>
                <a:r>
                  <a:rPr lang="en-ID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bukan</a:t>
                </a:r>
                <a:r>
                  <a:rPr lang="en-ID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merp</a:t>
                </a:r>
                <a:r>
                  <a:rPr lang="en-ID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r>
                  <a:rPr lang="en-ID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ruang</a:t>
                </a:r>
                <a:r>
                  <a:rPr lang="en-ID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vektor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D" b="1" dirty="0"/>
              </a:p>
              <a:p>
                <a:endParaRPr lang="en-US" dirty="0"/>
              </a:p>
              <a:p>
                <a:endParaRPr lang="en-ID" dirty="0"/>
              </a:p>
              <a:p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3846D0-732F-48F6-8558-33C07D6DFE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892810"/>
                <a:ext cx="9634011" cy="5699760"/>
              </a:xfrm>
              <a:blipFill>
                <a:blip r:embed="rId2"/>
                <a:stretch>
                  <a:fillRect l="-57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BFA58B5F-F498-4B7F-987D-BCF26A5BC703}"/>
              </a:ext>
            </a:extLst>
          </p:cNvPr>
          <p:cNvSpPr/>
          <p:nvPr/>
        </p:nvSpPr>
        <p:spPr>
          <a:xfrm>
            <a:off x="5221031" y="4536066"/>
            <a:ext cx="215900" cy="965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929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EF444-3C76-4186-B742-70E58578E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90501"/>
            <a:ext cx="9634011" cy="1003300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Tunjukkan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V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Ruang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Vektor</a:t>
            </a:r>
            <a:endParaRPr lang="en-ID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3EECE5-C935-469F-AB76-847D428939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7" y="1092200"/>
                <a:ext cx="9634011" cy="57658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19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Contoh</a:t>
                </a:r>
                <a:r>
                  <a:rPr lang="en-US" sz="1900" dirty="0">
                    <a:latin typeface="Arial" panose="020B0604020202020204" pitchFamily="34" charset="0"/>
                    <a:cs typeface="Arial" panose="020B0604020202020204" pitchFamily="34" charset="0"/>
                  </a:rPr>
                  <a:t> 2:</a:t>
                </a:r>
                <a:endParaRPr lang="en-US" sz="19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sz="1900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Operasi</a:t>
                </a:r>
                <a:r>
                  <a:rPr lang="en-US" sz="19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1900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didefinisikan</a:t>
                </a:r>
                <a:r>
                  <a:rPr lang="en-US" sz="19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</a:t>
                </a:r>
              </a:p>
              <a:p>
                <a:r>
                  <a:rPr lang="en-US" sz="19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   [</a:t>
                </a:r>
                <a:r>
                  <a:rPr lang="en-US" sz="1900" dirty="0" err="1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a,b</a:t>
                </a:r>
                <a:r>
                  <a:rPr lang="en-US" sz="19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]+ [</a:t>
                </a:r>
                <a:r>
                  <a:rPr lang="en-US" sz="1900" dirty="0" err="1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c,d</a:t>
                </a:r>
                <a:r>
                  <a:rPr lang="en-US" sz="19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] = [0, 0];   dan 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sz="19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1900" dirty="0">
                            <a:solidFill>
                              <a:srgbClr val="FF0000"/>
                            </a:solidFill>
                            <a:latin typeface="Cambria" panose="02040503050406030204" pitchFamily="18" charset="0"/>
                            <a:ea typeface="Cambria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1900" dirty="0">
                            <a:solidFill>
                              <a:srgbClr val="FF0000"/>
                            </a:solidFill>
                            <a:latin typeface="Cambria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1900" dirty="0">
                            <a:solidFill>
                              <a:srgbClr val="FF0000"/>
                            </a:solidFill>
                            <a:latin typeface="Cambria" panose="02040503050406030204" pitchFamily="18" charset="0"/>
                            <a:ea typeface="Cambria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sz="19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r>
                      <a:rPr lang="en-US" sz="19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D" sz="19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a, ab]</a:t>
                </a:r>
              </a:p>
              <a:p>
                <a:r>
                  <a:rPr lang="en-ID" sz="1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ID" sz="19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Misalkan</a:t>
                </a:r>
                <a:r>
                  <a:rPr lang="en-ID" sz="1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ID" sz="19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u</a:t>
                </a:r>
                <a:r>
                  <a:rPr lang="en-ID" sz="1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=[</a:t>
                </a:r>
                <a:r>
                  <a:rPr lang="en-ID" sz="19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a,b</a:t>
                </a:r>
                <a:r>
                  <a:rPr lang="en-ID" sz="1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] dan </a:t>
                </a:r>
                <a:r>
                  <a:rPr lang="en-ID" sz="19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v</a:t>
                </a:r>
                <a:r>
                  <a:rPr lang="en-ID" sz="1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=[</a:t>
                </a:r>
                <a:r>
                  <a:rPr lang="en-ID" sz="19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c,d</a:t>
                </a:r>
                <a:r>
                  <a:rPr lang="en-ID" sz="1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],</a:t>
                </a:r>
              </a:p>
              <a:p>
                <a:r>
                  <a:rPr lang="en-US" sz="1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 a.  </a:t>
                </a:r>
                <a:r>
                  <a:rPr lang="en-US" sz="19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Apakah</a:t>
                </a:r>
                <a:r>
                  <a:rPr lang="en-US" sz="1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</a:t>
                </a:r>
                <a:r>
                  <a:rPr lang="en-ID" sz="1900" b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u</a:t>
                </a:r>
                <a:r>
                  <a:rPr lang="en-ID" sz="19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+</a:t>
                </a:r>
                <a:r>
                  <a:rPr lang="en-ID" sz="1900" b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v</a:t>
                </a:r>
                <a:r>
                  <a:rPr lang="en-ID" sz="1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= </a:t>
                </a:r>
                <a:r>
                  <a:rPr lang="en-ID" sz="1900" b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v</a:t>
                </a:r>
                <a:r>
                  <a:rPr lang="en-ID" sz="19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+</a:t>
                </a:r>
                <a:r>
                  <a:rPr lang="en-ID" sz="1900" b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u</a:t>
                </a:r>
                <a:r>
                  <a:rPr lang="en-ID" sz="1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ID" sz="19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dipenuhi</a:t>
                </a:r>
                <a:r>
                  <a:rPr lang="en-ID" sz="1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?</a:t>
                </a:r>
              </a:p>
              <a:p>
                <a:r>
                  <a:rPr lang="en-ID" sz="1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</a:t>
                </a:r>
                <a:r>
                  <a:rPr lang="en-US" sz="1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ID" sz="1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  </a:t>
                </a:r>
                <a:r>
                  <a:rPr lang="en-ID" sz="1900" b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u</a:t>
                </a:r>
                <a:r>
                  <a:rPr lang="en-ID" sz="19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+</a:t>
                </a:r>
                <a:r>
                  <a:rPr lang="en-ID" sz="1900" b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v</a:t>
                </a:r>
                <a:r>
                  <a:rPr lang="en-ID" sz="1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= </a:t>
                </a:r>
                <a:r>
                  <a:rPr lang="en-US" sz="1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[</a:t>
                </a:r>
                <a:r>
                  <a:rPr lang="en-US" sz="19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a,b</a:t>
                </a:r>
                <a:r>
                  <a:rPr lang="en-US" sz="1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]+ [</a:t>
                </a:r>
                <a:r>
                  <a:rPr lang="en-US" sz="19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c,d</a:t>
                </a:r>
                <a:r>
                  <a:rPr lang="en-US" sz="1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] = [0, 0]</a:t>
                </a:r>
              </a:p>
              <a:p>
                <a:pPr lvl="1"/>
                <a:r>
                  <a:rPr lang="en-US" sz="1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		                                         =   </a:t>
                </a:r>
                <a:r>
                  <a:rPr lang="en-US" sz="19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Komutatif</a:t>
                </a:r>
                <a:endParaRPr lang="en-US" sz="19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ID" sz="1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      </a:t>
                </a:r>
                <a:r>
                  <a:rPr lang="en-ID" sz="1900" b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v</a:t>
                </a:r>
                <a:r>
                  <a:rPr lang="en-ID" sz="19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+</a:t>
                </a:r>
                <a:r>
                  <a:rPr lang="en-ID" sz="1900" b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u</a:t>
                </a:r>
                <a:r>
                  <a:rPr lang="en-ID" sz="1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= </a:t>
                </a:r>
                <a:r>
                  <a:rPr lang="en-US" sz="1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[</a:t>
                </a:r>
                <a:r>
                  <a:rPr lang="en-US" sz="19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c,d</a:t>
                </a:r>
                <a:r>
                  <a:rPr lang="en-US" sz="1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] + [</a:t>
                </a:r>
                <a:r>
                  <a:rPr lang="en-US" sz="19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a,b</a:t>
                </a:r>
                <a:r>
                  <a:rPr lang="en-US" sz="1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] = [0, 0]</a:t>
                </a:r>
              </a:p>
              <a:p>
                <a:r>
                  <a:rPr lang="en-US" sz="1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9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19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sz="1900" i="0" smtClean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Apakah</m:t>
                    </m:r>
                    <m:r>
                      <a:rPr lang="en-US" sz="1900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d>
                      <m:dPr>
                        <m:begChr m:val="["/>
                        <m:endChr m:val="]"/>
                        <m:ctrlPr>
                          <a:rPr lang="en-US" sz="1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1900" dirty="0">
                            <a:latin typeface="Cambria" panose="02040503050406030204" pitchFamily="18" charset="0"/>
                            <a:ea typeface="Cambria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1900" dirty="0">
                            <a:latin typeface="Cambria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1900" dirty="0">
                            <a:latin typeface="Cambria" panose="02040503050406030204" pitchFamily="18" charset="0"/>
                            <a:ea typeface="Cambria" panose="02040503050406030204" pitchFamily="18" charset="0"/>
                          </a:rPr>
                          <m:t>b</m:t>
                        </m:r>
                      </m:e>
                    </m:d>
                    <m:r>
                      <m:rPr>
                        <m:nor/>
                      </m:rPr>
                      <a: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+ [</m:t>
                    </m:r>
                    <m:r>
                      <m:rPr>
                        <m:nor/>
                      </m:rPr>
                      <a: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]</m:t>
                    </m:r>
                    <m:r>
                      <a:rPr lang="en-US" sz="1900" b="0" i="1" dirty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ID" sz="1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a, b] +</a:t>
                </a:r>
                <a:r>
                  <a:rPr lang="en-US" sz="1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] </m:t>
                    </m:r>
                  </m:oMath>
                </a14:m>
                <a:r>
                  <a:rPr lang="en-ID" sz="1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dipenuhi ?</a:t>
                </a:r>
              </a:p>
              <a:p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d>
                      <m:dPr>
                        <m:begChr m:val="["/>
                        <m:endChr m:val="]"/>
                        <m:ctrlPr>
                          <a:rPr lang="en-US" sz="1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1900" dirty="0">
                            <a:latin typeface="Cambria" panose="02040503050406030204" pitchFamily="18" charset="0"/>
                            <a:ea typeface="Cambria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1900" dirty="0">
                            <a:latin typeface="Cambria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1900" dirty="0">
                            <a:latin typeface="Cambria" panose="02040503050406030204" pitchFamily="18" charset="0"/>
                            <a:ea typeface="Cambria" panose="02040503050406030204" pitchFamily="18" charset="0"/>
                          </a:rPr>
                          <m:t>b</m:t>
                        </m:r>
                      </m:e>
                    </m:d>
                    <m:r>
                      <m:rPr>
                        <m:nor/>
                      </m:rPr>
                      <a: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+ [</m:t>
                    </m:r>
                    <m:r>
                      <m:rPr>
                        <m:nor/>
                      </m:rPr>
                      <a: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]</m:t>
                    </m:r>
                    <m:r>
                      <a:rPr lang="en-US" sz="1900" b="0" i="1" dirty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9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ID" sz="1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0,0]=[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sz="1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.0,0.0]=[0,0]</a:t>
                </a:r>
              </a:p>
              <a:p>
                <a:pPr lvl="1"/>
                <a:r>
                  <a:rPr lang="en-ID" sz="1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					       = </a:t>
                </a:r>
                <a:r>
                  <a:rPr lang="en-ID" sz="19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Hk</a:t>
                </a:r>
                <a:r>
                  <a:rPr lang="en-ID" sz="1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. </a:t>
                </a:r>
                <a:r>
                  <a:rPr lang="en-ID" sz="19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Distributif</a:t>
                </a:r>
                <a:endParaRPr lang="en-ID" sz="19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ID" sz="1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a, b] +</a:t>
                </a:r>
                <a:r>
                  <a:rPr lang="en-US" sz="1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]</m:t>
                    </m:r>
                  </m:oMath>
                </a14:m>
                <a:r>
                  <a:rPr lang="en-US" sz="1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D" sz="1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a, ab]+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D" sz="1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c, cd]= [0,0]</a:t>
                </a:r>
              </a:p>
              <a:p>
                <a:r>
                  <a:rPr lang="en-ID" sz="1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ID" sz="19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Maka</a:t>
                </a:r>
                <a:r>
                  <a:rPr lang="en-ID" sz="1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V </a:t>
                </a:r>
                <a:r>
                  <a:rPr lang="en-ID" sz="19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dengan</a:t>
                </a:r>
                <a:r>
                  <a:rPr lang="en-ID" sz="1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ID" sz="19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operasi</a:t>
                </a:r>
                <a:r>
                  <a:rPr lang="en-ID" sz="1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ID" sz="19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tersebut</a:t>
                </a:r>
                <a:r>
                  <a:rPr lang="en-ID" sz="1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ID" sz="19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merp</a:t>
                </a:r>
                <a:r>
                  <a:rPr lang="en-ID" sz="1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. </a:t>
                </a:r>
                <a:r>
                  <a:rPr lang="en-ID" sz="19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ruang</a:t>
                </a:r>
                <a:r>
                  <a:rPr lang="en-ID" sz="1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ID" sz="19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vektor</a:t>
                </a:r>
                <a:endParaRPr lang="en-ID" sz="19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3EECE5-C935-469F-AB76-847D428939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7" y="1092200"/>
                <a:ext cx="9634011" cy="5765800"/>
              </a:xfrm>
              <a:blipFill>
                <a:blip r:embed="rId2"/>
                <a:stretch>
                  <a:fillRect l="-1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DC230FCF-62B6-4983-9897-799453A8ADE7}"/>
              </a:ext>
            </a:extLst>
          </p:cNvPr>
          <p:cNvSpPr/>
          <p:nvPr/>
        </p:nvSpPr>
        <p:spPr>
          <a:xfrm>
            <a:off x="4260446" y="3429000"/>
            <a:ext cx="368300" cy="10033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337A703D-488E-44D4-80D1-25FA8BBCFDE8}"/>
              </a:ext>
            </a:extLst>
          </p:cNvPr>
          <p:cNvSpPr/>
          <p:nvPr/>
        </p:nvSpPr>
        <p:spPr>
          <a:xfrm>
            <a:off x="5519701" y="5170021"/>
            <a:ext cx="368300" cy="10033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092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A807A-C436-4575-A636-8750B66A2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92100"/>
            <a:ext cx="9634011" cy="952501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 Narrow" panose="020B0606020202030204" pitchFamily="34" charset="0"/>
              </a:rPr>
              <a:t>Tunjukkan</a:t>
            </a:r>
            <a:r>
              <a:rPr lang="en-US" sz="2400" dirty="0">
                <a:latin typeface="Arial Narrow" panose="020B0606020202030204" pitchFamily="34" charset="0"/>
              </a:rPr>
              <a:t> V </a:t>
            </a:r>
            <a:r>
              <a:rPr lang="en-US" sz="2400" dirty="0" err="1">
                <a:latin typeface="Arial Narrow" panose="020B0606020202030204" pitchFamily="34" charset="0"/>
              </a:rPr>
              <a:t>Merupakan</a:t>
            </a:r>
            <a:r>
              <a:rPr lang="en-US" sz="2400" dirty="0">
                <a:latin typeface="Arial Narrow" panose="020B0606020202030204" pitchFamily="34" charset="0"/>
              </a:rPr>
              <a:t> Ruang </a:t>
            </a:r>
            <a:r>
              <a:rPr lang="en-US" sz="2400" dirty="0" err="1">
                <a:latin typeface="Arial Narrow" panose="020B0606020202030204" pitchFamily="34" charset="0"/>
              </a:rPr>
              <a:t>Vektor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terhadap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Operasi</a:t>
            </a:r>
            <a:r>
              <a:rPr lang="en-US" sz="2400" dirty="0">
                <a:latin typeface="Arial Narrow" panose="020B0606020202030204" pitchFamily="34" charset="0"/>
              </a:rPr>
              <a:t>:</a:t>
            </a:r>
            <a:endParaRPr lang="en-ID" sz="2400" dirty="0"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E07D23-B8D2-4AB9-B137-FB30B5B7BE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117600"/>
                <a:ext cx="9634011" cy="57404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Contoh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3:</a:t>
                </a:r>
              </a:p>
              <a:p>
                <a:r>
                  <a:rPr lang="en-US" sz="1700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Operasi</a:t>
                </a:r>
                <a:r>
                  <a:rPr lang="en-US" sz="17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1700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didefinisikan</a:t>
                </a:r>
                <a:r>
                  <a:rPr lang="en-US" sz="17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</a:t>
                </a:r>
              </a:p>
              <a:p>
                <a:r>
                  <a:rPr lang="en-US" sz="17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[</a:t>
                </a:r>
                <a:r>
                  <a:rPr lang="en-US" sz="1700" dirty="0" err="1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a,b</a:t>
                </a:r>
                <a:r>
                  <a:rPr lang="en-US" sz="17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]+ [</a:t>
                </a:r>
                <a:r>
                  <a:rPr lang="en-US" sz="1700" dirty="0" err="1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c,d</a:t>
                </a:r>
                <a:r>
                  <a:rPr lang="en-US" sz="17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 = [</a:t>
                </a:r>
                <a:r>
                  <a:rPr lang="en-US" sz="1700" dirty="0" err="1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a+c</a:t>
                </a:r>
                <a:r>
                  <a:rPr lang="en-US" sz="17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1700" dirty="0" err="1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b+d</a:t>
                </a:r>
                <a:r>
                  <a:rPr lang="en-US" sz="17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];  dan   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sz="17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17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17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17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sz="17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</m:oMath>
                </a14:m>
                <a:r>
                  <a:rPr lang="en-ID" sz="1700" dirty="0" err="1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a,b</a:t>
                </a:r>
                <a:r>
                  <a:rPr lang="en-ID" sz="17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], </a:t>
                </a:r>
              </a:p>
              <a:p>
                <a:r>
                  <a:rPr lang="en-ID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sz="17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Misalkan</a:t>
                </a:r>
                <a:r>
                  <a:rPr lang="en-ID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sz="17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en-ID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=[</a:t>
                </a:r>
                <a:r>
                  <a:rPr lang="en-ID" sz="17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a,b</a:t>
                </a:r>
                <a:r>
                  <a:rPr lang="en-ID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 dan </a:t>
                </a:r>
                <a:r>
                  <a:rPr lang="en-ID" sz="17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ID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=[</a:t>
                </a:r>
                <a:r>
                  <a:rPr lang="en-ID" sz="17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c,d</a:t>
                </a:r>
                <a:r>
                  <a:rPr lang="en-ID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endParaRPr lang="en-ID" sz="17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a.  </a:t>
                </a:r>
                <a:r>
                  <a:rPr lang="en-US" sz="17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Apakah</a:t>
                </a:r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ID" sz="17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en-ID" sz="17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ID" sz="17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ID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ID" sz="17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ID" sz="17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ID" sz="17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en-ID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sz="17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dipenuhi</a:t>
                </a:r>
                <a:r>
                  <a:rPr lang="en-ID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?</a:t>
                </a:r>
              </a:p>
              <a:p>
                <a:r>
                  <a:rPr lang="en-ID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</a:t>
                </a:r>
                <a:r>
                  <a:rPr lang="en-ID" sz="17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en-ID" sz="17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ID" sz="17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ID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:r>
                  <a:rPr lang="en-US" sz="17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a,b</a:t>
                </a:r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]+ [</a:t>
                </a:r>
                <a:r>
                  <a:rPr lang="en-US" sz="17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c,d</a:t>
                </a:r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 = [</a:t>
                </a:r>
                <a:r>
                  <a:rPr lang="en-US" sz="17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a+c</a:t>
                </a:r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17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b+d</a:t>
                </a:r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</a:p>
              <a:p>
                <a:pPr lvl="1"/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                       = </a:t>
                </a:r>
                <a:r>
                  <a:rPr lang="en-US" sz="17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komutatif</a:t>
                </a:r>
                <a:endParaRPr lang="en-US" sz="17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ID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</a:t>
                </a:r>
                <a:r>
                  <a:rPr lang="en-ID" sz="17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ID" sz="17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ID" sz="17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en-ID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:r>
                  <a:rPr lang="en-US" sz="17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c,d</a:t>
                </a:r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]+ [</a:t>
                </a:r>
                <a:r>
                  <a:rPr lang="en-US" sz="17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a,b</a:t>
                </a:r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 = [</a:t>
                </a:r>
                <a:r>
                  <a:rPr lang="en-US" sz="17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c+a</a:t>
                </a:r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17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d+b</a:t>
                </a:r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</a:p>
              <a:p>
                <a14:m>
                  <m:oMath xmlns:m="http://schemas.openxmlformats.org/officeDocument/2006/math">
                    <m:r>
                      <a:rPr lang="en-US" sz="17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m:rPr>
                        <m:sty m:val="p"/>
                      </m:rPr>
                      <a:rPr lang="en-US" sz="17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17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sz="17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7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Apakah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d>
                      <m:dPr>
                        <m:begChr m:val="["/>
                        <m:endChr m:val="]"/>
                        <m:ctrlPr>
                          <a:rPr lang="en-US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17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17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17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m:rPr>
                        <m:nor/>
                      </m:rPr>
                      <a:rPr lang="en-US" sz="17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[</m:t>
                    </m:r>
                    <m:r>
                      <m:rPr>
                        <m:nor/>
                      </m:rPr>
                      <a:rPr lang="en-US" sz="17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sz="17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17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sz="17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ID" sz="17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a,b</a:t>
                </a:r>
                <a:r>
                  <a:rPr lang="en-ID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 +</a:t>
                </a:r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sz="17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sz="17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sz="17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17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sz="17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ID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dipenuhi ?</a:t>
                </a:r>
              </a:p>
              <a:p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d>
                      <m:dPr>
                        <m:begChr m:val="["/>
                        <m:endChr m:val="]"/>
                        <m:ctrlPr>
                          <a:rPr lang="en-US" sz="1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17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17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17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m:rPr>
                        <m:nor/>
                      </m:rPr>
                      <a:rPr lang="en-US" sz="17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[</m:t>
                    </m:r>
                    <m:r>
                      <m:rPr>
                        <m:nor/>
                      </m:rPr>
                      <a:rPr lang="en-US" sz="17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sz="17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17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sz="17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sz="17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sz="17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17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17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sz="17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17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sz="17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17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sz="17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]}</m:t>
                    </m:r>
                  </m:oMath>
                </a14:m>
                <a:r>
                  <a:rPr lang="en-ID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7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17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17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sz="17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17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sz="17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17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ID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</a:p>
              <a:p>
                <a:pPr lvl="1"/>
                <a:r>
                  <a:rPr lang="en-ID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           = </a:t>
                </a:r>
                <a:r>
                  <a:rPr lang="en-ID" sz="17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Hk</a:t>
                </a:r>
                <a:r>
                  <a:rPr lang="en-ID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r>
                  <a:rPr lang="en-ID" sz="17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Distributif</a:t>
                </a:r>
                <a:endParaRPr lang="en-ID" sz="17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ID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a, b] +</a:t>
                </a:r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sz="17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sz="17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sz="17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17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sz="17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</m:oMath>
                </a14:m>
                <a:r>
                  <a:rPr lang="en-ID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a, b]+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ID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c, d] = </a:t>
                </a:r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:r>
                  <a:rPr lang="en-US" sz="17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a+c</a:t>
                </a:r>
                <a:r>
                  <a:rPr lang="en-US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17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b+d</a:t>
                </a:r>
                <a:r>
                  <a:rPr lang="en-ID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</a:p>
              <a:p>
                <a:r>
                  <a:rPr lang="en-ID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sz="17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Maka</a:t>
                </a:r>
                <a:r>
                  <a:rPr lang="en-ID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V </a:t>
                </a:r>
                <a:r>
                  <a:rPr lang="en-ID" sz="17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dengan</a:t>
                </a:r>
                <a:r>
                  <a:rPr lang="en-ID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sz="17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operasi</a:t>
                </a:r>
                <a:r>
                  <a:rPr lang="en-ID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sz="17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tersebut</a:t>
                </a:r>
                <a:r>
                  <a:rPr lang="en-ID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sz="17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merp</a:t>
                </a:r>
                <a:r>
                  <a:rPr lang="en-ID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r>
                  <a:rPr lang="en-ID" sz="17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ruang</a:t>
                </a:r>
                <a:r>
                  <a:rPr lang="en-ID" sz="1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D" sz="17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vektor</a:t>
                </a:r>
                <a:endParaRPr lang="en-US" sz="17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700" b="1" dirty="0"/>
              </a:p>
              <a:p>
                <a:endParaRPr lang="en-ID" sz="2000" b="1" dirty="0"/>
              </a:p>
              <a:p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E07D23-B8D2-4AB9-B137-FB30B5B7BE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117600"/>
                <a:ext cx="9634011" cy="5740400"/>
              </a:xfrm>
              <a:blipFill>
                <a:blip r:embed="rId2"/>
                <a:stretch>
                  <a:fillRect l="-50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FA0F4443-ACF3-4727-8966-7B6D2ED2E549}"/>
              </a:ext>
            </a:extLst>
          </p:cNvPr>
          <p:cNvSpPr/>
          <p:nvPr/>
        </p:nvSpPr>
        <p:spPr>
          <a:xfrm>
            <a:off x="4541240" y="3575050"/>
            <a:ext cx="228600" cy="9525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1764881-121D-4707-9DE0-BA5A6CC53ADC}"/>
              </a:ext>
            </a:extLst>
          </p:cNvPr>
          <p:cNvSpPr/>
          <p:nvPr/>
        </p:nvSpPr>
        <p:spPr>
          <a:xfrm>
            <a:off x="5804647" y="5264149"/>
            <a:ext cx="291353" cy="9525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810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5989-1825-4965-8468-EBFC1A0C3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1"/>
            <a:ext cx="9634011" cy="693868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Arial Narrow" panose="020B0606020202030204" pitchFamily="34" charset="0"/>
              </a:rPr>
              <a:t>Tunjukkan</a:t>
            </a:r>
            <a:r>
              <a:rPr lang="en-US" sz="2800" dirty="0">
                <a:latin typeface="Arial Narrow" panose="020B0606020202030204" pitchFamily="34" charset="0"/>
              </a:rPr>
              <a:t> </a:t>
            </a:r>
            <a:r>
              <a:rPr lang="en-US" sz="2800" dirty="0" err="1">
                <a:latin typeface="Arial Narrow" panose="020B0606020202030204" pitchFamily="34" charset="0"/>
              </a:rPr>
              <a:t>apakah</a:t>
            </a:r>
            <a:r>
              <a:rPr lang="en-US" sz="2800" dirty="0">
                <a:latin typeface="Arial Narrow" panose="020B0606020202030204" pitchFamily="34" charset="0"/>
              </a:rPr>
              <a:t> V </a:t>
            </a:r>
            <a:r>
              <a:rPr lang="en-US" sz="2800" dirty="0" err="1">
                <a:latin typeface="Arial Narrow" panose="020B0606020202030204" pitchFamily="34" charset="0"/>
              </a:rPr>
              <a:t>Merupakan</a:t>
            </a:r>
            <a:r>
              <a:rPr lang="en-US" sz="2800" dirty="0">
                <a:latin typeface="Arial Narrow" panose="020B0606020202030204" pitchFamily="34" charset="0"/>
              </a:rPr>
              <a:t> Ruang </a:t>
            </a:r>
            <a:r>
              <a:rPr lang="en-US" sz="2800" dirty="0" err="1">
                <a:latin typeface="Arial Narrow" panose="020B0606020202030204" pitchFamily="34" charset="0"/>
              </a:rPr>
              <a:t>Vektor</a:t>
            </a:r>
            <a:endParaRPr lang="en-ID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D68A8D-D5FF-4F5B-AFA5-2C8A4A9E76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196790"/>
                <a:ext cx="9634011" cy="502906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Contoh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4:</a:t>
                </a:r>
              </a:p>
              <a:p>
                <a:r>
                  <a:rPr lang="en-US" dirty="0"/>
                  <a:t> Misalkan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D" dirty="0"/>
                  <a:t>),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D" dirty="0"/>
                  <a:t>),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ID" dirty="0"/>
              </a:p>
              <a:p>
                <a:r>
                  <a:rPr lang="en-ID" dirty="0" err="1"/>
                  <a:t>Didefinisikan</a:t>
                </a:r>
                <a:r>
                  <a:rPr lang="en-ID" dirty="0"/>
                  <a:t> </a:t>
                </a:r>
                <a:r>
                  <a:rPr lang="en-ID" dirty="0" err="1"/>
                  <a:t>operasi</a:t>
                </a:r>
                <a:r>
                  <a:rPr lang="en-ID" dirty="0"/>
                  <a:t>:</a:t>
                </a:r>
              </a:p>
              <a:p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=(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D" dirty="0"/>
                  <a:t>+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𝑑𝑎𝑛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D" dirty="0"/>
                  <a:t>), </a:t>
                </a:r>
                <a:endParaRPr lang="en-US" dirty="0"/>
              </a:p>
              <a:p>
                <a:r>
                  <a:rPr lang="en-ID" dirty="0" err="1"/>
                  <a:t>Apakah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merupakan</a:t>
                </a:r>
                <a:r>
                  <a:rPr lang="en-ID" dirty="0"/>
                  <a:t> </a:t>
                </a:r>
                <a:r>
                  <a:rPr lang="en-ID" dirty="0" err="1"/>
                  <a:t>ruang</a:t>
                </a:r>
                <a:r>
                  <a:rPr lang="en-ID" dirty="0"/>
                  <a:t> </a:t>
                </a:r>
                <a:r>
                  <a:rPr lang="en-ID" dirty="0" err="1"/>
                  <a:t>vektor</a:t>
                </a:r>
                <a:r>
                  <a:rPr lang="en-ID" dirty="0"/>
                  <a:t>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)+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ID" dirty="0"/>
                              <m:t>)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D" dirty="0"/>
                  <a:t>+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D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0" dirty="0" smtClean="0"/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ID" dirty="0"/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i="0" dirty="0" smtClean="0"/>
                              <m:t> +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D" dirty="0"/>
                  <a:t>+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D" dirty="0"/>
              </a:p>
              <a:p>
                <a:r>
                  <a:rPr lang="en-ID" dirty="0" err="1"/>
                  <a:t>Tidak</a:t>
                </a:r>
                <a:r>
                  <a:rPr lang="en-ID" dirty="0"/>
                  <a:t> </a:t>
                </a:r>
                <a:r>
                  <a:rPr lang="en-ID" dirty="0" err="1"/>
                  <a:t>komutatif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dirty="0"/>
                  <a:t> bukan </a:t>
                </a:r>
                <a:r>
                  <a:rPr lang="en-ID" dirty="0" err="1"/>
                  <a:t>merupakan</a:t>
                </a:r>
                <a:r>
                  <a:rPr lang="en-ID" dirty="0"/>
                  <a:t> </a:t>
                </a:r>
                <a:r>
                  <a:rPr lang="en-ID" dirty="0" err="1"/>
                  <a:t>ruang</a:t>
                </a:r>
                <a:r>
                  <a:rPr lang="en-ID" dirty="0"/>
                  <a:t> </a:t>
                </a:r>
                <a:r>
                  <a:rPr lang="en-ID" dirty="0" err="1"/>
                  <a:t>vektor</a:t>
                </a:r>
                <a:endParaRPr lang="en-ID" dirty="0"/>
              </a:p>
              <a:p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𝑘𝑎𝑟𝑒𝑛𝑎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ID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D" dirty="0"/>
              </a:p>
              <a:p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D68A8D-D5FF-4F5B-AFA5-2C8A4A9E76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196790"/>
                <a:ext cx="9634011" cy="5029068"/>
              </a:xfrm>
              <a:blipFill>
                <a:blip r:embed="rId2"/>
                <a:stretch>
                  <a:fillRect l="-57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D31BEFBF-6812-4502-8F34-C60D4AD0DE0E}"/>
              </a:ext>
            </a:extLst>
          </p:cNvPr>
          <p:cNvSpPr/>
          <p:nvPr/>
        </p:nvSpPr>
        <p:spPr>
          <a:xfrm>
            <a:off x="8256493" y="4202200"/>
            <a:ext cx="134471" cy="6938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FCE500-D76A-4510-908F-A9FCCB2EC6C4}"/>
                  </a:ext>
                </a:extLst>
              </p:cNvPr>
              <p:cNvSpPr txBox="1"/>
              <p:nvPr/>
            </p:nvSpPr>
            <p:spPr>
              <a:xfrm>
                <a:off x="8390964" y="4410634"/>
                <a:ext cx="25100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FCE500-D76A-4510-908F-A9FCCB2EC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964" y="4410634"/>
                <a:ext cx="251003" cy="276999"/>
              </a:xfrm>
              <a:prstGeom prst="rect">
                <a:avLst/>
              </a:prstGeom>
              <a:blipFill>
                <a:blip r:embed="rId3"/>
                <a:stretch>
                  <a:fillRect l="-9524" r="-11905" b="-66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10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6FDB-BB8F-4B67-82BC-0AC61FB2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34471"/>
            <a:ext cx="9634011" cy="793376"/>
          </a:xfrm>
        </p:spPr>
        <p:txBody>
          <a:bodyPr>
            <a:normAutofit fontScale="90000"/>
          </a:bodyPr>
          <a:lstStyle/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5: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Apakah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Polinom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r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derajat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n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ruang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vektor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D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2858FF-F3B3-4189-9885-D5759C25E8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5154" y="726141"/>
                <a:ext cx="11806518" cy="613185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Misalkan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ID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ID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Apakah</a:t>
                </a:r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D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dipenuhi</a:t>
                </a:r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D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hk</a:t>
                </a:r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ID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Komutatif</a:t>
                </a:r>
                <a:endParaRPr lang="en-ID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)=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D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jadi</a:t>
                </a:r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D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berlaku</a:t>
                </a:r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D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hk</a:t>
                </a:r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ID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komutatif</a:t>
                </a:r>
                <a:endParaRPr lang="en-ID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ID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2.  k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= k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)+ k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en-ID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hk</a:t>
                </a:r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ID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distributif</a:t>
                </a:r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)= k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} = </a:t>
                </a:r>
              </a:p>
              <a:p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)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  k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=  k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)+ k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), </a:t>
                </a:r>
                <a:r>
                  <a:rPr lang="en-ID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berlaku</a:t>
                </a:r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D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hk</a:t>
                </a:r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ID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Distributif</a:t>
                </a:r>
                <a:endParaRPr lang="en-ID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Jadi </a:t>
                </a:r>
                <a:r>
                  <a:rPr lang="en-ID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Polinom</a:t>
                </a:r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 </a:t>
                </a:r>
                <a:r>
                  <a:rPr lang="en-ID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derajat</a:t>
                </a:r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n </a:t>
                </a:r>
                <a:r>
                  <a:rPr lang="en-ID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merupakan</a:t>
                </a:r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D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ruang</a:t>
                </a:r>
                <a:r>
                  <a:rPr lang="en-ID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D" sz="1800">
                    <a:latin typeface="Calibri" panose="020F0502020204030204" pitchFamily="34" charset="0"/>
                    <a:cs typeface="Calibri" panose="020F0502020204030204" pitchFamily="34" charset="0"/>
                  </a:rPr>
                  <a:t>vektor</a:t>
                </a:r>
                <a:endParaRPr lang="en-ID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2858FF-F3B3-4189-9885-D5759C25E8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154" y="726141"/>
                <a:ext cx="11806518" cy="6131859"/>
              </a:xfrm>
              <a:blipFill>
                <a:blip r:embed="rId2"/>
                <a:stretch>
                  <a:fillRect l="-31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4987965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950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Narrow</vt:lpstr>
      <vt:lpstr>Avenir Next LT Pro</vt:lpstr>
      <vt:lpstr>Calibri</vt:lpstr>
      <vt:lpstr>Cambria</vt:lpstr>
      <vt:lpstr>Cambria Math</vt:lpstr>
      <vt:lpstr>Modern Love</vt:lpstr>
      <vt:lpstr>BohemianVTI</vt:lpstr>
      <vt:lpstr>Contoh Soal</vt:lpstr>
      <vt:lpstr>Ruang Vektor</vt:lpstr>
      <vt:lpstr>Tunjukkan apakah V Merupakan Ruang Vektor</vt:lpstr>
      <vt:lpstr>Tunjukkan V Merupakan Ruang Vektor</vt:lpstr>
      <vt:lpstr>Tunjukkan V Merupakan Ruang Vektor terhadap Operasi:</vt:lpstr>
      <vt:lpstr>Tunjukkan apakah V Merupakan Ruang Vektor</vt:lpstr>
      <vt:lpstr>Contoh 5:  Apakah Polinom r derajat n merupakan ruang vektor?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Contoh Soal</dc:title>
  <dc:creator>ASUS Notebook</dc:creator>
  <cp:lastModifiedBy>Henny Widowati</cp:lastModifiedBy>
  <cp:revision>16</cp:revision>
  <dcterms:created xsi:type="dcterms:W3CDTF">2021-03-19T09:58:18Z</dcterms:created>
  <dcterms:modified xsi:type="dcterms:W3CDTF">2023-03-23T04:12:12Z</dcterms:modified>
</cp:coreProperties>
</file>