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EEF9-417C-4987-81B3-7D55996E0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35FD1-649E-4712-9BE1-41CE59F39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BCC5-5110-4680-8342-8E9CF47D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E368-59F6-4039-B91E-CC197DF9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4E8C7-7E6C-4A8D-958A-3B55FBB6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B115-2195-4E80-B1E2-539A180A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3AEAA-A563-4070-91D9-10B8BE00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CD32-4574-4208-88FA-33FAD1D4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6519-D67B-4C02-8957-11885481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D2FC-1E54-49DB-AA2D-3C92B51E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F8769-F220-4A10-8926-2B293B2F7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07F5-FCE3-4E39-AE78-9E637AD9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819A-F523-4413-970E-30B10740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8871-8329-472B-913A-DEAB32AD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A9BD-886A-451C-8FCF-08ABAE01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7E1B-5AC3-456B-A7DB-7BE4ED9D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477C-1115-43C3-9349-E392AB0D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0DA75-413B-4B3E-9FF3-DB5F47E4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98C9-43DB-4406-B3C9-DA00BF2F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68191-AC6F-41A2-A031-83455623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A3C5-2896-4D2E-B2FD-BB30ECB3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89C53-63C4-4702-A345-BABBD1CD3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BFAD-1392-4580-AD57-A5AF8B2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C78A-7015-43B9-A68F-66844182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92FB-0C7F-469F-A9CB-CF7878FE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B297-65B9-4525-A8BB-16F4E149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5052E-D468-4FDF-85BF-286AD6D22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975C6-E8E4-4125-9A4F-AB21E144B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8C5C-DC59-45BC-94AF-0D619080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BC06-8BFA-4ACB-904C-6EF3B49F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0CA7F-8A0F-47B1-B7F5-9190B4B9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0C3D-3246-4274-A6CD-16FA7DA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DC1D-CEE4-4D75-9D55-2066BB75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76233-CA89-495A-B5ED-89EC5064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0BA0D-F6A5-45BD-8744-9E65F87D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1A569-3832-44A2-A2D9-03740CA69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D4ED5-4E93-43BE-B464-A9660D0E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56175-17FB-4DFC-B478-942013AF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FE45F-0D88-4204-A0C2-A6BAB308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7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DC9E-51DD-4F2E-84AD-74705DB0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9277C-918D-4E89-8E50-5542FD84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16E30-7EAF-4E1B-8395-0163DC12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6C33B-5EE2-4644-99DC-9D7F5199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AF592-0CF8-4EFA-9820-0EB6CC8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59839-869E-4AE5-8B0B-B44056D1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D46E8-6211-40C8-AD7C-03585E9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C973-AF65-47C4-9C4C-E7F94AD0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6281-17E4-4F29-88FE-298EADBC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40A83-443D-4374-80F0-FCB84750A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2A65-7915-4B79-9BF6-964F767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78931-5E43-429E-B354-EBB4366B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5EE9-D70C-4A75-9038-C20F6D64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1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2338-0EE5-4FD3-9AC8-A118336D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05268-BEB2-4729-99B6-688A3CC9C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F16CD-E676-4D34-8A7D-1C3E8022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25B3-F632-4379-804B-8601442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2FCD2-F7F7-4385-BE16-40373B38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003EC-A8B5-4153-B772-F44B900C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DF2E7-54C3-48E3-BA7D-A8B14AAE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09432-2D5F-41E3-BE2E-D5F9F0591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D5D22-EC9E-4007-B35F-2CA4F98FF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70188-40B4-4C62-A28B-F30C7DCF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483D-CB14-4E09-B44D-10073A8D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42F19E-8E2F-4EC8-B5C3-5593DBAA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414249" cy="2063925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latin typeface="Algerian" panose="04020705040A02060702" pitchFamily="82" charset="0"/>
              </a:rPr>
              <a:t>Ruang Bagian</a:t>
            </a:r>
          </a:p>
          <a:p>
            <a:pPr algn="r"/>
            <a:r>
              <a:rPr lang="en-US" sz="2800" dirty="0" err="1">
                <a:latin typeface="Algerian" panose="04020705040A02060702" pitchFamily="82" charset="0"/>
              </a:rPr>
              <a:t>Contoh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err="1">
                <a:latin typeface="Algerian" panose="04020705040A02060702" pitchFamily="82" charset="0"/>
              </a:rPr>
              <a:t>Soal</a:t>
            </a:r>
            <a:endParaRPr lang="en-ID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444C-C060-4D12-9F1F-6E6AF3B1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134"/>
          </a:xfrm>
        </p:spPr>
        <p:txBody>
          <a:bodyPr/>
          <a:lstStyle/>
          <a:p>
            <a:r>
              <a:rPr lang="en-US" dirty="0"/>
              <a:t>Ruang Bagian </a:t>
            </a:r>
            <a:r>
              <a:rPr lang="en-US" dirty="0" err="1"/>
              <a:t>Vektor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B7598-DA3C-482F-BB14-3E15792F3F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260"/>
                <a:ext cx="10515600" cy="4845703"/>
              </a:xfrm>
            </p:spPr>
            <p:txBody>
              <a:bodyPr/>
              <a:lstStyle/>
              <a:p>
                <a:r>
                  <a:rPr lang="en-US" sz="2000" dirty="0"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W subset V</a:t>
                </a:r>
              </a:p>
              <a:p>
                <a:r>
                  <a:rPr lang="en-US" sz="2400" dirty="0">
                    <a:latin typeface="+mj-lt"/>
                  </a:rPr>
                  <a:t>W(+, *) </a:t>
                </a:r>
                <a:r>
                  <a:rPr lang="en-US" sz="2400" dirty="0" err="1">
                    <a:latin typeface="+mj-lt"/>
                  </a:rPr>
                  <a:t>Merupakan</a:t>
                </a:r>
                <a:r>
                  <a:rPr lang="en-US" sz="2400" dirty="0">
                    <a:latin typeface="+mj-lt"/>
                  </a:rPr>
                  <a:t> Ruang Bagian </a:t>
                </a:r>
                <a:r>
                  <a:rPr lang="en-US" sz="2400" dirty="0" err="1">
                    <a:latin typeface="+mj-lt"/>
                  </a:rPr>
                  <a:t>Vektor</a:t>
                </a:r>
                <a:r>
                  <a:rPr lang="en-US" sz="2400" dirty="0">
                    <a:latin typeface="+mj-lt"/>
                  </a:rPr>
                  <a:t> V </a:t>
                </a:r>
                <a:r>
                  <a:rPr lang="en-US" sz="2400" dirty="0" err="1">
                    <a:latin typeface="+mj-lt"/>
                  </a:rPr>
                  <a:t>terhadap</a:t>
                </a:r>
                <a:r>
                  <a:rPr lang="en-US" sz="2400" dirty="0">
                    <a:latin typeface="+mj-lt"/>
                  </a:rPr>
                  <a:t>  +, * </a:t>
                </a:r>
                <a:r>
                  <a:rPr lang="en-US" sz="2400" dirty="0" err="1">
                    <a:latin typeface="+mj-lt"/>
                  </a:rPr>
                  <a:t>bila</a:t>
                </a:r>
                <a:r>
                  <a:rPr lang="en-US" sz="2400" dirty="0">
                    <a:latin typeface="+mj-lt"/>
                  </a:rPr>
                  <a:t>:</a:t>
                </a:r>
              </a:p>
              <a:p>
                <a:pPr lvl="1"/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dan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𝑠𝑘𝑎𝑙𝑎𝑟</m:t>
                    </m:r>
                    <m:r>
                      <a:rPr lang="en-ID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𝑏𝑒𝑟𝑙𝑎𝑘𝑢</m:t>
                    </m:r>
                  </m:oMath>
                </a14:m>
                <a:r>
                  <a:rPr lang="en-US" sz="2800" b="0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,  </a:t>
                </a:r>
                <a:r>
                  <a:rPr lang="en-US" i="1" dirty="0" err="1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tertutup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operasi</a:t>
                </a:r>
                <a:r>
                  <a:rPr lang="en-US" i="1" dirty="0">
                    <a:solidFill>
                      <a:srgbClr val="FF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D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       	</a:t>
                </a:r>
                <a14:m>
                  <m:oMath xmlns:m="http://schemas.openxmlformats.org/officeDocument/2006/math">
                    <m:r>
                      <a:rPr lang="en-ID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𝑡𝑒𝑟𝑡𝑢𝑡𝑢𝑝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𝑝𝑒𝑟𝑘𝑎𝑙𝑖𝑎𝑛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𝑠𝑘𝑎𝑙𝑎𝑟</m:t>
                    </m:r>
                  </m:oMath>
                </a14:m>
                <a:endParaRPr lang="en-ID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B7598-DA3C-482F-BB14-3E15792F3F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260"/>
                <a:ext cx="10515600" cy="4845703"/>
              </a:xfrm>
              <a:blipFill>
                <a:blip r:embed="rId2"/>
                <a:stretch>
                  <a:fillRect l="-812" t="-17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4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BC38-8FAA-4CA4-B8EC-795077F21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722932" cy="81821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cs typeface="Arial" panose="020B0604020202020204" pitchFamily="34" charset="0"/>
              </a:rPr>
              <a:t>Tunjukkan</a:t>
            </a:r>
            <a:r>
              <a:rPr lang="en-US" sz="2800" b="1" dirty="0">
                <a:cs typeface="Arial" panose="020B0604020202020204" pitchFamily="34" charset="0"/>
              </a:rPr>
              <a:t> </a:t>
            </a:r>
            <a:r>
              <a:rPr lang="en-US" sz="2800" b="1" dirty="0" err="1">
                <a:cs typeface="Arial" panose="020B0604020202020204" pitchFamily="34" charset="0"/>
              </a:rPr>
              <a:t>bahwa</a:t>
            </a:r>
            <a:r>
              <a:rPr lang="en-US" sz="2800" b="1" dirty="0">
                <a:cs typeface="Arial" panose="020B0604020202020204" pitchFamily="34" charset="0"/>
              </a:rPr>
              <a:t> W  </a:t>
            </a:r>
            <a:r>
              <a:rPr lang="en-US" sz="2800" b="1" dirty="0" err="1">
                <a:cs typeface="Arial" panose="020B0604020202020204" pitchFamily="34" charset="0"/>
              </a:rPr>
              <a:t>merp</a:t>
            </a:r>
            <a:r>
              <a:rPr lang="en-US" sz="2800" b="1" dirty="0">
                <a:cs typeface="Arial" panose="020B0604020202020204" pitchFamily="34" charset="0"/>
              </a:rPr>
              <a:t>. Ruang Bagian </a:t>
            </a:r>
            <a:r>
              <a:rPr lang="en-US" sz="2800" b="1" dirty="0" err="1">
                <a:cs typeface="Arial" panose="020B0604020202020204" pitchFamily="34" charset="0"/>
              </a:rPr>
              <a:t>Vektor</a:t>
            </a:r>
            <a:r>
              <a:rPr lang="en-US" sz="2800" b="1" dirty="0">
                <a:cs typeface="Arial" panose="020B0604020202020204" pitchFamily="34" charset="0"/>
              </a:rPr>
              <a:t> </a:t>
            </a:r>
            <a:r>
              <a:rPr lang="en-US" sz="2800" b="1" dirty="0" err="1">
                <a:cs typeface="Arial" panose="020B0604020202020204" pitchFamily="34" charset="0"/>
              </a:rPr>
              <a:t>dari</a:t>
            </a:r>
            <a:r>
              <a:rPr lang="en-US" sz="2800" b="1" dirty="0">
                <a:cs typeface="Arial" panose="020B0604020202020204" pitchFamily="34" charset="0"/>
              </a:rPr>
              <a:t> V</a:t>
            </a:r>
            <a:endParaRPr lang="en-ID" sz="2800" b="1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02C77-FDFE-428F-B07D-1B01019FB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700"/>
                <a:ext cx="10722932" cy="54677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Contoh 1:</a:t>
                </a:r>
              </a:p>
              <a:p>
                <a:r>
                  <a:rPr lang="en-US" dirty="0">
                    <a:latin typeface="+mj-lt"/>
                  </a:rPr>
                  <a:t>W = {(a, b, c)|a = 2b}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Jawab:</a:t>
                </a:r>
              </a:p>
              <a:p>
                <a:r>
                  <a:rPr lang="en-US" dirty="0" err="1">
                    <a:latin typeface="+mj-lt"/>
                  </a:rPr>
                  <a:t>Misalkan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),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 +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+ (2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=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D" dirty="0">
                    <a:latin typeface="+mj-lt"/>
                  </a:rPr>
                  <a:t> W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(2b, b, c) = (2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b,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b,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c) = [2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b,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latin typeface="+mj-lt"/>
                  </a:rPr>
                  <a:t>c]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D" dirty="0">
                    <a:latin typeface="+mj-lt"/>
                  </a:rPr>
                  <a:t> W</a:t>
                </a:r>
              </a:p>
              <a:p>
                <a:pPr marL="0" indent="0">
                  <a:buNone/>
                </a:pPr>
                <a:endParaRPr lang="en-ID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D" dirty="0">
                    <a:latin typeface="+mj-lt"/>
                  </a:rPr>
                  <a:t>   Jadi </a:t>
                </a:r>
                <a:r>
                  <a:rPr lang="en-US" dirty="0">
                    <a:latin typeface="+mj-lt"/>
                  </a:rPr>
                  <a:t>W = {(a, b, c)|a = 2b} </a:t>
                </a:r>
                <a:r>
                  <a:rPr lang="en-ID" dirty="0" err="1">
                    <a:latin typeface="+mj-lt"/>
                  </a:rPr>
                  <a:t>merupakan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ruang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bagian</a:t>
                </a:r>
                <a:r>
                  <a:rPr lang="en-ID" dirty="0">
                    <a:latin typeface="+mj-lt"/>
                  </a:rPr>
                  <a:t> vector V</a:t>
                </a:r>
              </a:p>
              <a:p>
                <a:pPr marL="0" indent="0">
                  <a:buNone/>
                </a:pPr>
                <a:endParaRPr lang="en-ID" b="1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902C77-FDFE-428F-B07D-1B01019FB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700"/>
                <a:ext cx="10722932" cy="5467724"/>
              </a:xfrm>
              <a:blipFill>
                <a:blip r:embed="rId2"/>
                <a:stretch>
                  <a:fillRect l="-1023" t="-17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6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9674-D0BA-4981-9CA8-B497B14C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W  </a:t>
            </a:r>
            <a:r>
              <a:rPr lang="en-US" sz="2800" dirty="0" err="1"/>
              <a:t>merp</a:t>
            </a:r>
            <a:r>
              <a:rPr lang="en-US" sz="2800" dirty="0"/>
              <a:t>. Ruang Bagian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V</a:t>
            </a:r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96D4D-B605-4032-B2DC-CA3C4BC73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10515600" cy="55880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j-lt"/>
                  </a:rPr>
                  <a:t>2. </a:t>
                </a:r>
                <a:r>
                  <a:rPr lang="en-US" sz="2400" dirty="0">
                    <a:latin typeface="+mj-lt"/>
                  </a:rPr>
                  <a:t>W = {(a, b, c)|a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b</a:t>
                </a:r>
                <a:r>
                  <a:rPr lang="en-US" sz="24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c}</a:t>
                </a:r>
              </a:p>
              <a:p>
                <a:r>
                  <a:rPr lang="en-US" sz="2400" dirty="0">
                    <a:latin typeface="+mj-lt"/>
                  </a:rPr>
                  <a:t>Jawab: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</a:t>
                </a:r>
                <a:r>
                  <a:rPr lang="en-US" sz="2400" dirty="0" err="1">
                    <a:latin typeface="+mj-lt"/>
                  </a:rPr>
                  <a:t>Misalkan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b="1" dirty="0">
                    <a:latin typeface="+mj-lt"/>
                  </a:rPr>
                  <a:t>u</a:t>
                </a:r>
                <a:r>
                  <a:rPr lang="en-US" sz="2400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b="1" dirty="0">
                    <a:latin typeface="+mj-lt"/>
                  </a:rPr>
                  <a:t>v</a:t>
                </a:r>
                <a:r>
                  <a:rPr lang="en-US" sz="2400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sz="2400" dirty="0"/>
                          <m:t>c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 </a:t>
                </a:r>
                <a:r>
                  <a:rPr lang="en-US" sz="2400" b="1" dirty="0">
                    <a:latin typeface="+mj-lt"/>
                  </a:rPr>
                  <a:t>u</a:t>
                </a:r>
                <a:r>
                  <a:rPr lang="en-US" sz="2400" dirty="0">
                    <a:latin typeface="+mj-lt"/>
                  </a:rPr>
                  <a:t> + </a:t>
                </a:r>
                <a:r>
                  <a:rPr lang="en-US" sz="2400" b="1" dirty="0">
                    <a:latin typeface="+mj-lt"/>
                  </a:rPr>
                  <a:t>v</a:t>
                </a:r>
                <a:r>
                  <a:rPr lang="en-US" sz="2400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)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D" sz="2400" dirty="0">
                    <a:latin typeface="+mj-lt"/>
                  </a:rPr>
                  <a:t> 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smtClean="0">
                            <a:latin typeface="+mj-lt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latin typeface="+mj-lt"/>
                          </a:rPr>
                          <m:t>karena</m:t>
                        </m:r>
                        <m:r>
                          <m:rPr>
                            <m:nor/>
                          </m:rPr>
                          <a:rPr lang="en-US" sz="240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b="1" dirty="0">
                    <a:latin typeface="+mj-lt"/>
                  </a:rPr>
                  <a:t>u</a:t>
                </a:r>
                <a:r>
                  <a:rPr lang="en-US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400" dirty="0">
                    <a:latin typeface="+mj-lt"/>
                  </a:rPr>
                  <a:t>(a, b, c) =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ID" sz="2400" dirty="0">
                    <a:latin typeface="+mj-lt"/>
                  </a:rPr>
                  <a:t>,</a:t>
                </a:r>
                <a:r>
                  <a:rPr lang="en-US" sz="24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400" dirty="0">
                    <a:latin typeface="+mj-lt"/>
                  </a:rPr>
                  <a:t>b,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400" dirty="0">
                    <a:latin typeface="+mj-lt"/>
                  </a:rPr>
                  <a:t>c) </a:t>
                </a:r>
                <a14:m>
                  <m:oMath xmlns:m="http://schemas.openxmlformats.org/officeDocument/2006/math">
                    <m:r>
                      <a:rPr lang="en-ID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D" sz="2400" dirty="0">
                    <a:latin typeface="+mj-lt"/>
                  </a:rPr>
                  <a:t> W</a:t>
                </a:r>
              </a:p>
              <a:p>
                <a:pPr marL="0" indent="0">
                  <a:buNone/>
                </a:pPr>
                <a:r>
                  <a:rPr lang="en-ID" sz="2400" dirty="0">
                    <a:latin typeface="+mj-lt"/>
                  </a:rPr>
                  <a:t>    </a:t>
                </a:r>
                <a:r>
                  <a:rPr lang="en-ID" sz="2400" dirty="0" err="1">
                    <a:latin typeface="+mj-lt"/>
                  </a:rPr>
                  <a:t>karena</a:t>
                </a:r>
                <a:r>
                  <a:rPr lang="en-ID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400" dirty="0">
                    <a:latin typeface="+mj-lt"/>
                  </a:rPr>
                  <a:t>b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D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2400" dirty="0">
                    <a:latin typeface="+mj-lt"/>
                  </a:rPr>
                  <a:t>c, </a:t>
                </a:r>
                <a:r>
                  <a:rPr lang="en-ID" sz="2400" dirty="0" err="1">
                    <a:latin typeface="+mj-lt"/>
                  </a:rPr>
                  <a:t>untuk</a:t>
                </a:r>
                <a:r>
                  <a:rPr lang="en-ID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D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ID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D" sz="2400" dirty="0">
                    <a:latin typeface="+mj-lt"/>
                  </a:rPr>
                  <a:t>   Jadi </a:t>
                </a:r>
                <a:r>
                  <a:rPr lang="en-US" sz="2400" dirty="0">
                    <a:latin typeface="+mj-lt"/>
                  </a:rPr>
                  <a:t>W = {(a, b, c)|a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b</a:t>
                </a:r>
                <a:r>
                  <a:rPr lang="en-US" sz="24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c}</a:t>
                </a:r>
                <a:r>
                  <a:rPr lang="en-ID" sz="2400" dirty="0">
                    <a:latin typeface="+mj-lt"/>
                  </a:rPr>
                  <a:t> </a:t>
                </a:r>
                <a:r>
                  <a:rPr lang="en-ID" sz="2400" dirty="0" err="1">
                    <a:latin typeface="+mj-lt"/>
                  </a:rPr>
                  <a:t>merupakan</a:t>
                </a:r>
                <a:r>
                  <a:rPr lang="en-ID" sz="2400" dirty="0">
                    <a:latin typeface="+mj-lt"/>
                  </a:rPr>
                  <a:t> </a:t>
                </a:r>
                <a:r>
                  <a:rPr lang="en-ID" sz="2400" dirty="0" err="1">
                    <a:latin typeface="+mj-lt"/>
                  </a:rPr>
                  <a:t>ruang</a:t>
                </a:r>
                <a:r>
                  <a:rPr lang="en-ID" sz="2400" dirty="0">
                    <a:latin typeface="+mj-lt"/>
                  </a:rPr>
                  <a:t> </a:t>
                </a:r>
                <a:r>
                  <a:rPr lang="en-ID" sz="2400" dirty="0" err="1">
                    <a:latin typeface="+mj-lt"/>
                  </a:rPr>
                  <a:t>bagian</a:t>
                </a:r>
                <a:r>
                  <a:rPr lang="en-ID" sz="2400" dirty="0">
                    <a:latin typeface="+mj-lt"/>
                  </a:rPr>
                  <a:t> vector V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96D4D-B605-4032-B2DC-CA3C4BC73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10515600" cy="5588000"/>
              </a:xfrm>
              <a:blipFill>
                <a:blip r:embed="rId2"/>
                <a:stretch>
                  <a:fillRect l="-1043" t="-1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A29A-ED52-4873-882B-F5F37B94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W  </a:t>
            </a:r>
            <a:r>
              <a:rPr lang="en-US" sz="2800" dirty="0" err="1"/>
              <a:t>merp</a:t>
            </a:r>
            <a:r>
              <a:rPr lang="en-US" sz="2800" dirty="0"/>
              <a:t>. Ruang Bagian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0CD3D-FADE-4848-A857-BDC89177C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Contoh</a:t>
                </a:r>
                <a:r>
                  <a:rPr lang="en-US" dirty="0"/>
                  <a:t> 3:</a:t>
                </a:r>
              </a:p>
              <a:p>
                <a:r>
                  <a:rPr lang="en-US" dirty="0">
                    <a:latin typeface="+mj-lt"/>
                  </a:rPr>
                  <a:t>W = {(a, b, c)|a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+mj-lt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}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Jawab:</a:t>
                </a:r>
              </a:p>
              <a:p>
                <a:r>
                  <a:rPr lang="en-US" dirty="0" err="1">
                    <a:latin typeface="+mj-lt"/>
                  </a:rPr>
                  <a:t>Misalkan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),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),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 +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+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>
                    <a:latin typeface="+mj-lt"/>
                  </a:rPr>
                  <a:t>W,     </a:t>
                </a:r>
                <a:r>
                  <a:rPr lang="en-US" dirty="0" err="1">
                    <a:latin typeface="+mj-lt"/>
                  </a:rPr>
                  <a:t>karena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i="0" smtClean="0">
                                <a:latin typeface="+mj-lt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latin typeface="+mj-lt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D" dirty="0">
                  <a:latin typeface="+mj-lt"/>
                </a:endParaRPr>
              </a:p>
              <a:p>
                <a:r>
                  <a:rPr lang="en-ID" dirty="0">
                    <a:latin typeface="+mj-lt"/>
                  </a:rPr>
                  <a:t>    </a:t>
                </a:r>
              </a:p>
              <a:p>
                <a:r>
                  <a:rPr lang="en-ID" dirty="0">
                    <a:latin typeface="+mj-lt"/>
                  </a:rPr>
                  <a:t>Jadi </a:t>
                </a:r>
                <a:r>
                  <a:rPr lang="en-US" dirty="0">
                    <a:latin typeface="+mj-lt"/>
                  </a:rPr>
                  <a:t>W = {(a, b, c)|a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+mj-lt"/>
                          </a:rPr>
                          <m:t>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} </a:t>
                </a:r>
                <a:r>
                  <a:rPr lang="en-US" dirty="0" err="1">
                    <a:latin typeface="+mj-lt"/>
                  </a:rPr>
                  <a:t>bukan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merp</a:t>
                </a:r>
                <a:r>
                  <a:rPr lang="en-US" dirty="0">
                    <a:latin typeface="+mj-lt"/>
                  </a:rPr>
                  <a:t>. Ruang Bagian </a:t>
                </a:r>
                <a:r>
                  <a:rPr lang="en-US" dirty="0" err="1">
                    <a:latin typeface="+mj-lt"/>
                  </a:rPr>
                  <a:t>Vektor</a:t>
                </a:r>
                <a:r>
                  <a:rPr lang="en-US" dirty="0">
                    <a:latin typeface="+mj-lt"/>
                  </a:rPr>
                  <a:t> V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0CD3D-FADE-4848-A857-BDC89177C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1100"/>
                <a:ext cx="10515600" cy="4995863"/>
              </a:xfrm>
              <a:blipFill>
                <a:blip r:embed="rId2"/>
                <a:stretch>
                  <a:fillRect l="-1043" t="-2076" b="-2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6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956D-E1E0-4253-BDC8-4F373ECD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W  </a:t>
            </a:r>
            <a:r>
              <a:rPr lang="en-US" sz="2800" dirty="0" err="1"/>
              <a:t>merp</a:t>
            </a:r>
            <a:r>
              <a:rPr lang="en-US" sz="2800" dirty="0"/>
              <a:t>. Ruang Bagian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Vektor</a:t>
            </a:r>
            <a:r>
              <a:rPr lang="en-US" sz="2800" dirty="0"/>
              <a:t> V</a:t>
            </a:r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5B9E-97B1-4EE7-AFFE-F3A4DC546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+mj-lt"/>
                  </a:rPr>
                  <a:t>Contoh</a:t>
                </a:r>
                <a:r>
                  <a:rPr lang="en-US" dirty="0">
                    <a:latin typeface="+mj-lt"/>
                  </a:rPr>
                  <a:t> 4:</a:t>
                </a:r>
              </a:p>
              <a:p>
                <a:r>
                  <a:rPr lang="en-US" dirty="0">
                    <a:latin typeface="+mj-lt"/>
                  </a:rPr>
                  <a:t>W = {(a, b, 1)}</a:t>
                </a: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Jawab:</a:t>
                </a:r>
              </a:p>
              <a:p>
                <a:r>
                  <a:rPr lang="en-US" dirty="0" err="1">
                    <a:latin typeface="+mj-lt"/>
                  </a:rPr>
                  <a:t>Misalkan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</a:rPr>
                  <a:t>),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</a:rPr>
                  <a:t>),</a:t>
                </a:r>
              </a:p>
              <a:p>
                <a:r>
                  <a:rPr lang="en-US" b="1" dirty="0">
                    <a:latin typeface="+mj-lt"/>
                  </a:rPr>
                  <a:t>u</a:t>
                </a:r>
                <a:r>
                  <a:rPr lang="en-US" dirty="0">
                    <a:latin typeface="+mj-lt"/>
                  </a:rPr>
                  <a:t> + </a:t>
                </a:r>
                <a:r>
                  <a:rPr lang="en-US" b="1" dirty="0">
                    <a:latin typeface="+mj-lt"/>
                  </a:rPr>
                  <a:t>v</a:t>
                </a:r>
                <a:r>
                  <a:rPr lang="en-US" dirty="0">
                    <a:latin typeface="+mj-lt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</a:rPr>
                  <a:t>)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j-lt"/>
                  </a:rPr>
                  <a:t>)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 dirty="0" smtClean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+mj-lt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D" dirty="0">
                    <a:latin typeface="+mj-lt"/>
                  </a:rPr>
                  <a:t> W</a:t>
                </a:r>
              </a:p>
              <a:p>
                <a:pPr marL="0" indent="0">
                  <a:buNone/>
                </a:pPr>
                <a:r>
                  <a:rPr lang="en-ID" dirty="0">
                    <a:latin typeface="+mj-lt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ID" dirty="0">
                    <a:latin typeface="+mj-lt"/>
                  </a:rPr>
                  <a:t>   Jadi </a:t>
                </a:r>
                <a:r>
                  <a:rPr lang="en-US" dirty="0">
                    <a:latin typeface="+mj-lt"/>
                  </a:rPr>
                  <a:t>W = {(a, b, 1)} </a:t>
                </a:r>
                <a:r>
                  <a:rPr lang="en-US" dirty="0" err="1">
                    <a:latin typeface="+mj-lt"/>
                  </a:rPr>
                  <a:t>bukan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merupakan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ruang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bagian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vektor</a:t>
                </a:r>
                <a:endParaRPr lang="en-ID" dirty="0">
                  <a:latin typeface="+mj-lt"/>
                </a:endParaRPr>
              </a:p>
              <a:p>
                <a:pPr marL="0" indent="0">
                  <a:buNone/>
                </a:pPr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55B9E-97B1-4EE7-AFFE-F3A4DC546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754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565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Ruang Bagian Vektor</vt:lpstr>
      <vt:lpstr>Tunjukkan bahwa W  merp. Ruang Bagian Vektor dari V</vt:lpstr>
      <vt:lpstr>Tunjukkan bahwa W  merp. Ruang Bagian dari Vektor V</vt:lpstr>
      <vt:lpstr>Tunjukkan bahwa W  merp. Ruang Bagian dari Vektor</vt:lpstr>
      <vt:lpstr>Tunjukkan bahwa W  merp. Ruang Bagian dari Vektor 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Soal</dc:title>
  <dc:creator>ASUS Notebook</dc:creator>
  <cp:lastModifiedBy>Henny Widowati</cp:lastModifiedBy>
  <cp:revision>18</cp:revision>
  <dcterms:created xsi:type="dcterms:W3CDTF">2021-03-19T11:05:17Z</dcterms:created>
  <dcterms:modified xsi:type="dcterms:W3CDTF">2023-03-23T04:17:31Z</dcterms:modified>
</cp:coreProperties>
</file>