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58" r:id="rId3"/>
    <p:sldId id="315" r:id="rId4"/>
    <p:sldId id="313" r:id="rId5"/>
    <p:sldId id="316" r:id="rId6"/>
    <p:sldId id="257" r:id="rId7"/>
    <p:sldId id="261" r:id="rId8"/>
    <p:sldId id="260" r:id="rId9"/>
    <p:sldId id="317" r:id="rId10"/>
    <p:sldId id="303" r:id="rId11"/>
    <p:sldId id="304" r:id="rId12"/>
    <p:sldId id="305" r:id="rId13"/>
    <p:sldId id="306" r:id="rId14"/>
    <p:sldId id="307" r:id="rId15"/>
    <p:sldId id="318" r:id="rId16"/>
    <p:sldId id="308" r:id="rId17"/>
    <p:sldId id="309" r:id="rId18"/>
    <p:sldId id="310" r:id="rId19"/>
    <p:sldId id="311" r:id="rId20"/>
    <p:sldId id="312" r:id="rId21"/>
    <p:sldId id="263" r:id="rId22"/>
    <p:sldId id="268" r:id="rId23"/>
    <p:sldId id="267" r:id="rId24"/>
  </p:sldIdLst>
  <p:sldSz cx="9144000" cy="5143500" type="screen16x9"/>
  <p:notesSz cx="6858000" cy="9144000"/>
  <p:embeddedFontLst>
    <p:embeddedFont>
      <p:font typeface="Bebas Neue" panose="020B0604020202020204" charset="0"/>
      <p:regular r:id="rId26"/>
    </p:embeddedFont>
    <p:embeddedFont>
      <p:font typeface="Darker Grotesque Medium" panose="020B0604020202020204" charset="0"/>
      <p:regular r:id="rId27"/>
      <p:bold r:id="rId28"/>
    </p:embeddedFont>
    <p:embeddedFont>
      <p:font typeface="Source Sans Pro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italic r:id="rId34"/>
    </p:embeddedFont>
    <p:embeddedFont>
      <p:font typeface="Merriweather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D10384-AC65-4821-BE58-EBAA7837F1E8}">
  <a:tblStyle styleId="{A5D10384-AC65-4821-BE58-EBAA7837F1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267" autoAdjust="0"/>
  </p:normalViewPr>
  <p:slideViewPr>
    <p:cSldViewPr snapToGrid="0">
      <p:cViewPr varScale="1">
        <p:scale>
          <a:sx n="99" d="100"/>
          <a:sy n="99" d="100"/>
        </p:scale>
        <p:origin x="16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4351be87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4351be87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8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d4351be87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d4351be87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217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d4351be87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d4351be87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89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d4351be87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d4351be87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29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51be8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51be8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348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46fce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46fce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510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7bb5ce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7bb5ce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10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7bb5ce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7bb5ce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374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7bb5ce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7bb5ce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35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7bb5ce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7bb5ce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45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7bb5ce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7bb5ce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4351be878_1_24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4351be878_1_24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351be878_1_2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4351be878_1_2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4351be878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4351be878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51be8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51be8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70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46fce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46fce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2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51be8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51be8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0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46fce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46fce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4351be87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4351be87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51be8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51be8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4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0" name="Google Shape;10;p2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53000" y="1238850"/>
            <a:ext cx="5838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053525" y="3317525"/>
            <a:ext cx="5036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5058475" y="2431600"/>
            <a:ext cx="33723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5058475" y="1173800"/>
            <a:ext cx="33723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95" name="Google Shape;95;p18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712850" y="33238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712850" y="36194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2"/>
          </p:nvPr>
        </p:nvSpPr>
        <p:spPr>
          <a:xfrm>
            <a:off x="3524400" y="23332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3"/>
          </p:nvPr>
        </p:nvSpPr>
        <p:spPr>
          <a:xfrm>
            <a:off x="3524400" y="26288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4"/>
          </p:nvPr>
        </p:nvSpPr>
        <p:spPr>
          <a:xfrm>
            <a:off x="6334525" y="33238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5"/>
          </p:nvPr>
        </p:nvSpPr>
        <p:spPr>
          <a:xfrm>
            <a:off x="6334525" y="36194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5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56" name="Google Shape;156;p25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612920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2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53162"/>
            <a:ext cx="31509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91900" y="3158078"/>
            <a:ext cx="43602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AutoNum type="arabicPeriod"/>
              <a:defRPr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15300" y="286050"/>
            <a:ext cx="8513400" cy="4571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782300" y="1690350"/>
            <a:ext cx="557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782500" y="2263050"/>
            <a:ext cx="5579400" cy="11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790225"/>
            <a:ext cx="7704000" cy="22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1622700" y="3021626"/>
            <a:ext cx="58986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255925" y="562075"/>
            <a:ext cx="6632400" cy="7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530025" y="12711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711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530025" y="18036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/>
          </p:nvPr>
        </p:nvSpPr>
        <p:spPr>
          <a:xfrm>
            <a:off x="5200664" y="12711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4397687" y="12711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5"/>
          </p:nvPr>
        </p:nvSpPr>
        <p:spPr>
          <a:xfrm>
            <a:off x="5200663" y="18036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/>
          </p:nvPr>
        </p:nvSpPr>
        <p:spPr>
          <a:xfrm>
            <a:off x="1530025" y="30605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605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1530025" y="35930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5200664" y="30605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4397684" y="30605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5200663" y="35930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74400" y="1212525"/>
            <a:ext cx="5995200" cy="3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7"/>
          <p:cNvCxnSpPr/>
          <p:nvPr/>
        </p:nvCxnSpPr>
        <p:spPr>
          <a:xfrm>
            <a:off x="1574394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7"/>
          <p:cNvSpPr/>
          <p:nvPr/>
        </p:nvSpPr>
        <p:spPr>
          <a:xfrm>
            <a:off x="7984848" y="58548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-450" y="58548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4" r:id="rId10"/>
    <p:sldLayoutId id="2147483666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ctrTitle"/>
          </p:nvPr>
        </p:nvSpPr>
        <p:spPr>
          <a:xfrm>
            <a:off x="1653000" y="1238850"/>
            <a:ext cx="5838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Teknologi Informasi -C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053525" y="3317525"/>
            <a:ext cx="5036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Informasi </a:t>
            </a:r>
            <a:r>
              <a:rPr lang="en" dirty="0" smtClean="0"/>
              <a:t>Manajemen Kafe</a:t>
            </a:r>
            <a:endParaRPr dirty="0"/>
          </a:p>
        </p:txBody>
      </p:sp>
      <p:sp>
        <p:nvSpPr>
          <p:cNvPr id="169" name="Google Shape;169;p28"/>
          <p:cNvSpPr/>
          <p:nvPr/>
        </p:nvSpPr>
        <p:spPr>
          <a:xfrm>
            <a:off x="6961050" y="742950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1526000" y="39738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8"/>
          <p:cNvGrpSpPr/>
          <p:nvPr/>
        </p:nvGrpSpPr>
        <p:grpSpPr>
          <a:xfrm>
            <a:off x="4263850" y="4031025"/>
            <a:ext cx="616350" cy="165450"/>
            <a:chOff x="4263850" y="3973875"/>
            <a:chExt cx="616350" cy="165450"/>
          </a:xfrm>
        </p:grpSpPr>
        <p:cxnSp>
          <p:nvCxnSpPr>
            <p:cNvPr id="172" name="Google Shape;172;p28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8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8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6" y="1200385"/>
            <a:ext cx="5859069" cy="2546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269;p33"/>
          <p:cNvSpPr/>
          <p:nvPr/>
        </p:nvSpPr>
        <p:spPr>
          <a:xfrm>
            <a:off x="7735242" y="928777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71;p33"/>
          <p:cNvGrpSpPr/>
          <p:nvPr/>
        </p:nvGrpSpPr>
        <p:grpSpPr>
          <a:xfrm>
            <a:off x="4322049" y="4552493"/>
            <a:ext cx="616350" cy="165450"/>
            <a:chOff x="4263850" y="3973875"/>
            <a:chExt cx="616350" cy="165450"/>
          </a:xfrm>
        </p:grpSpPr>
        <p:cxnSp>
          <p:nvCxnSpPr>
            <p:cNvPr id="8" name="Google Shape;272;p33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273;p33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274;p33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269;p33"/>
          <p:cNvSpPr/>
          <p:nvPr/>
        </p:nvSpPr>
        <p:spPr>
          <a:xfrm>
            <a:off x="6577002" y="394309"/>
            <a:ext cx="213942" cy="332041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69;p33"/>
          <p:cNvSpPr/>
          <p:nvPr/>
        </p:nvSpPr>
        <p:spPr>
          <a:xfrm>
            <a:off x="8076618" y="1501477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87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user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 smtClean="0"/>
              <a:t>sendiri-sendiri</a:t>
            </a:r>
            <a:r>
              <a:rPr lang="en-US" dirty="0"/>
              <a:t>. User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admin , </a:t>
            </a:r>
            <a:r>
              <a:rPr lang="en-US" dirty="0" err="1"/>
              <a:t>kasir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,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r>
              <a:rPr lang="en-US" dirty="0" smtClean="0"/>
              <a:t> :</a:t>
            </a:r>
          </a:p>
          <a:p>
            <a:r>
              <a:rPr lang="en-US" b="1" dirty="0" smtClean="0"/>
              <a:t>Admin</a:t>
            </a:r>
            <a:r>
              <a:rPr lang="en-US" dirty="0" smtClean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smtClean="0"/>
              <a:t>data-data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Pegawai</a:t>
            </a:r>
            <a:r>
              <a:rPr lang="en-US" dirty="0" smtClean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. </a:t>
            </a:r>
            <a:endParaRPr lang="en-US" dirty="0" smtClean="0"/>
          </a:p>
          <a:p>
            <a:pPr marL="139700" indent="0">
              <a:buNone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PC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informasi-informasi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pemasukan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,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, </a:t>
            </a:r>
            <a:r>
              <a:rPr lang="en-US" dirty="0" err="1"/>
              <a:t>neraca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grpSp>
        <p:nvGrpSpPr>
          <p:cNvPr id="4" name="Google Shape;271;p33"/>
          <p:cNvGrpSpPr/>
          <p:nvPr/>
        </p:nvGrpSpPr>
        <p:grpSpPr>
          <a:xfrm>
            <a:off x="4322049" y="4589069"/>
            <a:ext cx="616350" cy="165450"/>
            <a:chOff x="4263850" y="3973875"/>
            <a:chExt cx="616350" cy="165450"/>
          </a:xfrm>
        </p:grpSpPr>
        <p:cxnSp>
          <p:nvCxnSpPr>
            <p:cNvPr id="5" name="Google Shape;272;p33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273;p33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274;p33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0881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6"/>
          <p:cNvSpPr txBox="1">
            <a:spLocks noGrp="1"/>
          </p:cNvSpPr>
          <p:nvPr>
            <p:ph type="title"/>
          </p:nvPr>
        </p:nvSpPr>
        <p:spPr>
          <a:xfrm>
            <a:off x="1187544" y="4484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3200" dirty="0" smtClean="0"/>
              <a:t>A. </a:t>
            </a:r>
            <a:r>
              <a:rPr lang="en-US" sz="3200" dirty="0"/>
              <a:t>Diagram </a:t>
            </a:r>
            <a:r>
              <a:rPr lang="en-US" sz="3200" dirty="0" err="1"/>
              <a:t>Konteks</a:t>
            </a:r>
            <a:r>
              <a:rPr lang="en-US" sz="3200" dirty="0"/>
              <a:t> </a:t>
            </a:r>
            <a:endParaRPr sz="3200" dirty="0"/>
          </a:p>
        </p:txBody>
      </p:sp>
      <p:sp>
        <p:nvSpPr>
          <p:cNvPr id="996" name="Google Shape;996;p56"/>
          <p:cNvSpPr/>
          <p:nvPr/>
        </p:nvSpPr>
        <p:spPr>
          <a:xfrm flipH="1">
            <a:off x="907644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577340" y="1071330"/>
            <a:ext cx="5992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v-SE" dirty="0" smtClean="0"/>
              <a:t>Dalam sistem ini terdapat 3 entitas yaitu administrator, karyawan, dan pimpinan. Diagram konteks dapat dilihat pada dibawah ini.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34" y="1694852"/>
            <a:ext cx="3705225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oogle Shape;271;p33"/>
          <p:cNvGrpSpPr/>
          <p:nvPr/>
        </p:nvGrpSpPr>
        <p:grpSpPr>
          <a:xfrm>
            <a:off x="8308262" y="2631682"/>
            <a:ext cx="616350" cy="165450"/>
            <a:chOff x="4263850" y="3973875"/>
            <a:chExt cx="616350" cy="165450"/>
          </a:xfrm>
        </p:grpSpPr>
        <p:cxnSp>
          <p:nvCxnSpPr>
            <p:cNvPr id="11" name="Google Shape;272;p33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73;p33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74;p33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3073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6"/>
          <p:cNvSpPr txBox="1">
            <a:spLocks noGrp="1"/>
          </p:cNvSpPr>
          <p:nvPr>
            <p:ph type="title"/>
          </p:nvPr>
        </p:nvSpPr>
        <p:spPr>
          <a:xfrm>
            <a:off x="334237" y="4231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smtClean="0"/>
              <a:t>B. Diagram </a:t>
            </a: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Entitas</a:t>
            </a:r>
            <a:endParaRPr sz="3200" dirty="0"/>
          </a:p>
        </p:txBody>
      </p:sp>
      <p:sp>
        <p:nvSpPr>
          <p:cNvPr id="996" name="Google Shape;996;p56"/>
          <p:cNvSpPr/>
          <p:nvPr/>
        </p:nvSpPr>
        <p:spPr>
          <a:xfrm flipH="1">
            <a:off x="907644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447644" y="1071330"/>
            <a:ext cx="6522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v-SE" dirty="0" smtClean="0"/>
              <a:t>Berikut ini merupakan diagram hubungan entitas yang </a:t>
            </a:r>
            <a:r>
              <a:rPr lang="sv-SE" dirty="0"/>
              <a:t>digunakan untuk perancangan suatu database dan menunjukan relasi antar objek atau entitas beserta atribut-atributnya secara detail</a:t>
            </a:r>
            <a:r>
              <a:rPr lang="sv-SE" dirty="0" smtClean="0"/>
              <a:t>.</a:t>
            </a:r>
            <a:endParaRPr lang="en-US" dirty="0"/>
          </a:p>
        </p:txBody>
      </p:sp>
      <p:grpSp>
        <p:nvGrpSpPr>
          <p:cNvPr id="10" name="Google Shape;271;p33"/>
          <p:cNvGrpSpPr/>
          <p:nvPr/>
        </p:nvGrpSpPr>
        <p:grpSpPr>
          <a:xfrm>
            <a:off x="8308262" y="2631682"/>
            <a:ext cx="616350" cy="165450"/>
            <a:chOff x="4263850" y="3973875"/>
            <a:chExt cx="616350" cy="165450"/>
          </a:xfrm>
        </p:grpSpPr>
        <p:cxnSp>
          <p:nvCxnSpPr>
            <p:cNvPr id="11" name="Google Shape;272;p33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73;p33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74;p33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218" b="360"/>
          <a:stretch/>
        </p:blipFill>
        <p:spPr>
          <a:xfrm>
            <a:off x="1632429" y="1843089"/>
            <a:ext cx="5353050" cy="2671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60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6"/>
          <p:cNvSpPr txBox="1">
            <a:spLocks noGrp="1"/>
          </p:cNvSpPr>
          <p:nvPr>
            <p:ph type="title"/>
          </p:nvPr>
        </p:nvSpPr>
        <p:spPr>
          <a:xfrm>
            <a:off x="1187544" y="4231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3200" dirty="0"/>
              <a:t>C. </a:t>
            </a:r>
            <a:r>
              <a:rPr lang="en-US" sz="3200" dirty="0" err="1"/>
              <a:t>Relasi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</a:t>
            </a:r>
            <a:r>
              <a:rPr lang="en-US" sz="3200" dirty="0" err="1"/>
              <a:t>Tabel</a:t>
            </a:r>
            <a:endParaRPr sz="3200" dirty="0"/>
          </a:p>
        </p:txBody>
      </p:sp>
      <p:sp>
        <p:nvSpPr>
          <p:cNvPr id="996" name="Google Shape;996;p56"/>
          <p:cNvSpPr/>
          <p:nvPr/>
        </p:nvSpPr>
        <p:spPr>
          <a:xfrm flipH="1">
            <a:off x="907644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615440" y="1071330"/>
            <a:ext cx="5954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antartabel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proses </a:t>
            </a:r>
            <a:r>
              <a:rPr lang="en-US" dirty="0" err="1"/>
              <a:t>normalisasi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diagram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antartabel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0" name="Google Shape;271;p33"/>
          <p:cNvGrpSpPr/>
          <p:nvPr/>
        </p:nvGrpSpPr>
        <p:grpSpPr>
          <a:xfrm>
            <a:off x="8308262" y="2631682"/>
            <a:ext cx="616350" cy="165450"/>
            <a:chOff x="4263850" y="3973875"/>
            <a:chExt cx="616350" cy="165450"/>
          </a:xfrm>
        </p:grpSpPr>
        <p:cxnSp>
          <p:nvCxnSpPr>
            <p:cNvPr id="11" name="Google Shape;272;p33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73;p33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74;p33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17" y="1809994"/>
            <a:ext cx="5157787" cy="2679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28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19999" y="2002887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990"/>
            </a:pPr>
            <a:r>
              <a:rPr lang="en-US" dirty="0" smtClean="0"/>
              <a:t>HASIL</a:t>
            </a:r>
            <a:endParaRPr dirty="0"/>
          </a:p>
        </p:txBody>
      </p:sp>
      <p:grpSp>
        <p:nvGrpSpPr>
          <p:cNvPr id="212" name="Google Shape;212;p31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213" name="Google Shape;213;p31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31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31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217" name="Google Shape;217;p31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1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1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0956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246599" y="236888"/>
            <a:ext cx="865065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err="1" smtClean="0"/>
              <a:t>Implementasi</a:t>
            </a:r>
            <a:r>
              <a:rPr lang="en-US" sz="2800" dirty="0" smtClean="0"/>
              <a:t> SIM </a:t>
            </a:r>
            <a:r>
              <a:rPr lang="en-US" sz="2800" dirty="0" err="1" smtClean="0"/>
              <a:t>kafe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Borland </a:t>
            </a:r>
            <a:r>
              <a:rPr lang="en-US" sz="2800" dirty="0" smtClean="0"/>
              <a:t>Delphi </a:t>
            </a:r>
            <a:r>
              <a:rPr lang="en-US" sz="2800" dirty="0"/>
              <a:t>7</a:t>
            </a:r>
            <a:endParaRPr sz="2800" dirty="0"/>
          </a:p>
        </p:txBody>
      </p:sp>
      <p:sp>
        <p:nvSpPr>
          <p:cNvPr id="181" name="Google Shape;181;p29"/>
          <p:cNvSpPr/>
          <p:nvPr/>
        </p:nvSpPr>
        <p:spPr>
          <a:xfrm>
            <a:off x="7811587" y="850913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71;p33"/>
          <p:cNvGrpSpPr/>
          <p:nvPr/>
        </p:nvGrpSpPr>
        <p:grpSpPr>
          <a:xfrm>
            <a:off x="3951922" y="4748862"/>
            <a:ext cx="616350" cy="165450"/>
            <a:chOff x="4263850" y="3973875"/>
            <a:chExt cx="616350" cy="165450"/>
          </a:xfrm>
        </p:grpSpPr>
        <p:cxnSp>
          <p:nvCxnSpPr>
            <p:cNvPr id="7" name="Google Shape;272;p33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273;p33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274;p33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Rectangle 2"/>
          <p:cNvSpPr/>
          <p:nvPr/>
        </p:nvSpPr>
        <p:spPr>
          <a:xfrm>
            <a:off x="246599" y="1340644"/>
            <a:ext cx="28867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a. </a:t>
            </a:r>
            <a:r>
              <a:rPr lang="en-US" b="1" dirty="0" err="1"/>
              <a:t>Halaman</a:t>
            </a:r>
            <a:r>
              <a:rPr lang="en-US" b="1" dirty="0"/>
              <a:t> </a:t>
            </a:r>
            <a:r>
              <a:rPr lang="en-US" b="1" dirty="0" smtClean="0"/>
              <a:t>Administrator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" y="1997966"/>
            <a:ext cx="3581400" cy="1371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2757" y="3680569"/>
            <a:ext cx="3479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 smtClean="0"/>
              <a:t>Gambar</a:t>
            </a:r>
            <a:r>
              <a:rPr lang="en-US" sz="1200" dirty="0" smtClean="0"/>
              <a:t> </a:t>
            </a:r>
            <a:r>
              <a:rPr lang="en-US" sz="1200" dirty="0" err="1" smtClean="0"/>
              <a:t>diatas</a:t>
            </a:r>
            <a:r>
              <a:rPr lang="en-US" sz="1200" dirty="0" smtClean="0"/>
              <a:t> </a:t>
            </a:r>
            <a:r>
              <a:rPr lang="en-US" sz="1200" dirty="0" err="1" smtClean="0"/>
              <a:t>merupakan</a:t>
            </a:r>
            <a:r>
              <a:rPr lang="en-US" sz="1200" dirty="0" smtClean="0"/>
              <a:t> </a:t>
            </a:r>
            <a:r>
              <a:rPr lang="en-US" sz="1200" dirty="0" err="1" smtClean="0"/>
              <a:t>halaman</a:t>
            </a:r>
            <a:r>
              <a:rPr lang="en-US" sz="1200" dirty="0" smtClean="0"/>
              <a:t> </a:t>
            </a:r>
            <a:r>
              <a:rPr lang="en-US" sz="1200" dirty="0" err="1"/>
              <a:t>utama</a:t>
            </a:r>
            <a:r>
              <a:rPr lang="en-US" sz="1200" dirty="0"/>
              <a:t> SIM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</a:t>
            </a:r>
            <a:r>
              <a:rPr lang="en-US" sz="1200" dirty="0" err="1" smtClean="0"/>
              <a:t>kafe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63824" y="1317427"/>
            <a:ext cx="46334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dministrator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administrator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menu-menu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level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menu User, </a:t>
            </a:r>
            <a:r>
              <a:rPr lang="en-US" dirty="0" err="1"/>
              <a:t>Karyawan</a:t>
            </a:r>
            <a:r>
              <a:rPr lang="en-US" dirty="0"/>
              <a:t>, Menu,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Bantuan</a:t>
            </a:r>
            <a:r>
              <a:rPr lang="en-US" dirty="0"/>
              <a:t>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129088" y="1130813"/>
            <a:ext cx="0" cy="3390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021" y="2388351"/>
            <a:ext cx="39909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6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277025" y="4120700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8275575" y="2489025"/>
            <a:ext cx="616350" cy="165450"/>
            <a:chOff x="4263850" y="3973875"/>
            <a:chExt cx="616350" cy="165450"/>
          </a:xfrm>
        </p:grpSpPr>
        <p:cxnSp>
          <p:nvCxnSpPr>
            <p:cNvPr id="201" name="Google Shape;201;p30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30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30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30"/>
          <p:cNvSpPr/>
          <p:nvPr/>
        </p:nvSpPr>
        <p:spPr>
          <a:xfrm>
            <a:off x="7968750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77025" y="1161800"/>
            <a:ext cx="2451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b. </a:t>
            </a:r>
            <a:r>
              <a:rPr lang="en-US" b="1" dirty="0" err="1"/>
              <a:t>Bagian</a:t>
            </a:r>
            <a:r>
              <a:rPr lang="en-US" b="1" dirty="0"/>
              <a:t> Menu </a:t>
            </a:r>
            <a:r>
              <a:rPr lang="en-US" b="1" dirty="0" err="1"/>
              <a:t>Karyawan</a:t>
            </a:r>
            <a:r>
              <a:rPr lang="en-US" b="1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025" y="67743"/>
            <a:ext cx="72373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Merriweather" panose="020B0604020202020204" charset="0"/>
              </a:rPr>
              <a:t>Implementasi</a:t>
            </a:r>
            <a:r>
              <a:rPr lang="en-US" sz="2800" b="1" dirty="0">
                <a:latin typeface="Merriweather" panose="020B0604020202020204" charset="0"/>
              </a:rPr>
              <a:t> SIM </a:t>
            </a:r>
            <a:r>
              <a:rPr lang="en-US" sz="2800" b="1" dirty="0" err="1">
                <a:latin typeface="Merriweather" panose="020B0604020202020204" charset="0"/>
              </a:rPr>
              <a:t>kafe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dengan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bahasa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pemrograman</a:t>
            </a:r>
            <a:r>
              <a:rPr lang="en-US" sz="2800" b="1" dirty="0">
                <a:latin typeface="Merriweather" panose="020B0604020202020204" charset="0"/>
              </a:rPr>
              <a:t> Borland Delphi 7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774" y="1484924"/>
            <a:ext cx="7762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smtClean="0"/>
              <a:t>Menu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submenu </a:t>
            </a:r>
            <a:r>
              <a:rPr lang="en-US" dirty="0" err="1"/>
              <a:t>absensi</a:t>
            </a:r>
            <a:r>
              <a:rPr lang="en-US" dirty="0"/>
              <a:t>, data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jabatan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submenu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419" t="7323" r="2186" b="8286"/>
          <a:stretch/>
        </p:blipFill>
        <p:spPr>
          <a:xfrm>
            <a:off x="2332862" y="2350685"/>
            <a:ext cx="2739010" cy="728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2608"/>
          <a:stretch/>
        </p:blipFill>
        <p:spPr>
          <a:xfrm>
            <a:off x="2365170" y="3308026"/>
            <a:ext cx="3040643" cy="1491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ircular Arrow 10"/>
          <p:cNvSpPr/>
          <p:nvPr/>
        </p:nvSpPr>
        <p:spPr>
          <a:xfrm rot="16391548" flipH="1">
            <a:off x="1588433" y="2595325"/>
            <a:ext cx="1169670" cy="165706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0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277025" y="4120700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8275575" y="2489025"/>
            <a:ext cx="616350" cy="165450"/>
            <a:chOff x="4263850" y="3973875"/>
            <a:chExt cx="616350" cy="165450"/>
          </a:xfrm>
        </p:grpSpPr>
        <p:cxnSp>
          <p:nvCxnSpPr>
            <p:cNvPr id="201" name="Google Shape;201;p30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30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30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30"/>
          <p:cNvSpPr/>
          <p:nvPr/>
        </p:nvSpPr>
        <p:spPr>
          <a:xfrm>
            <a:off x="7968750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77025" y="1161800"/>
            <a:ext cx="2212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c. </a:t>
            </a:r>
            <a:r>
              <a:rPr lang="en-US" b="1" dirty="0" err="1"/>
              <a:t>Bagian</a:t>
            </a:r>
            <a:r>
              <a:rPr lang="en-US" b="1" dirty="0"/>
              <a:t> Menu </a:t>
            </a:r>
            <a:r>
              <a:rPr lang="en-US" b="1" dirty="0" err="1" smtClean="0"/>
              <a:t>Produk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77025" y="67743"/>
            <a:ext cx="72373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Merriweather" panose="020B0604020202020204" charset="0"/>
              </a:rPr>
              <a:t>Implementasi</a:t>
            </a:r>
            <a:r>
              <a:rPr lang="en-US" sz="2800" b="1" dirty="0">
                <a:latin typeface="Merriweather" panose="020B0604020202020204" charset="0"/>
              </a:rPr>
              <a:t> SIM </a:t>
            </a:r>
            <a:r>
              <a:rPr lang="en-US" sz="2800" b="1" dirty="0" err="1">
                <a:latin typeface="Merriweather" panose="020B0604020202020204" charset="0"/>
              </a:rPr>
              <a:t>kafe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dengan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bahasa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pemrograman</a:t>
            </a:r>
            <a:r>
              <a:rPr lang="en-US" sz="2800" b="1" dirty="0">
                <a:latin typeface="Merriweather" panose="020B0604020202020204" charset="0"/>
              </a:rPr>
              <a:t> Borland Delphi 7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774" y="1484924"/>
            <a:ext cx="7762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Menu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submenu data menu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promo,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tampilannya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824" t="4798" r="3850"/>
          <a:stretch/>
        </p:blipFill>
        <p:spPr>
          <a:xfrm>
            <a:off x="2375342" y="1932651"/>
            <a:ext cx="3983737" cy="2782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024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277025" y="4120700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8275575" y="2489025"/>
            <a:ext cx="616350" cy="165450"/>
            <a:chOff x="4263850" y="3973875"/>
            <a:chExt cx="616350" cy="165450"/>
          </a:xfrm>
        </p:grpSpPr>
        <p:cxnSp>
          <p:nvCxnSpPr>
            <p:cNvPr id="201" name="Google Shape;201;p30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30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30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30"/>
          <p:cNvSpPr/>
          <p:nvPr/>
        </p:nvSpPr>
        <p:spPr>
          <a:xfrm>
            <a:off x="7968750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77025" y="1161800"/>
            <a:ext cx="2390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. </a:t>
            </a:r>
            <a:r>
              <a:rPr lang="en-US" b="1" dirty="0" err="1"/>
              <a:t>Bagian</a:t>
            </a:r>
            <a:r>
              <a:rPr lang="en-US" b="1" dirty="0"/>
              <a:t> Menu </a:t>
            </a:r>
            <a:r>
              <a:rPr lang="en-US" b="1" dirty="0" err="1" smtClean="0"/>
              <a:t>Transaksi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77025" y="67743"/>
            <a:ext cx="72373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Merriweather" panose="020B0604020202020204" charset="0"/>
              </a:rPr>
              <a:t>Implementasi</a:t>
            </a:r>
            <a:r>
              <a:rPr lang="en-US" sz="2800" b="1" dirty="0">
                <a:latin typeface="Merriweather" panose="020B0604020202020204" charset="0"/>
              </a:rPr>
              <a:t> SIM </a:t>
            </a:r>
            <a:r>
              <a:rPr lang="en-US" sz="2800" b="1" dirty="0" err="1">
                <a:latin typeface="Merriweather" panose="020B0604020202020204" charset="0"/>
              </a:rPr>
              <a:t>kafe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dengan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bahasa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pemrograman</a:t>
            </a:r>
            <a:r>
              <a:rPr lang="en-US" sz="2800" b="1" dirty="0">
                <a:latin typeface="Merriweather" panose="020B0604020202020204" charset="0"/>
              </a:rPr>
              <a:t> Borland Delphi 7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774" y="1484924"/>
            <a:ext cx="7762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menu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submenu </a:t>
            </a:r>
            <a:r>
              <a:rPr lang="en-US" dirty="0" err="1"/>
              <a:t>kasir</a:t>
            </a:r>
            <a:r>
              <a:rPr lang="en-US" dirty="0"/>
              <a:t>,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56" t="5658" r="4419" b="4297"/>
          <a:stretch/>
        </p:blipFill>
        <p:spPr>
          <a:xfrm>
            <a:off x="596566" y="2171401"/>
            <a:ext cx="3353641" cy="1391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41" t="2949" r="1480" b="4877"/>
          <a:stretch/>
        </p:blipFill>
        <p:spPr>
          <a:xfrm>
            <a:off x="4374922" y="2179564"/>
            <a:ext cx="3139441" cy="1383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56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853175" y="12711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Aditya M.P</a:t>
            </a:r>
            <a:endParaRPr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idx="2"/>
          </p:nvPr>
        </p:nvSpPr>
        <p:spPr>
          <a:xfrm>
            <a:off x="171125" y="12711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98" name="Google Shape;198;p30"/>
          <p:cNvSpPr/>
          <p:nvPr/>
        </p:nvSpPr>
        <p:spPr>
          <a:xfrm>
            <a:off x="277025" y="4120700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573275" y="39955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8275575" y="2489025"/>
            <a:ext cx="616350" cy="165450"/>
            <a:chOff x="4263850" y="3973875"/>
            <a:chExt cx="616350" cy="165450"/>
          </a:xfrm>
        </p:grpSpPr>
        <p:cxnSp>
          <p:nvCxnSpPr>
            <p:cNvPr id="201" name="Google Shape;201;p30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30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30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30"/>
          <p:cNvSpPr/>
          <p:nvPr/>
        </p:nvSpPr>
        <p:spPr>
          <a:xfrm>
            <a:off x="7968750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86;p30">
            <a:extLst>
              <a:ext uri="{FF2B5EF4-FFF2-40B4-BE49-F238E27FC236}">
                <a16:creationId xmlns:a16="http://schemas.microsoft.com/office/drawing/2014/main" id="{2D1B75EB-7EFE-491A-8459-3E02C6A9DFEE}"/>
              </a:ext>
            </a:extLst>
          </p:cNvPr>
          <p:cNvSpPr txBox="1">
            <a:spLocks/>
          </p:cNvSpPr>
          <p:nvPr/>
        </p:nvSpPr>
        <p:spPr>
          <a:xfrm>
            <a:off x="5144944" y="1271153"/>
            <a:ext cx="264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None/>
              <a:defRPr sz="2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</a:t>
            </a:r>
            <a:r>
              <a:rPr lang="en-ID" dirty="0" err="1"/>
              <a:t>ltara</a:t>
            </a:r>
            <a:r>
              <a:rPr lang="en-ID" dirty="0"/>
              <a:t> A.K</a:t>
            </a:r>
          </a:p>
        </p:txBody>
      </p:sp>
      <p:sp>
        <p:nvSpPr>
          <p:cNvPr id="21" name="Google Shape;188;p30">
            <a:extLst>
              <a:ext uri="{FF2B5EF4-FFF2-40B4-BE49-F238E27FC236}">
                <a16:creationId xmlns:a16="http://schemas.microsoft.com/office/drawing/2014/main" id="{CCE8B229-5A1B-0049-6ECE-9E8BDC18DDCB}"/>
              </a:ext>
            </a:extLst>
          </p:cNvPr>
          <p:cNvSpPr txBox="1">
            <a:spLocks/>
          </p:cNvSpPr>
          <p:nvPr/>
        </p:nvSpPr>
        <p:spPr>
          <a:xfrm>
            <a:off x="4466900" y="1271153"/>
            <a:ext cx="80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2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02.</a:t>
            </a:r>
          </a:p>
        </p:txBody>
      </p:sp>
      <p:sp>
        <p:nvSpPr>
          <p:cNvPr id="22" name="Google Shape;188;p30">
            <a:extLst>
              <a:ext uri="{FF2B5EF4-FFF2-40B4-BE49-F238E27FC236}">
                <a16:creationId xmlns:a16="http://schemas.microsoft.com/office/drawing/2014/main" id="{625454D3-30CC-44AE-F5F9-432D407B3EDF}"/>
              </a:ext>
            </a:extLst>
          </p:cNvPr>
          <p:cNvSpPr txBox="1">
            <a:spLocks/>
          </p:cNvSpPr>
          <p:nvPr/>
        </p:nvSpPr>
        <p:spPr>
          <a:xfrm>
            <a:off x="2689175" y="2307825"/>
            <a:ext cx="80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2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03.</a:t>
            </a:r>
          </a:p>
        </p:txBody>
      </p:sp>
      <p:sp>
        <p:nvSpPr>
          <p:cNvPr id="23" name="Google Shape;186;p30">
            <a:extLst>
              <a:ext uri="{FF2B5EF4-FFF2-40B4-BE49-F238E27FC236}">
                <a16:creationId xmlns:a16="http://schemas.microsoft.com/office/drawing/2014/main" id="{3A23BAEA-BB98-8BCE-39CC-5A0A23B8FE38}"/>
              </a:ext>
            </a:extLst>
          </p:cNvPr>
          <p:cNvSpPr txBox="1">
            <a:spLocks/>
          </p:cNvSpPr>
          <p:nvPr/>
        </p:nvSpPr>
        <p:spPr>
          <a:xfrm>
            <a:off x="3375674" y="2307825"/>
            <a:ext cx="313942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None/>
              <a:defRPr sz="2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</a:t>
            </a:r>
            <a:r>
              <a:rPr lang="en-ID" dirty="0" err="1"/>
              <a:t>lya</a:t>
            </a:r>
            <a:r>
              <a:rPr lang="en-ID" dirty="0"/>
              <a:t> </a:t>
            </a:r>
            <a:r>
              <a:rPr lang="en-ID" dirty="0" err="1"/>
              <a:t>Gustasya</a:t>
            </a:r>
            <a:endParaRPr lang="en-ID" dirty="0"/>
          </a:p>
        </p:txBody>
      </p:sp>
      <p:sp>
        <p:nvSpPr>
          <p:cNvPr id="24" name="Google Shape;188;p30">
            <a:extLst>
              <a:ext uri="{FF2B5EF4-FFF2-40B4-BE49-F238E27FC236}">
                <a16:creationId xmlns:a16="http://schemas.microsoft.com/office/drawing/2014/main" id="{3010423C-FBCF-581E-4A69-E67485DD1A34}"/>
              </a:ext>
            </a:extLst>
          </p:cNvPr>
          <p:cNvSpPr txBox="1">
            <a:spLocks/>
          </p:cNvSpPr>
          <p:nvPr/>
        </p:nvSpPr>
        <p:spPr>
          <a:xfrm>
            <a:off x="277025" y="3224606"/>
            <a:ext cx="80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2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04.</a:t>
            </a:r>
          </a:p>
        </p:txBody>
      </p:sp>
      <p:sp>
        <p:nvSpPr>
          <p:cNvPr id="27" name="Google Shape;186;p30">
            <a:extLst>
              <a:ext uri="{FF2B5EF4-FFF2-40B4-BE49-F238E27FC236}">
                <a16:creationId xmlns:a16="http://schemas.microsoft.com/office/drawing/2014/main" id="{8B315D0D-F8BF-C78D-3E95-7299A93112E9}"/>
              </a:ext>
            </a:extLst>
          </p:cNvPr>
          <p:cNvSpPr txBox="1">
            <a:spLocks/>
          </p:cNvSpPr>
          <p:nvPr/>
        </p:nvSpPr>
        <p:spPr>
          <a:xfrm>
            <a:off x="975425" y="3224606"/>
            <a:ext cx="264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None/>
              <a:defRPr sz="2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</a:t>
            </a:r>
            <a:r>
              <a:rPr lang="en-ID" dirty="0" err="1"/>
              <a:t>nnas</a:t>
            </a:r>
            <a:r>
              <a:rPr lang="en-ID" dirty="0"/>
              <a:t> </a:t>
            </a:r>
            <a:r>
              <a:rPr lang="en-ID" dirty="0" err="1"/>
              <a:t>Rizky</a:t>
            </a:r>
            <a:endParaRPr lang="en-ID" dirty="0"/>
          </a:p>
        </p:txBody>
      </p:sp>
      <p:sp>
        <p:nvSpPr>
          <p:cNvPr id="28" name="Google Shape;188;p30">
            <a:extLst>
              <a:ext uri="{FF2B5EF4-FFF2-40B4-BE49-F238E27FC236}">
                <a16:creationId xmlns:a16="http://schemas.microsoft.com/office/drawing/2014/main" id="{960946D8-7265-803B-D5EE-45715FE1965D}"/>
              </a:ext>
            </a:extLst>
          </p:cNvPr>
          <p:cNvSpPr txBox="1">
            <a:spLocks/>
          </p:cNvSpPr>
          <p:nvPr/>
        </p:nvSpPr>
        <p:spPr>
          <a:xfrm>
            <a:off x="4406056" y="3344497"/>
            <a:ext cx="80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2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05.</a:t>
            </a:r>
          </a:p>
        </p:txBody>
      </p:sp>
      <p:sp>
        <p:nvSpPr>
          <p:cNvPr id="29" name="Google Shape;186;p30">
            <a:extLst>
              <a:ext uri="{FF2B5EF4-FFF2-40B4-BE49-F238E27FC236}">
                <a16:creationId xmlns:a16="http://schemas.microsoft.com/office/drawing/2014/main" id="{C92B01D2-167F-F6E7-6402-EE860BEC93A5}"/>
              </a:ext>
            </a:extLst>
          </p:cNvPr>
          <p:cNvSpPr txBox="1">
            <a:spLocks/>
          </p:cNvSpPr>
          <p:nvPr/>
        </p:nvSpPr>
        <p:spPr>
          <a:xfrm>
            <a:off x="5136150" y="3347497"/>
            <a:ext cx="313942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None/>
              <a:defRPr sz="2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</a:t>
            </a:r>
            <a:r>
              <a:rPr lang="en-ID" dirty="0" err="1"/>
              <a:t>ryo</a:t>
            </a:r>
            <a:r>
              <a:rPr lang="en-ID" dirty="0"/>
              <a:t> </a:t>
            </a:r>
            <a:r>
              <a:rPr lang="en-ID" dirty="0" err="1"/>
              <a:t>Bimo</a:t>
            </a:r>
            <a:r>
              <a:rPr lang="en-ID" dirty="0"/>
              <a:t> P</a:t>
            </a:r>
          </a:p>
        </p:txBody>
      </p:sp>
      <p:sp>
        <p:nvSpPr>
          <p:cNvPr id="30" name="Google Shape;186;p30">
            <a:extLst>
              <a:ext uri="{FF2B5EF4-FFF2-40B4-BE49-F238E27FC236}">
                <a16:creationId xmlns:a16="http://schemas.microsoft.com/office/drawing/2014/main" id="{B3D2DB35-A808-E4D3-5949-7500432E21B0}"/>
              </a:ext>
            </a:extLst>
          </p:cNvPr>
          <p:cNvSpPr txBox="1">
            <a:spLocks/>
          </p:cNvSpPr>
          <p:nvPr/>
        </p:nvSpPr>
        <p:spPr>
          <a:xfrm>
            <a:off x="2060019" y="275650"/>
            <a:ext cx="412903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None/>
              <a:defRPr sz="28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A</a:t>
            </a:r>
            <a:r>
              <a:rPr lang="en-ID" dirty="0" err="1"/>
              <a:t>nggota</a:t>
            </a:r>
            <a:r>
              <a:rPr lang="en-ID" dirty="0"/>
              <a:t> </a:t>
            </a:r>
            <a:r>
              <a:rPr lang="en-ID" dirty="0" err="1"/>
              <a:t>Kelompok</a:t>
            </a:r>
            <a:endParaRPr lang="en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277025" y="4120700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8275575" y="2489025"/>
            <a:ext cx="616350" cy="165450"/>
            <a:chOff x="4263850" y="3973875"/>
            <a:chExt cx="616350" cy="165450"/>
          </a:xfrm>
        </p:grpSpPr>
        <p:cxnSp>
          <p:nvCxnSpPr>
            <p:cNvPr id="201" name="Google Shape;201;p30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30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30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30"/>
          <p:cNvSpPr/>
          <p:nvPr/>
        </p:nvSpPr>
        <p:spPr>
          <a:xfrm>
            <a:off x="7968750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77025" y="1161800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e. </a:t>
            </a:r>
            <a:r>
              <a:rPr lang="en-US" b="1" dirty="0" err="1"/>
              <a:t>Bagian</a:t>
            </a:r>
            <a:r>
              <a:rPr lang="en-US" b="1" dirty="0"/>
              <a:t> Menu </a:t>
            </a:r>
            <a:r>
              <a:rPr lang="en-US" b="1" dirty="0" err="1" smtClean="0"/>
              <a:t>Laporan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77025" y="67743"/>
            <a:ext cx="72373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Merriweather" panose="020B0604020202020204" charset="0"/>
              </a:rPr>
              <a:t>Implementasi</a:t>
            </a:r>
            <a:r>
              <a:rPr lang="en-US" sz="2800" b="1" dirty="0">
                <a:latin typeface="Merriweather" panose="020B0604020202020204" charset="0"/>
              </a:rPr>
              <a:t> SIM </a:t>
            </a:r>
            <a:r>
              <a:rPr lang="en-US" sz="2800" b="1" dirty="0" err="1">
                <a:latin typeface="Merriweather" panose="020B0604020202020204" charset="0"/>
              </a:rPr>
              <a:t>kafe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dengan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bahasa</a:t>
            </a:r>
            <a:r>
              <a:rPr lang="en-US" sz="2800" b="1" dirty="0">
                <a:latin typeface="Merriweather" panose="020B0604020202020204" charset="0"/>
              </a:rPr>
              <a:t> </a:t>
            </a:r>
            <a:r>
              <a:rPr lang="en-US" sz="2800" b="1" dirty="0" err="1">
                <a:latin typeface="Merriweather" panose="020B0604020202020204" charset="0"/>
              </a:rPr>
              <a:t>pemrograman</a:t>
            </a:r>
            <a:r>
              <a:rPr lang="en-US" sz="2800" b="1" dirty="0">
                <a:latin typeface="Merriweather" panose="020B0604020202020204" charset="0"/>
              </a:rPr>
              <a:t> Borland Delphi 7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774" y="1484924"/>
            <a:ext cx="7762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Menu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submenu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,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,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menu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tansaksi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 smtClean="0"/>
              <a:t>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bebrapa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tampilannya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862" t="2663" r="2811" b="2602"/>
          <a:stretch/>
        </p:blipFill>
        <p:spPr>
          <a:xfrm>
            <a:off x="950622" y="2316859"/>
            <a:ext cx="2562198" cy="1887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659" t="8411" r="2988" b="3982"/>
          <a:stretch/>
        </p:blipFill>
        <p:spPr>
          <a:xfrm>
            <a:off x="3732540" y="2316859"/>
            <a:ext cx="3594702" cy="18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7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729013" y="1373325"/>
            <a:ext cx="7704000" cy="22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KESIMPULAN</a:t>
            </a:r>
            <a:endParaRPr sz="5000" dirty="0"/>
          </a:p>
        </p:txBody>
      </p:sp>
      <p:grpSp>
        <p:nvGrpSpPr>
          <p:cNvPr id="297" name="Google Shape;297;p35"/>
          <p:cNvGrpSpPr/>
          <p:nvPr/>
        </p:nvGrpSpPr>
        <p:grpSpPr>
          <a:xfrm>
            <a:off x="328563" y="2489025"/>
            <a:ext cx="8486875" cy="1822875"/>
            <a:chOff x="328563" y="2489025"/>
            <a:chExt cx="8486875" cy="1822875"/>
          </a:xfrm>
        </p:grpSpPr>
        <p:cxnSp>
          <p:nvCxnSpPr>
            <p:cNvPr id="298" name="Google Shape;298;p35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35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35"/>
            <p:cNvGrpSpPr/>
            <p:nvPr/>
          </p:nvGrpSpPr>
          <p:grpSpPr>
            <a:xfrm>
              <a:off x="8199088" y="2489025"/>
              <a:ext cx="616350" cy="165450"/>
              <a:chOff x="4263850" y="3973875"/>
              <a:chExt cx="616350" cy="165450"/>
            </a:xfrm>
          </p:grpSpPr>
          <p:cxnSp>
            <p:nvCxnSpPr>
              <p:cNvPr id="302" name="Google Shape;302;p35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35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35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5" name="Google Shape;305;p35"/>
            <p:cNvGrpSpPr/>
            <p:nvPr/>
          </p:nvGrpSpPr>
          <p:grpSpPr>
            <a:xfrm flipH="1">
              <a:off x="328563" y="2489025"/>
              <a:ext cx="616350" cy="165450"/>
              <a:chOff x="4263850" y="3973875"/>
              <a:chExt cx="616350" cy="165450"/>
            </a:xfrm>
          </p:grpSpPr>
          <p:cxnSp>
            <p:nvCxnSpPr>
              <p:cNvPr id="306" name="Google Shape;306;p35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35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35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669355" y="-43320"/>
            <a:ext cx="33723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subTitle" idx="1"/>
          </p:nvPr>
        </p:nvSpPr>
        <p:spPr>
          <a:xfrm>
            <a:off x="1310640" y="1348275"/>
            <a:ext cx="7617975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 smtClean="0"/>
              <a:t>bahwasannya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Infoemasi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Kafe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pemprogaraman</a:t>
            </a:r>
            <a:r>
              <a:rPr lang="en-US" dirty="0" smtClean="0"/>
              <a:t> Borland </a:t>
            </a:r>
            <a:r>
              <a:rPr lang="en-US" dirty="0" err="1" smtClean="0"/>
              <a:t>delphi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endParaRPr lang="en-US" dirty="0" smtClean="0"/>
          </a:p>
          <a:p>
            <a:pPr marL="0" lvl="0" indent="0"/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/>
              <a:t>rekap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Otomatisasi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id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barcode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barcode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absen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smtClean="0"/>
              <a:t>data-data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login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melihatnya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81,67%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responder. </a:t>
            </a:r>
            <a:endParaRPr lang="en-US" dirty="0" smtClean="0"/>
          </a:p>
          <a:p>
            <a:pPr marL="0" lvl="0" indent="0"/>
            <a:endParaRPr dirty="0"/>
          </a:p>
        </p:txBody>
      </p:sp>
      <p:sp>
        <p:nvSpPr>
          <p:cNvPr id="417" name="Google Shape;417;p40"/>
          <p:cNvSpPr/>
          <p:nvPr/>
        </p:nvSpPr>
        <p:spPr>
          <a:xfrm>
            <a:off x="4341025" y="4054425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0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7968750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17250" y="562075"/>
            <a:ext cx="7309500" cy="776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6" name="Google Shape;406;p39"/>
          <p:cNvSpPr txBox="1">
            <a:spLocks noGrp="1"/>
          </p:cNvSpPr>
          <p:nvPr>
            <p:ph type="title"/>
          </p:nvPr>
        </p:nvSpPr>
        <p:spPr>
          <a:xfrm>
            <a:off x="1255925" y="562075"/>
            <a:ext cx="6632400" cy="7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YOU, ANY QUESTION?</a:t>
            </a:r>
            <a:endParaRPr dirty="0"/>
          </a:p>
        </p:txBody>
      </p:sp>
      <p:cxnSp>
        <p:nvCxnSpPr>
          <p:cNvPr id="407" name="Google Shape;407;p39"/>
          <p:cNvCxnSpPr/>
          <p:nvPr/>
        </p:nvCxnSpPr>
        <p:spPr>
          <a:xfrm rot="10800000">
            <a:off x="3390900" y="4171950"/>
            <a:ext cx="2362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39"/>
          <p:cNvSpPr/>
          <p:nvPr/>
        </p:nvSpPr>
        <p:spPr>
          <a:xfrm>
            <a:off x="2768100" y="40320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6096000" y="40320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19999" y="2002887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990"/>
            </a:pPr>
            <a:r>
              <a:rPr lang="en-US" dirty="0" smtClean="0"/>
              <a:t>LATAR BELAKANG</a:t>
            </a:r>
            <a:endParaRPr dirty="0"/>
          </a:p>
        </p:txBody>
      </p:sp>
      <p:grpSp>
        <p:nvGrpSpPr>
          <p:cNvPr id="212" name="Google Shape;212;p31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213" name="Google Shape;213;p31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31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31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217" name="Google Shape;217;p31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1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1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2610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dunia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,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pengusaha</a:t>
            </a:r>
            <a:r>
              <a:rPr lang="en-US" sz="2000" dirty="0"/>
              <a:t> yang </a:t>
            </a:r>
            <a:r>
              <a:rPr lang="en-US" sz="2000" dirty="0" err="1"/>
              <a:t>memanfaatkan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usahanya</a:t>
            </a:r>
            <a:r>
              <a:rPr lang="en-US" sz="2000" dirty="0"/>
              <a:t>. Usaha yang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diminati</a:t>
            </a:r>
            <a:r>
              <a:rPr lang="en-US" sz="2000" dirty="0"/>
              <a:t> para </a:t>
            </a:r>
            <a:r>
              <a:rPr lang="en-US" sz="2000" dirty="0" err="1"/>
              <a:t>pengusaha</a:t>
            </a:r>
            <a:r>
              <a:rPr lang="en-US" sz="2000" dirty="0"/>
              <a:t> </a:t>
            </a:r>
            <a:r>
              <a:rPr lang="en-US" sz="2000" dirty="0" err="1"/>
              <a:t>muda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mendirikan</a:t>
            </a:r>
            <a:r>
              <a:rPr lang="en-US" sz="2000" dirty="0"/>
              <a:t> </a:t>
            </a:r>
            <a:r>
              <a:rPr lang="en-US" sz="2000" dirty="0" err="1"/>
              <a:t>kafe</a:t>
            </a:r>
            <a:r>
              <a:rPr lang="en-US" sz="2000" dirty="0"/>
              <a:t>. </a:t>
            </a: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menarik</a:t>
            </a:r>
            <a:r>
              <a:rPr lang="en-US" sz="2000" dirty="0" smtClean="0"/>
              <a:t> </a:t>
            </a:r>
            <a:r>
              <a:rPr lang="en-US" sz="2000" dirty="0" err="1"/>
              <a:t>perhatian</a:t>
            </a:r>
            <a:r>
              <a:rPr lang="en-US" sz="2000" dirty="0"/>
              <a:t> orang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berkunjung</a:t>
            </a:r>
            <a:r>
              <a:rPr lang="en-US" sz="2000" dirty="0"/>
              <a:t> di </a:t>
            </a:r>
            <a:r>
              <a:rPr lang="en-US" sz="2000" dirty="0" err="1"/>
              <a:t>kafe</a:t>
            </a:r>
            <a:r>
              <a:rPr lang="en-US" sz="2000" dirty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Pemilik</a:t>
            </a:r>
            <a:r>
              <a:rPr lang="en-US" sz="2000" dirty="0" smtClean="0"/>
              <a:t> </a:t>
            </a:r>
            <a:r>
              <a:rPr lang="en-US" sz="2000" dirty="0" err="1" smtClean="0"/>
              <a:t>Kafe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pandai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mengelola</a:t>
            </a:r>
            <a:r>
              <a:rPr lang="en-US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</a:t>
            </a:r>
            <a:r>
              <a:rPr lang="en-US" sz="2000" dirty="0" err="1" smtClean="0"/>
              <a:t>Kafe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Seiring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perkembangan</a:t>
            </a:r>
            <a:r>
              <a:rPr lang="en-US" sz="2000" dirty="0" smtClean="0"/>
              <a:t> zaman, </a:t>
            </a:r>
            <a:r>
              <a:rPr lang="en-US" sz="2000" dirty="0" err="1" smtClean="0"/>
              <a:t>pengelola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memanfaatkan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dipadukan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karyawan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efisien</a:t>
            </a:r>
            <a:r>
              <a:rPr lang="en-US" sz="2000" dirty="0"/>
              <a:t>. </a:t>
            </a:r>
            <a:endParaRPr lang="en-US" sz="2000" dirty="0"/>
          </a:p>
        </p:txBody>
      </p:sp>
      <p:sp>
        <p:nvSpPr>
          <p:cNvPr id="181" name="Google Shape;181;p29"/>
          <p:cNvSpPr/>
          <p:nvPr/>
        </p:nvSpPr>
        <p:spPr>
          <a:xfrm>
            <a:off x="7632700" y="330200"/>
            <a:ext cx="615950" cy="8316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71;p33"/>
          <p:cNvGrpSpPr/>
          <p:nvPr/>
        </p:nvGrpSpPr>
        <p:grpSpPr>
          <a:xfrm>
            <a:off x="4263825" y="4521250"/>
            <a:ext cx="616350" cy="165450"/>
            <a:chOff x="4263850" y="3973875"/>
            <a:chExt cx="616350" cy="165450"/>
          </a:xfrm>
        </p:grpSpPr>
        <p:cxnSp>
          <p:nvCxnSpPr>
            <p:cNvPr id="7" name="Google Shape;272;p33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273;p33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274;p33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181;p29"/>
          <p:cNvSpPr/>
          <p:nvPr/>
        </p:nvSpPr>
        <p:spPr>
          <a:xfrm>
            <a:off x="7536725" y="901648"/>
            <a:ext cx="241300" cy="336202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12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19999" y="2002887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990"/>
            </a:pPr>
            <a:r>
              <a:rPr lang="en-US" dirty="0" smtClean="0"/>
              <a:t>KAJIAN PUSTAKA</a:t>
            </a:r>
            <a:endParaRPr dirty="0"/>
          </a:p>
        </p:txBody>
      </p:sp>
      <p:grpSp>
        <p:nvGrpSpPr>
          <p:cNvPr id="212" name="Google Shape;212;p31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213" name="Google Shape;213;p31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31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31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217" name="Google Shape;217;p31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1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1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1262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Sistem</a:t>
            </a:r>
            <a:r>
              <a:rPr lang="en-US" dirty="0"/>
              <a:t> Informasi </a:t>
            </a:r>
            <a:r>
              <a:rPr lang="en-US" dirty="0" err="1"/>
              <a:t>Manajemen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/>
              <a:t>Sistem</a:t>
            </a:r>
            <a:r>
              <a:rPr lang="en-US" sz="1800" b="1" u="sng" dirty="0"/>
              <a:t> Informasi </a:t>
            </a:r>
            <a:r>
              <a:rPr lang="en-US" sz="1800" b="1" u="sng" dirty="0" err="1"/>
              <a:t>Manajemen</a:t>
            </a:r>
            <a:r>
              <a:rPr lang="en-US" sz="1800" b="1" u="sng" dirty="0"/>
              <a:t> (SIM) </a:t>
            </a:r>
            <a:r>
              <a:rPr lang="en-US" sz="1800" dirty="0"/>
              <a:t>adalah </a:t>
            </a:r>
            <a:r>
              <a:rPr lang="en-US" sz="1800" dirty="0" err="1"/>
              <a:t>kumpulan</a:t>
            </a:r>
            <a:r>
              <a:rPr lang="en-US" sz="1800" dirty="0"/>
              <a:t> perangkat </a:t>
            </a:r>
            <a:r>
              <a:rPr lang="en-US" sz="1800" dirty="0" err="1"/>
              <a:t>lunak</a:t>
            </a:r>
            <a:r>
              <a:rPr lang="en-US" sz="1800" dirty="0"/>
              <a:t>, perangkat </a:t>
            </a:r>
            <a:r>
              <a:rPr lang="en-US" sz="1800" dirty="0" err="1"/>
              <a:t>keras</a:t>
            </a:r>
            <a:r>
              <a:rPr lang="en-US" sz="1800" dirty="0"/>
              <a:t>, </a:t>
            </a:r>
            <a:r>
              <a:rPr lang="en-US" sz="1800" dirty="0" err="1"/>
              <a:t>infrastruktur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, </a:t>
            </a:r>
            <a:r>
              <a:rPr lang="en-US" sz="1800" dirty="0" err="1"/>
              <a:t>serta</a:t>
            </a:r>
            <a:r>
              <a:rPr lang="en-US" sz="1800" dirty="0"/>
              <a:t> orang dan </a:t>
            </a:r>
            <a:r>
              <a:rPr lang="en-US" sz="1800" dirty="0" err="1"/>
              <a:t>prosedur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mengumpulkan</a:t>
            </a:r>
            <a:r>
              <a:rPr lang="en-US" sz="1800" dirty="0"/>
              <a:t>, </a:t>
            </a:r>
            <a:r>
              <a:rPr lang="en-US" sz="1800" dirty="0" err="1"/>
              <a:t>memproses</a:t>
            </a:r>
            <a:r>
              <a:rPr lang="en-US" sz="1800" dirty="0"/>
              <a:t>, </a:t>
            </a:r>
            <a:r>
              <a:rPr lang="en-US" sz="1800" dirty="0" err="1"/>
              <a:t>menyimpan</a:t>
            </a:r>
            <a:r>
              <a:rPr lang="en-US" sz="1800" dirty="0"/>
              <a:t>, dan </a:t>
            </a:r>
            <a:r>
              <a:rPr lang="en-US" sz="1800" dirty="0" err="1"/>
              <a:t>menyebarkan</a:t>
            </a:r>
            <a:r>
              <a:rPr lang="en-US" sz="1800" dirty="0"/>
              <a:t> informasi yang </a:t>
            </a:r>
            <a:r>
              <a:rPr lang="en-US" sz="1800" dirty="0" err="1"/>
              <a:t>diperlukan</a:t>
            </a:r>
            <a:r>
              <a:rPr lang="en-US" sz="1800" dirty="0"/>
              <a:t> oleh </a:t>
            </a:r>
            <a:r>
              <a:rPr lang="en-US" sz="1800" dirty="0" err="1"/>
              <a:t>manajemen</a:t>
            </a:r>
            <a:r>
              <a:rPr lang="en-US" sz="1800" dirty="0"/>
              <a:t> dalam </a:t>
            </a:r>
            <a:r>
              <a:rPr lang="en-US" sz="1800" dirty="0" err="1"/>
              <a:t>pengambilan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 smtClean="0"/>
              <a:t>Prinsip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kerja</a:t>
            </a:r>
            <a:r>
              <a:rPr lang="en-US" sz="1800" b="1" u="sng" dirty="0" smtClean="0"/>
              <a:t> SIM</a:t>
            </a:r>
            <a:endParaRPr lang="en-US"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SIM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informasi yang </a:t>
            </a:r>
            <a:r>
              <a:rPr lang="en-US" sz="1800" dirty="0" err="1"/>
              <a:t>akurat</a:t>
            </a:r>
            <a:r>
              <a:rPr lang="en-US" sz="1800" dirty="0"/>
              <a:t>,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, dan </a:t>
            </a:r>
            <a:r>
              <a:rPr lang="en-US" sz="1800" dirty="0" err="1"/>
              <a:t>relevan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dalam </a:t>
            </a:r>
            <a:r>
              <a:rPr lang="en-US" sz="1800" dirty="0" err="1"/>
              <a:t>merencanakan</a:t>
            </a:r>
            <a:r>
              <a:rPr lang="en-US" sz="1800" dirty="0"/>
              <a:t>, </a:t>
            </a:r>
            <a:r>
              <a:rPr lang="en-US" sz="1800" dirty="0" err="1"/>
              <a:t>mengorganisir</a:t>
            </a:r>
            <a:r>
              <a:rPr lang="en-US" sz="1800" dirty="0"/>
              <a:t>, </a:t>
            </a:r>
            <a:r>
              <a:rPr lang="en-US" sz="1800" dirty="0" err="1"/>
              <a:t>mengarahkan</a:t>
            </a:r>
            <a:r>
              <a:rPr lang="en-US" sz="1800" dirty="0"/>
              <a:t>, dan </a:t>
            </a:r>
            <a:r>
              <a:rPr lang="en-US" sz="1800" dirty="0" err="1"/>
              <a:t>mengontrol</a:t>
            </a:r>
            <a:r>
              <a:rPr lang="en-US" sz="1800" dirty="0"/>
              <a:t> </a:t>
            </a:r>
            <a:r>
              <a:rPr lang="en-US" sz="1800" dirty="0" err="1"/>
              <a:t>aktivitas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dalam suatu </a:t>
            </a:r>
            <a:r>
              <a:rPr lang="en-US" sz="1800" dirty="0" err="1"/>
              <a:t>organisasi</a:t>
            </a:r>
            <a:r>
              <a:rPr lang="en-US" sz="1800" dirty="0"/>
              <a:t>. SIM juga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dalam </a:t>
            </a: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dan </a:t>
            </a:r>
            <a:r>
              <a:rPr lang="en-US" sz="1800" dirty="0" err="1"/>
              <a:t>peluang</a:t>
            </a:r>
            <a:r>
              <a:rPr lang="en-US" sz="1800" dirty="0"/>
              <a:t> baru dalam </a:t>
            </a:r>
            <a:r>
              <a:rPr lang="en-US" sz="1800" dirty="0" err="1"/>
              <a:t>bisnis</a:t>
            </a:r>
            <a:r>
              <a:rPr lang="en-US" sz="1800" dirty="0"/>
              <a:t>,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manajemen</a:t>
            </a:r>
            <a:r>
              <a:rPr lang="en-US" sz="1800" dirty="0"/>
              <a:t> dalam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yang lebih baik dan </a:t>
            </a:r>
            <a:r>
              <a:rPr lang="en-US" sz="1800" dirty="0" err="1"/>
              <a:t>efektif</a:t>
            </a:r>
            <a:r>
              <a:rPr lang="en-US" sz="1800" dirty="0"/>
              <a:t>.</a:t>
            </a:r>
          </a:p>
        </p:txBody>
      </p:sp>
      <p:sp>
        <p:nvSpPr>
          <p:cNvPr id="181" name="Google Shape;181;p29"/>
          <p:cNvSpPr/>
          <p:nvPr/>
        </p:nvSpPr>
        <p:spPr>
          <a:xfrm>
            <a:off x="7968750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71;p33"/>
          <p:cNvGrpSpPr/>
          <p:nvPr/>
        </p:nvGrpSpPr>
        <p:grpSpPr>
          <a:xfrm>
            <a:off x="4263825" y="4521250"/>
            <a:ext cx="616350" cy="165450"/>
            <a:chOff x="4263850" y="3973875"/>
            <a:chExt cx="616350" cy="165450"/>
          </a:xfrm>
        </p:grpSpPr>
        <p:cxnSp>
          <p:nvCxnSpPr>
            <p:cNvPr id="7" name="Google Shape;272;p33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273;p33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274;p33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6961050" y="742950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1782300" y="1238865"/>
            <a:ext cx="5579400" cy="648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</a:t>
            </a:r>
            <a:r>
              <a:rPr lang="en-US" dirty="0" smtClean="0"/>
              <a:t>p</a:t>
            </a:r>
            <a:r>
              <a:rPr lang="en" dirty="0" smtClean="0"/>
              <a:t>a Itu Kafe</a:t>
            </a:r>
            <a:r>
              <a:rPr lang="en-US" dirty="0" smtClean="0"/>
              <a:t>?</a:t>
            </a:r>
            <a:endParaRPr dirty="0"/>
          </a:p>
        </p:txBody>
      </p:sp>
      <p:grpSp>
        <p:nvGrpSpPr>
          <p:cNvPr id="271" name="Google Shape;271;p33"/>
          <p:cNvGrpSpPr/>
          <p:nvPr/>
        </p:nvGrpSpPr>
        <p:grpSpPr>
          <a:xfrm>
            <a:off x="4263850" y="4031025"/>
            <a:ext cx="616350" cy="165450"/>
            <a:chOff x="4263850" y="3973875"/>
            <a:chExt cx="616350" cy="165450"/>
          </a:xfrm>
        </p:grpSpPr>
        <p:cxnSp>
          <p:nvCxnSpPr>
            <p:cNvPr id="272" name="Google Shape;272;p33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3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3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3"/>
          <p:cNvSpPr txBox="1">
            <a:spLocks noGrp="1"/>
          </p:cNvSpPr>
          <p:nvPr>
            <p:ph type="subTitle" idx="1"/>
          </p:nvPr>
        </p:nvSpPr>
        <p:spPr>
          <a:xfrm>
            <a:off x="1782500" y="2263050"/>
            <a:ext cx="5579400" cy="11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minum</a:t>
            </a:r>
            <a:r>
              <a:rPr lang="en-US" dirty="0"/>
              <a:t> kopi yang </a:t>
            </a:r>
            <a:r>
              <a:rPr lang="en-US" dirty="0" err="1"/>
              <a:t>pengunjungnya</a:t>
            </a:r>
            <a:r>
              <a:rPr lang="en-US" dirty="0"/>
              <a:t> </a:t>
            </a:r>
            <a:r>
              <a:rPr lang="en-US" dirty="0" err="1"/>
              <a:t>dihibur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minum</a:t>
            </a:r>
            <a:r>
              <a:rPr lang="en-US" dirty="0"/>
              <a:t> yang </a:t>
            </a:r>
            <a:r>
              <a:rPr lang="en-US" dirty="0" err="1"/>
              <a:t>pengunjungnya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: kopi, </a:t>
            </a:r>
            <a:r>
              <a:rPr lang="en-US" dirty="0" err="1"/>
              <a:t>teh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soft drink (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 smtClean="0"/>
              <a:t>)</a:t>
            </a:r>
          </a:p>
          <a:p>
            <a:pPr marL="0" lvl="0" indent="0"/>
            <a:r>
              <a:rPr lang="en-US" dirty="0" smtClean="0"/>
              <a:t>(</a:t>
            </a:r>
            <a:r>
              <a:rPr lang="en-US" dirty="0" err="1"/>
              <a:t>Balai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429 : 1996).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-601875" y="425537"/>
            <a:ext cx="825255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Sistem Informasi Manajemen (Kafe)</a:t>
            </a:r>
            <a:endParaRPr sz="2800" dirty="0"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 idx="2"/>
          </p:nvPr>
        </p:nvSpPr>
        <p:spPr>
          <a:xfrm>
            <a:off x="3580121" y="2705363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K</a:t>
            </a:r>
            <a:r>
              <a:rPr lang="en-US" dirty="0" err="1" smtClean="0"/>
              <a:t>aryawan</a:t>
            </a:r>
            <a:endParaRPr dirty="0"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3"/>
          </p:nvPr>
        </p:nvSpPr>
        <p:spPr>
          <a:xfrm>
            <a:off x="2915635" y="2932688"/>
            <a:ext cx="3306666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mengurusi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±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27" name="Google Shape;227;p32"/>
          <p:cNvSpPr txBox="1">
            <a:spLocks noGrp="1"/>
          </p:cNvSpPr>
          <p:nvPr>
            <p:ph type="title" idx="4"/>
          </p:nvPr>
        </p:nvSpPr>
        <p:spPr>
          <a:xfrm>
            <a:off x="6334525" y="33238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Pimpinan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5"/>
          </p:nvPr>
        </p:nvSpPr>
        <p:spPr>
          <a:xfrm>
            <a:off x="6365225" y="3521329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29" name="Google Shape;229;p32"/>
          <p:cNvGrpSpPr/>
          <p:nvPr/>
        </p:nvGrpSpPr>
        <p:grpSpPr>
          <a:xfrm>
            <a:off x="7216120" y="2700609"/>
            <a:ext cx="332012" cy="355454"/>
            <a:chOff x="7055134" y="2919170"/>
            <a:chExt cx="290321" cy="310820"/>
          </a:xfrm>
        </p:grpSpPr>
        <p:sp>
          <p:nvSpPr>
            <p:cNvPr id="230" name="Google Shape;230;p32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712850" y="33238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</a:t>
            </a:r>
            <a:r>
              <a:rPr lang="en-US" dirty="0" smtClean="0"/>
              <a:t>dministrator</a:t>
            </a:r>
            <a:endParaRPr dirty="0"/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1"/>
          </p:nvPr>
        </p:nvSpPr>
        <p:spPr>
          <a:xfrm>
            <a:off x="694085" y="3492035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Administrator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dirty="0"/>
          </a:p>
        </p:txBody>
      </p:sp>
      <p:grpSp>
        <p:nvGrpSpPr>
          <p:cNvPr id="246" name="Google Shape;246;p32"/>
          <p:cNvGrpSpPr/>
          <p:nvPr/>
        </p:nvGrpSpPr>
        <p:grpSpPr>
          <a:xfrm>
            <a:off x="4477331" y="2300731"/>
            <a:ext cx="359679" cy="321833"/>
            <a:chOff x="4670239" y="1541599"/>
            <a:chExt cx="359679" cy="321833"/>
          </a:xfrm>
        </p:grpSpPr>
        <p:sp>
          <p:nvSpPr>
            <p:cNvPr id="247" name="Google Shape;247;p32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2"/>
          <p:cNvGrpSpPr/>
          <p:nvPr/>
        </p:nvGrpSpPr>
        <p:grpSpPr>
          <a:xfrm>
            <a:off x="1569995" y="2722254"/>
            <a:ext cx="380910" cy="339594"/>
            <a:chOff x="855096" y="1504485"/>
            <a:chExt cx="380910" cy="339594"/>
          </a:xfrm>
        </p:grpSpPr>
        <p:sp>
          <p:nvSpPr>
            <p:cNvPr id="260" name="Google Shape;260;p32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32"/>
          <p:cNvSpPr/>
          <p:nvPr/>
        </p:nvSpPr>
        <p:spPr>
          <a:xfrm>
            <a:off x="8111955" y="1951041"/>
            <a:ext cx="915860" cy="912114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8213754" y="757863"/>
            <a:ext cx="293844" cy="292642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32"/>
          <p:cNvGrpSpPr/>
          <p:nvPr/>
        </p:nvGrpSpPr>
        <p:grpSpPr>
          <a:xfrm>
            <a:off x="4297150" y="4299438"/>
            <a:ext cx="647055" cy="172982"/>
            <a:chOff x="4263849" y="3973875"/>
            <a:chExt cx="616351" cy="165450"/>
          </a:xfrm>
        </p:grpSpPr>
        <p:cxnSp>
          <p:nvCxnSpPr>
            <p:cNvPr id="256" name="Google Shape;256;p32"/>
            <p:cNvCxnSpPr/>
            <p:nvPr/>
          </p:nvCxnSpPr>
          <p:spPr>
            <a:xfrm>
              <a:off x="4263849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32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32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/>
          <p:cNvSpPr/>
          <p:nvPr/>
        </p:nvSpPr>
        <p:spPr>
          <a:xfrm>
            <a:off x="38630" y="1102773"/>
            <a:ext cx="86767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.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,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prngguna</a:t>
            </a:r>
            <a:r>
              <a:rPr lang="en-US" dirty="0"/>
              <a:t> </a:t>
            </a:r>
            <a:r>
              <a:rPr lang="en-US" dirty="0" smtClean="0"/>
              <a:t>system 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(3)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19999" y="2002887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990"/>
            </a:pPr>
            <a:r>
              <a:rPr lang="en-US" dirty="0" smtClean="0"/>
              <a:t>METODOLOGI</a:t>
            </a:r>
            <a:endParaRPr dirty="0"/>
          </a:p>
        </p:txBody>
      </p:sp>
      <p:grpSp>
        <p:nvGrpSpPr>
          <p:cNvPr id="212" name="Google Shape;212;p31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213" name="Google Shape;213;p31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31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31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217" name="Google Shape;217;p31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1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1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349803858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Business Meeting by Slidesgo">
  <a:themeElements>
    <a:clrScheme name="Simple Light">
      <a:dk1>
        <a:srgbClr val="191919"/>
      </a:dk1>
      <a:lt1>
        <a:srgbClr val="FDECDD"/>
      </a:lt1>
      <a:dk2>
        <a:srgbClr val="B3A9A9"/>
      </a:dk2>
      <a:lt2>
        <a:srgbClr val="FDE4CE"/>
      </a:lt2>
      <a:accent1>
        <a:srgbClr val="FDE0C6"/>
      </a:accent1>
      <a:accent2>
        <a:srgbClr val="FFD8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867</Words>
  <Application>Microsoft Office PowerPoint</Application>
  <PresentationFormat>On-screen Show (16:9)</PresentationFormat>
  <Paragraphs>75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Bebas Neue</vt:lpstr>
      <vt:lpstr>Darker Grotesque Medium</vt:lpstr>
      <vt:lpstr>Source Sans Pro</vt:lpstr>
      <vt:lpstr>Roboto Condensed Light</vt:lpstr>
      <vt:lpstr>Merriweather</vt:lpstr>
      <vt:lpstr>Arial</vt:lpstr>
      <vt:lpstr>Professional Business Meeting by Slidesgo</vt:lpstr>
      <vt:lpstr>Konsep Teknologi Informasi -C</vt:lpstr>
      <vt:lpstr>Aditya M.P</vt:lpstr>
      <vt:lpstr>LATAR BELAKANG</vt:lpstr>
      <vt:lpstr>Latar Belakang</vt:lpstr>
      <vt:lpstr>KAJIAN PUSTAKA</vt:lpstr>
      <vt:lpstr>Sistem Informasi Manajemen</vt:lpstr>
      <vt:lpstr>Apa Itu Kafe?</vt:lpstr>
      <vt:lpstr>Sistem Informasi Manajemen (Kafe)</vt:lpstr>
      <vt:lpstr>METODOLOGI</vt:lpstr>
      <vt:lpstr>Gambaran Umum Sistem</vt:lpstr>
      <vt:lpstr>Prinsip Kerja Sistem</vt:lpstr>
      <vt:lpstr>A. Diagram Konteks </vt:lpstr>
      <vt:lpstr>B. Diagram Hubungan Entitas</vt:lpstr>
      <vt:lpstr>C. Relasi Antar Tabel</vt:lpstr>
      <vt:lpstr>HASIL</vt:lpstr>
      <vt:lpstr>Implementasi SIM kafe dengan bahasa pemrograman Borland Delphi 7</vt:lpstr>
      <vt:lpstr>PowerPoint Presentation</vt:lpstr>
      <vt:lpstr>PowerPoint Presentation</vt:lpstr>
      <vt:lpstr>PowerPoint Presentation</vt:lpstr>
      <vt:lpstr>PowerPoint Presentation</vt:lpstr>
      <vt:lpstr>KESIMPULAN</vt:lpstr>
      <vt:lpstr>KESIMPULAN</vt:lpstr>
      <vt:lpstr>THANK YOU,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Teknologi Informasi -C</dc:title>
  <dc:creator>altara azhar kalif</dc:creator>
  <cp:lastModifiedBy>Acer</cp:lastModifiedBy>
  <cp:revision>31</cp:revision>
  <dcterms:modified xsi:type="dcterms:W3CDTF">2023-05-07T13:37:38Z</dcterms:modified>
</cp:coreProperties>
</file>