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Mansalva" charset="1" panose="00000000000000000000"/>
      <p:regular r:id="rId10"/>
    </p:embeddedFont>
    <p:embeddedFont>
      <p:font typeface="Gulfs Display" charset="1" panose="00000500000000000000"/>
      <p:regular r:id="rId11"/>
    </p:embeddedFont>
    <p:embeddedFont>
      <p:font typeface="Gulfs Display Italics" charset="1" panose="0000050000000000000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slides/slide1.xml" Type="http://schemas.openxmlformats.org/officeDocument/2006/relationships/slide"/><Relationship Id="rId14" Target="slides/slide2.xml" Type="http://schemas.openxmlformats.org/officeDocument/2006/relationships/slide"/><Relationship Id="rId15" Target="slides/slide3.xml" Type="http://schemas.openxmlformats.org/officeDocument/2006/relationships/slide"/><Relationship Id="rId16" Target="slides/slide4.xml" Type="http://schemas.openxmlformats.org/officeDocument/2006/relationships/slide"/><Relationship Id="rId17" Target="slides/slide5.xml" Type="http://schemas.openxmlformats.org/officeDocument/2006/relationships/slide"/><Relationship Id="rId18" Target="slides/slide6.xml" Type="http://schemas.openxmlformats.org/officeDocument/2006/relationships/slide"/><Relationship Id="rId19" Target="slides/slide7.xml" Type="http://schemas.openxmlformats.org/officeDocument/2006/relationships/slide"/><Relationship Id="rId2" Target="presProps.xml" Type="http://schemas.openxmlformats.org/officeDocument/2006/relationships/presProps"/><Relationship Id="rId20" Target="slides/slide8.xml" Type="http://schemas.openxmlformats.org/officeDocument/2006/relationships/slide"/><Relationship Id="rId21" Target="slides/slide9.xml" Type="http://schemas.openxmlformats.org/officeDocument/2006/relationships/slide"/><Relationship Id="rId22" Target="slides/slide10.xml" Type="http://schemas.openxmlformats.org/officeDocument/2006/relationships/slide"/><Relationship Id="rId23" Target="slides/slide11.xml" Type="http://schemas.openxmlformats.org/officeDocument/2006/relationships/slide"/><Relationship Id="rId24" Target="slides/slide12.xml" Type="http://schemas.openxmlformats.org/officeDocument/2006/relationships/slide"/><Relationship Id="rId25" Target="slides/slide13.xml" Type="http://schemas.openxmlformats.org/officeDocument/2006/relationships/slide"/><Relationship Id="rId26" Target="slides/slide14.xml" Type="http://schemas.openxmlformats.org/officeDocument/2006/relationships/slide"/><Relationship Id="rId27" Target="slides/slide15.xml" Type="http://schemas.openxmlformats.org/officeDocument/2006/relationships/slide"/><Relationship Id="rId28" Target="slides/slide16.xml" Type="http://schemas.openxmlformats.org/officeDocument/2006/relationships/slide"/><Relationship Id="rId29" Target="slides/slide17.xml" Type="http://schemas.openxmlformats.org/officeDocument/2006/relationships/slide"/><Relationship Id="rId3" Target="viewProps.xml" Type="http://schemas.openxmlformats.org/officeDocument/2006/relationships/viewProps"/><Relationship Id="rId30" Target="slides/slide18.xml" Type="http://schemas.openxmlformats.org/officeDocument/2006/relationships/slide"/><Relationship Id="rId31" Target="slides/slide19.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5.png" Type="http://schemas.openxmlformats.org/officeDocument/2006/relationships/image"/><Relationship Id="rId3" Target="../media/image66.svg" Type="http://schemas.openxmlformats.org/officeDocument/2006/relationships/image"/><Relationship Id="rId4" Target="../media/image67.png" Type="http://schemas.openxmlformats.org/officeDocument/2006/relationships/image"/><Relationship Id="rId5" Target="../media/image68.svg" Type="http://schemas.openxmlformats.org/officeDocument/2006/relationships/image"/><Relationship Id="rId6" Target="../media/image71.png" Type="http://schemas.openxmlformats.org/officeDocument/2006/relationships/image"/><Relationship Id="rId7" Target="../media/image72.svg" Type="http://schemas.openxmlformats.org/officeDocument/2006/relationships/image"/><Relationship Id="rId8" Target="../media/image73.png" Type="http://schemas.openxmlformats.org/officeDocument/2006/relationships/image"/><Relationship Id="rId9" Target="../media/image74.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5.png" Type="http://schemas.openxmlformats.org/officeDocument/2006/relationships/image"/><Relationship Id="rId11" Target="../media/image56.svg" Type="http://schemas.openxmlformats.org/officeDocument/2006/relationships/image"/><Relationship Id="rId2" Target="../media/image75.png" Type="http://schemas.openxmlformats.org/officeDocument/2006/relationships/image"/><Relationship Id="rId3" Target="../media/image76.svg" Type="http://schemas.openxmlformats.org/officeDocument/2006/relationships/image"/><Relationship Id="rId4" Target="../media/image77.png" Type="http://schemas.openxmlformats.org/officeDocument/2006/relationships/image"/><Relationship Id="rId5" Target="../media/image78.svg" Type="http://schemas.openxmlformats.org/officeDocument/2006/relationships/image"/><Relationship Id="rId6" Target="../media/image79.png" Type="http://schemas.openxmlformats.org/officeDocument/2006/relationships/image"/><Relationship Id="rId7" Target="../media/image80.svg" Type="http://schemas.openxmlformats.org/officeDocument/2006/relationships/image"/><Relationship Id="rId8" Target="../media/image81.png" Type="http://schemas.openxmlformats.org/officeDocument/2006/relationships/image"/><Relationship Id="rId9" Target="../media/image82.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41.png" Type="http://schemas.openxmlformats.org/officeDocument/2006/relationships/image"/><Relationship Id="rId5" Target="../media/image42.svg" Type="http://schemas.openxmlformats.org/officeDocument/2006/relationships/image"/><Relationship Id="rId6" Target="../media/image81.png" Type="http://schemas.openxmlformats.org/officeDocument/2006/relationships/image"/><Relationship Id="rId7" Target="../media/image82.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2" Target="../media/image83.png" Type="http://schemas.openxmlformats.org/officeDocument/2006/relationships/image"/><Relationship Id="rId3" Target="../media/image84.svg" Type="http://schemas.openxmlformats.org/officeDocument/2006/relationships/image"/><Relationship Id="rId4" Target="../media/image85.png" Type="http://schemas.openxmlformats.org/officeDocument/2006/relationships/image"/><Relationship Id="rId5" Target="../media/image86.svg" Type="http://schemas.openxmlformats.org/officeDocument/2006/relationships/image"/><Relationship Id="rId6" Target="../media/image87.png" Type="http://schemas.openxmlformats.org/officeDocument/2006/relationships/image"/><Relationship Id="rId7" Target="../media/image88.svg" Type="http://schemas.openxmlformats.org/officeDocument/2006/relationships/image"/><Relationship Id="rId8" Target="../media/image89.png" Type="http://schemas.openxmlformats.org/officeDocument/2006/relationships/image"/><Relationship Id="rId9" Target="../media/image90.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2" Target="../media/image83.png" Type="http://schemas.openxmlformats.org/officeDocument/2006/relationships/image"/><Relationship Id="rId3" Target="../media/image84.svg" Type="http://schemas.openxmlformats.org/officeDocument/2006/relationships/image"/><Relationship Id="rId4" Target="../media/image85.png" Type="http://schemas.openxmlformats.org/officeDocument/2006/relationships/image"/><Relationship Id="rId5" Target="../media/image86.svg" Type="http://schemas.openxmlformats.org/officeDocument/2006/relationships/image"/><Relationship Id="rId6" Target="../media/image87.png" Type="http://schemas.openxmlformats.org/officeDocument/2006/relationships/image"/><Relationship Id="rId7" Target="../media/image88.svg" Type="http://schemas.openxmlformats.org/officeDocument/2006/relationships/image"/><Relationship Id="rId8" Target="../media/image89.png" Type="http://schemas.openxmlformats.org/officeDocument/2006/relationships/image"/><Relationship Id="rId9" Target="../media/image90.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1.png" Type="http://schemas.openxmlformats.org/officeDocument/2006/relationships/image"/><Relationship Id="rId3" Target="../media/image92.svg" Type="http://schemas.openxmlformats.org/officeDocument/2006/relationships/image"/><Relationship Id="rId4" Target="../media/image93.png" Type="http://schemas.openxmlformats.org/officeDocument/2006/relationships/image"/><Relationship Id="rId5" Target="../media/image94.svg" Type="http://schemas.openxmlformats.org/officeDocument/2006/relationships/image"/><Relationship Id="rId6" Target="../media/image95.png" Type="http://schemas.openxmlformats.org/officeDocument/2006/relationships/image"/><Relationship Id="rId7" Target="../media/image96.svg" Type="http://schemas.openxmlformats.org/officeDocument/2006/relationships/image"/><Relationship Id="rId8" Target="../media/image97.png" Type="http://schemas.openxmlformats.org/officeDocument/2006/relationships/image"/><Relationship Id="rId9" Target="../media/image98.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3.png" Type="http://schemas.openxmlformats.org/officeDocument/2006/relationships/image"/><Relationship Id="rId3" Target="../media/image84.svg" Type="http://schemas.openxmlformats.org/officeDocument/2006/relationships/image"/><Relationship Id="rId4" Target="../media/image85.png" Type="http://schemas.openxmlformats.org/officeDocument/2006/relationships/image"/><Relationship Id="rId5" Target="../media/image86.svg" Type="http://schemas.openxmlformats.org/officeDocument/2006/relationships/image"/><Relationship Id="rId6" Target="../media/image87.png" Type="http://schemas.openxmlformats.org/officeDocument/2006/relationships/image"/><Relationship Id="rId7" Target="../media/image88.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85.png" Type="http://schemas.openxmlformats.org/officeDocument/2006/relationships/image"/><Relationship Id="rId11" Target="../media/image86.svg" Type="http://schemas.openxmlformats.org/officeDocument/2006/relationships/image"/><Relationship Id="rId2" Target="../media/image57.png" Type="http://schemas.openxmlformats.org/officeDocument/2006/relationships/image"/><Relationship Id="rId3" Target="../media/image58.svg" Type="http://schemas.openxmlformats.org/officeDocument/2006/relationships/image"/><Relationship Id="rId4" Target="../media/image99.png" Type="http://schemas.openxmlformats.org/officeDocument/2006/relationships/image"/><Relationship Id="rId5" Target="../media/image100.svg" Type="http://schemas.openxmlformats.org/officeDocument/2006/relationships/image"/><Relationship Id="rId6" Target="../media/image101.png" Type="http://schemas.openxmlformats.org/officeDocument/2006/relationships/image"/><Relationship Id="rId7" Target="../media/image102.svg" Type="http://schemas.openxmlformats.org/officeDocument/2006/relationships/image"/><Relationship Id="rId8" Target="../media/image103.png" Type="http://schemas.openxmlformats.org/officeDocument/2006/relationships/image"/><Relationship Id="rId9" Target="../media/image104.sv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85.png" Type="http://schemas.openxmlformats.org/officeDocument/2006/relationships/image"/><Relationship Id="rId11" Target="../media/image86.svg" Type="http://schemas.openxmlformats.org/officeDocument/2006/relationships/image"/><Relationship Id="rId2" Target="../media/image57.png" Type="http://schemas.openxmlformats.org/officeDocument/2006/relationships/image"/><Relationship Id="rId3" Target="../media/image58.svg" Type="http://schemas.openxmlformats.org/officeDocument/2006/relationships/image"/><Relationship Id="rId4" Target="../media/image99.png" Type="http://schemas.openxmlformats.org/officeDocument/2006/relationships/image"/><Relationship Id="rId5" Target="../media/image100.svg" Type="http://schemas.openxmlformats.org/officeDocument/2006/relationships/image"/><Relationship Id="rId6" Target="../media/image101.png" Type="http://schemas.openxmlformats.org/officeDocument/2006/relationships/image"/><Relationship Id="rId7" Target="../media/image102.svg" Type="http://schemas.openxmlformats.org/officeDocument/2006/relationships/image"/><Relationship Id="rId8" Target="../media/image103.png" Type="http://schemas.openxmlformats.org/officeDocument/2006/relationships/image"/><Relationship Id="rId9" Target="../media/image104.sv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1.png" Type="http://schemas.openxmlformats.org/officeDocument/2006/relationships/image"/><Relationship Id="rId3" Target="../media/image92.svg" Type="http://schemas.openxmlformats.org/officeDocument/2006/relationships/image"/><Relationship Id="rId4" Target="../media/image93.png" Type="http://schemas.openxmlformats.org/officeDocument/2006/relationships/image"/><Relationship Id="rId5" Target="../media/image94.svg" Type="http://schemas.openxmlformats.org/officeDocument/2006/relationships/image"/><Relationship Id="rId6" Target="../media/image95.png" Type="http://schemas.openxmlformats.org/officeDocument/2006/relationships/image"/><Relationship Id="rId7" Target="../media/image96.svg" Type="http://schemas.openxmlformats.org/officeDocument/2006/relationships/image"/><Relationship Id="rId8" Target="../media/image97.png" Type="http://schemas.openxmlformats.org/officeDocument/2006/relationships/image"/><Relationship Id="rId9" Target="../media/image98.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21.png" Type="http://schemas.openxmlformats.org/officeDocument/2006/relationships/image"/><Relationship Id="rId13" Target="../media/image22.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1.png" Type="http://schemas.openxmlformats.org/officeDocument/2006/relationships/image"/><Relationship Id="rId11" Target="../media/image32.svg" Type="http://schemas.openxmlformats.org/officeDocument/2006/relationships/image"/><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29.png" Type="http://schemas.openxmlformats.org/officeDocument/2006/relationships/image"/><Relationship Id="rId9" Target="../media/image30.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1.png" Type="http://schemas.openxmlformats.org/officeDocument/2006/relationships/image"/><Relationship Id="rId11" Target="../media/image42.svg" Type="http://schemas.openxmlformats.org/officeDocument/2006/relationships/image"/><Relationship Id="rId12" Target="../media/image43.png" Type="http://schemas.openxmlformats.org/officeDocument/2006/relationships/image"/><Relationship Id="rId13" Target="../media/image44.svg" Type="http://schemas.openxmlformats.org/officeDocument/2006/relationships/image"/><Relationship Id="rId2" Target="../media/image33.png" Type="http://schemas.openxmlformats.org/officeDocument/2006/relationships/image"/><Relationship Id="rId3" Target="../media/image34.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37.png" Type="http://schemas.openxmlformats.org/officeDocument/2006/relationships/image"/><Relationship Id="rId7" Target="../media/image38.svg" Type="http://schemas.openxmlformats.org/officeDocument/2006/relationships/image"/><Relationship Id="rId8" Target="../media/image39.png" Type="http://schemas.openxmlformats.org/officeDocument/2006/relationships/image"/><Relationship Id="rId9" Target="../media/image40.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3.png" Type="http://schemas.openxmlformats.org/officeDocument/2006/relationships/image"/><Relationship Id="rId11" Target="../media/image54.svg" Type="http://schemas.openxmlformats.org/officeDocument/2006/relationships/image"/><Relationship Id="rId12" Target="../media/image55.png" Type="http://schemas.openxmlformats.org/officeDocument/2006/relationships/image"/><Relationship Id="rId13" Target="../media/image56.svg" Type="http://schemas.openxmlformats.org/officeDocument/2006/relationships/image"/><Relationship Id="rId2" Target="../media/image45.png" Type="http://schemas.openxmlformats.org/officeDocument/2006/relationships/image"/><Relationship Id="rId3" Target="../media/image46.svg" Type="http://schemas.openxmlformats.org/officeDocument/2006/relationships/image"/><Relationship Id="rId4" Target="../media/image47.png" Type="http://schemas.openxmlformats.org/officeDocument/2006/relationships/image"/><Relationship Id="rId5" Target="../media/image48.svg" Type="http://schemas.openxmlformats.org/officeDocument/2006/relationships/image"/><Relationship Id="rId6" Target="../media/image49.png" Type="http://schemas.openxmlformats.org/officeDocument/2006/relationships/image"/><Relationship Id="rId7" Target="../media/image50.svg" Type="http://schemas.openxmlformats.org/officeDocument/2006/relationships/image"/><Relationship Id="rId8" Target="../media/image51.png" Type="http://schemas.openxmlformats.org/officeDocument/2006/relationships/image"/><Relationship Id="rId9" Target="../media/image52.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61.png" Type="http://schemas.openxmlformats.org/officeDocument/2006/relationships/image"/><Relationship Id="rId11" Target="../media/image62.svg" Type="http://schemas.openxmlformats.org/officeDocument/2006/relationships/image"/><Relationship Id="rId12" Target="../media/image63.png" Type="http://schemas.openxmlformats.org/officeDocument/2006/relationships/image"/><Relationship Id="rId13" Target="../media/image6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2" Target="../media/image57.png" Type="http://schemas.openxmlformats.org/officeDocument/2006/relationships/image"/><Relationship Id="rId3" Target="../media/image58.svg" Type="http://schemas.openxmlformats.org/officeDocument/2006/relationships/image"/><Relationship Id="rId4" Target="../media/image59.png" Type="http://schemas.openxmlformats.org/officeDocument/2006/relationships/image"/><Relationship Id="rId5" Target="../media/image60.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 Id="rId8" Target="../media/image39.png" Type="http://schemas.openxmlformats.org/officeDocument/2006/relationships/image"/><Relationship Id="rId9" Target="../media/image40.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http://fisikazone.com/tag/reaksi-fisi/" TargetMode="External" Type="http://schemas.openxmlformats.org/officeDocument/2006/relationships/hyperlink"/><Relationship Id="rId11" Target="http://fisikazone.com/tag/reaksi-fisi/" TargetMode="External" Type="http://schemas.openxmlformats.org/officeDocument/2006/relationships/hyperlink"/><Relationship Id="rId2" Target="../media/image65.png" Type="http://schemas.openxmlformats.org/officeDocument/2006/relationships/image"/><Relationship Id="rId3" Target="../media/image66.svg" Type="http://schemas.openxmlformats.org/officeDocument/2006/relationships/image"/><Relationship Id="rId4" Target="../media/image67.png" Type="http://schemas.openxmlformats.org/officeDocument/2006/relationships/image"/><Relationship Id="rId5" Target="../media/image68.svg" Type="http://schemas.openxmlformats.org/officeDocument/2006/relationships/image"/><Relationship Id="rId6" Target="../media/image69.png" Type="http://schemas.openxmlformats.org/officeDocument/2006/relationships/image"/><Relationship Id="rId7" Target="../media/image70.svg" Type="http://schemas.openxmlformats.org/officeDocument/2006/relationships/image"/><Relationship Id="rId8" Target="../media/image71.png" Type="http://schemas.openxmlformats.org/officeDocument/2006/relationships/image"/><Relationship Id="rId9" Target="../media/image72.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http://fisikazone.com/tag/reaksi-fusi/" TargetMode="External" Type="http://schemas.openxmlformats.org/officeDocument/2006/relationships/hyperlink"/><Relationship Id="rId2" Target="../media/image65.png" Type="http://schemas.openxmlformats.org/officeDocument/2006/relationships/image"/><Relationship Id="rId3" Target="../media/image66.svg" Type="http://schemas.openxmlformats.org/officeDocument/2006/relationships/image"/><Relationship Id="rId4" Target="../media/image67.png" Type="http://schemas.openxmlformats.org/officeDocument/2006/relationships/image"/><Relationship Id="rId5" Target="../media/image68.svg" Type="http://schemas.openxmlformats.org/officeDocument/2006/relationships/image"/><Relationship Id="rId6" Target="../media/image69.png" Type="http://schemas.openxmlformats.org/officeDocument/2006/relationships/image"/><Relationship Id="rId7" Target="../media/image70.svg" Type="http://schemas.openxmlformats.org/officeDocument/2006/relationships/image"/><Relationship Id="rId8" Target="../media/image71.png" Type="http://schemas.openxmlformats.org/officeDocument/2006/relationships/image"/><Relationship Id="rId9" Target="../media/image72.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3.png" Type="http://schemas.openxmlformats.org/officeDocument/2006/relationships/image"/><Relationship Id="rId11" Target="../media/image54.svg" Type="http://schemas.openxmlformats.org/officeDocument/2006/relationships/image"/><Relationship Id="rId12" Target="../media/image55.png" Type="http://schemas.openxmlformats.org/officeDocument/2006/relationships/image"/><Relationship Id="rId13" Target="../media/image56.svg" Type="http://schemas.openxmlformats.org/officeDocument/2006/relationships/image"/><Relationship Id="rId2" Target="../media/image45.png" Type="http://schemas.openxmlformats.org/officeDocument/2006/relationships/image"/><Relationship Id="rId3" Target="../media/image46.svg" Type="http://schemas.openxmlformats.org/officeDocument/2006/relationships/image"/><Relationship Id="rId4" Target="../media/image47.png" Type="http://schemas.openxmlformats.org/officeDocument/2006/relationships/image"/><Relationship Id="rId5" Target="../media/image48.svg" Type="http://schemas.openxmlformats.org/officeDocument/2006/relationships/image"/><Relationship Id="rId6" Target="../media/image49.png" Type="http://schemas.openxmlformats.org/officeDocument/2006/relationships/image"/><Relationship Id="rId7" Target="../media/image50.svg" Type="http://schemas.openxmlformats.org/officeDocument/2006/relationships/image"/><Relationship Id="rId8" Target="../media/image51.png" Type="http://schemas.openxmlformats.org/officeDocument/2006/relationships/image"/><Relationship Id="rId9" Target="../media/image5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4645A"/>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1558013"/>
            <a:ext cx="16230600" cy="7170974"/>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604919" y="788413"/>
            <a:ext cx="3772950" cy="8469887"/>
          </a:xfrm>
          <a:prstGeom prst="rect">
            <a:avLst/>
          </a:prstGeom>
        </p:spPr>
      </p:pic>
      <p:sp>
        <p:nvSpPr>
          <p:cNvPr name="TextBox 4" id="4"/>
          <p:cNvSpPr txBox="true"/>
          <p:nvPr/>
        </p:nvSpPr>
        <p:spPr>
          <a:xfrm rot="0">
            <a:off x="4619921" y="3199762"/>
            <a:ext cx="9048159" cy="3548519"/>
          </a:xfrm>
          <a:prstGeom prst="rect">
            <a:avLst/>
          </a:prstGeom>
        </p:spPr>
        <p:txBody>
          <a:bodyPr anchor="t" rtlCol="false" tIns="0" lIns="0" bIns="0" rIns="0">
            <a:spAutoFit/>
          </a:bodyPr>
          <a:lstStyle/>
          <a:p>
            <a:pPr algn="ctr">
              <a:lnSpc>
                <a:spcPts val="9019"/>
              </a:lnSpc>
            </a:pPr>
            <a:r>
              <a:rPr lang="en-US" sz="10610" spc="530">
                <a:solidFill>
                  <a:srgbClr val="7ED957"/>
                </a:solidFill>
                <a:latin typeface="Gulfs Display"/>
              </a:rPr>
              <a:t>FISIKA DAN KIMIA DASAR 2B</a:t>
            </a:r>
          </a:p>
        </p:txBody>
      </p:sp>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933970">
            <a:off x="12553719" y="5266385"/>
            <a:ext cx="3386144" cy="3979443"/>
          </a:xfrm>
          <a:prstGeom prst="rect">
            <a:avLst/>
          </a:prstGeom>
        </p:spPr>
      </p:pic>
      <p:pic>
        <p:nvPicPr>
          <p:cNvPr name="Picture 6" id="6"/>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1780252">
            <a:off x="14825290" y="3059999"/>
            <a:ext cx="1589836" cy="2758391"/>
          </a:xfrm>
          <a:prstGeom prst="rect">
            <a:avLst/>
          </a:prstGeom>
        </p:spPr>
      </p:pic>
      <p:pic>
        <p:nvPicPr>
          <p:cNvPr name="Picture 7" id="7"/>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5620208" y="6287908"/>
            <a:ext cx="2050864" cy="1530457"/>
          </a:xfrm>
          <a:prstGeom prst="rect">
            <a:avLst/>
          </a:prstGeom>
        </p:spPr>
      </p:pic>
      <p:sp>
        <p:nvSpPr>
          <p:cNvPr name="TextBox 8" id="8"/>
          <p:cNvSpPr txBox="true"/>
          <p:nvPr/>
        </p:nvSpPr>
        <p:spPr>
          <a:xfrm rot="0">
            <a:off x="6257925" y="6614930"/>
            <a:ext cx="5585028" cy="1095807"/>
          </a:xfrm>
          <a:prstGeom prst="rect">
            <a:avLst/>
          </a:prstGeom>
        </p:spPr>
        <p:txBody>
          <a:bodyPr anchor="t" rtlCol="false" tIns="0" lIns="0" bIns="0" rIns="0">
            <a:spAutoFit/>
          </a:bodyPr>
          <a:lstStyle/>
          <a:p>
            <a:pPr>
              <a:lnSpc>
                <a:spcPts val="8901"/>
              </a:lnSpc>
            </a:pPr>
            <a:r>
              <a:rPr lang="en-US" sz="6357">
                <a:solidFill>
                  <a:srgbClr val="7ED957"/>
                </a:solidFill>
                <a:latin typeface="Mansalva"/>
              </a:rPr>
              <a:t>KELOMPOK 10</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CF4E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643323" y="-867008"/>
            <a:ext cx="6067399" cy="4114800"/>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1783572" y="5695019"/>
            <a:ext cx="8066719" cy="5470702"/>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773246" y="1509236"/>
            <a:ext cx="10741509" cy="7268528"/>
          </a:xfrm>
          <a:prstGeom prst="rect">
            <a:avLst/>
          </a:prstGeom>
        </p:spPr>
      </p:pic>
      <p:sp>
        <p:nvSpPr>
          <p:cNvPr name="TextBox 5" id="5"/>
          <p:cNvSpPr txBox="true"/>
          <p:nvPr/>
        </p:nvSpPr>
        <p:spPr>
          <a:xfrm rot="0">
            <a:off x="3773246" y="3803650"/>
            <a:ext cx="10741509" cy="2870201"/>
          </a:xfrm>
          <a:prstGeom prst="rect">
            <a:avLst/>
          </a:prstGeom>
        </p:spPr>
        <p:txBody>
          <a:bodyPr anchor="t" rtlCol="false" tIns="0" lIns="0" bIns="0" rIns="0">
            <a:spAutoFit/>
          </a:bodyPr>
          <a:lstStyle/>
          <a:p>
            <a:pPr algn="ctr">
              <a:lnSpc>
                <a:spcPts val="11000"/>
              </a:lnSpc>
            </a:pPr>
            <a:r>
              <a:rPr lang="en-US" sz="11000">
                <a:solidFill>
                  <a:srgbClr val="FCF4E9"/>
                </a:solidFill>
                <a:latin typeface="Gulfs Display"/>
              </a:rPr>
              <a:t>C. Radiasi dan Dampaknya</a:t>
            </a:r>
          </a:p>
        </p:txBody>
      </p:sp>
      <p:pic>
        <p:nvPicPr>
          <p:cNvPr name="Picture 6" id="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3485496" y="701411"/>
            <a:ext cx="1509599" cy="2786172"/>
          </a:xfrm>
          <a:prstGeom prst="rect">
            <a:avLst/>
          </a:prstGeom>
        </p:spPr>
      </p:pic>
      <p:pic>
        <p:nvPicPr>
          <p:cNvPr name="Picture 7" id="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2643323" y="6270578"/>
            <a:ext cx="4149398" cy="3176176"/>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44645A"/>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949617" y="1028700"/>
            <a:ext cx="14388767" cy="8229600"/>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1576602">
            <a:off x="14213419" y="6252740"/>
            <a:ext cx="2590991" cy="3649283"/>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636743" y="698127"/>
            <a:ext cx="3334325" cy="5601259"/>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737603">
            <a:off x="12787197" y="-771091"/>
            <a:ext cx="6067399" cy="4114800"/>
          </a:xfrm>
          <a:prstGeom prst="rect">
            <a:avLst/>
          </a:prstGeom>
        </p:spPr>
      </p:pic>
      <p:pic>
        <p:nvPicPr>
          <p:cNvPr name="Picture 6" id="6"/>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236132" y="7700107"/>
            <a:ext cx="2067774" cy="2139999"/>
          </a:xfrm>
          <a:prstGeom prst="rect">
            <a:avLst/>
          </a:prstGeom>
        </p:spPr>
      </p:pic>
      <p:sp>
        <p:nvSpPr>
          <p:cNvPr name="TextBox 7" id="7"/>
          <p:cNvSpPr txBox="true"/>
          <p:nvPr/>
        </p:nvSpPr>
        <p:spPr>
          <a:xfrm rot="0">
            <a:off x="4506049" y="3522819"/>
            <a:ext cx="11002865" cy="4594636"/>
          </a:xfrm>
          <a:prstGeom prst="rect">
            <a:avLst/>
          </a:prstGeom>
        </p:spPr>
        <p:txBody>
          <a:bodyPr anchor="t" rtlCol="false" tIns="0" lIns="0" bIns="0" rIns="0">
            <a:spAutoFit/>
          </a:bodyPr>
          <a:lstStyle/>
          <a:p>
            <a:pPr algn="ctr">
              <a:lnSpc>
                <a:spcPts val="6097"/>
              </a:lnSpc>
            </a:pPr>
            <a:r>
              <a:rPr lang="en-US" sz="4355">
                <a:solidFill>
                  <a:srgbClr val="44645A"/>
                </a:solidFill>
                <a:latin typeface="Mansalva"/>
              </a:rPr>
              <a:t>Radiasi adalah energi yang dipancarkan oleh benda atau sumber, seperti atom, partikel sub-atomik, atau gelombang elektromagnetik. Radiasi dapat berupa partikel bermuatan atau sinar elektromagnetik, seperti cahaya atau gelombang radio.</a:t>
            </a:r>
          </a:p>
        </p:txBody>
      </p:sp>
      <p:sp>
        <p:nvSpPr>
          <p:cNvPr name="TextBox 8" id="8"/>
          <p:cNvSpPr txBox="true"/>
          <p:nvPr/>
        </p:nvSpPr>
        <p:spPr>
          <a:xfrm rot="0">
            <a:off x="4971068" y="2461084"/>
            <a:ext cx="9355915" cy="1691065"/>
          </a:xfrm>
          <a:prstGeom prst="rect">
            <a:avLst/>
          </a:prstGeom>
        </p:spPr>
        <p:txBody>
          <a:bodyPr anchor="t" rtlCol="false" tIns="0" lIns="0" bIns="0" rIns="0">
            <a:spAutoFit/>
          </a:bodyPr>
          <a:lstStyle/>
          <a:p>
            <a:pPr algn="ctr">
              <a:lnSpc>
                <a:spcPts val="6522"/>
              </a:lnSpc>
            </a:pPr>
            <a:r>
              <a:rPr lang="en-US" sz="6522">
                <a:solidFill>
                  <a:srgbClr val="44645A"/>
                </a:solidFill>
                <a:latin typeface="Gulfs Display Bold"/>
              </a:rPr>
              <a:t>Apa itu Radiasi?</a:t>
            </a:r>
          </a:p>
          <a:p>
            <a:pPr algn="ctr">
              <a:lnSpc>
                <a:spcPts val="6522"/>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44645A"/>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2380392"/>
            <a:ext cx="16230600" cy="6049587"/>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4667854" y="982739"/>
            <a:ext cx="2997648" cy="2795307"/>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737603">
            <a:off x="-197459" y="5353746"/>
            <a:ext cx="6067399" cy="4114800"/>
          </a:xfrm>
          <a:prstGeom prst="rect">
            <a:avLst/>
          </a:prstGeom>
        </p:spPr>
      </p:pic>
      <p:sp>
        <p:nvSpPr>
          <p:cNvPr name="TextBox 5" id="5"/>
          <p:cNvSpPr txBox="true"/>
          <p:nvPr/>
        </p:nvSpPr>
        <p:spPr>
          <a:xfrm rot="0">
            <a:off x="4726074" y="2706077"/>
            <a:ext cx="9355915" cy="866458"/>
          </a:xfrm>
          <a:prstGeom prst="rect">
            <a:avLst/>
          </a:prstGeom>
        </p:spPr>
        <p:txBody>
          <a:bodyPr anchor="t" rtlCol="false" tIns="0" lIns="0" bIns="0" rIns="0">
            <a:spAutoFit/>
          </a:bodyPr>
          <a:lstStyle/>
          <a:p>
            <a:pPr algn="ctr">
              <a:lnSpc>
                <a:spcPts val="6522"/>
              </a:lnSpc>
            </a:pPr>
            <a:r>
              <a:rPr lang="en-US" sz="6522">
                <a:solidFill>
                  <a:srgbClr val="44645A"/>
                </a:solidFill>
                <a:latin typeface="Gulfs Display Bold"/>
              </a:rPr>
              <a:t>Dampak Radiasi:</a:t>
            </a:r>
          </a:p>
        </p:txBody>
      </p:sp>
      <p:sp>
        <p:nvSpPr>
          <p:cNvPr name="TextBox 6" id="6"/>
          <p:cNvSpPr txBox="true"/>
          <p:nvPr/>
        </p:nvSpPr>
        <p:spPr>
          <a:xfrm rot="0">
            <a:off x="4147593" y="3720896"/>
            <a:ext cx="11002865" cy="3937000"/>
          </a:xfrm>
          <a:prstGeom prst="rect">
            <a:avLst/>
          </a:prstGeom>
        </p:spPr>
        <p:txBody>
          <a:bodyPr anchor="t" rtlCol="false" tIns="0" lIns="0" bIns="0" rIns="0">
            <a:spAutoFit/>
          </a:bodyPr>
          <a:lstStyle/>
          <a:p>
            <a:pPr marL="539749" indent="-269875" lvl="1">
              <a:lnSpc>
                <a:spcPts val="3499"/>
              </a:lnSpc>
              <a:buFont typeface="Arial"/>
              <a:buChar char="•"/>
            </a:pPr>
            <a:r>
              <a:rPr lang="en-US" sz="2499">
                <a:solidFill>
                  <a:srgbClr val="44645A"/>
                </a:solidFill>
                <a:latin typeface="Mansalva"/>
              </a:rPr>
              <a:t>Kerusakan jaringan, dapat merusak jaringan tubuh, terutama pada dosis yang tinggi dan paparan yang lama.</a:t>
            </a:r>
          </a:p>
          <a:p>
            <a:pPr marL="539749" indent="-269875" lvl="1">
              <a:lnSpc>
                <a:spcPts val="3499"/>
              </a:lnSpc>
              <a:buFont typeface="Arial"/>
              <a:buChar char="•"/>
            </a:pPr>
            <a:r>
              <a:rPr lang="en-US" sz="2499">
                <a:solidFill>
                  <a:srgbClr val="44645A"/>
                </a:solidFill>
                <a:latin typeface="Mansalva"/>
              </a:rPr>
              <a:t>Gangguan sistem imun yang dapat menyebabkan berbagai infeksi dan penyakit.</a:t>
            </a:r>
          </a:p>
          <a:p>
            <a:pPr marL="539749" indent="-269875" lvl="1">
              <a:lnSpc>
                <a:spcPts val="3499"/>
              </a:lnSpc>
              <a:buFont typeface="Arial"/>
              <a:buChar char="•"/>
            </a:pPr>
            <a:r>
              <a:rPr lang="en-US" sz="2499">
                <a:solidFill>
                  <a:srgbClr val="44645A"/>
                </a:solidFill>
                <a:latin typeface="Mansalva"/>
              </a:rPr>
              <a:t>Kelainan genetik yaitu kerusakan pada DNA, yang dapat menyebabkan kelainan genetik pada keturunan.</a:t>
            </a:r>
          </a:p>
          <a:p>
            <a:pPr marL="539749" indent="-269875" lvl="1">
              <a:lnSpc>
                <a:spcPts val="3499"/>
              </a:lnSpc>
              <a:buFont typeface="Arial"/>
              <a:buChar char="•"/>
            </a:pPr>
            <a:r>
              <a:rPr lang="en-US" sz="2499">
                <a:solidFill>
                  <a:srgbClr val="44645A"/>
                </a:solidFill>
                <a:latin typeface="Mansalva"/>
              </a:rPr>
              <a:t>Gangguan reproduksi yang dapat menyebabkan ketidaksuburan atau kelainan pada janin.</a:t>
            </a:r>
          </a:p>
          <a:p>
            <a:pPr marL="539749" indent="-269875" lvl="1">
              <a:lnSpc>
                <a:spcPts val="3499"/>
              </a:lnSpc>
              <a:buFont typeface="Arial"/>
              <a:buChar char="•"/>
            </a:pPr>
            <a:r>
              <a:rPr lang="en-US" sz="2499">
                <a:solidFill>
                  <a:srgbClr val="44645A"/>
                </a:solidFill>
                <a:latin typeface="Mansalva"/>
              </a:rPr>
              <a:t>Efek jangka panjang seperti peningkatan risiko kanker dan gangguan kesehatan lainnya.</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44645A"/>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949617" y="1028700"/>
            <a:ext cx="14388767" cy="8229600"/>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3670256">
            <a:off x="203900" y="-3920"/>
            <a:ext cx="4059135" cy="2752832"/>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296419">
            <a:off x="15322324" y="1488245"/>
            <a:ext cx="2748513" cy="1399243"/>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1468408">
            <a:off x="1410028" y="7544527"/>
            <a:ext cx="1646879" cy="1818843"/>
          </a:xfrm>
          <a:prstGeom prst="rect">
            <a:avLst/>
          </a:prstGeom>
        </p:spPr>
      </p:pic>
      <p:pic>
        <p:nvPicPr>
          <p:cNvPr name="Picture 6" id="6"/>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4232811" y="8136198"/>
            <a:ext cx="2579260" cy="1486592"/>
          </a:xfrm>
          <a:prstGeom prst="rect">
            <a:avLst/>
          </a:prstGeom>
        </p:spPr>
      </p:pic>
      <p:sp>
        <p:nvSpPr>
          <p:cNvPr name="TextBox 7" id="7"/>
          <p:cNvSpPr txBox="true"/>
          <p:nvPr/>
        </p:nvSpPr>
        <p:spPr>
          <a:xfrm rot="0">
            <a:off x="2748601" y="3437008"/>
            <a:ext cx="13155892" cy="3848100"/>
          </a:xfrm>
          <a:prstGeom prst="rect">
            <a:avLst/>
          </a:prstGeom>
        </p:spPr>
        <p:txBody>
          <a:bodyPr anchor="t" rtlCol="false" tIns="0" lIns="0" bIns="0" rIns="0">
            <a:spAutoFit/>
          </a:bodyPr>
          <a:lstStyle/>
          <a:p>
            <a:pPr algn="ctr">
              <a:lnSpc>
                <a:spcPts val="3000"/>
              </a:lnSpc>
            </a:pPr>
            <a:r>
              <a:rPr lang="en-US" sz="3000">
                <a:solidFill>
                  <a:srgbClr val="44645A"/>
                </a:solidFill>
                <a:latin typeface="Mansalva"/>
              </a:rPr>
              <a:t>Industri:</a:t>
            </a:r>
          </a:p>
          <a:p>
            <a:pPr algn="ctr">
              <a:lnSpc>
                <a:spcPts val="3000"/>
              </a:lnSpc>
            </a:pPr>
            <a:r>
              <a:rPr lang="en-US" sz="3000">
                <a:solidFill>
                  <a:srgbClr val="44645A"/>
                </a:solidFill>
                <a:latin typeface="Mansalva"/>
              </a:rPr>
              <a:t> Radiasi digunakan dalam industri untuk sterilisasi alat medis, bahan makanan, dan produk farmasi. Radiasi juga digunakan dalam pengujian keamanan makanan dan inspeksi kualitas produk.</a:t>
            </a:r>
          </a:p>
          <a:p>
            <a:pPr algn="ctr">
              <a:lnSpc>
                <a:spcPts val="3000"/>
              </a:lnSpc>
            </a:pPr>
          </a:p>
          <a:p>
            <a:pPr algn="ctr">
              <a:lnSpc>
                <a:spcPts val="3000"/>
              </a:lnSpc>
            </a:pPr>
            <a:r>
              <a:rPr lang="en-US" sz="3000">
                <a:solidFill>
                  <a:srgbClr val="44645A"/>
                </a:solidFill>
                <a:latin typeface="Mansalva"/>
              </a:rPr>
              <a:t>Kedokteran:</a:t>
            </a:r>
          </a:p>
          <a:p>
            <a:pPr algn="ctr">
              <a:lnSpc>
                <a:spcPts val="3000"/>
              </a:lnSpc>
            </a:pPr>
            <a:r>
              <a:rPr lang="en-US" sz="3000">
                <a:solidFill>
                  <a:srgbClr val="44645A"/>
                </a:solidFill>
                <a:latin typeface="Mansalva"/>
              </a:rPr>
              <a:t>Radiasi digunakan dalam diagnosis dan pengobatan penyakit seperti kanker. Pada diagnosis, radiasi digunakan dalam teknologi seperti sinar-X, CT scan, dan MRI. Sedangkan pada pengobatan, radiasi digunakan dalam radioterapi untuk menghancurkan sel kanker</a:t>
            </a:r>
          </a:p>
        </p:txBody>
      </p:sp>
      <p:sp>
        <p:nvSpPr>
          <p:cNvPr name="TextBox 8" id="8"/>
          <p:cNvSpPr txBox="true"/>
          <p:nvPr/>
        </p:nvSpPr>
        <p:spPr>
          <a:xfrm rot="0">
            <a:off x="3130653" y="1448696"/>
            <a:ext cx="12391789" cy="1308100"/>
          </a:xfrm>
          <a:prstGeom prst="rect">
            <a:avLst/>
          </a:prstGeom>
        </p:spPr>
        <p:txBody>
          <a:bodyPr anchor="t" rtlCol="false" tIns="0" lIns="0" bIns="0" rIns="0">
            <a:spAutoFit/>
          </a:bodyPr>
          <a:lstStyle/>
          <a:p>
            <a:pPr algn="ctr">
              <a:lnSpc>
                <a:spcPts val="5000"/>
              </a:lnSpc>
            </a:pPr>
            <a:r>
              <a:rPr lang="en-US" sz="5000">
                <a:solidFill>
                  <a:srgbClr val="44645A"/>
                </a:solidFill>
                <a:latin typeface="Gulfs Display"/>
              </a:rPr>
              <a:t>pemanfaatan radiasi dalam berbagai bidang</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44645A"/>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949617" y="1028700"/>
            <a:ext cx="14388767" cy="8229600"/>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3670256">
            <a:off x="203900" y="-3920"/>
            <a:ext cx="4059135" cy="2752832"/>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296419">
            <a:off x="15322324" y="1488245"/>
            <a:ext cx="2748513" cy="1399243"/>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1468408">
            <a:off x="1410028" y="7544527"/>
            <a:ext cx="1646879" cy="1818843"/>
          </a:xfrm>
          <a:prstGeom prst="rect">
            <a:avLst/>
          </a:prstGeom>
        </p:spPr>
      </p:pic>
      <p:pic>
        <p:nvPicPr>
          <p:cNvPr name="Picture 6" id="6"/>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4232811" y="8136198"/>
            <a:ext cx="2579260" cy="1486592"/>
          </a:xfrm>
          <a:prstGeom prst="rect">
            <a:avLst/>
          </a:prstGeom>
        </p:spPr>
      </p:pic>
      <p:sp>
        <p:nvSpPr>
          <p:cNvPr name="TextBox 7" id="7"/>
          <p:cNvSpPr txBox="true"/>
          <p:nvPr/>
        </p:nvSpPr>
        <p:spPr>
          <a:xfrm rot="0">
            <a:off x="2748601" y="2794896"/>
            <a:ext cx="13155892" cy="5372100"/>
          </a:xfrm>
          <a:prstGeom prst="rect">
            <a:avLst/>
          </a:prstGeom>
        </p:spPr>
        <p:txBody>
          <a:bodyPr anchor="t" rtlCol="false" tIns="0" lIns="0" bIns="0" rIns="0">
            <a:spAutoFit/>
          </a:bodyPr>
          <a:lstStyle/>
          <a:p>
            <a:pPr algn="ctr">
              <a:lnSpc>
                <a:spcPts val="3000"/>
              </a:lnSpc>
            </a:pPr>
            <a:r>
              <a:rPr lang="en-US" sz="3000">
                <a:solidFill>
                  <a:srgbClr val="44645A"/>
                </a:solidFill>
                <a:latin typeface="Mansalva"/>
              </a:rPr>
              <a:t>Energi: </a:t>
            </a:r>
          </a:p>
          <a:p>
            <a:pPr algn="ctr">
              <a:lnSpc>
                <a:spcPts val="3000"/>
              </a:lnSpc>
            </a:pPr>
            <a:r>
              <a:rPr lang="en-US" sz="3000">
                <a:solidFill>
                  <a:srgbClr val="44645A"/>
                </a:solidFill>
                <a:latin typeface="Mansalva"/>
              </a:rPr>
              <a:t>Radiasi digunakan dalam pembangkit listrik tenaga nuklir, di mana energi yang dihasilkan dari pembusukan radioaktif digunakan untuk menghasilkan listrik. Selain itu, radiasi juga digunakan dalam penelitian dan pengembangan energi baru seperti energi surya dan energi nuklir terbarukan.</a:t>
            </a:r>
          </a:p>
          <a:p>
            <a:pPr algn="ctr">
              <a:lnSpc>
                <a:spcPts val="3000"/>
              </a:lnSpc>
            </a:pPr>
          </a:p>
          <a:p>
            <a:pPr algn="ctr">
              <a:lnSpc>
                <a:spcPts val="3000"/>
              </a:lnSpc>
            </a:pPr>
            <a:r>
              <a:rPr lang="en-US" sz="3000">
                <a:solidFill>
                  <a:srgbClr val="44645A"/>
                </a:solidFill>
                <a:latin typeface="Mansalva"/>
              </a:rPr>
              <a:t>Penelitian: </a:t>
            </a:r>
          </a:p>
          <a:p>
            <a:pPr algn="ctr">
              <a:lnSpc>
                <a:spcPts val="3000"/>
              </a:lnSpc>
            </a:pPr>
            <a:r>
              <a:rPr lang="en-US" sz="3000">
                <a:solidFill>
                  <a:srgbClr val="44645A"/>
                </a:solidFill>
                <a:latin typeface="Mansalva"/>
              </a:rPr>
              <a:t>Radiasi digunakan dalam penelitian untuk studi tentang bahan, zat kimia, dan bahkan penelitian tentang alam semesta.</a:t>
            </a:r>
          </a:p>
          <a:p>
            <a:pPr algn="ctr">
              <a:lnSpc>
                <a:spcPts val="3000"/>
              </a:lnSpc>
            </a:pPr>
          </a:p>
          <a:p>
            <a:pPr algn="ctr">
              <a:lnSpc>
                <a:spcPts val="3000"/>
              </a:lnSpc>
            </a:pPr>
            <a:r>
              <a:rPr lang="en-US" sz="3000">
                <a:solidFill>
                  <a:srgbClr val="44645A"/>
                </a:solidFill>
                <a:latin typeface="Mansalva"/>
              </a:rPr>
              <a:t>Keamanan: </a:t>
            </a:r>
          </a:p>
          <a:p>
            <a:pPr algn="ctr">
              <a:lnSpc>
                <a:spcPts val="3000"/>
              </a:lnSpc>
            </a:pPr>
            <a:r>
              <a:rPr lang="en-US" sz="3000">
                <a:solidFill>
                  <a:srgbClr val="44645A"/>
                </a:solidFill>
                <a:latin typeface="Mansalva"/>
              </a:rPr>
              <a:t>Radiasi digunakan dalam teknologi keamanan seperti mesin sinar-X di bandara dan scanner nuklir untuk mendeteksi bahan-bahan berbahaya.</a:t>
            </a:r>
          </a:p>
          <a:p>
            <a:pPr algn="ctr">
              <a:lnSpc>
                <a:spcPts val="3000"/>
              </a:lnSpc>
            </a:pPr>
          </a:p>
        </p:txBody>
      </p:sp>
      <p:sp>
        <p:nvSpPr>
          <p:cNvPr name="TextBox 8" id="8"/>
          <p:cNvSpPr txBox="true"/>
          <p:nvPr/>
        </p:nvSpPr>
        <p:spPr>
          <a:xfrm rot="0">
            <a:off x="3130653" y="1448696"/>
            <a:ext cx="12391789" cy="1308100"/>
          </a:xfrm>
          <a:prstGeom prst="rect">
            <a:avLst/>
          </a:prstGeom>
        </p:spPr>
        <p:txBody>
          <a:bodyPr anchor="t" rtlCol="false" tIns="0" lIns="0" bIns="0" rIns="0">
            <a:spAutoFit/>
          </a:bodyPr>
          <a:lstStyle/>
          <a:p>
            <a:pPr algn="ctr">
              <a:lnSpc>
                <a:spcPts val="5000"/>
              </a:lnSpc>
            </a:pPr>
            <a:r>
              <a:rPr lang="en-US" sz="5000">
                <a:solidFill>
                  <a:srgbClr val="44645A"/>
                </a:solidFill>
                <a:latin typeface="Gulfs Display"/>
              </a:rPr>
              <a:t>pemanfaatan radiasi dalam berbagai bidang</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44645A"/>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11944" y="1709493"/>
            <a:ext cx="12864111" cy="6868013"/>
          </a:xfrm>
          <a:prstGeom prst="rect">
            <a:avLst/>
          </a:prstGeom>
        </p:spPr>
      </p:pic>
      <p:sp>
        <p:nvSpPr>
          <p:cNvPr name="TextBox 3" id="3"/>
          <p:cNvSpPr txBox="true"/>
          <p:nvPr/>
        </p:nvSpPr>
        <p:spPr>
          <a:xfrm rot="0">
            <a:off x="3381761" y="2200018"/>
            <a:ext cx="10999951" cy="1308100"/>
          </a:xfrm>
          <a:prstGeom prst="rect">
            <a:avLst/>
          </a:prstGeom>
        </p:spPr>
        <p:txBody>
          <a:bodyPr anchor="t" rtlCol="false" tIns="0" lIns="0" bIns="0" rIns="0">
            <a:spAutoFit/>
          </a:bodyPr>
          <a:lstStyle/>
          <a:p>
            <a:pPr algn="ctr">
              <a:lnSpc>
                <a:spcPts val="5000"/>
              </a:lnSpc>
            </a:pPr>
            <a:r>
              <a:rPr lang="en-US" sz="5000">
                <a:solidFill>
                  <a:srgbClr val="44645A"/>
                </a:solidFill>
                <a:latin typeface="Gulfs Display"/>
              </a:rPr>
              <a:t>Efek Genetik &amp; Somatik dari Radiasi</a:t>
            </a:r>
          </a:p>
        </p:txBody>
      </p:sp>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3961014" y="1219987"/>
            <a:ext cx="2067774" cy="2139999"/>
          </a:xfrm>
          <a:prstGeom prst="rect">
            <a:avLst/>
          </a:prstGeom>
        </p:spPr>
      </p:pic>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028700" y="6786616"/>
            <a:ext cx="2778922" cy="2591344"/>
          </a:xfrm>
          <a:prstGeom prst="rect">
            <a:avLst/>
          </a:prstGeom>
        </p:spPr>
      </p:pic>
      <p:pic>
        <p:nvPicPr>
          <p:cNvPr name="Picture 6" id="6"/>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2796165" y="1028700"/>
            <a:ext cx="2329698" cy="1396147"/>
          </a:xfrm>
          <a:prstGeom prst="rect">
            <a:avLst/>
          </a:prstGeom>
        </p:spPr>
      </p:pic>
      <p:sp>
        <p:nvSpPr>
          <p:cNvPr name="TextBox 7" id="7"/>
          <p:cNvSpPr txBox="true"/>
          <p:nvPr/>
        </p:nvSpPr>
        <p:spPr>
          <a:xfrm rot="0">
            <a:off x="3807622" y="3656338"/>
            <a:ext cx="5732082" cy="3168650"/>
          </a:xfrm>
          <a:prstGeom prst="rect">
            <a:avLst/>
          </a:prstGeom>
        </p:spPr>
        <p:txBody>
          <a:bodyPr anchor="t" rtlCol="false" tIns="0" lIns="0" bIns="0" rIns="0">
            <a:spAutoFit/>
          </a:bodyPr>
          <a:lstStyle/>
          <a:p>
            <a:pPr marL="539749" indent="-269875" lvl="1">
              <a:lnSpc>
                <a:spcPts val="2499"/>
              </a:lnSpc>
              <a:buFont typeface="Arial"/>
              <a:buChar char="•"/>
            </a:pPr>
            <a:r>
              <a:rPr lang="en-US" sz="2499">
                <a:solidFill>
                  <a:srgbClr val="44645A"/>
                </a:solidFill>
                <a:latin typeface="Mansalva"/>
              </a:rPr>
              <a:t>Efek genetik dari radiasi tergantung pada dosis dan jenis radiasi, serta tahap perkembangan embrio pada saat paparan. Radiasi yang cukup kuat dapat merusak DNA dan menyebabkan perubahan pada genetika sel telur atau sperma. Hal ini dapat menyebabkan kelainan genetik pada keturunan, seperti kanker, kelainan kromosom, dan kelainan lahir lainnya.</a:t>
            </a:r>
          </a:p>
        </p:txBody>
      </p:sp>
      <p:sp>
        <p:nvSpPr>
          <p:cNvPr name="TextBox 8" id="8"/>
          <p:cNvSpPr txBox="true"/>
          <p:nvPr/>
        </p:nvSpPr>
        <p:spPr>
          <a:xfrm rot="0">
            <a:off x="10159386" y="3656338"/>
            <a:ext cx="3617883" cy="3168650"/>
          </a:xfrm>
          <a:prstGeom prst="rect">
            <a:avLst/>
          </a:prstGeom>
        </p:spPr>
        <p:txBody>
          <a:bodyPr anchor="t" rtlCol="false" tIns="0" lIns="0" bIns="0" rIns="0">
            <a:spAutoFit/>
          </a:bodyPr>
          <a:lstStyle/>
          <a:p>
            <a:pPr marL="539749" indent="-269875" lvl="1">
              <a:lnSpc>
                <a:spcPts val="2499"/>
              </a:lnSpc>
              <a:buFont typeface="Arial"/>
              <a:buChar char="•"/>
            </a:pPr>
            <a:r>
              <a:rPr lang="en-US" sz="2499">
                <a:solidFill>
                  <a:srgbClr val="44645A"/>
                </a:solidFill>
                <a:latin typeface="Mansalva"/>
              </a:rPr>
              <a:t>Efek somatik dari radiasi dapat terjadi pada sel-sel tubuh dan organ yang terpapar radiasi. Paparan radiasi yang tinggi atau berkepanjangan dapat merusak jaringan tubuh dan memicu terjadinya kanker</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44645A"/>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949617" y="1028700"/>
            <a:ext cx="14388767" cy="8229600"/>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2563614">
            <a:off x="395249" y="113332"/>
            <a:ext cx="4059135" cy="2752832"/>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296419">
            <a:off x="13486489" y="1175762"/>
            <a:ext cx="3492045" cy="1777768"/>
          </a:xfrm>
          <a:prstGeom prst="rect">
            <a:avLst/>
          </a:prstGeom>
        </p:spPr>
      </p:pic>
      <p:sp>
        <p:nvSpPr>
          <p:cNvPr name="TextBox 5" id="5"/>
          <p:cNvSpPr txBox="true"/>
          <p:nvPr/>
        </p:nvSpPr>
        <p:spPr>
          <a:xfrm rot="0">
            <a:off x="2319428" y="3220675"/>
            <a:ext cx="13649143" cy="3246116"/>
          </a:xfrm>
          <a:prstGeom prst="rect">
            <a:avLst/>
          </a:prstGeom>
        </p:spPr>
        <p:txBody>
          <a:bodyPr anchor="t" rtlCol="false" tIns="0" lIns="0" bIns="0" rIns="0">
            <a:spAutoFit/>
          </a:bodyPr>
          <a:lstStyle/>
          <a:p>
            <a:pPr algn="ctr">
              <a:lnSpc>
                <a:spcPts val="4305"/>
              </a:lnSpc>
            </a:pPr>
            <a:r>
              <a:rPr lang="en-US" sz="3075">
                <a:solidFill>
                  <a:srgbClr val="44645A"/>
                </a:solidFill>
                <a:latin typeface="Mansalva"/>
              </a:rPr>
              <a:t>Efek radiasi stokastik </a:t>
            </a:r>
          </a:p>
          <a:p>
            <a:pPr algn="ctr">
              <a:lnSpc>
                <a:spcPts val="4305"/>
              </a:lnSpc>
            </a:pPr>
            <a:r>
              <a:rPr lang="en-US" sz="3075">
                <a:solidFill>
                  <a:srgbClr val="44645A"/>
                </a:solidFill>
                <a:latin typeface="Mansalva"/>
              </a:rPr>
              <a:t>terjadi secara acak dan tidak dapat diprediksi secara pasti, tergantung pada jumlah dan jenis radiasi yang terpapar serta durasi paparan. Efek ini terjadi ketika radiasi mempengaruhi sel-sel dalam tubuh secara acak dan dapat menyebabkan kerusakan DNA atau mutasi sel, yang pada akhirnya dapat mengarah pada kanker atau kelainan genetik pada keturunan. </a:t>
            </a:r>
          </a:p>
        </p:txBody>
      </p:sp>
      <p:sp>
        <p:nvSpPr>
          <p:cNvPr name="TextBox 6" id="6"/>
          <p:cNvSpPr txBox="true"/>
          <p:nvPr/>
        </p:nvSpPr>
        <p:spPr>
          <a:xfrm rot="0">
            <a:off x="4617874" y="1565948"/>
            <a:ext cx="9052251" cy="1308124"/>
          </a:xfrm>
          <a:prstGeom prst="rect">
            <a:avLst/>
          </a:prstGeom>
        </p:spPr>
        <p:txBody>
          <a:bodyPr anchor="t" rtlCol="false" tIns="0" lIns="0" bIns="0" rIns="0">
            <a:spAutoFit/>
          </a:bodyPr>
          <a:lstStyle/>
          <a:p>
            <a:pPr algn="ctr">
              <a:lnSpc>
                <a:spcPts val="5000"/>
              </a:lnSpc>
            </a:pPr>
            <a:r>
              <a:rPr lang="en-US" sz="5000">
                <a:solidFill>
                  <a:srgbClr val="44645A"/>
                </a:solidFill>
                <a:latin typeface="Gulfs Display"/>
              </a:rPr>
              <a:t>Eefek radiasi yang bersifat stokostik &amp; nonstokostik</a:t>
            </a:r>
          </a:p>
        </p:txBody>
      </p:sp>
      <p:sp>
        <p:nvSpPr>
          <p:cNvPr name="TextBox 7" id="7"/>
          <p:cNvSpPr txBox="true"/>
          <p:nvPr/>
        </p:nvSpPr>
        <p:spPr>
          <a:xfrm rot="0">
            <a:off x="2072177" y="6803869"/>
            <a:ext cx="14143645" cy="2133600"/>
          </a:xfrm>
          <a:prstGeom prst="rect">
            <a:avLst/>
          </a:prstGeom>
        </p:spPr>
        <p:txBody>
          <a:bodyPr anchor="t" rtlCol="false" tIns="0" lIns="0" bIns="0" rIns="0">
            <a:spAutoFit/>
          </a:bodyPr>
          <a:lstStyle/>
          <a:p>
            <a:pPr algn="ctr">
              <a:lnSpc>
                <a:spcPts val="4200"/>
              </a:lnSpc>
            </a:pPr>
            <a:r>
              <a:rPr lang="en-US" sz="3000">
                <a:solidFill>
                  <a:srgbClr val="44645A"/>
                </a:solidFill>
                <a:latin typeface="Mansalva"/>
              </a:rPr>
              <a:t>Efek radiasi non-stokastik </a:t>
            </a:r>
          </a:p>
          <a:p>
            <a:pPr algn="ctr">
              <a:lnSpc>
                <a:spcPts val="4200"/>
              </a:lnSpc>
            </a:pPr>
            <a:r>
              <a:rPr lang="en-US" sz="3000">
                <a:solidFill>
                  <a:srgbClr val="44645A"/>
                </a:solidFill>
                <a:latin typeface="Mansalva"/>
              </a:rPr>
              <a:t>terjadi secara deterministik dan dapat diprediksi secara pasti. Efek ini terjadi ketika tubuh terpapar dosis radiasi yang tinggi dan dapat menyebabkan kerusakan jaringan tubuh yang parah, seperti luka bakar radiasi, kerusakan saraf, atau kematian sel. </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CF4E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738130" y="1028700"/>
            <a:ext cx="14811740" cy="8229600"/>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800307" y="6004025"/>
            <a:ext cx="1875646" cy="3254275"/>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19001" y="7631162"/>
            <a:ext cx="2713903" cy="1904667"/>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true" flipV="false" rot="0">
            <a:off x="14351214" y="369056"/>
            <a:ext cx="3044647" cy="3656235"/>
          </a:xfrm>
          <a:prstGeom prst="rect">
            <a:avLst/>
          </a:prstGeom>
        </p:spPr>
      </p:pic>
      <p:sp>
        <p:nvSpPr>
          <p:cNvPr name="TextBox 6" id="6"/>
          <p:cNvSpPr txBox="true"/>
          <p:nvPr/>
        </p:nvSpPr>
        <p:spPr>
          <a:xfrm rot="0">
            <a:off x="2540389" y="2156915"/>
            <a:ext cx="12849234" cy="615031"/>
          </a:xfrm>
          <a:prstGeom prst="rect">
            <a:avLst/>
          </a:prstGeom>
        </p:spPr>
        <p:txBody>
          <a:bodyPr anchor="t" rtlCol="false" tIns="0" lIns="0" bIns="0" rIns="0">
            <a:spAutoFit/>
          </a:bodyPr>
          <a:lstStyle/>
          <a:p>
            <a:pPr algn="ctr">
              <a:lnSpc>
                <a:spcPts val="4285"/>
              </a:lnSpc>
            </a:pPr>
            <a:r>
              <a:rPr lang="en-US" sz="5356" spc="267">
                <a:solidFill>
                  <a:srgbClr val="FCF4E9"/>
                </a:solidFill>
                <a:latin typeface="Gulfs Display"/>
              </a:rPr>
              <a:t>Cara penanggulangan radiasi</a:t>
            </a:r>
          </a:p>
        </p:txBody>
      </p:sp>
      <p:sp>
        <p:nvSpPr>
          <p:cNvPr name="TextBox 7" id="7"/>
          <p:cNvSpPr txBox="true"/>
          <p:nvPr/>
        </p:nvSpPr>
        <p:spPr>
          <a:xfrm rot="0">
            <a:off x="2203824" y="3131449"/>
            <a:ext cx="13522364" cy="59905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FCF4E9"/>
                </a:solidFill>
                <a:latin typeface="Mansalva"/>
              </a:rPr>
              <a:t>Penggunaan peralatan pelindung radiasi: Peralatan pelindung radiasi, seperti baju pelindung, masker, dan kacamata, dapat membantu mengurangi paparan radiasi pada orang yang bekerja di lingkungan yang terpapar radiasi, seperti di industri nuklir, medis, atau penelitian.</a:t>
            </a:r>
          </a:p>
          <a:p>
            <a:pPr algn="ctr">
              <a:lnSpc>
                <a:spcPts val="4759"/>
              </a:lnSpc>
            </a:pPr>
          </a:p>
          <a:p>
            <a:pPr algn="ctr">
              <a:lnSpc>
                <a:spcPts val="4759"/>
              </a:lnSpc>
            </a:pPr>
            <a:r>
              <a:rPr lang="en-US" sz="3399">
                <a:solidFill>
                  <a:srgbClr val="FCF4E9"/>
                </a:solidFill>
                <a:latin typeface="Mansalva"/>
              </a:rPr>
              <a:t>2. </a:t>
            </a:r>
            <a:r>
              <a:rPr lang="en-US" sz="3399">
                <a:solidFill>
                  <a:srgbClr val="FCF4E9"/>
                </a:solidFill>
                <a:latin typeface="Mansalva"/>
              </a:rPr>
              <a:t>Pengaturan waktu paparan: Mengatur waktu paparan radiasi dapat membantu mengurangi dosis radiasi yang diterima oleh tubuh. Misalnya, para pekerja di industri nuklir atau medis dapat dibatasi waktu paparannya agar tidak melebihi batas yang aman.</a:t>
            </a:r>
          </a:p>
          <a:p>
            <a:pPr algn="ctr">
              <a:lnSpc>
                <a:spcPts val="4759"/>
              </a:lnSpc>
            </a:pPr>
          </a:p>
        </p:txBody>
      </p:sp>
      <p:pic>
        <p:nvPicPr>
          <p:cNvPr name="Picture 8" id="8"/>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true" rot="1154507">
            <a:off x="903195" y="846575"/>
            <a:ext cx="3274388" cy="222063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CF4E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738130" y="1028700"/>
            <a:ext cx="14811740" cy="8229600"/>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800307" y="6004025"/>
            <a:ext cx="1875646" cy="3254275"/>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19001" y="7631162"/>
            <a:ext cx="2713903" cy="1904667"/>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true" flipV="false" rot="0">
            <a:off x="14351214" y="369056"/>
            <a:ext cx="3044647" cy="3656235"/>
          </a:xfrm>
          <a:prstGeom prst="rect">
            <a:avLst/>
          </a:prstGeom>
        </p:spPr>
      </p:pic>
      <p:sp>
        <p:nvSpPr>
          <p:cNvPr name="TextBox 6" id="6"/>
          <p:cNvSpPr txBox="true"/>
          <p:nvPr/>
        </p:nvSpPr>
        <p:spPr>
          <a:xfrm rot="0">
            <a:off x="2540389" y="2156915"/>
            <a:ext cx="12849234" cy="615031"/>
          </a:xfrm>
          <a:prstGeom prst="rect">
            <a:avLst/>
          </a:prstGeom>
        </p:spPr>
        <p:txBody>
          <a:bodyPr anchor="t" rtlCol="false" tIns="0" lIns="0" bIns="0" rIns="0">
            <a:spAutoFit/>
          </a:bodyPr>
          <a:lstStyle/>
          <a:p>
            <a:pPr algn="ctr">
              <a:lnSpc>
                <a:spcPts val="4285"/>
              </a:lnSpc>
            </a:pPr>
            <a:r>
              <a:rPr lang="en-US" sz="5356" spc="267">
                <a:solidFill>
                  <a:srgbClr val="FCF4E9"/>
                </a:solidFill>
                <a:latin typeface="Gulfs Display"/>
              </a:rPr>
              <a:t>Cara penanggulangan radiasi</a:t>
            </a:r>
          </a:p>
        </p:txBody>
      </p:sp>
      <p:sp>
        <p:nvSpPr>
          <p:cNvPr name="TextBox 7" id="7"/>
          <p:cNvSpPr txBox="true"/>
          <p:nvPr/>
        </p:nvSpPr>
        <p:spPr>
          <a:xfrm rot="0">
            <a:off x="2203824" y="3200639"/>
            <a:ext cx="13522364" cy="5043170"/>
          </a:xfrm>
          <a:prstGeom prst="rect">
            <a:avLst/>
          </a:prstGeom>
        </p:spPr>
        <p:txBody>
          <a:bodyPr anchor="t" rtlCol="false" tIns="0" lIns="0" bIns="0" rIns="0">
            <a:spAutoFit/>
          </a:bodyPr>
          <a:lstStyle/>
          <a:p>
            <a:pPr algn="ctr">
              <a:lnSpc>
                <a:spcPts val="4480"/>
              </a:lnSpc>
            </a:pPr>
            <a:r>
              <a:rPr lang="en-US" sz="3200">
                <a:solidFill>
                  <a:srgbClr val="FCF4E9"/>
                </a:solidFill>
                <a:latin typeface="Mansalva"/>
              </a:rPr>
              <a:t>3. Pengaturan jarak: Semakin jauh jarak antara sumber radiasi dan manusia, semakin kecil paparan radiasi yang diterima. Oleh karena itu, membatasi jarak antara sumber radiasi dan manusia dapat membantu mengurangi paparan radiasi.</a:t>
            </a:r>
          </a:p>
          <a:p>
            <a:pPr algn="ctr">
              <a:lnSpc>
                <a:spcPts val="4480"/>
              </a:lnSpc>
            </a:pPr>
          </a:p>
          <a:p>
            <a:pPr algn="ctr">
              <a:lnSpc>
                <a:spcPts val="4480"/>
              </a:lnSpc>
            </a:pPr>
            <a:r>
              <a:rPr lang="en-US" sz="3200">
                <a:solidFill>
                  <a:srgbClr val="FCF4E9"/>
                </a:solidFill>
                <a:latin typeface="Mansalva"/>
              </a:rPr>
              <a:t>4. Peningkatan desain dan teknologi peralatan: Peningkatan desain dan teknologi peralatan dapat membantu mengurangi paparan radiasi pada lingkungan dan manusia. Contohnya, peralatan medis yang dirancang untuk mengurangi paparan radiasi pada pasien atau peralatan industri yang dirancang untuk mengurangi paparan radiasi pada pekerja.</a:t>
            </a:r>
          </a:p>
        </p:txBody>
      </p:sp>
      <p:pic>
        <p:nvPicPr>
          <p:cNvPr name="Picture 8" id="8"/>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true" rot="1154507">
            <a:off x="903195" y="846575"/>
            <a:ext cx="3274388" cy="2220630"/>
          </a:xfrm>
          <a:prstGeom prst="rect">
            <a:avLst/>
          </a:prstGeom>
        </p:spPr>
      </p:pic>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44645A"/>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711944" y="1709493"/>
            <a:ext cx="12864111" cy="6868013"/>
          </a:xfrm>
          <a:prstGeom prst="rect">
            <a:avLst/>
          </a:prstGeom>
        </p:spPr>
      </p:pic>
      <p:sp>
        <p:nvSpPr>
          <p:cNvPr name="TextBox 3" id="3"/>
          <p:cNvSpPr txBox="true"/>
          <p:nvPr/>
        </p:nvSpPr>
        <p:spPr>
          <a:xfrm rot="0">
            <a:off x="3773246" y="3697697"/>
            <a:ext cx="10741509" cy="1739869"/>
          </a:xfrm>
          <a:prstGeom prst="rect">
            <a:avLst/>
          </a:prstGeom>
        </p:spPr>
        <p:txBody>
          <a:bodyPr anchor="t" rtlCol="false" tIns="0" lIns="0" bIns="0" rIns="0">
            <a:spAutoFit/>
          </a:bodyPr>
          <a:lstStyle/>
          <a:p>
            <a:pPr algn="ctr">
              <a:lnSpc>
                <a:spcPts val="12998"/>
              </a:lnSpc>
            </a:pPr>
            <a:r>
              <a:rPr lang="en-US" sz="12998">
                <a:solidFill>
                  <a:srgbClr val="44645A"/>
                </a:solidFill>
                <a:latin typeface="Gulfs Display"/>
              </a:rPr>
              <a:t>Thank You!</a:t>
            </a:r>
          </a:p>
        </p:txBody>
      </p:sp>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3961014" y="1219987"/>
            <a:ext cx="2067774" cy="2139999"/>
          </a:xfrm>
          <a:prstGeom prst="rect">
            <a:avLst/>
          </a:prstGeom>
        </p:spPr>
      </p:pic>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626421" y="6472291"/>
            <a:ext cx="2778922" cy="2591344"/>
          </a:xfrm>
          <a:prstGeom prst="rect">
            <a:avLst/>
          </a:prstGeom>
        </p:spPr>
      </p:pic>
      <p:pic>
        <p:nvPicPr>
          <p:cNvPr name="Picture 6" id="6"/>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2796165" y="1028700"/>
            <a:ext cx="2329698" cy="1396147"/>
          </a:xfrm>
          <a:prstGeom prst="rect">
            <a:avLst/>
          </a:prstGeom>
        </p:spPr>
      </p:pic>
      <p:sp>
        <p:nvSpPr>
          <p:cNvPr name="TextBox 7" id="7"/>
          <p:cNvSpPr txBox="true"/>
          <p:nvPr/>
        </p:nvSpPr>
        <p:spPr>
          <a:xfrm rot="0">
            <a:off x="5562303" y="6713522"/>
            <a:ext cx="7163394" cy="771526"/>
          </a:xfrm>
          <a:prstGeom prst="rect">
            <a:avLst/>
          </a:prstGeom>
        </p:spPr>
        <p:txBody>
          <a:bodyPr anchor="t" rtlCol="false" tIns="0" lIns="0" bIns="0" rIns="0">
            <a:spAutoFit/>
          </a:bodyPr>
          <a:lstStyle/>
          <a:p>
            <a:pPr algn="ctr">
              <a:lnSpc>
                <a:spcPts val="6299"/>
              </a:lnSpc>
            </a:pPr>
            <a:r>
              <a:rPr lang="en-US" sz="4499">
                <a:solidFill>
                  <a:srgbClr val="44645A"/>
                </a:solidFill>
                <a:latin typeface="Mansalva"/>
              </a:rPr>
              <a:t>See you in the next class!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CF4E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1106768" y="8515004"/>
            <a:ext cx="2579260" cy="1486592"/>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12603159" y="1472041"/>
            <a:ext cx="4324281" cy="8229600"/>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6899053">
            <a:off x="614578" y="151288"/>
            <a:ext cx="2017149" cy="2641504"/>
          </a:xfrm>
          <a:prstGeom prst="rect">
            <a:avLst/>
          </a:prstGeom>
        </p:spPr>
      </p:pic>
      <p:sp>
        <p:nvSpPr>
          <p:cNvPr name="TextBox 5" id="5"/>
          <p:cNvSpPr txBox="true"/>
          <p:nvPr/>
        </p:nvSpPr>
        <p:spPr>
          <a:xfrm rot="0">
            <a:off x="1623152" y="963778"/>
            <a:ext cx="8009848" cy="2169795"/>
          </a:xfrm>
          <a:prstGeom prst="rect">
            <a:avLst/>
          </a:prstGeom>
        </p:spPr>
        <p:txBody>
          <a:bodyPr anchor="t" rtlCol="false" tIns="0" lIns="0" bIns="0" rIns="0">
            <a:spAutoFit/>
          </a:bodyPr>
          <a:lstStyle/>
          <a:p>
            <a:pPr>
              <a:lnSpc>
                <a:spcPts val="8159"/>
              </a:lnSpc>
            </a:pPr>
            <a:r>
              <a:rPr lang="en-US" sz="9600" spc="892">
                <a:solidFill>
                  <a:srgbClr val="44645A"/>
                </a:solidFill>
                <a:latin typeface="Gulfs Display"/>
              </a:rPr>
              <a:t>Anggota Kelompok :</a:t>
            </a:r>
          </a:p>
        </p:txBody>
      </p:sp>
      <p:pic>
        <p:nvPicPr>
          <p:cNvPr name="Picture 6" id="6"/>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5400000">
            <a:off x="13793789" y="-353353"/>
            <a:ext cx="4140858" cy="4847564"/>
          </a:xfrm>
          <a:prstGeom prst="rect">
            <a:avLst/>
          </a:prstGeom>
        </p:spPr>
      </p:pic>
      <p:pic>
        <p:nvPicPr>
          <p:cNvPr name="Picture 7" id="7"/>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5188168" y="649453"/>
            <a:ext cx="2573837" cy="1920726"/>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true" flipV="true" rot="5400000">
            <a:off x="353353" y="5792789"/>
            <a:ext cx="4140858" cy="4847564"/>
          </a:xfrm>
          <a:prstGeom prst="rect">
            <a:avLst/>
          </a:prstGeom>
        </p:spPr>
      </p:pic>
      <p:pic>
        <p:nvPicPr>
          <p:cNvPr name="Picture 9" id="9"/>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164045" y="7969620"/>
            <a:ext cx="2519474" cy="1378839"/>
          </a:xfrm>
          <a:prstGeom prst="rect">
            <a:avLst/>
          </a:prstGeom>
        </p:spPr>
      </p:pic>
      <p:sp>
        <p:nvSpPr>
          <p:cNvPr name="TextBox 10" id="10"/>
          <p:cNvSpPr txBox="true"/>
          <p:nvPr/>
        </p:nvSpPr>
        <p:spPr>
          <a:xfrm rot="0">
            <a:off x="1623152" y="3989282"/>
            <a:ext cx="12465255" cy="3257979"/>
          </a:xfrm>
          <a:prstGeom prst="rect">
            <a:avLst/>
          </a:prstGeom>
        </p:spPr>
        <p:txBody>
          <a:bodyPr anchor="t" rtlCol="false" tIns="0" lIns="0" bIns="0" rIns="0">
            <a:spAutoFit/>
          </a:bodyPr>
          <a:lstStyle/>
          <a:p>
            <a:pPr>
              <a:lnSpc>
                <a:spcPts val="3651"/>
              </a:lnSpc>
            </a:pPr>
            <a:r>
              <a:rPr lang="en-US" sz="4295" spc="399">
                <a:solidFill>
                  <a:srgbClr val="6BBF00"/>
                </a:solidFill>
                <a:latin typeface="Gulfs Display"/>
              </a:rPr>
              <a:t>Alya Gustaya (50422186)</a:t>
            </a:r>
          </a:p>
          <a:p>
            <a:pPr>
              <a:lnSpc>
                <a:spcPts val="3651"/>
              </a:lnSpc>
            </a:pPr>
          </a:p>
          <a:p>
            <a:pPr>
              <a:lnSpc>
                <a:spcPts val="3651"/>
              </a:lnSpc>
            </a:pPr>
          </a:p>
          <a:p>
            <a:pPr>
              <a:lnSpc>
                <a:spcPts val="3651"/>
              </a:lnSpc>
            </a:pPr>
            <a:r>
              <a:rPr lang="en-US" sz="4295" spc="399">
                <a:solidFill>
                  <a:srgbClr val="6BBF00"/>
                </a:solidFill>
                <a:latin typeface="Gulfs Display"/>
              </a:rPr>
              <a:t>Fadilah Kurniawan Hadi (50422486)</a:t>
            </a:r>
          </a:p>
          <a:p>
            <a:pPr>
              <a:lnSpc>
                <a:spcPts val="3651"/>
              </a:lnSpc>
            </a:pPr>
          </a:p>
          <a:p>
            <a:pPr>
              <a:lnSpc>
                <a:spcPts val="3651"/>
              </a:lnSpc>
            </a:pPr>
          </a:p>
          <a:p>
            <a:pPr>
              <a:lnSpc>
                <a:spcPts val="3651"/>
              </a:lnSpc>
            </a:pPr>
            <a:r>
              <a:rPr lang="en-US" sz="4295" spc="399">
                <a:solidFill>
                  <a:srgbClr val="6BBF00"/>
                </a:solidFill>
                <a:latin typeface="Gulfs Display"/>
              </a:rPr>
              <a:t>Vadhil Maulana Haviva (51422599)</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44645A"/>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28700" y="2380392"/>
            <a:ext cx="16230600" cy="6049587"/>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296200" y="1050490"/>
            <a:ext cx="3068275" cy="3680680"/>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false" rot="0">
            <a:off x="14185388" y="6703332"/>
            <a:ext cx="3284042" cy="2436162"/>
          </a:xfrm>
          <a:prstGeom prst="rect">
            <a:avLst/>
          </a:prstGeom>
        </p:spPr>
      </p:pic>
      <p:sp>
        <p:nvSpPr>
          <p:cNvPr name="TextBox 5" id="5"/>
          <p:cNvSpPr txBox="true"/>
          <p:nvPr/>
        </p:nvSpPr>
        <p:spPr>
          <a:xfrm rot="0">
            <a:off x="3560565" y="3023019"/>
            <a:ext cx="12114444" cy="1822451"/>
          </a:xfrm>
          <a:prstGeom prst="rect">
            <a:avLst/>
          </a:prstGeom>
        </p:spPr>
        <p:txBody>
          <a:bodyPr anchor="t" rtlCol="false" tIns="0" lIns="0" bIns="0" rIns="0">
            <a:spAutoFit/>
          </a:bodyPr>
          <a:lstStyle/>
          <a:p>
            <a:pPr algn="ctr">
              <a:lnSpc>
                <a:spcPts val="6800"/>
              </a:lnSpc>
            </a:pPr>
            <a:r>
              <a:rPr lang="en-US" sz="8000" spc="744">
                <a:solidFill>
                  <a:srgbClr val="44645A"/>
                </a:solidFill>
                <a:latin typeface="Gulfs Display"/>
              </a:rPr>
              <a:t>Materi Yang Akan Dibahas:</a:t>
            </a:r>
          </a:p>
        </p:txBody>
      </p:sp>
      <p:pic>
        <p:nvPicPr>
          <p:cNvPr name="Picture 6" id="6"/>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2830337" y="4845470"/>
            <a:ext cx="910665" cy="814631"/>
          </a:xfrm>
          <a:prstGeom prst="rect">
            <a:avLst/>
          </a:prstGeom>
        </p:spPr>
      </p:pic>
      <p:pic>
        <p:nvPicPr>
          <p:cNvPr name="Picture 7" id="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2830337" y="5774401"/>
            <a:ext cx="910665" cy="814631"/>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2830337" y="6703332"/>
            <a:ext cx="910665" cy="814631"/>
          </a:xfrm>
          <a:prstGeom prst="rect">
            <a:avLst/>
          </a:prstGeom>
        </p:spPr>
      </p:pic>
      <p:pic>
        <p:nvPicPr>
          <p:cNvPr name="Picture 9" id="9"/>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6070217" y="8124217"/>
            <a:ext cx="790416" cy="992531"/>
          </a:xfrm>
          <a:prstGeom prst="rect">
            <a:avLst/>
          </a:prstGeom>
        </p:spPr>
      </p:pic>
      <p:pic>
        <p:nvPicPr>
          <p:cNvPr name="Picture 10" id="10"/>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6465425" y="8124217"/>
            <a:ext cx="790416" cy="992531"/>
          </a:xfrm>
          <a:prstGeom prst="rect">
            <a:avLst/>
          </a:prstGeom>
        </p:spPr>
      </p:pic>
      <p:sp>
        <p:nvSpPr>
          <p:cNvPr name="TextBox 11" id="11"/>
          <p:cNvSpPr txBox="true"/>
          <p:nvPr/>
        </p:nvSpPr>
        <p:spPr>
          <a:xfrm rot="0">
            <a:off x="3983810" y="5086350"/>
            <a:ext cx="12481615" cy="431799"/>
          </a:xfrm>
          <a:prstGeom prst="rect">
            <a:avLst/>
          </a:prstGeom>
        </p:spPr>
        <p:txBody>
          <a:bodyPr anchor="t" rtlCol="false" tIns="0" lIns="0" bIns="0" rIns="0">
            <a:spAutoFit/>
          </a:bodyPr>
          <a:lstStyle/>
          <a:p>
            <a:pPr algn="just">
              <a:lnSpc>
                <a:spcPts val="3500"/>
              </a:lnSpc>
              <a:spcBef>
                <a:spcPct val="0"/>
              </a:spcBef>
            </a:pPr>
            <a:r>
              <a:rPr lang="en-US" sz="2500">
                <a:solidFill>
                  <a:srgbClr val="000000"/>
                </a:solidFill>
                <a:latin typeface="Mansalva"/>
              </a:rPr>
              <a:t>Reaksi Inti, meliputi reaksi penembakan partikel ringan &amp; berat, reaksi fisi &amp; reaksi fusi.</a:t>
            </a:r>
          </a:p>
        </p:txBody>
      </p:sp>
      <p:sp>
        <p:nvSpPr>
          <p:cNvPr name="TextBox 12" id="12"/>
          <p:cNvSpPr txBox="true"/>
          <p:nvPr/>
        </p:nvSpPr>
        <p:spPr>
          <a:xfrm rot="0">
            <a:off x="3983810" y="5937242"/>
            <a:ext cx="12481615" cy="431799"/>
          </a:xfrm>
          <a:prstGeom prst="rect">
            <a:avLst/>
          </a:prstGeom>
        </p:spPr>
        <p:txBody>
          <a:bodyPr anchor="t" rtlCol="false" tIns="0" lIns="0" bIns="0" rIns="0">
            <a:spAutoFit/>
          </a:bodyPr>
          <a:lstStyle/>
          <a:p>
            <a:pPr algn="just">
              <a:lnSpc>
                <a:spcPts val="3500"/>
              </a:lnSpc>
              <a:spcBef>
                <a:spcPct val="0"/>
              </a:spcBef>
            </a:pPr>
            <a:r>
              <a:rPr lang="en-US" sz="2500">
                <a:solidFill>
                  <a:srgbClr val="000000"/>
                </a:solidFill>
                <a:latin typeface="Mansalva"/>
              </a:rPr>
              <a:t>Reaktor Inti, meliputi perbedaan reaktor penelitian dan reaktor daya.</a:t>
            </a:r>
          </a:p>
        </p:txBody>
      </p:sp>
      <p:sp>
        <p:nvSpPr>
          <p:cNvPr name="TextBox 13" id="13"/>
          <p:cNvSpPr txBox="true"/>
          <p:nvPr/>
        </p:nvSpPr>
        <p:spPr>
          <a:xfrm rot="0">
            <a:off x="3983810" y="6646182"/>
            <a:ext cx="12061136" cy="869949"/>
          </a:xfrm>
          <a:prstGeom prst="rect">
            <a:avLst/>
          </a:prstGeom>
        </p:spPr>
        <p:txBody>
          <a:bodyPr anchor="t" rtlCol="false" tIns="0" lIns="0" bIns="0" rIns="0">
            <a:spAutoFit/>
          </a:bodyPr>
          <a:lstStyle/>
          <a:p>
            <a:pPr algn="just">
              <a:lnSpc>
                <a:spcPts val="3500"/>
              </a:lnSpc>
              <a:spcBef>
                <a:spcPct val="0"/>
              </a:spcBef>
            </a:pPr>
            <a:r>
              <a:rPr lang="en-US" sz="2500">
                <a:solidFill>
                  <a:srgbClr val="000000"/>
                </a:solidFill>
                <a:latin typeface="Mansalva"/>
              </a:rPr>
              <a:t>Radiasi dan dampaknya, meliputi pemanfaatan radiasi, efek genetik &amp; somatik dari radiasi, efek  radiasi  yang bersifat stokostik &amp; nonstokostik , penanggulangan radiasi.</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CF4E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8225872" y="-1435908"/>
            <a:ext cx="7315200" cy="3513977"/>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59895" y="7501312"/>
            <a:ext cx="7315200" cy="3513977"/>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683352" y="8430768"/>
            <a:ext cx="7315200" cy="1856232"/>
          </a:xfrm>
          <a:prstGeom prst="rect">
            <a:avLst/>
          </a:prstGeom>
        </p:spPr>
      </p:pic>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028700" y="1028700"/>
            <a:ext cx="7496417" cy="8229600"/>
          </a:xfrm>
          <a:prstGeom prst="rect">
            <a:avLst/>
          </a:prstGeom>
        </p:spPr>
      </p:pic>
      <p:sp>
        <p:nvSpPr>
          <p:cNvPr name="TextBox 6" id="6"/>
          <p:cNvSpPr txBox="true"/>
          <p:nvPr/>
        </p:nvSpPr>
        <p:spPr>
          <a:xfrm rot="0">
            <a:off x="9876057" y="6377857"/>
            <a:ext cx="8214537" cy="2870201"/>
          </a:xfrm>
          <a:prstGeom prst="rect">
            <a:avLst/>
          </a:prstGeom>
        </p:spPr>
        <p:txBody>
          <a:bodyPr anchor="t" rtlCol="false" tIns="0" lIns="0" bIns="0" rIns="0">
            <a:spAutoFit/>
          </a:bodyPr>
          <a:lstStyle/>
          <a:p>
            <a:pPr algn="r">
              <a:lnSpc>
                <a:spcPts val="11000"/>
              </a:lnSpc>
            </a:pPr>
            <a:r>
              <a:rPr lang="en-US" sz="11000" spc="1023">
                <a:solidFill>
                  <a:srgbClr val="44645A"/>
                </a:solidFill>
                <a:latin typeface="Gulfs Display"/>
              </a:rPr>
              <a:t>A.Reaksi Inti</a:t>
            </a:r>
          </a:p>
        </p:txBody>
      </p:sp>
      <p:pic>
        <p:nvPicPr>
          <p:cNvPr name="Picture 7" id="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5400000">
            <a:off x="12716144" y="-438082"/>
            <a:ext cx="5133774" cy="6009938"/>
          </a:xfrm>
          <a:prstGeom prst="rect">
            <a:avLst/>
          </a:prstGeom>
        </p:spPr>
      </p:pic>
      <p:pic>
        <p:nvPicPr>
          <p:cNvPr name="Picture 8" id="8"/>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4453485" y="321081"/>
            <a:ext cx="2997648" cy="2795307"/>
          </a:xfrm>
          <a:prstGeom prst="rect">
            <a:avLst/>
          </a:prstGeom>
        </p:spPr>
      </p:pic>
      <p:pic>
        <p:nvPicPr>
          <p:cNvPr name="Picture 9" id="9"/>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6138917">
            <a:off x="9910029" y="5987484"/>
            <a:ext cx="2439582" cy="2341998"/>
          </a:xfrm>
          <a:prstGeom prst="rect">
            <a:avLst/>
          </a:prstGeom>
        </p:spPr>
      </p:pic>
      <p:sp>
        <p:nvSpPr>
          <p:cNvPr name="TextBox 10" id="10"/>
          <p:cNvSpPr txBox="true"/>
          <p:nvPr/>
        </p:nvSpPr>
        <p:spPr>
          <a:xfrm rot="0">
            <a:off x="1327946" y="1963769"/>
            <a:ext cx="6897926" cy="3267075"/>
          </a:xfrm>
          <a:prstGeom prst="rect">
            <a:avLst/>
          </a:prstGeom>
        </p:spPr>
        <p:txBody>
          <a:bodyPr anchor="t" rtlCol="false" tIns="0" lIns="0" bIns="0" rIns="0">
            <a:spAutoFit/>
          </a:bodyPr>
          <a:lstStyle/>
          <a:p>
            <a:pPr algn="ctr">
              <a:lnSpc>
                <a:spcPts val="5249"/>
              </a:lnSpc>
            </a:pPr>
            <a:r>
              <a:rPr lang="en-US" sz="3499">
                <a:solidFill>
                  <a:srgbClr val="FCF4E9"/>
                </a:solidFill>
                <a:latin typeface="Mansalva"/>
              </a:rPr>
              <a:t>Reaksi inti merupakan peristiwa perubahan suatu inti atom sehingga berubah menjadi inti atom lain dengan disertai munculnya energi yang sangat besar.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44645A"/>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535984" y="3055015"/>
            <a:ext cx="5763415" cy="6203285"/>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5341492" y="3373849"/>
            <a:ext cx="550690" cy="812010"/>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477802" y="3055015"/>
            <a:ext cx="5763415" cy="6203285"/>
          </a:xfrm>
          <a:prstGeom prst="rect">
            <a:avLst/>
          </a:prstGeom>
        </p:spPr>
      </p:pic>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2292835" y="3410656"/>
            <a:ext cx="577879" cy="775203"/>
          </a:xfrm>
          <a:prstGeom prst="rect">
            <a:avLst/>
          </a:prstGeom>
        </p:spPr>
      </p:pic>
      <p:pic>
        <p:nvPicPr>
          <p:cNvPr name="Picture 6" id="6"/>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true" flipV="false" rot="0">
            <a:off x="1339493" y="2355845"/>
            <a:ext cx="2725649" cy="3269668"/>
          </a:xfrm>
          <a:prstGeom prst="rect">
            <a:avLst/>
          </a:prstGeom>
        </p:spPr>
      </p:pic>
      <p:pic>
        <p:nvPicPr>
          <p:cNvPr name="Picture 7" id="7"/>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true" flipV="false" rot="0">
            <a:off x="14243389" y="4421508"/>
            <a:ext cx="2356837" cy="4836792"/>
          </a:xfrm>
          <a:prstGeom prst="rect">
            <a:avLst/>
          </a:prstGeom>
        </p:spPr>
      </p:pic>
      <p:sp>
        <p:nvSpPr>
          <p:cNvPr name="TextBox 8" id="8"/>
          <p:cNvSpPr txBox="true"/>
          <p:nvPr/>
        </p:nvSpPr>
        <p:spPr>
          <a:xfrm rot="0">
            <a:off x="3502616" y="1162050"/>
            <a:ext cx="11282768" cy="1079501"/>
          </a:xfrm>
          <a:prstGeom prst="rect">
            <a:avLst/>
          </a:prstGeom>
        </p:spPr>
        <p:txBody>
          <a:bodyPr anchor="t" rtlCol="false" tIns="0" lIns="0" bIns="0" rIns="0">
            <a:spAutoFit/>
          </a:bodyPr>
          <a:lstStyle/>
          <a:p>
            <a:pPr algn="ctr">
              <a:lnSpc>
                <a:spcPts val="8000"/>
              </a:lnSpc>
            </a:pPr>
            <a:r>
              <a:rPr lang="en-US" sz="8000" spc="400">
                <a:solidFill>
                  <a:srgbClr val="FCF4E9"/>
                </a:solidFill>
                <a:latin typeface="Gulfs Display"/>
              </a:rPr>
              <a:t>Reaksi Penembakan</a:t>
            </a:r>
          </a:p>
        </p:txBody>
      </p:sp>
      <p:sp>
        <p:nvSpPr>
          <p:cNvPr name="TextBox 9" id="9"/>
          <p:cNvSpPr txBox="true"/>
          <p:nvPr/>
        </p:nvSpPr>
        <p:spPr>
          <a:xfrm rot="0">
            <a:off x="3826605" y="4345308"/>
            <a:ext cx="3580463" cy="533400"/>
          </a:xfrm>
          <a:prstGeom prst="rect">
            <a:avLst/>
          </a:prstGeom>
        </p:spPr>
        <p:txBody>
          <a:bodyPr anchor="t" rtlCol="false" tIns="0" lIns="0" bIns="0" rIns="0">
            <a:spAutoFit/>
          </a:bodyPr>
          <a:lstStyle/>
          <a:p>
            <a:pPr algn="ctr">
              <a:lnSpc>
                <a:spcPts val="4200"/>
              </a:lnSpc>
            </a:pPr>
            <a:r>
              <a:rPr lang="en-US" sz="3000">
                <a:solidFill>
                  <a:srgbClr val="44645A"/>
                </a:solidFill>
                <a:latin typeface="Gulfs Display"/>
              </a:rPr>
              <a:t>Partikel ringan</a:t>
            </a:r>
          </a:p>
        </p:txBody>
      </p:sp>
      <p:sp>
        <p:nvSpPr>
          <p:cNvPr name="TextBox 10" id="10"/>
          <p:cNvSpPr txBox="true"/>
          <p:nvPr/>
        </p:nvSpPr>
        <p:spPr>
          <a:xfrm rot="0">
            <a:off x="3206187" y="5048250"/>
            <a:ext cx="4852468" cy="3712210"/>
          </a:xfrm>
          <a:prstGeom prst="rect">
            <a:avLst/>
          </a:prstGeom>
        </p:spPr>
        <p:txBody>
          <a:bodyPr anchor="t" rtlCol="false" tIns="0" lIns="0" bIns="0" rIns="0">
            <a:spAutoFit/>
          </a:bodyPr>
          <a:lstStyle/>
          <a:p>
            <a:pPr>
              <a:lnSpc>
                <a:spcPts val="3680"/>
              </a:lnSpc>
            </a:pPr>
            <a:r>
              <a:rPr lang="en-US" sz="2300">
                <a:solidFill>
                  <a:srgbClr val="44645A"/>
                </a:solidFill>
                <a:latin typeface="Mansalva"/>
              </a:rPr>
              <a:t>Reaksi penembakan dengan partikel ringan umumnya menghasilkan perubahan kecil pada target, seperti perubahan sudut atau kecepatan. Contoh partikel ringan yang biasa digunakan dalam eksperimen fisika termasuk proton, neutron, dan partikel alfa. </a:t>
            </a:r>
          </a:p>
        </p:txBody>
      </p:sp>
      <p:sp>
        <p:nvSpPr>
          <p:cNvPr name="TextBox 11" id="11"/>
          <p:cNvSpPr txBox="true"/>
          <p:nvPr/>
        </p:nvSpPr>
        <p:spPr>
          <a:xfrm rot="0">
            <a:off x="10791542" y="4345308"/>
            <a:ext cx="3580463" cy="533400"/>
          </a:xfrm>
          <a:prstGeom prst="rect">
            <a:avLst/>
          </a:prstGeom>
        </p:spPr>
        <p:txBody>
          <a:bodyPr anchor="t" rtlCol="false" tIns="0" lIns="0" bIns="0" rIns="0">
            <a:spAutoFit/>
          </a:bodyPr>
          <a:lstStyle/>
          <a:p>
            <a:pPr algn="ctr">
              <a:lnSpc>
                <a:spcPts val="4200"/>
              </a:lnSpc>
            </a:pPr>
            <a:r>
              <a:rPr lang="en-US" sz="3000">
                <a:solidFill>
                  <a:srgbClr val="44645A"/>
                </a:solidFill>
                <a:latin typeface="Gulfs Display"/>
              </a:rPr>
              <a:t>Partikel berat</a:t>
            </a:r>
          </a:p>
        </p:txBody>
      </p:sp>
      <p:sp>
        <p:nvSpPr>
          <p:cNvPr name="TextBox 12" id="12"/>
          <p:cNvSpPr txBox="true"/>
          <p:nvPr/>
        </p:nvSpPr>
        <p:spPr>
          <a:xfrm rot="0">
            <a:off x="10106472" y="5048250"/>
            <a:ext cx="4506076" cy="3245485"/>
          </a:xfrm>
          <a:prstGeom prst="rect">
            <a:avLst/>
          </a:prstGeom>
        </p:spPr>
        <p:txBody>
          <a:bodyPr anchor="t" rtlCol="false" tIns="0" lIns="0" bIns="0" rIns="0">
            <a:spAutoFit/>
          </a:bodyPr>
          <a:lstStyle/>
          <a:p>
            <a:pPr>
              <a:lnSpc>
                <a:spcPts val="3680"/>
              </a:lnSpc>
            </a:pPr>
            <a:r>
              <a:rPr lang="en-US" sz="2300">
                <a:solidFill>
                  <a:srgbClr val="44645A"/>
                </a:solidFill>
                <a:latin typeface="Mansalva"/>
              </a:rPr>
              <a:t>reaksi penembakan dengan partikel berat sering menghasilkan perubahan yang lebih dramatis pada target. Partikel berat, seperti inti atom yang lebih besar, dapat menyebabkan perubahan yang signifikan dalam struktur atau sifat target. </a:t>
            </a:r>
          </a:p>
        </p:txBody>
      </p:sp>
      <p:pic>
        <p:nvPicPr>
          <p:cNvPr name="Picture 13" id="13"/>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5421807" y="-788314"/>
            <a:ext cx="3426782" cy="3546476"/>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CF4E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983577" y="1079078"/>
            <a:ext cx="7315200" cy="4064422"/>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983577" y="5193878"/>
            <a:ext cx="7315200" cy="4064422"/>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5177831" y="7185542"/>
            <a:ext cx="1613241" cy="1613241"/>
          </a:xfrm>
          <a:prstGeom prst="rect">
            <a:avLst/>
          </a:prstGeom>
        </p:spPr>
      </p:pic>
      <p:sp>
        <p:nvSpPr>
          <p:cNvPr name="TextBox 5" id="5"/>
          <p:cNvSpPr txBox="true"/>
          <p:nvPr/>
        </p:nvSpPr>
        <p:spPr>
          <a:xfrm rot="0">
            <a:off x="1496927" y="5589034"/>
            <a:ext cx="7242314" cy="3959226"/>
          </a:xfrm>
          <a:prstGeom prst="rect">
            <a:avLst/>
          </a:prstGeom>
        </p:spPr>
        <p:txBody>
          <a:bodyPr anchor="t" rtlCol="false" tIns="0" lIns="0" bIns="0" rIns="0">
            <a:spAutoFit/>
          </a:bodyPr>
          <a:lstStyle/>
          <a:p>
            <a:pPr>
              <a:lnSpc>
                <a:spcPts val="10000"/>
              </a:lnSpc>
            </a:pPr>
            <a:r>
              <a:rPr lang="en-US" sz="12500" spc="625">
                <a:solidFill>
                  <a:srgbClr val="44645A"/>
                </a:solidFill>
                <a:latin typeface="Gulfs Display"/>
              </a:rPr>
              <a:t>Reaksi Fisi &amp; Fusi</a:t>
            </a:r>
          </a:p>
        </p:txBody>
      </p:sp>
      <p:pic>
        <p:nvPicPr>
          <p:cNvPr name="Picture 6" id="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true" rot="0">
            <a:off x="0" y="20376"/>
            <a:ext cx="7315200" cy="3513977"/>
          </a:xfrm>
          <a:prstGeom prst="rect">
            <a:avLst/>
          </a:prstGeom>
        </p:spPr>
      </p:pic>
      <p:pic>
        <p:nvPicPr>
          <p:cNvPr name="Picture 7" id="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true" rot="5400000">
            <a:off x="438082" y="-417706"/>
            <a:ext cx="5133774" cy="6009938"/>
          </a:xfrm>
          <a:prstGeom prst="rect">
            <a:avLst/>
          </a:prstGeom>
        </p:spPr>
      </p:pic>
      <p:pic>
        <p:nvPicPr>
          <p:cNvPr name="Picture 8" id="8"/>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true" flipV="false" rot="0">
            <a:off x="4016085" y="1079078"/>
            <a:ext cx="3299115" cy="4382883"/>
          </a:xfrm>
          <a:prstGeom prst="rect">
            <a:avLst/>
          </a:prstGeom>
        </p:spPr>
      </p:pic>
      <p:pic>
        <p:nvPicPr>
          <p:cNvPr name="Picture 9" id="9"/>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513400" y="3229314"/>
            <a:ext cx="2144200" cy="1914186"/>
          </a:xfrm>
          <a:prstGeom prst="rect">
            <a:avLst/>
          </a:prstGeom>
        </p:spPr>
      </p:pic>
      <p:pic>
        <p:nvPicPr>
          <p:cNvPr name="Picture 10" id="10"/>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7709878">
            <a:off x="8289328" y="794750"/>
            <a:ext cx="2017149" cy="2641504"/>
          </a:xfrm>
          <a:prstGeom prst="rect">
            <a:avLst/>
          </a:prstGeom>
        </p:spPr>
      </p:pic>
      <p:sp>
        <p:nvSpPr>
          <p:cNvPr name="TextBox 11" id="11"/>
          <p:cNvSpPr txBox="true"/>
          <p:nvPr/>
        </p:nvSpPr>
        <p:spPr>
          <a:xfrm rot="0">
            <a:off x="9831834" y="5366710"/>
            <a:ext cx="5618687" cy="771526"/>
          </a:xfrm>
          <a:prstGeom prst="rect">
            <a:avLst/>
          </a:prstGeom>
        </p:spPr>
        <p:txBody>
          <a:bodyPr anchor="t" rtlCol="false" tIns="0" lIns="0" bIns="0" rIns="0">
            <a:spAutoFit/>
          </a:bodyPr>
          <a:lstStyle/>
          <a:p>
            <a:pPr algn="ctr">
              <a:lnSpc>
                <a:spcPts val="6299"/>
              </a:lnSpc>
            </a:pPr>
            <a:r>
              <a:rPr lang="en-US" sz="4499">
                <a:solidFill>
                  <a:srgbClr val="FCF4E9"/>
                </a:solidFill>
                <a:latin typeface="Gulfs Display"/>
              </a:rPr>
              <a:t>Reaksi Fusi</a:t>
            </a:r>
          </a:p>
        </p:txBody>
      </p:sp>
      <p:sp>
        <p:nvSpPr>
          <p:cNvPr name="TextBox 12" id="12"/>
          <p:cNvSpPr txBox="true"/>
          <p:nvPr/>
        </p:nvSpPr>
        <p:spPr>
          <a:xfrm rot="0">
            <a:off x="9625063" y="6062036"/>
            <a:ext cx="6032227" cy="3590290"/>
          </a:xfrm>
          <a:prstGeom prst="rect">
            <a:avLst/>
          </a:prstGeom>
        </p:spPr>
        <p:txBody>
          <a:bodyPr anchor="t" rtlCol="false" tIns="0" lIns="0" bIns="0" rIns="0">
            <a:spAutoFit/>
          </a:bodyPr>
          <a:lstStyle/>
          <a:p>
            <a:pPr algn="ctr">
              <a:lnSpc>
                <a:spcPts val="4759"/>
              </a:lnSpc>
            </a:pPr>
            <a:r>
              <a:rPr lang="en-US" sz="3399">
                <a:solidFill>
                  <a:srgbClr val="FCF4E9"/>
                </a:solidFill>
                <a:latin typeface="Mansalva"/>
              </a:rPr>
              <a:t>Reaksi fusi yaitu reaksi penggabungan dua inti atom ringan menjadi inti atom lain yang lebih berat dengan melepaskan energi.</a:t>
            </a:r>
          </a:p>
          <a:p>
            <a:pPr algn="ctr">
              <a:lnSpc>
                <a:spcPts val="4759"/>
              </a:lnSpc>
            </a:pPr>
          </a:p>
        </p:txBody>
      </p:sp>
      <p:sp>
        <p:nvSpPr>
          <p:cNvPr name="TextBox 13" id="13"/>
          <p:cNvSpPr txBox="true"/>
          <p:nvPr/>
        </p:nvSpPr>
        <p:spPr>
          <a:xfrm rot="0">
            <a:off x="9831834" y="1301930"/>
            <a:ext cx="5618687" cy="771526"/>
          </a:xfrm>
          <a:prstGeom prst="rect">
            <a:avLst/>
          </a:prstGeom>
        </p:spPr>
        <p:txBody>
          <a:bodyPr anchor="t" rtlCol="false" tIns="0" lIns="0" bIns="0" rIns="0">
            <a:spAutoFit/>
          </a:bodyPr>
          <a:lstStyle/>
          <a:p>
            <a:pPr algn="ctr">
              <a:lnSpc>
                <a:spcPts val="6299"/>
              </a:lnSpc>
            </a:pPr>
            <a:r>
              <a:rPr lang="en-US" sz="4499">
                <a:solidFill>
                  <a:srgbClr val="FCF4E9"/>
                </a:solidFill>
                <a:latin typeface="Gulfs Display"/>
              </a:rPr>
              <a:t>Reaksi Fisi</a:t>
            </a:r>
          </a:p>
        </p:txBody>
      </p:sp>
      <p:sp>
        <p:nvSpPr>
          <p:cNvPr name="TextBox 14" id="14"/>
          <p:cNvSpPr txBox="true"/>
          <p:nvPr/>
        </p:nvSpPr>
        <p:spPr>
          <a:xfrm rot="0">
            <a:off x="9297902" y="1927437"/>
            <a:ext cx="6403649" cy="2990215"/>
          </a:xfrm>
          <a:prstGeom prst="rect">
            <a:avLst/>
          </a:prstGeom>
        </p:spPr>
        <p:txBody>
          <a:bodyPr anchor="t" rtlCol="false" tIns="0" lIns="0" bIns="0" rIns="0">
            <a:spAutoFit/>
          </a:bodyPr>
          <a:lstStyle/>
          <a:p>
            <a:pPr algn="ctr">
              <a:lnSpc>
                <a:spcPts val="4759"/>
              </a:lnSpc>
            </a:pPr>
            <a:r>
              <a:rPr lang="en-US" sz="3399">
                <a:solidFill>
                  <a:srgbClr val="FCF4E9"/>
                </a:solidFill>
                <a:latin typeface="Mansalva"/>
              </a:rPr>
              <a:t>Reaksi fisi yaitu reaksi pembelahan inti atom berat menjadi dua inti atom lain yang lebih ringan dengan disertai timbulnya energi yang sangat besar.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CF4E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643323" y="-867008"/>
            <a:ext cx="6067399" cy="4114800"/>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1783572" y="5695019"/>
            <a:ext cx="8066719" cy="5470702"/>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773246" y="1509236"/>
            <a:ext cx="10741509" cy="7268528"/>
          </a:xfrm>
          <a:prstGeom prst="rect">
            <a:avLst/>
          </a:prstGeom>
        </p:spPr>
      </p:pic>
      <p:sp>
        <p:nvSpPr>
          <p:cNvPr name="TextBox 5" id="5"/>
          <p:cNvSpPr txBox="true"/>
          <p:nvPr/>
        </p:nvSpPr>
        <p:spPr>
          <a:xfrm rot="0">
            <a:off x="3678945" y="1968313"/>
            <a:ext cx="10741509" cy="679450"/>
          </a:xfrm>
          <a:prstGeom prst="rect">
            <a:avLst/>
          </a:prstGeom>
        </p:spPr>
        <p:txBody>
          <a:bodyPr anchor="t" rtlCol="false" tIns="0" lIns="0" bIns="0" rIns="0">
            <a:spAutoFit/>
          </a:bodyPr>
          <a:lstStyle/>
          <a:p>
            <a:pPr algn="ctr">
              <a:lnSpc>
                <a:spcPts val="5000"/>
              </a:lnSpc>
            </a:pPr>
            <a:r>
              <a:rPr lang="en-US" sz="5000">
                <a:solidFill>
                  <a:srgbClr val="FCF4E9"/>
                </a:solidFill>
                <a:latin typeface="Gulfs Display"/>
              </a:rPr>
              <a:t>Contoh:</a:t>
            </a:r>
          </a:p>
        </p:txBody>
      </p:sp>
      <p:pic>
        <p:nvPicPr>
          <p:cNvPr name="Picture 6" id="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0354282" y="4576420"/>
            <a:ext cx="6905018" cy="5875542"/>
          </a:xfrm>
          <a:prstGeom prst="rect">
            <a:avLst/>
          </a:prstGeom>
        </p:spPr>
      </p:pic>
      <p:pic>
        <p:nvPicPr>
          <p:cNvPr name="Picture 7" id="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3485496" y="701411"/>
            <a:ext cx="1509599" cy="2786172"/>
          </a:xfrm>
          <a:prstGeom prst="rect">
            <a:avLst/>
          </a:prstGeom>
        </p:spPr>
      </p:pic>
      <p:sp>
        <p:nvSpPr>
          <p:cNvPr name="TextBox 8" id="8"/>
          <p:cNvSpPr txBox="true"/>
          <p:nvPr/>
        </p:nvSpPr>
        <p:spPr>
          <a:xfrm rot="0">
            <a:off x="4384971" y="3049090"/>
            <a:ext cx="9565208" cy="5251450"/>
          </a:xfrm>
          <a:prstGeom prst="rect">
            <a:avLst/>
          </a:prstGeom>
        </p:spPr>
        <p:txBody>
          <a:bodyPr anchor="t" rtlCol="false" tIns="0" lIns="0" bIns="0" rIns="0">
            <a:spAutoFit/>
          </a:bodyPr>
          <a:lstStyle/>
          <a:p>
            <a:pPr>
              <a:lnSpc>
                <a:spcPts val="3499"/>
              </a:lnSpc>
            </a:pPr>
            <a:r>
              <a:rPr lang="en-US" sz="2499">
                <a:solidFill>
                  <a:srgbClr val="FCF4E9"/>
                </a:solidFill>
                <a:latin typeface="Mansalva"/>
              </a:rPr>
              <a:t>A. Contoh reaksi Fisi:</a:t>
            </a:r>
          </a:p>
          <a:p>
            <a:pPr>
              <a:lnSpc>
                <a:spcPts val="3499"/>
              </a:lnSpc>
            </a:pPr>
          </a:p>
          <a:p>
            <a:pPr>
              <a:lnSpc>
                <a:spcPts val="3499"/>
              </a:lnSpc>
              <a:spcBef>
                <a:spcPct val="0"/>
              </a:spcBef>
            </a:pPr>
            <a:r>
              <a:rPr lang="en-US" sz="2499">
                <a:solidFill>
                  <a:srgbClr val="FCF4E9"/>
                </a:solidFill>
                <a:latin typeface="Mansalva"/>
              </a:rPr>
              <a:t>Misalnya inti atom uranium-235 ditembak dengan neutron sehingga terbelah menjadi inti atom Xe-235 dan Sr-94 disertai dengan timbulnya 2 neutron yang memiliki energi tinggi. Reaksinya dapat dituliskan :</a:t>
            </a:r>
          </a:p>
          <a:p>
            <a:pPr>
              <a:lnSpc>
                <a:spcPts val="3499"/>
              </a:lnSpc>
              <a:spcBef>
                <a:spcPct val="0"/>
              </a:spcBef>
            </a:pPr>
          </a:p>
          <a:p>
            <a:pPr>
              <a:lnSpc>
                <a:spcPts val="3499"/>
              </a:lnSpc>
              <a:spcBef>
                <a:spcPct val="0"/>
              </a:spcBef>
            </a:pPr>
            <a:r>
              <a:rPr lang="en-US" sz="2499">
                <a:solidFill>
                  <a:srgbClr val="FCF4E9"/>
                </a:solidFill>
                <a:latin typeface="Arimo"/>
              </a:rPr>
              <a:t>92 U235 + 0n^1 → 54Xe235 + 38Sr94 + 20n1 + Q</a:t>
            </a:r>
          </a:p>
          <a:p>
            <a:pPr>
              <a:lnSpc>
                <a:spcPts val="3499"/>
              </a:lnSpc>
              <a:spcBef>
                <a:spcPct val="0"/>
              </a:spcBef>
            </a:pPr>
          </a:p>
          <a:p>
            <a:pPr>
              <a:lnSpc>
                <a:spcPts val="3499"/>
              </a:lnSpc>
              <a:spcBef>
                <a:spcPct val="0"/>
              </a:spcBef>
            </a:pPr>
            <a:r>
              <a:rPr lang="en-US" sz="2499">
                <a:solidFill>
                  <a:srgbClr val="FCF4E9"/>
                </a:solidFill>
                <a:latin typeface="Mansalva"/>
              </a:rPr>
              <a:t>Dalam </a:t>
            </a:r>
            <a:r>
              <a:rPr lang="en-US" sz="2499">
                <a:solidFill>
                  <a:srgbClr val="FCF4E9"/>
                </a:solidFill>
                <a:latin typeface="Mansalva"/>
                <a:hlinkClick r:id="rId10" tooltip="http://fisikazone.com/tag/reaksi-fisi/"/>
              </a:rPr>
              <a:t>reaksi fisi</a:t>
            </a:r>
            <a:r>
              <a:rPr lang="en-US" sz="2499">
                <a:solidFill>
                  <a:srgbClr val="FCF4E9"/>
                </a:solidFill>
                <a:latin typeface="Mansalva"/>
              </a:rPr>
              <a:t> yang terjadi akan dihasilkan energi kira-kira sebesar 234 Mev. Dalam </a:t>
            </a:r>
            <a:r>
              <a:rPr lang="en-US" sz="2499">
                <a:solidFill>
                  <a:srgbClr val="FCF4E9"/>
                </a:solidFill>
                <a:latin typeface="Mansalva"/>
                <a:hlinkClick r:id="rId11" tooltip="http://fisikazone.com/tag/reaksi-fisi/"/>
              </a:rPr>
              <a:t>reaksi fisi</a:t>
            </a:r>
            <a:r>
              <a:rPr lang="en-US" sz="2499">
                <a:solidFill>
                  <a:srgbClr val="FCF4E9"/>
                </a:solidFill>
                <a:latin typeface="Mansalva"/>
              </a:rPr>
              <a:t> ini timbul -baru yang berenergi tinggi. Dan pada contoh kali ini merupakan reaksi fisi berantai.</a:t>
            </a:r>
          </a:p>
          <a:p>
            <a:pPr>
              <a:lnSpc>
                <a:spcPts val="3499"/>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CF4E9"/>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643323" y="-867008"/>
            <a:ext cx="6067399" cy="4114800"/>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true" rot="0">
            <a:off x="-1783572" y="5695019"/>
            <a:ext cx="8066719" cy="5470702"/>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773246" y="1509236"/>
            <a:ext cx="10741509" cy="7268528"/>
          </a:xfrm>
          <a:prstGeom prst="rect">
            <a:avLst/>
          </a:prstGeom>
        </p:spPr>
      </p:pic>
      <p:sp>
        <p:nvSpPr>
          <p:cNvPr name="TextBox 5" id="5"/>
          <p:cNvSpPr txBox="true"/>
          <p:nvPr/>
        </p:nvSpPr>
        <p:spPr>
          <a:xfrm rot="0">
            <a:off x="3678945" y="1968313"/>
            <a:ext cx="10741509" cy="679450"/>
          </a:xfrm>
          <a:prstGeom prst="rect">
            <a:avLst/>
          </a:prstGeom>
        </p:spPr>
        <p:txBody>
          <a:bodyPr anchor="t" rtlCol="false" tIns="0" lIns="0" bIns="0" rIns="0">
            <a:spAutoFit/>
          </a:bodyPr>
          <a:lstStyle/>
          <a:p>
            <a:pPr algn="ctr">
              <a:lnSpc>
                <a:spcPts val="5000"/>
              </a:lnSpc>
            </a:pPr>
            <a:r>
              <a:rPr lang="en-US" sz="5000">
                <a:solidFill>
                  <a:srgbClr val="FCF4E9"/>
                </a:solidFill>
                <a:latin typeface="Gulfs Display"/>
              </a:rPr>
              <a:t>Contoh:</a:t>
            </a:r>
          </a:p>
        </p:txBody>
      </p:sp>
      <p:pic>
        <p:nvPicPr>
          <p:cNvPr name="Picture 6" id="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0354282" y="4576420"/>
            <a:ext cx="6905018" cy="5875542"/>
          </a:xfrm>
          <a:prstGeom prst="rect">
            <a:avLst/>
          </a:prstGeom>
        </p:spPr>
      </p:pic>
      <p:pic>
        <p:nvPicPr>
          <p:cNvPr name="Picture 7" id="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3485496" y="701411"/>
            <a:ext cx="1509599" cy="2786172"/>
          </a:xfrm>
          <a:prstGeom prst="rect">
            <a:avLst/>
          </a:prstGeom>
        </p:spPr>
      </p:pic>
      <p:sp>
        <p:nvSpPr>
          <p:cNvPr name="TextBox 8" id="8"/>
          <p:cNvSpPr txBox="true"/>
          <p:nvPr/>
        </p:nvSpPr>
        <p:spPr>
          <a:xfrm rot="0">
            <a:off x="4361396" y="2835606"/>
            <a:ext cx="9565208" cy="6565900"/>
          </a:xfrm>
          <a:prstGeom prst="rect">
            <a:avLst/>
          </a:prstGeom>
        </p:spPr>
        <p:txBody>
          <a:bodyPr anchor="t" rtlCol="false" tIns="0" lIns="0" bIns="0" rIns="0">
            <a:spAutoFit/>
          </a:bodyPr>
          <a:lstStyle/>
          <a:p>
            <a:pPr>
              <a:lnSpc>
                <a:spcPts val="3499"/>
              </a:lnSpc>
            </a:pPr>
            <a:r>
              <a:rPr lang="en-US" sz="2499">
                <a:solidFill>
                  <a:srgbClr val="FCF4E9"/>
                </a:solidFill>
                <a:latin typeface="Mansalva"/>
              </a:rPr>
              <a:t>B. Contoh reaksi Fusi:</a:t>
            </a:r>
          </a:p>
          <a:p>
            <a:pPr>
              <a:lnSpc>
                <a:spcPts val="3499"/>
              </a:lnSpc>
            </a:pPr>
          </a:p>
          <a:p>
            <a:pPr>
              <a:lnSpc>
                <a:spcPts val="3499"/>
              </a:lnSpc>
            </a:pPr>
            <a:r>
              <a:rPr lang="en-US" sz="2499">
                <a:solidFill>
                  <a:srgbClr val="FCF4E9"/>
                </a:solidFill>
                <a:latin typeface="Mansalva"/>
              </a:rPr>
              <a:t>Misalnya penggabungan deutron dengan deutron menghasilkan triton dan proton dilepaskan energi sebesar kira-kira 4,03 MeV.Penggabungan deutron dengan deutron menghasilkan inti He-3 dan neutron dengan melepaskan energi sebesar 3,3 MeV. Penggabungan triton dengan triton menghasilkan inti He-4 dengan melepaskan energi sebesar 17,6 MeV, yang </a:t>
            </a:r>
            <a:r>
              <a:rPr lang="en-US" sz="2499">
                <a:solidFill>
                  <a:srgbClr val="FCF4E9"/>
                </a:solidFill>
                <a:latin typeface="Mansalva"/>
                <a:hlinkClick r:id="rId10" tooltip="http://fisikazone.com/tag/reaksi-fusi/"/>
              </a:rPr>
              <a:t>reaksi fusi</a:t>
            </a:r>
            <a:r>
              <a:rPr lang="en-US" sz="2499">
                <a:solidFill>
                  <a:srgbClr val="FCF4E9"/>
                </a:solidFill>
                <a:latin typeface="Mansalva"/>
              </a:rPr>
              <a:t>nya dapat dituliskan :</a:t>
            </a:r>
          </a:p>
          <a:p>
            <a:pPr>
              <a:lnSpc>
                <a:spcPts val="3499"/>
              </a:lnSpc>
            </a:pPr>
          </a:p>
          <a:p>
            <a:pPr>
              <a:lnSpc>
                <a:spcPts val="3499"/>
              </a:lnSpc>
            </a:pPr>
            <a:r>
              <a:rPr lang="en-US" sz="2499">
                <a:solidFill>
                  <a:srgbClr val="FCF4E9"/>
                </a:solidFill>
                <a:latin typeface="Arimo"/>
              </a:rPr>
              <a:t>1H2 + 1H2 → 1H3 + 1H1 + 4 MeV</a:t>
            </a:r>
          </a:p>
          <a:p>
            <a:pPr>
              <a:lnSpc>
                <a:spcPts val="3499"/>
              </a:lnSpc>
            </a:pPr>
            <a:r>
              <a:rPr lang="en-US" sz="2499">
                <a:solidFill>
                  <a:srgbClr val="FCF4E9"/>
                </a:solidFill>
                <a:latin typeface="Arimo"/>
              </a:rPr>
              <a:t>1H2 + 1H2 → 2He3 + 0n1 + 3,3 MeV</a:t>
            </a:r>
          </a:p>
          <a:p>
            <a:pPr>
              <a:lnSpc>
                <a:spcPts val="3499"/>
              </a:lnSpc>
            </a:pPr>
            <a:r>
              <a:rPr lang="en-US" sz="2499">
                <a:solidFill>
                  <a:srgbClr val="FCF4E9"/>
                </a:solidFill>
                <a:latin typeface="Arimo"/>
              </a:rPr>
              <a:t>1H3 +1 H3 → 2He4 + 0n1 + 17,6 MeV</a:t>
            </a:r>
          </a:p>
          <a:p>
            <a:pPr>
              <a:lnSpc>
                <a:spcPts val="3499"/>
              </a:lnSpc>
            </a:pPr>
          </a:p>
          <a:p>
            <a:pPr>
              <a:lnSpc>
                <a:spcPts val="3499"/>
              </a:lnSpc>
              <a:spcBef>
                <a:spcPct val="0"/>
              </a:spcBef>
            </a:pPr>
          </a:p>
          <a:p>
            <a:pPr>
              <a:lnSpc>
                <a:spcPts val="3499"/>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44645A"/>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535984" y="3055015"/>
            <a:ext cx="5763415" cy="6203285"/>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5341492" y="3373849"/>
            <a:ext cx="550690" cy="812010"/>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477802" y="3055015"/>
            <a:ext cx="5763415" cy="6203285"/>
          </a:xfrm>
          <a:prstGeom prst="rect">
            <a:avLst/>
          </a:prstGeom>
        </p:spPr>
      </p:pic>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2292835" y="3410656"/>
            <a:ext cx="577879" cy="775203"/>
          </a:xfrm>
          <a:prstGeom prst="rect">
            <a:avLst/>
          </a:prstGeom>
        </p:spPr>
      </p:pic>
      <p:pic>
        <p:nvPicPr>
          <p:cNvPr name="Picture 6" id="6"/>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true" flipV="false" rot="0">
            <a:off x="1339493" y="2355845"/>
            <a:ext cx="2725649" cy="3269668"/>
          </a:xfrm>
          <a:prstGeom prst="rect">
            <a:avLst/>
          </a:prstGeom>
        </p:spPr>
      </p:pic>
      <p:pic>
        <p:nvPicPr>
          <p:cNvPr name="Picture 7" id="7"/>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true" flipV="false" rot="0">
            <a:off x="14243389" y="4421508"/>
            <a:ext cx="2356837" cy="4836792"/>
          </a:xfrm>
          <a:prstGeom prst="rect">
            <a:avLst/>
          </a:prstGeom>
        </p:spPr>
      </p:pic>
      <p:sp>
        <p:nvSpPr>
          <p:cNvPr name="TextBox 8" id="8"/>
          <p:cNvSpPr txBox="true"/>
          <p:nvPr/>
        </p:nvSpPr>
        <p:spPr>
          <a:xfrm rot="0">
            <a:off x="3088991" y="340398"/>
            <a:ext cx="11738601" cy="1479551"/>
          </a:xfrm>
          <a:prstGeom prst="rect">
            <a:avLst/>
          </a:prstGeom>
        </p:spPr>
        <p:txBody>
          <a:bodyPr anchor="t" rtlCol="false" tIns="0" lIns="0" bIns="0" rIns="0">
            <a:spAutoFit/>
          </a:bodyPr>
          <a:lstStyle/>
          <a:p>
            <a:pPr algn="ctr">
              <a:lnSpc>
                <a:spcPts val="11000"/>
              </a:lnSpc>
            </a:pPr>
            <a:r>
              <a:rPr lang="en-US" sz="11000" spc="550">
                <a:solidFill>
                  <a:srgbClr val="FCF4E9"/>
                </a:solidFill>
                <a:latin typeface="Gulfs Display"/>
              </a:rPr>
              <a:t>B. Reaktor Inti</a:t>
            </a:r>
          </a:p>
        </p:txBody>
      </p:sp>
      <p:sp>
        <p:nvSpPr>
          <p:cNvPr name="TextBox 9" id="9"/>
          <p:cNvSpPr txBox="true"/>
          <p:nvPr/>
        </p:nvSpPr>
        <p:spPr>
          <a:xfrm rot="0">
            <a:off x="3826605" y="4345308"/>
            <a:ext cx="3580463" cy="533400"/>
          </a:xfrm>
          <a:prstGeom prst="rect">
            <a:avLst/>
          </a:prstGeom>
        </p:spPr>
        <p:txBody>
          <a:bodyPr anchor="t" rtlCol="false" tIns="0" lIns="0" bIns="0" rIns="0">
            <a:spAutoFit/>
          </a:bodyPr>
          <a:lstStyle/>
          <a:p>
            <a:pPr algn="ctr">
              <a:lnSpc>
                <a:spcPts val="4200"/>
              </a:lnSpc>
            </a:pPr>
            <a:r>
              <a:rPr lang="en-US" sz="3000">
                <a:solidFill>
                  <a:srgbClr val="44645A"/>
                </a:solidFill>
                <a:latin typeface="Gulfs Display"/>
              </a:rPr>
              <a:t>Reaktor penelitian</a:t>
            </a:r>
          </a:p>
        </p:txBody>
      </p:sp>
      <p:sp>
        <p:nvSpPr>
          <p:cNvPr name="TextBox 10" id="10"/>
          <p:cNvSpPr txBox="true"/>
          <p:nvPr/>
        </p:nvSpPr>
        <p:spPr>
          <a:xfrm rot="0">
            <a:off x="2982149" y="4992054"/>
            <a:ext cx="4871085" cy="3571876"/>
          </a:xfrm>
          <a:prstGeom prst="rect">
            <a:avLst/>
          </a:prstGeom>
        </p:spPr>
        <p:txBody>
          <a:bodyPr anchor="t" rtlCol="false" tIns="0" lIns="0" bIns="0" rIns="0">
            <a:spAutoFit/>
          </a:bodyPr>
          <a:lstStyle/>
          <a:p>
            <a:pPr algn="ctr">
              <a:lnSpc>
                <a:spcPts val="4799"/>
              </a:lnSpc>
            </a:pPr>
            <a:r>
              <a:rPr lang="en-US" sz="2999">
                <a:solidFill>
                  <a:srgbClr val="44645A"/>
                </a:solidFill>
                <a:latin typeface="Mansalva"/>
              </a:rPr>
              <a:t>Reaktor penelitian ialah reaktor yang dibangun untuk tujuan penelitian, dan pelatihan operator.  Reaktor ini digunakan juga untuk produksi isotop.</a:t>
            </a:r>
          </a:p>
        </p:txBody>
      </p:sp>
      <p:sp>
        <p:nvSpPr>
          <p:cNvPr name="TextBox 11" id="11"/>
          <p:cNvSpPr txBox="true"/>
          <p:nvPr/>
        </p:nvSpPr>
        <p:spPr>
          <a:xfrm rot="0">
            <a:off x="10662925" y="4345308"/>
            <a:ext cx="3580463" cy="533400"/>
          </a:xfrm>
          <a:prstGeom prst="rect">
            <a:avLst/>
          </a:prstGeom>
        </p:spPr>
        <p:txBody>
          <a:bodyPr anchor="t" rtlCol="false" tIns="0" lIns="0" bIns="0" rIns="0">
            <a:spAutoFit/>
          </a:bodyPr>
          <a:lstStyle/>
          <a:p>
            <a:pPr algn="ctr">
              <a:lnSpc>
                <a:spcPts val="4200"/>
              </a:lnSpc>
            </a:pPr>
            <a:r>
              <a:rPr lang="en-US" sz="3000">
                <a:solidFill>
                  <a:srgbClr val="44645A"/>
                </a:solidFill>
                <a:latin typeface="Gulfs Display"/>
              </a:rPr>
              <a:t>Reaktor daya</a:t>
            </a:r>
          </a:p>
        </p:txBody>
      </p:sp>
      <p:sp>
        <p:nvSpPr>
          <p:cNvPr name="TextBox 12" id="12"/>
          <p:cNvSpPr txBox="true"/>
          <p:nvPr/>
        </p:nvSpPr>
        <p:spPr>
          <a:xfrm rot="0">
            <a:off x="10382991" y="5019675"/>
            <a:ext cx="4140333" cy="2971801"/>
          </a:xfrm>
          <a:prstGeom prst="rect">
            <a:avLst/>
          </a:prstGeom>
        </p:spPr>
        <p:txBody>
          <a:bodyPr anchor="t" rtlCol="false" tIns="0" lIns="0" bIns="0" rIns="0">
            <a:spAutoFit/>
          </a:bodyPr>
          <a:lstStyle/>
          <a:p>
            <a:pPr algn="ctr">
              <a:lnSpc>
                <a:spcPts val="4799"/>
              </a:lnSpc>
            </a:pPr>
            <a:r>
              <a:rPr lang="en-US" sz="2999">
                <a:solidFill>
                  <a:srgbClr val="44645A"/>
                </a:solidFill>
                <a:latin typeface="Mansalva"/>
              </a:rPr>
              <a:t>reaktor daya adalah rektor yang dibangun untuk menghasilkan daya atau tenaga, umumnya tenaga listrik.</a:t>
            </a:r>
          </a:p>
        </p:txBody>
      </p:sp>
      <p:pic>
        <p:nvPicPr>
          <p:cNvPr name="Picture 13" id="13"/>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5421807" y="-788314"/>
            <a:ext cx="3426782" cy="354647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DAFel7jCxcA</dc:identifier>
  <dcterms:modified xsi:type="dcterms:W3CDTF">2011-08-01T06:04:30Z</dcterms:modified>
  <cp:revision>1</cp:revision>
  <dc:title>KIMDAS Kelompok 10</dc:title>
</cp:coreProperties>
</file>