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14"/>
    <p:sldId id="257" r:id="rId15"/>
    <p:sldId id="258" r:id="rId16"/>
    <p:sldId id="259" r:id="rId17"/>
    <p:sldId id="260" r:id="rId18"/>
    <p:sldId id="261" r:id="rId19"/>
    <p:sldId id="262" r:id="rId20"/>
    <p:sldId id="263" r:id="rId21"/>
    <p:sldId id="264" r:id="rId22"/>
    <p:sldId id="265" r:id="rId23"/>
    <p:sldId id="266" r:id="rId24"/>
    <p:sldId id="267" r:id="rId25"/>
    <p:sldId id="268" r:id="rId26"/>
    <p:sldId id="269" r:id="rId27"/>
    <p:sldId id="270" r:id="rId28"/>
    <p:sldId id="271" r:id="rId29"/>
    <p:sldId id="272" r:id="rId30"/>
    <p:sldId id="273" r:id="rId31"/>
    <p:sldId id="274" r:id="rId32"/>
    <p:sldId id="275" r:id="rId33"/>
    <p:sldId id="276" r:id="rId34"/>
    <p:sldId id="277" r:id="rId35"/>
    <p:sldId id="278" r:id="rId36"/>
    <p:sldId id="279" r:id="rId37"/>
    <p:sldId id="280" r:id="rId38"/>
    <p:sldId id="281" r:id="rId39"/>
    <p:sldId id="282" r:id="rId40"/>
    <p:sldId id="283" r:id="rId41"/>
  </p:sldIdLst>
  <p:sldSz cx="9753600" cy="7315200"/>
  <p:notesSz cx="6858000" cy="9144000"/>
  <p:embeddedFontLst>
    <p:embeddedFont>
      <p:font typeface="Anonymous Pro" charset="1" panose="02060609030202000504"/>
      <p:regular r:id="rId6"/>
    </p:embeddedFont>
    <p:embeddedFont>
      <p:font typeface="Anonymous Pro Bold" charset="1" panose="02060809030202000504"/>
      <p:regular r:id="rId7"/>
    </p:embeddedFont>
    <p:embeddedFont>
      <p:font typeface="Anonymous Pro Italics" charset="1" panose="02060609030202000504"/>
      <p:regular r:id="rId8"/>
    </p:embeddedFont>
    <p:embeddedFont>
      <p:font typeface="Anonymous Pro Bold Italics" charset="1" panose="02060809030202000504"/>
      <p:regular r:id="rId9"/>
    </p:embeddedFont>
    <p:embeddedFont>
      <p:font typeface="Arimo" charset="1" panose="020B0604020202020204"/>
      <p:regular r:id="rId10"/>
    </p:embeddedFont>
    <p:embeddedFont>
      <p:font typeface="Arimo Bold" charset="1" panose="020B0704020202020204"/>
      <p:regular r:id="rId11"/>
    </p:embeddedFont>
    <p:embeddedFont>
      <p:font typeface="Arimo Italics" charset="1" panose="020B0604020202090204"/>
      <p:regular r:id="rId12"/>
    </p:embeddedFont>
    <p:embeddedFont>
      <p:font typeface="Arimo Bold Italics" charset="1" panose="020B0704020202090204"/>
      <p:regular r:id="rId1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slides/slide1.xml" Type="http://schemas.openxmlformats.org/officeDocument/2006/relationships/slide"/><Relationship Id="rId15" Target="slides/slide2.xml" Type="http://schemas.openxmlformats.org/officeDocument/2006/relationships/slide"/><Relationship Id="rId16" Target="slides/slide3.xml" Type="http://schemas.openxmlformats.org/officeDocument/2006/relationships/slide"/><Relationship Id="rId17" Target="slides/slide4.xml" Type="http://schemas.openxmlformats.org/officeDocument/2006/relationships/slide"/><Relationship Id="rId18" Target="slides/slide5.xml" Type="http://schemas.openxmlformats.org/officeDocument/2006/relationships/slide"/><Relationship Id="rId19" Target="slides/slide6.xml" Type="http://schemas.openxmlformats.org/officeDocument/2006/relationships/slide"/><Relationship Id="rId2" Target="presProps.xml" Type="http://schemas.openxmlformats.org/officeDocument/2006/relationships/presProps"/><Relationship Id="rId20" Target="slides/slide7.xml" Type="http://schemas.openxmlformats.org/officeDocument/2006/relationships/slide"/><Relationship Id="rId21" Target="slides/slide8.xml" Type="http://schemas.openxmlformats.org/officeDocument/2006/relationships/slide"/><Relationship Id="rId22" Target="slides/slide9.xml" Type="http://schemas.openxmlformats.org/officeDocument/2006/relationships/slide"/><Relationship Id="rId23" Target="slides/slide10.xml" Type="http://schemas.openxmlformats.org/officeDocument/2006/relationships/slide"/><Relationship Id="rId24" Target="slides/slide11.xml" Type="http://schemas.openxmlformats.org/officeDocument/2006/relationships/slide"/><Relationship Id="rId25" Target="slides/slide12.xml" Type="http://schemas.openxmlformats.org/officeDocument/2006/relationships/slide"/><Relationship Id="rId26" Target="slides/slide13.xml" Type="http://schemas.openxmlformats.org/officeDocument/2006/relationships/slide"/><Relationship Id="rId27" Target="slides/slide14.xml" Type="http://schemas.openxmlformats.org/officeDocument/2006/relationships/slide"/><Relationship Id="rId28" Target="slides/slide15.xml" Type="http://schemas.openxmlformats.org/officeDocument/2006/relationships/slide"/><Relationship Id="rId29" Target="slides/slide16.xml" Type="http://schemas.openxmlformats.org/officeDocument/2006/relationships/slide"/><Relationship Id="rId3" Target="viewProps.xml" Type="http://schemas.openxmlformats.org/officeDocument/2006/relationships/viewProps"/><Relationship Id="rId30" Target="slides/slide17.xml" Type="http://schemas.openxmlformats.org/officeDocument/2006/relationships/slide"/><Relationship Id="rId31" Target="slides/slide18.xml" Type="http://schemas.openxmlformats.org/officeDocument/2006/relationships/slide"/><Relationship Id="rId32" Target="slides/slide19.xml" Type="http://schemas.openxmlformats.org/officeDocument/2006/relationships/slide"/><Relationship Id="rId33" Target="slides/slide20.xml" Type="http://schemas.openxmlformats.org/officeDocument/2006/relationships/slide"/><Relationship Id="rId34" Target="slides/slide21.xml" Type="http://schemas.openxmlformats.org/officeDocument/2006/relationships/slide"/><Relationship Id="rId35" Target="slides/slide22.xml" Type="http://schemas.openxmlformats.org/officeDocument/2006/relationships/slide"/><Relationship Id="rId36" Target="slides/slide23.xml" Type="http://schemas.openxmlformats.org/officeDocument/2006/relationships/slide"/><Relationship Id="rId37" Target="slides/slide24.xml" Type="http://schemas.openxmlformats.org/officeDocument/2006/relationships/slide"/><Relationship Id="rId38" Target="slides/slide25.xml" Type="http://schemas.openxmlformats.org/officeDocument/2006/relationships/slide"/><Relationship Id="rId39" Target="slides/slide26.xml" Type="http://schemas.openxmlformats.org/officeDocument/2006/relationships/slide"/><Relationship Id="rId4" Target="theme/theme1.xml" Type="http://schemas.openxmlformats.org/officeDocument/2006/relationships/theme"/><Relationship Id="rId40" Target="slides/slide27.xml" Type="http://schemas.openxmlformats.org/officeDocument/2006/relationships/slide"/><Relationship Id="rId41" Target="slides/slide28.xml" Type="http://schemas.openxmlformats.org/officeDocument/2006/relationships/slid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1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1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https://az-zahrah.net/" TargetMode="External" Type="http://schemas.openxmlformats.org/officeDocument/2006/relationships/hyperlink"/></Relationships>
</file>

<file path=ppt/slides/_rels/slide1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s>
</file>

<file path=ppt/slides/_rels/slide1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s>
</file>

<file path=ppt/slides/_rels/slide1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s>
</file>

<file path=ppt/slides/_rels/slide1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1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20.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9.png" Type="http://schemas.openxmlformats.org/officeDocument/2006/relationships/image"/></Relationships>
</file>

<file path=ppt/slides/_rels/slide2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10.png" Type="http://schemas.openxmlformats.org/officeDocument/2006/relationships/image"/><Relationship Id="rId7" Target="../media/image11.png" Type="http://schemas.openxmlformats.org/officeDocument/2006/relationships/image"/></Relationships>
</file>

<file path=ppt/slides/_rels/slide2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12.png" Type="http://schemas.openxmlformats.org/officeDocument/2006/relationships/image"/></Relationships>
</file>

<file path=ppt/slides/_rels/slide2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s>
</file>

<file path=ppt/slides/_rels/slide2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s>
</file>

<file path=ppt/slides/_rels/slide2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26499E"/>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17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2505156" y="1619088"/>
            <a:ext cx="4743450" cy="4095750"/>
          </a:xfrm>
          <a:prstGeom prst="rect">
            <a:avLst/>
          </a:prstGeom>
        </p:spPr>
      </p:pic>
      <p:sp>
        <p:nvSpPr>
          <p:cNvPr name="TextBox 3" id="3"/>
          <p:cNvSpPr txBox="true"/>
          <p:nvPr/>
        </p:nvSpPr>
        <p:spPr>
          <a:xfrm rot="0">
            <a:off x="495880" y="1976120"/>
            <a:ext cx="8762004" cy="3277235"/>
          </a:xfrm>
          <a:prstGeom prst="rect">
            <a:avLst/>
          </a:prstGeom>
        </p:spPr>
        <p:txBody>
          <a:bodyPr anchor="t" rtlCol="false" tIns="0" lIns="0" bIns="0" rIns="0">
            <a:spAutoFit/>
          </a:bodyPr>
          <a:lstStyle/>
          <a:p>
            <a:pPr algn="ctr">
              <a:lnSpc>
                <a:spcPts val="5215"/>
              </a:lnSpc>
            </a:pPr>
            <a:r>
              <a:rPr lang="en-US" sz="3725" spc="1154">
                <a:solidFill>
                  <a:srgbClr val="FFFFFF"/>
                </a:solidFill>
                <a:latin typeface="Anonymous Pro Bold"/>
              </a:rPr>
              <a:t>SISTEM INFORMASI MANAJEMEN (SIM) DALAM MENDUKUNG PELAYANAN ADMINISTRASI PESERTA DIDIK </a:t>
            </a:r>
          </a:p>
        </p:txBody>
      </p:sp>
      <p:pic>
        <p:nvPicPr>
          <p:cNvPr name="Picture 4" id="4"/>
          <p:cNvPicPr>
            <a:picLocks noChangeAspect="true"/>
          </p:cNvPicPr>
          <p:nvPr/>
        </p:nvPicPr>
        <p:blipFill>
          <a:blip r:embed="rId2">
            <a:alphaModFix amt="17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2752644" y="-1305087"/>
            <a:ext cx="4743450" cy="4095750"/>
          </a:xfrm>
          <a:prstGeom prst="rect">
            <a:avLst/>
          </a:prstGeom>
        </p:spPr>
      </p:pic>
      <p:pic>
        <p:nvPicPr>
          <p:cNvPr name="Picture 5" id="5"/>
          <p:cNvPicPr>
            <a:picLocks noChangeAspect="true"/>
          </p:cNvPicPr>
          <p:nvPr/>
        </p:nvPicPr>
        <p:blipFill>
          <a:blip r:embed="rId2">
            <a:alphaModFix amt="17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2295444" y="4962363"/>
            <a:ext cx="4743450" cy="4095750"/>
          </a:xfrm>
          <a:prstGeom prst="rect">
            <a:avLst/>
          </a:prstGeom>
        </p:spPr>
      </p:pic>
      <p:pic>
        <p:nvPicPr>
          <p:cNvPr name="Picture 6" id="6"/>
          <p:cNvPicPr>
            <a:picLocks noChangeAspect="true"/>
          </p:cNvPicPr>
          <p:nvPr/>
        </p:nvPicPr>
        <p:blipFill>
          <a:blip r:embed="rId2">
            <a:alphaModFix amt="17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7724856" y="-1305087"/>
            <a:ext cx="4743450" cy="4095750"/>
          </a:xfrm>
          <a:prstGeom prst="rect">
            <a:avLst/>
          </a:prstGeom>
        </p:spPr>
      </p:pic>
      <p:pic>
        <p:nvPicPr>
          <p:cNvPr name="Picture 7" id="7"/>
          <p:cNvPicPr>
            <a:picLocks noChangeAspect="true"/>
          </p:cNvPicPr>
          <p:nvPr/>
        </p:nvPicPr>
        <p:blipFill>
          <a:blip r:embed="rId2">
            <a:alphaModFix amt="17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7724856" y="4962363"/>
            <a:ext cx="4743450" cy="4095750"/>
          </a:xfrm>
          <a:prstGeom prst="rect">
            <a:avLst/>
          </a:prstGeom>
        </p:spPr>
      </p:pic>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26499E"/>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17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2505156" y="1619088"/>
            <a:ext cx="4743450" cy="4095750"/>
          </a:xfrm>
          <a:prstGeom prst="rect">
            <a:avLst/>
          </a:prstGeom>
        </p:spPr>
      </p:pic>
      <p:pic>
        <p:nvPicPr>
          <p:cNvPr name="Picture 3" id="3"/>
          <p:cNvPicPr>
            <a:picLocks noChangeAspect="true"/>
          </p:cNvPicPr>
          <p:nvPr/>
        </p:nvPicPr>
        <p:blipFill>
          <a:blip r:embed="rId2">
            <a:alphaModFix amt="17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2752644" y="-1305087"/>
            <a:ext cx="4743450" cy="4095750"/>
          </a:xfrm>
          <a:prstGeom prst="rect">
            <a:avLst/>
          </a:prstGeom>
        </p:spPr>
      </p:pic>
      <p:sp>
        <p:nvSpPr>
          <p:cNvPr name="TextBox 4" id="4"/>
          <p:cNvSpPr txBox="true"/>
          <p:nvPr/>
        </p:nvSpPr>
        <p:spPr>
          <a:xfrm rot="0">
            <a:off x="304800" y="2937191"/>
            <a:ext cx="3733800" cy="1179830"/>
          </a:xfrm>
          <a:prstGeom prst="rect">
            <a:avLst/>
          </a:prstGeom>
        </p:spPr>
        <p:txBody>
          <a:bodyPr anchor="t" rtlCol="false" tIns="0" lIns="0" bIns="0" rIns="0">
            <a:spAutoFit/>
          </a:bodyPr>
          <a:lstStyle/>
          <a:p>
            <a:pPr algn="ctr">
              <a:lnSpc>
                <a:spcPts val="4795"/>
              </a:lnSpc>
            </a:pPr>
            <a:r>
              <a:rPr lang="en-US" sz="3425" spc="1061">
                <a:solidFill>
                  <a:srgbClr val="FFFFFF"/>
                </a:solidFill>
                <a:latin typeface="Anonymous Pro Bold"/>
              </a:rPr>
              <a:t>HASIL DAN PEMBAHASAN</a:t>
            </a:r>
          </a:p>
        </p:txBody>
      </p:sp>
      <p:pic>
        <p:nvPicPr>
          <p:cNvPr name="Picture 5" id="5"/>
          <p:cNvPicPr>
            <a:picLocks noChangeAspect="true"/>
          </p:cNvPicPr>
          <p:nvPr/>
        </p:nvPicPr>
        <p:blipFill>
          <a:blip r:embed="rId2">
            <a:alphaModFix amt="17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2295444" y="4962363"/>
            <a:ext cx="4743450" cy="4095750"/>
          </a:xfrm>
          <a:prstGeom prst="rect">
            <a:avLst/>
          </a:prstGeom>
        </p:spPr>
      </p:pic>
      <p:pic>
        <p:nvPicPr>
          <p:cNvPr name="Picture 6" id="6"/>
          <p:cNvPicPr>
            <a:picLocks noChangeAspect="true"/>
          </p:cNvPicPr>
          <p:nvPr/>
        </p:nvPicPr>
        <p:blipFill>
          <a:blip r:embed="rId2">
            <a:alphaModFix amt="17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7724856" y="-1305087"/>
            <a:ext cx="4743450" cy="4095750"/>
          </a:xfrm>
          <a:prstGeom prst="rect">
            <a:avLst/>
          </a:prstGeom>
        </p:spPr>
      </p:pic>
      <p:pic>
        <p:nvPicPr>
          <p:cNvPr name="Picture 7" id="7"/>
          <p:cNvPicPr>
            <a:picLocks noChangeAspect="true"/>
          </p:cNvPicPr>
          <p:nvPr/>
        </p:nvPicPr>
        <p:blipFill>
          <a:blip r:embed="rId2">
            <a:alphaModFix amt="17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7724856" y="4962363"/>
            <a:ext cx="4743450" cy="4095750"/>
          </a:xfrm>
          <a:prstGeom prst="rect">
            <a:avLst/>
          </a:prstGeom>
        </p:spPr>
      </p:pic>
      <p:pic>
        <p:nvPicPr>
          <p:cNvPr name="Picture 8" id="8"/>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4151148" y="9045"/>
            <a:ext cx="5602452" cy="7315837"/>
          </a:xfrm>
          <a:prstGeom prst="rect">
            <a:avLst/>
          </a:prstGeom>
        </p:spPr>
      </p:pic>
      <p:sp>
        <p:nvSpPr>
          <p:cNvPr name="TextBox 9" id="9"/>
          <p:cNvSpPr txBox="true"/>
          <p:nvPr/>
        </p:nvSpPr>
        <p:spPr>
          <a:xfrm rot="0">
            <a:off x="4489418" y="753561"/>
            <a:ext cx="4925911" cy="5566140"/>
          </a:xfrm>
          <a:prstGeom prst="rect">
            <a:avLst/>
          </a:prstGeom>
        </p:spPr>
        <p:txBody>
          <a:bodyPr anchor="t" rtlCol="false" tIns="0" lIns="0" bIns="0" rIns="0">
            <a:spAutoFit/>
          </a:bodyPr>
          <a:lstStyle/>
          <a:p>
            <a:pPr>
              <a:lnSpc>
                <a:spcPts val="2954"/>
              </a:lnSpc>
            </a:pPr>
            <a:r>
              <a:rPr lang="en-US" sz="2110" spc="21">
                <a:solidFill>
                  <a:srgbClr val="26499E"/>
                </a:solidFill>
                <a:latin typeface="Anonymous Pro"/>
              </a:rPr>
              <a:t>Penerapan SIM dalam pelayanan administrasi peserta didik di lapangan telah dilakukan sekitar 85% berdasarkan hasil observasi dan dokumentasi. SMA Islam Az Zahrah Palembang menggunakan Dapodik sebagai alat pendukung pengadministrasian peserta didik dengan fitur lengkap, termasuk data peserta didik, tenaga pendidik, mutasi siswa, rombongan belajar, dan Kartu Indonesia Pintar. Dukungan sarana dan prasarana yang memadai juga mendukung penerapan SIM tersebut.</a:t>
            </a:r>
          </a:p>
        </p:txBody>
      </p:sp>
    </p:spTree>
  </p:cSld>
  <p:clrMapOvr>
    <a:masterClrMapping/>
  </p:clrMapOvr>
  <p:transition spd="slow">
    <p:push dir="d"/>
  </p:transition>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26499E"/>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17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2505075" y="1609725"/>
            <a:ext cx="4743450" cy="4095750"/>
          </a:xfrm>
          <a:prstGeom prst="rect">
            <a:avLst/>
          </a:prstGeom>
        </p:spPr>
      </p:pic>
      <p:pic>
        <p:nvPicPr>
          <p:cNvPr name="Picture 3" id="3"/>
          <p:cNvPicPr>
            <a:picLocks noChangeAspect="true"/>
          </p:cNvPicPr>
          <p:nvPr/>
        </p:nvPicPr>
        <p:blipFill>
          <a:blip r:embed="rId2">
            <a:alphaModFix amt="17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2752644" y="-1305087"/>
            <a:ext cx="4743450" cy="4095750"/>
          </a:xfrm>
          <a:prstGeom prst="rect">
            <a:avLst/>
          </a:prstGeom>
        </p:spPr>
      </p:pic>
      <p:pic>
        <p:nvPicPr>
          <p:cNvPr name="Picture 4" id="4"/>
          <p:cNvPicPr>
            <a:picLocks noChangeAspect="true"/>
          </p:cNvPicPr>
          <p:nvPr/>
        </p:nvPicPr>
        <p:blipFill>
          <a:blip r:embed="rId2">
            <a:alphaModFix amt="17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2295444" y="4962363"/>
            <a:ext cx="4743450" cy="4095750"/>
          </a:xfrm>
          <a:prstGeom prst="rect">
            <a:avLst/>
          </a:prstGeom>
        </p:spPr>
      </p:pic>
      <p:pic>
        <p:nvPicPr>
          <p:cNvPr name="Picture 5" id="5"/>
          <p:cNvPicPr>
            <a:picLocks noChangeAspect="true"/>
          </p:cNvPicPr>
          <p:nvPr/>
        </p:nvPicPr>
        <p:blipFill>
          <a:blip r:embed="rId2">
            <a:alphaModFix amt="17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7724856" y="-1305087"/>
            <a:ext cx="4743450" cy="4095750"/>
          </a:xfrm>
          <a:prstGeom prst="rect">
            <a:avLst/>
          </a:prstGeom>
        </p:spPr>
      </p:pic>
      <p:pic>
        <p:nvPicPr>
          <p:cNvPr name="Picture 6" id="6"/>
          <p:cNvPicPr>
            <a:picLocks noChangeAspect="true"/>
          </p:cNvPicPr>
          <p:nvPr/>
        </p:nvPicPr>
        <p:blipFill>
          <a:blip r:embed="rId2">
            <a:alphaModFix amt="17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7724856" y="4962363"/>
            <a:ext cx="4743450" cy="4095750"/>
          </a:xfrm>
          <a:prstGeom prst="rect">
            <a:avLst/>
          </a:prstGeom>
        </p:spPr>
      </p:pic>
      <p:pic>
        <p:nvPicPr>
          <p:cNvPr name="Picture 7" id="7"/>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0" y="3424493"/>
            <a:ext cx="9791164" cy="3904901"/>
          </a:xfrm>
          <a:prstGeom prst="rect">
            <a:avLst/>
          </a:prstGeom>
        </p:spPr>
      </p:pic>
      <p:sp>
        <p:nvSpPr>
          <p:cNvPr name="TextBox 8" id="8"/>
          <p:cNvSpPr txBox="true"/>
          <p:nvPr/>
        </p:nvSpPr>
        <p:spPr>
          <a:xfrm rot="0">
            <a:off x="442645" y="3609975"/>
            <a:ext cx="8905875" cy="3459480"/>
          </a:xfrm>
          <a:prstGeom prst="rect">
            <a:avLst/>
          </a:prstGeom>
        </p:spPr>
        <p:txBody>
          <a:bodyPr anchor="t" rtlCol="false" tIns="0" lIns="0" bIns="0" rIns="0">
            <a:spAutoFit/>
          </a:bodyPr>
          <a:lstStyle/>
          <a:p>
            <a:pPr algn="ctr">
              <a:lnSpc>
                <a:spcPts val="2520"/>
              </a:lnSpc>
            </a:pPr>
            <a:r>
              <a:rPr lang="en-US" sz="1800" spc="18">
                <a:solidFill>
                  <a:srgbClr val="26499E"/>
                </a:solidFill>
                <a:latin typeface="Anonymous Pro"/>
              </a:rPr>
              <a:t>Berdasarkan hasil wawancara bersama operator sekolah, yang dikutip sebagai berikut: “Dari 100% penerapan sistem informasi manajemen dalam pelayanan administrasi peserta didik yang ada di sekolah ini sudah dilaksanakan 85%. Untuk 15%-nya belum sepenuhnya terlaksana karena sering terjadi hambatan dalam proses pengadministrasian peserta didik melalui Dapodik, diantaranya hambatan yang sering terjadi adalah siklus down saat koneksi internet buruk dan menghambat proses pendataan, sinkronisasi dalam validasi data peserta didik, hingga maintenance database (pembaharuan dan pemeliharaan sistem) yang dilakukan pemerintah pusat dengan jangka waktu yang tak bisa ditentukan.” Ujar Rizka Tri Wardani.</a:t>
            </a:r>
          </a:p>
        </p:txBody>
      </p:sp>
      <p:sp>
        <p:nvSpPr>
          <p:cNvPr name="TextBox 9" id="9"/>
          <p:cNvSpPr txBox="true"/>
          <p:nvPr/>
        </p:nvSpPr>
        <p:spPr>
          <a:xfrm rot="0">
            <a:off x="418941" y="657063"/>
            <a:ext cx="8905875" cy="1571625"/>
          </a:xfrm>
          <a:prstGeom prst="rect">
            <a:avLst/>
          </a:prstGeom>
        </p:spPr>
        <p:txBody>
          <a:bodyPr anchor="t" rtlCol="false" tIns="0" lIns="0" bIns="0" rIns="0">
            <a:spAutoFit/>
          </a:bodyPr>
          <a:lstStyle/>
          <a:p>
            <a:pPr algn="ctr">
              <a:lnSpc>
                <a:spcPts val="6299"/>
              </a:lnSpc>
            </a:pPr>
            <a:r>
              <a:rPr lang="en-US" sz="4500" spc="44">
                <a:solidFill>
                  <a:srgbClr val="FFFFFF"/>
                </a:solidFill>
                <a:latin typeface="Anonymous Pro"/>
              </a:rPr>
              <a:t>Aplikasi Pengolahan Data Sekolah (Dapodik)</a:t>
            </a:r>
          </a:p>
        </p:txBody>
      </p:sp>
    </p:spTree>
  </p:cSld>
  <p:clrMapOvr>
    <a:masterClrMapping/>
  </p:clrMapOvr>
  <p:transition spd="slow">
    <p:push dir="r"/>
  </p:transition>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26499E"/>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17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2505156" y="1619088"/>
            <a:ext cx="4743450" cy="4095750"/>
          </a:xfrm>
          <a:prstGeom prst="rect">
            <a:avLst/>
          </a:prstGeom>
        </p:spPr>
      </p:pic>
      <p:pic>
        <p:nvPicPr>
          <p:cNvPr name="Picture 3" id="3"/>
          <p:cNvPicPr>
            <a:picLocks noChangeAspect="true"/>
          </p:cNvPicPr>
          <p:nvPr/>
        </p:nvPicPr>
        <p:blipFill>
          <a:blip r:embed="rId2">
            <a:alphaModFix amt="17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2752644" y="-1305087"/>
            <a:ext cx="4743450" cy="4095750"/>
          </a:xfrm>
          <a:prstGeom prst="rect">
            <a:avLst/>
          </a:prstGeom>
        </p:spPr>
      </p:pic>
      <p:pic>
        <p:nvPicPr>
          <p:cNvPr name="Picture 4" id="4"/>
          <p:cNvPicPr>
            <a:picLocks noChangeAspect="true"/>
          </p:cNvPicPr>
          <p:nvPr/>
        </p:nvPicPr>
        <p:blipFill>
          <a:blip r:embed="rId2">
            <a:alphaModFix amt="17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2295444" y="4962363"/>
            <a:ext cx="4743450" cy="4095750"/>
          </a:xfrm>
          <a:prstGeom prst="rect">
            <a:avLst/>
          </a:prstGeom>
        </p:spPr>
      </p:pic>
      <p:pic>
        <p:nvPicPr>
          <p:cNvPr name="Picture 5" id="5"/>
          <p:cNvPicPr>
            <a:picLocks noChangeAspect="true"/>
          </p:cNvPicPr>
          <p:nvPr/>
        </p:nvPicPr>
        <p:blipFill>
          <a:blip r:embed="rId2">
            <a:alphaModFix amt="17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7724856" y="-1305087"/>
            <a:ext cx="4743450" cy="4095750"/>
          </a:xfrm>
          <a:prstGeom prst="rect">
            <a:avLst/>
          </a:prstGeom>
        </p:spPr>
      </p:pic>
      <p:pic>
        <p:nvPicPr>
          <p:cNvPr name="Picture 6" id="6"/>
          <p:cNvPicPr>
            <a:picLocks noChangeAspect="true"/>
          </p:cNvPicPr>
          <p:nvPr/>
        </p:nvPicPr>
        <p:blipFill>
          <a:blip r:embed="rId2">
            <a:alphaModFix amt="17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7724856" y="4962363"/>
            <a:ext cx="4743450" cy="4095750"/>
          </a:xfrm>
          <a:prstGeom prst="rect">
            <a:avLst/>
          </a:prstGeom>
        </p:spPr>
      </p:pic>
      <p:sp>
        <p:nvSpPr>
          <p:cNvPr name="TextBox 7" id="7"/>
          <p:cNvSpPr txBox="true"/>
          <p:nvPr/>
        </p:nvSpPr>
        <p:spPr>
          <a:xfrm rot="0">
            <a:off x="542771" y="569225"/>
            <a:ext cx="8668220" cy="2344420"/>
          </a:xfrm>
          <a:prstGeom prst="rect">
            <a:avLst/>
          </a:prstGeom>
        </p:spPr>
        <p:txBody>
          <a:bodyPr anchor="t" rtlCol="false" tIns="0" lIns="0" bIns="0" rIns="0">
            <a:spAutoFit/>
          </a:bodyPr>
          <a:lstStyle/>
          <a:p>
            <a:pPr algn="ctr">
              <a:lnSpc>
                <a:spcPts val="4655"/>
              </a:lnSpc>
            </a:pPr>
            <a:r>
              <a:rPr lang="en-US" sz="3325" spc="1030">
                <a:solidFill>
                  <a:srgbClr val="FFFFFF"/>
                </a:solidFill>
                <a:latin typeface="Anonymous Pro Bold"/>
              </a:rPr>
              <a:t>PENERAPAN SISTEM INFORMASI MANAJEMEN DI SMA ISLAM AZ ZAHRAH PALEMBANG</a:t>
            </a:r>
          </a:p>
        </p:txBody>
      </p:sp>
      <p:sp>
        <p:nvSpPr>
          <p:cNvPr name="TextBox 8" id="8"/>
          <p:cNvSpPr txBox="true"/>
          <p:nvPr/>
        </p:nvSpPr>
        <p:spPr>
          <a:xfrm rot="0">
            <a:off x="1709858" y="3380578"/>
            <a:ext cx="6333883" cy="3115945"/>
          </a:xfrm>
          <a:prstGeom prst="rect">
            <a:avLst/>
          </a:prstGeom>
        </p:spPr>
        <p:txBody>
          <a:bodyPr anchor="t" rtlCol="false" tIns="0" lIns="0" bIns="0" rIns="0">
            <a:spAutoFit/>
          </a:bodyPr>
          <a:lstStyle/>
          <a:p>
            <a:pPr algn="ctr">
              <a:lnSpc>
                <a:spcPts val="3079"/>
              </a:lnSpc>
            </a:pPr>
            <a:r>
              <a:rPr lang="en-US" sz="2199" spc="21">
                <a:solidFill>
                  <a:srgbClr val="FFFFFF"/>
                </a:solidFill>
                <a:latin typeface="Anonymous Pro"/>
              </a:rPr>
              <a:t>Kepala SMA Islam Az Zahrah memiliki peran utama sebagai top leader dan memberikan pelayanan kepada peserta didik melalui penggunaan Wi-Fi dan akses internet. SMA Islam Az Zahrah juga menyediakan informasi tentang status sekolah melalui situs web resmi mereka di </a:t>
            </a:r>
            <a:r>
              <a:rPr lang="en-US" sz="2199" spc="21" u="sng">
                <a:solidFill>
                  <a:srgbClr val="FFFFFF"/>
                </a:solidFill>
                <a:latin typeface="Anonymous Pro Medium"/>
                <a:hlinkClick r:id="rId4" tooltip="https://az-zahrah.net/"/>
              </a:rPr>
              <a:t>https://az-zahrah.net/</a:t>
            </a:r>
            <a:r>
              <a:rPr lang="en-US" sz="2199" spc="21">
                <a:solidFill>
                  <a:srgbClr val="FFFFFF"/>
                </a:solidFill>
                <a:latin typeface="Anonymous Pro"/>
              </a:rPr>
              <a:t>.</a:t>
            </a:r>
          </a:p>
        </p:txBody>
      </p:sp>
    </p:spTree>
  </p:cSld>
  <p:clrMapOvr>
    <a:masterClrMapping/>
  </p:clrMapOvr>
  <p:transition spd="slow">
    <p:push dir="u"/>
  </p:transition>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26499E"/>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17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2505156" y="1619088"/>
            <a:ext cx="4743450" cy="4095750"/>
          </a:xfrm>
          <a:prstGeom prst="rect">
            <a:avLst/>
          </a:prstGeom>
        </p:spPr>
      </p:pic>
      <p:pic>
        <p:nvPicPr>
          <p:cNvPr name="Picture 3" id="3"/>
          <p:cNvPicPr>
            <a:picLocks noChangeAspect="true"/>
          </p:cNvPicPr>
          <p:nvPr/>
        </p:nvPicPr>
        <p:blipFill>
          <a:blip r:embed="rId2">
            <a:alphaModFix amt="17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2752644" y="-1305087"/>
            <a:ext cx="4743450" cy="4095750"/>
          </a:xfrm>
          <a:prstGeom prst="rect">
            <a:avLst/>
          </a:prstGeom>
        </p:spPr>
      </p:pic>
      <p:pic>
        <p:nvPicPr>
          <p:cNvPr name="Picture 4" id="4"/>
          <p:cNvPicPr>
            <a:picLocks noChangeAspect="true"/>
          </p:cNvPicPr>
          <p:nvPr/>
        </p:nvPicPr>
        <p:blipFill>
          <a:blip r:embed="rId2">
            <a:alphaModFix amt="17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2295444" y="4962363"/>
            <a:ext cx="4743450" cy="4095750"/>
          </a:xfrm>
          <a:prstGeom prst="rect">
            <a:avLst/>
          </a:prstGeom>
        </p:spPr>
      </p:pic>
      <p:pic>
        <p:nvPicPr>
          <p:cNvPr name="Picture 5" id="5"/>
          <p:cNvPicPr>
            <a:picLocks noChangeAspect="true"/>
          </p:cNvPicPr>
          <p:nvPr/>
        </p:nvPicPr>
        <p:blipFill>
          <a:blip r:embed="rId2">
            <a:alphaModFix amt="17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7724856" y="-1305087"/>
            <a:ext cx="4743450" cy="4095750"/>
          </a:xfrm>
          <a:prstGeom prst="rect">
            <a:avLst/>
          </a:prstGeom>
        </p:spPr>
      </p:pic>
      <p:pic>
        <p:nvPicPr>
          <p:cNvPr name="Picture 6" id="6"/>
          <p:cNvPicPr>
            <a:picLocks noChangeAspect="true"/>
          </p:cNvPicPr>
          <p:nvPr/>
        </p:nvPicPr>
        <p:blipFill>
          <a:blip r:embed="rId2">
            <a:alphaModFix amt="17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7724856" y="4962363"/>
            <a:ext cx="4743450" cy="4095750"/>
          </a:xfrm>
          <a:prstGeom prst="rect">
            <a:avLst/>
          </a:prstGeom>
        </p:spPr>
      </p:pic>
      <p:pic>
        <p:nvPicPr>
          <p:cNvPr name="Picture 7" id="7"/>
          <p:cNvPicPr>
            <a:picLocks noChangeAspect="true"/>
          </p:cNvPicPr>
          <p:nvPr/>
        </p:nvPicPr>
        <p:blipFill>
          <a:blip r:embed="rId4"/>
          <a:srcRect l="0" t="0" r="0" b="0"/>
          <a:stretch>
            <a:fillRect/>
          </a:stretch>
        </p:blipFill>
        <p:spPr>
          <a:xfrm flipH="false" flipV="false" rot="0">
            <a:off x="618139" y="2021238"/>
            <a:ext cx="8517484" cy="4371499"/>
          </a:xfrm>
          <a:prstGeom prst="rect">
            <a:avLst/>
          </a:prstGeom>
        </p:spPr>
      </p:pic>
      <p:sp>
        <p:nvSpPr>
          <p:cNvPr name="TextBox 8" id="8"/>
          <p:cNvSpPr txBox="true"/>
          <p:nvPr/>
        </p:nvSpPr>
        <p:spPr>
          <a:xfrm rot="0">
            <a:off x="447521" y="845820"/>
            <a:ext cx="8668220" cy="679450"/>
          </a:xfrm>
          <a:prstGeom prst="rect">
            <a:avLst/>
          </a:prstGeom>
        </p:spPr>
        <p:txBody>
          <a:bodyPr anchor="t" rtlCol="false" tIns="0" lIns="0" bIns="0" rIns="0">
            <a:spAutoFit/>
          </a:bodyPr>
          <a:lstStyle/>
          <a:p>
            <a:pPr algn="ctr">
              <a:lnSpc>
                <a:spcPts val="5599"/>
              </a:lnSpc>
            </a:pPr>
            <a:r>
              <a:rPr lang="en-US" sz="3999" spc="1239">
                <a:solidFill>
                  <a:srgbClr val="FFFFFF"/>
                </a:solidFill>
                <a:latin typeface="Anonymous Pro Bold"/>
              </a:rPr>
              <a:t>(LANJUTAN)</a:t>
            </a:r>
          </a:p>
        </p:txBody>
      </p:sp>
    </p:spTree>
  </p:cSld>
  <p:clrMapOvr>
    <a:masterClrMapping/>
  </p:clrMapOvr>
  <p:transition spd="slow">
    <p:push dir="u"/>
  </p:transition>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26499E"/>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17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7724856" y="4962363"/>
            <a:ext cx="4743450" cy="4095750"/>
          </a:xfrm>
          <a:prstGeom prst="rect">
            <a:avLst/>
          </a:prstGeom>
        </p:spPr>
      </p:pic>
      <p:pic>
        <p:nvPicPr>
          <p:cNvPr name="Picture 3" id="3"/>
          <p:cNvPicPr>
            <a:picLocks noChangeAspect="true"/>
          </p:cNvPicPr>
          <p:nvPr/>
        </p:nvPicPr>
        <p:blipFill>
          <a:blip r:embed="rId2">
            <a:alphaModFix amt="17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7724856" y="-1305087"/>
            <a:ext cx="4743450" cy="4095750"/>
          </a:xfrm>
          <a:prstGeom prst="rect">
            <a:avLst/>
          </a:prstGeom>
        </p:spPr>
      </p:pic>
      <p:pic>
        <p:nvPicPr>
          <p:cNvPr name="Picture 4" id="4"/>
          <p:cNvPicPr>
            <a:picLocks noChangeAspect="true"/>
          </p:cNvPicPr>
          <p:nvPr/>
        </p:nvPicPr>
        <p:blipFill>
          <a:blip r:embed="rId2">
            <a:alphaModFix amt="17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2752644" y="-1305087"/>
            <a:ext cx="4743450" cy="4095750"/>
          </a:xfrm>
          <a:prstGeom prst="rect">
            <a:avLst/>
          </a:prstGeom>
        </p:spPr>
      </p:pic>
      <p:pic>
        <p:nvPicPr>
          <p:cNvPr name="Picture 5" id="5"/>
          <p:cNvPicPr>
            <a:picLocks noChangeAspect="true"/>
          </p:cNvPicPr>
          <p:nvPr/>
        </p:nvPicPr>
        <p:blipFill>
          <a:blip r:embed="rId2">
            <a:alphaModFix amt="17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2295444" y="4962363"/>
            <a:ext cx="4743450" cy="4095750"/>
          </a:xfrm>
          <a:prstGeom prst="rect">
            <a:avLst/>
          </a:prstGeom>
        </p:spPr>
      </p:pic>
      <p:pic>
        <p:nvPicPr>
          <p:cNvPr name="Picture 6" id="6"/>
          <p:cNvPicPr>
            <a:picLocks noChangeAspect="true"/>
          </p:cNvPicPr>
          <p:nvPr/>
        </p:nvPicPr>
        <p:blipFill>
          <a:blip r:embed="rId2">
            <a:alphaModFix amt="17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2505156" y="1619088"/>
            <a:ext cx="4743450" cy="4095750"/>
          </a:xfrm>
          <a:prstGeom prst="rect">
            <a:avLst/>
          </a:prstGeom>
        </p:spPr>
      </p:pic>
      <p:sp>
        <p:nvSpPr>
          <p:cNvPr name="TextBox 7" id="7"/>
          <p:cNvSpPr txBox="true"/>
          <p:nvPr/>
        </p:nvSpPr>
        <p:spPr>
          <a:xfrm rot="0">
            <a:off x="1121436" y="1141470"/>
            <a:ext cx="7510728" cy="5193862"/>
          </a:xfrm>
          <a:prstGeom prst="rect">
            <a:avLst/>
          </a:prstGeom>
        </p:spPr>
        <p:txBody>
          <a:bodyPr anchor="t" rtlCol="false" tIns="0" lIns="0" bIns="0" rIns="0">
            <a:spAutoFit/>
          </a:bodyPr>
          <a:lstStyle/>
          <a:p>
            <a:pPr algn="ctr">
              <a:lnSpc>
                <a:spcPts val="2999"/>
              </a:lnSpc>
            </a:pPr>
            <a:r>
              <a:rPr lang="en-US" sz="2142" spc="21">
                <a:solidFill>
                  <a:srgbClr val="FFFFFF"/>
                </a:solidFill>
                <a:latin typeface="Anonymous Pro"/>
              </a:rPr>
              <a:t>Mereka menggunakan satu perangkat lunak resmi yang disediakan oleh Kementerian Pendidikan dan Kebudayaan untuk menunjang kegiatan sekolah dan menyediakan layanan informasi bagi semua pihak yang terkait dengan sekolah. Hal ini memberikan Mereka menggunakan satu perangkat lunak resmi yang disediakan oleh Kementerian Pendidikan dan Kebudayaan untuk menunjang kegiatan sekolah dan menyediakan layanan informasi bagi semua pihak yang terkait dengan sekolah. Hal ini memberikan nilai tambah pada profil sekolah dan meningkatkan daya saing mereka.pada profil sekolah dan meningkatkan daya saing mereka.</a:t>
            </a:r>
          </a:p>
          <a:p>
            <a:pPr algn="ctr">
              <a:lnSpc>
                <a:spcPts val="2999"/>
              </a:lnSpc>
            </a:pPr>
          </a:p>
        </p:txBody>
      </p:sp>
    </p:spTree>
  </p:cSld>
  <p:clrMapOvr>
    <a:masterClrMapping/>
  </p:clrMapOvr>
  <p:transition spd="slow">
    <p:push dir="u"/>
  </p:transition>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17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7724856" y="4962363"/>
            <a:ext cx="4743450" cy="4095750"/>
          </a:xfrm>
          <a:prstGeom prst="rect">
            <a:avLst/>
          </a:prstGeom>
        </p:spPr>
      </p:pic>
      <p:pic>
        <p:nvPicPr>
          <p:cNvPr name="Picture 3" id="3"/>
          <p:cNvPicPr>
            <a:picLocks noChangeAspect="true"/>
          </p:cNvPicPr>
          <p:nvPr/>
        </p:nvPicPr>
        <p:blipFill>
          <a:blip r:embed="rId2">
            <a:alphaModFix amt="17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2295444" y="4962363"/>
            <a:ext cx="4743450" cy="4095750"/>
          </a:xfrm>
          <a:prstGeom prst="rect">
            <a:avLst/>
          </a:prstGeom>
        </p:spPr>
      </p:pic>
      <p:pic>
        <p:nvPicPr>
          <p:cNvPr name="Picture 4" id="4"/>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0" y="2171591"/>
            <a:ext cx="9748224" cy="5143352"/>
          </a:xfrm>
          <a:prstGeom prst="rect">
            <a:avLst/>
          </a:prstGeom>
        </p:spPr>
      </p:pic>
      <p:sp>
        <p:nvSpPr>
          <p:cNvPr name="TextBox 5" id="5"/>
          <p:cNvSpPr txBox="true"/>
          <p:nvPr/>
        </p:nvSpPr>
        <p:spPr>
          <a:xfrm rot="0">
            <a:off x="240030" y="44976"/>
            <a:ext cx="8782050" cy="2126615"/>
          </a:xfrm>
          <a:prstGeom prst="rect">
            <a:avLst/>
          </a:prstGeom>
        </p:spPr>
        <p:txBody>
          <a:bodyPr anchor="t" rtlCol="false" tIns="0" lIns="0" bIns="0" rIns="0">
            <a:spAutoFit/>
          </a:bodyPr>
          <a:lstStyle/>
          <a:p>
            <a:pPr algn="ctr">
              <a:lnSpc>
                <a:spcPts val="5634"/>
              </a:lnSpc>
            </a:pPr>
            <a:r>
              <a:rPr lang="en-US" sz="4025" spc="1247">
                <a:solidFill>
                  <a:srgbClr val="26499E"/>
                </a:solidFill>
                <a:latin typeface="Anonymous Pro Bold"/>
              </a:rPr>
              <a:t>PELAYANAN ADMINISTRASI PESERTA DIDIK</a:t>
            </a:r>
          </a:p>
        </p:txBody>
      </p:sp>
      <p:pic>
        <p:nvPicPr>
          <p:cNvPr name="Picture 6" id="6"/>
          <p:cNvPicPr>
            <a:picLocks noChangeAspect="true"/>
          </p:cNvPicPr>
          <p:nvPr/>
        </p:nvPicPr>
        <p:blipFill>
          <a:blip r:embed="rId2">
            <a:alphaModFix amt="17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2486606" y="2695133"/>
            <a:ext cx="4743450" cy="4095750"/>
          </a:xfrm>
          <a:prstGeom prst="rect">
            <a:avLst/>
          </a:prstGeom>
        </p:spPr>
      </p:pic>
      <p:pic>
        <p:nvPicPr>
          <p:cNvPr name="Picture 7" id="7"/>
          <p:cNvPicPr>
            <a:picLocks noChangeAspect="true"/>
          </p:cNvPicPr>
          <p:nvPr/>
        </p:nvPicPr>
        <p:blipFill>
          <a:blip r:embed="rId2">
            <a:alphaModFix amt="17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2790242" y="5562158"/>
            <a:ext cx="4743450" cy="4095750"/>
          </a:xfrm>
          <a:prstGeom prst="rect">
            <a:avLst/>
          </a:prstGeom>
        </p:spPr>
      </p:pic>
      <p:pic>
        <p:nvPicPr>
          <p:cNvPr name="Picture 8" id="8"/>
          <p:cNvPicPr>
            <a:picLocks noChangeAspect="true"/>
          </p:cNvPicPr>
          <p:nvPr/>
        </p:nvPicPr>
        <p:blipFill>
          <a:blip r:embed="rId2">
            <a:alphaModFix amt="17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7839658" y="5562158"/>
            <a:ext cx="4743450" cy="4095750"/>
          </a:xfrm>
          <a:prstGeom prst="rect">
            <a:avLst/>
          </a:prstGeom>
        </p:spPr>
      </p:pic>
      <p:sp>
        <p:nvSpPr>
          <p:cNvPr name="TextBox 9" id="9"/>
          <p:cNvSpPr txBox="true"/>
          <p:nvPr/>
        </p:nvSpPr>
        <p:spPr>
          <a:xfrm rot="0">
            <a:off x="486315" y="2791542"/>
            <a:ext cx="8744031" cy="3520758"/>
          </a:xfrm>
          <a:prstGeom prst="rect">
            <a:avLst/>
          </a:prstGeom>
        </p:spPr>
        <p:txBody>
          <a:bodyPr anchor="t" rtlCol="false" tIns="0" lIns="0" bIns="0" rIns="0">
            <a:spAutoFit/>
          </a:bodyPr>
          <a:lstStyle/>
          <a:p>
            <a:pPr algn="ctr">
              <a:lnSpc>
                <a:spcPts val="2817"/>
              </a:lnSpc>
            </a:pPr>
            <a:r>
              <a:rPr lang="en-US" sz="2012" spc="20">
                <a:solidFill>
                  <a:srgbClr val="FFFFFF"/>
                </a:solidFill>
                <a:latin typeface="Anonymous Pro"/>
              </a:rPr>
              <a:t>Demi kelancaran kegiatan, sistem informasi manajemen mempunyai bagian-bagian yang bertugas untuk mengkoordinir semua bagian dan bertanggung jawab langsung pada kepala sekolah, meliputi bagian pengumpulan data, penginputan data, dan penyimpanan data. Semua kegiatan dikerjakan oleh pihak tenaga kependidikan (Tata Usaha) khususnya operator sekolah. Dapat dikatakan kegiatan pelayanan administrasi peserta didik adalah kegiatan yang dimulai ketika peserta didik masuk hingga peserta didik tersebut menyelesaikan pendidikannya di sekolah tersebut baik lulus maupun pindah ke sekolah lainnya.</a:t>
            </a:r>
          </a:p>
        </p:txBody>
      </p:sp>
    </p:spTree>
  </p:cSld>
  <p:clrMapOvr>
    <a:masterClrMapping/>
  </p:clrMapOvr>
  <p:transition spd="slow">
    <p:push dir="d"/>
  </p:transition>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26499E"/>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17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2505156" y="1619088"/>
            <a:ext cx="4743450" cy="4095750"/>
          </a:xfrm>
          <a:prstGeom prst="rect">
            <a:avLst/>
          </a:prstGeom>
        </p:spPr>
      </p:pic>
      <p:pic>
        <p:nvPicPr>
          <p:cNvPr name="Picture 3" id="3"/>
          <p:cNvPicPr>
            <a:picLocks noChangeAspect="true"/>
          </p:cNvPicPr>
          <p:nvPr/>
        </p:nvPicPr>
        <p:blipFill>
          <a:blip r:embed="rId2">
            <a:alphaModFix amt="17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2752644" y="-1305087"/>
            <a:ext cx="4743450" cy="4095750"/>
          </a:xfrm>
          <a:prstGeom prst="rect">
            <a:avLst/>
          </a:prstGeom>
        </p:spPr>
      </p:pic>
      <p:pic>
        <p:nvPicPr>
          <p:cNvPr name="Picture 4" id="4"/>
          <p:cNvPicPr>
            <a:picLocks noChangeAspect="true"/>
          </p:cNvPicPr>
          <p:nvPr/>
        </p:nvPicPr>
        <p:blipFill>
          <a:blip r:embed="rId2">
            <a:alphaModFix amt="17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2295444" y="4962363"/>
            <a:ext cx="4743450" cy="4095750"/>
          </a:xfrm>
          <a:prstGeom prst="rect">
            <a:avLst/>
          </a:prstGeom>
        </p:spPr>
      </p:pic>
      <p:pic>
        <p:nvPicPr>
          <p:cNvPr name="Picture 5" id="5"/>
          <p:cNvPicPr>
            <a:picLocks noChangeAspect="true"/>
          </p:cNvPicPr>
          <p:nvPr/>
        </p:nvPicPr>
        <p:blipFill>
          <a:blip r:embed="rId2">
            <a:alphaModFix amt="17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7724856" y="-1305087"/>
            <a:ext cx="4743450" cy="4095750"/>
          </a:xfrm>
          <a:prstGeom prst="rect">
            <a:avLst/>
          </a:prstGeom>
        </p:spPr>
      </p:pic>
      <p:pic>
        <p:nvPicPr>
          <p:cNvPr name="Picture 6" id="6"/>
          <p:cNvPicPr>
            <a:picLocks noChangeAspect="true"/>
          </p:cNvPicPr>
          <p:nvPr/>
        </p:nvPicPr>
        <p:blipFill>
          <a:blip r:embed="rId2">
            <a:alphaModFix amt="17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7724856" y="4962363"/>
            <a:ext cx="4743450" cy="4095750"/>
          </a:xfrm>
          <a:prstGeom prst="rect">
            <a:avLst/>
          </a:prstGeom>
        </p:spPr>
      </p:pic>
      <p:sp>
        <p:nvSpPr>
          <p:cNvPr name="TextBox 7" id="7"/>
          <p:cNvSpPr txBox="true"/>
          <p:nvPr/>
        </p:nvSpPr>
        <p:spPr>
          <a:xfrm rot="0">
            <a:off x="1116869" y="1009795"/>
            <a:ext cx="7519861" cy="1464945"/>
          </a:xfrm>
          <a:prstGeom prst="rect">
            <a:avLst/>
          </a:prstGeom>
        </p:spPr>
        <p:txBody>
          <a:bodyPr anchor="t" rtlCol="false" tIns="0" lIns="0" bIns="0" rIns="0">
            <a:spAutoFit/>
          </a:bodyPr>
          <a:lstStyle/>
          <a:p>
            <a:pPr algn="ctr">
              <a:lnSpc>
                <a:spcPts val="5880"/>
              </a:lnSpc>
            </a:pPr>
            <a:r>
              <a:rPr lang="en-US" sz="4200" spc="1302">
                <a:solidFill>
                  <a:srgbClr val="FFFFFF"/>
                </a:solidFill>
                <a:latin typeface="Anonymous Pro Bold"/>
              </a:rPr>
              <a:t>BAGIAN PENGUMPULAN DATA</a:t>
            </a:r>
          </a:p>
        </p:txBody>
      </p:sp>
      <p:sp>
        <p:nvSpPr>
          <p:cNvPr name="TextBox 8" id="8"/>
          <p:cNvSpPr txBox="true"/>
          <p:nvPr/>
        </p:nvSpPr>
        <p:spPr>
          <a:xfrm rot="0">
            <a:off x="552450" y="3060855"/>
            <a:ext cx="8722256" cy="3115945"/>
          </a:xfrm>
          <a:prstGeom prst="rect">
            <a:avLst/>
          </a:prstGeom>
        </p:spPr>
        <p:txBody>
          <a:bodyPr anchor="t" rtlCol="false" tIns="0" lIns="0" bIns="0" rIns="0">
            <a:spAutoFit/>
          </a:bodyPr>
          <a:lstStyle/>
          <a:p>
            <a:pPr algn="ctr">
              <a:lnSpc>
                <a:spcPts val="3079"/>
              </a:lnSpc>
            </a:pPr>
            <a:r>
              <a:rPr lang="en-US" sz="2199" spc="21">
                <a:solidFill>
                  <a:srgbClr val="FFFFFF"/>
                </a:solidFill>
                <a:latin typeface="Anonymous Pro"/>
              </a:rPr>
              <a:t>Pengumpulan data dilakukan secara internal dan eksternal. Data internal berasal dari dalam sekolah, sementara data eksternal berasal dari luar lembaga pendidikan tetapi terkait dengan perkembangan lembaga tersebut. Fakta yang relevan dengan kebutuhan lembaga pendidikan dijadikan data untuk menjadi informasi. Kerjasama dan kepatuhan dalam penyerahan data merupakan kunci keberhasilan pengumpulan data.</a:t>
            </a:r>
          </a:p>
        </p:txBody>
      </p:sp>
    </p:spTree>
  </p:cSld>
  <p:clrMapOvr>
    <a:masterClrMapping/>
  </p:clrMapOvr>
  <p:transition spd="slow">
    <p:push dir="u"/>
  </p:transition>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26499E"/>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flipH="false" flipV="false" rot="0">
            <a:off x="1988175" y="1426915"/>
            <a:ext cx="5777249" cy="4461370"/>
          </a:xfrm>
          <a:prstGeom prst="rect">
            <a:avLst/>
          </a:prstGeom>
        </p:spPr>
      </p:pic>
    </p:spTree>
  </p:cSld>
  <p:clrMapOvr>
    <a:masterClrMapping/>
  </p:clrMapOvr>
  <p:transition spd="slow">
    <p:push dir="l"/>
  </p:transition>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26499E"/>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17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2505156" y="1619088"/>
            <a:ext cx="4743450" cy="4095750"/>
          </a:xfrm>
          <a:prstGeom prst="rect">
            <a:avLst/>
          </a:prstGeom>
        </p:spPr>
      </p:pic>
      <p:pic>
        <p:nvPicPr>
          <p:cNvPr name="Picture 3" id="3"/>
          <p:cNvPicPr>
            <a:picLocks noChangeAspect="true"/>
          </p:cNvPicPr>
          <p:nvPr/>
        </p:nvPicPr>
        <p:blipFill>
          <a:blip r:embed="rId2">
            <a:alphaModFix amt="17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2752644" y="-1305087"/>
            <a:ext cx="4743450" cy="4095750"/>
          </a:xfrm>
          <a:prstGeom prst="rect">
            <a:avLst/>
          </a:prstGeom>
        </p:spPr>
      </p:pic>
      <p:sp>
        <p:nvSpPr>
          <p:cNvPr name="TextBox 4" id="4"/>
          <p:cNvSpPr txBox="true"/>
          <p:nvPr/>
        </p:nvSpPr>
        <p:spPr>
          <a:xfrm rot="0">
            <a:off x="304800" y="2918141"/>
            <a:ext cx="3733800" cy="1962785"/>
          </a:xfrm>
          <a:prstGeom prst="rect">
            <a:avLst/>
          </a:prstGeom>
        </p:spPr>
        <p:txBody>
          <a:bodyPr anchor="t" rtlCol="false" tIns="0" lIns="0" bIns="0" rIns="0">
            <a:spAutoFit/>
          </a:bodyPr>
          <a:lstStyle/>
          <a:p>
            <a:pPr algn="ctr">
              <a:lnSpc>
                <a:spcPts val="5215"/>
              </a:lnSpc>
            </a:pPr>
            <a:r>
              <a:rPr lang="en-US" sz="3725" spc="1154">
                <a:solidFill>
                  <a:srgbClr val="FFFFFF"/>
                </a:solidFill>
                <a:latin typeface="Anonymous Pro Bold"/>
              </a:rPr>
              <a:t>BAGIAN PENGOLAAN DATA</a:t>
            </a:r>
          </a:p>
        </p:txBody>
      </p:sp>
      <p:pic>
        <p:nvPicPr>
          <p:cNvPr name="Picture 5" id="5"/>
          <p:cNvPicPr>
            <a:picLocks noChangeAspect="true"/>
          </p:cNvPicPr>
          <p:nvPr/>
        </p:nvPicPr>
        <p:blipFill>
          <a:blip r:embed="rId2">
            <a:alphaModFix amt="17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2295444" y="4962363"/>
            <a:ext cx="4743450" cy="4095750"/>
          </a:xfrm>
          <a:prstGeom prst="rect">
            <a:avLst/>
          </a:prstGeom>
        </p:spPr>
      </p:pic>
      <p:pic>
        <p:nvPicPr>
          <p:cNvPr name="Picture 6" id="6"/>
          <p:cNvPicPr>
            <a:picLocks noChangeAspect="true"/>
          </p:cNvPicPr>
          <p:nvPr/>
        </p:nvPicPr>
        <p:blipFill>
          <a:blip r:embed="rId2">
            <a:alphaModFix amt="17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7724856" y="-1305087"/>
            <a:ext cx="4743450" cy="4095750"/>
          </a:xfrm>
          <a:prstGeom prst="rect">
            <a:avLst/>
          </a:prstGeom>
        </p:spPr>
      </p:pic>
      <p:pic>
        <p:nvPicPr>
          <p:cNvPr name="Picture 7" id="7"/>
          <p:cNvPicPr>
            <a:picLocks noChangeAspect="true"/>
          </p:cNvPicPr>
          <p:nvPr/>
        </p:nvPicPr>
        <p:blipFill>
          <a:blip r:embed="rId2">
            <a:alphaModFix amt="17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7724856" y="4962363"/>
            <a:ext cx="4743450" cy="4095750"/>
          </a:xfrm>
          <a:prstGeom prst="rect">
            <a:avLst/>
          </a:prstGeom>
        </p:spPr>
      </p:pic>
      <p:pic>
        <p:nvPicPr>
          <p:cNvPr name="Picture 8" id="8"/>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4151148" y="0"/>
            <a:ext cx="5602452" cy="7315837"/>
          </a:xfrm>
          <a:prstGeom prst="rect">
            <a:avLst/>
          </a:prstGeom>
        </p:spPr>
      </p:pic>
      <p:sp>
        <p:nvSpPr>
          <p:cNvPr name="TextBox 9" id="9"/>
          <p:cNvSpPr txBox="true"/>
          <p:nvPr/>
        </p:nvSpPr>
        <p:spPr>
          <a:xfrm rot="0">
            <a:off x="4409826" y="685638"/>
            <a:ext cx="4612254" cy="6050758"/>
          </a:xfrm>
          <a:prstGeom prst="rect">
            <a:avLst/>
          </a:prstGeom>
        </p:spPr>
        <p:txBody>
          <a:bodyPr anchor="t" rtlCol="false" tIns="0" lIns="0" bIns="0" rIns="0">
            <a:spAutoFit/>
          </a:bodyPr>
          <a:lstStyle/>
          <a:p>
            <a:pPr algn="just">
              <a:lnSpc>
                <a:spcPts val="3003"/>
              </a:lnSpc>
            </a:pPr>
            <a:r>
              <a:rPr lang="en-US" sz="2145" spc="21">
                <a:solidFill>
                  <a:srgbClr val="26499E"/>
                </a:solidFill>
                <a:latin typeface="Anonymous Pro"/>
              </a:rPr>
              <a:t>Program perencanaan pendidikan nasional membangun sistem pendataan online dan real-time dengan menggunakan aplikasi Dapodik. Dapodik mengelola data sekolah, peserta didik, tenaga pendidik, dan tenaga kependidikan. Tujuannya adalah menciptakan tata kelola pendidikan yang terpadu dan menghasilkan data representatif. Selain Dapodik, pengadministrasian peserta didik juga dilakukan secara manual dengan data pembukuan dalam bentuk hard copy.</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26499E"/>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17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2524125" y="1619088"/>
            <a:ext cx="4743450" cy="4095750"/>
          </a:xfrm>
          <a:prstGeom prst="rect">
            <a:avLst/>
          </a:prstGeom>
        </p:spPr>
      </p:pic>
      <p:pic>
        <p:nvPicPr>
          <p:cNvPr name="Picture 3" id="3"/>
          <p:cNvPicPr>
            <a:picLocks noChangeAspect="true"/>
          </p:cNvPicPr>
          <p:nvPr/>
        </p:nvPicPr>
        <p:blipFill>
          <a:blip r:embed="rId2">
            <a:alphaModFix amt="17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2733675" y="-1305087"/>
            <a:ext cx="4743450" cy="4095750"/>
          </a:xfrm>
          <a:prstGeom prst="rect">
            <a:avLst/>
          </a:prstGeom>
        </p:spPr>
      </p:pic>
      <p:pic>
        <p:nvPicPr>
          <p:cNvPr name="Picture 4" id="4"/>
          <p:cNvPicPr>
            <a:picLocks noChangeAspect="true"/>
          </p:cNvPicPr>
          <p:nvPr/>
        </p:nvPicPr>
        <p:blipFill>
          <a:blip r:embed="rId2">
            <a:alphaModFix amt="17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2276475" y="4962363"/>
            <a:ext cx="4743450" cy="4095750"/>
          </a:xfrm>
          <a:prstGeom prst="rect">
            <a:avLst/>
          </a:prstGeom>
        </p:spPr>
      </p:pic>
      <p:pic>
        <p:nvPicPr>
          <p:cNvPr name="Picture 5" id="5"/>
          <p:cNvPicPr>
            <a:picLocks noChangeAspect="true"/>
          </p:cNvPicPr>
          <p:nvPr/>
        </p:nvPicPr>
        <p:blipFill>
          <a:blip r:embed="rId2">
            <a:alphaModFix amt="17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7743825" y="-1305087"/>
            <a:ext cx="4743450" cy="4095750"/>
          </a:xfrm>
          <a:prstGeom prst="rect">
            <a:avLst/>
          </a:prstGeom>
        </p:spPr>
      </p:pic>
      <p:pic>
        <p:nvPicPr>
          <p:cNvPr name="Picture 6" id="6"/>
          <p:cNvPicPr>
            <a:picLocks noChangeAspect="true"/>
          </p:cNvPicPr>
          <p:nvPr/>
        </p:nvPicPr>
        <p:blipFill>
          <a:blip r:embed="rId2">
            <a:alphaModFix amt="17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7743825" y="4962363"/>
            <a:ext cx="4743450" cy="4095750"/>
          </a:xfrm>
          <a:prstGeom prst="rect">
            <a:avLst/>
          </a:prstGeom>
        </p:spPr>
      </p:pic>
      <p:sp>
        <p:nvSpPr>
          <p:cNvPr name="TextBox 7" id="7"/>
          <p:cNvSpPr txBox="true"/>
          <p:nvPr/>
        </p:nvSpPr>
        <p:spPr>
          <a:xfrm rot="0">
            <a:off x="4895850" y="468468"/>
            <a:ext cx="4514850" cy="4084319"/>
          </a:xfrm>
          <a:prstGeom prst="rect">
            <a:avLst/>
          </a:prstGeom>
        </p:spPr>
        <p:txBody>
          <a:bodyPr anchor="t" rtlCol="false" tIns="0" lIns="0" bIns="0" rIns="0">
            <a:spAutoFit/>
          </a:bodyPr>
          <a:lstStyle/>
          <a:p>
            <a:pPr algn="r">
              <a:lnSpc>
                <a:spcPts val="3255"/>
              </a:lnSpc>
            </a:pPr>
            <a:r>
              <a:rPr lang="en-US" sz="2325" spc="720">
                <a:solidFill>
                  <a:srgbClr val="FFFFFF"/>
                </a:solidFill>
                <a:latin typeface="Anonymous Pro Bold"/>
              </a:rPr>
              <a:t>DALAM BUKU INDUK INI TERMUAT SEMUA DATA PESERTA DIDIK MULAI DARI DATA DIRI PESERTA DIDIK, RIWAYAT PENDIDIKAN, DATA ORANG TUA, NILAI RAPOR SERTA NILAI UJIAN. </a:t>
            </a:r>
          </a:p>
        </p:txBody>
      </p:sp>
      <p:pic>
        <p:nvPicPr>
          <p:cNvPr name="Picture 8" id="8"/>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18969" y="0"/>
            <a:ext cx="4228930" cy="7371618"/>
          </a:xfrm>
          <a:prstGeom prst="rect">
            <a:avLst/>
          </a:prstGeom>
        </p:spPr>
      </p:pic>
      <p:sp>
        <p:nvSpPr>
          <p:cNvPr name="TextBox 9" id="9"/>
          <p:cNvSpPr txBox="true"/>
          <p:nvPr/>
        </p:nvSpPr>
        <p:spPr>
          <a:xfrm rot="0">
            <a:off x="95250" y="16397"/>
            <a:ext cx="3421453" cy="3024406"/>
          </a:xfrm>
          <a:prstGeom prst="rect">
            <a:avLst/>
          </a:prstGeom>
        </p:spPr>
        <p:txBody>
          <a:bodyPr anchor="t" rtlCol="false" tIns="0" lIns="0" bIns="0" rIns="0">
            <a:spAutoFit/>
          </a:bodyPr>
          <a:lstStyle/>
          <a:p>
            <a:pPr>
              <a:lnSpc>
                <a:spcPts val="12254"/>
              </a:lnSpc>
            </a:pPr>
            <a:r>
              <a:rPr lang="en-US" sz="8753" spc="87">
                <a:solidFill>
                  <a:srgbClr val="26499E"/>
                </a:solidFill>
                <a:latin typeface="Anonymous Pro"/>
              </a:rPr>
              <a:t>Buku</a:t>
            </a:r>
          </a:p>
          <a:p>
            <a:pPr>
              <a:lnSpc>
                <a:spcPts val="12254"/>
              </a:lnSpc>
            </a:pPr>
            <a:r>
              <a:rPr lang="en-US" sz="8753" spc="87">
                <a:solidFill>
                  <a:srgbClr val="26499E"/>
                </a:solidFill>
                <a:latin typeface="Anonymous Pro"/>
              </a:rPr>
              <a:t>Induk</a:t>
            </a:r>
          </a:p>
        </p:txBody>
      </p:sp>
    </p:spTree>
  </p:cSld>
  <p:clrMapOvr>
    <a:masterClrMapping/>
  </p:clrMapOvr>
  <p:transition spd="slow">
    <p:push dir="r"/>
  </p:transition>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26499E"/>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17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2295444" y="4962363"/>
            <a:ext cx="4743450" cy="4095750"/>
          </a:xfrm>
          <a:prstGeom prst="rect">
            <a:avLst/>
          </a:prstGeom>
        </p:spPr>
      </p:pic>
      <p:pic>
        <p:nvPicPr>
          <p:cNvPr name="Picture 3" id="3"/>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2258198" y="0"/>
            <a:ext cx="7602391" cy="7391109"/>
          </a:xfrm>
          <a:prstGeom prst="rect">
            <a:avLst/>
          </a:prstGeom>
        </p:spPr>
      </p:pic>
      <p:sp>
        <p:nvSpPr>
          <p:cNvPr name="TextBox 4" id="4"/>
          <p:cNvSpPr txBox="true"/>
          <p:nvPr/>
        </p:nvSpPr>
        <p:spPr>
          <a:xfrm rot="0">
            <a:off x="2171700" y="860797"/>
            <a:ext cx="1734213" cy="4984115"/>
          </a:xfrm>
          <a:prstGeom prst="rect">
            <a:avLst/>
          </a:prstGeom>
        </p:spPr>
        <p:txBody>
          <a:bodyPr anchor="t" rtlCol="false" tIns="0" lIns="0" bIns="0" rIns="0">
            <a:spAutoFit/>
          </a:bodyPr>
          <a:lstStyle/>
          <a:p>
            <a:pPr algn="r">
              <a:lnSpc>
                <a:spcPts val="5634"/>
              </a:lnSpc>
            </a:pPr>
            <a:r>
              <a:rPr lang="en-US" sz="4025" spc="40">
                <a:solidFill>
                  <a:srgbClr val="26499E"/>
                </a:solidFill>
                <a:latin typeface="Anonymous Pro Bold"/>
              </a:rPr>
              <a:t>01.</a:t>
            </a:r>
          </a:p>
          <a:p>
            <a:pPr algn="r">
              <a:lnSpc>
                <a:spcPts val="5634"/>
              </a:lnSpc>
            </a:pPr>
            <a:r>
              <a:rPr lang="en-US" sz="4025" spc="40">
                <a:solidFill>
                  <a:srgbClr val="26499E"/>
                </a:solidFill>
                <a:latin typeface="Anonymous Pro Bold"/>
              </a:rPr>
              <a:t>02.</a:t>
            </a:r>
          </a:p>
          <a:p>
            <a:pPr algn="r">
              <a:lnSpc>
                <a:spcPts val="5634"/>
              </a:lnSpc>
            </a:pPr>
            <a:r>
              <a:rPr lang="en-US" sz="4025" spc="40">
                <a:solidFill>
                  <a:srgbClr val="26499E"/>
                </a:solidFill>
                <a:latin typeface="Anonymous Pro Bold"/>
              </a:rPr>
              <a:t>03.</a:t>
            </a:r>
          </a:p>
          <a:p>
            <a:pPr algn="r">
              <a:lnSpc>
                <a:spcPts val="5634"/>
              </a:lnSpc>
            </a:pPr>
            <a:r>
              <a:rPr lang="en-US" sz="4025" spc="40">
                <a:solidFill>
                  <a:srgbClr val="26499E"/>
                </a:solidFill>
                <a:latin typeface="Anonymous Pro Bold"/>
              </a:rPr>
              <a:t>04.</a:t>
            </a:r>
          </a:p>
          <a:p>
            <a:pPr algn="r">
              <a:lnSpc>
                <a:spcPts val="5634"/>
              </a:lnSpc>
            </a:pPr>
            <a:r>
              <a:rPr lang="en-US" sz="4025" spc="40">
                <a:solidFill>
                  <a:srgbClr val="26499E"/>
                </a:solidFill>
                <a:latin typeface="Anonymous Pro Bold"/>
              </a:rPr>
              <a:t>05.</a:t>
            </a:r>
          </a:p>
          <a:p>
            <a:pPr algn="r">
              <a:lnSpc>
                <a:spcPts val="5634"/>
              </a:lnSpc>
            </a:pPr>
          </a:p>
          <a:p>
            <a:pPr algn="r">
              <a:lnSpc>
                <a:spcPts val="5634"/>
              </a:lnSpc>
            </a:pPr>
          </a:p>
        </p:txBody>
      </p:sp>
      <p:sp>
        <p:nvSpPr>
          <p:cNvPr name="TextBox 5" id="5"/>
          <p:cNvSpPr txBox="true"/>
          <p:nvPr/>
        </p:nvSpPr>
        <p:spPr>
          <a:xfrm rot="0">
            <a:off x="4114800" y="953712"/>
            <a:ext cx="5467350" cy="506889"/>
          </a:xfrm>
          <a:prstGeom prst="rect">
            <a:avLst/>
          </a:prstGeom>
        </p:spPr>
        <p:txBody>
          <a:bodyPr anchor="t" rtlCol="false" tIns="0" lIns="0" bIns="0" rIns="0">
            <a:spAutoFit/>
          </a:bodyPr>
          <a:lstStyle/>
          <a:p>
            <a:pPr>
              <a:lnSpc>
                <a:spcPts val="4086"/>
              </a:lnSpc>
            </a:pPr>
            <a:r>
              <a:rPr lang="en-US" sz="2918" spc="29">
                <a:solidFill>
                  <a:srgbClr val="26499E"/>
                </a:solidFill>
                <a:latin typeface="Anonymous Pro"/>
              </a:rPr>
              <a:t>M Rafli Hariandy(51422703)</a:t>
            </a:r>
          </a:p>
        </p:txBody>
      </p:sp>
      <p:sp>
        <p:nvSpPr>
          <p:cNvPr name="TextBox 6" id="6"/>
          <p:cNvSpPr txBox="true"/>
          <p:nvPr/>
        </p:nvSpPr>
        <p:spPr>
          <a:xfrm rot="0">
            <a:off x="4114800" y="1658481"/>
            <a:ext cx="5467350" cy="506889"/>
          </a:xfrm>
          <a:prstGeom prst="rect">
            <a:avLst/>
          </a:prstGeom>
        </p:spPr>
        <p:txBody>
          <a:bodyPr anchor="t" rtlCol="false" tIns="0" lIns="0" bIns="0" rIns="0">
            <a:spAutoFit/>
          </a:bodyPr>
          <a:lstStyle/>
          <a:p>
            <a:pPr>
              <a:lnSpc>
                <a:spcPts val="4086"/>
              </a:lnSpc>
            </a:pPr>
            <a:r>
              <a:rPr lang="en-US" sz="2918" spc="29">
                <a:solidFill>
                  <a:srgbClr val="26499E"/>
                </a:solidFill>
                <a:latin typeface="Anonymous Pro"/>
              </a:rPr>
              <a:t>M Raihan K(51422126)</a:t>
            </a:r>
          </a:p>
        </p:txBody>
      </p:sp>
      <p:sp>
        <p:nvSpPr>
          <p:cNvPr name="TextBox 7" id="7"/>
          <p:cNvSpPr txBox="true"/>
          <p:nvPr/>
        </p:nvSpPr>
        <p:spPr>
          <a:xfrm rot="0">
            <a:off x="4114799" y="2382381"/>
            <a:ext cx="5467350" cy="506889"/>
          </a:xfrm>
          <a:prstGeom prst="rect">
            <a:avLst/>
          </a:prstGeom>
        </p:spPr>
        <p:txBody>
          <a:bodyPr anchor="t" rtlCol="false" tIns="0" lIns="0" bIns="0" rIns="0">
            <a:spAutoFit/>
          </a:bodyPr>
          <a:lstStyle/>
          <a:p>
            <a:pPr>
              <a:lnSpc>
                <a:spcPts val="4086"/>
              </a:lnSpc>
            </a:pPr>
            <a:r>
              <a:rPr lang="en-US" sz="2918" spc="29">
                <a:solidFill>
                  <a:srgbClr val="26499E"/>
                </a:solidFill>
                <a:latin typeface="Anonymous Pro"/>
              </a:rPr>
              <a:t>M Tarmidzi Bariq(51422161)</a:t>
            </a:r>
          </a:p>
        </p:txBody>
      </p:sp>
      <p:sp>
        <p:nvSpPr>
          <p:cNvPr name="TextBox 8" id="8"/>
          <p:cNvSpPr txBox="true"/>
          <p:nvPr/>
        </p:nvSpPr>
        <p:spPr>
          <a:xfrm rot="0">
            <a:off x="4114799" y="3068181"/>
            <a:ext cx="5467350" cy="523399"/>
          </a:xfrm>
          <a:prstGeom prst="rect">
            <a:avLst/>
          </a:prstGeom>
        </p:spPr>
        <p:txBody>
          <a:bodyPr anchor="t" rtlCol="false" tIns="0" lIns="0" bIns="0" rIns="0">
            <a:spAutoFit/>
          </a:bodyPr>
          <a:lstStyle/>
          <a:p>
            <a:pPr>
              <a:lnSpc>
                <a:spcPts val="4226"/>
              </a:lnSpc>
            </a:pPr>
            <a:r>
              <a:rPr lang="en-US" sz="3018" spc="30">
                <a:solidFill>
                  <a:srgbClr val="26499E"/>
                </a:solidFill>
                <a:latin typeface="Anonymous Pro"/>
              </a:rPr>
              <a:t>Naufal Fadillah(51422219)</a:t>
            </a:r>
          </a:p>
        </p:txBody>
      </p:sp>
      <p:sp>
        <p:nvSpPr>
          <p:cNvPr name="TextBox 9" id="9"/>
          <p:cNvSpPr txBox="true"/>
          <p:nvPr/>
        </p:nvSpPr>
        <p:spPr>
          <a:xfrm rot="0">
            <a:off x="4114799" y="3819839"/>
            <a:ext cx="5467350" cy="1056799"/>
          </a:xfrm>
          <a:prstGeom prst="rect">
            <a:avLst/>
          </a:prstGeom>
        </p:spPr>
        <p:txBody>
          <a:bodyPr anchor="t" rtlCol="false" tIns="0" lIns="0" bIns="0" rIns="0">
            <a:spAutoFit/>
          </a:bodyPr>
          <a:lstStyle/>
          <a:p>
            <a:pPr>
              <a:lnSpc>
                <a:spcPts val="4226"/>
              </a:lnSpc>
            </a:pPr>
            <a:r>
              <a:rPr lang="en-US" sz="3018" spc="30">
                <a:solidFill>
                  <a:srgbClr val="26499E"/>
                </a:solidFill>
                <a:latin typeface="Anonymous Pro"/>
              </a:rPr>
              <a:t>Ni Gusti Ayu Mutiara Indriyani(51422239)</a:t>
            </a:r>
          </a:p>
        </p:txBody>
      </p:sp>
      <p:sp>
        <p:nvSpPr>
          <p:cNvPr name="TextBox 10" id="10"/>
          <p:cNvSpPr txBox="true"/>
          <p:nvPr/>
        </p:nvSpPr>
        <p:spPr>
          <a:xfrm rot="-5400000">
            <a:off x="-1766072" y="3122720"/>
            <a:ext cx="5724597" cy="697865"/>
          </a:xfrm>
          <a:prstGeom prst="rect">
            <a:avLst/>
          </a:prstGeom>
        </p:spPr>
        <p:txBody>
          <a:bodyPr anchor="t" rtlCol="false" tIns="0" lIns="0" bIns="0" rIns="0">
            <a:spAutoFit/>
          </a:bodyPr>
          <a:lstStyle/>
          <a:p>
            <a:pPr algn="ctr">
              <a:lnSpc>
                <a:spcPts val="5634"/>
              </a:lnSpc>
            </a:pPr>
            <a:r>
              <a:rPr lang="en-US" sz="4025" spc="1247">
                <a:solidFill>
                  <a:srgbClr val="FFFFFF"/>
                </a:solidFill>
                <a:latin typeface="Anonymous Pro Bold"/>
              </a:rPr>
              <a:t>NAMA KELOMPOK</a:t>
            </a:r>
          </a:p>
        </p:txBody>
      </p:sp>
      <p:pic>
        <p:nvPicPr>
          <p:cNvPr name="Picture 11" id="11"/>
          <p:cNvPicPr>
            <a:picLocks noChangeAspect="true"/>
          </p:cNvPicPr>
          <p:nvPr/>
        </p:nvPicPr>
        <p:blipFill>
          <a:blip r:embed="rId2">
            <a:alphaModFix amt="17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2752644" y="-1305087"/>
            <a:ext cx="4743450" cy="4095750"/>
          </a:xfrm>
          <a:prstGeom prst="rect">
            <a:avLst/>
          </a:prstGeom>
        </p:spPr>
      </p:pic>
    </p:spTree>
  </p:cSld>
  <p:clrMapOvr>
    <a:masterClrMapping/>
  </p:clrMapOvr>
  <p:transition spd="slow">
    <p:push dir="l"/>
  </p:transition>
</p:sld>
</file>

<file path=ppt/slides/slide2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17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7724856" y="4962363"/>
            <a:ext cx="4743450" cy="4095750"/>
          </a:xfrm>
          <a:prstGeom prst="rect">
            <a:avLst/>
          </a:prstGeom>
        </p:spPr>
      </p:pic>
      <p:pic>
        <p:nvPicPr>
          <p:cNvPr name="Picture 3" id="3"/>
          <p:cNvPicPr>
            <a:picLocks noChangeAspect="true"/>
          </p:cNvPicPr>
          <p:nvPr/>
        </p:nvPicPr>
        <p:blipFill>
          <a:blip r:embed="rId2">
            <a:alphaModFix amt="17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2295444" y="4962363"/>
            <a:ext cx="4743450" cy="4095750"/>
          </a:xfrm>
          <a:prstGeom prst="rect">
            <a:avLst/>
          </a:prstGeom>
        </p:spPr>
      </p:pic>
      <p:pic>
        <p:nvPicPr>
          <p:cNvPr name="Picture 4" id="4"/>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0" y="2171591"/>
            <a:ext cx="9748224" cy="5143352"/>
          </a:xfrm>
          <a:prstGeom prst="rect">
            <a:avLst/>
          </a:prstGeom>
        </p:spPr>
      </p:pic>
      <p:pic>
        <p:nvPicPr>
          <p:cNvPr name="Picture 5" id="5"/>
          <p:cNvPicPr>
            <a:picLocks noChangeAspect="true"/>
          </p:cNvPicPr>
          <p:nvPr/>
        </p:nvPicPr>
        <p:blipFill>
          <a:blip r:embed="rId2">
            <a:alphaModFix amt="17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2486606" y="2695133"/>
            <a:ext cx="4743450" cy="4095750"/>
          </a:xfrm>
          <a:prstGeom prst="rect">
            <a:avLst/>
          </a:prstGeom>
        </p:spPr>
      </p:pic>
      <p:pic>
        <p:nvPicPr>
          <p:cNvPr name="Picture 6" id="6"/>
          <p:cNvPicPr>
            <a:picLocks noChangeAspect="true"/>
          </p:cNvPicPr>
          <p:nvPr/>
        </p:nvPicPr>
        <p:blipFill>
          <a:blip r:embed="rId2">
            <a:alphaModFix amt="17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2790242" y="5562158"/>
            <a:ext cx="4743450" cy="4095750"/>
          </a:xfrm>
          <a:prstGeom prst="rect">
            <a:avLst/>
          </a:prstGeom>
        </p:spPr>
      </p:pic>
      <p:pic>
        <p:nvPicPr>
          <p:cNvPr name="Picture 7" id="7"/>
          <p:cNvPicPr>
            <a:picLocks noChangeAspect="true"/>
          </p:cNvPicPr>
          <p:nvPr/>
        </p:nvPicPr>
        <p:blipFill>
          <a:blip r:embed="rId2">
            <a:alphaModFix amt="17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7839658" y="5562158"/>
            <a:ext cx="4743450" cy="4095750"/>
          </a:xfrm>
          <a:prstGeom prst="rect">
            <a:avLst/>
          </a:prstGeom>
        </p:spPr>
      </p:pic>
      <p:pic>
        <p:nvPicPr>
          <p:cNvPr name="Picture 8" id="8"/>
          <p:cNvPicPr>
            <a:picLocks noChangeAspect="true"/>
          </p:cNvPicPr>
          <p:nvPr/>
        </p:nvPicPr>
        <p:blipFill>
          <a:blip r:embed="rId6"/>
          <a:srcRect l="0" t="0" r="0" b="0"/>
          <a:stretch>
            <a:fillRect/>
          </a:stretch>
        </p:blipFill>
        <p:spPr>
          <a:xfrm flipH="false" flipV="false" rot="0">
            <a:off x="552386" y="3236362"/>
            <a:ext cx="8611890" cy="2580618"/>
          </a:xfrm>
          <a:prstGeom prst="rect">
            <a:avLst/>
          </a:prstGeom>
        </p:spPr>
      </p:pic>
      <p:sp>
        <p:nvSpPr>
          <p:cNvPr name="TextBox 9" id="9"/>
          <p:cNvSpPr txBox="true"/>
          <p:nvPr/>
        </p:nvSpPr>
        <p:spPr>
          <a:xfrm rot="0">
            <a:off x="2289178" y="193947"/>
            <a:ext cx="5138306" cy="1571126"/>
          </a:xfrm>
          <a:prstGeom prst="rect">
            <a:avLst/>
          </a:prstGeom>
        </p:spPr>
        <p:txBody>
          <a:bodyPr anchor="t" rtlCol="false" tIns="0" lIns="0" bIns="0" rIns="0">
            <a:spAutoFit/>
          </a:bodyPr>
          <a:lstStyle/>
          <a:p>
            <a:pPr algn="ctr">
              <a:lnSpc>
                <a:spcPts val="6269"/>
              </a:lnSpc>
            </a:pPr>
            <a:r>
              <a:rPr lang="en-US" sz="4478" spc="1388">
                <a:solidFill>
                  <a:srgbClr val="26499E"/>
                </a:solidFill>
                <a:latin typeface="Anonymous Pro Bold"/>
              </a:rPr>
              <a:t>BUKU KLAPPER</a:t>
            </a:r>
          </a:p>
        </p:txBody>
      </p:sp>
    </p:spTree>
  </p:cSld>
  <p:clrMapOvr>
    <a:masterClrMapping/>
  </p:clrMapOvr>
  <p:transition spd="slow">
    <p:push dir="l"/>
  </p:transition>
</p:sld>
</file>

<file path=ppt/slides/slide21.xml><?xml version="1.0" encoding="utf-8"?>
<p:sld xmlns:p="http://schemas.openxmlformats.org/presentationml/2006/main" xmlns:a="http://schemas.openxmlformats.org/drawingml/2006/main" xmlns:r="http://schemas.openxmlformats.org/officeDocument/2006/relationships">
  <p:cSld>
    <p:bg>
      <p:bgPr>
        <a:solidFill>
          <a:srgbClr val="26499E"/>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17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2524125" y="1619088"/>
            <a:ext cx="4743450" cy="4095750"/>
          </a:xfrm>
          <a:prstGeom prst="rect">
            <a:avLst/>
          </a:prstGeom>
        </p:spPr>
      </p:pic>
      <p:pic>
        <p:nvPicPr>
          <p:cNvPr name="Picture 3" id="3"/>
          <p:cNvPicPr>
            <a:picLocks noChangeAspect="true"/>
          </p:cNvPicPr>
          <p:nvPr/>
        </p:nvPicPr>
        <p:blipFill>
          <a:blip r:embed="rId2">
            <a:alphaModFix amt="17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2733675" y="-1305087"/>
            <a:ext cx="4743450" cy="4095750"/>
          </a:xfrm>
          <a:prstGeom prst="rect">
            <a:avLst/>
          </a:prstGeom>
        </p:spPr>
      </p:pic>
      <p:pic>
        <p:nvPicPr>
          <p:cNvPr name="Picture 4" id="4"/>
          <p:cNvPicPr>
            <a:picLocks noChangeAspect="true"/>
          </p:cNvPicPr>
          <p:nvPr/>
        </p:nvPicPr>
        <p:blipFill>
          <a:blip r:embed="rId2">
            <a:alphaModFix amt="17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2276475" y="4962363"/>
            <a:ext cx="4743450" cy="4095750"/>
          </a:xfrm>
          <a:prstGeom prst="rect">
            <a:avLst/>
          </a:prstGeom>
        </p:spPr>
      </p:pic>
      <p:pic>
        <p:nvPicPr>
          <p:cNvPr name="Picture 5" id="5"/>
          <p:cNvPicPr>
            <a:picLocks noChangeAspect="true"/>
          </p:cNvPicPr>
          <p:nvPr/>
        </p:nvPicPr>
        <p:blipFill>
          <a:blip r:embed="rId2">
            <a:alphaModFix amt="17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7743825" y="-1305087"/>
            <a:ext cx="4743450" cy="4095750"/>
          </a:xfrm>
          <a:prstGeom prst="rect">
            <a:avLst/>
          </a:prstGeom>
        </p:spPr>
      </p:pic>
      <p:pic>
        <p:nvPicPr>
          <p:cNvPr name="Picture 6" id="6"/>
          <p:cNvPicPr>
            <a:picLocks noChangeAspect="true"/>
          </p:cNvPicPr>
          <p:nvPr/>
        </p:nvPicPr>
        <p:blipFill>
          <a:blip r:embed="rId2">
            <a:alphaModFix amt="17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7743825" y="4962363"/>
            <a:ext cx="4743450" cy="4095750"/>
          </a:xfrm>
          <a:prstGeom prst="rect">
            <a:avLst/>
          </a:prstGeom>
        </p:spPr>
      </p:pic>
      <p:pic>
        <p:nvPicPr>
          <p:cNvPr name="Picture 7" id="7"/>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18969" y="0"/>
            <a:ext cx="4228930" cy="7371618"/>
          </a:xfrm>
          <a:prstGeom prst="rect">
            <a:avLst/>
          </a:prstGeom>
        </p:spPr>
      </p:pic>
      <p:pic>
        <p:nvPicPr>
          <p:cNvPr name="Picture 8" id="8"/>
          <p:cNvPicPr>
            <a:picLocks noChangeAspect="true"/>
          </p:cNvPicPr>
          <p:nvPr/>
        </p:nvPicPr>
        <p:blipFill>
          <a:blip r:embed="rId6"/>
          <a:srcRect l="0" t="0" r="0" b="0"/>
          <a:stretch>
            <a:fillRect/>
          </a:stretch>
        </p:blipFill>
        <p:spPr>
          <a:xfrm flipH="false" flipV="false" rot="0">
            <a:off x="4369818" y="2112528"/>
            <a:ext cx="5276223" cy="1209029"/>
          </a:xfrm>
          <a:prstGeom prst="rect">
            <a:avLst/>
          </a:prstGeom>
        </p:spPr>
      </p:pic>
      <p:pic>
        <p:nvPicPr>
          <p:cNvPr name="Picture 9" id="9"/>
          <p:cNvPicPr>
            <a:picLocks noChangeAspect="true"/>
          </p:cNvPicPr>
          <p:nvPr/>
        </p:nvPicPr>
        <p:blipFill>
          <a:blip r:embed="rId7"/>
          <a:srcRect l="0" t="0" r="0" b="0"/>
          <a:stretch>
            <a:fillRect/>
          </a:stretch>
        </p:blipFill>
        <p:spPr>
          <a:xfrm flipH="false" flipV="false" rot="0">
            <a:off x="4369818" y="4064435"/>
            <a:ext cx="5276223" cy="1039951"/>
          </a:xfrm>
          <a:prstGeom prst="rect">
            <a:avLst/>
          </a:prstGeom>
        </p:spPr>
      </p:pic>
      <p:sp>
        <p:nvSpPr>
          <p:cNvPr name="TextBox 10" id="10"/>
          <p:cNvSpPr txBox="true"/>
          <p:nvPr/>
        </p:nvSpPr>
        <p:spPr>
          <a:xfrm rot="0">
            <a:off x="95250" y="2074329"/>
            <a:ext cx="6125781" cy="2399205"/>
          </a:xfrm>
          <a:prstGeom prst="rect">
            <a:avLst/>
          </a:prstGeom>
        </p:spPr>
        <p:txBody>
          <a:bodyPr anchor="t" rtlCol="false" tIns="0" lIns="0" bIns="0" rIns="0">
            <a:spAutoFit/>
          </a:bodyPr>
          <a:lstStyle/>
          <a:p>
            <a:pPr>
              <a:lnSpc>
                <a:spcPts val="6409"/>
              </a:lnSpc>
            </a:pPr>
            <a:r>
              <a:rPr lang="en-US" sz="4578" spc="45">
                <a:solidFill>
                  <a:srgbClr val="26499E"/>
                </a:solidFill>
                <a:latin typeface="Anonymous Pro"/>
              </a:rPr>
              <a:t>Buku Mutasi (Perpindahan Siswa) </a:t>
            </a:r>
          </a:p>
        </p:txBody>
      </p:sp>
    </p:spTree>
  </p:cSld>
  <p:clrMapOvr>
    <a:masterClrMapping/>
  </p:clrMapOvr>
  <p:transition spd="slow">
    <p:push dir="u"/>
  </p:transition>
</p:sld>
</file>

<file path=ppt/slides/slide2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17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7724856" y="4962363"/>
            <a:ext cx="4743450" cy="4095750"/>
          </a:xfrm>
          <a:prstGeom prst="rect">
            <a:avLst/>
          </a:prstGeom>
        </p:spPr>
      </p:pic>
      <p:pic>
        <p:nvPicPr>
          <p:cNvPr name="Picture 3" id="3"/>
          <p:cNvPicPr>
            <a:picLocks noChangeAspect="true"/>
          </p:cNvPicPr>
          <p:nvPr/>
        </p:nvPicPr>
        <p:blipFill>
          <a:blip r:embed="rId2">
            <a:alphaModFix amt="17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2295444" y="4962363"/>
            <a:ext cx="4743450" cy="4095750"/>
          </a:xfrm>
          <a:prstGeom prst="rect">
            <a:avLst/>
          </a:prstGeom>
        </p:spPr>
      </p:pic>
      <p:pic>
        <p:nvPicPr>
          <p:cNvPr name="Picture 4" id="4"/>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0" y="2171591"/>
            <a:ext cx="9748224" cy="5143352"/>
          </a:xfrm>
          <a:prstGeom prst="rect">
            <a:avLst/>
          </a:prstGeom>
        </p:spPr>
      </p:pic>
      <p:pic>
        <p:nvPicPr>
          <p:cNvPr name="Picture 5" id="5"/>
          <p:cNvPicPr>
            <a:picLocks noChangeAspect="true"/>
          </p:cNvPicPr>
          <p:nvPr/>
        </p:nvPicPr>
        <p:blipFill>
          <a:blip r:embed="rId2">
            <a:alphaModFix amt="17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2486606" y="2695133"/>
            <a:ext cx="4743450" cy="4095750"/>
          </a:xfrm>
          <a:prstGeom prst="rect">
            <a:avLst/>
          </a:prstGeom>
        </p:spPr>
      </p:pic>
      <p:pic>
        <p:nvPicPr>
          <p:cNvPr name="Picture 6" id="6"/>
          <p:cNvPicPr>
            <a:picLocks noChangeAspect="true"/>
          </p:cNvPicPr>
          <p:nvPr/>
        </p:nvPicPr>
        <p:blipFill>
          <a:blip r:embed="rId2">
            <a:alphaModFix amt="17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2790242" y="5562158"/>
            <a:ext cx="4743450" cy="4095750"/>
          </a:xfrm>
          <a:prstGeom prst="rect">
            <a:avLst/>
          </a:prstGeom>
        </p:spPr>
      </p:pic>
      <p:pic>
        <p:nvPicPr>
          <p:cNvPr name="Picture 7" id="7"/>
          <p:cNvPicPr>
            <a:picLocks noChangeAspect="true"/>
          </p:cNvPicPr>
          <p:nvPr/>
        </p:nvPicPr>
        <p:blipFill>
          <a:blip r:embed="rId2">
            <a:alphaModFix amt="17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7839658" y="5562158"/>
            <a:ext cx="4743450" cy="4095750"/>
          </a:xfrm>
          <a:prstGeom prst="rect">
            <a:avLst/>
          </a:prstGeom>
        </p:spPr>
      </p:pic>
      <p:pic>
        <p:nvPicPr>
          <p:cNvPr name="Picture 8" id="8"/>
          <p:cNvPicPr>
            <a:picLocks noChangeAspect="true"/>
          </p:cNvPicPr>
          <p:nvPr/>
        </p:nvPicPr>
        <p:blipFill>
          <a:blip r:embed="rId6"/>
          <a:srcRect l="0" t="0" r="0" b="0"/>
          <a:stretch>
            <a:fillRect/>
          </a:stretch>
        </p:blipFill>
        <p:spPr>
          <a:xfrm flipH="false" flipV="false" rot="0">
            <a:off x="379050" y="3259704"/>
            <a:ext cx="8995501" cy="2655247"/>
          </a:xfrm>
          <a:prstGeom prst="rect">
            <a:avLst/>
          </a:prstGeom>
        </p:spPr>
      </p:pic>
      <p:sp>
        <p:nvSpPr>
          <p:cNvPr name="TextBox 9" id="9"/>
          <p:cNvSpPr txBox="true"/>
          <p:nvPr/>
        </p:nvSpPr>
        <p:spPr>
          <a:xfrm rot="0">
            <a:off x="240030" y="44976"/>
            <a:ext cx="8782050" cy="2126615"/>
          </a:xfrm>
          <a:prstGeom prst="rect">
            <a:avLst/>
          </a:prstGeom>
        </p:spPr>
        <p:txBody>
          <a:bodyPr anchor="t" rtlCol="false" tIns="0" lIns="0" bIns="0" rIns="0">
            <a:spAutoFit/>
          </a:bodyPr>
          <a:lstStyle/>
          <a:p>
            <a:pPr algn="ctr">
              <a:lnSpc>
                <a:spcPts val="5634"/>
              </a:lnSpc>
            </a:pPr>
            <a:r>
              <a:rPr lang="en-US" sz="4025" spc="1247">
                <a:solidFill>
                  <a:srgbClr val="26499E"/>
                </a:solidFill>
                <a:latin typeface="Anonymous Pro Bold"/>
              </a:rPr>
              <a:t>BUKU DAFTAR KEHADIRAN PESERTA DIDIK</a:t>
            </a:r>
          </a:p>
        </p:txBody>
      </p:sp>
    </p:spTree>
  </p:cSld>
  <p:clrMapOvr>
    <a:masterClrMapping/>
  </p:clrMapOvr>
  <p:transition spd="slow">
    <p:push dir="l"/>
  </p:transition>
</p:sld>
</file>

<file path=ppt/slides/slide2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17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7724856" y="4962363"/>
            <a:ext cx="4743450" cy="4095750"/>
          </a:xfrm>
          <a:prstGeom prst="rect">
            <a:avLst/>
          </a:prstGeom>
        </p:spPr>
      </p:pic>
      <p:pic>
        <p:nvPicPr>
          <p:cNvPr name="Picture 3" id="3"/>
          <p:cNvPicPr>
            <a:picLocks noChangeAspect="true"/>
          </p:cNvPicPr>
          <p:nvPr/>
        </p:nvPicPr>
        <p:blipFill>
          <a:blip r:embed="rId2">
            <a:alphaModFix amt="17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2295444" y="4962363"/>
            <a:ext cx="4743450" cy="4095750"/>
          </a:xfrm>
          <a:prstGeom prst="rect">
            <a:avLst/>
          </a:prstGeom>
        </p:spPr>
      </p:pic>
      <p:pic>
        <p:nvPicPr>
          <p:cNvPr name="Picture 4" id="4"/>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0" y="2171591"/>
            <a:ext cx="9748224" cy="5143352"/>
          </a:xfrm>
          <a:prstGeom prst="rect">
            <a:avLst/>
          </a:prstGeom>
        </p:spPr>
      </p:pic>
      <p:sp>
        <p:nvSpPr>
          <p:cNvPr name="TextBox 5" id="5"/>
          <p:cNvSpPr txBox="true"/>
          <p:nvPr/>
        </p:nvSpPr>
        <p:spPr>
          <a:xfrm rot="0">
            <a:off x="486315" y="301008"/>
            <a:ext cx="8782050" cy="1412240"/>
          </a:xfrm>
          <a:prstGeom prst="rect">
            <a:avLst/>
          </a:prstGeom>
        </p:spPr>
        <p:txBody>
          <a:bodyPr anchor="t" rtlCol="false" tIns="0" lIns="0" bIns="0" rIns="0">
            <a:spAutoFit/>
          </a:bodyPr>
          <a:lstStyle/>
          <a:p>
            <a:pPr algn="ctr">
              <a:lnSpc>
                <a:spcPts val="5634"/>
              </a:lnSpc>
            </a:pPr>
            <a:r>
              <a:rPr lang="en-US" sz="4025" spc="1247">
                <a:solidFill>
                  <a:srgbClr val="26499E"/>
                </a:solidFill>
                <a:latin typeface="Anonymous Pro Bold"/>
              </a:rPr>
              <a:t>BAGIAN PENYIMPANAN DATA</a:t>
            </a:r>
          </a:p>
        </p:txBody>
      </p:sp>
      <p:pic>
        <p:nvPicPr>
          <p:cNvPr name="Picture 6" id="6"/>
          <p:cNvPicPr>
            <a:picLocks noChangeAspect="true"/>
          </p:cNvPicPr>
          <p:nvPr/>
        </p:nvPicPr>
        <p:blipFill>
          <a:blip r:embed="rId2">
            <a:alphaModFix amt="17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2486606" y="2695133"/>
            <a:ext cx="4743450" cy="4095750"/>
          </a:xfrm>
          <a:prstGeom prst="rect">
            <a:avLst/>
          </a:prstGeom>
        </p:spPr>
      </p:pic>
      <p:pic>
        <p:nvPicPr>
          <p:cNvPr name="Picture 7" id="7"/>
          <p:cNvPicPr>
            <a:picLocks noChangeAspect="true"/>
          </p:cNvPicPr>
          <p:nvPr/>
        </p:nvPicPr>
        <p:blipFill>
          <a:blip r:embed="rId2">
            <a:alphaModFix amt="17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2790242" y="5562158"/>
            <a:ext cx="4743450" cy="4095750"/>
          </a:xfrm>
          <a:prstGeom prst="rect">
            <a:avLst/>
          </a:prstGeom>
        </p:spPr>
      </p:pic>
      <p:pic>
        <p:nvPicPr>
          <p:cNvPr name="Picture 8" id="8"/>
          <p:cNvPicPr>
            <a:picLocks noChangeAspect="true"/>
          </p:cNvPicPr>
          <p:nvPr/>
        </p:nvPicPr>
        <p:blipFill>
          <a:blip r:embed="rId2">
            <a:alphaModFix amt="17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7839658" y="5562158"/>
            <a:ext cx="4743450" cy="4095750"/>
          </a:xfrm>
          <a:prstGeom prst="rect">
            <a:avLst/>
          </a:prstGeom>
        </p:spPr>
      </p:pic>
      <p:sp>
        <p:nvSpPr>
          <p:cNvPr name="TextBox 9" id="9"/>
          <p:cNvSpPr txBox="true"/>
          <p:nvPr/>
        </p:nvSpPr>
        <p:spPr>
          <a:xfrm rot="0">
            <a:off x="486315" y="2791542"/>
            <a:ext cx="8744031" cy="3520758"/>
          </a:xfrm>
          <a:prstGeom prst="rect">
            <a:avLst/>
          </a:prstGeom>
        </p:spPr>
        <p:txBody>
          <a:bodyPr anchor="t" rtlCol="false" tIns="0" lIns="0" bIns="0" rIns="0">
            <a:spAutoFit/>
          </a:bodyPr>
          <a:lstStyle/>
          <a:p>
            <a:pPr algn="ctr">
              <a:lnSpc>
                <a:spcPts val="2817"/>
              </a:lnSpc>
            </a:pPr>
            <a:r>
              <a:rPr lang="en-US" sz="2012" spc="20">
                <a:solidFill>
                  <a:srgbClr val="FFFFFF"/>
                </a:solidFill>
                <a:latin typeface="Anonymous Pro"/>
              </a:rPr>
              <a:t>Bagian penyimpanan data bertugas untuk menyimpan data ataupun yang berkaitan dengan arsip sekolah, sehingga memudahkan pencarian dan pengambilan data mentah ataupun yang sudah diolah saat data itu diperlukan. Maka dari itu dapat disimpulkan bahwasanya pemanfaatan teknologi informasi sebagai alat penyimpanan data sangatlah diperlukan karena bertujuan untuk menjaga keamanan data dan meminimalisir biaya penyimpanan. Di samping itu penyimpanan informasi juga sangatlah penting karena tidak semua informasi yang dimiliki digunakan saat sekarang namun saat dibutuhkan.</a:t>
            </a:r>
          </a:p>
        </p:txBody>
      </p:sp>
    </p:spTree>
  </p:cSld>
  <p:clrMapOvr>
    <a:masterClrMapping/>
  </p:clrMapOvr>
  <p:transition spd="slow">
    <p:push dir="u"/>
  </p:transition>
</p:sld>
</file>

<file path=ppt/slides/slide24.xml><?xml version="1.0" encoding="utf-8"?>
<p:sld xmlns:p="http://schemas.openxmlformats.org/presentationml/2006/main" xmlns:a="http://schemas.openxmlformats.org/drawingml/2006/main" xmlns:r="http://schemas.openxmlformats.org/officeDocument/2006/relationships">
  <p:cSld>
    <p:bg>
      <p:bgPr>
        <a:solidFill>
          <a:srgbClr val="26499E"/>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17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2505156" y="1619088"/>
            <a:ext cx="4743450" cy="4095750"/>
          </a:xfrm>
          <a:prstGeom prst="rect">
            <a:avLst/>
          </a:prstGeom>
        </p:spPr>
      </p:pic>
      <p:pic>
        <p:nvPicPr>
          <p:cNvPr name="Picture 3" id="3"/>
          <p:cNvPicPr>
            <a:picLocks noChangeAspect="true"/>
          </p:cNvPicPr>
          <p:nvPr/>
        </p:nvPicPr>
        <p:blipFill>
          <a:blip r:embed="rId2">
            <a:alphaModFix amt="17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2752644" y="-1305087"/>
            <a:ext cx="4743450" cy="4095750"/>
          </a:xfrm>
          <a:prstGeom prst="rect">
            <a:avLst/>
          </a:prstGeom>
        </p:spPr>
      </p:pic>
      <p:pic>
        <p:nvPicPr>
          <p:cNvPr name="Picture 4" id="4"/>
          <p:cNvPicPr>
            <a:picLocks noChangeAspect="true"/>
          </p:cNvPicPr>
          <p:nvPr/>
        </p:nvPicPr>
        <p:blipFill>
          <a:blip r:embed="rId2">
            <a:alphaModFix amt="17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2295444" y="4962363"/>
            <a:ext cx="4743450" cy="4095750"/>
          </a:xfrm>
          <a:prstGeom prst="rect">
            <a:avLst/>
          </a:prstGeom>
        </p:spPr>
      </p:pic>
      <p:pic>
        <p:nvPicPr>
          <p:cNvPr name="Picture 5" id="5"/>
          <p:cNvPicPr>
            <a:picLocks noChangeAspect="true"/>
          </p:cNvPicPr>
          <p:nvPr/>
        </p:nvPicPr>
        <p:blipFill>
          <a:blip r:embed="rId2">
            <a:alphaModFix amt="17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7724856" y="-1305087"/>
            <a:ext cx="4743450" cy="4095750"/>
          </a:xfrm>
          <a:prstGeom prst="rect">
            <a:avLst/>
          </a:prstGeom>
        </p:spPr>
      </p:pic>
      <p:pic>
        <p:nvPicPr>
          <p:cNvPr name="Picture 6" id="6"/>
          <p:cNvPicPr>
            <a:picLocks noChangeAspect="true"/>
          </p:cNvPicPr>
          <p:nvPr/>
        </p:nvPicPr>
        <p:blipFill>
          <a:blip r:embed="rId2">
            <a:alphaModFix amt="17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7724856" y="4962363"/>
            <a:ext cx="4743450" cy="4095750"/>
          </a:xfrm>
          <a:prstGeom prst="rect">
            <a:avLst/>
          </a:prstGeom>
        </p:spPr>
      </p:pic>
      <p:sp>
        <p:nvSpPr>
          <p:cNvPr name="TextBox 7" id="7"/>
          <p:cNvSpPr txBox="true"/>
          <p:nvPr/>
        </p:nvSpPr>
        <p:spPr>
          <a:xfrm rot="0">
            <a:off x="1191252" y="247795"/>
            <a:ext cx="7371095" cy="2378652"/>
          </a:xfrm>
          <a:prstGeom prst="rect">
            <a:avLst/>
          </a:prstGeom>
        </p:spPr>
        <p:txBody>
          <a:bodyPr anchor="t" rtlCol="false" tIns="0" lIns="0" bIns="0" rIns="0">
            <a:spAutoFit/>
          </a:bodyPr>
          <a:lstStyle/>
          <a:p>
            <a:pPr algn="ctr">
              <a:lnSpc>
                <a:spcPts val="3818"/>
              </a:lnSpc>
            </a:pPr>
            <a:r>
              <a:rPr lang="en-US" sz="2727" spc="845">
                <a:solidFill>
                  <a:srgbClr val="FFFFFF"/>
                </a:solidFill>
                <a:latin typeface="Anonymous Pro Bold"/>
              </a:rPr>
              <a:t>FAKTOR PENDUKUNG PENERAPAN SIM DALAM MENDUKUNG AKTIVITAS PELAYANAN ADMINISTRASI PESERTA DIDIK</a:t>
            </a:r>
          </a:p>
        </p:txBody>
      </p:sp>
      <p:sp>
        <p:nvSpPr>
          <p:cNvPr name="TextBox 8" id="8"/>
          <p:cNvSpPr txBox="true"/>
          <p:nvPr/>
        </p:nvSpPr>
        <p:spPr>
          <a:xfrm rot="0">
            <a:off x="515672" y="3077210"/>
            <a:ext cx="8722256" cy="3506470"/>
          </a:xfrm>
          <a:prstGeom prst="rect">
            <a:avLst/>
          </a:prstGeom>
        </p:spPr>
        <p:txBody>
          <a:bodyPr anchor="t" rtlCol="false" tIns="0" lIns="0" bIns="0" rIns="0">
            <a:spAutoFit/>
          </a:bodyPr>
          <a:lstStyle/>
          <a:p>
            <a:pPr algn="just" marL="474979" indent="-237490" lvl="1">
              <a:lnSpc>
                <a:spcPts val="3079"/>
              </a:lnSpc>
              <a:buFont typeface="Arial"/>
              <a:buChar char="•"/>
            </a:pPr>
            <a:r>
              <a:rPr lang="en-US" sz="2199" spc="21">
                <a:solidFill>
                  <a:srgbClr val="FFFFFF"/>
                </a:solidFill>
                <a:latin typeface="Anonymous Pro"/>
              </a:rPr>
              <a:t>Adanya SDM yang memadai baik secara kualitas maupun kuantitas</a:t>
            </a:r>
          </a:p>
          <a:p>
            <a:pPr algn="just" marL="474979" indent="-237490" lvl="1">
              <a:lnSpc>
                <a:spcPts val="3079"/>
              </a:lnSpc>
              <a:buFont typeface="Arial"/>
              <a:buChar char="•"/>
            </a:pPr>
            <a:r>
              <a:rPr lang="en-US" sz="2199" spc="21">
                <a:solidFill>
                  <a:srgbClr val="FFFFFF"/>
                </a:solidFill>
                <a:latin typeface="Anonymous Pro"/>
              </a:rPr>
              <a:t>Lengkapnya kebutuhan sarana dan prasaran yang diperlukan dalam menjalankan tugas</a:t>
            </a:r>
          </a:p>
          <a:p>
            <a:pPr algn="just" marL="474979" indent="-237490" lvl="1">
              <a:lnSpc>
                <a:spcPts val="3079"/>
              </a:lnSpc>
              <a:buFont typeface="Arial"/>
              <a:buChar char="•"/>
            </a:pPr>
            <a:r>
              <a:rPr lang="en-US" sz="2199" spc="21">
                <a:solidFill>
                  <a:srgbClr val="FFFFFF"/>
                </a:solidFill>
                <a:latin typeface="Anonymous Pro"/>
              </a:rPr>
              <a:t>Tersedianya aplikasi pendukung untuk melakukan pendataan peserta didik, tenaga pengajar, maupun tenaga kependidikan melalui aplikasi Dapodik</a:t>
            </a:r>
          </a:p>
          <a:p>
            <a:pPr algn="just" marL="474979" indent="-237490" lvl="1">
              <a:lnSpc>
                <a:spcPts val="3079"/>
              </a:lnSpc>
              <a:buFont typeface="Arial"/>
              <a:buChar char="•"/>
            </a:pPr>
            <a:r>
              <a:rPr lang="en-US" sz="2199" spc="21">
                <a:solidFill>
                  <a:srgbClr val="FFFFFF"/>
                </a:solidFill>
                <a:latin typeface="Anonymous Pro"/>
              </a:rPr>
              <a:t>Adanya kerjasama dari seluruh warga sekolah dalam hal pengadministrasian peserta didik.</a:t>
            </a:r>
          </a:p>
        </p:txBody>
      </p:sp>
    </p:spTree>
  </p:cSld>
  <p:clrMapOvr>
    <a:masterClrMapping/>
  </p:clrMapOvr>
  <p:transition spd="slow">
    <p:push dir="u"/>
  </p:transition>
</p:sld>
</file>

<file path=ppt/slides/slide25.xml><?xml version="1.0" encoding="utf-8"?>
<p:sld xmlns:p="http://schemas.openxmlformats.org/presentationml/2006/main" xmlns:a="http://schemas.openxmlformats.org/drawingml/2006/main" xmlns:r="http://schemas.openxmlformats.org/officeDocument/2006/relationships">
  <p:cSld>
    <p:bg>
      <p:bgPr>
        <a:solidFill>
          <a:srgbClr val="26499E"/>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17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2505156" y="1619088"/>
            <a:ext cx="4743450" cy="4095750"/>
          </a:xfrm>
          <a:prstGeom prst="rect">
            <a:avLst/>
          </a:prstGeom>
        </p:spPr>
      </p:pic>
      <p:pic>
        <p:nvPicPr>
          <p:cNvPr name="Picture 3" id="3"/>
          <p:cNvPicPr>
            <a:picLocks noChangeAspect="true"/>
          </p:cNvPicPr>
          <p:nvPr/>
        </p:nvPicPr>
        <p:blipFill>
          <a:blip r:embed="rId2">
            <a:alphaModFix amt="17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2752644" y="-1305087"/>
            <a:ext cx="4743450" cy="4095750"/>
          </a:xfrm>
          <a:prstGeom prst="rect">
            <a:avLst/>
          </a:prstGeom>
        </p:spPr>
      </p:pic>
      <p:pic>
        <p:nvPicPr>
          <p:cNvPr name="Picture 4" id="4"/>
          <p:cNvPicPr>
            <a:picLocks noChangeAspect="true"/>
          </p:cNvPicPr>
          <p:nvPr/>
        </p:nvPicPr>
        <p:blipFill>
          <a:blip r:embed="rId2">
            <a:alphaModFix amt="17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2295444" y="4962363"/>
            <a:ext cx="4743450" cy="4095750"/>
          </a:xfrm>
          <a:prstGeom prst="rect">
            <a:avLst/>
          </a:prstGeom>
        </p:spPr>
      </p:pic>
      <p:pic>
        <p:nvPicPr>
          <p:cNvPr name="Picture 5" id="5"/>
          <p:cNvPicPr>
            <a:picLocks noChangeAspect="true"/>
          </p:cNvPicPr>
          <p:nvPr/>
        </p:nvPicPr>
        <p:blipFill>
          <a:blip r:embed="rId2">
            <a:alphaModFix amt="17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7724856" y="-1305087"/>
            <a:ext cx="4743450" cy="4095750"/>
          </a:xfrm>
          <a:prstGeom prst="rect">
            <a:avLst/>
          </a:prstGeom>
        </p:spPr>
      </p:pic>
      <p:pic>
        <p:nvPicPr>
          <p:cNvPr name="Picture 6" id="6"/>
          <p:cNvPicPr>
            <a:picLocks noChangeAspect="true"/>
          </p:cNvPicPr>
          <p:nvPr/>
        </p:nvPicPr>
        <p:blipFill>
          <a:blip r:embed="rId2">
            <a:alphaModFix amt="17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7724856" y="4962363"/>
            <a:ext cx="4743450" cy="4095750"/>
          </a:xfrm>
          <a:prstGeom prst="rect">
            <a:avLst/>
          </a:prstGeom>
        </p:spPr>
      </p:pic>
      <p:sp>
        <p:nvSpPr>
          <p:cNvPr name="TextBox 7" id="7"/>
          <p:cNvSpPr txBox="true"/>
          <p:nvPr/>
        </p:nvSpPr>
        <p:spPr>
          <a:xfrm rot="0">
            <a:off x="562905" y="634549"/>
            <a:ext cx="8905329" cy="1902402"/>
          </a:xfrm>
          <a:prstGeom prst="rect">
            <a:avLst/>
          </a:prstGeom>
        </p:spPr>
        <p:txBody>
          <a:bodyPr anchor="t" rtlCol="false" tIns="0" lIns="0" bIns="0" rIns="0">
            <a:spAutoFit/>
          </a:bodyPr>
          <a:lstStyle/>
          <a:p>
            <a:pPr algn="ctr">
              <a:lnSpc>
                <a:spcPts val="3818"/>
              </a:lnSpc>
            </a:pPr>
            <a:r>
              <a:rPr lang="en-US" sz="2727" spc="845">
                <a:solidFill>
                  <a:srgbClr val="FFFFFF"/>
                </a:solidFill>
                <a:latin typeface="Anonymous Pro Bold"/>
              </a:rPr>
              <a:t>FAKTOR PENGHAMBAT PENERAPAN SIM DALAM MENDUKUNG AKTIVITAS PELAYANAN ADMINISTRASI PESERTA DIDIK</a:t>
            </a:r>
          </a:p>
        </p:txBody>
      </p:sp>
      <p:sp>
        <p:nvSpPr>
          <p:cNvPr name="TextBox 8" id="8"/>
          <p:cNvSpPr txBox="true"/>
          <p:nvPr/>
        </p:nvSpPr>
        <p:spPr>
          <a:xfrm rot="0">
            <a:off x="2429877" y="3102058"/>
            <a:ext cx="4893846" cy="2877998"/>
          </a:xfrm>
          <a:prstGeom prst="rect">
            <a:avLst/>
          </a:prstGeom>
        </p:spPr>
        <p:txBody>
          <a:bodyPr anchor="t" rtlCol="false" tIns="0" lIns="0" bIns="0" rIns="0">
            <a:spAutoFit/>
          </a:bodyPr>
          <a:lstStyle/>
          <a:p>
            <a:pPr algn="ctr">
              <a:lnSpc>
                <a:spcPts val="2862"/>
              </a:lnSpc>
            </a:pPr>
            <a:r>
              <a:rPr lang="en-US" sz="2044" spc="20">
                <a:solidFill>
                  <a:srgbClr val="FFFFFF"/>
                </a:solidFill>
                <a:latin typeface="Anonymous Pro Bold"/>
              </a:rPr>
              <a:t>Faktor Eksternal</a:t>
            </a:r>
          </a:p>
          <a:p>
            <a:pPr algn="ctr">
              <a:lnSpc>
                <a:spcPts val="2862"/>
              </a:lnSpc>
            </a:pPr>
            <a:r>
              <a:rPr lang="en-US" sz="2044" spc="20">
                <a:solidFill>
                  <a:srgbClr val="FFFFFF"/>
                </a:solidFill>
                <a:latin typeface="Anonymous Pro Bold"/>
              </a:rPr>
              <a:t>=&gt; berasal dari lingkungan diluar sekolah. Sebagai contoh, adanya </a:t>
            </a:r>
            <a:r>
              <a:rPr lang="en-US" sz="2044" spc="20">
                <a:solidFill>
                  <a:srgbClr val="FFFFFF"/>
                </a:solidFill>
                <a:latin typeface="Anonymous Pro Bold Italics"/>
              </a:rPr>
              <a:t>maintenance database </a:t>
            </a:r>
            <a:r>
              <a:rPr lang="en-US" sz="2044" spc="20">
                <a:solidFill>
                  <a:srgbClr val="FFFFFF"/>
                </a:solidFill>
                <a:latin typeface="Anonymous Pro Bold"/>
              </a:rPr>
              <a:t>(pembaharuan sistem) yang lama, sehingga memakan waktu yang lama, dan operator tidak bisa mengakses data pembaharuan ke Dapodik</a:t>
            </a:r>
          </a:p>
        </p:txBody>
      </p:sp>
    </p:spTree>
  </p:cSld>
  <p:clrMapOvr>
    <a:masterClrMapping/>
  </p:clrMapOvr>
  <p:transition spd="slow">
    <p:push dir="l"/>
  </p:transition>
</p:sld>
</file>

<file path=ppt/slides/slide26.xml><?xml version="1.0" encoding="utf-8"?>
<p:sld xmlns:p="http://schemas.openxmlformats.org/presentationml/2006/main" xmlns:a="http://schemas.openxmlformats.org/drawingml/2006/main" xmlns:r="http://schemas.openxmlformats.org/officeDocument/2006/relationships">
  <p:cSld>
    <p:bg>
      <p:bgPr>
        <a:solidFill>
          <a:srgbClr val="26499E"/>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17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2505156" y="1619088"/>
            <a:ext cx="4743450" cy="4095750"/>
          </a:xfrm>
          <a:prstGeom prst="rect">
            <a:avLst/>
          </a:prstGeom>
        </p:spPr>
      </p:pic>
      <p:pic>
        <p:nvPicPr>
          <p:cNvPr name="Picture 3" id="3"/>
          <p:cNvPicPr>
            <a:picLocks noChangeAspect="true"/>
          </p:cNvPicPr>
          <p:nvPr/>
        </p:nvPicPr>
        <p:blipFill>
          <a:blip r:embed="rId2">
            <a:alphaModFix amt="17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2752644" y="-1305087"/>
            <a:ext cx="4743450" cy="4095750"/>
          </a:xfrm>
          <a:prstGeom prst="rect">
            <a:avLst/>
          </a:prstGeom>
        </p:spPr>
      </p:pic>
      <p:pic>
        <p:nvPicPr>
          <p:cNvPr name="Picture 4" id="4"/>
          <p:cNvPicPr>
            <a:picLocks noChangeAspect="true"/>
          </p:cNvPicPr>
          <p:nvPr/>
        </p:nvPicPr>
        <p:blipFill>
          <a:blip r:embed="rId2">
            <a:alphaModFix amt="17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2295444" y="4962363"/>
            <a:ext cx="4743450" cy="4095750"/>
          </a:xfrm>
          <a:prstGeom prst="rect">
            <a:avLst/>
          </a:prstGeom>
        </p:spPr>
      </p:pic>
      <p:pic>
        <p:nvPicPr>
          <p:cNvPr name="Picture 5" id="5"/>
          <p:cNvPicPr>
            <a:picLocks noChangeAspect="true"/>
          </p:cNvPicPr>
          <p:nvPr/>
        </p:nvPicPr>
        <p:blipFill>
          <a:blip r:embed="rId2">
            <a:alphaModFix amt="17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7724856" y="-1305087"/>
            <a:ext cx="4743450" cy="4095750"/>
          </a:xfrm>
          <a:prstGeom prst="rect">
            <a:avLst/>
          </a:prstGeom>
        </p:spPr>
      </p:pic>
      <p:pic>
        <p:nvPicPr>
          <p:cNvPr name="Picture 6" id="6"/>
          <p:cNvPicPr>
            <a:picLocks noChangeAspect="true"/>
          </p:cNvPicPr>
          <p:nvPr/>
        </p:nvPicPr>
        <p:blipFill>
          <a:blip r:embed="rId2">
            <a:alphaModFix amt="17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7724856" y="4962363"/>
            <a:ext cx="4743450" cy="4095750"/>
          </a:xfrm>
          <a:prstGeom prst="rect">
            <a:avLst/>
          </a:prstGeom>
        </p:spPr>
      </p:pic>
      <p:sp>
        <p:nvSpPr>
          <p:cNvPr name="TextBox 7" id="7"/>
          <p:cNvSpPr txBox="true"/>
          <p:nvPr/>
        </p:nvSpPr>
        <p:spPr>
          <a:xfrm rot="0">
            <a:off x="562905" y="634549"/>
            <a:ext cx="8905329" cy="1902402"/>
          </a:xfrm>
          <a:prstGeom prst="rect">
            <a:avLst/>
          </a:prstGeom>
        </p:spPr>
        <p:txBody>
          <a:bodyPr anchor="t" rtlCol="false" tIns="0" lIns="0" bIns="0" rIns="0">
            <a:spAutoFit/>
          </a:bodyPr>
          <a:lstStyle/>
          <a:p>
            <a:pPr algn="ctr">
              <a:lnSpc>
                <a:spcPts val="3818"/>
              </a:lnSpc>
            </a:pPr>
            <a:r>
              <a:rPr lang="en-US" sz="2727" spc="845">
                <a:solidFill>
                  <a:srgbClr val="FFFFFF"/>
                </a:solidFill>
                <a:latin typeface="Anonymous Pro Bold"/>
              </a:rPr>
              <a:t>FAKTOR PENGHAMBAT PENERAPAN SIM DALAM MENDUKUNG AKTIVITAS PELAYANAN ADMINISTRASI PESERTA DIDIK</a:t>
            </a:r>
          </a:p>
        </p:txBody>
      </p:sp>
      <p:sp>
        <p:nvSpPr>
          <p:cNvPr name="TextBox 8" id="8"/>
          <p:cNvSpPr txBox="true"/>
          <p:nvPr/>
        </p:nvSpPr>
        <p:spPr>
          <a:xfrm rot="0">
            <a:off x="1896965" y="2958964"/>
            <a:ext cx="6237208" cy="3615191"/>
          </a:xfrm>
          <a:prstGeom prst="rect">
            <a:avLst/>
          </a:prstGeom>
        </p:spPr>
        <p:txBody>
          <a:bodyPr anchor="t" rtlCol="false" tIns="0" lIns="0" bIns="0" rIns="0">
            <a:spAutoFit/>
          </a:bodyPr>
          <a:lstStyle/>
          <a:p>
            <a:pPr algn="ctr">
              <a:lnSpc>
                <a:spcPts val="2862"/>
              </a:lnSpc>
            </a:pPr>
            <a:r>
              <a:rPr lang="en-US" sz="2044" spc="20">
                <a:solidFill>
                  <a:srgbClr val="FFFFFF"/>
                </a:solidFill>
                <a:latin typeface="Anonymous Pro Bold"/>
              </a:rPr>
              <a:t>Faktor Internal</a:t>
            </a:r>
          </a:p>
          <a:p>
            <a:pPr algn="ctr">
              <a:lnSpc>
                <a:spcPts val="2862"/>
              </a:lnSpc>
            </a:pPr>
            <a:r>
              <a:rPr lang="en-US" sz="2044" spc="20">
                <a:solidFill>
                  <a:srgbClr val="FFFFFF"/>
                </a:solidFill>
                <a:latin typeface="Anonymous Pro Bold"/>
              </a:rPr>
              <a:t>=&gt;Berasal dari lingkungan sekolah itu sendiri. Sebagai Contoh:</a:t>
            </a:r>
          </a:p>
          <a:p>
            <a:pPr algn="just" marL="441435" indent="-220718" lvl="1">
              <a:lnSpc>
                <a:spcPts val="2862"/>
              </a:lnSpc>
              <a:buFont typeface="Arial"/>
              <a:buChar char="•"/>
            </a:pPr>
            <a:r>
              <a:rPr lang="en-US" sz="2044" spc="20">
                <a:solidFill>
                  <a:srgbClr val="FFFFFF"/>
                </a:solidFill>
                <a:latin typeface="Anonymous Pro Bold"/>
              </a:rPr>
              <a:t>Keterlambatan peserta didik dalam pengumpulan data</a:t>
            </a:r>
          </a:p>
          <a:p>
            <a:pPr algn="just" marL="441435" indent="-220718" lvl="1">
              <a:lnSpc>
                <a:spcPts val="2862"/>
              </a:lnSpc>
              <a:buFont typeface="Arial"/>
              <a:buChar char="•"/>
            </a:pPr>
            <a:r>
              <a:rPr lang="en-US" sz="2044" spc="20">
                <a:solidFill>
                  <a:srgbClr val="FFFFFF"/>
                </a:solidFill>
                <a:latin typeface="Anonymous Pro Bold"/>
              </a:rPr>
              <a:t>Terjadinya siklus </a:t>
            </a:r>
            <a:r>
              <a:rPr lang="en-US" sz="2044" spc="20">
                <a:solidFill>
                  <a:srgbClr val="FFFFFF"/>
                </a:solidFill>
                <a:latin typeface="Anonymous Pro Bold Italics"/>
              </a:rPr>
              <a:t>down</a:t>
            </a:r>
            <a:r>
              <a:rPr lang="en-US" sz="2044" spc="20">
                <a:solidFill>
                  <a:srgbClr val="FFFFFF"/>
                </a:solidFill>
                <a:latin typeface="Anonymous Pro Bold"/>
              </a:rPr>
              <a:t> saat penginputan data</a:t>
            </a:r>
          </a:p>
          <a:p>
            <a:pPr algn="just" marL="441435" indent="-220718" lvl="1">
              <a:lnSpc>
                <a:spcPts val="2862"/>
              </a:lnSpc>
              <a:buFont typeface="Arial"/>
              <a:buChar char="•"/>
            </a:pPr>
            <a:r>
              <a:rPr lang="en-US" sz="2044" spc="20">
                <a:solidFill>
                  <a:srgbClr val="FFFFFF"/>
                </a:solidFill>
                <a:latin typeface="Anonymous Pro Bold"/>
              </a:rPr>
              <a:t>Terjadi pemadaman lampu saat pengunggahan data</a:t>
            </a:r>
          </a:p>
          <a:p>
            <a:pPr algn="just" marL="441435" indent="-220718" lvl="1">
              <a:lnSpc>
                <a:spcPts val="2862"/>
              </a:lnSpc>
              <a:buFont typeface="Arial"/>
              <a:buChar char="•"/>
            </a:pPr>
            <a:r>
              <a:rPr lang="en-US" sz="2044" spc="20">
                <a:solidFill>
                  <a:srgbClr val="FFFFFF"/>
                </a:solidFill>
                <a:latin typeface="Anonymous Pro Bold"/>
              </a:rPr>
              <a:t>Terjadinya </a:t>
            </a:r>
            <a:r>
              <a:rPr lang="en-US" sz="2044" spc="20">
                <a:solidFill>
                  <a:srgbClr val="FFFFFF"/>
                </a:solidFill>
                <a:latin typeface="Anonymous Pro Bold Italics"/>
              </a:rPr>
              <a:t>in valid </a:t>
            </a:r>
            <a:r>
              <a:rPr lang="en-US" sz="2044" spc="20">
                <a:solidFill>
                  <a:srgbClr val="FFFFFF"/>
                </a:solidFill>
                <a:latin typeface="Anonymous Pro Bold"/>
              </a:rPr>
              <a:t>dalam pendataan </a:t>
            </a:r>
            <a:r>
              <a:rPr lang="en-US" sz="2044" spc="20">
                <a:solidFill>
                  <a:srgbClr val="FFFFFF"/>
                </a:solidFill>
                <a:latin typeface="Anonymous Pro Bold"/>
              </a:rPr>
              <a:t> </a:t>
            </a:r>
          </a:p>
        </p:txBody>
      </p:sp>
    </p:spTree>
  </p:cSld>
  <p:clrMapOvr>
    <a:masterClrMapping/>
  </p:clrMapOvr>
  <p:transition spd="slow">
    <p:push dir="l"/>
  </p:transition>
</p:sld>
</file>

<file path=ppt/slides/slide2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17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7724856" y="4962363"/>
            <a:ext cx="4743450" cy="4095750"/>
          </a:xfrm>
          <a:prstGeom prst="rect">
            <a:avLst/>
          </a:prstGeom>
        </p:spPr>
      </p:pic>
      <p:pic>
        <p:nvPicPr>
          <p:cNvPr name="Picture 3" id="3"/>
          <p:cNvPicPr>
            <a:picLocks noChangeAspect="true"/>
          </p:cNvPicPr>
          <p:nvPr/>
        </p:nvPicPr>
        <p:blipFill>
          <a:blip r:embed="rId2">
            <a:alphaModFix amt="17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2295444" y="4962363"/>
            <a:ext cx="4743450" cy="4095750"/>
          </a:xfrm>
          <a:prstGeom prst="rect">
            <a:avLst/>
          </a:prstGeom>
        </p:spPr>
      </p:pic>
      <p:pic>
        <p:nvPicPr>
          <p:cNvPr name="Picture 4" id="4"/>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0" y="2171591"/>
            <a:ext cx="9748224" cy="5143352"/>
          </a:xfrm>
          <a:prstGeom prst="rect">
            <a:avLst/>
          </a:prstGeom>
        </p:spPr>
      </p:pic>
      <p:sp>
        <p:nvSpPr>
          <p:cNvPr name="TextBox 5" id="5"/>
          <p:cNvSpPr txBox="true"/>
          <p:nvPr/>
        </p:nvSpPr>
        <p:spPr>
          <a:xfrm rot="0">
            <a:off x="-71152" y="879113"/>
            <a:ext cx="9858965" cy="966177"/>
          </a:xfrm>
          <a:prstGeom prst="rect">
            <a:avLst/>
          </a:prstGeom>
        </p:spPr>
        <p:txBody>
          <a:bodyPr anchor="t" rtlCol="false" tIns="0" lIns="0" bIns="0" rIns="0">
            <a:spAutoFit/>
          </a:bodyPr>
          <a:lstStyle/>
          <a:p>
            <a:pPr algn="ctr">
              <a:lnSpc>
                <a:spcPts val="7858"/>
              </a:lnSpc>
            </a:pPr>
            <a:r>
              <a:rPr lang="en-US" sz="5613" spc="1740">
                <a:solidFill>
                  <a:srgbClr val="26499E"/>
                </a:solidFill>
                <a:latin typeface="Anonymous Pro Bold"/>
              </a:rPr>
              <a:t>KESIMPULAN</a:t>
            </a:r>
          </a:p>
        </p:txBody>
      </p:sp>
      <p:pic>
        <p:nvPicPr>
          <p:cNvPr name="Picture 6" id="6"/>
          <p:cNvPicPr>
            <a:picLocks noChangeAspect="true"/>
          </p:cNvPicPr>
          <p:nvPr/>
        </p:nvPicPr>
        <p:blipFill>
          <a:blip r:embed="rId2">
            <a:alphaModFix amt="17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2486606" y="2695133"/>
            <a:ext cx="4743450" cy="4095750"/>
          </a:xfrm>
          <a:prstGeom prst="rect">
            <a:avLst/>
          </a:prstGeom>
        </p:spPr>
      </p:pic>
      <p:pic>
        <p:nvPicPr>
          <p:cNvPr name="Picture 7" id="7"/>
          <p:cNvPicPr>
            <a:picLocks noChangeAspect="true"/>
          </p:cNvPicPr>
          <p:nvPr/>
        </p:nvPicPr>
        <p:blipFill>
          <a:blip r:embed="rId2">
            <a:alphaModFix amt="17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2790242" y="5562158"/>
            <a:ext cx="4743450" cy="4095750"/>
          </a:xfrm>
          <a:prstGeom prst="rect">
            <a:avLst/>
          </a:prstGeom>
        </p:spPr>
      </p:pic>
      <p:pic>
        <p:nvPicPr>
          <p:cNvPr name="Picture 8" id="8"/>
          <p:cNvPicPr>
            <a:picLocks noChangeAspect="true"/>
          </p:cNvPicPr>
          <p:nvPr/>
        </p:nvPicPr>
        <p:blipFill>
          <a:blip r:embed="rId2">
            <a:alphaModFix amt="17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7839658" y="5562158"/>
            <a:ext cx="4743450" cy="4095750"/>
          </a:xfrm>
          <a:prstGeom prst="rect">
            <a:avLst/>
          </a:prstGeom>
        </p:spPr>
      </p:pic>
      <p:sp>
        <p:nvSpPr>
          <p:cNvPr name="TextBox 9" id="9"/>
          <p:cNvSpPr txBox="true"/>
          <p:nvPr/>
        </p:nvSpPr>
        <p:spPr>
          <a:xfrm rot="0">
            <a:off x="486315" y="2791542"/>
            <a:ext cx="8744031" cy="4225608"/>
          </a:xfrm>
          <a:prstGeom prst="rect">
            <a:avLst/>
          </a:prstGeom>
        </p:spPr>
        <p:txBody>
          <a:bodyPr anchor="t" rtlCol="false" tIns="0" lIns="0" bIns="0" rIns="0">
            <a:spAutoFit/>
          </a:bodyPr>
          <a:lstStyle/>
          <a:p>
            <a:pPr algn="ctr">
              <a:lnSpc>
                <a:spcPts val="2817"/>
              </a:lnSpc>
            </a:pPr>
            <a:r>
              <a:rPr lang="en-US" sz="2012" spc="20">
                <a:solidFill>
                  <a:srgbClr val="FFFFFF"/>
                </a:solidFill>
                <a:latin typeface="Anonymous Pro"/>
              </a:rPr>
              <a:t>Dari hasil penelitian yang telah dilakukan. Dapat disimpulkan bahwa penerapan Sistem Informasi Manajemen sangat penting dan  mendukung pelayanan admiinistrasi peserta didik dalam lembaga pendidikan. Hal ini ditujukan agar memperoleh </a:t>
            </a:r>
            <a:r>
              <a:rPr lang="en-US" sz="2012" spc="20">
                <a:solidFill>
                  <a:srgbClr val="FFFFFF"/>
                </a:solidFill>
                <a:latin typeface="Anonymous Pro Italics"/>
              </a:rPr>
              <a:t>competitive advantage</a:t>
            </a:r>
            <a:r>
              <a:rPr lang="en-US" sz="2012" spc="20">
                <a:solidFill>
                  <a:srgbClr val="FFFFFF"/>
                </a:solidFill>
                <a:latin typeface="Anonymous Pro"/>
              </a:rPr>
              <a:t> dengan lembaga pendidikan lain. Dapat kita liihat juga bahwa penerapan SIM yang dilakukan oleh SMA Islam Az Zahrah Palembang juga sudah baik dengan menggunakan Dapodik yang langsung disupervisi oleh Kementerian Pendidikan dan Kebudayaan Pusat. Namun, tetap saja terdapat faktor pendukung dan faktor penghambat dari penerapan SIM yang harus diperhatikan dengan baik agar penerapannya mendapatkan hasil yang maksimal.</a:t>
            </a:r>
          </a:p>
        </p:txBody>
      </p:sp>
    </p:spTree>
  </p:cSld>
  <p:clrMapOvr>
    <a:masterClrMapping/>
  </p:clrMapOvr>
  <p:transition spd="slow">
    <p:push dir="d"/>
  </p:transition>
</p:sld>
</file>

<file path=ppt/slides/slide28.xml><?xml version="1.0" encoding="utf-8"?>
<p:sld xmlns:p="http://schemas.openxmlformats.org/presentationml/2006/main" xmlns:a="http://schemas.openxmlformats.org/drawingml/2006/main" xmlns:r="http://schemas.openxmlformats.org/officeDocument/2006/relationships">
  <p:cSld>
    <p:bg>
      <p:bgPr>
        <a:solidFill>
          <a:srgbClr val="26499E"/>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17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2505156" y="1619088"/>
            <a:ext cx="4743450" cy="4095750"/>
          </a:xfrm>
          <a:prstGeom prst="rect">
            <a:avLst/>
          </a:prstGeom>
        </p:spPr>
      </p:pic>
      <p:pic>
        <p:nvPicPr>
          <p:cNvPr name="Picture 3" id="3"/>
          <p:cNvPicPr>
            <a:picLocks noChangeAspect="true"/>
          </p:cNvPicPr>
          <p:nvPr/>
        </p:nvPicPr>
        <p:blipFill>
          <a:blip r:embed="rId2">
            <a:alphaModFix amt="17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2752644" y="-1305087"/>
            <a:ext cx="4743450" cy="4095750"/>
          </a:xfrm>
          <a:prstGeom prst="rect">
            <a:avLst/>
          </a:prstGeom>
        </p:spPr>
      </p:pic>
      <p:pic>
        <p:nvPicPr>
          <p:cNvPr name="Picture 4" id="4"/>
          <p:cNvPicPr>
            <a:picLocks noChangeAspect="true"/>
          </p:cNvPicPr>
          <p:nvPr/>
        </p:nvPicPr>
        <p:blipFill>
          <a:blip r:embed="rId2">
            <a:alphaModFix amt="17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2295444" y="4962363"/>
            <a:ext cx="4743450" cy="4095750"/>
          </a:xfrm>
          <a:prstGeom prst="rect">
            <a:avLst/>
          </a:prstGeom>
        </p:spPr>
      </p:pic>
      <p:pic>
        <p:nvPicPr>
          <p:cNvPr name="Picture 5" id="5"/>
          <p:cNvPicPr>
            <a:picLocks noChangeAspect="true"/>
          </p:cNvPicPr>
          <p:nvPr/>
        </p:nvPicPr>
        <p:blipFill>
          <a:blip r:embed="rId2">
            <a:alphaModFix amt="17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7724856" y="-1305087"/>
            <a:ext cx="4743450" cy="4095750"/>
          </a:xfrm>
          <a:prstGeom prst="rect">
            <a:avLst/>
          </a:prstGeom>
        </p:spPr>
      </p:pic>
      <p:pic>
        <p:nvPicPr>
          <p:cNvPr name="Picture 6" id="6"/>
          <p:cNvPicPr>
            <a:picLocks noChangeAspect="true"/>
          </p:cNvPicPr>
          <p:nvPr/>
        </p:nvPicPr>
        <p:blipFill>
          <a:blip r:embed="rId2">
            <a:alphaModFix amt="17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7724856" y="4962363"/>
            <a:ext cx="4743450" cy="4095750"/>
          </a:xfrm>
          <a:prstGeom prst="rect">
            <a:avLst/>
          </a:prstGeom>
        </p:spPr>
      </p:pic>
      <p:sp>
        <p:nvSpPr>
          <p:cNvPr name="TextBox 7" id="7"/>
          <p:cNvSpPr txBox="true"/>
          <p:nvPr/>
        </p:nvSpPr>
        <p:spPr>
          <a:xfrm rot="0">
            <a:off x="281453" y="3114047"/>
            <a:ext cx="9190695" cy="972806"/>
          </a:xfrm>
          <a:prstGeom prst="rect">
            <a:avLst/>
          </a:prstGeom>
        </p:spPr>
        <p:txBody>
          <a:bodyPr anchor="t" rtlCol="false" tIns="0" lIns="0" bIns="0" rIns="0">
            <a:spAutoFit/>
          </a:bodyPr>
          <a:lstStyle/>
          <a:p>
            <a:pPr algn="ctr">
              <a:lnSpc>
                <a:spcPts val="7946"/>
              </a:lnSpc>
            </a:pPr>
            <a:r>
              <a:rPr lang="en-US" sz="5676" spc="1759">
                <a:solidFill>
                  <a:srgbClr val="FFFFFF"/>
                </a:solidFill>
                <a:latin typeface="Anonymous Pro Bold"/>
              </a:rPr>
              <a:t>TERIMA KASIH!</a:t>
            </a:r>
          </a:p>
        </p:txBody>
      </p:sp>
    </p:spTree>
  </p:cSld>
  <p:clrMapOvr>
    <a:masterClrMapping/>
  </p:clrMapOvr>
  <p:transition spd="slow">
    <p:push dir="u"/>
  </p:transition>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17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7724856" y="4962363"/>
            <a:ext cx="4743450" cy="4095750"/>
          </a:xfrm>
          <a:prstGeom prst="rect">
            <a:avLst/>
          </a:prstGeom>
        </p:spPr>
      </p:pic>
      <p:pic>
        <p:nvPicPr>
          <p:cNvPr name="Picture 3" id="3"/>
          <p:cNvPicPr>
            <a:picLocks noChangeAspect="true"/>
          </p:cNvPicPr>
          <p:nvPr/>
        </p:nvPicPr>
        <p:blipFill>
          <a:blip r:embed="rId2">
            <a:alphaModFix amt="17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2295444" y="4962363"/>
            <a:ext cx="4743450" cy="4095750"/>
          </a:xfrm>
          <a:prstGeom prst="rect">
            <a:avLst/>
          </a:prstGeom>
        </p:spPr>
      </p:pic>
      <p:pic>
        <p:nvPicPr>
          <p:cNvPr name="Picture 4" id="4"/>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0" y="2171591"/>
            <a:ext cx="9748224" cy="5143352"/>
          </a:xfrm>
          <a:prstGeom prst="rect">
            <a:avLst/>
          </a:prstGeom>
        </p:spPr>
      </p:pic>
      <p:sp>
        <p:nvSpPr>
          <p:cNvPr name="TextBox 5" id="5"/>
          <p:cNvSpPr txBox="true"/>
          <p:nvPr/>
        </p:nvSpPr>
        <p:spPr>
          <a:xfrm rot="0">
            <a:off x="295088" y="727447"/>
            <a:ext cx="8782050" cy="1412240"/>
          </a:xfrm>
          <a:prstGeom prst="rect">
            <a:avLst/>
          </a:prstGeom>
        </p:spPr>
        <p:txBody>
          <a:bodyPr anchor="t" rtlCol="false" tIns="0" lIns="0" bIns="0" rIns="0">
            <a:spAutoFit/>
          </a:bodyPr>
          <a:lstStyle/>
          <a:p>
            <a:pPr algn="ctr">
              <a:lnSpc>
                <a:spcPts val="5634"/>
              </a:lnSpc>
            </a:pPr>
            <a:r>
              <a:rPr lang="en-US" sz="4025" spc="1247">
                <a:solidFill>
                  <a:srgbClr val="26499E"/>
                </a:solidFill>
                <a:latin typeface="Anonymous Pro Bold"/>
              </a:rPr>
              <a:t>SISTEM INFORMASI MANAJEMEN</a:t>
            </a:r>
          </a:p>
        </p:txBody>
      </p:sp>
      <p:pic>
        <p:nvPicPr>
          <p:cNvPr name="Picture 6" id="6"/>
          <p:cNvPicPr>
            <a:picLocks noChangeAspect="true"/>
          </p:cNvPicPr>
          <p:nvPr/>
        </p:nvPicPr>
        <p:blipFill>
          <a:blip r:embed="rId2">
            <a:alphaModFix amt="17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2486606" y="2695133"/>
            <a:ext cx="4743450" cy="4095750"/>
          </a:xfrm>
          <a:prstGeom prst="rect">
            <a:avLst/>
          </a:prstGeom>
        </p:spPr>
      </p:pic>
      <p:pic>
        <p:nvPicPr>
          <p:cNvPr name="Picture 7" id="7"/>
          <p:cNvPicPr>
            <a:picLocks noChangeAspect="true"/>
          </p:cNvPicPr>
          <p:nvPr/>
        </p:nvPicPr>
        <p:blipFill>
          <a:blip r:embed="rId2">
            <a:alphaModFix amt="17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2790242" y="5562158"/>
            <a:ext cx="4743450" cy="4095750"/>
          </a:xfrm>
          <a:prstGeom prst="rect">
            <a:avLst/>
          </a:prstGeom>
        </p:spPr>
      </p:pic>
      <p:pic>
        <p:nvPicPr>
          <p:cNvPr name="Picture 8" id="8"/>
          <p:cNvPicPr>
            <a:picLocks noChangeAspect="true"/>
          </p:cNvPicPr>
          <p:nvPr/>
        </p:nvPicPr>
        <p:blipFill>
          <a:blip r:embed="rId2">
            <a:alphaModFix amt="17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7839658" y="5562158"/>
            <a:ext cx="4743450" cy="4095750"/>
          </a:xfrm>
          <a:prstGeom prst="rect">
            <a:avLst/>
          </a:prstGeom>
        </p:spPr>
      </p:pic>
      <p:sp>
        <p:nvSpPr>
          <p:cNvPr name="TextBox 9" id="9"/>
          <p:cNvSpPr txBox="true"/>
          <p:nvPr/>
        </p:nvSpPr>
        <p:spPr>
          <a:xfrm rot="0">
            <a:off x="495465" y="3495675"/>
            <a:ext cx="8744031" cy="2111057"/>
          </a:xfrm>
          <a:prstGeom prst="rect">
            <a:avLst/>
          </a:prstGeom>
        </p:spPr>
        <p:txBody>
          <a:bodyPr anchor="t" rtlCol="false" tIns="0" lIns="0" bIns="0" rIns="0">
            <a:spAutoFit/>
          </a:bodyPr>
          <a:lstStyle/>
          <a:p>
            <a:pPr algn="ctr">
              <a:lnSpc>
                <a:spcPts val="2817"/>
              </a:lnSpc>
            </a:pPr>
            <a:r>
              <a:rPr lang="en-US" sz="2012" spc="20">
                <a:solidFill>
                  <a:srgbClr val="FFFFFF"/>
                </a:solidFill>
                <a:latin typeface="Anonymous Pro"/>
              </a:rPr>
              <a:t>Semua fungsi manajemen baik itu perencanaan, pengorganisasian, kepemimpinan, dan pengendalian diperlukan untuk keberhasilan sebuah organisasi terutama dalam bidang pendidikan. </a:t>
            </a:r>
            <a:r>
              <a:rPr lang="en-US" sz="2012" spc="20">
                <a:solidFill>
                  <a:srgbClr val="FFFFFF"/>
                </a:solidFill>
                <a:latin typeface="Anonymous Pro"/>
              </a:rPr>
              <a:t>Manajemen yang baik dalam suatu lembaga pendidikan pendidikan akan menjadi hal yang mutlak bagi keberlangsungan hidup lembaga tersebut</a:t>
            </a:r>
          </a:p>
        </p:txBody>
      </p:sp>
    </p:spTree>
  </p:cSld>
  <p:clrMapOvr>
    <a:masterClrMapping/>
  </p:clrMapOvr>
  <p:transition spd="slow">
    <p:push dir="l"/>
  </p:transition>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26499E"/>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17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2505156" y="1619088"/>
            <a:ext cx="4743450" cy="4095750"/>
          </a:xfrm>
          <a:prstGeom prst="rect">
            <a:avLst/>
          </a:prstGeom>
        </p:spPr>
      </p:pic>
      <p:sp>
        <p:nvSpPr>
          <p:cNvPr name="TextBox 3" id="3"/>
          <p:cNvSpPr txBox="true"/>
          <p:nvPr/>
        </p:nvSpPr>
        <p:spPr>
          <a:xfrm rot="0">
            <a:off x="457119" y="860986"/>
            <a:ext cx="8860858" cy="1260475"/>
          </a:xfrm>
          <a:prstGeom prst="rect">
            <a:avLst/>
          </a:prstGeom>
        </p:spPr>
        <p:txBody>
          <a:bodyPr anchor="t" rtlCol="false" tIns="0" lIns="0" bIns="0" rIns="0">
            <a:spAutoFit/>
          </a:bodyPr>
          <a:lstStyle/>
          <a:p>
            <a:pPr algn="ctr">
              <a:lnSpc>
                <a:spcPts val="5075"/>
              </a:lnSpc>
            </a:pPr>
            <a:r>
              <a:rPr lang="en-US" sz="3625" spc="1123">
                <a:solidFill>
                  <a:srgbClr val="FFFFFF"/>
                </a:solidFill>
                <a:latin typeface="Anonymous Pro Bold"/>
              </a:rPr>
              <a:t>PELAYANAN ADMINISTRASI PESERTA DIDIK</a:t>
            </a:r>
          </a:p>
        </p:txBody>
      </p:sp>
      <p:sp>
        <p:nvSpPr>
          <p:cNvPr name="TextBox 4" id="4"/>
          <p:cNvSpPr txBox="true"/>
          <p:nvPr/>
        </p:nvSpPr>
        <p:spPr>
          <a:xfrm rot="0">
            <a:off x="641348" y="3069587"/>
            <a:ext cx="8860858" cy="2725420"/>
          </a:xfrm>
          <a:prstGeom prst="rect">
            <a:avLst/>
          </a:prstGeom>
        </p:spPr>
        <p:txBody>
          <a:bodyPr anchor="t" rtlCol="false" tIns="0" lIns="0" bIns="0" rIns="0">
            <a:spAutoFit/>
          </a:bodyPr>
          <a:lstStyle/>
          <a:p>
            <a:pPr algn="ctr">
              <a:lnSpc>
                <a:spcPts val="3079"/>
              </a:lnSpc>
            </a:pPr>
            <a:r>
              <a:rPr lang="en-US" sz="2199" spc="681">
                <a:solidFill>
                  <a:srgbClr val="FFFFFF"/>
                </a:solidFill>
                <a:latin typeface="Anonymous Pro"/>
              </a:rPr>
              <a:t>Adapun tujuan dari pelayanan administrasi peserta didik ialah untuk mengetahui bagaimana penerapan sistem informasi manajemen dalam mendukung aktivitas pelayanan administrasi peserta didik yang ada di SMA Islam Az-Zahrah.</a:t>
            </a:r>
          </a:p>
        </p:txBody>
      </p:sp>
      <p:pic>
        <p:nvPicPr>
          <p:cNvPr name="Picture 5" id="5"/>
          <p:cNvPicPr>
            <a:picLocks noChangeAspect="true"/>
          </p:cNvPicPr>
          <p:nvPr/>
        </p:nvPicPr>
        <p:blipFill>
          <a:blip r:embed="rId2">
            <a:alphaModFix amt="17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2752644" y="-1305087"/>
            <a:ext cx="4743450" cy="4095750"/>
          </a:xfrm>
          <a:prstGeom prst="rect">
            <a:avLst/>
          </a:prstGeom>
        </p:spPr>
      </p:pic>
      <p:pic>
        <p:nvPicPr>
          <p:cNvPr name="Picture 6" id="6"/>
          <p:cNvPicPr>
            <a:picLocks noChangeAspect="true"/>
          </p:cNvPicPr>
          <p:nvPr/>
        </p:nvPicPr>
        <p:blipFill>
          <a:blip r:embed="rId2">
            <a:alphaModFix amt="17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2295444" y="4962363"/>
            <a:ext cx="4743450" cy="4095750"/>
          </a:xfrm>
          <a:prstGeom prst="rect">
            <a:avLst/>
          </a:prstGeom>
        </p:spPr>
      </p:pic>
      <p:pic>
        <p:nvPicPr>
          <p:cNvPr name="Picture 7" id="7"/>
          <p:cNvPicPr>
            <a:picLocks noChangeAspect="true"/>
          </p:cNvPicPr>
          <p:nvPr/>
        </p:nvPicPr>
        <p:blipFill>
          <a:blip r:embed="rId2">
            <a:alphaModFix amt="17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7724856" y="-1305087"/>
            <a:ext cx="4743450" cy="4095750"/>
          </a:xfrm>
          <a:prstGeom prst="rect">
            <a:avLst/>
          </a:prstGeom>
        </p:spPr>
      </p:pic>
      <p:pic>
        <p:nvPicPr>
          <p:cNvPr name="Picture 8" id="8"/>
          <p:cNvPicPr>
            <a:picLocks noChangeAspect="true"/>
          </p:cNvPicPr>
          <p:nvPr/>
        </p:nvPicPr>
        <p:blipFill>
          <a:blip r:embed="rId2">
            <a:alphaModFix amt="17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7724856" y="4962363"/>
            <a:ext cx="4743450" cy="4095750"/>
          </a:xfrm>
          <a:prstGeom prst="rect">
            <a:avLst/>
          </a:prstGeom>
        </p:spPr>
      </p:pic>
    </p:spTree>
  </p:cSld>
  <p:clrMapOvr>
    <a:masterClrMapping/>
  </p:clrMapOvr>
  <p:transition spd="slow">
    <p:push dir="u"/>
  </p:transition>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26499E"/>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17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2505156" y="1619088"/>
            <a:ext cx="4743450" cy="4095750"/>
          </a:xfrm>
          <a:prstGeom prst="rect">
            <a:avLst/>
          </a:prstGeom>
        </p:spPr>
      </p:pic>
      <p:sp>
        <p:nvSpPr>
          <p:cNvPr name="TextBox 3" id="3"/>
          <p:cNvSpPr txBox="true"/>
          <p:nvPr/>
        </p:nvSpPr>
        <p:spPr>
          <a:xfrm rot="0">
            <a:off x="457119" y="860986"/>
            <a:ext cx="8860858" cy="1898650"/>
          </a:xfrm>
          <a:prstGeom prst="rect">
            <a:avLst/>
          </a:prstGeom>
        </p:spPr>
        <p:txBody>
          <a:bodyPr anchor="t" rtlCol="false" tIns="0" lIns="0" bIns="0" rIns="0">
            <a:spAutoFit/>
          </a:bodyPr>
          <a:lstStyle/>
          <a:p>
            <a:pPr algn="ctr">
              <a:lnSpc>
                <a:spcPts val="5075"/>
              </a:lnSpc>
            </a:pPr>
            <a:r>
              <a:rPr lang="en-US" sz="3625" spc="1123">
                <a:solidFill>
                  <a:srgbClr val="FFFFFF"/>
                </a:solidFill>
                <a:latin typeface="Anonymous Pro Bold"/>
              </a:rPr>
              <a:t>(SISTEM INFORMASI MANAJEMEN PENDIDIKAN) SIMDIK</a:t>
            </a:r>
          </a:p>
        </p:txBody>
      </p:sp>
      <p:sp>
        <p:nvSpPr>
          <p:cNvPr name="TextBox 4" id="4"/>
          <p:cNvSpPr txBox="true"/>
          <p:nvPr/>
        </p:nvSpPr>
        <p:spPr>
          <a:xfrm rot="0">
            <a:off x="1867680" y="3406617"/>
            <a:ext cx="6200770" cy="1553845"/>
          </a:xfrm>
          <a:prstGeom prst="rect">
            <a:avLst/>
          </a:prstGeom>
        </p:spPr>
        <p:txBody>
          <a:bodyPr anchor="t" rtlCol="false" tIns="0" lIns="0" bIns="0" rIns="0">
            <a:spAutoFit/>
          </a:bodyPr>
          <a:lstStyle/>
          <a:p>
            <a:pPr algn="just" marL="474979" indent="-237490" lvl="1">
              <a:lnSpc>
                <a:spcPts val="3079"/>
              </a:lnSpc>
              <a:buFont typeface="Arial"/>
              <a:buChar char="•"/>
            </a:pPr>
            <a:r>
              <a:rPr lang="en-US" sz="2199" spc="681">
                <a:solidFill>
                  <a:srgbClr val="FFFFFF"/>
                </a:solidFill>
                <a:latin typeface="Anonymous Pro"/>
              </a:rPr>
              <a:t>pelayanan pengajaran</a:t>
            </a:r>
          </a:p>
          <a:p>
            <a:pPr algn="just" marL="474979" indent="-237490" lvl="1">
              <a:lnSpc>
                <a:spcPts val="3079"/>
              </a:lnSpc>
              <a:buFont typeface="Arial"/>
              <a:buChar char="•"/>
            </a:pPr>
            <a:r>
              <a:rPr lang="en-US" sz="2199" spc="681">
                <a:solidFill>
                  <a:srgbClr val="FFFFFF"/>
                </a:solidFill>
                <a:latin typeface="Anonymous Pro"/>
              </a:rPr>
              <a:t>administrasi</a:t>
            </a:r>
          </a:p>
          <a:p>
            <a:pPr algn="just" marL="474979" indent="-237490" lvl="1">
              <a:lnSpc>
                <a:spcPts val="3079"/>
              </a:lnSpc>
              <a:buFont typeface="Arial"/>
              <a:buChar char="•"/>
            </a:pPr>
            <a:r>
              <a:rPr lang="en-US" sz="2199" spc="681">
                <a:solidFill>
                  <a:srgbClr val="FFFFFF"/>
                </a:solidFill>
                <a:latin typeface="Anonymous Pro"/>
              </a:rPr>
              <a:t>fasilitas sekolah</a:t>
            </a:r>
          </a:p>
          <a:p>
            <a:pPr algn="just" marL="474979" indent="-237490" lvl="1">
              <a:lnSpc>
                <a:spcPts val="3079"/>
              </a:lnSpc>
              <a:buFont typeface="Arial"/>
              <a:buChar char="•"/>
            </a:pPr>
            <a:r>
              <a:rPr lang="en-US" sz="2199" spc="681">
                <a:solidFill>
                  <a:srgbClr val="FFFFFF"/>
                </a:solidFill>
                <a:latin typeface="Anonymous Pro"/>
              </a:rPr>
              <a:t>pelayanan peserta didik</a:t>
            </a:r>
          </a:p>
        </p:txBody>
      </p:sp>
      <p:pic>
        <p:nvPicPr>
          <p:cNvPr name="Picture 5" id="5"/>
          <p:cNvPicPr>
            <a:picLocks noChangeAspect="true"/>
          </p:cNvPicPr>
          <p:nvPr/>
        </p:nvPicPr>
        <p:blipFill>
          <a:blip r:embed="rId2">
            <a:alphaModFix amt="17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2752644" y="-1305087"/>
            <a:ext cx="4743450" cy="4095750"/>
          </a:xfrm>
          <a:prstGeom prst="rect">
            <a:avLst/>
          </a:prstGeom>
        </p:spPr>
      </p:pic>
      <p:pic>
        <p:nvPicPr>
          <p:cNvPr name="Picture 6" id="6"/>
          <p:cNvPicPr>
            <a:picLocks noChangeAspect="true"/>
          </p:cNvPicPr>
          <p:nvPr/>
        </p:nvPicPr>
        <p:blipFill>
          <a:blip r:embed="rId2">
            <a:alphaModFix amt="17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2295444" y="4962363"/>
            <a:ext cx="4743450" cy="4095750"/>
          </a:xfrm>
          <a:prstGeom prst="rect">
            <a:avLst/>
          </a:prstGeom>
        </p:spPr>
      </p:pic>
      <p:pic>
        <p:nvPicPr>
          <p:cNvPr name="Picture 7" id="7"/>
          <p:cNvPicPr>
            <a:picLocks noChangeAspect="true"/>
          </p:cNvPicPr>
          <p:nvPr/>
        </p:nvPicPr>
        <p:blipFill>
          <a:blip r:embed="rId2">
            <a:alphaModFix amt="17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7724856" y="-1305087"/>
            <a:ext cx="4743450" cy="4095750"/>
          </a:xfrm>
          <a:prstGeom prst="rect">
            <a:avLst/>
          </a:prstGeom>
        </p:spPr>
      </p:pic>
      <p:pic>
        <p:nvPicPr>
          <p:cNvPr name="Picture 8" id="8"/>
          <p:cNvPicPr>
            <a:picLocks noChangeAspect="true"/>
          </p:cNvPicPr>
          <p:nvPr/>
        </p:nvPicPr>
        <p:blipFill>
          <a:blip r:embed="rId2">
            <a:alphaModFix amt="17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7724856" y="4962363"/>
            <a:ext cx="4743450" cy="4095750"/>
          </a:xfrm>
          <a:prstGeom prst="rect">
            <a:avLst/>
          </a:prstGeom>
        </p:spPr>
      </p:pic>
    </p:spTree>
  </p:cSld>
  <p:clrMapOvr>
    <a:masterClrMapping/>
  </p:clrMapOvr>
  <p:transition spd="slow">
    <p:push dir="r"/>
  </p:transition>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26499E"/>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17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2505156" y="1619088"/>
            <a:ext cx="4743450" cy="4095750"/>
          </a:xfrm>
          <a:prstGeom prst="rect">
            <a:avLst/>
          </a:prstGeom>
        </p:spPr>
      </p:pic>
      <p:sp>
        <p:nvSpPr>
          <p:cNvPr name="TextBox 3" id="3"/>
          <p:cNvSpPr txBox="true"/>
          <p:nvPr/>
        </p:nvSpPr>
        <p:spPr>
          <a:xfrm rot="0">
            <a:off x="457119" y="860986"/>
            <a:ext cx="8860858" cy="622300"/>
          </a:xfrm>
          <a:prstGeom prst="rect">
            <a:avLst/>
          </a:prstGeom>
        </p:spPr>
        <p:txBody>
          <a:bodyPr anchor="t" rtlCol="false" tIns="0" lIns="0" bIns="0" rIns="0">
            <a:spAutoFit/>
          </a:bodyPr>
          <a:lstStyle/>
          <a:p>
            <a:pPr algn="ctr">
              <a:lnSpc>
                <a:spcPts val="5075"/>
              </a:lnSpc>
            </a:pPr>
            <a:r>
              <a:rPr lang="en-US" sz="3625" spc="1123">
                <a:solidFill>
                  <a:srgbClr val="FFFFFF"/>
                </a:solidFill>
                <a:latin typeface="Anonymous Pro Bold"/>
              </a:rPr>
              <a:t>LATAR BELAKANG</a:t>
            </a:r>
          </a:p>
        </p:txBody>
      </p:sp>
      <p:sp>
        <p:nvSpPr>
          <p:cNvPr name="TextBox 4" id="4"/>
          <p:cNvSpPr txBox="true"/>
          <p:nvPr/>
        </p:nvSpPr>
        <p:spPr>
          <a:xfrm rot="0">
            <a:off x="923137" y="2362038"/>
            <a:ext cx="8290560" cy="3873500"/>
          </a:xfrm>
          <a:prstGeom prst="rect">
            <a:avLst/>
          </a:prstGeom>
        </p:spPr>
        <p:txBody>
          <a:bodyPr anchor="t" rtlCol="false" tIns="0" lIns="0" bIns="0" rIns="0">
            <a:spAutoFit/>
          </a:bodyPr>
          <a:lstStyle/>
          <a:p>
            <a:pPr algn="ctr">
              <a:lnSpc>
                <a:spcPts val="2800"/>
              </a:lnSpc>
            </a:pPr>
            <a:r>
              <a:rPr lang="en-US" sz="2000" spc="620">
                <a:solidFill>
                  <a:srgbClr val="FFFFFF"/>
                </a:solidFill>
                <a:latin typeface="Anonymous Pro"/>
              </a:rPr>
              <a:t>Kebutuhan akan sistem informasi manajemen yang berbasis kompetisi untuk memberikan keunggulan kompetitif pada lembaga pendidikan dalam menghadapi persaingan global. Implementasi sistem informasi manajemen pada lembaga pendidikan dapat meningkatkan layanan pendidikan dan mendukung keberhasilan sebuah lembaga untuk dapat bersaing sampai memperoleh preferensi yang baik. </a:t>
            </a:r>
          </a:p>
        </p:txBody>
      </p:sp>
      <p:pic>
        <p:nvPicPr>
          <p:cNvPr name="Picture 5" id="5"/>
          <p:cNvPicPr>
            <a:picLocks noChangeAspect="true"/>
          </p:cNvPicPr>
          <p:nvPr/>
        </p:nvPicPr>
        <p:blipFill>
          <a:blip r:embed="rId2">
            <a:alphaModFix amt="17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2752644" y="-1305087"/>
            <a:ext cx="4743450" cy="4095750"/>
          </a:xfrm>
          <a:prstGeom prst="rect">
            <a:avLst/>
          </a:prstGeom>
        </p:spPr>
      </p:pic>
      <p:pic>
        <p:nvPicPr>
          <p:cNvPr name="Picture 6" id="6"/>
          <p:cNvPicPr>
            <a:picLocks noChangeAspect="true"/>
          </p:cNvPicPr>
          <p:nvPr/>
        </p:nvPicPr>
        <p:blipFill>
          <a:blip r:embed="rId2">
            <a:alphaModFix amt="17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2295444" y="4962363"/>
            <a:ext cx="4743450" cy="4095750"/>
          </a:xfrm>
          <a:prstGeom prst="rect">
            <a:avLst/>
          </a:prstGeom>
        </p:spPr>
      </p:pic>
      <p:pic>
        <p:nvPicPr>
          <p:cNvPr name="Picture 7" id="7"/>
          <p:cNvPicPr>
            <a:picLocks noChangeAspect="true"/>
          </p:cNvPicPr>
          <p:nvPr/>
        </p:nvPicPr>
        <p:blipFill>
          <a:blip r:embed="rId2">
            <a:alphaModFix amt="17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7724856" y="-1305087"/>
            <a:ext cx="4743450" cy="4095750"/>
          </a:xfrm>
          <a:prstGeom prst="rect">
            <a:avLst/>
          </a:prstGeom>
        </p:spPr>
      </p:pic>
      <p:pic>
        <p:nvPicPr>
          <p:cNvPr name="Picture 8" id="8"/>
          <p:cNvPicPr>
            <a:picLocks noChangeAspect="true"/>
          </p:cNvPicPr>
          <p:nvPr/>
        </p:nvPicPr>
        <p:blipFill>
          <a:blip r:embed="rId2">
            <a:alphaModFix amt="17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7724856" y="4962363"/>
            <a:ext cx="4743450" cy="4095750"/>
          </a:xfrm>
          <a:prstGeom prst="rect">
            <a:avLst/>
          </a:prstGeom>
        </p:spPr>
      </p:pic>
    </p:spTree>
  </p:cSld>
  <p:clrMapOvr>
    <a:masterClrMapping/>
  </p:clrMapOvr>
  <p:transition spd="slow">
    <p:push dir="r"/>
  </p:transition>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26499E"/>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17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2505156" y="1619088"/>
            <a:ext cx="4743450" cy="4095750"/>
          </a:xfrm>
          <a:prstGeom prst="rect">
            <a:avLst/>
          </a:prstGeom>
        </p:spPr>
      </p:pic>
      <p:sp>
        <p:nvSpPr>
          <p:cNvPr name="TextBox 3" id="3"/>
          <p:cNvSpPr txBox="true"/>
          <p:nvPr/>
        </p:nvSpPr>
        <p:spPr>
          <a:xfrm rot="0">
            <a:off x="457119" y="571338"/>
            <a:ext cx="9097561" cy="1260475"/>
          </a:xfrm>
          <a:prstGeom prst="rect">
            <a:avLst/>
          </a:prstGeom>
        </p:spPr>
        <p:txBody>
          <a:bodyPr anchor="t" rtlCol="false" tIns="0" lIns="0" bIns="0" rIns="0">
            <a:spAutoFit/>
          </a:bodyPr>
          <a:lstStyle/>
          <a:p>
            <a:pPr algn="ctr">
              <a:lnSpc>
                <a:spcPts val="5075"/>
              </a:lnSpc>
            </a:pPr>
            <a:r>
              <a:rPr lang="en-US" sz="3625" spc="1123">
                <a:solidFill>
                  <a:srgbClr val="FFFFFF"/>
                </a:solidFill>
                <a:latin typeface="Anonymous Pro Bold"/>
              </a:rPr>
              <a:t>LATAR BELAKANG</a:t>
            </a:r>
          </a:p>
          <a:p>
            <a:pPr algn="ctr">
              <a:lnSpc>
                <a:spcPts val="5075"/>
              </a:lnSpc>
            </a:pPr>
            <a:r>
              <a:rPr lang="en-US" sz="3625" spc="1123">
                <a:solidFill>
                  <a:srgbClr val="FFFFFF"/>
                </a:solidFill>
                <a:latin typeface="Anonymous Pro Bold"/>
              </a:rPr>
              <a:t>(LANJUTAN)</a:t>
            </a:r>
          </a:p>
        </p:txBody>
      </p:sp>
      <p:sp>
        <p:nvSpPr>
          <p:cNvPr name="TextBox 4" id="4"/>
          <p:cNvSpPr txBox="true"/>
          <p:nvPr/>
        </p:nvSpPr>
        <p:spPr>
          <a:xfrm rot="0">
            <a:off x="731601" y="1870550"/>
            <a:ext cx="8290560" cy="5283200"/>
          </a:xfrm>
          <a:prstGeom prst="rect">
            <a:avLst/>
          </a:prstGeom>
        </p:spPr>
        <p:txBody>
          <a:bodyPr anchor="t" rtlCol="false" tIns="0" lIns="0" bIns="0" rIns="0">
            <a:spAutoFit/>
          </a:bodyPr>
          <a:lstStyle/>
          <a:p>
            <a:pPr algn="ctr">
              <a:lnSpc>
                <a:spcPts val="2800"/>
              </a:lnSpc>
            </a:pPr>
            <a:r>
              <a:rPr lang="en-US" sz="2000" spc="620">
                <a:solidFill>
                  <a:srgbClr val="FFFFFF"/>
                </a:solidFill>
                <a:latin typeface="Anonymous Pro"/>
              </a:rPr>
              <a:t> Sistem informasi manajemen berfungsi sebagai pendukung kegiatan manajemen mulai dari planning, organizing, staffing, directing, coordinating, evaluating, dan budgeting dalam rangka menunjang tercapainya sasaran dan tujuan serta fungsi-fungsi operasional dalam suatu lembaga pendidikan. Dalam menghadapi persaingan global, lembaga pendidikan dituntut untuk memberikan informasi lebih cepat, akurat dan nyaman yang merupakan bagian dari kualitas pelayanan, sehingga akan menjadi sebuah keunggulan dalam bersaing.</a:t>
            </a:r>
          </a:p>
        </p:txBody>
      </p:sp>
      <p:pic>
        <p:nvPicPr>
          <p:cNvPr name="Picture 5" id="5"/>
          <p:cNvPicPr>
            <a:picLocks noChangeAspect="true"/>
          </p:cNvPicPr>
          <p:nvPr/>
        </p:nvPicPr>
        <p:blipFill>
          <a:blip r:embed="rId2">
            <a:alphaModFix amt="17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2752644" y="-1305087"/>
            <a:ext cx="4743450" cy="4095750"/>
          </a:xfrm>
          <a:prstGeom prst="rect">
            <a:avLst/>
          </a:prstGeom>
        </p:spPr>
      </p:pic>
      <p:pic>
        <p:nvPicPr>
          <p:cNvPr name="Picture 6" id="6"/>
          <p:cNvPicPr>
            <a:picLocks noChangeAspect="true"/>
          </p:cNvPicPr>
          <p:nvPr/>
        </p:nvPicPr>
        <p:blipFill>
          <a:blip r:embed="rId2">
            <a:alphaModFix amt="17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2295444" y="4962363"/>
            <a:ext cx="4743450" cy="4095750"/>
          </a:xfrm>
          <a:prstGeom prst="rect">
            <a:avLst/>
          </a:prstGeom>
        </p:spPr>
      </p:pic>
      <p:pic>
        <p:nvPicPr>
          <p:cNvPr name="Picture 7" id="7"/>
          <p:cNvPicPr>
            <a:picLocks noChangeAspect="true"/>
          </p:cNvPicPr>
          <p:nvPr/>
        </p:nvPicPr>
        <p:blipFill>
          <a:blip r:embed="rId2">
            <a:alphaModFix amt="17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7724856" y="-1305087"/>
            <a:ext cx="4743450" cy="4095750"/>
          </a:xfrm>
          <a:prstGeom prst="rect">
            <a:avLst/>
          </a:prstGeom>
        </p:spPr>
      </p:pic>
      <p:pic>
        <p:nvPicPr>
          <p:cNvPr name="Picture 8" id="8"/>
          <p:cNvPicPr>
            <a:picLocks noChangeAspect="true"/>
          </p:cNvPicPr>
          <p:nvPr/>
        </p:nvPicPr>
        <p:blipFill>
          <a:blip r:embed="rId2">
            <a:alphaModFix amt="17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7724856" y="4962363"/>
            <a:ext cx="4743450" cy="4095750"/>
          </a:xfrm>
          <a:prstGeom prst="rect">
            <a:avLst/>
          </a:prstGeom>
        </p:spPr>
      </p:pic>
    </p:spTree>
  </p:cSld>
  <p:clrMapOvr>
    <a:masterClrMapping/>
  </p:clrMapOvr>
  <p:transition spd="slow">
    <p:push dir="r"/>
  </p:transition>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26499E"/>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17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2505156" y="1619088"/>
            <a:ext cx="4743450" cy="4095750"/>
          </a:xfrm>
          <a:prstGeom prst="rect">
            <a:avLst/>
          </a:prstGeom>
        </p:spPr>
      </p:pic>
      <p:sp>
        <p:nvSpPr>
          <p:cNvPr name="TextBox 3" id="3"/>
          <p:cNvSpPr txBox="true"/>
          <p:nvPr/>
        </p:nvSpPr>
        <p:spPr>
          <a:xfrm rot="0">
            <a:off x="457119" y="860986"/>
            <a:ext cx="9097561" cy="622300"/>
          </a:xfrm>
          <a:prstGeom prst="rect">
            <a:avLst/>
          </a:prstGeom>
        </p:spPr>
        <p:txBody>
          <a:bodyPr anchor="t" rtlCol="false" tIns="0" lIns="0" bIns="0" rIns="0">
            <a:spAutoFit/>
          </a:bodyPr>
          <a:lstStyle/>
          <a:p>
            <a:pPr algn="ctr">
              <a:lnSpc>
                <a:spcPts val="5075"/>
              </a:lnSpc>
            </a:pPr>
            <a:r>
              <a:rPr lang="en-US" sz="3625" spc="1123">
                <a:solidFill>
                  <a:srgbClr val="FFFFFF"/>
                </a:solidFill>
                <a:latin typeface="Anonymous Pro Bold"/>
              </a:rPr>
              <a:t>MANFAAT SIMDIK</a:t>
            </a:r>
          </a:p>
        </p:txBody>
      </p:sp>
      <p:sp>
        <p:nvSpPr>
          <p:cNvPr name="TextBox 4" id="4"/>
          <p:cNvSpPr txBox="true"/>
          <p:nvPr/>
        </p:nvSpPr>
        <p:spPr>
          <a:xfrm rot="0">
            <a:off x="860620" y="2983862"/>
            <a:ext cx="8290560" cy="1756727"/>
          </a:xfrm>
          <a:prstGeom prst="rect">
            <a:avLst/>
          </a:prstGeom>
        </p:spPr>
        <p:txBody>
          <a:bodyPr anchor="t" rtlCol="false" tIns="0" lIns="0" bIns="0" rIns="0">
            <a:spAutoFit/>
          </a:bodyPr>
          <a:lstStyle/>
          <a:p>
            <a:pPr algn="just" marL="369730" indent="-184865" lvl="1">
              <a:lnSpc>
                <a:spcPts val="2397"/>
              </a:lnSpc>
              <a:buFont typeface="Arial"/>
              <a:buChar char="•"/>
            </a:pPr>
            <a:r>
              <a:rPr lang="en-US" sz="1712" spc="530">
                <a:solidFill>
                  <a:srgbClr val="FFFFFF"/>
                </a:solidFill>
                <a:latin typeface="Anonymous Pro"/>
              </a:rPr>
              <a:t>Meningkatkan kelancaran informasi dalam lembaga pendidikan</a:t>
            </a:r>
          </a:p>
          <a:p>
            <a:pPr algn="just" marL="369730" indent="-184865" lvl="1">
              <a:lnSpc>
                <a:spcPts val="2397"/>
              </a:lnSpc>
              <a:buFont typeface="Arial"/>
              <a:buChar char="•"/>
            </a:pPr>
            <a:r>
              <a:rPr lang="en-US" sz="1712" spc="530">
                <a:solidFill>
                  <a:srgbClr val="FFFFFF"/>
                </a:solidFill>
                <a:latin typeface="Anonymous Pro"/>
              </a:rPr>
              <a:t>Kontrol kualitas</a:t>
            </a:r>
          </a:p>
          <a:p>
            <a:pPr algn="just" marL="369730" indent="-184865" lvl="1">
              <a:lnSpc>
                <a:spcPts val="2397"/>
              </a:lnSpc>
              <a:buFont typeface="Arial"/>
              <a:buChar char="•"/>
            </a:pPr>
            <a:r>
              <a:rPr lang="en-US" sz="1712" spc="530">
                <a:solidFill>
                  <a:srgbClr val="FFFFFF"/>
                </a:solidFill>
                <a:latin typeface="Anonymous Pro"/>
              </a:rPr>
              <a:t>Menciptakan kerjasama dengan pihak lain yang dapat meningkatkan nilai lembaga pendidikan tersebut</a:t>
            </a:r>
          </a:p>
        </p:txBody>
      </p:sp>
      <p:pic>
        <p:nvPicPr>
          <p:cNvPr name="Picture 5" id="5"/>
          <p:cNvPicPr>
            <a:picLocks noChangeAspect="true"/>
          </p:cNvPicPr>
          <p:nvPr/>
        </p:nvPicPr>
        <p:blipFill>
          <a:blip r:embed="rId2">
            <a:alphaModFix amt="17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2752644" y="-1305087"/>
            <a:ext cx="4743450" cy="4095750"/>
          </a:xfrm>
          <a:prstGeom prst="rect">
            <a:avLst/>
          </a:prstGeom>
        </p:spPr>
      </p:pic>
      <p:pic>
        <p:nvPicPr>
          <p:cNvPr name="Picture 6" id="6"/>
          <p:cNvPicPr>
            <a:picLocks noChangeAspect="true"/>
          </p:cNvPicPr>
          <p:nvPr/>
        </p:nvPicPr>
        <p:blipFill>
          <a:blip r:embed="rId2">
            <a:alphaModFix amt="17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2295444" y="4962363"/>
            <a:ext cx="4743450" cy="4095750"/>
          </a:xfrm>
          <a:prstGeom prst="rect">
            <a:avLst/>
          </a:prstGeom>
        </p:spPr>
      </p:pic>
      <p:pic>
        <p:nvPicPr>
          <p:cNvPr name="Picture 7" id="7"/>
          <p:cNvPicPr>
            <a:picLocks noChangeAspect="true"/>
          </p:cNvPicPr>
          <p:nvPr/>
        </p:nvPicPr>
        <p:blipFill>
          <a:blip r:embed="rId2">
            <a:alphaModFix amt="17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7724856" y="-1305087"/>
            <a:ext cx="4743450" cy="4095750"/>
          </a:xfrm>
          <a:prstGeom prst="rect">
            <a:avLst/>
          </a:prstGeom>
        </p:spPr>
      </p:pic>
      <p:pic>
        <p:nvPicPr>
          <p:cNvPr name="Picture 8" id="8"/>
          <p:cNvPicPr>
            <a:picLocks noChangeAspect="true"/>
          </p:cNvPicPr>
          <p:nvPr/>
        </p:nvPicPr>
        <p:blipFill>
          <a:blip r:embed="rId2">
            <a:alphaModFix amt="17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7724856" y="4962363"/>
            <a:ext cx="4743450" cy="4095750"/>
          </a:xfrm>
          <a:prstGeom prst="rect">
            <a:avLst/>
          </a:prstGeom>
        </p:spPr>
      </p:pic>
    </p:spTree>
  </p:cSld>
  <p:clrMapOvr>
    <a:masterClrMapping/>
  </p:clrMapOvr>
  <p:transition spd="slow">
    <p:push dir="r"/>
  </p:transition>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26499E"/>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17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2505156" y="1619088"/>
            <a:ext cx="4743450" cy="4095750"/>
          </a:xfrm>
          <a:prstGeom prst="rect">
            <a:avLst/>
          </a:prstGeom>
        </p:spPr>
      </p:pic>
      <p:pic>
        <p:nvPicPr>
          <p:cNvPr name="Picture 3" id="3"/>
          <p:cNvPicPr>
            <a:picLocks noChangeAspect="true"/>
          </p:cNvPicPr>
          <p:nvPr/>
        </p:nvPicPr>
        <p:blipFill>
          <a:blip r:embed="rId2">
            <a:alphaModFix amt="17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2752644" y="-1305087"/>
            <a:ext cx="4743450" cy="4095750"/>
          </a:xfrm>
          <a:prstGeom prst="rect">
            <a:avLst/>
          </a:prstGeom>
        </p:spPr>
      </p:pic>
      <p:pic>
        <p:nvPicPr>
          <p:cNvPr name="Picture 4" id="4"/>
          <p:cNvPicPr>
            <a:picLocks noChangeAspect="true"/>
          </p:cNvPicPr>
          <p:nvPr/>
        </p:nvPicPr>
        <p:blipFill>
          <a:blip r:embed="rId2">
            <a:alphaModFix amt="17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2295444" y="4962363"/>
            <a:ext cx="4743450" cy="4095750"/>
          </a:xfrm>
          <a:prstGeom prst="rect">
            <a:avLst/>
          </a:prstGeom>
        </p:spPr>
      </p:pic>
      <p:pic>
        <p:nvPicPr>
          <p:cNvPr name="Picture 5" id="5"/>
          <p:cNvPicPr>
            <a:picLocks noChangeAspect="true"/>
          </p:cNvPicPr>
          <p:nvPr/>
        </p:nvPicPr>
        <p:blipFill>
          <a:blip r:embed="rId2">
            <a:alphaModFix amt="17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7724856" y="-1305087"/>
            <a:ext cx="4743450" cy="4095750"/>
          </a:xfrm>
          <a:prstGeom prst="rect">
            <a:avLst/>
          </a:prstGeom>
        </p:spPr>
      </p:pic>
      <p:pic>
        <p:nvPicPr>
          <p:cNvPr name="Picture 6" id="6"/>
          <p:cNvPicPr>
            <a:picLocks noChangeAspect="true"/>
          </p:cNvPicPr>
          <p:nvPr/>
        </p:nvPicPr>
        <p:blipFill>
          <a:blip r:embed="rId2">
            <a:alphaModFix amt="17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7724856" y="4962363"/>
            <a:ext cx="4743450" cy="4095750"/>
          </a:xfrm>
          <a:prstGeom prst="rect">
            <a:avLst/>
          </a:prstGeom>
        </p:spPr>
      </p:pic>
      <p:pic>
        <p:nvPicPr>
          <p:cNvPr name="Picture 7" id="7"/>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0" y="3424493"/>
            <a:ext cx="9791164" cy="3904901"/>
          </a:xfrm>
          <a:prstGeom prst="rect">
            <a:avLst/>
          </a:prstGeom>
        </p:spPr>
      </p:pic>
      <p:sp>
        <p:nvSpPr>
          <p:cNvPr name="TextBox 8" id="8"/>
          <p:cNvSpPr txBox="true"/>
          <p:nvPr/>
        </p:nvSpPr>
        <p:spPr>
          <a:xfrm rot="0">
            <a:off x="418941" y="3767773"/>
            <a:ext cx="8905875" cy="2815907"/>
          </a:xfrm>
          <a:prstGeom prst="rect">
            <a:avLst/>
          </a:prstGeom>
        </p:spPr>
        <p:txBody>
          <a:bodyPr anchor="t" rtlCol="false" tIns="0" lIns="0" bIns="0" rIns="0">
            <a:spAutoFit/>
          </a:bodyPr>
          <a:lstStyle/>
          <a:p>
            <a:pPr algn="ctr">
              <a:lnSpc>
                <a:spcPts val="2817"/>
              </a:lnSpc>
            </a:pPr>
            <a:r>
              <a:rPr lang="en-US" sz="2012" spc="20">
                <a:solidFill>
                  <a:srgbClr val="26499E"/>
                </a:solidFill>
                <a:latin typeface="Anonymous Pro"/>
              </a:rPr>
              <a:t>Penelitian ini menggunakan metode kualitatif deskriptif dengan teknik field research (penelitian lapangan). Subjek penelitian adalah operator sekolah, dengan informan pendukung seperti kepala sekolah, wakil kepala sekolah, tenaga pendidik, tenaga kependidikan, dan peserta didik. Data dikumpulkan melalui observasi, dokumentasi, dan wawancara, kemudian dianalisis melalui pengumpulan data, reduksi data, penyajian data, dan penarikan kesimpulan.</a:t>
            </a:r>
          </a:p>
        </p:txBody>
      </p:sp>
      <p:sp>
        <p:nvSpPr>
          <p:cNvPr name="TextBox 9" id="9"/>
          <p:cNvSpPr txBox="true"/>
          <p:nvPr/>
        </p:nvSpPr>
        <p:spPr>
          <a:xfrm rot="0">
            <a:off x="418941" y="666588"/>
            <a:ext cx="8905875" cy="679450"/>
          </a:xfrm>
          <a:prstGeom prst="rect">
            <a:avLst/>
          </a:prstGeom>
        </p:spPr>
        <p:txBody>
          <a:bodyPr anchor="t" rtlCol="false" tIns="0" lIns="0" bIns="0" rIns="0">
            <a:spAutoFit/>
          </a:bodyPr>
          <a:lstStyle/>
          <a:p>
            <a:pPr algn="ctr">
              <a:lnSpc>
                <a:spcPts val="5599"/>
              </a:lnSpc>
            </a:pPr>
            <a:r>
              <a:rPr lang="en-US" sz="3999" spc="39">
                <a:solidFill>
                  <a:srgbClr val="FFFFFF"/>
                </a:solidFill>
                <a:latin typeface="Anonymous Pro"/>
              </a:rPr>
              <a:t>METODE PENELITIAN </a:t>
            </a:r>
          </a:p>
        </p:txBody>
      </p:sp>
    </p:spTree>
  </p:cSld>
  <p:clrMapOvr>
    <a:masterClrMapping/>
  </p:clrMapOvr>
  <p:transition spd="slow">
    <p:push dir="u"/>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DAFiHkXUg6c</dc:identifier>
  <dcterms:modified xsi:type="dcterms:W3CDTF">2011-08-01T06:04:30Z</dcterms:modified>
  <cp:revision>1</cp:revision>
  <dc:title>Blue Computer Icon Background Technology Presentation</dc:title>
</cp:coreProperties>
</file>