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68" r:id="rId5"/>
    <p:sldId id="265" r:id="rId6"/>
    <p:sldId id="266" r:id="rId7"/>
    <p:sldId id="267" r:id="rId8"/>
    <p:sldId id="270" r:id="rId9"/>
    <p:sldId id="271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Konsep</a:t>
          </a:r>
          <a:r>
            <a:rPr lang="en-US" dirty="0">
              <a:solidFill>
                <a:schemeClr val="bg1"/>
              </a:solidFill>
            </a:rPr>
            <a:t> Dasar </a:t>
          </a:r>
          <a:r>
            <a:rPr lang="en-US" dirty="0" err="1">
              <a:solidFill>
                <a:schemeClr val="bg1"/>
              </a:solidFill>
            </a:rPr>
            <a:t>Pemrograman</a:t>
          </a:r>
          <a:endParaRPr lang="en-US" dirty="0">
            <a:solidFill>
              <a:schemeClr val="bg1"/>
            </a:solidFill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Definisi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Algoritma</a:t>
          </a:r>
          <a:endParaRPr lang="en-US" dirty="0">
            <a:solidFill>
              <a:schemeClr val="bg1"/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Tahap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Pengembangan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Algoritma</a:t>
          </a:r>
          <a:endParaRPr lang="en-US" dirty="0">
            <a:solidFill>
              <a:schemeClr val="bg1"/>
            </a:solidFill>
          </a:endParaRP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Penyajian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Algoritma</a:t>
          </a:r>
          <a:endParaRPr lang="en-US" dirty="0">
            <a:solidFill>
              <a:schemeClr val="bg1"/>
            </a:solidFill>
          </a:endParaRP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Jenis</a:t>
          </a:r>
          <a:r>
            <a:rPr lang="en-US" dirty="0">
              <a:solidFill>
                <a:schemeClr val="bg1"/>
              </a:solidFill>
            </a:rPr>
            <a:t> Bahasa </a:t>
          </a:r>
          <a:r>
            <a:rPr lang="en-US" dirty="0" err="1">
              <a:solidFill>
                <a:schemeClr val="bg1"/>
              </a:solidFill>
            </a:rPr>
            <a:t>Pemrograman</a:t>
          </a:r>
          <a:endParaRPr lang="en-US" dirty="0">
            <a:solidFill>
              <a:schemeClr val="bg1"/>
            </a:solidFill>
          </a:endParaRP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 custLinFactNeighborX="-40106" custLinFactNeighborY="1622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6062E-53EB-40CE-9CDE-04577C8F9D18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4B49D1E-AB12-4CCE-92BD-87780439E713}">
      <dgm:prSet/>
      <dgm:spPr/>
      <dgm:t>
        <a:bodyPr/>
        <a:lstStyle/>
        <a:p>
          <a:r>
            <a:rPr lang="en-US"/>
            <a:t>Algoritma adalah urutan langkah-langkah berhingga untuk memecahkan masalah logika atau matematika • Algoritma adalah logika, metode dan tahapan (urutan) sistematis yang digunakan untuk memecahkan suatu permasalahan.</a:t>
          </a:r>
        </a:p>
      </dgm:t>
    </dgm:pt>
    <dgm:pt modelId="{C2D886F0-56BD-4D06-B048-AF04346E6074}" type="parTrans" cxnId="{CBFAE0D1-3FC4-483F-92C6-4B62C7ACAAB0}">
      <dgm:prSet/>
      <dgm:spPr/>
      <dgm:t>
        <a:bodyPr/>
        <a:lstStyle/>
        <a:p>
          <a:endParaRPr lang="en-US"/>
        </a:p>
      </dgm:t>
    </dgm:pt>
    <dgm:pt modelId="{71CF330C-BB84-48C5-AF58-CB17DAA8ED43}" type="sibTrans" cxnId="{CBFAE0D1-3FC4-483F-92C6-4B62C7ACAAB0}">
      <dgm:prSet/>
      <dgm:spPr/>
      <dgm:t>
        <a:bodyPr/>
        <a:lstStyle/>
        <a:p>
          <a:endParaRPr lang="en-US"/>
        </a:p>
      </dgm:t>
    </dgm:pt>
    <dgm:pt modelId="{E473E96C-B86E-4E37-8FE0-0D057D69971B}">
      <dgm:prSet/>
      <dgm:spPr/>
      <dgm:t>
        <a:bodyPr/>
        <a:lstStyle/>
        <a:p>
          <a:r>
            <a:rPr lang="en-US"/>
            <a:t>Algoritma adalah urutan langkah-langkah logis penyelesaian masalah yang disusun secara sistematis dan logis.</a:t>
          </a:r>
        </a:p>
      </dgm:t>
    </dgm:pt>
    <dgm:pt modelId="{D111A990-ACA5-4247-B09C-D3333FFC610A}" type="parTrans" cxnId="{3E9718F9-71D1-49D5-827A-D70254D04B8E}">
      <dgm:prSet/>
      <dgm:spPr/>
      <dgm:t>
        <a:bodyPr/>
        <a:lstStyle/>
        <a:p>
          <a:endParaRPr lang="en-US"/>
        </a:p>
      </dgm:t>
    </dgm:pt>
    <dgm:pt modelId="{FF5EA746-C7B9-484E-A187-66B8A99B58CB}" type="sibTrans" cxnId="{3E9718F9-71D1-49D5-827A-D70254D04B8E}">
      <dgm:prSet/>
      <dgm:spPr/>
      <dgm:t>
        <a:bodyPr/>
        <a:lstStyle/>
        <a:p>
          <a:endParaRPr lang="en-US"/>
        </a:p>
      </dgm:t>
    </dgm:pt>
    <dgm:pt modelId="{D437CC15-1FA0-4AF3-B55E-DFF72433E8FD}">
      <dgm:prSet/>
      <dgm:spPr/>
      <dgm:t>
        <a:bodyPr/>
        <a:lstStyle/>
        <a:p>
          <a:r>
            <a:rPr lang="en-US"/>
            <a:t>Algoritma adalah urutan logis pengambilan keputusan untuk pemecahan masalah.</a:t>
          </a:r>
        </a:p>
      </dgm:t>
    </dgm:pt>
    <dgm:pt modelId="{39E6E92F-3B9B-420D-9CC4-A6A01C824D4D}" type="parTrans" cxnId="{026E0621-9DB8-4425-8849-4F3C470FA2B7}">
      <dgm:prSet/>
      <dgm:spPr/>
      <dgm:t>
        <a:bodyPr/>
        <a:lstStyle/>
        <a:p>
          <a:endParaRPr lang="en-US"/>
        </a:p>
      </dgm:t>
    </dgm:pt>
    <dgm:pt modelId="{EE2D7147-A8D3-4959-A6E1-96FAFB8E936E}" type="sibTrans" cxnId="{026E0621-9DB8-4425-8849-4F3C470FA2B7}">
      <dgm:prSet/>
      <dgm:spPr/>
      <dgm:t>
        <a:bodyPr/>
        <a:lstStyle/>
        <a:p>
          <a:endParaRPr lang="en-US"/>
        </a:p>
      </dgm:t>
    </dgm:pt>
    <dgm:pt modelId="{D274E6DA-8CF0-4C27-BC85-38B8B08CE089}">
      <dgm:prSet/>
      <dgm:spPr/>
      <dgm:t>
        <a:bodyPr/>
        <a:lstStyle/>
        <a:p>
          <a:r>
            <a:rPr lang="en-US" b="1" i="1"/>
            <a:t>Langkah-langkah dalam algoritma harus logis dan harus dapat ditentukan bernilai salah atau benar.</a:t>
          </a:r>
          <a:endParaRPr lang="en-US"/>
        </a:p>
      </dgm:t>
    </dgm:pt>
    <dgm:pt modelId="{831FE86A-2F7C-4E08-9E8F-D434A389358C}" type="parTrans" cxnId="{DE16E9D5-4C0E-42EE-9945-3583BCD6C257}">
      <dgm:prSet/>
      <dgm:spPr/>
      <dgm:t>
        <a:bodyPr/>
        <a:lstStyle/>
        <a:p>
          <a:endParaRPr lang="en-US"/>
        </a:p>
      </dgm:t>
    </dgm:pt>
    <dgm:pt modelId="{EB406AEE-CED8-44BC-8D5F-B19E807CC420}" type="sibTrans" cxnId="{DE16E9D5-4C0E-42EE-9945-3583BCD6C257}">
      <dgm:prSet/>
      <dgm:spPr/>
      <dgm:t>
        <a:bodyPr/>
        <a:lstStyle/>
        <a:p>
          <a:endParaRPr lang="en-US"/>
        </a:p>
      </dgm:t>
    </dgm:pt>
    <dgm:pt modelId="{AC7B0626-E7EE-485D-9BA3-7A249D9C61F3}" type="pres">
      <dgm:prSet presAssocID="{9AA6062E-53EB-40CE-9CDE-04577C8F9D18}" presName="linear" presStyleCnt="0">
        <dgm:presLayoutVars>
          <dgm:animLvl val="lvl"/>
          <dgm:resizeHandles val="exact"/>
        </dgm:presLayoutVars>
      </dgm:prSet>
      <dgm:spPr/>
    </dgm:pt>
    <dgm:pt modelId="{A98EC611-FF3D-4D6F-96F2-87ECC0B67565}" type="pres">
      <dgm:prSet presAssocID="{C4B49D1E-AB12-4CCE-92BD-87780439E7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E0CF83-4938-4B50-B599-35D902DE730C}" type="pres">
      <dgm:prSet presAssocID="{71CF330C-BB84-48C5-AF58-CB17DAA8ED43}" presName="spacer" presStyleCnt="0"/>
      <dgm:spPr/>
    </dgm:pt>
    <dgm:pt modelId="{DBFC74D0-297F-4C59-8412-0492C1FE98FD}" type="pres">
      <dgm:prSet presAssocID="{E473E96C-B86E-4E37-8FE0-0D057D6997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32664F-9D20-496B-97B3-2C2845711B0B}" type="pres">
      <dgm:prSet presAssocID="{FF5EA746-C7B9-484E-A187-66B8A99B58CB}" presName="spacer" presStyleCnt="0"/>
      <dgm:spPr/>
    </dgm:pt>
    <dgm:pt modelId="{092FBFD3-66F1-4BF1-8191-508BCEBC3012}" type="pres">
      <dgm:prSet presAssocID="{D437CC15-1FA0-4AF3-B55E-DFF72433E8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4DDD95-43D7-4767-953C-0D5B34FD5947}" type="pres">
      <dgm:prSet presAssocID="{EE2D7147-A8D3-4959-A6E1-96FAFB8E936E}" presName="spacer" presStyleCnt="0"/>
      <dgm:spPr/>
    </dgm:pt>
    <dgm:pt modelId="{978FE60A-F7B9-49B6-AF7B-B2E8F827A07E}" type="pres">
      <dgm:prSet presAssocID="{D274E6DA-8CF0-4C27-BC85-38B8B08CE0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6E0621-9DB8-4425-8849-4F3C470FA2B7}" srcId="{9AA6062E-53EB-40CE-9CDE-04577C8F9D18}" destId="{D437CC15-1FA0-4AF3-B55E-DFF72433E8FD}" srcOrd="2" destOrd="0" parTransId="{39E6E92F-3B9B-420D-9CC4-A6A01C824D4D}" sibTransId="{EE2D7147-A8D3-4959-A6E1-96FAFB8E936E}"/>
    <dgm:cxn modelId="{82CDAC32-1170-44F1-8E7D-A2C2103D1496}" type="presOf" srcId="{E473E96C-B86E-4E37-8FE0-0D057D69971B}" destId="{DBFC74D0-297F-4C59-8412-0492C1FE98FD}" srcOrd="0" destOrd="0" presId="urn:microsoft.com/office/officeart/2005/8/layout/vList2"/>
    <dgm:cxn modelId="{375E0836-8103-4442-844F-18B871D96816}" type="presOf" srcId="{C4B49D1E-AB12-4CCE-92BD-87780439E713}" destId="{A98EC611-FF3D-4D6F-96F2-87ECC0B67565}" srcOrd="0" destOrd="0" presId="urn:microsoft.com/office/officeart/2005/8/layout/vList2"/>
    <dgm:cxn modelId="{F90BFF4D-9CE2-43D5-814A-742E8C62827E}" type="presOf" srcId="{D437CC15-1FA0-4AF3-B55E-DFF72433E8FD}" destId="{092FBFD3-66F1-4BF1-8191-508BCEBC3012}" srcOrd="0" destOrd="0" presId="urn:microsoft.com/office/officeart/2005/8/layout/vList2"/>
    <dgm:cxn modelId="{6E420373-7296-4122-AA53-D725B8C0E019}" type="presOf" srcId="{9AA6062E-53EB-40CE-9CDE-04577C8F9D18}" destId="{AC7B0626-E7EE-485D-9BA3-7A249D9C61F3}" srcOrd="0" destOrd="0" presId="urn:microsoft.com/office/officeart/2005/8/layout/vList2"/>
    <dgm:cxn modelId="{CBFAE0D1-3FC4-483F-92C6-4B62C7ACAAB0}" srcId="{9AA6062E-53EB-40CE-9CDE-04577C8F9D18}" destId="{C4B49D1E-AB12-4CCE-92BD-87780439E713}" srcOrd="0" destOrd="0" parTransId="{C2D886F0-56BD-4D06-B048-AF04346E6074}" sibTransId="{71CF330C-BB84-48C5-AF58-CB17DAA8ED43}"/>
    <dgm:cxn modelId="{DE16E9D5-4C0E-42EE-9945-3583BCD6C257}" srcId="{9AA6062E-53EB-40CE-9CDE-04577C8F9D18}" destId="{D274E6DA-8CF0-4C27-BC85-38B8B08CE089}" srcOrd="3" destOrd="0" parTransId="{831FE86A-2F7C-4E08-9E8F-D434A389358C}" sibTransId="{EB406AEE-CED8-44BC-8D5F-B19E807CC420}"/>
    <dgm:cxn modelId="{5CB09BEB-9141-44D4-A973-6AB9B931EE23}" type="presOf" srcId="{D274E6DA-8CF0-4C27-BC85-38B8B08CE089}" destId="{978FE60A-F7B9-49B6-AF7B-B2E8F827A07E}" srcOrd="0" destOrd="0" presId="urn:microsoft.com/office/officeart/2005/8/layout/vList2"/>
    <dgm:cxn modelId="{3E9718F9-71D1-49D5-827A-D70254D04B8E}" srcId="{9AA6062E-53EB-40CE-9CDE-04577C8F9D18}" destId="{E473E96C-B86E-4E37-8FE0-0D057D69971B}" srcOrd="1" destOrd="0" parTransId="{D111A990-ACA5-4247-B09C-D3333FFC610A}" sibTransId="{FF5EA746-C7B9-484E-A187-66B8A99B58CB}"/>
    <dgm:cxn modelId="{1C86F7F3-ED5B-46E4-A121-E26CBD9789B7}" type="presParOf" srcId="{AC7B0626-E7EE-485D-9BA3-7A249D9C61F3}" destId="{A98EC611-FF3D-4D6F-96F2-87ECC0B67565}" srcOrd="0" destOrd="0" presId="urn:microsoft.com/office/officeart/2005/8/layout/vList2"/>
    <dgm:cxn modelId="{644D7574-5CB8-48FE-944E-B322AC64EA4E}" type="presParOf" srcId="{AC7B0626-E7EE-485D-9BA3-7A249D9C61F3}" destId="{EEE0CF83-4938-4B50-B599-35D902DE730C}" srcOrd="1" destOrd="0" presId="urn:microsoft.com/office/officeart/2005/8/layout/vList2"/>
    <dgm:cxn modelId="{9BCA027F-91CD-4922-8F71-15A180B1F605}" type="presParOf" srcId="{AC7B0626-E7EE-485D-9BA3-7A249D9C61F3}" destId="{DBFC74D0-297F-4C59-8412-0492C1FE98FD}" srcOrd="2" destOrd="0" presId="urn:microsoft.com/office/officeart/2005/8/layout/vList2"/>
    <dgm:cxn modelId="{A0D64DBE-3601-4233-9595-12AEBB675B90}" type="presParOf" srcId="{AC7B0626-E7EE-485D-9BA3-7A249D9C61F3}" destId="{4C32664F-9D20-496B-97B3-2C2845711B0B}" srcOrd="3" destOrd="0" presId="urn:microsoft.com/office/officeart/2005/8/layout/vList2"/>
    <dgm:cxn modelId="{949F3EB0-FED8-402C-ADB0-B1C12D58F0D5}" type="presParOf" srcId="{AC7B0626-E7EE-485D-9BA3-7A249D9C61F3}" destId="{092FBFD3-66F1-4BF1-8191-508BCEBC3012}" srcOrd="4" destOrd="0" presId="urn:microsoft.com/office/officeart/2005/8/layout/vList2"/>
    <dgm:cxn modelId="{3E4EE209-CF13-471A-B47C-8711DE43A9BE}" type="presParOf" srcId="{AC7B0626-E7EE-485D-9BA3-7A249D9C61F3}" destId="{D54DDD95-43D7-4767-953C-0D5B34FD5947}" srcOrd="5" destOrd="0" presId="urn:microsoft.com/office/officeart/2005/8/layout/vList2"/>
    <dgm:cxn modelId="{D509A4F7-D38B-4853-8FA1-FCE23337A403}" type="presParOf" srcId="{AC7B0626-E7EE-485D-9BA3-7A249D9C61F3}" destId="{978FE60A-F7B9-49B6-AF7B-B2E8F827A0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Konsep</a:t>
          </a:r>
          <a:r>
            <a:rPr lang="en-US" sz="1900" kern="1200" dirty="0">
              <a:solidFill>
                <a:schemeClr val="bg1"/>
              </a:solidFill>
            </a:rPr>
            <a:t> Dasar </a:t>
          </a:r>
          <a:r>
            <a:rPr lang="en-US" sz="1900" kern="1200" dirty="0" err="1">
              <a:solidFill>
                <a:schemeClr val="bg1"/>
              </a:solidFill>
            </a:rPr>
            <a:t>Pemrograman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Definisi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Algoritma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Tahap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Pengembangan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Algoritma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Penyajian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Algoritma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8954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Jenis</a:t>
          </a:r>
          <a:r>
            <a:rPr lang="en-US" sz="1900" kern="1200" dirty="0">
              <a:solidFill>
                <a:schemeClr val="bg1"/>
              </a:solidFill>
            </a:rPr>
            <a:t> Bahasa </a:t>
          </a:r>
          <a:r>
            <a:rPr lang="en-US" sz="1900" kern="1200" dirty="0" err="1">
              <a:solidFill>
                <a:schemeClr val="bg1"/>
              </a:solidFill>
            </a:rPr>
            <a:t>Pemrograman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EC611-FF3D-4D6F-96F2-87ECC0B67565}">
      <dsp:nvSpPr>
        <dsp:cNvPr id="0" name=""/>
        <dsp:cNvSpPr/>
      </dsp:nvSpPr>
      <dsp:spPr>
        <a:xfrm>
          <a:off x="0" y="51237"/>
          <a:ext cx="6648447" cy="1427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Algoritma adalah urutan langkah-langkah berhingga untuk memecahkan masalah logika atau matematika • Algoritma adalah logika, metode dan tahapan (urutan) sistematis yang digunakan untuk memecahkan suatu permasalahan.</a:t>
          </a:r>
        </a:p>
      </dsp:txBody>
      <dsp:txXfrm>
        <a:off x="69680" y="120917"/>
        <a:ext cx="6509087" cy="1288040"/>
      </dsp:txXfrm>
    </dsp:sp>
    <dsp:sp modelId="{DBFC74D0-297F-4C59-8412-0492C1FE98FD}">
      <dsp:nvSpPr>
        <dsp:cNvPr id="0" name=""/>
        <dsp:cNvSpPr/>
      </dsp:nvSpPr>
      <dsp:spPr>
        <a:xfrm>
          <a:off x="0" y="1536237"/>
          <a:ext cx="6648447" cy="1427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Algoritma adalah urutan langkah-langkah logis penyelesaian masalah yang disusun secara sistematis dan logis.</a:t>
          </a:r>
        </a:p>
      </dsp:txBody>
      <dsp:txXfrm>
        <a:off x="69680" y="1605917"/>
        <a:ext cx="6509087" cy="1288040"/>
      </dsp:txXfrm>
    </dsp:sp>
    <dsp:sp modelId="{092FBFD3-66F1-4BF1-8191-508BCEBC3012}">
      <dsp:nvSpPr>
        <dsp:cNvPr id="0" name=""/>
        <dsp:cNvSpPr/>
      </dsp:nvSpPr>
      <dsp:spPr>
        <a:xfrm>
          <a:off x="0" y="3021237"/>
          <a:ext cx="6648447" cy="1427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Algoritma adalah urutan logis pengambilan keputusan untuk pemecahan masalah.</a:t>
          </a:r>
        </a:p>
      </dsp:txBody>
      <dsp:txXfrm>
        <a:off x="69680" y="3090917"/>
        <a:ext cx="6509087" cy="1288040"/>
      </dsp:txXfrm>
    </dsp:sp>
    <dsp:sp modelId="{978FE60A-F7B9-49B6-AF7B-B2E8F827A07E}">
      <dsp:nvSpPr>
        <dsp:cNvPr id="0" name=""/>
        <dsp:cNvSpPr/>
      </dsp:nvSpPr>
      <dsp:spPr>
        <a:xfrm>
          <a:off x="0" y="4506237"/>
          <a:ext cx="6648447" cy="1427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Langkah-langkah dalam algoritma harus logis dan harus dapat ditentukan bernilai salah atau benar.</a:t>
          </a:r>
          <a:endParaRPr lang="en-US" sz="2000" kern="1200"/>
        </a:p>
      </dsp:txBody>
      <dsp:txXfrm>
        <a:off x="69680" y="4575917"/>
        <a:ext cx="6509087" cy="128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Algoritma</a:t>
            </a:r>
            <a:r>
              <a:rPr lang="en-US" sz="6000" dirty="0"/>
              <a:t> dan </a:t>
            </a:r>
            <a:r>
              <a:rPr lang="en-US" sz="6000" dirty="0" err="1"/>
              <a:t>Pemrograman</a:t>
            </a:r>
            <a:r>
              <a:rPr lang="en-US" sz="6000" dirty="0"/>
              <a:t> 2C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Dewi Anggraini Puspa </a:t>
            </a:r>
            <a:r>
              <a:rPr lang="en-US" dirty="0" err="1"/>
              <a:t>Hapsari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 anchor="ctr">
            <a:normAutofit/>
          </a:bodyPr>
          <a:lstStyle/>
          <a:p>
            <a:r>
              <a:rPr lang="en-US" sz="3700" err="1"/>
              <a:t>Tahap</a:t>
            </a:r>
            <a:r>
              <a:rPr lang="en-US" sz="3700"/>
              <a:t> </a:t>
            </a:r>
            <a:r>
              <a:rPr lang="en-US" sz="3700" err="1"/>
              <a:t>Pengembangan</a:t>
            </a:r>
            <a:r>
              <a:rPr lang="en-US" sz="3700"/>
              <a:t> </a:t>
            </a:r>
            <a:r>
              <a:rPr lang="en-US" sz="3700" err="1"/>
              <a:t>Algoritma</a:t>
            </a:r>
            <a:endParaRPr lang="en-US" sz="370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897C389-2B4F-FA8A-DE33-48DA6BF7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888" y="1825625"/>
            <a:ext cx="7104224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 err="1"/>
              <a:t>Penyajian</a:t>
            </a:r>
            <a:r>
              <a:rPr lang="en-US" sz="4800" dirty="0"/>
              <a:t> </a:t>
            </a:r>
            <a:r>
              <a:rPr lang="en-US" sz="4800" dirty="0" err="1"/>
              <a:t>Algoritma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02E0D-7770-3D1A-059B-C9F84B27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Algoritma</a:t>
            </a:r>
            <a:r>
              <a:rPr lang="en-US" sz="4400" dirty="0"/>
              <a:t> </a:t>
            </a:r>
            <a:r>
              <a:rPr lang="en-US" sz="4400" dirty="0" err="1"/>
              <a:t>bisa</a:t>
            </a:r>
            <a:r>
              <a:rPr lang="en-US" sz="4400" dirty="0"/>
              <a:t> </a:t>
            </a:r>
            <a:r>
              <a:rPr lang="en-US" sz="4400" dirty="0" err="1"/>
              <a:t>dibuat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:</a:t>
            </a:r>
          </a:p>
          <a:p>
            <a:r>
              <a:rPr lang="en-US" sz="4400" dirty="0"/>
              <a:t>Teknik tulisan, </a:t>
            </a:r>
            <a:r>
              <a:rPr lang="en-US" sz="4400" dirty="0" err="1"/>
              <a:t>seperti</a:t>
            </a:r>
            <a:r>
              <a:rPr lang="en-US" sz="4400" dirty="0"/>
              <a:t> : Structure </a:t>
            </a:r>
            <a:r>
              <a:rPr lang="en-US" sz="4400" dirty="0" err="1"/>
              <a:t>english</a:t>
            </a:r>
            <a:r>
              <a:rPr lang="en-US" sz="4400" dirty="0"/>
              <a:t> dan Pseudocode.</a:t>
            </a:r>
          </a:p>
          <a:p>
            <a:r>
              <a:rPr lang="en-US" sz="4400" dirty="0"/>
              <a:t>Teknik visual, </a:t>
            </a:r>
            <a:r>
              <a:rPr lang="en-US" sz="4400" dirty="0" err="1"/>
              <a:t>seperti</a:t>
            </a:r>
            <a:r>
              <a:rPr lang="en-US" sz="4400" dirty="0"/>
              <a:t> : Flow chart, UML (Unified Modeling </a:t>
            </a:r>
            <a:r>
              <a:rPr lang="en-US" sz="4400" dirty="0" err="1"/>
              <a:t>Languange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</p:spPr>
        <p:txBody>
          <a:bodyPr anchor="ctr">
            <a:normAutofit/>
          </a:bodyPr>
          <a:lstStyle/>
          <a:p>
            <a:pPr lvl="0"/>
            <a:r>
              <a:rPr lang="en-US" sz="4800"/>
              <a:t>Jenis Bahasa Pemrograman</a:t>
            </a:r>
            <a:endParaRPr lang="en-US" sz="48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5E61ED7-B6D0-1A7B-99A7-F1DA1EDE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350" y="1828418"/>
            <a:ext cx="6648448" cy="305828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Course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97470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</p:spPr>
        <p:txBody>
          <a:bodyPr anchor="ctr">
            <a:normAutofit/>
          </a:bodyPr>
          <a:lstStyle/>
          <a:p>
            <a:pPr lvl="0"/>
            <a:r>
              <a:rPr lang="en-US" sz="4800" err="1"/>
              <a:t>Konsep</a:t>
            </a:r>
            <a:r>
              <a:rPr lang="en-US" sz="4800"/>
              <a:t> Dasar </a:t>
            </a:r>
            <a:r>
              <a:rPr lang="en-US" sz="4800" err="1"/>
              <a:t>Pemrograman</a:t>
            </a:r>
            <a:endParaRPr lang="en-US" sz="48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3A5460-D836-89F7-8A13-CEEAF832E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350" y="1370470"/>
            <a:ext cx="6648450" cy="397418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</p:spPr>
        <p:txBody>
          <a:bodyPr anchor="ctr">
            <a:normAutofit/>
          </a:bodyPr>
          <a:lstStyle/>
          <a:p>
            <a:pPr lvl="0"/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Algoritma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9AFDBC3-2DA5-0238-29D2-D4B01D8A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08491"/>
              </p:ext>
            </p:extLst>
          </p:nvPr>
        </p:nvGraphicFramePr>
        <p:xfrm>
          <a:off x="4705350" y="365124"/>
          <a:ext cx="6648448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8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C1A7-FDEC-9D25-D706-933FC1C9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12421" cy="4351338"/>
          </a:xfrm>
        </p:spPr>
        <p:txBody>
          <a:bodyPr>
            <a:normAutofit/>
          </a:bodyPr>
          <a:lstStyle/>
          <a:p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standar</a:t>
            </a:r>
            <a:r>
              <a:rPr lang="en-US" dirty="0"/>
              <a:t> dan </a:t>
            </a:r>
            <a:r>
              <a:rPr lang="en-US" dirty="0" err="1"/>
              <a:t>efektif</a:t>
            </a:r>
            <a:endParaRPr lang="en-US" dirty="0"/>
          </a:p>
          <a:p>
            <a:r>
              <a:rPr lang="en-US" dirty="0" err="1"/>
              <a:t>Logis</a:t>
            </a:r>
            <a:r>
              <a:rPr lang="en-US" dirty="0"/>
              <a:t>,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sistematis</a:t>
            </a:r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terdefinisi</a:t>
            </a:r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pemrograman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arti </a:t>
            </a:r>
            <a:r>
              <a:rPr lang="en-US" dirty="0" err="1"/>
              <a:t>ganda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200" b="1" i="1" dirty="0"/>
              <a:t>“</a:t>
            </a:r>
            <a:r>
              <a:rPr lang="en-US" sz="2200" b="1" i="1" dirty="0" err="1"/>
              <a:t>Suatu</a:t>
            </a:r>
            <a:r>
              <a:rPr lang="en-US" sz="2200" b="1" i="1" dirty="0"/>
              <a:t> </a:t>
            </a:r>
            <a:r>
              <a:rPr lang="en-US" sz="2200" b="1" i="1" dirty="0" err="1"/>
              <a:t>algoritma</a:t>
            </a:r>
            <a:r>
              <a:rPr lang="en-US" sz="2200" b="1" i="1" dirty="0"/>
              <a:t> </a:t>
            </a:r>
            <a:r>
              <a:rPr lang="en-US" sz="2200" b="1" i="1" dirty="0" err="1"/>
              <a:t>harus</a:t>
            </a:r>
            <a:r>
              <a:rPr lang="en-US" sz="2200" b="1" i="1" dirty="0"/>
              <a:t> </a:t>
            </a:r>
            <a:r>
              <a:rPr lang="en-US" sz="2200" b="1" i="1" dirty="0" err="1"/>
              <a:t>menghasilkan</a:t>
            </a:r>
            <a:r>
              <a:rPr lang="en-US" sz="2200" b="1" i="1" dirty="0"/>
              <a:t> output yang </a:t>
            </a:r>
            <a:r>
              <a:rPr lang="en-US" sz="2200" b="1" i="1" dirty="0" err="1"/>
              <a:t>tepat</a:t>
            </a:r>
            <a:r>
              <a:rPr lang="en-US" sz="2200" b="1" i="1" dirty="0"/>
              <a:t> </a:t>
            </a:r>
            <a:r>
              <a:rPr lang="en-US" sz="2200" b="1" i="1" dirty="0" err="1"/>
              <a:t>guna</a:t>
            </a:r>
            <a:r>
              <a:rPr lang="en-US" sz="2200" b="1" i="1" dirty="0"/>
              <a:t> (</a:t>
            </a:r>
            <a:r>
              <a:rPr lang="en-US" sz="2200" b="1" i="1" dirty="0" err="1"/>
              <a:t>efektif</a:t>
            </a:r>
            <a:r>
              <a:rPr lang="en-US" sz="2200" b="1" i="1" dirty="0"/>
              <a:t>) </a:t>
            </a:r>
            <a:r>
              <a:rPr lang="en-US" sz="2200" b="1" i="1" dirty="0" err="1"/>
              <a:t>dalam</a:t>
            </a:r>
            <a:r>
              <a:rPr lang="en-US" sz="2200" b="1" i="1" dirty="0"/>
              <a:t> </a:t>
            </a:r>
            <a:r>
              <a:rPr lang="en-US" sz="2200" b="1" i="1" dirty="0" err="1"/>
              <a:t>waktu</a:t>
            </a:r>
            <a:r>
              <a:rPr lang="en-US" sz="2200" b="1" i="1" dirty="0"/>
              <a:t> yang </a:t>
            </a:r>
            <a:r>
              <a:rPr lang="en-US" sz="2200" b="1" i="1" dirty="0" err="1"/>
              <a:t>relatif</a:t>
            </a:r>
            <a:r>
              <a:rPr lang="en-US" sz="2200" b="1" i="1" dirty="0"/>
              <a:t> </a:t>
            </a:r>
            <a:r>
              <a:rPr lang="en-US" sz="2200" b="1" i="1" dirty="0" err="1"/>
              <a:t>singkat</a:t>
            </a:r>
            <a:r>
              <a:rPr lang="en-US" sz="2200" b="1" i="1" dirty="0"/>
              <a:t> dan </a:t>
            </a:r>
            <a:r>
              <a:rPr lang="en-US" sz="2200" b="1" i="1" dirty="0" err="1"/>
              <a:t>penggunaan</a:t>
            </a:r>
            <a:r>
              <a:rPr lang="en-US" sz="2200" b="1" i="1" dirty="0"/>
              <a:t> </a:t>
            </a:r>
            <a:r>
              <a:rPr lang="en-US" sz="2200" b="1" i="1" dirty="0" err="1"/>
              <a:t>memori</a:t>
            </a:r>
            <a:r>
              <a:rPr lang="en-US" sz="2200" b="1" i="1" dirty="0"/>
              <a:t> yang </a:t>
            </a:r>
            <a:r>
              <a:rPr lang="en-US" sz="2200" b="1" i="1" dirty="0" err="1"/>
              <a:t>relatif</a:t>
            </a:r>
            <a:r>
              <a:rPr lang="en-US" sz="2200" b="1" i="1" dirty="0"/>
              <a:t> </a:t>
            </a:r>
            <a:r>
              <a:rPr lang="en-US" sz="2200" b="1" i="1" dirty="0" err="1"/>
              <a:t>sedikit</a:t>
            </a:r>
            <a:r>
              <a:rPr lang="en-US" sz="2200" b="1" i="1" dirty="0"/>
              <a:t> (</a:t>
            </a:r>
            <a:r>
              <a:rPr lang="en-US" sz="2200" b="1" i="1" dirty="0" err="1"/>
              <a:t>efisien</a:t>
            </a:r>
            <a:r>
              <a:rPr lang="en-US" sz="2200" b="1" i="1" dirty="0"/>
              <a:t>) </a:t>
            </a:r>
            <a:r>
              <a:rPr lang="en-US" sz="2200" b="1" i="1" dirty="0" err="1"/>
              <a:t>dengan</a:t>
            </a:r>
            <a:r>
              <a:rPr lang="en-US" sz="2200" b="1" i="1" dirty="0"/>
              <a:t> </a:t>
            </a:r>
            <a:r>
              <a:rPr lang="en-US" sz="2200" b="1" i="1" dirty="0" err="1"/>
              <a:t>langkah</a:t>
            </a:r>
            <a:r>
              <a:rPr lang="en-US" sz="2200" b="1" i="1" dirty="0"/>
              <a:t> yang </a:t>
            </a:r>
            <a:r>
              <a:rPr lang="en-US" sz="2200" b="1" i="1" dirty="0" err="1"/>
              <a:t>berhingga</a:t>
            </a:r>
            <a:r>
              <a:rPr lang="en-US" sz="2200" b="1" i="1" dirty="0"/>
              <a:t> dan </a:t>
            </a:r>
            <a:r>
              <a:rPr lang="en-US" sz="2200" b="1" i="1" dirty="0" err="1"/>
              <a:t>prosesnya</a:t>
            </a:r>
            <a:r>
              <a:rPr lang="en-US" sz="2200" b="1" i="1" dirty="0"/>
              <a:t> </a:t>
            </a:r>
            <a:r>
              <a:rPr lang="en-US" sz="2200" b="1" i="1" dirty="0" err="1"/>
              <a:t>berakhir</a:t>
            </a:r>
            <a:r>
              <a:rPr lang="en-US" sz="2200" b="1" i="1" dirty="0"/>
              <a:t> </a:t>
            </a:r>
            <a:r>
              <a:rPr lang="en-US" sz="2200" b="1" i="1" dirty="0" err="1"/>
              <a:t>baik</a:t>
            </a:r>
            <a:r>
              <a:rPr lang="en-US" sz="2200" b="1" i="1" dirty="0"/>
              <a:t> </a:t>
            </a:r>
            <a:r>
              <a:rPr lang="en-US" sz="2200" b="1" i="1" dirty="0" err="1"/>
              <a:t>dalam</a:t>
            </a:r>
            <a:r>
              <a:rPr lang="en-US" sz="2200" b="1" i="1" dirty="0"/>
              <a:t> </a:t>
            </a:r>
            <a:r>
              <a:rPr lang="en-US" sz="2200" b="1" i="1" dirty="0" err="1"/>
              <a:t>keadaaan</a:t>
            </a:r>
            <a:r>
              <a:rPr lang="en-US" sz="2200" b="1" i="1" dirty="0"/>
              <a:t> </a:t>
            </a:r>
            <a:r>
              <a:rPr lang="en-US" sz="2200" b="1" i="1" dirty="0" err="1"/>
              <a:t>diperoleh</a:t>
            </a:r>
            <a:r>
              <a:rPr lang="en-US" sz="2200" b="1" i="1" dirty="0"/>
              <a:t> </a:t>
            </a:r>
            <a:r>
              <a:rPr lang="en-US" sz="2200" b="1" i="1" dirty="0" err="1"/>
              <a:t>suatu</a:t>
            </a:r>
            <a:r>
              <a:rPr lang="en-US" sz="2200" b="1" i="1" dirty="0"/>
              <a:t> </a:t>
            </a:r>
            <a:r>
              <a:rPr lang="en-US" sz="2200" b="1" i="1" dirty="0" err="1"/>
              <a:t>solusi</a:t>
            </a:r>
            <a:r>
              <a:rPr lang="en-US" sz="2200" b="1" i="1" dirty="0"/>
              <a:t> </a:t>
            </a:r>
            <a:r>
              <a:rPr lang="en-US" sz="2200" b="1" i="1" dirty="0" err="1"/>
              <a:t>ataupun</a:t>
            </a:r>
            <a:r>
              <a:rPr lang="en-US" sz="2200" b="1" i="1" dirty="0"/>
              <a:t> </a:t>
            </a:r>
            <a:r>
              <a:rPr lang="en-US" sz="2200" b="1" i="1" dirty="0" err="1"/>
              <a:t>tidak</a:t>
            </a:r>
            <a:r>
              <a:rPr lang="en-US" sz="2200" b="1" i="1" dirty="0"/>
              <a:t> </a:t>
            </a:r>
            <a:r>
              <a:rPr lang="en-US" sz="2200" b="1" i="1" dirty="0" err="1"/>
              <a:t>adanya</a:t>
            </a:r>
            <a:r>
              <a:rPr lang="en-US" sz="2200" b="1" i="1" dirty="0"/>
              <a:t> </a:t>
            </a:r>
            <a:r>
              <a:rPr lang="en-US" sz="2200" b="1" i="1" dirty="0" err="1"/>
              <a:t>solusi</a:t>
            </a:r>
            <a:r>
              <a:rPr lang="en-US" sz="2200" b="1" i="1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</p:spPr>
        <p:txBody>
          <a:bodyPr anchor="ctr">
            <a:normAutofit/>
          </a:bodyPr>
          <a:lstStyle/>
          <a:p>
            <a:pPr lvl="0"/>
            <a:r>
              <a:rPr lang="en-US" sz="4400" dirty="0" err="1"/>
              <a:t>Tahap</a:t>
            </a:r>
            <a:r>
              <a:rPr lang="en-US" sz="4400" dirty="0"/>
              <a:t> </a:t>
            </a:r>
            <a:r>
              <a:rPr lang="en-US" sz="4400" dirty="0" err="1"/>
              <a:t>Pengembangan</a:t>
            </a:r>
            <a:r>
              <a:rPr lang="en-US" sz="4400" dirty="0"/>
              <a:t> </a:t>
            </a:r>
            <a:r>
              <a:rPr lang="en-US" sz="4400" dirty="0" err="1"/>
              <a:t>Algoritma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E84C03-6C54-D90A-4ED4-DD20DD4E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350" y="2152530"/>
            <a:ext cx="6648448" cy="241006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70"/>
            <a:ext cx="7313579" cy="688921"/>
          </a:xfrm>
        </p:spPr>
        <p:txBody>
          <a:bodyPr/>
          <a:lstStyle/>
          <a:p>
            <a:r>
              <a:rPr lang="en-US" sz="4000" dirty="0" err="1"/>
              <a:t>Tahap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</a:t>
            </a:r>
            <a:r>
              <a:rPr lang="en-US" sz="4000" dirty="0" err="1"/>
              <a:t>Algoritma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C126E9-05B1-0F2E-FAFB-5F9110BD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40" y="1825625"/>
            <a:ext cx="788410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 anchor="ctr">
            <a:normAutofit/>
          </a:bodyPr>
          <a:lstStyle/>
          <a:p>
            <a:r>
              <a:rPr lang="en-US" sz="3700" err="1"/>
              <a:t>Tahap</a:t>
            </a:r>
            <a:r>
              <a:rPr lang="en-US" sz="3700"/>
              <a:t> </a:t>
            </a:r>
            <a:r>
              <a:rPr lang="en-US" sz="3700" err="1"/>
              <a:t>Pengembangan</a:t>
            </a:r>
            <a:r>
              <a:rPr lang="en-US" sz="3700"/>
              <a:t> </a:t>
            </a:r>
            <a:r>
              <a:rPr lang="en-US" sz="3700" err="1"/>
              <a:t>Algoritma</a:t>
            </a:r>
            <a:endParaRPr lang="en-US" sz="3700"/>
          </a:p>
        </p:txBody>
      </p:sp>
      <p:pic>
        <p:nvPicPr>
          <p:cNvPr id="8" name="Content Placeholder 7" descr="Diagram, PowerPoint&#10;&#10;Description automatically generated">
            <a:extLst>
              <a:ext uri="{FF2B5EF4-FFF2-40B4-BE49-F238E27FC236}">
                <a16:creationId xmlns:a16="http://schemas.microsoft.com/office/drawing/2014/main" id="{F608EF5B-3481-C7DD-93CF-AFEA7BE5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22" y="1825625"/>
            <a:ext cx="7667555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41-D1FF-4A35-B6F0-F26C5FA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 anchor="ctr">
            <a:normAutofit/>
          </a:bodyPr>
          <a:lstStyle/>
          <a:p>
            <a:r>
              <a:rPr lang="en-US" sz="3700" err="1"/>
              <a:t>Tahap</a:t>
            </a:r>
            <a:r>
              <a:rPr lang="en-US" sz="3700"/>
              <a:t> </a:t>
            </a:r>
            <a:r>
              <a:rPr lang="en-US" sz="3700" err="1"/>
              <a:t>Pengembangan</a:t>
            </a:r>
            <a:r>
              <a:rPr lang="en-US" sz="3700"/>
              <a:t> </a:t>
            </a:r>
            <a:r>
              <a:rPr lang="en-US" sz="3700" err="1"/>
              <a:t>Algoritma</a:t>
            </a:r>
            <a:endParaRPr lang="en-US" sz="3700"/>
          </a:p>
        </p:txBody>
      </p:sp>
      <p:pic>
        <p:nvPicPr>
          <p:cNvPr id="10" name="Content Placeholder 9" descr="Diagram, timeline&#10;&#10;Description automatically generated">
            <a:extLst>
              <a:ext uri="{FF2B5EF4-FFF2-40B4-BE49-F238E27FC236}">
                <a16:creationId xmlns:a16="http://schemas.microsoft.com/office/drawing/2014/main" id="{F74D2487-4CFC-641B-9954-0406512B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28" y="1825625"/>
            <a:ext cx="7567544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56F3-0EC7-F089-909E-46468A06E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25</TotalTime>
  <Words>260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Algoritma dan Pemrograman 2C</vt:lpstr>
      <vt:lpstr>Course Outline</vt:lpstr>
      <vt:lpstr>Konsep Dasar Pemrograman</vt:lpstr>
      <vt:lpstr>Definisi Algoritma</vt:lpstr>
      <vt:lpstr>Kriteria Algoritma yang Baik</vt:lpstr>
      <vt:lpstr>Tahap Pengembangan Algoritma</vt:lpstr>
      <vt:lpstr>Tahap Pengembangan Algoritma</vt:lpstr>
      <vt:lpstr>Tahap Pengembangan Algoritma</vt:lpstr>
      <vt:lpstr>Tahap Pengembangan Algoritma</vt:lpstr>
      <vt:lpstr>Tahap Pengembangan Algoritma</vt:lpstr>
      <vt:lpstr>Penyajian Algoritma</vt:lpstr>
      <vt:lpstr>Jenis Bahasa Pemrograman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2C</dc:title>
  <dc:creator>Dewi Anggraini</dc:creator>
  <cp:lastModifiedBy>Dewi Anggraini</cp:lastModifiedBy>
  <cp:revision>1</cp:revision>
  <dcterms:created xsi:type="dcterms:W3CDTF">2023-03-21T00:49:28Z</dcterms:created>
  <dcterms:modified xsi:type="dcterms:W3CDTF">2023-03-21T01:14:54Z</dcterms:modified>
</cp:coreProperties>
</file>