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70" r:id="rId3"/>
    <p:sldId id="274" r:id="rId4"/>
    <p:sldId id="258" r:id="rId5"/>
    <p:sldId id="300" r:id="rId6"/>
    <p:sldId id="301" r:id="rId7"/>
    <p:sldId id="321" r:id="rId8"/>
    <p:sldId id="302" r:id="rId9"/>
    <p:sldId id="304" r:id="rId10"/>
    <p:sldId id="266" r:id="rId11"/>
    <p:sldId id="306" r:id="rId12"/>
    <p:sldId id="305" r:id="rId13"/>
    <p:sldId id="322" r:id="rId14"/>
    <p:sldId id="307" r:id="rId15"/>
    <p:sldId id="308" r:id="rId16"/>
    <p:sldId id="323" r:id="rId17"/>
    <p:sldId id="309" r:id="rId18"/>
    <p:sldId id="310" r:id="rId19"/>
    <p:sldId id="324" r:id="rId20"/>
    <p:sldId id="313" r:id="rId21"/>
    <p:sldId id="312" r:id="rId22"/>
    <p:sldId id="314" r:id="rId23"/>
    <p:sldId id="320" r:id="rId24"/>
    <p:sldId id="325" r:id="rId25"/>
    <p:sldId id="319" r:id="rId26"/>
    <p:sldId id="315" r:id="rId27"/>
    <p:sldId id="316" r:id="rId28"/>
    <p:sldId id="317" r:id="rId29"/>
    <p:sldId id="318" r:id="rId30"/>
    <p:sldId id="278" r:id="rId31"/>
    <p:sldId id="272" r:id="rId32"/>
  </p:sldIdLst>
  <p:sldSz cx="9144000" cy="5143500" type="screen16x9"/>
  <p:notesSz cx="6858000" cy="9144000"/>
  <p:embeddedFontLst>
    <p:embeddedFont>
      <p:font typeface="Bebas Neue" panose="020B0606020202050201" pitchFamily="34" charset="0"/>
      <p:regular r:id="rId34"/>
    </p:embeddedFont>
    <p:embeddedFont>
      <p:font typeface="Karla"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Rubik Black" panose="020B0604020202020204" charset="-79"/>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4E7D3D-231E-470E-B3F7-A9217912E21A}">
  <a:tblStyle styleId="{8A4E7D3D-231E-470E-B3F7-A9217912E2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92A902-3524-4CCC-932E-11E11EB591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snapToGrid="0">
      <p:cViewPr varScale="1">
        <p:scale>
          <a:sx n="143" d="100"/>
          <a:sy n="143"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1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97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86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27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37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800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30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713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03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98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924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735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937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007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854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296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86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590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49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4e1613f9b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4e1613f9b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14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92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35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014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4e1613f9b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4e1613f9b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826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76" name="Google Shape;176;p1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77" name="Google Shape;177;p11"/>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11"/>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11"/>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180" name="Google Shape;180;p11"/>
          <p:cNvSpPr txBox="1">
            <a:spLocks noGrp="1"/>
          </p:cNvSpPr>
          <p:nvPr>
            <p:ph type="title" hasCustomPrompt="1"/>
          </p:nvPr>
        </p:nvSpPr>
        <p:spPr>
          <a:xfrm>
            <a:off x="1371600" y="1657350"/>
            <a:ext cx="64008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a:spLocks noGrp="1"/>
          </p:cNvSpPr>
          <p:nvPr>
            <p:ph type="subTitle" idx="1"/>
          </p:nvPr>
        </p:nvSpPr>
        <p:spPr>
          <a:xfrm>
            <a:off x="182885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 id="2147483659" r:id="rId7"/>
    <p:sldLayoutId id="2147483660" r:id="rId8"/>
    <p:sldLayoutId id="2147483667"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kreatifprofesional.com/"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91453" y="1174899"/>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Hukum </a:t>
            </a:r>
            <a:r>
              <a:rPr lang="en-ID" dirty="0" err="1"/>
              <a:t>Teknologi</a:t>
            </a:r>
            <a:r>
              <a:rPr lang="en-ID" dirty="0"/>
              <a:t> </a:t>
            </a:r>
            <a:r>
              <a:rPr lang="en-ID" dirty="0" err="1"/>
              <a:t>Informasi</a:t>
            </a:r>
            <a:endParaRPr lang="en-ID"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KELOMPOK 1</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grpSp>
        <p:nvGrpSpPr>
          <p:cNvPr id="792" name="Google Shape;792;p39"/>
          <p:cNvGrpSpPr/>
          <p:nvPr/>
        </p:nvGrpSpPr>
        <p:grpSpPr>
          <a:xfrm>
            <a:off x="5282949" y="3248885"/>
            <a:ext cx="2418900" cy="1412700"/>
            <a:chOff x="715100" y="1600325"/>
            <a:chExt cx="2418900" cy="1412700"/>
          </a:xfrm>
        </p:grpSpPr>
        <p:sp>
          <p:nvSpPr>
            <p:cNvPr id="793" name="Google Shape;79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39"/>
            <p:cNvGrpSpPr/>
            <p:nvPr/>
          </p:nvGrpSpPr>
          <p:grpSpPr>
            <a:xfrm>
              <a:off x="715100" y="1600325"/>
              <a:ext cx="2327400" cy="1321200"/>
              <a:chOff x="715100" y="1600325"/>
              <a:chExt cx="2327400" cy="1321200"/>
            </a:xfrm>
          </p:grpSpPr>
          <p:sp>
            <p:nvSpPr>
              <p:cNvPr id="795" name="Google Shape;79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97" name="Google Shape;797;p39"/>
          <p:cNvGrpSpPr/>
          <p:nvPr/>
        </p:nvGrpSpPr>
        <p:grpSpPr>
          <a:xfrm>
            <a:off x="5233980" y="1567092"/>
            <a:ext cx="2418900" cy="1412700"/>
            <a:chOff x="715100" y="1600325"/>
            <a:chExt cx="2418900" cy="1412700"/>
          </a:xfrm>
        </p:grpSpPr>
        <p:sp>
          <p:nvSpPr>
            <p:cNvPr id="798" name="Google Shape;79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39"/>
            <p:cNvGrpSpPr/>
            <p:nvPr/>
          </p:nvGrpSpPr>
          <p:grpSpPr>
            <a:xfrm>
              <a:off x="715100" y="1600325"/>
              <a:ext cx="2327400" cy="1321200"/>
              <a:chOff x="715100" y="1600325"/>
              <a:chExt cx="2327400" cy="1321200"/>
            </a:xfrm>
          </p:grpSpPr>
          <p:sp>
            <p:nvSpPr>
              <p:cNvPr id="800" name="Google Shape;80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01" name="Google Shape;80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2" name="Google Shape;802;p39"/>
          <p:cNvGrpSpPr/>
          <p:nvPr/>
        </p:nvGrpSpPr>
        <p:grpSpPr>
          <a:xfrm>
            <a:off x="1429472" y="3252177"/>
            <a:ext cx="2418900" cy="1412700"/>
            <a:chOff x="715100" y="1600325"/>
            <a:chExt cx="2418900" cy="1412700"/>
          </a:xfrm>
        </p:grpSpPr>
        <p:sp>
          <p:nvSpPr>
            <p:cNvPr id="803" name="Google Shape;80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9"/>
            <p:cNvGrpSpPr/>
            <p:nvPr/>
          </p:nvGrpSpPr>
          <p:grpSpPr>
            <a:xfrm>
              <a:off x="715100" y="1600325"/>
              <a:ext cx="2327400" cy="1321200"/>
              <a:chOff x="715100" y="1600325"/>
              <a:chExt cx="2327400" cy="1321200"/>
            </a:xfrm>
          </p:grpSpPr>
          <p:sp>
            <p:nvSpPr>
              <p:cNvPr id="805" name="Google Shape;80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7" name="Google Shape;807;p39"/>
          <p:cNvGrpSpPr/>
          <p:nvPr/>
        </p:nvGrpSpPr>
        <p:grpSpPr>
          <a:xfrm>
            <a:off x="1429472" y="1567092"/>
            <a:ext cx="2418900" cy="1412700"/>
            <a:chOff x="715100" y="1600325"/>
            <a:chExt cx="2418900" cy="1412700"/>
          </a:xfrm>
        </p:grpSpPr>
        <p:sp>
          <p:nvSpPr>
            <p:cNvPr id="808" name="Google Shape;80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9"/>
            <p:cNvGrpSpPr/>
            <p:nvPr/>
          </p:nvGrpSpPr>
          <p:grpSpPr>
            <a:xfrm>
              <a:off x="715100" y="1600325"/>
              <a:ext cx="2327400" cy="1321200"/>
              <a:chOff x="715100" y="1600325"/>
              <a:chExt cx="2327400" cy="1321200"/>
            </a:xfrm>
          </p:grpSpPr>
          <p:sp>
            <p:nvSpPr>
              <p:cNvPr id="810" name="Google Shape;81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812" name="Google Shape;812;p39"/>
          <p:cNvSpPr txBox="1">
            <a:spLocks noGrp="1"/>
          </p:cNvSpPr>
          <p:nvPr>
            <p:ph type="subTitle" idx="14"/>
          </p:nvPr>
        </p:nvSpPr>
        <p:spPr>
          <a:xfrm>
            <a:off x="5356572" y="3523386"/>
            <a:ext cx="2194500" cy="11154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Desain tata letak sirkuit terpadu</a:t>
            </a:r>
            <a:endParaRPr dirty="0">
              <a:latin typeface="Poppins" panose="00000500000000000000" pitchFamily="2" charset="0"/>
              <a:cs typeface="Poppins" panose="00000500000000000000" pitchFamily="2" charset="0"/>
            </a:endParaRPr>
          </a:p>
        </p:txBody>
      </p:sp>
      <p:sp>
        <p:nvSpPr>
          <p:cNvPr id="813" name="Google Shape;813;p39"/>
          <p:cNvSpPr txBox="1">
            <a:spLocks noGrp="1"/>
          </p:cNvSpPr>
          <p:nvPr>
            <p:ph type="subTitle" idx="13"/>
          </p:nvPr>
        </p:nvSpPr>
        <p:spPr>
          <a:xfrm>
            <a:off x="1885316" y="1892246"/>
            <a:ext cx="1324211" cy="8525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Hak </a:t>
            </a:r>
          </a:p>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paten</a:t>
            </a:r>
            <a:endParaRPr dirty="0">
              <a:latin typeface="Poppins" panose="00000500000000000000" pitchFamily="2" charset="0"/>
              <a:cs typeface="Poppins" panose="00000500000000000000" pitchFamily="2" charset="0"/>
            </a:endParaRPr>
          </a:p>
        </p:txBody>
      </p:sp>
      <p:sp>
        <p:nvSpPr>
          <p:cNvPr id="815" name="Google Shape;815;p39"/>
          <p:cNvSpPr txBox="1">
            <a:spLocks noGrp="1"/>
          </p:cNvSpPr>
          <p:nvPr>
            <p:ph type="subTitle" idx="7"/>
          </p:nvPr>
        </p:nvSpPr>
        <p:spPr>
          <a:xfrm>
            <a:off x="1450171" y="3616964"/>
            <a:ext cx="2194500" cy="843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Poppins" panose="00000500000000000000" pitchFamily="2" charset="0"/>
                <a:cs typeface="Poppins" panose="00000500000000000000" pitchFamily="2" charset="0"/>
              </a:rPr>
              <a:t>H</a:t>
            </a:r>
            <a:r>
              <a:rPr lang="en" dirty="0">
                <a:latin typeface="Poppins" panose="00000500000000000000" pitchFamily="2" charset="0"/>
                <a:cs typeface="Poppins" panose="00000500000000000000" pitchFamily="2" charset="0"/>
              </a:rPr>
              <a:t>ak</a:t>
            </a:r>
          </a:p>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merek</a:t>
            </a:r>
            <a:endParaRPr dirty="0">
              <a:latin typeface="Poppins" panose="00000500000000000000" pitchFamily="2" charset="0"/>
              <a:cs typeface="Poppins" panose="00000500000000000000" pitchFamily="2" charset="0"/>
            </a:endParaRPr>
          </a:p>
        </p:txBody>
      </p:sp>
      <p:sp>
        <p:nvSpPr>
          <p:cNvPr id="816" name="Google Shape;816;p39"/>
          <p:cNvSpPr txBox="1">
            <a:spLocks noGrp="1"/>
          </p:cNvSpPr>
          <p:nvPr>
            <p:ph type="subTitle" idx="8"/>
          </p:nvPr>
        </p:nvSpPr>
        <p:spPr>
          <a:xfrm>
            <a:off x="5325480" y="1940770"/>
            <a:ext cx="2194500" cy="825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Desain</a:t>
            </a:r>
          </a:p>
          <a:p>
            <a:pPr marL="0" lvl="0" indent="0" algn="ctr" rtl="0">
              <a:spcBef>
                <a:spcPts val="0"/>
              </a:spcBef>
              <a:spcAft>
                <a:spcPts val="0"/>
              </a:spcAft>
              <a:buNone/>
            </a:pPr>
            <a:r>
              <a:rPr lang="en" dirty="0">
                <a:latin typeface="Poppins" panose="00000500000000000000" pitchFamily="2" charset="0"/>
                <a:cs typeface="Poppins" panose="00000500000000000000" pitchFamily="2" charset="0"/>
              </a:rPr>
              <a:t>industri</a:t>
            </a:r>
            <a:endParaRPr dirty="0">
              <a:latin typeface="Poppins" panose="00000500000000000000" pitchFamily="2" charset="0"/>
              <a:cs typeface="Poppins" panose="00000500000000000000" pitchFamily="2" charset="0"/>
            </a:endParaRPr>
          </a:p>
        </p:txBody>
      </p:sp>
      <p:sp>
        <p:nvSpPr>
          <p:cNvPr id="818" name="Google Shape;818;p39"/>
          <p:cNvSpPr txBox="1">
            <a:spLocks noGrp="1"/>
          </p:cNvSpPr>
          <p:nvPr>
            <p:ph type="title"/>
          </p:nvPr>
        </p:nvSpPr>
        <p:spPr>
          <a:xfrm>
            <a:off x="710669" y="703699"/>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 Macam hak kekayaan industri</a:t>
            </a:r>
            <a:endParaRPr dirty="0"/>
          </a:p>
        </p:txBody>
      </p:sp>
      <p:sp>
        <p:nvSpPr>
          <p:cNvPr id="825" name="Google Shape;825;p39"/>
          <p:cNvSpPr/>
          <p:nvPr/>
        </p:nvSpPr>
        <p:spPr>
          <a:xfrm>
            <a:off x="8121537" y="4635059"/>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490827" y="13744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13898" y="703173"/>
            <a:ext cx="15056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1928823" y="2258446"/>
            <a:ext cx="5286353" cy="1078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Hak Paten</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719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8" y="771744"/>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Hak Paten</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05023" y="1470496"/>
            <a:ext cx="8533954" cy="2941574"/>
          </a:xfrm>
          <a:prstGeom prst="rect">
            <a:avLst/>
          </a:prstGeom>
          <a:noFill/>
        </p:spPr>
        <p:txBody>
          <a:bodyPr wrap="square" rtlCol="0">
            <a:spAutoFit/>
          </a:bodyPr>
          <a:lstStyle/>
          <a:p>
            <a:pPr marL="0" marR="0" algn="ctr">
              <a:lnSpc>
                <a:spcPct val="115000"/>
              </a:lnSpc>
              <a:spcBef>
                <a:spcPts val="0"/>
              </a:spcBef>
              <a:spcAft>
                <a:spcPts val="0"/>
              </a:spcAft>
            </a:pPr>
            <a:r>
              <a:rPr lang="en-US" sz="1800" dirty="0">
                <a:effectLst/>
                <a:latin typeface="Poppins" panose="00000500000000000000" pitchFamily="2" charset="0"/>
                <a:ea typeface="Calibri" panose="020F0502020204030204" pitchFamily="34" charset="0"/>
                <a:cs typeface="Poppins" panose="00000500000000000000" pitchFamily="2" charset="0"/>
              </a:rPr>
              <a:t>Paten </a:t>
            </a:r>
            <a:r>
              <a:rPr lang="en-US" sz="1800" dirty="0" err="1">
                <a:effectLst/>
                <a:latin typeface="Poppins" panose="00000500000000000000" pitchFamily="2" charset="0"/>
                <a:ea typeface="Calibri" panose="020F0502020204030204" pitchFamily="34" charset="0"/>
                <a:cs typeface="Poppins" panose="00000500000000000000" pitchFamily="2" charset="0"/>
              </a:rPr>
              <a:t>adalah</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eksklusif</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diberikan</a:t>
            </a:r>
            <a:r>
              <a:rPr lang="en-US" sz="1800" dirty="0">
                <a:effectLst/>
                <a:latin typeface="Poppins" panose="00000500000000000000" pitchFamily="2" charset="0"/>
                <a:ea typeface="Calibri" panose="020F0502020204030204" pitchFamily="34" charset="0"/>
                <a:cs typeface="Poppins" panose="00000500000000000000" pitchFamily="2" charset="0"/>
              </a:rPr>
              <a:t> oleh Negara </a:t>
            </a:r>
            <a:r>
              <a:rPr lang="en-US" sz="1800" dirty="0" err="1">
                <a:effectLst/>
                <a:latin typeface="Poppins" panose="00000500000000000000" pitchFamily="2" charset="0"/>
                <a:ea typeface="Calibri" panose="020F0502020204030204" pitchFamily="34" charset="0"/>
                <a:cs typeface="Poppins" panose="00000500000000000000" pitchFamily="2" charset="0"/>
              </a:rPr>
              <a:t>kepada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penemu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atas</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hasil</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penemuannya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itu</a:t>
            </a:r>
            <a:r>
              <a:rPr lang="en-US" sz="1800" dirty="0">
                <a:effectLst/>
                <a:latin typeface="Poppins" panose="00000500000000000000" pitchFamily="2" charset="0"/>
                <a:ea typeface="Calibri" panose="020F0502020204030204" pitchFamily="34" charset="0"/>
                <a:cs typeface="Poppins" panose="00000500000000000000" pitchFamily="2" charset="0"/>
              </a:rPr>
              <a:t> di </a:t>
            </a:r>
            <a:r>
              <a:rPr lang="en-US" sz="1800" dirty="0" err="1">
                <a:effectLst/>
                <a:latin typeface="Poppins" panose="00000500000000000000" pitchFamily="2" charset="0"/>
                <a:ea typeface="Calibri" panose="020F0502020204030204" pitchFamily="34" charset="0"/>
                <a:cs typeface="Poppins" panose="00000500000000000000" pitchFamily="2" charset="0"/>
              </a:rPr>
              <a:t>bidang</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selama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waktu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tertentu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melaksanakan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sendiri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Invensinya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tersebut</a:t>
            </a:r>
            <a:r>
              <a:rPr lang="en-US" sz="1800" dirty="0">
                <a:effectLst/>
                <a:latin typeface="Poppins" panose="00000500000000000000" pitchFamily="2" charset="0"/>
                <a:ea typeface="Calibri" panose="020F0502020204030204" pitchFamily="34" charset="0"/>
                <a:cs typeface="Poppins" panose="00000500000000000000" pitchFamily="2" charset="0"/>
              </a:rPr>
              <a:t> atau </a:t>
            </a:r>
            <a:r>
              <a:rPr lang="en-US" sz="1800" dirty="0" err="1">
                <a:effectLst/>
                <a:latin typeface="Poppins" panose="00000500000000000000" pitchFamily="2" charset="0"/>
                <a:ea typeface="Calibri" panose="020F0502020204030204" pitchFamily="34" charset="0"/>
                <a:cs typeface="Poppins" panose="00000500000000000000" pitchFamily="2" charset="0"/>
              </a:rPr>
              <a:t>memberikan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persetujuannya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kepada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pihak</a:t>
            </a:r>
            <a:r>
              <a:rPr lang="en-US" sz="1800" dirty="0">
                <a:effectLst/>
                <a:latin typeface="Poppins" panose="00000500000000000000" pitchFamily="2" charset="0"/>
                <a:ea typeface="Calibri" panose="020F0502020204030204" pitchFamily="34" charset="0"/>
                <a:cs typeface="Poppins" panose="00000500000000000000" pitchFamily="2" charset="0"/>
              </a:rPr>
              <a:t> lain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melaksanakannya</a:t>
            </a:r>
            <a:r>
              <a:rPr lang="en-US" sz="1800" dirty="0">
                <a:effectLst/>
                <a:latin typeface="Poppins" panose="00000500000000000000" pitchFamily="2" charset="0"/>
                <a:ea typeface="Calibri" panose="020F0502020204030204" pitchFamily="34" charset="0"/>
                <a:cs typeface="Poppins" panose="00000500000000000000" pitchFamily="2" charset="0"/>
              </a:rPr>
              <a:t>. Kata paten, </a:t>
            </a:r>
            <a:r>
              <a:rPr lang="en-US" sz="1800" dirty="0" err="1">
                <a:effectLst/>
                <a:latin typeface="Poppins" panose="00000500000000000000" pitchFamily="2" charset="0"/>
                <a:ea typeface="Calibri" panose="020F0502020204030204" pitchFamily="34" charset="0"/>
                <a:cs typeface="Poppins" panose="00000500000000000000" pitchFamily="2" charset="0"/>
              </a:rPr>
              <a:t>berasal</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bahasa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inggris</a:t>
            </a:r>
            <a:r>
              <a:rPr lang="en-US" sz="1800" dirty="0">
                <a:effectLst/>
                <a:latin typeface="Poppins" panose="00000500000000000000" pitchFamily="2" charset="0"/>
                <a:ea typeface="Calibri" panose="020F0502020204030204" pitchFamily="34" charset="0"/>
                <a:cs typeface="Poppins" panose="00000500000000000000" pitchFamily="2" charset="0"/>
              </a:rPr>
              <a:t> patent, yang </a:t>
            </a:r>
            <a:r>
              <a:rPr lang="en-US" sz="1800" dirty="0" err="1">
                <a:effectLst/>
                <a:latin typeface="Poppins" panose="00000500000000000000" pitchFamily="2" charset="0"/>
                <a:ea typeface="Calibri" panose="020F0502020204030204" pitchFamily="34" charset="0"/>
                <a:cs typeface="Poppins" panose="00000500000000000000" pitchFamily="2" charset="0"/>
              </a:rPr>
              <a:t>awalnya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berasal</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dari</a:t>
            </a:r>
            <a:r>
              <a:rPr lang="en-US" sz="1800" dirty="0">
                <a:effectLst/>
                <a:latin typeface="Poppins" panose="00000500000000000000" pitchFamily="2" charset="0"/>
                <a:ea typeface="Calibri" panose="020F0502020204030204" pitchFamily="34" charset="0"/>
                <a:cs typeface="Poppins" panose="00000500000000000000" pitchFamily="2" charset="0"/>
              </a:rPr>
              <a:t> kata </a:t>
            </a:r>
            <a:r>
              <a:rPr lang="en-US" sz="1800" dirty="0" err="1">
                <a:effectLst/>
                <a:latin typeface="Poppins" panose="00000500000000000000" pitchFamily="2" charset="0"/>
                <a:ea typeface="Calibri" panose="020F0502020204030204" pitchFamily="34" charset="0"/>
                <a:cs typeface="Poppins" panose="00000500000000000000" pitchFamily="2" charset="0"/>
              </a:rPr>
              <a:t>patere</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berarti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membuka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diri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pemeriksaan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publik</a:t>
            </a:r>
            <a:r>
              <a:rPr lang="en-US" sz="1800" dirty="0">
                <a:effectLst/>
                <a:latin typeface="Poppins" panose="00000500000000000000" pitchFamily="2" charset="0"/>
                <a:ea typeface="Calibri" panose="020F0502020204030204" pitchFamily="34" charset="0"/>
                <a:cs typeface="Poppins" panose="00000500000000000000" pitchFamily="2" charset="0"/>
              </a:rPr>
              <a:t>), dan juga </a:t>
            </a:r>
            <a:r>
              <a:rPr lang="en-US" sz="1800" dirty="0" err="1">
                <a:effectLst/>
                <a:latin typeface="Poppins" panose="00000500000000000000" pitchFamily="2" charset="0"/>
                <a:ea typeface="Calibri" panose="020F0502020204030204" pitchFamily="34" charset="0"/>
                <a:cs typeface="Poppins" panose="00000500000000000000" pitchFamily="2" charset="0"/>
              </a:rPr>
              <a:t>berasal</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istilah</a:t>
            </a:r>
            <a:r>
              <a:rPr lang="en-US" sz="1800" dirty="0">
                <a:effectLst/>
                <a:latin typeface="Poppins" panose="00000500000000000000" pitchFamily="2" charset="0"/>
                <a:ea typeface="Calibri" panose="020F0502020204030204" pitchFamily="34" charset="0"/>
                <a:cs typeface="Poppins" panose="00000500000000000000" pitchFamily="2" charset="0"/>
              </a:rPr>
              <a:t> letters patent, </a:t>
            </a:r>
            <a:r>
              <a:rPr lang="en-US" sz="1800" dirty="0" err="1">
                <a:effectLst/>
                <a:latin typeface="Poppins" panose="00000500000000000000" pitchFamily="2" charset="0"/>
                <a:ea typeface="Calibri" panose="020F0502020204030204" pitchFamily="34" charset="0"/>
                <a:cs typeface="Poppins" panose="00000500000000000000" pitchFamily="2" charset="0"/>
              </a:rPr>
              <a:t>yaitu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surat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keputusan</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dikeluarkan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kerajaan</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memberikan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eksklusif</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kepada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individu</a:t>
            </a:r>
            <a:r>
              <a:rPr lang="en-US" sz="1800" dirty="0">
                <a:effectLst/>
                <a:latin typeface="Poppins" panose="00000500000000000000" pitchFamily="2" charset="0"/>
                <a:ea typeface="Calibri" panose="020F0502020204030204" pitchFamily="34" charset="0"/>
                <a:cs typeface="Poppins" panose="00000500000000000000" pitchFamily="2" charset="0"/>
              </a:rPr>
              <a:t> dan </a:t>
            </a:r>
            <a:r>
              <a:rPr lang="en-US" sz="1800" dirty="0" err="1">
                <a:effectLst/>
                <a:latin typeface="Poppins" panose="00000500000000000000" pitchFamily="2" charset="0"/>
                <a:ea typeface="Calibri" panose="020F0502020204030204" pitchFamily="34" charset="0"/>
                <a:cs typeface="Poppins" panose="00000500000000000000" pitchFamily="2" charset="0"/>
              </a:rPr>
              <a:t>pelaku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bisnis</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tertentu</a:t>
            </a:r>
            <a:r>
              <a:rPr lang="en-US" sz="1800" dirty="0">
                <a:effectLst/>
                <a:latin typeface="Poppins" panose="00000500000000000000" pitchFamily="2" charset="0"/>
                <a:ea typeface="Calibri" panose="020F0502020204030204" pitchFamily="34" charset="0"/>
                <a:cs typeface="Poppins" panose="00000500000000000000" pitchFamily="2" charset="0"/>
              </a:rPr>
              <a:t>.</a:t>
            </a:r>
            <a:endParaRPr lang="en-US" sz="1800" dirty="0"/>
          </a:p>
        </p:txBody>
      </p:sp>
    </p:spTree>
    <p:extLst>
      <p:ext uri="{BB962C8B-B14F-4D97-AF65-F5344CB8AC3E}">
        <p14:creationId xmlns:p14="http://schemas.microsoft.com/office/powerpoint/2010/main" val="318676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8" y="771744"/>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Contoh Hak Paten</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05022" y="1470496"/>
            <a:ext cx="4847655" cy="2616614"/>
          </a:xfrm>
          <a:prstGeom prst="rect">
            <a:avLst/>
          </a:prstGeom>
          <a:noFill/>
        </p:spPr>
        <p:txBody>
          <a:bodyPr wrap="square" rtlCol="0">
            <a:spAutoFit/>
          </a:bodyPr>
          <a:lstStyle/>
          <a:p>
            <a:pPr marL="0" marR="0" algn="ctr">
              <a:lnSpc>
                <a:spcPct val="115000"/>
              </a:lnSpc>
              <a:spcBef>
                <a:spcPts val="0"/>
              </a:spcBef>
              <a:spcAft>
                <a:spcPts val="0"/>
              </a:spcAft>
            </a:pPr>
            <a:r>
              <a:rPr lang="en-ID" sz="1600" dirty="0" err="1"/>
              <a:t>contoh</a:t>
            </a:r>
            <a:r>
              <a:rPr lang="en-ID" sz="1600" dirty="0"/>
              <a:t> </a:t>
            </a:r>
            <a:r>
              <a:rPr lang="en-ID" sz="1600" dirty="0" err="1"/>
              <a:t>hak</a:t>
            </a:r>
            <a:r>
              <a:rPr lang="en-ID" sz="1600" dirty="0"/>
              <a:t> paten </a:t>
            </a:r>
            <a:r>
              <a:rPr lang="en-ID" sz="1600" dirty="0" err="1"/>
              <a:t>yaitu</a:t>
            </a:r>
            <a:r>
              <a:rPr lang="en-ID" sz="1600" dirty="0"/>
              <a:t> </a:t>
            </a:r>
            <a:r>
              <a:rPr lang="en-ID" sz="1600" dirty="0" err="1"/>
              <a:t>dalam</a:t>
            </a:r>
            <a:r>
              <a:rPr lang="en-ID" sz="1600" dirty="0"/>
              <a:t> </a:t>
            </a:r>
            <a:r>
              <a:rPr lang="en-ID" sz="1600" dirty="0" err="1"/>
              <a:t>kasus</a:t>
            </a:r>
            <a:r>
              <a:rPr lang="en-ID" sz="1600" dirty="0"/>
              <a:t> B.J. Habibie </a:t>
            </a:r>
            <a:r>
              <a:rPr lang="en-ID" sz="1600" dirty="0" err="1"/>
              <a:t>misalnya</a:t>
            </a:r>
            <a:r>
              <a:rPr lang="en-ID" sz="1600" dirty="0"/>
              <a:t>, salah </a:t>
            </a:r>
            <a:r>
              <a:rPr lang="en-ID" sz="1600" dirty="0" err="1"/>
              <a:t>satu</a:t>
            </a:r>
            <a:r>
              <a:rPr lang="en-ID" sz="1600" dirty="0"/>
              <a:t> </a:t>
            </a:r>
            <a:r>
              <a:rPr lang="en-ID" sz="1600" dirty="0" err="1"/>
              <a:t>teorinya</a:t>
            </a:r>
            <a:r>
              <a:rPr lang="en-ID" sz="1600" dirty="0"/>
              <a:t> </a:t>
            </a:r>
            <a:r>
              <a:rPr lang="en-ID" sz="1600" dirty="0" err="1"/>
              <a:t>bernama</a:t>
            </a:r>
            <a:r>
              <a:rPr lang="en-ID" sz="1600" dirty="0"/>
              <a:t> </a:t>
            </a:r>
            <a:r>
              <a:rPr lang="en-ID" sz="1600" dirty="0" err="1"/>
              <a:t>teori</a:t>
            </a:r>
            <a:r>
              <a:rPr lang="en-ID" sz="1600" dirty="0"/>
              <a:t> </a:t>
            </a:r>
            <a:r>
              <a:rPr lang="en-ID" sz="1600" dirty="0" err="1"/>
              <a:t>keretakan</a:t>
            </a:r>
            <a:r>
              <a:rPr lang="en-ID" sz="1600" dirty="0"/>
              <a:t> </a:t>
            </a:r>
            <a:r>
              <a:rPr lang="en-ID" sz="1600" dirty="0" err="1"/>
              <a:t>atau</a:t>
            </a:r>
            <a:r>
              <a:rPr lang="en-ID" sz="1600" dirty="0"/>
              <a:t> crack theory, </a:t>
            </a:r>
            <a:r>
              <a:rPr lang="en-ID" sz="1600" dirty="0" err="1"/>
              <a:t>merupakan</a:t>
            </a:r>
            <a:r>
              <a:rPr lang="en-ID" sz="1600" dirty="0"/>
              <a:t> </a:t>
            </a:r>
            <a:r>
              <a:rPr lang="en-ID" sz="1600" dirty="0" err="1"/>
              <a:t>sebuah</a:t>
            </a:r>
            <a:r>
              <a:rPr lang="en-ID" sz="1600" dirty="0"/>
              <a:t> </a:t>
            </a:r>
            <a:r>
              <a:rPr lang="en-ID" sz="1600" dirty="0" err="1"/>
              <a:t>teori</a:t>
            </a:r>
            <a:r>
              <a:rPr lang="en-ID" sz="1600" dirty="0"/>
              <a:t> yang </a:t>
            </a:r>
            <a:r>
              <a:rPr lang="en-ID" sz="1600" dirty="0" err="1"/>
              <a:t>mampu</a:t>
            </a:r>
            <a:r>
              <a:rPr lang="en-ID" sz="1600" dirty="0"/>
              <a:t> </a:t>
            </a:r>
            <a:r>
              <a:rPr lang="en-ID" sz="1600" dirty="0" err="1"/>
              <a:t>memprediksi</a:t>
            </a:r>
            <a:r>
              <a:rPr lang="en-ID" sz="1600" dirty="0"/>
              <a:t> </a:t>
            </a:r>
            <a:r>
              <a:rPr lang="en-ID" sz="1600" dirty="0" err="1"/>
              <a:t>adanya</a:t>
            </a:r>
            <a:r>
              <a:rPr lang="en-ID" sz="1600" dirty="0"/>
              <a:t> </a:t>
            </a:r>
            <a:r>
              <a:rPr lang="en-ID" sz="1600" dirty="0" err="1"/>
              <a:t>keretakan</a:t>
            </a:r>
            <a:r>
              <a:rPr lang="en-ID" sz="1600" dirty="0"/>
              <a:t> </a:t>
            </a:r>
            <a:r>
              <a:rPr lang="en-ID" sz="1600" dirty="0" err="1"/>
              <a:t>dalam</a:t>
            </a:r>
            <a:r>
              <a:rPr lang="en-ID" sz="1600" dirty="0"/>
              <a:t> </a:t>
            </a:r>
            <a:r>
              <a:rPr lang="en-ID" sz="1600" dirty="0" err="1"/>
              <a:t>pesawat</a:t>
            </a:r>
            <a:r>
              <a:rPr lang="en-ID" sz="1600" dirty="0"/>
              <a:t> terbang. </a:t>
            </a:r>
            <a:r>
              <a:rPr lang="en-ID" sz="1600" dirty="0" err="1"/>
              <a:t>Teori</a:t>
            </a:r>
            <a:r>
              <a:rPr lang="en-ID" sz="1600" dirty="0"/>
              <a:t> </a:t>
            </a:r>
            <a:r>
              <a:rPr lang="en-ID" sz="1600" dirty="0" err="1"/>
              <a:t>ini</a:t>
            </a:r>
            <a:r>
              <a:rPr lang="en-ID" sz="1600" dirty="0"/>
              <a:t> </a:t>
            </a:r>
            <a:r>
              <a:rPr lang="en-ID" sz="1600" dirty="0" err="1"/>
              <a:t>berhasil</a:t>
            </a:r>
            <a:r>
              <a:rPr lang="en-ID" sz="1600" dirty="0"/>
              <a:t> </a:t>
            </a:r>
            <a:r>
              <a:rPr lang="en-ID" sz="1600" dirty="0" err="1"/>
              <a:t>memperkecil</a:t>
            </a:r>
            <a:r>
              <a:rPr lang="en-ID" sz="1600" dirty="0"/>
              <a:t> </a:t>
            </a:r>
            <a:r>
              <a:rPr lang="en-ID" sz="1600" dirty="0" err="1"/>
              <a:t>tingkat</a:t>
            </a:r>
            <a:r>
              <a:rPr lang="en-ID" sz="1600" dirty="0"/>
              <a:t> </a:t>
            </a:r>
            <a:r>
              <a:rPr lang="en-ID" sz="1600" dirty="0" err="1"/>
              <a:t>kecelakaan</a:t>
            </a:r>
            <a:r>
              <a:rPr lang="en-ID" sz="1600" dirty="0"/>
              <a:t> armada </a:t>
            </a:r>
            <a:r>
              <a:rPr lang="en-ID" sz="1600" dirty="0" err="1"/>
              <a:t>pesawat</a:t>
            </a:r>
            <a:r>
              <a:rPr lang="en-ID" sz="1600" dirty="0"/>
              <a:t>, dan B.J. Habibie, </a:t>
            </a:r>
            <a:r>
              <a:rPr lang="en-ID" sz="1600" dirty="0" err="1"/>
              <a:t>sebagai</a:t>
            </a:r>
            <a:r>
              <a:rPr lang="en-ID" sz="1600" dirty="0"/>
              <a:t> </a:t>
            </a:r>
            <a:r>
              <a:rPr lang="en-ID" sz="1600" dirty="0" err="1"/>
              <a:t>pencipta</a:t>
            </a:r>
            <a:r>
              <a:rPr lang="en-ID" sz="1600" dirty="0"/>
              <a:t> 6 </a:t>
            </a:r>
            <a:r>
              <a:rPr lang="en-ID" sz="1600" dirty="0" err="1"/>
              <a:t>teori</a:t>
            </a:r>
            <a:r>
              <a:rPr lang="en-ID" sz="1600" dirty="0"/>
              <a:t> </a:t>
            </a:r>
            <a:r>
              <a:rPr lang="en-ID" sz="1600" dirty="0" err="1"/>
              <a:t>ini</a:t>
            </a:r>
            <a:r>
              <a:rPr lang="en-ID" sz="1600" dirty="0"/>
              <a:t>, </a:t>
            </a:r>
            <a:r>
              <a:rPr lang="en-ID" sz="1600" dirty="0" err="1"/>
              <a:t>mengajukan</a:t>
            </a:r>
            <a:r>
              <a:rPr lang="en-ID" sz="1600" dirty="0"/>
              <a:t> </a:t>
            </a:r>
            <a:r>
              <a:rPr lang="en-ID" sz="1600" dirty="0" err="1"/>
              <a:t>hak</a:t>
            </a:r>
            <a:r>
              <a:rPr lang="en-ID" sz="1600" dirty="0"/>
              <a:t> paten </a:t>
            </a:r>
            <a:r>
              <a:rPr lang="en-ID" sz="1600" dirty="0" err="1"/>
              <a:t>atas</a:t>
            </a:r>
            <a:r>
              <a:rPr lang="en-ID" sz="1600" dirty="0"/>
              <a:t> </a:t>
            </a:r>
            <a:r>
              <a:rPr lang="en-ID" sz="1600" dirty="0" err="1"/>
              <a:t>teorinya</a:t>
            </a:r>
            <a:r>
              <a:rPr lang="en-ID" sz="1600" dirty="0"/>
              <a:t> agar </a:t>
            </a:r>
            <a:r>
              <a:rPr lang="en-ID" sz="1600" dirty="0" err="1"/>
              <a:t>tidak</a:t>
            </a:r>
            <a:r>
              <a:rPr lang="en-ID" sz="1600" dirty="0"/>
              <a:t> </a:t>
            </a:r>
            <a:r>
              <a:rPr lang="en-ID" sz="1600" dirty="0" err="1"/>
              <a:t>digunakan</a:t>
            </a:r>
            <a:r>
              <a:rPr lang="en-ID" sz="1600" dirty="0"/>
              <a:t> </a:t>
            </a:r>
            <a:r>
              <a:rPr lang="en-ID" sz="1600" dirty="0" err="1"/>
              <a:t>secara</a:t>
            </a:r>
            <a:r>
              <a:rPr lang="en-ID" sz="1600" dirty="0"/>
              <a:t> </a:t>
            </a:r>
            <a:r>
              <a:rPr lang="en-ID" sz="1600" dirty="0" err="1"/>
              <a:t>tidak</a:t>
            </a:r>
            <a:r>
              <a:rPr lang="en-ID" sz="1600" dirty="0"/>
              <a:t> </a:t>
            </a:r>
            <a:r>
              <a:rPr lang="en-ID" sz="1600" dirty="0" err="1"/>
              <a:t>sengaja</a:t>
            </a:r>
            <a:r>
              <a:rPr lang="en-ID" sz="1600" dirty="0"/>
              <a:t>.</a:t>
            </a:r>
            <a:endParaRPr lang="en-US" sz="1200" dirty="0"/>
          </a:p>
        </p:txBody>
      </p:sp>
      <p:pic>
        <p:nvPicPr>
          <p:cNvPr id="1028" name="Picture 4" descr="Asal Mula Julukan Mr.CRACK Dan Dedikasi BJ Habibie Untuk Dunia Penerbangan  | KASKUS">
            <a:extLst>
              <a:ext uri="{FF2B5EF4-FFF2-40B4-BE49-F238E27FC236}">
                <a16:creationId xmlns:a16="http://schemas.microsoft.com/office/drawing/2014/main" id="{A6CADF96-9FDC-6FCE-BA26-8F877FA41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677" y="1588314"/>
            <a:ext cx="3636950" cy="168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167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13898" y="703173"/>
            <a:ext cx="15056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928823" y="2363130"/>
            <a:ext cx="5286353" cy="1078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Hak Merek</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56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8" y="939292"/>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Hak Merek</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05023" y="1725677"/>
            <a:ext cx="8533954" cy="2308324"/>
          </a:xfrm>
          <a:prstGeom prst="rect">
            <a:avLst/>
          </a:prstGeom>
          <a:noFill/>
        </p:spPr>
        <p:txBody>
          <a:bodyPr wrap="square" rtlCol="0">
            <a:spAutoFit/>
          </a:bodyPr>
          <a:lstStyle/>
          <a:p>
            <a:pPr algn="ctr"/>
            <a:r>
              <a:rPr lang="id-ID" sz="1800" dirty="0">
                <a:effectLst/>
                <a:latin typeface="Poppins" panose="00000500000000000000" pitchFamily="2" charset="0"/>
                <a:ea typeface="Calibri" panose="020F0502020204030204" pitchFamily="34" charset="0"/>
                <a:cs typeface="Poppins" panose="00000500000000000000" pitchFamily="2" charset="0"/>
              </a:rPr>
              <a:t>Hak Merek merupakan bentuk perlindungan Hak Kekayaan Intelektual yang memberikan hak eksklusif bagi pemilik merek terdaftar untuk menggunakan sendiri merek tersebut dalam perdagangan barang dan jasa, atau mengizinkan orang lain menggunakan merek tersebut melalui sebuah lisensi. </a:t>
            </a:r>
            <a:r>
              <a:rPr lang="en-US" sz="1800" dirty="0" err="1">
                <a:effectLst/>
                <a:latin typeface="Poppins" panose="00000500000000000000" pitchFamily="2" charset="0"/>
                <a:ea typeface="Calibri" panose="020F0502020204030204" pitchFamily="34" charset="0"/>
                <a:cs typeface="Poppins" panose="00000500000000000000" pitchFamily="2" charset="0"/>
              </a:rPr>
              <a:t>Dengan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mendaftarkan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merek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dagang</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id-ID" sz="1800" dirty="0">
                <a:effectLst/>
                <a:latin typeface="Poppins" panose="00000500000000000000" pitchFamily="2" charset="0"/>
                <a:ea typeface="Calibri" panose="020F0502020204030204" pitchFamily="34" charset="0"/>
                <a:cs typeface="Poppins" panose="00000500000000000000" pitchFamily="2" charset="0"/>
              </a:rPr>
              <a:t>seorang yang mempunyai hak merek tersebut,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mempunyai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melarang</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siapapun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menggunakan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merek</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sama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dengan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merek</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telah</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id-ID" sz="1800" dirty="0">
                <a:effectLst/>
                <a:latin typeface="Poppins" panose="00000500000000000000" pitchFamily="2" charset="0"/>
                <a:ea typeface="Calibri" panose="020F0502020204030204" pitchFamily="34" charset="0"/>
                <a:cs typeface="Poppins" panose="00000500000000000000" pitchFamily="2" charset="0"/>
              </a:rPr>
              <a:t>di</a:t>
            </a:r>
            <a:r>
              <a:rPr lang="en-US" sz="1800" dirty="0" err="1">
                <a:effectLst/>
                <a:latin typeface="Poppins" panose="00000500000000000000" pitchFamily="2" charset="0"/>
                <a:ea typeface="Calibri" panose="020F0502020204030204" pitchFamily="34" charset="0"/>
                <a:cs typeface="Poppins" panose="00000500000000000000" pitchFamily="2" charset="0"/>
              </a:rPr>
              <a:t>daftarkan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terutama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dalam</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jenis</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barang</a:t>
            </a:r>
            <a:r>
              <a:rPr lang="en-US" sz="1800" dirty="0">
                <a:effectLst/>
                <a:latin typeface="Poppins" panose="00000500000000000000" pitchFamily="2" charset="0"/>
                <a:ea typeface="Calibri" panose="020F0502020204030204" pitchFamily="34" charset="0"/>
                <a:cs typeface="Poppins" panose="00000500000000000000" pitchFamily="2" charset="0"/>
              </a:rPr>
              <a:t> atau </a:t>
            </a:r>
            <a:r>
              <a:rPr lang="en-US" sz="1800" dirty="0" err="1">
                <a:effectLst/>
                <a:latin typeface="Poppins" panose="00000500000000000000" pitchFamily="2" charset="0"/>
                <a:ea typeface="Calibri" panose="020F0502020204030204" pitchFamily="34" charset="0"/>
                <a:cs typeface="Poppins" panose="00000500000000000000" pitchFamily="2" charset="0"/>
              </a:rPr>
              <a:t>jasa</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sama</a:t>
            </a:r>
            <a:r>
              <a:rPr lang="en-US" sz="1800" dirty="0">
                <a:effectLst/>
                <a:latin typeface="Poppins" panose="00000500000000000000" pitchFamily="2" charset="0"/>
                <a:ea typeface="Calibri" panose="020F0502020204030204" pitchFamily="34" charset="0"/>
                <a:cs typeface="Poppins" panose="00000500000000000000" pitchFamily="2" charset="0"/>
              </a:rPr>
              <a:t>. </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6583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8" y="759953"/>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Contoh Hak Merek</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68CB0D3F-EAEF-1C95-60FD-D5CDB0345007}"/>
              </a:ext>
            </a:extLst>
          </p:cNvPr>
          <p:cNvSpPr txBox="1"/>
          <p:nvPr/>
        </p:nvSpPr>
        <p:spPr>
          <a:xfrm>
            <a:off x="368357" y="1422758"/>
            <a:ext cx="4750948" cy="2862322"/>
          </a:xfrm>
          <a:prstGeom prst="rect">
            <a:avLst/>
          </a:prstGeom>
          <a:noFill/>
        </p:spPr>
        <p:txBody>
          <a:bodyPr wrap="square">
            <a:spAutoFit/>
          </a:bodyPr>
          <a:lstStyle/>
          <a:p>
            <a:pPr algn="ctr"/>
            <a:r>
              <a:rPr lang="en-ID" sz="1800" dirty="0" err="1"/>
              <a:t>Sebagai</a:t>
            </a:r>
            <a:r>
              <a:rPr lang="en-ID" sz="1800" dirty="0"/>
              <a:t> </a:t>
            </a:r>
            <a:r>
              <a:rPr lang="en-ID" sz="1800" dirty="0" err="1"/>
              <a:t>contoh</a:t>
            </a:r>
            <a:r>
              <a:rPr lang="en-ID" sz="1800" dirty="0"/>
              <a:t> </a:t>
            </a:r>
            <a:r>
              <a:rPr lang="en-ID" sz="1800" dirty="0" err="1"/>
              <a:t>dari</a:t>
            </a:r>
            <a:r>
              <a:rPr lang="en-ID" sz="1800" dirty="0"/>
              <a:t> </a:t>
            </a:r>
            <a:r>
              <a:rPr lang="en-ID" sz="1800" dirty="0" err="1"/>
              <a:t>hak</a:t>
            </a:r>
            <a:r>
              <a:rPr lang="en-ID" sz="1800" dirty="0"/>
              <a:t> </a:t>
            </a:r>
            <a:r>
              <a:rPr lang="en-ID" sz="1800" dirty="0" err="1"/>
              <a:t>merek</a:t>
            </a:r>
            <a:r>
              <a:rPr lang="en-ID" sz="1800" dirty="0"/>
              <a:t> </a:t>
            </a:r>
            <a:r>
              <a:rPr lang="en-ID" sz="1800" dirty="0" err="1"/>
              <a:t>yaitu</a:t>
            </a:r>
            <a:r>
              <a:rPr lang="en-ID" sz="1800" dirty="0"/>
              <a:t> </a:t>
            </a:r>
            <a:r>
              <a:rPr lang="en-ID" sz="1800" dirty="0" err="1"/>
              <a:t>terdapat</a:t>
            </a:r>
            <a:r>
              <a:rPr lang="en-ID" sz="1800" dirty="0"/>
              <a:t> salah </a:t>
            </a:r>
            <a:r>
              <a:rPr lang="en-ID" sz="1800" dirty="0" err="1"/>
              <a:t>satu</a:t>
            </a:r>
            <a:r>
              <a:rPr lang="en-ID" sz="1800" dirty="0"/>
              <a:t> </a:t>
            </a:r>
            <a:r>
              <a:rPr lang="en-ID" sz="1800" dirty="0" err="1"/>
              <a:t>dari</a:t>
            </a:r>
            <a:r>
              <a:rPr lang="en-ID" sz="1800" dirty="0"/>
              <a:t> </a:t>
            </a:r>
            <a:r>
              <a:rPr lang="en-ID" sz="1800" dirty="0" err="1"/>
              <a:t>produk</a:t>
            </a:r>
            <a:r>
              <a:rPr lang="en-ID" sz="1800" dirty="0"/>
              <a:t> </a:t>
            </a:r>
            <a:r>
              <a:rPr lang="en-ID" sz="1800" dirty="0" err="1"/>
              <a:t>perangkat</a:t>
            </a:r>
            <a:r>
              <a:rPr lang="en-ID" sz="1800" dirty="0"/>
              <a:t> </a:t>
            </a:r>
            <a:r>
              <a:rPr lang="en-ID" sz="1800" dirty="0" err="1"/>
              <a:t>bermain</a:t>
            </a:r>
            <a:r>
              <a:rPr lang="en-ID" sz="1800" dirty="0"/>
              <a:t> </a:t>
            </a:r>
            <a:r>
              <a:rPr lang="en-ID" sz="1800" dirty="0" err="1"/>
              <a:t>ini</a:t>
            </a:r>
            <a:r>
              <a:rPr lang="en-ID" sz="1800" dirty="0"/>
              <a:t> </a:t>
            </a:r>
            <a:r>
              <a:rPr lang="en-ID" sz="1800" dirty="0" err="1"/>
              <a:t>mirip</a:t>
            </a:r>
            <a:r>
              <a:rPr lang="en-ID" sz="1800" dirty="0"/>
              <a:t> </a:t>
            </a:r>
            <a:r>
              <a:rPr lang="en-ID" sz="1800" dirty="0" err="1"/>
              <a:t>akan</a:t>
            </a:r>
            <a:r>
              <a:rPr lang="en-ID" sz="1800" dirty="0"/>
              <a:t> </a:t>
            </a:r>
            <a:r>
              <a:rPr lang="en-ID" sz="1800" dirty="0" err="1"/>
              <a:t>tetapimemiliki</a:t>
            </a:r>
            <a:r>
              <a:rPr lang="en-ID" sz="1800" dirty="0"/>
              <a:t> </a:t>
            </a:r>
            <a:r>
              <a:rPr lang="en-ID" sz="1800" dirty="0" err="1"/>
              <a:t>nama</a:t>
            </a:r>
            <a:r>
              <a:rPr lang="en-ID" sz="1800" dirty="0"/>
              <a:t> </a:t>
            </a:r>
            <a:r>
              <a:rPr lang="en-ID" sz="1800" dirty="0" err="1"/>
              <a:t>merek</a:t>
            </a:r>
            <a:r>
              <a:rPr lang="en-ID" sz="1800" dirty="0"/>
              <a:t> yang </a:t>
            </a:r>
            <a:r>
              <a:rPr lang="en-ID" sz="1800" dirty="0" err="1"/>
              <a:t>berbeda</a:t>
            </a:r>
            <a:r>
              <a:rPr lang="en-ID" sz="1800" dirty="0"/>
              <a:t>.</a:t>
            </a:r>
          </a:p>
          <a:p>
            <a:pPr algn="ctr"/>
            <a:r>
              <a:rPr lang="en-ID" sz="1800" dirty="0" err="1"/>
              <a:t>Dilihat</a:t>
            </a:r>
            <a:r>
              <a:rPr lang="en-ID" sz="1800" dirty="0"/>
              <a:t> pada </a:t>
            </a:r>
            <a:r>
              <a:rPr lang="en-ID" sz="1800" dirty="0" err="1"/>
              <a:t>Pada</a:t>
            </a:r>
            <a:r>
              <a:rPr lang="en-ID" sz="1800" dirty="0"/>
              <a:t> </a:t>
            </a:r>
            <a:r>
              <a:rPr lang="en-ID" sz="1800" dirty="0" err="1"/>
              <a:t>merek</a:t>
            </a:r>
            <a:r>
              <a:rPr lang="en-ID" sz="1800" dirty="0"/>
              <a:t> PlayStation </a:t>
            </a:r>
            <a:r>
              <a:rPr lang="en-ID" sz="1800" dirty="0" err="1"/>
              <a:t>adalah</a:t>
            </a:r>
            <a:r>
              <a:rPr lang="en-ID" sz="1800" dirty="0"/>
              <a:t> </a:t>
            </a:r>
            <a:r>
              <a:rPr lang="en-ID" sz="1800" dirty="0" err="1"/>
              <a:t>berasal</a:t>
            </a:r>
            <a:r>
              <a:rPr lang="en-ID" sz="1800" dirty="0"/>
              <a:t> </a:t>
            </a:r>
            <a:r>
              <a:rPr lang="en-ID" sz="1800" dirty="0" err="1"/>
              <a:t>dari</a:t>
            </a:r>
            <a:r>
              <a:rPr lang="en-ID" sz="1800" dirty="0"/>
              <a:t> SONY yang </a:t>
            </a:r>
            <a:r>
              <a:rPr lang="en-ID" sz="1800" dirty="0" err="1"/>
              <a:t>merupakan</a:t>
            </a:r>
            <a:r>
              <a:rPr lang="en-ID" sz="1800" dirty="0"/>
              <a:t> </a:t>
            </a:r>
            <a:r>
              <a:rPr lang="en-ID" sz="1800" dirty="0" err="1"/>
              <a:t>perusahaan</a:t>
            </a:r>
            <a:r>
              <a:rPr lang="en-ID" sz="1800" dirty="0"/>
              <a:t> </a:t>
            </a:r>
            <a:r>
              <a:rPr lang="en-ID" sz="1800" dirty="0" err="1"/>
              <a:t>elektronik</a:t>
            </a:r>
            <a:r>
              <a:rPr lang="en-ID" sz="1800" dirty="0"/>
              <a:t> </a:t>
            </a:r>
            <a:r>
              <a:rPr lang="en-ID" sz="1800" dirty="0" err="1"/>
              <a:t>dari</a:t>
            </a:r>
            <a:r>
              <a:rPr lang="en-ID" sz="1800" dirty="0"/>
              <a:t> negara </a:t>
            </a:r>
            <a:r>
              <a:rPr lang="en-ID" sz="1800" dirty="0" err="1"/>
              <a:t>Jepang</a:t>
            </a:r>
            <a:r>
              <a:rPr lang="en-ID" sz="1800" dirty="0"/>
              <a:t> yang </a:t>
            </a:r>
            <a:r>
              <a:rPr lang="en-ID" sz="1800" dirty="0" err="1"/>
              <a:t>ternama</a:t>
            </a:r>
            <a:r>
              <a:rPr lang="en-ID" sz="1800" dirty="0"/>
              <a:t>, </a:t>
            </a:r>
            <a:r>
              <a:rPr lang="en-ID" sz="1800" dirty="0" err="1"/>
              <a:t>sedangkan</a:t>
            </a:r>
            <a:r>
              <a:rPr lang="en-ID" sz="1800" dirty="0"/>
              <a:t> </a:t>
            </a:r>
            <a:r>
              <a:rPr lang="en-ID" sz="1800" dirty="0" err="1"/>
              <a:t>merek</a:t>
            </a:r>
            <a:r>
              <a:rPr lang="en-ID" sz="1800" dirty="0"/>
              <a:t> </a:t>
            </a:r>
            <a:r>
              <a:rPr lang="en-ID" sz="1800" dirty="0" err="1"/>
              <a:t>PolyStation</a:t>
            </a:r>
            <a:r>
              <a:rPr lang="en-ID" sz="1800" dirty="0"/>
              <a:t> </a:t>
            </a:r>
            <a:r>
              <a:rPr lang="en-ID" sz="1800" dirty="0" err="1"/>
              <a:t>adalah</a:t>
            </a:r>
            <a:r>
              <a:rPr lang="en-ID" sz="1800" dirty="0"/>
              <a:t> </a:t>
            </a:r>
            <a:r>
              <a:rPr lang="en-ID" sz="1800" dirty="0" err="1"/>
              <a:t>merek</a:t>
            </a:r>
            <a:r>
              <a:rPr lang="en-ID" sz="1800" dirty="0"/>
              <a:t> </a:t>
            </a:r>
            <a:r>
              <a:rPr lang="en-ID" sz="1800" dirty="0" err="1"/>
              <a:t>tiruan</a:t>
            </a:r>
            <a:r>
              <a:rPr lang="en-ID" sz="1800" dirty="0"/>
              <a:t> </a:t>
            </a:r>
            <a:r>
              <a:rPr lang="en-ID" sz="1800" dirty="0" err="1"/>
              <a:t>buatan</a:t>
            </a:r>
            <a:r>
              <a:rPr lang="en-ID" sz="1800" dirty="0"/>
              <a:t> </a:t>
            </a:r>
            <a:r>
              <a:rPr lang="en-ID" sz="1800" dirty="0" err="1"/>
              <a:t>dari</a:t>
            </a:r>
            <a:r>
              <a:rPr lang="en-ID" sz="1800" dirty="0"/>
              <a:t> negara Indonesia</a:t>
            </a:r>
          </a:p>
        </p:txBody>
      </p:sp>
      <p:pic>
        <p:nvPicPr>
          <p:cNvPr id="4" name="Picture 3">
            <a:extLst>
              <a:ext uri="{FF2B5EF4-FFF2-40B4-BE49-F238E27FC236}">
                <a16:creationId xmlns:a16="http://schemas.microsoft.com/office/drawing/2014/main" id="{22BF4613-FFFF-5F68-F6D4-F9B3B7517B8C}"/>
              </a:ext>
            </a:extLst>
          </p:cNvPr>
          <p:cNvPicPr>
            <a:picLocks noChangeAspect="1"/>
          </p:cNvPicPr>
          <p:nvPr/>
        </p:nvPicPr>
        <p:blipFill>
          <a:blip r:embed="rId3"/>
          <a:stretch>
            <a:fillRect/>
          </a:stretch>
        </p:blipFill>
        <p:spPr>
          <a:xfrm>
            <a:off x="5259355" y="1422758"/>
            <a:ext cx="3398199" cy="2960789"/>
          </a:xfrm>
          <a:prstGeom prst="rect">
            <a:avLst/>
          </a:prstGeom>
        </p:spPr>
      </p:pic>
    </p:spTree>
    <p:extLst>
      <p:ext uri="{BB962C8B-B14F-4D97-AF65-F5344CB8AC3E}">
        <p14:creationId xmlns:p14="http://schemas.microsoft.com/office/powerpoint/2010/main" val="3653878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13898" y="703173"/>
            <a:ext cx="15056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880145" y="2306451"/>
            <a:ext cx="5383709" cy="1078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Desain Industri</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23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8" y="939292"/>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Desain Industri</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264152" y="1543293"/>
            <a:ext cx="8615694" cy="2862322"/>
          </a:xfrm>
          <a:prstGeom prst="rect">
            <a:avLst/>
          </a:prstGeom>
          <a:noFill/>
        </p:spPr>
        <p:txBody>
          <a:bodyPr wrap="square" rtlCol="0">
            <a:spAutoFit/>
          </a:bodyPr>
          <a:lstStyle/>
          <a:p>
            <a:pPr algn="ctr"/>
            <a:r>
              <a:rPr lang="id-ID" sz="1800" dirty="0">
                <a:effectLst/>
                <a:latin typeface="Poppins" panose="00000500000000000000" pitchFamily="2" charset="0"/>
                <a:ea typeface="Calibri" panose="020F0502020204030204" pitchFamily="34" charset="0"/>
                <a:cs typeface="Poppins" panose="00000500000000000000" pitchFamily="2" charset="0"/>
              </a:rPr>
              <a:t>desain industri adalah suatu kreasi mengenai bentuk, konfigurasi, atau komposisi garis atau warna, atau garis dan warna, atau gabungan daripadanya yang berbentuk 3 (tiga) dimensi atau 2 (dua) dimensi yang memberikan kesan estetis. Selain itu, dapat diwujudkan dalam pola 3 (tiga) dimensi atau 2 (dua) dimensi serta dapat digunakan untuk menghasilkan produk, barang, komoditas industri, atau kerajinan tangan.</a:t>
            </a:r>
            <a:endParaRPr lang="en-US" sz="1800" dirty="0">
              <a:effectLst/>
              <a:latin typeface="Poppins" panose="00000500000000000000" pitchFamily="2" charset="0"/>
              <a:ea typeface="Calibri" panose="020F0502020204030204" pitchFamily="34" charset="0"/>
              <a:cs typeface="Poppins" panose="00000500000000000000" pitchFamily="2" charset="0"/>
            </a:endParaRPr>
          </a:p>
          <a:p>
            <a:pPr algn="ctr"/>
            <a:r>
              <a:rPr lang="en-US" sz="1800" dirty="0" err="1">
                <a:latin typeface="Poppins" panose="00000500000000000000" pitchFamily="2" charset="0"/>
                <a:cs typeface="Poppins" panose="00000500000000000000" pitchFamily="2" charset="0"/>
              </a:rPr>
              <a:t>Selain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itu</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hak</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desain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industri</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adalah</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hak</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eksklusif</a:t>
            </a:r>
            <a:r>
              <a:rPr lang="en-US" sz="1800" dirty="0">
                <a:latin typeface="Poppins" panose="00000500000000000000" pitchFamily="2" charset="0"/>
                <a:cs typeface="Poppins" panose="00000500000000000000" pitchFamily="2" charset="0"/>
              </a:rPr>
              <a:t> yang </a:t>
            </a:r>
            <a:r>
              <a:rPr lang="en-US" sz="1800" dirty="0" err="1">
                <a:latin typeface="Poppins" panose="00000500000000000000" pitchFamily="2" charset="0"/>
                <a:cs typeface="Poppins" panose="00000500000000000000" pitchFamily="2" charset="0"/>
              </a:rPr>
              <a:t>diberikan</a:t>
            </a:r>
            <a:r>
              <a:rPr lang="en-US" sz="1800" dirty="0">
                <a:latin typeface="Poppins" panose="00000500000000000000" pitchFamily="2" charset="0"/>
                <a:cs typeface="Poppins" panose="00000500000000000000" pitchFamily="2" charset="0"/>
              </a:rPr>
              <a:t> oleh negara </a:t>
            </a:r>
            <a:r>
              <a:rPr lang="en-US" sz="1800" dirty="0" err="1">
                <a:latin typeface="Poppins" panose="00000500000000000000" pitchFamily="2" charset="0"/>
                <a:cs typeface="Poppins" panose="00000500000000000000" pitchFamily="2" charset="0"/>
              </a:rPr>
              <a:t>kepada</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Pendesain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atas</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hasil</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karyanya</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selama</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kurun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waktu</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tertentu</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untuk</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menjalankan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sendiri</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atau</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memberikan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persetujuannya</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kepada</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pihak</a:t>
            </a:r>
            <a:r>
              <a:rPr lang="en-US" sz="1800" dirty="0">
                <a:latin typeface="Poppins" panose="00000500000000000000" pitchFamily="2" charset="0"/>
                <a:cs typeface="Poppins" panose="00000500000000000000" pitchFamily="2" charset="0"/>
              </a:rPr>
              <a:t> lain </a:t>
            </a:r>
            <a:r>
              <a:rPr lang="en-US" sz="1800" dirty="0" err="1">
                <a:latin typeface="Poppins" panose="00000500000000000000" pitchFamily="2" charset="0"/>
                <a:cs typeface="Poppins" panose="00000500000000000000" pitchFamily="2" charset="0"/>
              </a:rPr>
              <a:t>untuk</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menjalankan</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hak</a:t>
            </a:r>
            <a:r>
              <a:rPr lang="en-US" sz="1800" dirty="0">
                <a:latin typeface="Poppins" panose="00000500000000000000" pitchFamily="2" charset="0"/>
                <a:cs typeface="Poppins" panose="00000500000000000000" pitchFamily="2" charset="0"/>
              </a:rPr>
              <a:t> </a:t>
            </a:r>
            <a:r>
              <a:rPr lang="en-US" sz="1800" dirty="0" err="1">
                <a:latin typeface="Poppins" panose="00000500000000000000" pitchFamily="2" charset="0"/>
                <a:cs typeface="Poppins" panose="00000500000000000000" pitchFamily="2" charset="0"/>
              </a:rPr>
              <a:t>tersebut</a:t>
            </a:r>
            <a:r>
              <a:rPr lang="en-US" sz="1800" dirty="0">
                <a:latin typeface="Poppins" panose="00000500000000000000" pitchFamily="2" charset="0"/>
                <a:cs typeface="Poppins" panose="00000500000000000000" pitchFamily="2" charset="0"/>
              </a:rPr>
              <a:t>. </a:t>
            </a:r>
          </a:p>
        </p:txBody>
      </p:sp>
    </p:spTree>
    <p:extLst>
      <p:ext uri="{BB962C8B-B14F-4D97-AF65-F5344CB8AC3E}">
        <p14:creationId xmlns:p14="http://schemas.microsoft.com/office/powerpoint/2010/main" val="47516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518567" y="737885"/>
            <a:ext cx="4106864"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Contoh Desain Industri</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264152" y="2998323"/>
            <a:ext cx="8615694" cy="1477328"/>
          </a:xfrm>
          <a:prstGeom prst="rect">
            <a:avLst/>
          </a:prstGeom>
          <a:noFill/>
        </p:spPr>
        <p:txBody>
          <a:bodyPr wrap="square" rtlCol="0">
            <a:spAutoFit/>
          </a:bodyPr>
          <a:lstStyle/>
          <a:p>
            <a:pPr algn="ctr"/>
            <a:r>
              <a:rPr lang="id-ID" sz="1800" dirty="0">
                <a:effectLst/>
                <a:latin typeface="Poppins" panose="00000500000000000000" pitchFamily="2" charset="0"/>
                <a:ea typeface="Calibri" panose="020F0502020204030204" pitchFamily="34" charset="0"/>
                <a:cs typeface="Poppins" panose="00000500000000000000" pitchFamily="2" charset="0"/>
              </a:rPr>
              <a:t>Pada contoh terdapat pada kedua produk laptop </a:t>
            </a:r>
            <a:r>
              <a:rPr lang="id-ID" sz="1800" dirty="0" err="1">
                <a:effectLst/>
                <a:latin typeface="Poppins" panose="00000500000000000000" pitchFamily="2" charset="0"/>
                <a:ea typeface="Calibri" panose="020F0502020204030204" pitchFamily="34" charset="0"/>
                <a:cs typeface="Poppins" panose="00000500000000000000" pitchFamily="2" charset="0"/>
              </a:rPr>
              <a:t>diatas</a:t>
            </a:r>
            <a:r>
              <a:rPr lang="id-ID" sz="1800" dirty="0">
                <a:effectLst/>
                <a:latin typeface="Poppins" panose="00000500000000000000" pitchFamily="2" charset="0"/>
                <a:ea typeface="Calibri" panose="020F0502020204030204" pitchFamily="34" charset="0"/>
                <a:cs typeface="Poppins" panose="00000500000000000000" pitchFamily="2" charset="0"/>
              </a:rPr>
              <a:t> yang mana </a:t>
            </a:r>
            <a:r>
              <a:rPr lang="id-ID" sz="1800" dirty="0" err="1">
                <a:effectLst/>
                <a:latin typeface="Poppins" panose="00000500000000000000" pitchFamily="2" charset="0"/>
                <a:ea typeface="Calibri" panose="020F0502020204030204" pitchFamily="34" charset="0"/>
                <a:cs typeface="Poppins" panose="00000500000000000000" pitchFamily="2" charset="0"/>
              </a:rPr>
              <a:t>diseblah</a:t>
            </a:r>
            <a:r>
              <a:rPr lang="id-ID" sz="1800" dirty="0">
                <a:effectLst/>
                <a:latin typeface="Poppins" panose="00000500000000000000" pitchFamily="2" charset="0"/>
                <a:ea typeface="Calibri" panose="020F0502020204030204" pitchFamily="34" charset="0"/>
                <a:cs typeface="Poppins" panose="00000500000000000000" pitchFamily="2" charset="0"/>
              </a:rPr>
              <a:t> kiri ialah produk dari Acer dan yang kanan ialah produk dari Asus dan keduanya sama-sama mempunyai keunikan di desainnya, dan kedua desain ini tidak dapat ditiru oleh perusahaan lain karena adanya hak desain industri.</a:t>
            </a:r>
            <a:endParaRPr lang="en-US" sz="1800" dirty="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0DCEDEB0-199F-8C29-544E-17520AB49036}"/>
              </a:ext>
            </a:extLst>
          </p:cNvPr>
          <p:cNvPicPr>
            <a:picLocks noChangeAspect="1"/>
          </p:cNvPicPr>
          <p:nvPr/>
        </p:nvPicPr>
        <p:blipFill>
          <a:blip r:embed="rId3"/>
          <a:stretch>
            <a:fillRect/>
          </a:stretch>
        </p:blipFill>
        <p:spPr>
          <a:xfrm>
            <a:off x="1565332" y="1274027"/>
            <a:ext cx="2647619" cy="1580952"/>
          </a:xfrm>
          <a:prstGeom prst="rect">
            <a:avLst/>
          </a:prstGeom>
        </p:spPr>
      </p:pic>
      <p:pic>
        <p:nvPicPr>
          <p:cNvPr id="3" name="Picture 2">
            <a:extLst>
              <a:ext uri="{FF2B5EF4-FFF2-40B4-BE49-F238E27FC236}">
                <a16:creationId xmlns:a16="http://schemas.microsoft.com/office/drawing/2014/main" id="{B6F0A134-9FEC-5EFC-C7C4-CB8D9CE296F2}"/>
              </a:ext>
            </a:extLst>
          </p:cNvPr>
          <p:cNvPicPr>
            <a:picLocks noChangeAspect="1"/>
          </p:cNvPicPr>
          <p:nvPr/>
        </p:nvPicPr>
        <p:blipFill>
          <a:blip r:embed="rId4"/>
          <a:stretch>
            <a:fillRect/>
          </a:stretch>
        </p:blipFill>
        <p:spPr>
          <a:xfrm>
            <a:off x="4931050" y="1260117"/>
            <a:ext cx="2552381" cy="1600000"/>
          </a:xfrm>
          <a:prstGeom prst="rect">
            <a:avLst/>
          </a:prstGeom>
        </p:spPr>
      </p:pic>
    </p:spTree>
    <p:extLst>
      <p:ext uri="{BB962C8B-B14F-4D97-AF65-F5344CB8AC3E}">
        <p14:creationId xmlns:p14="http://schemas.microsoft.com/office/powerpoint/2010/main" val="792719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3"/>
          <p:cNvSpPr txBox="1">
            <a:spLocks noGrp="1"/>
          </p:cNvSpPr>
          <p:nvPr>
            <p:ph type="title"/>
          </p:nvPr>
        </p:nvSpPr>
        <p:spPr>
          <a:xfrm>
            <a:off x="463700" y="837211"/>
            <a:ext cx="50157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Nama anggota</a:t>
            </a:r>
            <a:endParaRPr dirty="0"/>
          </a:p>
        </p:txBody>
      </p:sp>
      <p:sp>
        <p:nvSpPr>
          <p:cNvPr id="896" name="Google Shape;896;p43"/>
          <p:cNvSpPr txBox="1">
            <a:spLocks noGrp="1"/>
          </p:cNvSpPr>
          <p:nvPr>
            <p:ph type="body" idx="1"/>
          </p:nvPr>
        </p:nvSpPr>
        <p:spPr>
          <a:xfrm>
            <a:off x="265347" y="1773887"/>
            <a:ext cx="5748992" cy="238057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2000" dirty="0">
                <a:latin typeface="Poppins" panose="00000500000000000000" pitchFamily="2" charset="0"/>
                <a:cs typeface="Poppins" panose="00000500000000000000" pitchFamily="2" charset="0"/>
              </a:rPr>
              <a:t>Briliandito Isnawan (50422340)</a:t>
            </a:r>
          </a:p>
          <a:p>
            <a:pPr marL="139700" lvl="0" indent="0" algn="l" rtl="0">
              <a:spcBef>
                <a:spcPts val="0"/>
              </a:spcBef>
              <a:spcAft>
                <a:spcPts val="0"/>
              </a:spcAft>
              <a:buSzPts val="1400"/>
              <a:buNone/>
            </a:pPr>
            <a:endParaRPr sz="2000" dirty="0">
              <a:latin typeface="Poppins" panose="00000500000000000000" pitchFamily="2" charset="0"/>
              <a:cs typeface="Poppins" panose="00000500000000000000" pitchFamily="2" charset="0"/>
            </a:endParaRPr>
          </a:p>
          <a:p>
            <a:pPr marL="457200" lvl="0" indent="-317500" algn="l" rtl="0">
              <a:spcBef>
                <a:spcPts val="0"/>
              </a:spcBef>
              <a:spcAft>
                <a:spcPts val="0"/>
              </a:spcAft>
              <a:buSzPts val="1400"/>
              <a:buChar char="●"/>
            </a:pPr>
            <a:r>
              <a:rPr lang="en" sz="2000" dirty="0">
                <a:latin typeface="Poppins" panose="00000500000000000000" pitchFamily="2" charset="0"/>
                <a:cs typeface="Poppins" panose="00000500000000000000" pitchFamily="2" charset="0"/>
              </a:rPr>
              <a:t>Hanifa Khansa Syahla Putri (50422652)</a:t>
            </a:r>
          </a:p>
          <a:p>
            <a:pPr marL="139700" lvl="0" indent="0" algn="l" rtl="0">
              <a:spcBef>
                <a:spcPts val="0"/>
              </a:spcBef>
              <a:spcAft>
                <a:spcPts val="0"/>
              </a:spcAft>
              <a:buSzPts val="1400"/>
              <a:buNone/>
            </a:pPr>
            <a:endParaRPr sz="2000" dirty="0">
              <a:latin typeface="Poppins" panose="00000500000000000000" pitchFamily="2" charset="0"/>
              <a:cs typeface="Poppins" panose="00000500000000000000" pitchFamily="2" charset="0"/>
            </a:endParaRPr>
          </a:p>
          <a:p>
            <a:pPr marL="457200" lvl="0" indent="-317500" algn="l" rtl="0">
              <a:spcBef>
                <a:spcPts val="0"/>
              </a:spcBef>
              <a:spcAft>
                <a:spcPts val="0"/>
              </a:spcAft>
              <a:buSzPts val="1400"/>
              <a:buChar char="●"/>
            </a:pPr>
            <a:r>
              <a:rPr lang="en" sz="2000" dirty="0">
                <a:latin typeface="Poppins" panose="00000500000000000000" pitchFamily="2" charset="0"/>
                <a:cs typeface="Poppins" panose="00000500000000000000" pitchFamily="2" charset="0"/>
              </a:rPr>
              <a:t>Ignasius Nikolas Andrean W (50422693)</a:t>
            </a:r>
          </a:p>
          <a:p>
            <a:pPr marL="139700" lvl="0" indent="0" algn="l" rtl="0">
              <a:spcBef>
                <a:spcPts val="0"/>
              </a:spcBef>
              <a:spcAft>
                <a:spcPts val="0"/>
              </a:spcAft>
              <a:buSzPts val="1400"/>
              <a:buNone/>
            </a:pPr>
            <a:endParaRPr lang="en" sz="2000" dirty="0">
              <a:latin typeface="Poppins" panose="00000500000000000000" pitchFamily="2" charset="0"/>
              <a:cs typeface="Poppins" panose="00000500000000000000" pitchFamily="2" charset="0"/>
            </a:endParaRPr>
          </a:p>
          <a:p>
            <a:pPr marL="457200" lvl="0" indent="-317500" algn="l" rtl="0">
              <a:spcBef>
                <a:spcPts val="0"/>
              </a:spcBef>
              <a:spcAft>
                <a:spcPts val="0"/>
              </a:spcAft>
              <a:buSzPts val="1400"/>
              <a:buChar char="●"/>
            </a:pPr>
            <a:r>
              <a:rPr lang="en" sz="2000" dirty="0">
                <a:latin typeface="Poppins" panose="00000500000000000000" pitchFamily="2" charset="0"/>
                <a:cs typeface="Poppins" panose="00000500000000000000" pitchFamily="2" charset="0"/>
              </a:rPr>
              <a:t>Muhammad Rafli Hariandy (51422703)</a:t>
            </a:r>
            <a:endParaRPr lang="en-US" sz="2000" dirty="0">
              <a:latin typeface="Poppins" panose="00000500000000000000" pitchFamily="2" charset="0"/>
              <a:cs typeface="Poppins" panose="00000500000000000000" pitchFamily="2" charset="0"/>
            </a:endParaRPr>
          </a:p>
        </p:txBody>
      </p:sp>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1" name="Google Shape;931;p43"/>
          <p:cNvSpPr/>
          <p:nvPr/>
        </p:nvSpPr>
        <p:spPr>
          <a:xfrm>
            <a:off x="6708226" y="460850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471375" y="44053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4114793" y="1180111"/>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13898" y="703173"/>
            <a:ext cx="15056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6" name="Google Shape;546;p32"/>
          <p:cNvSpPr txBox="1">
            <a:spLocks noGrp="1"/>
          </p:cNvSpPr>
          <p:nvPr>
            <p:ph type="title"/>
          </p:nvPr>
        </p:nvSpPr>
        <p:spPr>
          <a:xfrm>
            <a:off x="1880145" y="1746167"/>
            <a:ext cx="5383709" cy="17121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Desain Tata Letak Sirkuit</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91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706727" y="832966"/>
            <a:ext cx="5730541"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Desain Tata Letak Sirkuit</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264153" y="1470494"/>
            <a:ext cx="8615694" cy="3508396"/>
          </a:xfrm>
          <a:prstGeom prst="rect">
            <a:avLst/>
          </a:prstGeom>
          <a:noFill/>
        </p:spPr>
        <p:txBody>
          <a:bodyPr wrap="square" rtlCol="0">
            <a:spAutoFit/>
          </a:bodyPr>
          <a:lstStyle/>
          <a:p>
            <a:pPr marL="0" marR="0" algn="ctr">
              <a:lnSpc>
                <a:spcPct val="115000"/>
              </a:lnSpc>
              <a:spcBef>
                <a:spcPts val="0"/>
              </a:spcBef>
              <a:spcAft>
                <a:spcPts val="1000"/>
              </a:spcAft>
            </a:pPr>
            <a:r>
              <a:rPr lang="id-ID" sz="1800" dirty="0">
                <a:effectLst/>
                <a:latin typeface="Poppins" panose="00000500000000000000" pitchFamily="2" charset="0"/>
                <a:ea typeface="Calibri" panose="020F0502020204030204" pitchFamily="34" charset="0"/>
                <a:cs typeface="Poppins" panose="00000500000000000000" pitchFamily="2" charset="0"/>
              </a:rPr>
              <a:t>Desain Tata Letak Sirkuit Terpadu adalah kreasi dalam bentuk rancangan peletakan tiga dimensi dari berbagai elemen, setidaknya satu dari elemen tersebut berupa elemen aktif, serta sebagian atau semua interkoneksi dalam satu sirkuit terpadu, dan peletakan tiga dimensi tersebut untuk persiapan pembuatan sirkuit terpadu.  </a:t>
            </a:r>
            <a:endParaRPr lang="en-US" sz="1800" dirty="0">
              <a:effectLst/>
              <a:latin typeface="Poppins" panose="00000500000000000000" pitchFamily="2" charset="0"/>
              <a:ea typeface="Calibri" panose="020F0502020204030204" pitchFamily="34" charset="0"/>
              <a:cs typeface="Poppins" panose="00000500000000000000" pitchFamily="2" charset="0"/>
            </a:endParaRPr>
          </a:p>
          <a:p>
            <a:pPr marL="0" marR="0" algn="ctr">
              <a:lnSpc>
                <a:spcPct val="115000"/>
              </a:lnSpc>
              <a:spcBef>
                <a:spcPts val="0"/>
              </a:spcBef>
              <a:spcAft>
                <a:spcPts val="1000"/>
              </a:spcAft>
            </a:pPr>
            <a:r>
              <a:rPr lang="id-ID" sz="1800" dirty="0">
                <a:effectLst/>
                <a:latin typeface="Poppins" panose="00000500000000000000" pitchFamily="2" charset="0"/>
                <a:ea typeface="Calibri" panose="020F0502020204030204" pitchFamily="34" charset="0"/>
                <a:cs typeface="Poppins" panose="00000500000000000000" pitchFamily="2" charset="0"/>
              </a:rPr>
              <a:t>Hak Desain Tata Letak Sirkuit Terpadu (DTLST) adalah hak eksklusif yang diberikan oleh negara kepada Pendesain atas hasil kreasinya, untuk selama waktu tertentu menjalankan sendiri, atau memberikan persetujuannya kepada pihak lain untuk menjalankan hak tersebut. </a:t>
            </a:r>
            <a:endParaRPr lang="en-US" sz="1800" dirty="0">
              <a:effectLst/>
              <a:latin typeface="Poppins" panose="00000500000000000000" pitchFamily="2" charset="0"/>
              <a:ea typeface="Calibri" panose="020F0502020204030204" pitchFamily="34" charset="0"/>
              <a:cs typeface="Poppins" panose="00000500000000000000" pitchFamily="2" charset="0"/>
            </a:endParaRPr>
          </a:p>
          <a:p>
            <a:pPr marL="0" marR="0" algn="just">
              <a:lnSpc>
                <a:spcPct val="150000"/>
              </a:lnSpc>
              <a:spcBef>
                <a:spcPts val="0"/>
              </a:spcBef>
              <a:spcAft>
                <a:spcPts val="0"/>
              </a:spcAft>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144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6" name="Google Shape;546;p32"/>
          <p:cNvSpPr txBox="1">
            <a:spLocks noGrp="1"/>
          </p:cNvSpPr>
          <p:nvPr>
            <p:ph type="title"/>
          </p:nvPr>
        </p:nvSpPr>
        <p:spPr>
          <a:xfrm>
            <a:off x="2849692" y="2152846"/>
            <a:ext cx="3444616" cy="8378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UUITE</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242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264153" y="1020176"/>
            <a:ext cx="8615694" cy="3616631"/>
          </a:xfrm>
          <a:prstGeom prst="rect">
            <a:avLst/>
          </a:prstGeom>
          <a:noFill/>
        </p:spPr>
        <p:txBody>
          <a:bodyPr wrap="square" rtlCol="0">
            <a:spAutoFit/>
          </a:bodyPr>
          <a:lstStyle/>
          <a:p>
            <a:pPr algn="ctr">
              <a:lnSpc>
                <a:spcPct val="150000"/>
              </a:lnSpc>
            </a:pPr>
            <a:r>
              <a:rPr lang="en-US" dirty="0">
                <a:effectLst/>
                <a:latin typeface="Poppins" panose="00000500000000000000" pitchFamily="2" charset="0"/>
                <a:ea typeface="Calibri" panose="020F0502020204030204" pitchFamily="34" charset="0"/>
                <a:cs typeface="Poppins" panose="00000500000000000000" pitchFamily="2" charset="0"/>
              </a:rPr>
              <a:t>UU ITE atau </a:t>
            </a:r>
            <a:r>
              <a:rPr lang="en-US" dirty="0" err="1">
                <a:effectLst/>
                <a:latin typeface="Poppins" panose="00000500000000000000" pitchFamily="2" charset="0"/>
                <a:ea typeface="Calibri" panose="020F0502020204030204" pitchFamily="34" charset="0"/>
                <a:cs typeface="Poppins" panose="00000500000000000000" pitchFamily="2" charset="0"/>
              </a:rPr>
              <a:t>Undang-undang</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Informasi</a:t>
            </a:r>
            <a:r>
              <a:rPr lang="en-US" dirty="0">
                <a:effectLst/>
                <a:latin typeface="Poppins" panose="00000500000000000000" pitchFamily="2" charset="0"/>
                <a:ea typeface="Calibri" panose="020F0502020204030204" pitchFamily="34" charset="0"/>
                <a:cs typeface="Poppins" panose="00000500000000000000" pitchFamily="2" charset="0"/>
              </a:rPr>
              <a:t> dan </a:t>
            </a:r>
            <a:r>
              <a:rPr lang="en-US" dirty="0" err="1">
                <a:effectLst/>
                <a:latin typeface="Poppins" panose="00000500000000000000" pitchFamily="2" charset="0"/>
                <a:ea typeface="Calibri" panose="020F0502020204030204" pitchFamily="34" charset="0"/>
                <a:cs typeface="Poppins" panose="00000500000000000000" pitchFamily="2" charset="0"/>
              </a:rPr>
              <a:t>Transaksi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pertama</a:t>
            </a:r>
            <a:r>
              <a:rPr lang="en-US" dirty="0">
                <a:effectLst/>
                <a:latin typeface="Poppins" panose="00000500000000000000" pitchFamily="2" charset="0"/>
                <a:ea typeface="Calibri" panose="020F0502020204030204" pitchFamily="34" charset="0"/>
                <a:cs typeface="Poppins" panose="00000500000000000000" pitchFamily="2" charset="0"/>
              </a:rPr>
              <a:t> kali </a:t>
            </a:r>
            <a:r>
              <a:rPr lang="en-US" dirty="0" err="1">
                <a:effectLst/>
                <a:latin typeface="Poppins" panose="00000500000000000000" pitchFamily="2" charset="0"/>
                <a:ea typeface="Calibri" panose="020F0502020204030204" pitchFamily="34" charset="0"/>
                <a:cs typeface="Poppins" panose="00000500000000000000" pitchFamily="2" charset="0"/>
              </a:rPr>
              <a:t>disahkan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melalui</a:t>
            </a:r>
            <a:r>
              <a:rPr lang="en-US" dirty="0">
                <a:effectLst/>
                <a:latin typeface="Poppins" panose="00000500000000000000" pitchFamily="2" charset="0"/>
                <a:ea typeface="Calibri" panose="020F0502020204030204" pitchFamily="34" charset="0"/>
                <a:cs typeface="Poppins" panose="00000500000000000000" pitchFamily="2" charset="0"/>
              </a:rPr>
              <a:t> UU No. 11 </a:t>
            </a:r>
            <a:r>
              <a:rPr lang="en-US" dirty="0" err="1">
                <a:effectLst/>
                <a:latin typeface="Poppins" panose="00000500000000000000" pitchFamily="2" charset="0"/>
                <a:ea typeface="Calibri" panose="020F0502020204030204" pitchFamily="34" charset="0"/>
                <a:cs typeface="Poppins" panose="00000500000000000000" pitchFamily="2" charset="0"/>
              </a:rPr>
              <a:t>Tahun</a:t>
            </a:r>
            <a:r>
              <a:rPr lang="en-US" dirty="0">
                <a:effectLst/>
                <a:latin typeface="Poppins" panose="00000500000000000000" pitchFamily="2" charset="0"/>
                <a:ea typeface="Calibri" panose="020F0502020204030204" pitchFamily="34" charset="0"/>
                <a:cs typeface="Poppins" panose="00000500000000000000" pitchFamily="2" charset="0"/>
              </a:rPr>
              <a:t> 2008 </a:t>
            </a:r>
            <a:r>
              <a:rPr lang="en-US" dirty="0" err="1">
                <a:effectLst/>
                <a:latin typeface="Poppins" panose="00000500000000000000" pitchFamily="2" charset="0"/>
                <a:ea typeface="Calibri" panose="020F0502020204030204" pitchFamily="34" charset="0"/>
                <a:cs typeface="Poppins" panose="00000500000000000000" pitchFamily="2" charset="0"/>
              </a:rPr>
              <a:t>sebelum</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akhirnya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direvisi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dengan</a:t>
            </a:r>
            <a:r>
              <a:rPr lang="en-US" dirty="0">
                <a:effectLst/>
                <a:latin typeface="Poppins" panose="00000500000000000000" pitchFamily="2" charset="0"/>
                <a:ea typeface="Calibri" panose="020F0502020204030204" pitchFamily="34" charset="0"/>
                <a:cs typeface="Poppins" panose="00000500000000000000" pitchFamily="2" charset="0"/>
              </a:rPr>
              <a:t> UU No. 19 </a:t>
            </a:r>
            <a:r>
              <a:rPr lang="en-US" dirty="0" err="1">
                <a:effectLst/>
                <a:latin typeface="Poppins" panose="00000500000000000000" pitchFamily="2" charset="0"/>
                <a:ea typeface="Calibri" panose="020F0502020204030204" pitchFamily="34" charset="0"/>
                <a:cs typeface="Poppins" panose="00000500000000000000" pitchFamily="2" charset="0"/>
              </a:rPr>
              <a:t>Tahun</a:t>
            </a:r>
            <a:r>
              <a:rPr lang="en-US" dirty="0">
                <a:effectLst/>
                <a:latin typeface="Poppins" panose="00000500000000000000" pitchFamily="2" charset="0"/>
                <a:ea typeface="Calibri" panose="020F0502020204030204" pitchFamily="34" charset="0"/>
                <a:cs typeface="Poppins" panose="00000500000000000000" pitchFamily="2" charset="0"/>
              </a:rPr>
              <a:t> 2016 </a:t>
            </a:r>
            <a:r>
              <a:rPr lang="en-US" dirty="0" err="1">
                <a:effectLst/>
                <a:latin typeface="Poppins" panose="00000500000000000000" pitchFamily="2" charset="0"/>
                <a:ea typeface="Calibri" panose="020F0502020204030204" pitchFamily="34" charset="0"/>
                <a:cs typeface="Poppins" panose="00000500000000000000" pitchFamily="2" charset="0"/>
              </a:rPr>
              <a:t>merupakan</a:t>
            </a:r>
            <a:r>
              <a:rPr lang="en-US" dirty="0">
                <a:effectLst/>
                <a:latin typeface="Poppins" panose="00000500000000000000" pitchFamily="2" charset="0"/>
                <a:ea typeface="Calibri" panose="020F0502020204030204" pitchFamily="34" charset="0"/>
                <a:cs typeface="Poppins" panose="00000500000000000000" pitchFamily="2" charset="0"/>
              </a:rPr>
              <a:t> UU yang </a:t>
            </a:r>
            <a:r>
              <a:rPr lang="en-US" dirty="0" err="1">
                <a:effectLst/>
                <a:latin typeface="Poppins" panose="00000500000000000000" pitchFamily="2" charset="0"/>
                <a:ea typeface="Calibri" panose="020F0502020204030204" pitchFamily="34" charset="0"/>
                <a:cs typeface="Poppins" panose="00000500000000000000" pitchFamily="2" charset="0"/>
              </a:rPr>
              <a:t>mengatur</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tentang</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informasi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serta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transaksi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atau </a:t>
            </a:r>
            <a:r>
              <a:rPr lang="en-US" dirty="0" err="1">
                <a:effectLst/>
                <a:latin typeface="Poppins" panose="00000500000000000000" pitchFamily="2" charset="0"/>
                <a:ea typeface="Calibri" panose="020F0502020204030204" pitchFamily="34" charset="0"/>
                <a:cs typeface="Poppins" panose="00000500000000000000" pitchFamily="2" charset="0"/>
              </a:rPr>
              <a:t>teknologi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informasi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secara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umum</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Informasi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disini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adalah</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sebagai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satu</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ataupun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sekumpulan</a:t>
            </a:r>
            <a:r>
              <a:rPr lang="en-US" dirty="0">
                <a:effectLst/>
                <a:latin typeface="Poppins" panose="00000500000000000000" pitchFamily="2" charset="0"/>
                <a:ea typeface="Calibri" panose="020F0502020204030204" pitchFamily="34" charset="0"/>
                <a:cs typeface="Poppins" panose="00000500000000000000" pitchFamily="2" charset="0"/>
              </a:rPr>
              <a:t> data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tapi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tidak</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terbatas</a:t>
            </a:r>
            <a:r>
              <a:rPr lang="en-US" dirty="0">
                <a:effectLst/>
                <a:latin typeface="Poppins" panose="00000500000000000000" pitchFamily="2" charset="0"/>
                <a:ea typeface="Calibri" panose="020F0502020204030204" pitchFamily="34" charset="0"/>
                <a:cs typeface="Poppins" panose="00000500000000000000" pitchFamily="2" charset="0"/>
              </a:rPr>
              <a:t> pada tulisan </a:t>
            </a:r>
            <a:r>
              <a:rPr lang="en-US" dirty="0" err="1">
                <a:effectLst/>
                <a:latin typeface="Poppins" panose="00000500000000000000" pitchFamily="2" charset="0"/>
                <a:ea typeface="Calibri" panose="020F0502020204030204" pitchFamily="34" charset="0"/>
                <a:cs typeface="Poppins" panose="00000500000000000000" pitchFamily="2" charset="0"/>
              </a:rPr>
              <a:t>saja</a:t>
            </a:r>
            <a:r>
              <a:rPr lang="en-US" dirty="0">
                <a:effectLst/>
                <a:latin typeface="Poppins" panose="00000500000000000000" pitchFamily="2" charset="0"/>
                <a:ea typeface="Calibri" panose="020F0502020204030204" pitchFamily="34" charset="0"/>
                <a:cs typeface="Poppins" panose="00000500000000000000" pitchFamily="2" charset="0"/>
              </a:rPr>
              <a:t>. Yang mana </a:t>
            </a:r>
            <a:r>
              <a:rPr lang="en-US" dirty="0" err="1">
                <a:effectLst/>
                <a:latin typeface="Poppins" panose="00000500000000000000" pitchFamily="2" charset="0"/>
                <a:ea typeface="Calibri" panose="020F0502020204030204" pitchFamily="34" charset="0"/>
                <a:cs typeface="Poppins" panose="00000500000000000000" pitchFamily="2" charset="0"/>
              </a:rPr>
              <a:t>termasuk</a:t>
            </a:r>
            <a:r>
              <a:rPr lang="en-US" dirty="0">
                <a:effectLst/>
                <a:latin typeface="Poppins" panose="00000500000000000000" pitchFamily="2" charset="0"/>
                <a:ea typeface="Calibri" panose="020F0502020204030204" pitchFamily="34" charset="0"/>
                <a:cs typeface="Poppins" panose="00000500000000000000" pitchFamily="2" charset="0"/>
              </a:rPr>
              <a:t> juga </a:t>
            </a:r>
            <a:r>
              <a:rPr lang="en-US" dirty="0" err="1">
                <a:effectLst/>
                <a:latin typeface="Poppins" panose="00000500000000000000" pitchFamily="2" charset="0"/>
                <a:ea typeface="Calibri" panose="020F0502020204030204" pitchFamily="34" charset="0"/>
                <a:cs typeface="Poppins" panose="00000500000000000000" pitchFamily="2" charset="0"/>
              </a:rPr>
              <a:t>suara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peta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gambar</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rancangan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data interchange atau EDI, </a:t>
            </a:r>
            <a:r>
              <a:rPr lang="en-US" dirty="0" err="1">
                <a:effectLst/>
                <a:latin typeface="Poppins" panose="00000500000000000000" pitchFamily="2" charset="0"/>
                <a:ea typeface="Calibri" panose="020F0502020204030204" pitchFamily="34" charset="0"/>
                <a:cs typeface="Poppins" panose="00000500000000000000" pitchFamily="2" charset="0"/>
              </a:rPr>
              <a:t>foto</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surat</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atau email, </a:t>
            </a:r>
            <a:r>
              <a:rPr lang="en-US" dirty="0" err="1">
                <a:effectLst/>
                <a:latin typeface="Poppins" panose="00000500000000000000" pitchFamily="2" charset="0"/>
                <a:ea typeface="Calibri" panose="020F0502020204030204" pitchFamily="34" charset="0"/>
                <a:cs typeface="Poppins" panose="00000500000000000000" pitchFamily="2" charset="0"/>
              </a:rPr>
              <a:t>teleks</a:t>
            </a:r>
            <a:r>
              <a:rPr lang="en-US" dirty="0">
                <a:effectLst/>
                <a:latin typeface="Poppins" panose="00000500000000000000" pitchFamily="2" charset="0"/>
                <a:ea typeface="Calibri" panose="020F0502020204030204" pitchFamily="34" charset="0"/>
                <a:cs typeface="Poppins" panose="00000500000000000000" pitchFamily="2" charset="0"/>
              </a:rPr>
              <a:t>, telegram, </a:t>
            </a:r>
            <a:r>
              <a:rPr lang="en-US" dirty="0" err="1">
                <a:effectLst/>
                <a:latin typeface="Poppins" panose="00000500000000000000" pitchFamily="2" charset="0"/>
                <a:ea typeface="Calibri" panose="020F0502020204030204" pitchFamily="34" charset="0"/>
                <a:cs typeface="Poppins" panose="00000500000000000000" pitchFamily="2" charset="0"/>
              </a:rPr>
              <a:t>huruf</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tanda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simbol</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kode</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akses</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ataupun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perforasi</a:t>
            </a:r>
            <a:r>
              <a:rPr lang="en-US" dirty="0">
                <a:effectLst/>
                <a:latin typeface="Poppins" panose="00000500000000000000" pitchFamily="2" charset="0"/>
                <a:ea typeface="Calibri" panose="020F0502020204030204" pitchFamily="34" charset="0"/>
                <a:cs typeface="Poppins" panose="00000500000000000000" pitchFamily="2" charset="0"/>
              </a:rPr>
              <a:t> yang </a:t>
            </a:r>
            <a:r>
              <a:rPr lang="en-US" dirty="0" err="1">
                <a:effectLst/>
                <a:latin typeface="Poppins" panose="00000500000000000000" pitchFamily="2" charset="0"/>
                <a:ea typeface="Calibri" panose="020F0502020204030204" pitchFamily="34" charset="0"/>
                <a:cs typeface="Poppins" panose="00000500000000000000" pitchFamily="2" charset="0"/>
              </a:rPr>
              <a:t>sudah</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diolah</a:t>
            </a:r>
            <a:r>
              <a:rPr lang="en-US" dirty="0">
                <a:effectLst/>
                <a:latin typeface="Poppins" panose="00000500000000000000" pitchFamily="2" charset="0"/>
                <a:ea typeface="Calibri" panose="020F0502020204030204" pitchFamily="34" charset="0"/>
                <a:cs typeface="Poppins" panose="00000500000000000000" pitchFamily="2" charset="0"/>
              </a:rPr>
              <a:t> dan </a:t>
            </a:r>
            <a:r>
              <a:rPr lang="en-US" dirty="0" err="1">
                <a:effectLst/>
                <a:latin typeface="Poppins" panose="00000500000000000000" pitchFamily="2" charset="0"/>
                <a:ea typeface="Calibri" panose="020F0502020204030204" pitchFamily="34" charset="0"/>
                <a:cs typeface="Poppins" panose="00000500000000000000" pitchFamily="2" charset="0"/>
              </a:rPr>
              <a:t>mempunyai</a:t>
            </a:r>
            <a:r>
              <a:rPr lang="en-US" dirty="0">
                <a:effectLst/>
                <a:latin typeface="Poppins" panose="00000500000000000000" pitchFamily="2" charset="0"/>
                <a:ea typeface="Calibri" panose="020F0502020204030204" pitchFamily="34" charset="0"/>
                <a:cs typeface="Poppins" panose="00000500000000000000" pitchFamily="2" charset="0"/>
              </a:rPr>
              <a:t> arti </a:t>
            </a:r>
            <a:r>
              <a:rPr lang="en-US" dirty="0" err="1">
                <a:effectLst/>
                <a:latin typeface="Poppins" panose="00000500000000000000" pitchFamily="2" charset="0"/>
                <a:ea typeface="Calibri" panose="020F0502020204030204" pitchFamily="34" charset="0"/>
                <a:cs typeface="Poppins" panose="00000500000000000000" pitchFamily="2" charset="0"/>
              </a:rPr>
              <a:t>serta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bisa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dipahami</a:t>
            </a:r>
            <a:r>
              <a:rPr lang="en-US" dirty="0">
                <a:effectLst/>
                <a:latin typeface="Poppins" panose="00000500000000000000" pitchFamily="2" charset="0"/>
                <a:ea typeface="Calibri" panose="020F0502020204030204" pitchFamily="34" charset="0"/>
                <a:cs typeface="Poppins" panose="00000500000000000000" pitchFamily="2" charset="0"/>
              </a:rPr>
              <a:t> oleh orang-orang yang </a:t>
            </a:r>
            <a:r>
              <a:rPr lang="en-US" dirty="0" err="1">
                <a:effectLst/>
                <a:latin typeface="Poppins" panose="00000500000000000000" pitchFamily="2" charset="0"/>
                <a:ea typeface="Calibri" panose="020F0502020204030204" pitchFamily="34" charset="0"/>
                <a:cs typeface="Poppins" panose="00000500000000000000" pitchFamily="2" charset="0"/>
              </a:rPr>
              <a:t>bisa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memahaminya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Sementara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transaksi</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merupakan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perbuatan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hukum</a:t>
            </a:r>
            <a:r>
              <a:rPr lang="en-US" dirty="0">
                <a:effectLst/>
                <a:latin typeface="Poppins" panose="00000500000000000000" pitchFamily="2" charset="0"/>
                <a:ea typeface="Calibri" panose="020F0502020204030204" pitchFamily="34" charset="0"/>
                <a:cs typeface="Poppins" panose="00000500000000000000" pitchFamily="2" charset="0"/>
              </a:rPr>
              <a:t> yang </a:t>
            </a:r>
            <a:r>
              <a:rPr lang="en-US" dirty="0" err="1">
                <a:effectLst/>
                <a:latin typeface="Poppins" panose="00000500000000000000" pitchFamily="2" charset="0"/>
                <a:ea typeface="Calibri" panose="020F0502020204030204" pitchFamily="34" charset="0"/>
                <a:cs typeface="Poppins" panose="00000500000000000000" pitchFamily="2" charset="0"/>
              </a:rPr>
              <a:t>dilakukan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dengan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cara</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menggunakan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komputer</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jaringan</a:t>
            </a:r>
            <a:r>
              <a:rPr lang="en-US" dirty="0">
                <a:effectLst/>
                <a:latin typeface="Poppins" panose="00000500000000000000" pitchFamily="2" charset="0"/>
                <a:ea typeface="Calibri" panose="020F0502020204030204" pitchFamily="34" charset="0"/>
                <a:cs typeface="Poppins" panose="00000500000000000000" pitchFamily="2" charset="0"/>
              </a:rPr>
              <a:t> </a:t>
            </a:r>
            <a:r>
              <a:rPr lang="en-US" dirty="0" err="1">
                <a:effectLst/>
                <a:latin typeface="Poppins" panose="00000500000000000000" pitchFamily="2" charset="0"/>
                <a:ea typeface="Calibri" panose="020F0502020204030204" pitchFamily="34" charset="0"/>
                <a:cs typeface="Poppins" panose="00000500000000000000" pitchFamily="2" charset="0"/>
              </a:rPr>
              <a:t>komputer</a:t>
            </a:r>
            <a:r>
              <a:rPr lang="en-US" dirty="0">
                <a:effectLst/>
                <a:latin typeface="Poppins" panose="00000500000000000000" pitchFamily="2" charset="0"/>
                <a:ea typeface="Calibri" panose="020F0502020204030204" pitchFamily="34" charset="0"/>
                <a:cs typeface="Poppins" panose="00000500000000000000" pitchFamily="2" charset="0"/>
              </a:rPr>
              <a:t>, dan juga media </a:t>
            </a:r>
            <a:r>
              <a:rPr lang="en-US" dirty="0" err="1">
                <a:effectLst/>
                <a:latin typeface="Poppins" panose="00000500000000000000" pitchFamily="2" charset="0"/>
                <a:ea typeface="Calibri" panose="020F0502020204030204" pitchFamily="34" charset="0"/>
                <a:cs typeface="Poppins" panose="00000500000000000000" pitchFamily="2" charset="0"/>
              </a:rPr>
              <a:t>elektronik</a:t>
            </a:r>
            <a:r>
              <a:rPr lang="en-US" dirty="0">
                <a:effectLst/>
                <a:latin typeface="Poppins" panose="00000500000000000000" pitchFamily="2" charset="0"/>
                <a:ea typeface="Calibri" panose="020F0502020204030204" pitchFamily="34" charset="0"/>
                <a:cs typeface="Poppins" panose="00000500000000000000" pitchFamily="2" charset="0"/>
              </a:rPr>
              <a:t> lain.</a:t>
            </a:r>
          </a:p>
          <a:p>
            <a:pPr marL="0" marR="0" algn="just">
              <a:lnSpc>
                <a:spcPct val="150000"/>
              </a:lnSpc>
              <a:spcBef>
                <a:spcPts val="0"/>
              </a:spcBef>
              <a:spcAft>
                <a:spcPts val="0"/>
              </a:spcAft>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7589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04;p31">
            <a:extLst>
              <a:ext uri="{FF2B5EF4-FFF2-40B4-BE49-F238E27FC236}">
                <a16:creationId xmlns:a16="http://schemas.microsoft.com/office/drawing/2014/main" id="{38775142-1F8B-5C56-C577-A5C38D8D2441}"/>
              </a:ext>
            </a:extLst>
          </p:cNvPr>
          <p:cNvSpPr txBox="1">
            <a:spLocks/>
          </p:cNvSpPr>
          <p:nvPr/>
        </p:nvSpPr>
        <p:spPr>
          <a:xfrm>
            <a:off x="627400" y="672779"/>
            <a:ext cx="8162854" cy="531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sz="2400" dirty="0" err="1"/>
              <a:t>Beberapa</a:t>
            </a:r>
            <a:r>
              <a:rPr lang="en-ID" sz="2400" dirty="0"/>
              <a:t> </a:t>
            </a:r>
            <a:r>
              <a:rPr lang="en-ID" sz="2400" dirty="0" err="1"/>
              <a:t>Contoh</a:t>
            </a:r>
            <a:r>
              <a:rPr lang="en-ID" sz="2400" dirty="0"/>
              <a:t> </a:t>
            </a:r>
            <a:r>
              <a:rPr lang="en-ID" sz="2400" dirty="0" err="1"/>
              <a:t>Perbuatan</a:t>
            </a:r>
            <a:r>
              <a:rPr lang="en-ID" sz="2400" dirty="0"/>
              <a:t> Yang </a:t>
            </a:r>
            <a:r>
              <a:rPr lang="en-ID" sz="2400" dirty="0" err="1"/>
              <a:t>Dilarang</a:t>
            </a:r>
            <a:r>
              <a:rPr lang="en-ID" sz="2400" dirty="0"/>
              <a:t> Oleh UU ITE</a:t>
            </a:r>
          </a:p>
        </p:txBody>
      </p:sp>
      <p:sp>
        <p:nvSpPr>
          <p:cNvPr id="3" name="TextBox 2">
            <a:extLst>
              <a:ext uri="{FF2B5EF4-FFF2-40B4-BE49-F238E27FC236}">
                <a16:creationId xmlns:a16="http://schemas.microsoft.com/office/drawing/2014/main" id="{B6A19C49-6072-9C97-6AE8-CFEBC79CDA93}"/>
              </a:ext>
            </a:extLst>
          </p:cNvPr>
          <p:cNvSpPr txBox="1"/>
          <p:nvPr/>
        </p:nvSpPr>
        <p:spPr>
          <a:xfrm>
            <a:off x="353746" y="1674272"/>
            <a:ext cx="8615694" cy="2321854"/>
          </a:xfrm>
          <a:prstGeom prst="rect">
            <a:avLst/>
          </a:prstGeom>
          <a:noFill/>
        </p:spPr>
        <p:txBody>
          <a:bodyPr wrap="square" rtlCol="0">
            <a:spAutoFit/>
          </a:bodyPr>
          <a:lstStyle/>
          <a:p>
            <a:pPr marL="342900" indent="-342900">
              <a:lnSpc>
                <a:spcPct val="150000"/>
              </a:lnSpc>
              <a:buFont typeface="+mj-lt"/>
              <a:buAutoNum type="arabicPeriod"/>
            </a:pPr>
            <a:r>
              <a:rPr lang="en-ID" dirty="0" err="1"/>
              <a:t>Ujaran</a:t>
            </a:r>
            <a:r>
              <a:rPr lang="en-ID" dirty="0"/>
              <a:t> </a:t>
            </a:r>
            <a:r>
              <a:rPr lang="en-ID" dirty="0" err="1"/>
              <a:t>Kebencian</a:t>
            </a:r>
            <a:r>
              <a:rPr lang="en-ID" dirty="0"/>
              <a:t>: Orang yang </a:t>
            </a:r>
            <a:r>
              <a:rPr lang="en-ID" dirty="0" err="1"/>
              <a:t>menyebarkan</a:t>
            </a:r>
            <a:r>
              <a:rPr lang="en-ID" dirty="0"/>
              <a:t> </a:t>
            </a:r>
            <a:r>
              <a:rPr lang="en-ID" dirty="0" err="1"/>
              <a:t>informasi</a:t>
            </a:r>
            <a:r>
              <a:rPr lang="en-ID" dirty="0"/>
              <a:t> </a:t>
            </a:r>
            <a:r>
              <a:rPr lang="en-ID" dirty="0" err="1"/>
              <a:t>dengan</a:t>
            </a:r>
            <a:r>
              <a:rPr lang="en-ID" dirty="0"/>
              <a:t> </a:t>
            </a:r>
            <a:r>
              <a:rPr lang="en-ID" dirty="0" err="1"/>
              <a:t>tujuan</a:t>
            </a:r>
            <a:r>
              <a:rPr lang="en-ID" dirty="0"/>
              <a:t> </a:t>
            </a:r>
            <a:r>
              <a:rPr lang="en-ID" dirty="0" err="1"/>
              <a:t>untuk</a:t>
            </a:r>
            <a:r>
              <a:rPr lang="en-ID" dirty="0"/>
              <a:t> </a:t>
            </a:r>
            <a:r>
              <a:rPr lang="en-ID" dirty="0" err="1"/>
              <a:t>menimbulkan</a:t>
            </a:r>
            <a:r>
              <a:rPr lang="en-ID" dirty="0"/>
              <a:t> rasa </a:t>
            </a:r>
            <a:r>
              <a:rPr lang="en-ID" dirty="0" err="1"/>
              <a:t>kebencian</a:t>
            </a:r>
            <a:r>
              <a:rPr lang="en-ID" dirty="0"/>
              <a:t> </a:t>
            </a:r>
            <a:r>
              <a:rPr lang="en-ID" dirty="0" err="1"/>
              <a:t>atau</a:t>
            </a:r>
            <a:r>
              <a:rPr lang="en-ID" dirty="0"/>
              <a:t> </a:t>
            </a:r>
            <a:r>
              <a:rPr lang="en-ID" dirty="0" err="1"/>
              <a:t>permusuhan</a:t>
            </a:r>
            <a:r>
              <a:rPr lang="en-ID" dirty="0"/>
              <a:t> </a:t>
            </a:r>
            <a:r>
              <a:rPr lang="en-ID" dirty="0" err="1"/>
              <a:t>individu</a:t>
            </a:r>
            <a:r>
              <a:rPr lang="en-ID" dirty="0"/>
              <a:t> dan/</a:t>
            </a:r>
            <a:r>
              <a:rPr lang="en-ID" dirty="0" err="1"/>
              <a:t>atau</a:t>
            </a:r>
            <a:r>
              <a:rPr lang="en-ID" dirty="0"/>
              <a:t> </a:t>
            </a:r>
            <a:r>
              <a:rPr lang="en-ID" dirty="0" err="1"/>
              <a:t>kelompok</a:t>
            </a:r>
            <a:r>
              <a:rPr lang="en-ID" dirty="0"/>
              <a:t> </a:t>
            </a:r>
            <a:r>
              <a:rPr lang="en-ID" dirty="0" err="1"/>
              <a:t>masyarakat</a:t>
            </a:r>
            <a:r>
              <a:rPr lang="en-ID" dirty="0"/>
              <a:t> </a:t>
            </a:r>
            <a:r>
              <a:rPr lang="en-ID" dirty="0" err="1"/>
              <a:t>tertentu</a:t>
            </a:r>
            <a:r>
              <a:rPr lang="en-ID" dirty="0"/>
              <a:t> </a:t>
            </a:r>
            <a:r>
              <a:rPr lang="en-ID" dirty="0" err="1"/>
              <a:t>berdasarkan</a:t>
            </a:r>
            <a:r>
              <a:rPr lang="en-ID" dirty="0"/>
              <a:t> </a:t>
            </a:r>
            <a:r>
              <a:rPr lang="en-ID" dirty="0" err="1"/>
              <a:t>atas</a:t>
            </a:r>
            <a:r>
              <a:rPr lang="en-ID" dirty="0"/>
              <a:t> </a:t>
            </a:r>
            <a:r>
              <a:rPr lang="en-ID" dirty="0" err="1"/>
              <a:t>suku</a:t>
            </a:r>
            <a:r>
              <a:rPr lang="en-ID" dirty="0"/>
              <a:t>, agama, </a:t>
            </a:r>
            <a:r>
              <a:rPr lang="en-ID" dirty="0" err="1"/>
              <a:t>ras</a:t>
            </a:r>
            <a:r>
              <a:rPr lang="en-ID" dirty="0"/>
              <a:t>, dan </a:t>
            </a:r>
            <a:r>
              <a:rPr lang="en-ID" dirty="0" err="1"/>
              <a:t>antargolongan</a:t>
            </a:r>
            <a:r>
              <a:rPr lang="en-ID" dirty="0"/>
              <a:t> (SARA) juga </a:t>
            </a:r>
            <a:r>
              <a:rPr lang="en-ID" dirty="0" err="1"/>
              <a:t>merupakan</a:t>
            </a:r>
            <a:r>
              <a:rPr lang="en-ID" dirty="0"/>
              <a:t> </a:t>
            </a:r>
            <a:r>
              <a:rPr lang="en-ID" dirty="0" err="1"/>
              <a:t>perbuatan</a:t>
            </a:r>
            <a:r>
              <a:rPr lang="en-ID" dirty="0"/>
              <a:t> yang </a:t>
            </a:r>
            <a:r>
              <a:rPr lang="en-ID" dirty="0" err="1"/>
              <a:t>dilarang</a:t>
            </a:r>
            <a:r>
              <a:rPr lang="en-ID" dirty="0"/>
              <a:t> </a:t>
            </a:r>
            <a:r>
              <a:rPr lang="en-ID" dirty="0" err="1"/>
              <a:t>dalam</a:t>
            </a:r>
            <a:r>
              <a:rPr lang="en-ID" dirty="0"/>
              <a:t> </a:t>
            </a:r>
            <a:r>
              <a:rPr lang="en-ID" dirty="0" err="1"/>
              <a:t>pasal</a:t>
            </a:r>
            <a:r>
              <a:rPr lang="en-ID" dirty="0"/>
              <a:t> 28 </a:t>
            </a:r>
            <a:r>
              <a:rPr lang="en-ID" dirty="0" err="1"/>
              <a:t>ayat</a:t>
            </a:r>
            <a:r>
              <a:rPr lang="en-ID" dirty="0"/>
              <a:t> (2) UU ITE. </a:t>
            </a:r>
          </a:p>
          <a:p>
            <a:pPr marL="342900" indent="-342900">
              <a:lnSpc>
                <a:spcPct val="150000"/>
              </a:lnSpc>
              <a:buFont typeface="+mj-lt"/>
              <a:buAutoNum type="arabicPeriod"/>
            </a:pPr>
            <a:r>
              <a:rPr lang="en-ID" dirty="0" err="1"/>
              <a:t>Berita</a:t>
            </a:r>
            <a:r>
              <a:rPr lang="en-ID" dirty="0"/>
              <a:t> </a:t>
            </a:r>
            <a:r>
              <a:rPr lang="en-ID" dirty="0" err="1"/>
              <a:t>Bohong</a:t>
            </a:r>
            <a:r>
              <a:rPr lang="en-ID" dirty="0"/>
              <a:t> (HOAX): </a:t>
            </a:r>
            <a:r>
              <a:rPr lang="en-ID" dirty="0" err="1"/>
              <a:t>Berita</a:t>
            </a:r>
            <a:r>
              <a:rPr lang="en-ID" dirty="0"/>
              <a:t> </a:t>
            </a:r>
            <a:r>
              <a:rPr lang="en-ID" dirty="0" err="1"/>
              <a:t>bohong</a:t>
            </a:r>
            <a:r>
              <a:rPr lang="en-ID" dirty="0"/>
              <a:t> juga </a:t>
            </a:r>
            <a:r>
              <a:rPr lang="en-ID" dirty="0" err="1"/>
              <a:t>dilarang</a:t>
            </a:r>
            <a:r>
              <a:rPr lang="en-ID" dirty="0"/>
              <a:t> </a:t>
            </a:r>
            <a:r>
              <a:rPr lang="en-ID" dirty="0" err="1"/>
              <a:t>dalam</a:t>
            </a:r>
            <a:r>
              <a:rPr lang="en-ID" dirty="0"/>
              <a:t> </a:t>
            </a:r>
            <a:r>
              <a:rPr lang="en-ID" dirty="0" err="1"/>
              <a:t>pasal</a:t>
            </a:r>
            <a:r>
              <a:rPr lang="en-ID" dirty="0"/>
              <a:t> 28 </a:t>
            </a:r>
            <a:r>
              <a:rPr lang="en-ID" dirty="0" err="1"/>
              <a:t>ayat</a:t>
            </a:r>
            <a:r>
              <a:rPr lang="en-ID" dirty="0"/>
              <a:t> (1) UU ITE yang </a:t>
            </a:r>
            <a:r>
              <a:rPr lang="en-ID" dirty="0" err="1"/>
              <a:t>berbunyi</a:t>
            </a:r>
            <a:r>
              <a:rPr lang="en-ID" dirty="0"/>
              <a:t> </a:t>
            </a:r>
            <a:r>
              <a:rPr lang="en-ID" dirty="0" err="1"/>
              <a:t>bahwa</a:t>
            </a:r>
            <a:r>
              <a:rPr lang="en-ID" dirty="0"/>
              <a:t> </a:t>
            </a:r>
            <a:r>
              <a:rPr lang="en-ID" dirty="0" err="1"/>
              <a:t>setiap</a:t>
            </a:r>
            <a:r>
              <a:rPr lang="en-ID" dirty="0"/>
              <a:t> Orang </a:t>
            </a:r>
            <a:r>
              <a:rPr lang="en-ID" dirty="0" err="1"/>
              <a:t>dengan</a:t>
            </a:r>
            <a:r>
              <a:rPr lang="en-ID" dirty="0"/>
              <a:t> </a:t>
            </a:r>
            <a:r>
              <a:rPr lang="en-ID" dirty="0" err="1"/>
              <a:t>sengaja</a:t>
            </a:r>
            <a:r>
              <a:rPr lang="en-ID" dirty="0"/>
              <a:t> dan </a:t>
            </a:r>
            <a:r>
              <a:rPr lang="en-ID" dirty="0" err="1"/>
              <a:t>tanpa</a:t>
            </a:r>
            <a:r>
              <a:rPr lang="en-ID" dirty="0"/>
              <a:t> </a:t>
            </a:r>
            <a:r>
              <a:rPr lang="en-ID" dirty="0" err="1"/>
              <a:t>hak</a:t>
            </a:r>
            <a:r>
              <a:rPr lang="en-ID" dirty="0"/>
              <a:t> </a:t>
            </a:r>
            <a:r>
              <a:rPr lang="en-ID" dirty="0" err="1"/>
              <a:t>menyebarkan</a:t>
            </a:r>
            <a:r>
              <a:rPr lang="en-ID" dirty="0"/>
              <a:t> </a:t>
            </a:r>
            <a:r>
              <a:rPr lang="en-ID" dirty="0" err="1"/>
              <a:t>berita</a:t>
            </a:r>
            <a:r>
              <a:rPr lang="en-ID" dirty="0"/>
              <a:t> </a:t>
            </a:r>
            <a:r>
              <a:rPr lang="en-ID" dirty="0" err="1"/>
              <a:t>bohong</a:t>
            </a:r>
            <a:r>
              <a:rPr lang="en-ID" dirty="0"/>
              <a:t> dan </a:t>
            </a:r>
            <a:r>
              <a:rPr lang="en-ID" dirty="0" err="1"/>
              <a:t>menyesatkan</a:t>
            </a:r>
            <a:r>
              <a:rPr lang="en-ID" dirty="0"/>
              <a:t> yang </a:t>
            </a:r>
            <a:r>
              <a:rPr lang="en-ID" dirty="0" err="1"/>
              <a:t>mengakibatkan</a:t>
            </a:r>
            <a:r>
              <a:rPr lang="en-ID" dirty="0"/>
              <a:t> </a:t>
            </a:r>
            <a:r>
              <a:rPr lang="en-ID" dirty="0" err="1"/>
              <a:t>kerugian</a:t>
            </a:r>
            <a:r>
              <a:rPr lang="en-ID" dirty="0"/>
              <a:t> </a:t>
            </a:r>
            <a:r>
              <a:rPr lang="en-ID" dirty="0" err="1"/>
              <a:t>konsumen</a:t>
            </a:r>
            <a:r>
              <a:rPr lang="en-ID" dirty="0"/>
              <a:t> </a:t>
            </a:r>
            <a:r>
              <a:rPr lang="en-ID" dirty="0" err="1"/>
              <a:t>dalam</a:t>
            </a:r>
            <a:r>
              <a:rPr lang="en-ID" dirty="0"/>
              <a:t> </a:t>
            </a:r>
            <a:r>
              <a:rPr lang="en-ID" dirty="0" err="1"/>
              <a:t>transaksi</a:t>
            </a:r>
            <a:r>
              <a:rPr lang="en-ID" dirty="0"/>
              <a:t> </a:t>
            </a:r>
            <a:r>
              <a:rPr lang="en-ID" dirty="0" err="1"/>
              <a:t>elektronik</a:t>
            </a:r>
            <a:r>
              <a:rPr lang="en-ID" dirty="0"/>
              <a:t>.</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34991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6" name="Google Shape;546;p32"/>
          <p:cNvSpPr txBox="1">
            <a:spLocks noGrp="1"/>
          </p:cNvSpPr>
          <p:nvPr>
            <p:ph type="title"/>
          </p:nvPr>
        </p:nvSpPr>
        <p:spPr>
          <a:xfrm>
            <a:off x="1605849" y="1733942"/>
            <a:ext cx="5934785" cy="16669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Konsep kontrak perkembangan</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600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264153" y="845016"/>
            <a:ext cx="8615694" cy="4298484"/>
          </a:xfrm>
          <a:prstGeom prst="rect">
            <a:avLst/>
          </a:prstGeom>
          <a:noFill/>
        </p:spPr>
        <p:txBody>
          <a:bodyPr wrap="square" rtlCol="0">
            <a:spAutoFit/>
          </a:bodyPr>
          <a:lstStyle/>
          <a:p>
            <a:pPr marL="0" marR="0" algn="ctr">
              <a:lnSpc>
                <a:spcPct val="107000"/>
              </a:lnSpc>
              <a:spcBef>
                <a:spcPts val="0"/>
              </a:spcBef>
              <a:spcAft>
                <a:spcPts val="800"/>
              </a:spcAft>
            </a:pPr>
            <a:r>
              <a:rPr lang="en-US" sz="1800" dirty="0" err="1">
                <a:effectLst/>
                <a:latin typeface="Poppins" panose="00000500000000000000" pitchFamily="2" charset="0"/>
                <a:ea typeface="Calibri" panose="020F0502020204030204" pitchFamily="34" charset="0"/>
                <a:cs typeface="Poppins" panose="00000500000000000000" pitchFamily="2" charset="0"/>
              </a:rPr>
              <a:t>Perkembangan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terbaru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termasuk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mesin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cetak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telepon</a:t>
            </a:r>
            <a:r>
              <a:rPr lang="en-US" sz="1800" dirty="0">
                <a:effectLst/>
                <a:latin typeface="Poppins" panose="00000500000000000000" pitchFamily="2" charset="0"/>
                <a:ea typeface="Calibri" panose="020F0502020204030204" pitchFamily="34" charset="0"/>
                <a:cs typeface="Poppins" panose="00000500000000000000" pitchFamily="2" charset="0"/>
              </a:rPr>
              <a:t> dan internet </a:t>
            </a:r>
            <a:r>
              <a:rPr lang="en-US" sz="1800" dirty="0" err="1">
                <a:effectLst/>
                <a:latin typeface="Poppins" panose="00000500000000000000" pitchFamily="2" charset="0"/>
                <a:ea typeface="Calibri" panose="020F0502020204030204" pitchFamily="34" charset="0"/>
                <a:cs typeface="Poppins" panose="00000500000000000000" pitchFamily="2" charset="0"/>
              </a:rPr>
              <a:t>telah</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mengurangi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hambatan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fisik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effectLst/>
                <a:latin typeface="Poppins" panose="00000500000000000000" pitchFamily="2" charset="0"/>
                <a:ea typeface="Calibri" panose="020F0502020204030204" pitchFamily="34" charset="0"/>
                <a:cs typeface="Poppins" panose="00000500000000000000" pitchFamily="2" charset="0"/>
              </a:rPr>
              <a:t> komunikasi dan </a:t>
            </a:r>
            <a:r>
              <a:rPr lang="en-US" sz="1800" dirty="0" err="1">
                <a:effectLst/>
                <a:latin typeface="Poppins" panose="00000500000000000000" pitchFamily="2" charset="0"/>
                <a:ea typeface="Calibri" panose="020F0502020204030204" pitchFamily="34" charset="0"/>
                <a:cs typeface="Poppins" panose="00000500000000000000" pitchFamily="2" charset="0"/>
              </a:rPr>
              <a:t>memungkinkan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manusia</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untuk</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berinteraksi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secara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bebas</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dalam</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skala</a:t>
            </a:r>
            <a:r>
              <a:rPr lang="en-US" sz="1800" dirty="0">
                <a:effectLst/>
                <a:latin typeface="Poppins" panose="00000500000000000000" pitchFamily="2" charset="0"/>
                <a:ea typeface="Calibri" panose="020F0502020204030204" pitchFamily="34" charset="0"/>
                <a:cs typeface="Poppins" panose="00000500000000000000" pitchFamily="2" charset="0"/>
              </a:rPr>
              <a:t> global. </a:t>
            </a:r>
            <a:r>
              <a:rPr lang="en-US" sz="1800" dirty="0" err="1">
                <a:effectLst/>
                <a:latin typeface="Poppins" panose="00000500000000000000" pitchFamily="2" charset="0"/>
                <a:ea typeface="Calibri" panose="020F0502020204030204" pitchFamily="34" charset="0"/>
                <a:cs typeface="Poppins" panose="00000500000000000000" pitchFamily="2" charset="0"/>
              </a:rPr>
              <a:t>Perkembangan</a:t>
            </a:r>
            <a:r>
              <a:rPr lang="en-US" sz="1800" dirty="0">
                <a:effectLst/>
                <a:latin typeface="Poppins" panose="00000500000000000000" pitchFamily="2" charset="0"/>
                <a:ea typeface="Calibri" panose="020F0502020204030204" pitchFamily="34" charset="0"/>
                <a:cs typeface="Poppins" panose="00000500000000000000" pitchFamily="2" charset="0"/>
              </a:rPr>
              <a:t> yang sangat </a:t>
            </a:r>
            <a:r>
              <a:rPr lang="en-US" sz="1800" dirty="0" err="1">
                <a:effectLst/>
                <a:latin typeface="Poppins" panose="00000500000000000000" pitchFamily="2" charset="0"/>
                <a:ea typeface="Calibri" panose="020F0502020204030204" pitchFamily="34" charset="0"/>
                <a:cs typeface="Poppins" panose="00000500000000000000" pitchFamily="2" charset="0"/>
              </a:rPr>
              <a:t>pesat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dalam</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informasi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saat</a:t>
            </a:r>
            <a:r>
              <a:rPr lang="en-US" sz="1800" dirty="0">
                <a:effectLst/>
                <a:latin typeface="Poppins" panose="00000500000000000000" pitchFamily="2" charset="0"/>
                <a:ea typeface="Calibri" panose="020F0502020204030204" pitchFamily="34" charset="0"/>
                <a:cs typeface="Poppins" panose="00000500000000000000" pitchFamily="2" charset="0"/>
              </a:rPr>
              <a:t> ini yang </a:t>
            </a:r>
            <a:r>
              <a:rPr lang="en-US" sz="1800" dirty="0" err="1">
                <a:effectLst/>
                <a:latin typeface="Poppins" panose="00000500000000000000" pitchFamily="2" charset="0"/>
                <a:ea typeface="Calibri" panose="020F0502020204030204" pitchFamily="34" charset="0"/>
                <a:cs typeface="Poppins" panose="00000500000000000000" pitchFamily="2" charset="0"/>
              </a:rPr>
              <a:t>sering</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disebut</a:t>
            </a:r>
            <a:r>
              <a:rPr lang="en-US" sz="1800" dirty="0">
                <a:effectLst/>
                <a:latin typeface="Poppins" panose="00000500000000000000" pitchFamily="2" charset="0"/>
                <a:ea typeface="Calibri" panose="020F0502020204030204" pitchFamily="34" charset="0"/>
                <a:cs typeface="Poppins" panose="00000500000000000000" pitchFamily="2" charset="0"/>
              </a:rPr>
              <a:t> media</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sosial</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setiap</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hari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bisa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kita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temui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tidak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ada</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tidak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memanfaatkan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ini </a:t>
            </a:r>
            <a:r>
              <a:rPr lang="en-US" sz="1800" dirty="0" err="1">
                <a:effectLst/>
                <a:latin typeface="Poppins" panose="00000500000000000000" pitchFamily="2" charset="0"/>
                <a:ea typeface="Calibri" panose="020F0502020204030204" pitchFamily="34" charset="0"/>
                <a:cs typeface="Poppins" panose="00000500000000000000" pitchFamily="2" charset="0"/>
              </a:rPr>
              <a:t>dari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dewasa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sampai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anak-anak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bahkan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ada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istilah</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penggunaan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ini </a:t>
            </a:r>
            <a:r>
              <a:rPr lang="en-US" sz="1800" dirty="0" err="1">
                <a:effectLst/>
                <a:latin typeface="Poppins" panose="00000500000000000000" pitchFamily="2" charset="0"/>
                <a:ea typeface="Calibri" panose="020F0502020204030204" pitchFamily="34" charset="0"/>
                <a:cs typeface="Poppins" panose="00000500000000000000" pitchFamily="2" charset="0"/>
              </a:rPr>
              <a:t>yaitu</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a:effectLst/>
                <a:latin typeface="Poppins" panose="00000500000000000000" pitchFamily="2" charset="0"/>
                <a:ea typeface="Calibri" panose="020F0502020204030204" pitchFamily="34" charset="0"/>
                <a:cs typeface="Poppins" panose="00000500000000000000" pitchFamily="2" charset="0"/>
              </a:rPr>
              <a:t>dunia </a:t>
            </a:r>
            <a:r>
              <a:rPr lang="en-US" sz="1800" dirty="0" err="1">
                <a:effectLst/>
                <a:latin typeface="Poppins" panose="00000500000000000000" pitchFamily="2" charset="0"/>
                <a:ea typeface="Calibri" panose="020F0502020204030204" pitchFamily="34" charset="0"/>
                <a:cs typeface="Poppins" panose="00000500000000000000" pitchFamily="2" charset="0"/>
              </a:rPr>
              <a:t>dalam</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genggaman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kita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tersebut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berupa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alat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perangkap</a:t>
            </a:r>
            <a:r>
              <a:rPr lang="en-US" sz="1800" dirty="0">
                <a:effectLst/>
                <a:latin typeface="Poppins" panose="00000500000000000000" pitchFamily="2" charset="0"/>
                <a:ea typeface="Calibri" panose="020F0502020204030204" pitchFamily="34" charset="0"/>
                <a:cs typeface="Poppins" panose="00000500000000000000" pitchFamily="2" charset="0"/>
              </a:rPr>
              <a:t> lunak dan </a:t>
            </a:r>
            <a:r>
              <a:rPr lang="en-US" sz="1800" dirty="0" err="1">
                <a:effectLst/>
                <a:latin typeface="Poppins" panose="00000500000000000000" pitchFamily="2" charset="0"/>
                <a:ea typeface="Calibri" panose="020F0502020204030204" pitchFamily="34" charset="0"/>
                <a:cs typeface="Poppins" panose="00000500000000000000" pitchFamily="2" charset="0"/>
              </a:rPr>
              <a:t>Banyaknya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teknologi</a:t>
            </a:r>
            <a:r>
              <a:rPr lang="en-US" sz="1800" dirty="0">
                <a:effectLst/>
                <a:latin typeface="Poppins" panose="00000500000000000000" pitchFamily="2" charset="0"/>
                <a:ea typeface="Calibri" panose="020F0502020204030204" pitchFamily="34" charset="0"/>
                <a:cs typeface="Poppins" panose="00000500000000000000" pitchFamily="2" charset="0"/>
              </a:rPr>
              <a:t> yang </a:t>
            </a:r>
            <a:r>
              <a:rPr lang="en-US" sz="1800" dirty="0" err="1">
                <a:effectLst/>
                <a:latin typeface="Poppins" panose="00000500000000000000" pitchFamily="2" charset="0"/>
                <a:ea typeface="Calibri" panose="020F0502020204030204" pitchFamily="34" charset="0"/>
                <a:cs typeface="Poppins" panose="00000500000000000000" pitchFamily="2" charset="0"/>
              </a:rPr>
              <a:t>berkembang</a:t>
            </a:r>
            <a:r>
              <a:rPr lang="en-US" sz="1800" dirty="0">
                <a:effectLst/>
                <a:latin typeface="Poppins" panose="00000500000000000000" pitchFamily="2" charset="0"/>
                <a:ea typeface="Calibri" panose="020F0502020204030204" pitchFamily="34" charset="0"/>
                <a:cs typeface="Poppins" panose="00000500000000000000" pitchFamily="2" charset="0"/>
              </a:rPr>
              <a:t> di </a:t>
            </a:r>
            <a:r>
              <a:rPr lang="en-US" sz="1800" dirty="0" err="1">
                <a:effectLst/>
                <a:latin typeface="Poppins" panose="00000500000000000000" pitchFamily="2" charset="0"/>
                <a:ea typeface="Calibri" panose="020F0502020204030204" pitchFamily="34" charset="0"/>
                <a:cs typeface="Poppins" panose="00000500000000000000" pitchFamily="2" charset="0"/>
              </a:rPr>
              <a:t>masyaraka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saat</a:t>
            </a:r>
            <a:r>
              <a:rPr lang="en-US" sz="1800" dirty="0">
                <a:effectLst/>
                <a:latin typeface="Poppins" panose="00000500000000000000" pitchFamily="2" charset="0"/>
                <a:ea typeface="Calibri" panose="020F0502020204030204" pitchFamily="34" charset="0"/>
                <a:cs typeface="Poppins" panose="00000500000000000000" pitchFamily="2" charset="0"/>
              </a:rPr>
              <a:t> ini </a:t>
            </a:r>
            <a:r>
              <a:rPr lang="en-US" sz="1800" dirty="0" err="1">
                <a:effectLst/>
                <a:latin typeface="Poppins" panose="00000500000000000000" pitchFamily="2" charset="0"/>
                <a:ea typeface="Calibri" panose="020F0502020204030204" pitchFamily="34" charset="0"/>
                <a:cs typeface="Poppins" panose="00000500000000000000" pitchFamily="2" charset="0"/>
              </a:rPr>
              <a:t>bukan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berarti</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tidak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semuanya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berdampak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kebaikan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saja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tetapi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ada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dampak</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buruknya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bagi</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pengguna</a:t>
            </a:r>
            <a:r>
              <a:rPr lang="en-US" sz="1800" dirty="0">
                <a:effectLst/>
                <a:latin typeface="Poppins" panose="00000500000000000000" pitchFamily="2" charset="0"/>
                <a:ea typeface="Calibri" panose="020F0502020204030204" pitchFamily="34" charset="0"/>
                <a:cs typeface="Poppins" panose="00000500000000000000" pitchFamily="2" charset="0"/>
              </a:rPr>
              <a:t>. Hal </a:t>
            </a:r>
            <a:r>
              <a:rPr lang="en-US" sz="1800" dirty="0" err="1">
                <a:effectLst/>
                <a:latin typeface="Poppins" panose="00000500000000000000" pitchFamily="2" charset="0"/>
                <a:ea typeface="Calibri" panose="020F0502020204030204" pitchFamily="34" charset="0"/>
                <a:cs typeface="Poppins" panose="00000500000000000000" pitchFamily="2" charset="0"/>
              </a:rPr>
              <a:t>itu</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tergantung</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terhadap</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pengguna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cara</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mengelola</a:t>
            </a:r>
            <a:r>
              <a:rPr lang="en-US" sz="1800" dirty="0">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perkembangan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tersebut</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apakah</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akan</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berdampak</a:t>
            </a:r>
            <a:r>
              <a:rPr lang="en-US" sz="1800" dirty="0">
                <a:effectLst/>
                <a:latin typeface="Poppins" panose="00000500000000000000" pitchFamily="2" charset="0"/>
                <a:ea typeface="Calibri" panose="020F0502020204030204" pitchFamily="34" charset="0"/>
                <a:cs typeface="Poppins" panose="00000500000000000000" pitchFamily="2" charset="0"/>
              </a:rPr>
              <a:t> </a:t>
            </a:r>
            <a:r>
              <a:rPr lang="en-US" sz="1800" dirty="0" err="1">
                <a:effectLst/>
                <a:latin typeface="Poppins" panose="00000500000000000000" pitchFamily="2" charset="0"/>
                <a:ea typeface="Calibri" panose="020F0502020204030204" pitchFamily="34" charset="0"/>
                <a:cs typeface="Poppins" panose="00000500000000000000" pitchFamily="2" charset="0"/>
              </a:rPr>
              <a:t>baik</a:t>
            </a:r>
            <a:r>
              <a:rPr lang="en-US" sz="1800" dirty="0">
                <a:effectLst/>
                <a:latin typeface="Poppins" panose="00000500000000000000" pitchFamily="2" charset="0"/>
                <a:ea typeface="Calibri" panose="020F0502020204030204" pitchFamily="34" charset="0"/>
                <a:cs typeface="Poppins" panose="00000500000000000000" pitchFamily="2" charset="0"/>
              </a:rPr>
              <a:t> atau </a:t>
            </a:r>
            <a:r>
              <a:rPr lang="en-US" sz="1800" dirty="0" err="1">
                <a:effectLst/>
                <a:latin typeface="Poppins" panose="00000500000000000000" pitchFamily="2" charset="0"/>
                <a:ea typeface="Calibri" panose="020F0502020204030204" pitchFamily="34" charset="0"/>
                <a:cs typeface="Poppins" panose="00000500000000000000" pitchFamily="2" charset="0"/>
              </a:rPr>
              <a:t>buruk</a:t>
            </a:r>
            <a:r>
              <a:rPr lang="en-US" sz="1800" dirty="0">
                <a:effectLst/>
                <a:latin typeface="Poppins" panose="00000500000000000000" pitchFamily="2" charset="0"/>
                <a:ea typeface="Calibri" panose="020F0502020204030204" pitchFamily="34" charset="0"/>
                <a:cs typeface="Poppins" panose="00000500000000000000" pitchFamily="2" charset="0"/>
              </a:rPr>
              <a:t>.</a:t>
            </a:r>
          </a:p>
          <a:p>
            <a:pPr marL="0" marR="0" algn="just">
              <a:lnSpc>
                <a:spcPct val="150000"/>
              </a:lnSpc>
              <a:spcBef>
                <a:spcPts val="0"/>
              </a:spcBef>
              <a:spcAft>
                <a:spcPts val="0"/>
              </a:spcAft>
            </a:pPr>
            <a:endParaRPr lang="en-US"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5681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6" name="Google Shape;546;p32"/>
          <p:cNvSpPr txBox="1">
            <a:spLocks noGrp="1"/>
          </p:cNvSpPr>
          <p:nvPr>
            <p:ph type="title"/>
          </p:nvPr>
        </p:nvSpPr>
        <p:spPr>
          <a:xfrm>
            <a:off x="1605849" y="1733942"/>
            <a:ext cx="5934785" cy="16669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Pemanfaatan produk TIK</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873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23462" y="981683"/>
            <a:ext cx="8497075" cy="3381439"/>
          </a:xfrm>
          <a:prstGeom prst="rect">
            <a:avLst/>
          </a:prstGeom>
          <a:noFill/>
        </p:spPr>
        <p:txBody>
          <a:bodyPr wrap="square" rtlCol="0">
            <a:spAutoFit/>
          </a:bodyPr>
          <a:lstStyle/>
          <a:p>
            <a:pPr marL="0" marR="0" algn="ctr">
              <a:lnSpc>
                <a:spcPct val="150000"/>
              </a:lnSpc>
              <a:spcBef>
                <a:spcPts val="0"/>
              </a:spcBef>
              <a:spcAft>
                <a:spcPts val="0"/>
              </a:spcAft>
            </a:pPr>
            <a:r>
              <a:rPr lang="en-US" sz="1600" dirty="0" err="1">
                <a:latin typeface="Poppins" panose="00000500000000000000" pitchFamily="2" charset="0"/>
                <a:cs typeface="Poppins" panose="00000500000000000000" pitchFamily="2" charset="0"/>
              </a:rPr>
              <a:t>Pemanfataan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teknologi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informasi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adalah</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perilaku</a:t>
            </a:r>
            <a:r>
              <a:rPr lang="en-US" sz="1600" dirty="0">
                <a:latin typeface="Poppins" panose="00000500000000000000" pitchFamily="2" charset="0"/>
                <a:cs typeface="Poppins" panose="00000500000000000000" pitchFamily="2" charset="0"/>
              </a:rPr>
              <a:t> atau </a:t>
            </a:r>
            <a:r>
              <a:rPr lang="en-US" sz="1600" dirty="0" err="1">
                <a:latin typeface="Poppins" panose="00000500000000000000" pitchFamily="2" charset="0"/>
                <a:cs typeface="Poppins" panose="00000500000000000000" pitchFamily="2" charset="0"/>
              </a:rPr>
              <a:t>sikap</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akuntanmenggunakan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teknologi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informasi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untuk</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menyelesaikan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tugas</a:t>
            </a:r>
            <a:r>
              <a:rPr lang="en-US" sz="1600" dirty="0">
                <a:latin typeface="Poppins" panose="00000500000000000000" pitchFamily="2" charset="0"/>
                <a:cs typeface="Poppins" panose="00000500000000000000" pitchFamily="2" charset="0"/>
              </a:rPr>
              <a:t> dan </a:t>
            </a:r>
            <a:r>
              <a:rPr lang="en-US" sz="1600" dirty="0" err="1">
                <a:latin typeface="Poppins" panose="00000500000000000000" pitchFamily="2" charset="0"/>
                <a:cs typeface="Poppins" panose="00000500000000000000" pitchFamily="2" charset="0"/>
              </a:rPr>
              <a:t>meningkatkankinerjanya</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Pemanfaatan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teknologi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informasi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menurut</a:t>
            </a:r>
            <a:r>
              <a:rPr lang="en-US" sz="1600" dirty="0">
                <a:latin typeface="Poppins" panose="00000500000000000000" pitchFamily="2" charset="0"/>
                <a:cs typeface="Poppins" panose="00000500000000000000" pitchFamily="2" charset="0"/>
              </a:rPr>
              <a:t> Thompson et al (1991) </a:t>
            </a:r>
            <a:r>
              <a:rPr lang="en-US" sz="1600" dirty="0" err="1">
                <a:latin typeface="Poppins" panose="00000500000000000000" pitchFamily="2" charset="0"/>
                <a:cs typeface="Poppins" panose="00000500000000000000" pitchFamily="2" charset="0"/>
              </a:rPr>
              <a:t>dalamWijana</a:t>
            </a:r>
            <a:r>
              <a:rPr lang="en-US" sz="1600" dirty="0">
                <a:latin typeface="Poppins" panose="00000500000000000000" pitchFamily="2" charset="0"/>
                <a:cs typeface="Poppins" panose="00000500000000000000" pitchFamily="2" charset="0"/>
              </a:rPr>
              <a:t> (2007) :“ </a:t>
            </a:r>
            <a:r>
              <a:rPr lang="en-US" sz="1600" dirty="0" err="1">
                <a:latin typeface="Poppins" panose="00000500000000000000" pitchFamily="2" charset="0"/>
                <a:cs typeface="Poppins" panose="00000500000000000000" pitchFamily="2" charset="0"/>
              </a:rPr>
              <a:t>Pemanfaatan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teknologi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informasi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merupakan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manfaat</a:t>
            </a:r>
            <a:r>
              <a:rPr lang="en-US" sz="1600" dirty="0">
                <a:latin typeface="Poppins" panose="00000500000000000000" pitchFamily="2" charset="0"/>
                <a:cs typeface="Poppins" panose="00000500000000000000" pitchFamily="2" charset="0"/>
              </a:rPr>
              <a:t> yang </a:t>
            </a:r>
            <a:r>
              <a:rPr lang="en-US" sz="1600" dirty="0" err="1">
                <a:latin typeface="Poppins" panose="00000500000000000000" pitchFamily="2" charset="0"/>
                <a:cs typeface="Poppins" panose="00000500000000000000" pitchFamily="2" charset="0"/>
              </a:rPr>
              <a:t>diharapkan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olehpengguna</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sistem</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informasi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dalam</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melakasanakan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tugasnya</a:t>
            </a:r>
            <a:r>
              <a:rPr lang="en-US" sz="1600" dirty="0">
                <a:latin typeface="Poppins" panose="00000500000000000000" pitchFamily="2" charset="0"/>
                <a:cs typeface="Poppins" panose="00000500000000000000" pitchFamily="2" charset="0"/>
              </a:rPr>
              <a:t> atau </a:t>
            </a:r>
            <a:r>
              <a:rPr lang="en-US" sz="1600" dirty="0" err="1">
                <a:latin typeface="Poppins" panose="00000500000000000000" pitchFamily="2" charset="0"/>
                <a:cs typeface="Poppins" panose="00000500000000000000" pitchFamily="2" charset="0"/>
              </a:rPr>
              <a:t>perilakudalam</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menggunakan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teknologi</a:t>
            </a:r>
            <a:r>
              <a:rPr lang="en-US" sz="1600" dirty="0">
                <a:latin typeface="Poppins" panose="00000500000000000000" pitchFamily="2" charset="0"/>
                <a:cs typeface="Poppins" panose="00000500000000000000" pitchFamily="2" charset="0"/>
              </a:rPr>
              <a:t> pada </a:t>
            </a:r>
            <a:r>
              <a:rPr lang="en-US" sz="1600" dirty="0" err="1">
                <a:latin typeface="Poppins" panose="00000500000000000000" pitchFamily="2" charset="0"/>
                <a:cs typeface="Poppins" panose="00000500000000000000" pitchFamily="2" charset="0"/>
              </a:rPr>
              <a:t>saat</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melakukan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pekerjaan.Pengukurannya</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berdasarkan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intensitas</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pemanfaatan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frekuensi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pemanfaatandan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jumlah</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aplikasi</a:t>
            </a:r>
            <a:r>
              <a:rPr lang="en-US" sz="1600" dirty="0">
                <a:latin typeface="Poppins" panose="00000500000000000000" pitchFamily="2" charset="0"/>
                <a:cs typeface="Poppins" panose="00000500000000000000" pitchFamily="2" charset="0"/>
              </a:rPr>
              <a:t> atau </a:t>
            </a:r>
            <a:r>
              <a:rPr lang="en-US" sz="1600" dirty="0" err="1">
                <a:latin typeface="Poppins" panose="00000500000000000000" pitchFamily="2" charset="0"/>
                <a:cs typeface="Poppins" panose="00000500000000000000" pitchFamily="2" charset="0"/>
              </a:rPr>
              <a:t>perangkat</a:t>
            </a:r>
            <a:r>
              <a:rPr lang="en-US" sz="1600" dirty="0">
                <a:latin typeface="Poppins" panose="00000500000000000000" pitchFamily="2" charset="0"/>
                <a:cs typeface="Poppins" panose="00000500000000000000" pitchFamily="2" charset="0"/>
              </a:rPr>
              <a:t> lunak yang </a:t>
            </a:r>
            <a:r>
              <a:rPr lang="en-US" sz="1600" dirty="0" err="1">
                <a:latin typeface="Poppins" panose="00000500000000000000" pitchFamily="2" charset="0"/>
                <a:cs typeface="Poppins" panose="00000500000000000000" pitchFamily="2" charset="0"/>
              </a:rPr>
              <a:t>digunakan</a:t>
            </a:r>
            <a:r>
              <a:rPr lang="en-US" sz="1600"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269094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6" name="Google Shape;546;p32"/>
          <p:cNvSpPr txBox="1">
            <a:spLocks noGrp="1"/>
          </p:cNvSpPr>
          <p:nvPr>
            <p:ph type="title"/>
          </p:nvPr>
        </p:nvSpPr>
        <p:spPr>
          <a:xfrm>
            <a:off x="1605849" y="2144099"/>
            <a:ext cx="5934785" cy="855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Contoh kasus</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04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46" name="Google Shape;1046;p47"/>
          <p:cNvSpPr txBox="1">
            <a:spLocks noGrp="1"/>
          </p:cNvSpPr>
          <p:nvPr>
            <p:ph type="title"/>
          </p:nvPr>
        </p:nvSpPr>
        <p:spPr>
          <a:xfrm>
            <a:off x="984625" y="1009567"/>
            <a:ext cx="7174749" cy="7146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a:t>
            </a:r>
            <a:r>
              <a:rPr lang="en" sz="2800" dirty="0"/>
              <a:t>engertian Hak kekayaan intelektual</a:t>
            </a:r>
            <a:endParaRPr sz="2800" dirty="0"/>
          </a:p>
        </p:txBody>
      </p:sp>
      <p:sp>
        <p:nvSpPr>
          <p:cNvPr id="1049" name="Google Shape;1049;p47"/>
          <p:cNvSpPr/>
          <p:nvPr/>
        </p:nvSpPr>
        <p:spPr>
          <a:xfrm>
            <a:off x="1088978" y="430898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7405642" y="178847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EC1A2698-8118-488E-A58C-23683B765D9A}"/>
              </a:ext>
            </a:extLst>
          </p:cNvPr>
          <p:cNvSpPr txBox="1"/>
          <p:nvPr/>
        </p:nvSpPr>
        <p:spPr>
          <a:xfrm>
            <a:off x="1088978" y="2031692"/>
            <a:ext cx="7013031" cy="1969770"/>
          </a:xfrm>
          <a:prstGeom prst="rect">
            <a:avLst/>
          </a:prstGeom>
          <a:noFill/>
        </p:spPr>
        <p:txBody>
          <a:bodyPr wrap="square" rtlCol="0">
            <a:spAutoFit/>
          </a:bodyPr>
          <a:lstStyle/>
          <a:p>
            <a:pPr algn="ctr"/>
            <a:r>
              <a:rPr lang="en-US" sz="1800" dirty="0" err="1">
                <a:effectLst/>
                <a:latin typeface="Poppins" panose="00000500000000000000" pitchFamily="2" charset="0"/>
                <a:ea typeface="Yu Gothic" panose="020B0400000000000000" pitchFamily="34" charset="-128"/>
                <a:cs typeface="Poppins" panose="00000500000000000000" pitchFamily="2" charset="0"/>
              </a:rPr>
              <a:t>Kekayaan</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Intelektual</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adalah</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hak</a:t>
            </a:r>
            <a:r>
              <a:rPr lang="en-US" sz="1800" dirty="0">
                <a:effectLst/>
                <a:latin typeface="Poppins" panose="00000500000000000000" pitchFamily="2" charset="0"/>
                <a:ea typeface="Yu Gothic" panose="020B0400000000000000" pitchFamily="34" charset="-128"/>
                <a:cs typeface="Poppins" panose="00000500000000000000" pitchFamily="2" charset="0"/>
              </a:rPr>
              <a:t> yang </a:t>
            </a:r>
            <a:r>
              <a:rPr lang="en-US" sz="1800" dirty="0" err="1">
                <a:effectLst/>
                <a:latin typeface="Poppins" panose="00000500000000000000" pitchFamily="2" charset="0"/>
                <a:ea typeface="Yu Gothic" panose="020B0400000000000000" pitchFamily="34" charset="-128"/>
                <a:cs typeface="Poppins" panose="00000500000000000000" pitchFamily="2" charset="0"/>
              </a:rPr>
              <a:t>timbul</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dari</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hasil</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olah</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pikir</a:t>
            </a:r>
            <a:r>
              <a:rPr lang="en-US" sz="1800" dirty="0">
                <a:effectLst/>
                <a:latin typeface="Poppins" panose="00000500000000000000" pitchFamily="2" charset="0"/>
                <a:ea typeface="Yu Gothic" panose="020B0400000000000000" pitchFamily="34" charset="-128"/>
                <a:cs typeface="Poppins" panose="00000500000000000000" pitchFamily="2" charset="0"/>
              </a:rPr>
              <a:t> yang </a:t>
            </a:r>
            <a:r>
              <a:rPr lang="en-US" sz="1800" dirty="0" err="1">
                <a:effectLst/>
                <a:latin typeface="Poppins" panose="00000500000000000000" pitchFamily="2" charset="0"/>
                <a:ea typeface="Yu Gothic" panose="020B0400000000000000" pitchFamily="34" charset="-128"/>
                <a:cs typeface="Poppins" panose="00000500000000000000" pitchFamily="2" charset="0"/>
              </a:rPr>
              <a:t>menghasilkan</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suatu</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produk</a:t>
            </a:r>
            <a:r>
              <a:rPr lang="en-US" sz="1800" dirty="0">
                <a:effectLst/>
                <a:latin typeface="Poppins" panose="00000500000000000000" pitchFamily="2" charset="0"/>
                <a:ea typeface="Yu Gothic" panose="020B0400000000000000" pitchFamily="34" charset="-128"/>
                <a:cs typeface="Poppins" panose="00000500000000000000" pitchFamily="2" charset="0"/>
              </a:rPr>
              <a:t> atau proses yang </a:t>
            </a:r>
            <a:r>
              <a:rPr lang="en-US" sz="1800" dirty="0" err="1">
                <a:effectLst/>
                <a:latin typeface="Poppins" panose="00000500000000000000" pitchFamily="2" charset="0"/>
                <a:ea typeface="Yu Gothic" panose="020B0400000000000000" pitchFamily="34" charset="-128"/>
                <a:cs typeface="Poppins" panose="00000500000000000000" pitchFamily="2" charset="0"/>
              </a:rPr>
              <a:t>berguna</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untuk</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manusia</a:t>
            </a:r>
            <a:r>
              <a:rPr lang="en-US" sz="1800" dirty="0">
                <a:effectLst/>
                <a:latin typeface="Poppins" panose="00000500000000000000" pitchFamily="2" charset="0"/>
                <a:ea typeface="Yu Gothic" panose="020B0400000000000000" pitchFamily="34" charset="-128"/>
                <a:cs typeface="Poppins" panose="00000500000000000000" pitchFamily="2" charset="0"/>
              </a:rPr>
              <a:t>. Pada </a:t>
            </a:r>
            <a:r>
              <a:rPr lang="en-US" sz="1800" dirty="0" err="1">
                <a:effectLst/>
                <a:latin typeface="Poppins" panose="00000500000000000000" pitchFamily="2" charset="0"/>
                <a:ea typeface="Yu Gothic" panose="020B0400000000000000" pitchFamily="34" charset="-128"/>
                <a:cs typeface="Poppins" panose="00000500000000000000" pitchFamily="2" charset="0"/>
              </a:rPr>
              <a:t>intinya</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Kekayaan</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Intelektual</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adalah</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hak</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eksklusif</a:t>
            </a:r>
            <a:r>
              <a:rPr lang="en-US" sz="1800" dirty="0">
                <a:effectLst/>
                <a:latin typeface="Poppins" panose="00000500000000000000" pitchFamily="2" charset="0"/>
                <a:ea typeface="Yu Gothic" panose="020B0400000000000000" pitchFamily="34" charset="-128"/>
                <a:cs typeface="Poppins" panose="00000500000000000000" pitchFamily="2" charset="0"/>
              </a:rPr>
              <a:t> yang </a:t>
            </a:r>
            <a:r>
              <a:rPr lang="en-US" sz="1800" dirty="0" err="1">
                <a:effectLst/>
                <a:latin typeface="Poppins" panose="00000500000000000000" pitchFamily="2" charset="0"/>
                <a:ea typeface="Yu Gothic" panose="020B0400000000000000" pitchFamily="34" charset="-128"/>
                <a:cs typeface="Poppins" panose="00000500000000000000" pitchFamily="2" charset="0"/>
              </a:rPr>
              <a:t>diberikan</a:t>
            </a:r>
            <a:r>
              <a:rPr lang="en-US" sz="1800" dirty="0">
                <a:effectLst/>
                <a:latin typeface="Poppins" panose="00000500000000000000" pitchFamily="2" charset="0"/>
                <a:ea typeface="Yu Gothic" panose="020B0400000000000000" pitchFamily="34" charset="-128"/>
                <a:cs typeface="Poppins" panose="00000500000000000000" pitchFamily="2" charset="0"/>
              </a:rPr>
              <a:t> oleh negara </a:t>
            </a:r>
            <a:r>
              <a:rPr lang="en-US" sz="1800" dirty="0" err="1">
                <a:effectLst/>
                <a:latin typeface="Poppins" panose="00000500000000000000" pitchFamily="2" charset="0"/>
                <a:ea typeface="Yu Gothic" panose="020B0400000000000000" pitchFamily="34" charset="-128"/>
                <a:cs typeface="Poppins" panose="00000500000000000000" pitchFamily="2" charset="0"/>
              </a:rPr>
              <a:t>kepada</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kreator</a:t>
            </a:r>
            <a:r>
              <a:rPr lang="en-US" sz="1800" dirty="0">
                <a:effectLst/>
                <a:latin typeface="Poppins" panose="00000500000000000000" pitchFamily="2" charset="0"/>
                <a:ea typeface="Yu Gothic" panose="020B0400000000000000" pitchFamily="34" charset="-128"/>
                <a:cs typeface="Poppins" panose="00000500000000000000" pitchFamily="2" charset="0"/>
              </a:rPr>
              <a:t>, inventor, </a:t>
            </a:r>
            <a:r>
              <a:rPr lang="en-US" sz="1800" dirty="0" err="1">
                <a:effectLst/>
                <a:latin typeface="Poppins" panose="00000500000000000000" pitchFamily="2" charset="0"/>
                <a:ea typeface="Yu Gothic" panose="020B0400000000000000" pitchFamily="34" charset="-128"/>
                <a:cs typeface="Poppins" panose="00000500000000000000" pitchFamily="2" charset="0"/>
              </a:rPr>
              <a:t>desainer</a:t>
            </a:r>
            <a:r>
              <a:rPr lang="en-US" sz="1800" dirty="0">
                <a:effectLst/>
                <a:latin typeface="Poppins" panose="00000500000000000000" pitchFamily="2" charset="0"/>
                <a:ea typeface="Yu Gothic" panose="020B0400000000000000" pitchFamily="34" charset="-128"/>
                <a:cs typeface="Poppins" panose="00000500000000000000" pitchFamily="2" charset="0"/>
              </a:rPr>
              <a:t>, dan </a:t>
            </a:r>
            <a:r>
              <a:rPr lang="en-US" sz="1800" dirty="0" err="1">
                <a:effectLst/>
                <a:latin typeface="Poppins" panose="00000500000000000000" pitchFamily="2" charset="0"/>
                <a:ea typeface="Yu Gothic" panose="020B0400000000000000" pitchFamily="34" charset="-128"/>
                <a:cs typeface="Poppins" panose="00000500000000000000" pitchFamily="2" charset="0"/>
              </a:rPr>
              <a:t>pencipta</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berkaitan</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dengan</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kreasi</a:t>
            </a:r>
            <a:r>
              <a:rPr lang="en-US" sz="1800" dirty="0">
                <a:effectLst/>
                <a:latin typeface="Poppins" panose="00000500000000000000" pitchFamily="2" charset="0"/>
                <a:ea typeface="Yu Gothic" panose="020B0400000000000000" pitchFamily="34" charset="-128"/>
                <a:cs typeface="Poppins" panose="00000500000000000000" pitchFamily="2" charset="0"/>
              </a:rPr>
              <a:t> atau </a:t>
            </a:r>
            <a:r>
              <a:rPr lang="en-US" sz="1800" dirty="0" err="1">
                <a:effectLst/>
                <a:latin typeface="Poppins" panose="00000500000000000000" pitchFamily="2" charset="0"/>
                <a:ea typeface="Yu Gothic" panose="020B0400000000000000" pitchFamily="34" charset="-128"/>
                <a:cs typeface="Poppins" panose="00000500000000000000" pitchFamily="2" charset="0"/>
              </a:rPr>
              <a:t>karya</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intelektual</a:t>
            </a:r>
            <a:r>
              <a:rPr lang="en-US" sz="1800" dirty="0">
                <a:effectLst/>
                <a:latin typeface="Poppins" panose="00000500000000000000" pitchFamily="2" charset="0"/>
                <a:ea typeface="Yu Gothic" panose="020B0400000000000000" pitchFamily="34" charset="-128"/>
                <a:cs typeface="Poppins" panose="00000500000000000000" pitchFamily="2" charset="0"/>
              </a:rPr>
              <a:t> </a:t>
            </a:r>
            <a:r>
              <a:rPr lang="en-US" sz="1800" dirty="0" err="1">
                <a:effectLst/>
                <a:latin typeface="Poppins" panose="00000500000000000000" pitchFamily="2" charset="0"/>
                <a:ea typeface="Yu Gothic" panose="020B0400000000000000" pitchFamily="34" charset="-128"/>
                <a:cs typeface="Poppins" panose="00000500000000000000" pitchFamily="2" charset="0"/>
              </a:rPr>
              <a:t>mereka</a:t>
            </a:r>
            <a:r>
              <a:rPr lang="en-US" sz="1800" dirty="0">
                <a:effectLst/>
                <a:latin typeface="Poppins" panose="00000500000000000000" pitchFamily="2" charset="0"/>
                <a:ea typeface="Yu Gothic" panose="020B0400000000000000" pitchFamily="34" charset="-128"/>
                <a:cs typeface="Poppins" panose="00000500000000000000" pitchFamily="2" charset="0"/>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10" name="Google Shape;1210;p51"/>
          <p:cNvSpPr txBox="1">
            <a:spLocks noGrp="1"/>
          </p:cNvSpPr>
          <p:nvPr>
            <p:ph type="subTitle" idx="1"/>
          </p:nvPr>
        </p:nvSpPr>
        <p:spPr>
          <a:xfrm>
            <a:off x="1637480" y="1162600"/>
            <a:ext cx="5486400" cy="30627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latin typeface="Poppins" panose="00000500000000000000" pitchFamily="2" charset="0"/>
                <a:cs typeface="Poppins" panose="00000500000000000000" pitchFamily="2" charset="0"/>
              </a:rPr>
              <a:t>Kasus</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Prayoga</a:t>
            </a:r>
            <a:r>
              <a:rPr lang="en-US" sz="1400" dirty="0">
                <a:latin typeface="Poppins" panose="00000500000000000000" pitchFamily="2" charset="0"/>
                <a:cs typeface="Poppins" panose="00000500000000000000" pitchFamily="2" charset="0"/>
              </a:rPr>
              <a:t> dan Brahmana </a:t>
            </a:r>
            <a:r>
              <a:rPr lang="en-US" sz="1400" dirty="0" err="1">
                <a:latin typeface="Poppins" panose="00000500000000000000" pitchFamily="2" charset="0"/>
                <a:cs typeface="Poppins" panose="00000500000000000000" pitchFamily="2" charset="0"/>
              </a:rPr>
              <a:t>Prayoga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adalah</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seorang</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desainer</a:t>
            </a:r>
            <a:r>
              <a:rPr lang="en-US" sz="1400" dirty="0">
                <a:latin typeface="Poppins" panose="00000500000000000000" pitchFamily="2" charset="0"/>
                <a:cs typeface="Poppins" panose="00000500000000000000" pitchFamily="2" charset="0"/>
              </a:rPr>
              <a:t> yang </a:t>
            </a:r>
            <a:r>
              <a:rPr lang="en-US" sz="1400" dirty="0" err="1">
                <a:latin typeface="Poppins" panose="00000500000000000000" pitchFamily="2" charset="0"/>
                <a:cs typeface="Poppins" panose="00000500000000000000" pitchFamily="2" charset="0"/>
              </a:rPr>
              <a:t>sedang</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berkuliah</a:t>
            </a:r>
            <a:r>
              <a:rPr lang="en-US" sz="1400" dirty="0">
                <a:latin typeface="Poppins" panose="00000500000000000000" pitchFamily="2" charset="0"/>
                <a:cs typeface="Poppins" panose="00000500000000000000" pitchFamily="2" charset="0"/>
              </a:rPr>
              <a:t> di </a:t>
            </a:r>
            <a:r>
              <a:rPr lang="en-US" sz="1400" dirty="0" err="1">
                <a:latin typeface="Poppins" panose="00000500000000000000" pitchFamily="2" charset="0"/>
                <a:cs typeface="Poppins" panose="00000500000000000000" pitchFamily="2" charset="0"/>
              </a:rPr>
              <a:t>Institut</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Teknologi</a:t>
            </a:r>
            <a:r>
              <a:rPr lang="en-US" sz="1400" dirty="0">
                <a:latin typeface="Poppins" panose="00000500000000000000" pitchFamily="2" charset="0"/>
                <a:cs typeface="Poppins" panose="00000500000000000000" pitchFamily="2" charset="0"/>
              </a:rPr>
              <a:t> Bandung </a:t>
            </a:r>
            <a:r>
              <a:rPr lang="en-US" sz="1400" dirty="0" err="1">
                <a:latin typeface="Poppins" panose="00000500000000000000" pitchFamily="2" charset="0"/>
                <a:cs typeface="Poppins" panose="00000500000000000000" pitchFamily="2" charset="0"/>
              </a:rPr>
              <a:t>Fakultas</a:t>
            </a:r>
            <a:r>
              <a:rPr lang="en-US" sz="1400" dirty="0">
                <a:latin typeface="Poppins" panose="00000500000000000000" pitchFamily="2" charset="0"/>
                <a:cs typeface="Poppins" panose="00000500000000000000" pitchFamily="2" charset="0"/>
              </a:rPr>
              <a:t> Desain Komunikasi Visual dan </a:t>
            </a:r>
            <a:r>
              <a:rPr lang="en-US" sz="1400" dirty="0" err="1">
                <a:latin typeface="Poppins" panose="00000500000000000000" pitchFamily="2" charset="0"/>
                <a:cs typeface="Poppins" panose="00000500000000000000" pitchFamily="2" charset="0"/>
              </a:rPr>
              <a:t>menjadi</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anggota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Asosiasi</a:t>
            </a:r>
            <a:r>
              <a:rPr lang="en-US" sz="1400" dirty="0">
                <a:latin typeface="Poppins" panose="00000500000000000000" pitchFamily="2" charset="0"/>
                <a:cs typeface="Poppins" panose="00000500000000000000" pitchFamily="2" charset="0"/>
              </a:rPr>
              <a:t> Desain </a:t>
            </a:r>
            <a:r>
              <a:rPr lang="en-US" sz="1400" dirty="0" err="1">
                <a:latin typeface="Poppins" panose="00000500000000000000" pitchFamily="2" charset="0"/>
                <a:cs typeface="Poppins" panose="00000500000000000000" pitchFamily="2" charset="0"/>
              </a:rPr>
              <a:t>Grafis</a:t>
            </a:r>
            <a:r>
              <a:rPr lang="en-US" sz="1400" dirty="0">
                <a:latin typeface="Poppins" panose="00000500000000000000" pitchFamily="2" charset="0"/>
                <a:cs typeface="Poppins" panose="00000500000000000000" pitchFamily="2" charset="0"/>
              </a:rPr>
              <a:t> Indonesia (ADGI). </a:t>
            </a:r>
            <a:r>
              <a:rPr lang="en-US" sz="1400" dirty="0" err="1">
                <a:latin typeface="Poppins" panose="00000500000000000000" pitchFamily="2" charset="0"/>
                <a:cs typeface="Poppins" panose="00000500000000000000" pitchFamily="2" charset="0"/>
              </a:rPr>
              <a:t>Prayoga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memasarkan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karya-karya</a:t>
            </a:r>
            <a:r>
              <a:rPr lang="en-US" sz="1400" dirty="0">
                <a:latin typeface="Poppins" panose="00000500000000000000" pitchFamily="2" charset="0"/>
                <a:cs typeface="Poppins" panose="00000500000000000000" pitchFamily="2" charset="0"/>
              </a:rPr>
              <a:t> dan </a:t>
            </a:r>
            <a:r>
              <a:rPr lang="en-US" sz="1400" dirty="0" err="1">
                <a:latin typeface="Poppins" panose="00000500000000000000" pitchFamily="2" charset="0"/>
                <a:cs typeface="Poppins" panose="00000500000000000000" pitchFamily="2" charset="0"/>
              </a:rPr>
              <a:t>jasa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membuat</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karya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desain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grafisnya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melalui</a:t>
            </a:r>
            <a:r>
              <a:rPr lang="en-US" sz="1400" dirty="0">
                <a:latin typeface="Poppins" panose="00000500000000000000" pitchFamily="2" charset="0"/>
                <a:cs typeface="Poppins" panose="00000500000000000000" pitchFamily="2" charset="0"/>
              </a:rPr>
              <a:t> dunia maya (internet), salah </a:t>
            </a:r>
            <a:r>
              <a:rPr lang="en-US" sz="1400" dirty="0" err="1">
                <a:latin typeface="Poppins" panose="00000500000000000000" pitchFamily="2" charset="0"/>
                <a:cs typeface="Poppins" panose="00000500000000000000" pitchFamily="2" charset="0"/>
              </a:rPr>
              <a:t>satunya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melalui</a:t>
            </a:r>
            <a:r>
              <a:rPr lang="en-US" sz="1400" dirty="0">
                <a:latin typeface="Poppins" panose="00000500000000000000" pitchFamily="2" charset="0"/>
                <a:cs typeface="Poppins" panose="00000500000000000000" pitchFamily="2" charset="0"/>
              </a:rPr>
              <a:t> (</a:t>
            </a:r>
            <a:r>
              <a:rPr lang="en-US" sz="1400" dirty="0">
                <a:latin typeface="Poppins" panose="00000500000000000000" pitchFamily="2" charset="0"/>
                <a:cs typeface="Poppins" panose="00000500000000000000" pitchFamily="2" charset="0"/>
                <a:hlinkClick r:id="rId3"/>
              </a:rPr>
              <a:t>http://www.kreatifprofesional.com</a:t>
            </a:r>
            <a:r>
              <a:rPr lang="en-US" sz="1400" dirty="0">
                <a:latin typeface="Poppins" panose="00000500000000000000" pitchFamily="2" charset="0"/>
                <a:cs typeface="Poppins" panose="00000500000000000000" pitchFamily="2" charset="0"/>
              </a:rPr>
              <a:t>). Pada </a:t>
            </a:r>
            <a:r>
              <a:rPr lang="en-US" sz="1400" dirty="0" err="1">
                <a:latin typeface="Poppins" panose="00000500000000000000" pitchFamily="2" charset="0"/>
                <a:cs typeface="Poppins" panose="00000500000000000000" pitchFamily="2" charset="0"/>
              </a:rPr>
              <a:t>tanggal</a:t>
            </a:r>
            <a:r>
              <a:rPr lang="en-US" sz="1400" dirty="0">
                <a:latin typeface="Poppins" panose="00000500000000000000" pitchFamily="2" charset="0"/>
                <a:cs typeface="Poppins" panose="00000500000000000000" pitchFamily="2" charset="0"/>
              </a:rPr>
              <a:t> 29 </a:t>
            </a:r>
            <a:r>
              <a:rPr lang="en-US" sz="1400" dirty="0" err="1">
                <a:latin typeface="Poppins" panose="00000500000000000000" pitchFamily="2" charset="0"/>
                <a:cs typeface="Poppins" panose="00000500000000000000" pitchFamily="2" charset="0"/>
              </a:rPr>
              <a:t>Agustus</a:t>
            </a:r>
            <a:r>
              <a:rPr lang="en-US" sz="1400" dirty="0">
                <a:latin typeface="Poppins" panose="00000500000000000000" pitchFamily="2" charset="0"/>
                <a:cs typeface="Poppins" panose="00000500000000000000" pitchFamily="2" charset="0"/>
              </a:rPr>
              <a:t> 2008 </a:t>
            </a:r>
            <a:r>
              <a:rPr lang="en-US" sz="1400" dirty="0" err="1">
                <a:latin typeface="Poppins" panose="00000500000000000000" pitchFamily="2" charset="0"/>
                <a:cs typeface="Poppins" panose="00000500000000000000" pitchFamily="2" charset="0"/>
              </a:rPr>
              <a:t>Prayoga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mendapatkan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laporan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dari</a:t>
            </a:r>
            <a:r>
              <a:rPr lang="en-US" sz="1400" dirty="0">
                <a:latin typeface="Poppins" panose="00000500000000000000" pitchFamily="2" charset="0"/>
                <a:cs typeface="Poppins" panose="00000500000000000000" pitchFamily="2" charset="0"/>
              </a:rPr>
              <a:t> ADGI, </a:t>
            </a:r>
            <a:r>
              <a:rPr lang="en-US" sz="1400" dirty="0" err="1">
                <a:latin typeface="Poppins" panose="00000500000000000000" pitchFamily="2" charset="0"/>
                <a:cs typeface="Poppins" panose="00000500000000000000" pitchFamily="2" charset="0"/>
              </a:rPr>
              <a:t>bahwa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karya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desain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grafisnya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Digunakan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seseorang</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dalam</a:t>
            </a:r>
            <a:r>
              <a:rPr lang="en-US" sz="1400" dirty="0">
                <a:latin typeface="Poppins" panose="00000500000000000000" pitchFamily="2" charset="0"/>
                <a:cs typeface="Poppins" panose="00000500000000000000" pitchFamily="2" charset="0"/>
              </a:rPr>
              <a:t> blog di website http://wordpress.com dan </a:t>
            </a:r>
            <a:r>
              <a:rPr lang="en-US" sz="1400" dirty="0" err="1">
                <a:latin typeface="Poppins" panose="00000500000000000000" pitchFamily="2" charset="0"/>
                <a:cs typeface="Poppins" panose="00000500000000000000" pitchFamily="2" charset="0"/>
              </a:rPr>
              <a:t>diakui</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sebagai</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ciptaan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dari</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seseorang</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warga</a:t>
            </a:r>
            <a:r>
              <a:rPr lang="en-US" sz="1400" dirty="0">
                <a:latin typeface="Poppins" panose="00000500000000000000" pitchFamily="2" charset="0"/>
                <a:cs typeface="Poppins" panose="00000500000000000000" pitchFamily="2" charset="0"/>
              </a:rPr>
              <a:t> negara India yang </a:t>
            </a:r>
            <a:r>
              <a:rPr lang="en-US" sz="1400" dirty="0" err="1">
                <a:latin typeface="Poppins" panose="00000500000000000000" pitchFamily="2" charset="0"/>
                <a:cs typeface="Poppins" panose="00000500000000000000" pitchFamily="2" charset="0"/>
              </a:rPr>
              <a:t>beridentitas</a:t>
            </a:r>
            <a:r>
              <a:rPr lang="en-US" sz="1400" dirty="0">
                <a:latin typeface="Poppins" panose="00000500000000000000" pitchFamily="2" charset="0"/>
                <a:cs typeface="Poppins" panose="00000500000000000000" pitchFamily="2" charset="0"/>
              </a:rPr>
              <a:t> Brahmana </a:t>
            </a:r>
            <a:r>
              <a:rPr lang="en-US" sz="1400" dirty="0" err="1">
                <a:latin typeface="Poppins" panose="00000500000000000000" pitchFamily="2" charset="0"/>
                <a:cs typeface="Poppins" panose="00000500000000000000" pitchFamily="2" charset="0"/>
              </a:rPr>
              <a:t>karya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desain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grafis</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tersebut</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didapatkan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dengan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cara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didownload</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dari</a:t>
            </a:r>
            <a:r>
              <a:rPr lang="en-US" sz="1400" dirty="0">
                <a:latin typeface="Poppins" panose="00000500000000000000" pitchFamily="2" charset="0"/>
                <a:cs typeface="Poppins" panose="00000500000000000000" pitchFamily="2" charset="0"/>
              </a:rPr>
              <a:t> website (http://www.kreatifprofesional.com) </a:t>
            </a:r>
            <a:r>
              <a:rPr lang="en-US" sz="1400" dirty="0" err="1">
                <a:latin typeface="Poppins" panose="00000500000000000000" pitchFamily="2" charset="0"/>
                <a:cs typeface="Poppins" panose="00000500000000000000" pitchFamily="2" charset="0"/>
              </a:rPr>
              <a:t>tanpa</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izin</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Prayoga</a:t>
            </a:r>
            <a:r>
              <a:rPr lang="en-US" sz="1400" dirty="0">
                <a:latin typeface="Poppins" panose="00000500000000000000" pitchFamily="2" charset="0"/>
                <a:cs typeface="Poppins" panose="00000500000000000000" pitchFamily="2" charset="0"/>
              </a:rPr>
              <a:t>.</a:t>
            </a:r>
            <a:endParaRPr sz="1400" dirty="0">
              <a:latin typeface="Poppins" panose="00000500000000000000" pitchFamily="2" charset="0"/>
              <a:cs typeface="Poppins" panose="00000500000000000000" pitchFamily="2" charset="0"/>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183029" y="407992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550374" y="898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10;p51">
            <a:extLst>
              <a:ext uri="{FF2B5EF4-FFF2-40B4-BE49-F238E27FC236}">
                <a16:creationId xmlns:a16="http://schemas.microsoft.com/office/drawing/2014/main" id="{4966A58B-7E10-9D94-5651-A0AD6CC24215}"/>
              </a:ext>
            </a:extLst>
          </p:cNvPr>
          <p:cNvSpPr txBox="1">
            <a:spLocks/>
          </p:cNvSpPr>
          <p:nvPr/>
        </p:nvSpPr>
        <p:spPr>
          <a:xfrm>
            <a:off x="-223492" y="4447844"/>
            <a:ext cx="7261805" cy="1878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1400" dirty="0" err="1">
                <a:solidFill>
                  <a:srgbClr val="0070C0"/>
                </a:solidFill>
                <a:latin typeface="Poppins" panose="00000500000000000000" pitchFamily="2" charset="0"/>
                <a:cs typeface="Poppins" panose="00000500000000000000" pitchFamily="2" charset="0"/>
              </a:rPr>
              <a:t>Sumber</a:t>
            </a:r>
            <a:r>
              <a:rPr lang="en-US" sz="1400" dirty="0">
                <a:solidFill>
                  <a:srgbClr val="0070C0"/>
                </a:solidFill>
                <a:latin typeface="Poppins" panose="00000500000000000000" pitchFamily="2" charset="0"/>
                <a:cs typeface="Poppins" panose="00000500000000000000" pitchFamily="2" charset="0"/>
              </a:rPr>
              <a:t>: https://tribratanews.kepri.polri.go.id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509823" y="2315609"/>
            <a:ext cx="6124353" cy="8342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Terimakasih</a:t>
            </a:r>
            <a:endParaRPr dirty="0"/>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2101663" y="6104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87" name="Google Shape;487;p31"/>
          <p:cNvGrpSpPr/>
          <p:nvPr/>
        </p:nvGrpSpPr>
        <p:grpSpPr>
          <a:xfrm>
            <a:off x="617251" y="1606315"/>
            <a:ext cx="3771900" cy="2546385"/>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2546384"/>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29635" y="2571750"/>
            <a:ext cx="1981923" cy="5974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Hak cipta</a:t>
            </a:r>
            <a:endParaRPr sz="2800" dirty="0"/>
          </a:p>
        </p:txBody>
      </p:sp>
      <p:sp>
        <p:nvSpPr>
          <p:cNvPr id="497" name="Google Shape;497;p31"/>
          <p:cNvSpPr txBox="1">
            <a:spLocks noGrp="1"/>
          </p:cNvSpPr>
          <p:nvPr>
            <p:ph type="subTitle" idx="3"/>
          </p:nvPr>
        </p:nvSpPr>
        <p:spPr>
          <a:xfrm>
            <a:off x="6041250" y="2187614"/>
            <a:ext cx="2041048" cy="14349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Hak kekayaan industri</a:t>
            </a:r>
            <a:endParaRPr sz="2800" dirty="0"/>
          </a:p>
        </p:txBody>
      </p:sp>
      <p:sp>
        <p:nvSpPr>
          <p:cNvPr id="498" name="Google Shape;498;p31"/>
          <p:cNvSpPr txBox="1">
            <a:spLocks noGrp="1"/>
          </p:cNvSpPr>
          <p:nvPr>
            <p:ph type="title"/>
          </p:nvPr>
        </p:nvSpPr>
        <p:spPr>
          <a:xfrm>
            <a:off x="632208" y="2330808"/>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0" name="Google Shape;500;p31"/>
          <p:cNvSpPr txBox="1">
            <a:spLocks noGrp="1"/>
          </p:cNvSpPr>
          <p:nvPr>
            <p:ph type="title" idx="6"/>
          </p:nvPr>
        </p:nvSpPr>
        <p:spPr>
          <a:xfrm>
            <a:off x="4808566" y="23523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4" name="Google Shape;504;p31"/>
          <p:cNvSpPr txBox="1">
            <a:spLocks noGrp="1"/>
          </p:cNvSpPr>
          <p:nvPr>
            <p:ph type="title" idx="15"/>
          </p:nvPr>
        </p:nvSpPr>
        <p:spPr>
          <a:xfrm>
            <a:off x="299346" y="811149"/>
            <a:ext cx="8545308"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Hak kekayaan intelektual dibagi menjadi dua yaitu</a:t>
            </a:r>
            <a:endParaRPr sz="2400" dirty="0"/>
          </a:p>
        </p:txBody>
      </p:sp>
      <p:sp>
        <p:nvSpPr>
          <p:cNvPr id="510" name="Google Shape;510;p31"/>
          <p:cNvSpPr/>
          <p:nvPr/>
        </p:nvSpPr>
        <p:spPr>
          <a:xfrm>
            <a:off x="8200346" y="4522610"/>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82548" y="670613"/>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2828260" y="2293289"/>
            <a:ext cx="3487479" cy="8971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Hak Cipta</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820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6" y="726089"/>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P</a:t>
            </a:r>
            <a:r>
              <a:rPr lang="en" sz="2400" dirty="0"/>
              <a:t>engertian Hak cipta</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12331" y="1448282"/>
            <a:ext cx="8519331" cy="2800767"/>
          </a:xfrm>
          <a:prstGeom prst="rect">
            <a:avLst/>
          </a:prstGeom>
          <a:noFill/>
        </p:spPr>
        <p:txBody>
          <a:bodyPr wrap="square" rtlCol="0">
            <a:spAutoFit/>
          </a:bodyPr>
          <a:lstStyle/>
          <a:p>
            <a:pPr algn="ct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merupakan</a:t>
            </a:r>
            <a:r>
              <a:rPr lang="en-US" sz="1600" dirty="0">
                <a:effectLst/>
                <a:latin typeface="Poppins" panose="00000500000000000000" pitchFamily="2" charset="0"/>
                <a:ea typeface="Calibri" panose="020F0502020204030204" pitchFamily="34" charset="0"/>
                <a:cs typeface="Poppins" panose="00000500000000000000" pitchFamily="2" charset="0"/>
              </a:rPr>
              <a:t> salah </a:t>
            </a:r>
            <a:r>
              <a:rPr lang="en-US" sz="1600" dirty="0" err="1">
                <a:effectLst/>
                <a:latin typeface="Poppins" panose="00000500000000000000" pitchFamily="2" charset="0"/>
                <a:ea typeface="Calibri" panose="020F0502020204030204" pitchFamily="34" charset="0"/>
                <a:cs typeface="Poppins" panose="00000500000000000000" pitchFamily="2" charset="0"/>
              </a:rPr>
              <a:t>satu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bagian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dari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kekayaan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intelektual</a:t>
            </a:r>
            <a:r>
              <a:rPr lang="en-US" sz="1600" dirty="0">
                <a:effectLst/>
                <a:latin typeface="Poppins" panose="00000500000000000000" pitchFamily="2" charset="0"/>
                <a:ea typeface="Calibri" panose="020F0502020204030204" pitchFamily="34" charset="0"/>
                <a:cs typeface="Poppins" panose="00000500000000000000" pitchFamily="2" charset="0"/>
              </a:rPr>
              <a:t> yang </a:t>
            </a:r>
            <a:r>
              <a:rPr lang="en-US" sz="1600" dirty="0" err="1">
                <a:effectLst/>
                <a:latin typeface="Poppins" panose="00000500000000000000" pitchFamily="2" charset="0"/>
                <a:ea typeface="Calibri" panose="020F0502020204030204" pitchFamily="34" charset="0"/>
                <a:cs typeface="Poppins" panose="00000500000000000000" pitchFamily="2" charset="0"/>
              </a:rPr>
              <a:t>memiliki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ruang</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lingkup</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objek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dilindungi</a:t>
            </a:r>
            <a:r>
              <a:rPr lang="en-US" sz="1600" dirty="0">
                <a:effectLst/>
                <a:latin typeface="Poppins" panose="00000500000000000000" pitchFamily="2" charset="0"/>
                <a:ea typeface="Calibri" panose="020F0502020204030204" pitchFamily="34" charset="0"/>
                <a:cs typeface="Poppins" panose="00000500000000000000" pitchFamily="2" charset="0"/>
              </a:rPr>
              <a:t> paling </a:t>
            </a:r>
            <a:r>
              <a:rPr lang="en-US" sz="1600" dirty="0" err="1">
                <a:effectLst/>
                <a:latin typeface="Poppins" panose="00000500000000000000" pitchFamily="2" charset="0"/>
                <a:ea typeface="Calibri" panose="020F0502020204030204" pitchFamily="34" charset="0"/>
                <a:cs typeface="Poppins" panose="00000500000000000000" pitchFamily="2" charset="0"/>
              </a:rPr>
              <a:t>luas</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karena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mencakup</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ilmu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pengetahuan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seni</a:t>
            </a:r>
            <a:r>
              <a:rPr lang="en-US" sz="1600" dirty="0">
                <a:effectLst/>
                <a:latin typeface="Poppins" panose="00000500000000000000" pitchFamily="2" charset="0"/>
                <a:ea typeface="Calibri" panose="020F0502020204030204" pitchFamily="34" charset="0"/>
                <a:cs typeface="Poppins" panose="00000500000000000000" pitchFamily="2" charset="0"/>
              </a:rPr>
              <a:t> dan sastra (art and literary) yang di </a:t>
            </a:r>
            <a:r>
              <a:rPr lang="en-US" sz="1600" dirty="0" err="1">
                <a:effectLst/>
                <a:latin typeface="Poppins" panose="00000500000000000000" pitchFamily="2" charset="0"/>
                <a:ea typeface="Calibri" panose="020F0502020204030204" pitchFamily="34" charset="0"/>
                <a:cs typeface="Poppins" panose="00000500000000000000" pitchFamily="2" charset="0"/>
              </a:rPr>
              <a:t>dalamnya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mencakup</a:t>
            </a:r>
            <a:r>
              <a:rPr lang="en-US" sz="1600" dirty="0">
                <a:effectLst/>
                <a:latin typeface="Poppins" panose="00000500000000000000" pitchFamily="2" charset="0"/>
                <a:ea typeface="Calibri" panose="020F0502020204030204" pitchFamily="34" charset="0"/>
                <a:cs typeface="Poppins" panose="00000500000000000000" pitchFamily="2" charset="0"/>
              </a:rPr>
              <a:t> pula program </a:t>
            </a:r>
            <a:r>
              <a:rPr lang="en-US" sz="1600" dirty="0" err="1">
                <a:effectLst/>
                <a:latin typeface="Poppins" panose="00000500000000000000" pitchFamily="2" charset="0"/>
                <a:ea typeface="Calibri" panose="020F0502020204030204" pitchFamily="34" charset="0"/>
                <a:cs typeface="Poppins" panose="00000500000000000000" pitchFamily="2" charset="0"/>
              </a:rPr>
              <a:t>komputer</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adalah</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eksklusif</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Pencipta</a:t>
            </a:r>
            <a:r>
              <a:rPr lang="en-US" sz="1600" dirty="0">
                <a:effectLst/>
                <a:latin typeface="Poppins" panose="00000500000000000000" pitchFamily="2" charset="0"/>
                <a:ea typeface="Calibri" panose="020F0502020204030204" pitchFamily="34" charset="0"/>
                <a:cs typeface="Poppins" panose="00000500000000000000" pitchFamily="2" charset="0"/>
              </a:rPr>
              <a:t> atau </a:t>
            </a:r>
            <a:r>
              <a:rPr lang="en-US" sz="1600" dirty="0" err="1">
                <a:effectLst/>
                <a:latin typeface="Poppins" panose="00000500000000000000" pitchFamily="2" charset="0"/>
                <a:ea typeface="Calibri" panose="020F0502020204030204" pitchFamily="34" charset="0"/>
                <a:cs typeface="Poppins" panose="00000500000000000000" pitchFamily="2" charset="0"/>
              </a:rPr>
              <a:t>Pemegang</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untuk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mengatur</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mengumumkan</a:t>
            </a:r>
            <a:r>
              <a:rPr lang="en-US" sz="1600" dirty="0">
                <a:effectLst/>
                <a:latin typeface="Poppins" panose="00000500000000000000" pitchFamily="2" charset="0"/>
                <a:ea typeface="Calibri" panose="020F0502020204030204" pitchFamily="34" charset="0"/>
                <a:cs typeface="Poppins" panose="00000500000000000000" pitchFamily="2" charset="0"/>
              </a:rPr>
              <a:t> atau </a:t>
            </a:r>
            <a:r>
              <a:rPr lang="en-US" sz="1600" dirty="0" err="1">
                <a:effectLst/>
                <a:latin typeface="Poppins" panose="00000500000000000000" pitchFamily="2" charset="0"/>
                <a:ea typeface="Calibri" panose="020F0502020204030204" pitchFamily="34" charset="0"/>
                <a:cs typeface="Poppins" panose="00000500000000000000" pitchFamily="2" charset="0"/>
              </a:rPr>
              <a:t>memperbanyak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penggunaan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hasil</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penuangan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gagasan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hasil</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ciptaan</a:t>
            </a:r>
            <a:r>
              <a:rPr lang="en-US" sz="1600" dirty="0">
                <a:effectLst/>
                <a:latin typeface="Poppins" panose="00000500000000000000" pitchFamily="2" charset="0"/>
                <a:ea typeface="Calibri" panose="020F0502020204030204" pitchFamily="34" charset="0"/>
                <a:cs typeface="Poppins" panose="00000500000000000000" pitchFamily="2" charset="0"/>
              </a:rPr>
              <a:t> atau </a:t>
            </a:r>
            <a:r>
              <a:rPr lang="en-US" sz="1600" dirty="0" err="1">
                <a:effectLst/>
                <a:latin typeface="Poppins" panose="00000500000000000000" pitchFamily="2" charset="0"/>
                <a:ea typeface="Calibri" panose="020F0502020204030204" pitchFamily="34" charset="0"/>
                <a:cs typeface="Poppins" panose="00000500000000000000" pitchFamily="2" charset="0"/>
              </a:rPr>
              <a:t>informasi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tertentu</a:t>
            </a:r>
            <a:r>
              <a:rPr lang="en-US" sz="1600" dirty="0">
                <a:effectLst/>
                <a:latin typeface="Poppins" panose="00000500000000000000" pitchFamily="2" charset="0"/>
                <a:ea typeface="Calibri" panose="020F0502020204030204" pitchFamily="34" charset="0"/>
                <a:cs typeface="Poppins" panose="00000500000000000000" pitchFamily="2" charset="0"/>
              </a:rPr>
              <a:t> atau </a:t>
            </a:r>
            <a:r>
              <a:rPr lang="en-US" sz="1600" dirty="0" err="1">
                <a:effectLst/>
                <a:latin typeface="Poppins" panose="00000500000000000000" pitchFamily="2" charset="0"/>
                <a:ea typeface="Calibri" panose="020F0502020204030204" pitchFamily="34" charset="0"/>
                <a:cs typeface="Poppins" panose="00000500000000000000" pitchFamily="2" charset="0"/>
              </a:rPr>
              <a:t>memberi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izin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untuk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itu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dengan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tidak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mengurangi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pembatasan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menurut</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peraturan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Undang-undang</a:t>
            </a:r>
            <a:r>
              <a:rPr lang="en-US" sz="1600" dirty="0">
                <a:effectLst/>
                <a:latin typeface="Poppins" panose="00000500000000000000" pitchFamily="2" charset="0"/>
                <a:ea typeface="Calibri" panose="020F0502020204030204" pitchFamily="34" charset="0"/>
                <a:cs typeface="Poppins" panose="00000500000000000000" pitchFamily="2" charset="0"/>
              </a:rPr>
              <a:t> yang </a:t>
            </a:r>
            <a:r>
              <a:rPr lang="en-US" sz="1600" dirty="0" err="1">
                <a:effectLst/>
                <a:latin typeface="Poppins" panose="00000500000000000000" pitchFamily="2" charset="0"/>
                <a:ea typeface="Calibri" panose="020F0502020204030204" pitchFamily="34" charset="0"/>
                <a:cs typeface="Poppins" panose="00000500000000000000" pitchFamily="2" charset="0"/>
              </a:rPr>
              <a:t>berlaku</a:t>
            </a:r>
            <a:r>
              <a:rPr lang="en-US" sz="1600" dirty="0">
                <a:effectLst/>
                <a:latin typeface="Poppins" panose="00000500000000000000" pitchFamily="2" charset="0"/>
                <a:ea typeface="Calibri" panose="020F0502020204030204" pitchFamily="34" charset="0"/>
                <a:cs typeface="Poppins" panose="00000500000000000000" pitchFamily="2" charset="0"/>
              </a:rPr>
              <a:t>. Pada </a:t>
            </a:r>
            <a:r>
              <a:rPr lang="en-US" sz="1600" dirty="0" err="1">
                <a:effectLst/>
                <a:latin typeface="Poppins" panose="00000500000000000000" pitchFamily="2" charset="0"/>
                <a:ea typeface="Calibri" panose="020F0502020204030204" pitchFamily="34" charset="0"/>
                <a:cs typeface="Poppins" panose="00000500000000000000" pitchFamily="2" charset="0"/>
              </a:rPr>
              <a:t>dasarnya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merupakan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untuk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menyalin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suatu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dapat juga </a:t>
            </a:r>
            <a:r>
              <a:rPr lang="en-US" sz="1600" dirty="0" err="1">
                <a:effectLst/>
                <a:latin typeface="Poppins" panose="00000500000000000000" pitchFamily="2" charset="0"/>
                <a:ea typeface="Calibri" panose="020F0502020204030204" pitchFamily="34" charset="0"/>
                <a:cs typeface="Poppins" panose="00000500000000000000" pitchFamily="2" charset="0"/>
              </a:rPr>
              <a:t>memungkinkan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pemegang</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tersebut</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untuk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membatasi</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penggandaan</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tidak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sah</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atas</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suatu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ciptaan</a:t>
            </a:r>
            <a:r>
              <a:rPr lang="en-US" sz="1600" dirty="0">
                <a:effectLst/>
                <a:latin typeface="Poppins" panose="00000500000000000000" pitchFamily="2" charset="0"/>
                <a:ea typeface="Calibri" panose="020F0502020204030204" pitchFamily="34" charset="0"/>
                <a:cs typeface="Poppins" panose="00000500000000000000" pitchFamily="2" charset="0"/>
              </a:rPr>
              <a:t>. Pada </a:t>
            </a:r>
            <a:r>
              <a:rPr lang="en-US" sz="1600" dirty="0" err="1">
                <a:effectLst/>
                <a:latin typeface="Poppins" panose="00000500000000000000" pitchFamily="2" charset="0"/>
                <a:ea typeface="Calibri" panose="020F0502020204030204" pitchFamily="34" charset="0"/>
                <a:cs typeface="Poppins" panose="00000500000000000000" pitchFamily="2" charset="0"/>
              </a:rPr>
              <a:t>umumnya</a:t>
            </a:r>
            <a:r>
              <a:rPr lang="en-US" sz="1600" dirty="0">
                <a:effectLst/>
                <a:latin typeface="Poppins" panose="00000500000000000000" pitchFamily="2" charset="0"/>
                <a:ea typeface="Calibri" panose="020F0502020204030204" pitchFamily="34" charset="0"/>
                <a:cs typeface="Poppins" panose="00000500000000000000" pitchFamily="2" charset="0"/>
              </a:rPr>
              <a:t> pula, </a:t>
            </a:r>
            <a:r>
              <a:rPr lang="en-US" sz="1600" dirty="0" err="1">
                <a:effectLst/>
                <a:latin typeface="Poppins" panose="00000500000000000000" pitchFamily="2" charset="0"/>
                <a:ea typeface="Calibri" panose="020F0502020204030204" pitchFamily="34" charset="0"/>
                <a:cs typeface="Poppins" panose="00000500000000000000" pitchFamily="2" charset="0"/>
              </a:rPr>
              <a:t>hak</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cipta</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memiliki</a:t>
            </a:r>
            <a:r>
              <a:rPr lang="en-US" sz="1600" dirty="0">
                <a:effectLst/>
                <a:latin typeface="Poppins" panose="00000500000000000000" pitchFamily="2" charset="0"/>
                <a:ea typeface="Calibri" panose="020F0502020204030204" pitchFamily="34" charset="0"/>
                <a:cs typeface="Poppins" panose="00000500000000000000" pitchFamily="2" charset="0"/>
              </a:rPr>
              <a:t> masa </a:t>
            </a:r>
            <a:r>
              <a:rPr lang="en-US" sz="1600" dirty="0" err="1">
                <a:effectLst/>
                <a:latin typeface="Poppins" panose="00000500000000000000" pitchFamily="2" charset="0"/>
                <a:ea typeface="Calibri" panose="020F0502020204030204" pitchFamily="34" charset="0"/>
                <a:cs typeface="Poppins" panose="00000500000000000000" pitchFamily="2" charset="0"/>
              </a:rPr>
              <a:t>berlaku</a:t>
            </a:r>
            <a:r>
              <a:rPr lang="en-US" sz="1600" dirty="0">
                <a:effectLst/>
                <a:latin typeface="Poppins" panose="00000500000000000000" pitchFamily="2" charset="0"/>
                <a:ea typeface="Calibri" panose="020F0502020204030204" pitchFamily="34" charset="0"/>
                <a:cs typeface="Poppins" panose="00000500000000000000" pitchFamily="2" charset="0"/>
              </a:rPr>
              <a:t> </a:t>
            </a:r>
            <a:r>
              <a:rPr lang="en-US" sz="1600" dirty="0" err="1">
                <a:effectLst/>
                <a:latin typeface="Poppins" panose="00000500000000000000" pitchFamily="2" charset="0"/>
                <a:ea typeface="Calibri" panose="020F0502020204030204" pitchFamily="34" charset="0"/>
                <a:cs typeface="Poppins" panose="00000500000000000000" pitchFamily="2" charset="0"/>
              </a:rPr>
              <a:t>tertentu</a:t>
            </a:r>
            <a:r>
              <a:rPr lang="en-US" sz="1600" dirty="0">
                <a:effectLst/>
                <a:latin typeface="Poppins" panose="00000500000000000000" pitchFamily="2" charset="0"/>
                <a:ea typeface="Calibri" panose="020F0502020204030204" pitchFamily="34" charset="0"/>
                <a:cs typeface="Poppins" panose="00000500000000000000" pitchFamily="2" charset="0"/>
              </a:rPr>
              <a:t> yang </a:t>
            </a:r>
            <a:r>
              <a:rPr lang="en-US" sz="1600" dirty="0" err="1">
                <a:effectLst/>
                <a:latin typeface="Poppins" panose="00000500000000000000" pitchFamily="2" charset="0"/>
                <a:ea typeface="Calibri" panose="020F0502020204030204" pitchFamily="34" charset="0"/>
                <a:cs typeface="Poppins" panose="00000500000000000000" pitchFamily="2" charset="0"/>
              </a:rPr>
              <a:t>terbatas</a:t>
            </a:r>
            <a:r>
              <a:rPr lang="en-US" sz="1600" dirty="0">
                <a:effectLst/>
                <a:latin typeface="Poppins" panose="00000500000000000000" pitchFamily="2" charset="0"/>
                <a:ea typeface="Calibri" panose="020F0502020204030204" pitchFamily="34" charset="0"/>
                <a:cs typeface="Poppins" panose="00000500000000000000" pitchFamily="2" charset="0"/>
              </a:rPr>
              <a:t>. </a:t>
            </a:r>
            <a:endParaRPr lang="en-US" sz="1600" dirty="0"/>
          </a:p>
        </p:txBody>
      </p:sp>
    </p:spTree>
    <p:extLst>
      <p:ext uri="{BB962C8B-B14F-4D97-AF65-F5344CB8AC3E}">
        <p14:creationId xmlns:p14="http://schemas.microsoft.com/office/powerpoint/2010/main" val="391059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2701076" y="726089"/>
            <a:ext cx="3741843" cy="531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t>Contoh</a:t>
            </a:r>
            <a:r>
              <a:rPr lang="en" sz="2400" dirty="0"/>
              <a:t> Hak cipta</a:t>
            </a:r>
            <a:endParaRPr sz="2400" dirty="0"/>
          </a:p>
        </p:txBody>
      </p:sp>
      <p:sp>
        <p:nvSpPr>
          <p:cNvPr id="510" name="Google Shape;510;p31"/>
          <p:cNvSpPr/>
          <p:nvPr/>
        </p:nvSpPr>
        <p:spPr>
          <a:xfrm>
            <a:off x="8200346" y="4554508"/>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0D0BC33F-22F2-4B67-98FE-6BA065D6A146}"/>
              </a:ext>
            </a:extLst>
          </p:cNvPr>
          <p:cNvSpPr txBox="1"/>
          <p:nvPr/>
        </p:nvSpPr>
        <p:spPr>
          <a:xfrm>
            <a:off x="312335" y="1448282"/>
            <a:ext cx="4973832" cy="2554545"/>
          </a:xfrm>
          <a:prstGeom prst="rect">
            <a:avLst/>
          </a:prstGeom>
          <a:noFill/>
        </p:spPr>
        <p:txBody>
          <a:bodyPr wrap="square" rtlCol="0">
            <a:spAutoFit/>
          </a:bodyPr>
          <a:lstStyle/>
          <a:p>
            <a:pPr algn="ctr"/>
            <a:r>
              <a:rPr lang="en-ID" sz="2000" dirty="0"/>
              <a:t>Hak </a:t>
            </a:r>
            <a:r>
              <a:rPr lang="en-ID" sz="2000" dirty="0" err="1"/>
              <a:t>cipta</a:t>
            </a:r>
            <a:r>
              <a:rPr lang="en-ID" sz="2000" dirty="0"/>
              <a:t> yang </a:t>
            </a:r>
            <a:r>
              <a:rPr lang="en-ID" sz="2000" dirty="0" err="1"/>
              <a:t>berkaitan</a:t>
            </a:r>
            <a:r>
              <a:rPr lang="en-ID" sz="2000" dirty="0"/>
              <a:t> </a:t>
            </a:r>
            <a:r>
              <a:rPr lang="en-ID" sz="2000" dirty="0" err="1"/>
              <a:t>dengan</a:t>
            </a:r>
            <a:r>
              <a:rPr lang="en-ID" sz="2000" dirty="0"/>
              <a:t> </a:t>
            </a:r>
            <a:r>
              <a:rPr lang="en-ID" sz="2000" dirty="0" err="1"/>
              <a:t>tokoh</a:t>
            </a:r>
            <a:r>
              <a:rPr lang="en-ID" sz="2000" dirty="0"/>
              <a:t> </a:t>
            </a:r>
            <a:r>
              <a:rPr lang="en-ID" sz="2000" dirty="0" err="1"/>
              <a:t>kartun</a:t>
            </a:r>
            <a:r>
              <a:rPr lang="en-ID" sz="2000" dirty="0"/>
              <a:t> Miki </a:t>
            </a:r>
            <a:r>
              <a:rPr lang="en-ID" sz="2000" dirty="0" err="1"/>
              <a:t>Tikus</a:t>
            </a:r>
            <a:r>
              <a:rPr lang="en-ID" sz="2000" dirty="0"/>
              <a:t> </a:t>
            </a:r>
            <a:r>
              <a:rPr lang="en-ID" sz="2000" dirty="0" err="1"/>
              <a:t>melarang</a:t>
            </a:r>
            <a:r>
              <a:rPr lang="en-ID" sz="2000" dirty="0"/>
              <a:t> </a:t>
            </a:r>
            <a:r>
              <a:rPr lang="en-ID" sz="2000" dirty="0" err="1"/>
              <a:t>pihak</a:t>
            </a:r>
            <a:r>
              <a:rPr lang="en-ID" sz="2000" dirty="0"/>
              <a:t> yang </a:t>
            </a:r>
            <a:r>
              <a:rPr lang="en-ID" sz="2000" dirty="0" err="1"/>
              <a:t>tidak</a:t>
            </a:r>
            <a:r>
              <a:rPr lang="en-ID" sz="2000" dirty="0"/>
              <a:t> </a:t>
            </a:r>
            <a:r>
              <a:rPr lang="en-ID" sz="2000" dirty="0" err="1"/>
              <a:t>berhak</a:t>
            </a:r>
            <a:r>
              <a:rPr lang="en-ID" sz="2000" dirty="0"/>
              <a:t> </a:t>
            </a:r>
            <a:r>
              <a:rPr lang="en-ID" sz="2000" dirty="0" err="1"/>
              <a:t>menyebarkan</a:t>
            </a:r>
            <a:r>
              <a:rPr lang="en-ID" sz="2000" dirty="0"/>
              <a:t> </a:t>
            </a:r>
            <a:r>
              <a:rPr lang="en-ID" sz="2000" dirty="0" err="1"/>
              <a:t>salinan</a:t>
            </a:r>
            <a:r>
              <a:rPr lang="en-ID" sz="2000" dirty="0"/>
              <a:t> </a:t>
            </a:r>
            <a:r>
              <a:rPr lang="en-ID" sz="2000" dirty="0" err="1"/>
              <a:t>kartun</a:t>
            </a:r>
            <a:r>
              <a:rPr lang="en-ID" sz="2000" dirty="0"/>
              <a:t> </a:t>
            </a:r>
            <a:r>
              <a:rPr lang="en-ID" sz="2000" dirty="0" err="1"/>
              <a:t>tersebut</a:t>
            </a:r>
            <a:r>
              <a:rPr lang="en-ID" sz="2000" dirty="0"/>
              <a:t> </a:t>
            </a:r>
            <a:r>
              <a:rPr lang="en-ID" sz="2000" dirty="0" err="1"/>
              <a:t>atau</a:t>
            </a:r>
            <a:r>
              <a:rPr lang="en-ID" sz="2000" dirty="0"/>
              <a:t> </a:t>
            </a:r>
            <a:r>
              <a:rPr lang="en-ID" sz="2000" dirty="0" err="1"/>
              <a:t>menciptakan</a:t>
            </a:r>
            <a:r>
              <a:rPr lang="en-ID" sz="2000" dirty="0"/>
              <a:t> </a:t>
            </a:r>
            <a:r>
              <a:rPr lang="en-ID" sz="2000" dirty="0" err="1"/>
              <a:t>karya</a:t>
            </a:r>
            <a:r>
              <a:rPr lang="en-ID" sz="2000" dirty="0"/>
              <a:t> yang </a:t>
            </a:r>
            <a:r>
              <a:rPr lang="en-ID" sz="2000" dirty="0" err="1"/>
              <a:t>meniru</a:t>
            </a:r>
            <a:r>
              <a:rPr lang="en-ID" sz="2000" dirty="0"/>
              <a:t> </a:t>
            </a:r>
            <a:r>
              <a:rPr lang="en-ID" sz="2000" dirty="0" err="1"/>
              <a:t>tokoh</a:t>
            </a:r>
            <a:r>
              <a:rPr lang="en-ID" sz="2000" dirty="0"/>
              <a:t> </a:t>
            </a:r>
            <a:r>
              <a:rPr lang="en-ID" sz="2000" dirty="0" err="1"/>
              <a:t>tikus</a:t>
            </a:r>
            <a:r>
              <a:rPr lang="en-ID" sz="2000" dirty="0"/>
              <a:t> </a:t>
            </a:r>
            <a:r>
              <a:rPr lang="en-ID" sz="2000" dirty="0" err="1"/>
              <a:t>tertentu</a:t>
            </a:r>
            <a:r>
              <a:rPr lang="en-ID" sz="2000" dirty="0"/>
              <a:t> </a:t>
            </a:r>
            <a:r>
              <a:rPr lang="en-ID" sz="2000" dirty="0" err="1"/>
              <a:t>ciptaan</a:t>
            </a:r>
            <a:r>
              <a:rPr lang="en-ID" sz="2000" dirty="0"/>
              <a:t> Walt Disney </a:t>
            </a:r>
            <a:r>
              <a:rPr lang="en-ID" sz="2000" dirty="0" err="1"/>
              <a:t>tersebut</a:t>
            </a:r>
            <a:r>
              <a:rPr lang="en-ID" sz="2000" dirty="0"/>
              <a:t>, </a:t>
            </a:r>
            <a:r>
              <a:rPr lang="en-ID" sz="2000" dirty="0" err="1"/>
              <a:t>tetapi</a:t>
            </a:r>
            <a:r>
              <a:rPr lang="en-ID" sz="2000" dirty="0"/>
              <a:t> </a:t>
            </a:r>
            <a:r>
              <a:rPr lang="en-ID" sz="2000" dirty="0" err="1"/>
              <a:t>tidak</a:t>
            </a:r>
            <a:r>
              <a:rPr lang="en-ID" sz="2000" dirty="0"/>
              <a:t> </a:t>
            </a:r>
            <a:r>
              <a:rPr lang="en-ID" sz="2000" dirty="0" err="1"/>
              <a:t>melarang</a:t>
            </a:r>
            <a:r>
              <a:rPr lang="en-ID" sz="2000" dirty="0"/>
              <a:t> </a:t>
            </a:r>
            <a:r>
              <a:rPr lang="en-ID" sz="2000" dirty="0" err="1"/>
              <a:t>penciptaan</a:t>
            </a:r>
            <a:r>
              <a:rPr lang="en-ID" sz="2000" dirty="0"/>
              <a:t> </a:t>
            </a:r>
            <a:r>
              <a:rPr lang="en-ID" sz="2000" dirty="0" err="1"/>
              <a:t>atau</a:t>
            </a:r>
            <a:r>
              <a:rPr lang="en-ID" sz="2000" dirty="0"/>
              <a:t> </a:t>
            </a:r>
            <a:r>
              <a:rPr lang="en-ID" sz="2000" dirty="0" err="1"/>
              <a:t>karya</a:t>
            </a:r>
            <a:r>
              <a:rPr lang="en-ID" sz="2000" dirty="0"/>
              <a:t> </a:t>
            </a:r>
            <a:r>
              <a:rPr lang="en-ID" sz="2000" dirty="0" err="1"/>
              <a:t>seni</a:t>
            </a:r>
            <a:r>
              <a:rPr lang="en-ID" sz="2000" dirty="0"/>
              <a:t> lain </a:t>
            </a:r>
            <a:r>
              <a:rPr lang="en-ID" sz="2000" dirty="0" err="1"/>
              <a:t>mengenai</a:t>
            </a:r>
            <a:r>
              <a:rPr lang="en-ID" sz="2000" dirty="0"/>
              <a:t> </a:t>
            </a:r>
            <a:r>
              <a:rPr lang="en-ID" sz="2000" dirty="0" err="1"/>
              <a:t>tokoh</a:t>
            </a:r>
            <a:r>
              <a:rPr lang="en-ID" sz="2000" dirty="0"/>
              <a:t> </a:t>
            </a:r>
            <a:r>
              <a:rPr lang="en-ID" sz="2000" dirty="0" err="1"/>
              <a:t>tikus</a:t>
            </a:r>
            <a:r>
              <a:rPr lang="en-ID" sz="2000" dirty="0"/>
              <a:t> </a:t>
            </a:r>
            <a:r>
              <a:rPr lang="en-ID" sz="2000" dirty="0" err="1"/>
              <a:t>secara</a:t>
            </a:r>
            <a:r>
              <a:rPr lang="en-ID" sz="2000" dirty="0"/>
              <a:t> </a:t>
            </a:r>
            <a:r>
              <a:rPr lang="en-ID" sz="2000" dirty="0" err="1"/>
              <a:t>umum</a:t>
            </a:r>
            <a:r>
              <a:rPr lang="en-ID" sz="2000" dirty="0"/>
              <a:t>.</a:t>
            </a:r>
            <a:endParaRPr lang="en-US" sz="1600" dirty="0"/>
          </a:p>
        </p:txBody>
      </p:sp>
      <p:pic>
        <p:nvPicPr>
          <p:cNvPr id="2" name="Picture 1">
            <a:extLst>
              <a:ext uri="{FF2B5EF4-FFF2-40B4-BE49-F238E27FC236}">
                <a16:creationId xmlns:a16="http://schemas.microsoft.com/office/drawing/2014/main" id="{86B5EE6A-D9EA-A1D1-AA0F-35AF23627629}"/>
              </a:ext>
            </a:extLst>
          </p:cNvPr>
          <p:cNvPicPr>
            <a:picLocks noChangeAspect="1"/>
          </p:cNvPicPr>
          <p:nvPr/>
        </p:nvPicPr>
        <p:blipFill>
          <a:blip r:embed="rId3"/>
          <a:stretch>
            <a:fillRect/>
          </a:stretch>
        </p:blipFill>
        <p:spPr>
          <a:xfrm>
            <a:off x="5584813" y="1341491"/>
            <a:ext cx="2615533" cy="3003504"/>
          </a:xfrm>
          <a:prstGeom prst="rect">
            <a:avLst/>
          </a:prstGeom>
        </p:spPr>
      </p:pic>
    </p:spTree>
    <p:extLst>
      <p:ext uri="{BB962C8B-B14F-4D97-AF65-F5344CB8AC3E}">
        <p14:creationId xmlns:p14="http://schemas.microsoft.com/office/powerpoint/2010/main" val="2702211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146360" y="1060506"/>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852298" y="297501"/>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1013898" y="703173"/>
            <a:ext cx="15056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993589" y="1443922"/>
            <a:ext cx="5286353" cy="16248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Hak</a:t>
            </a:r>
            <a:br>
              <a:rPr lang="en" dirty="0"/>
            </a:br>
            <a:r>
              <a:rPr lang="en" dirty="0"/>
              <a:t>Kekayaan Industri</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1605849" y="402330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597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46" name="Google Shape;1046;p47"/>
          <p:cNvSpPr txBox="1">
            <a:spLocks noGrp="1"/>
          </p:cNvSpPr>
          <p:nvPr>
            <p:ph type="title"/>
          </p:nvPr>
        </p:nvSpPr>
        <p:spPr>
          <a:xfrm>
            <a:off x="984625" y="1009567"/>
            <a:ext cx="7174749" cy="7146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a:t>
            </a:r>
            <a:r>
              <a:rPr lang="en" sz="2800" dirty="0"/>
              <a:t>engertian Hak kekayaan industri</a:t>
            </a:r>
            <a:endParaRPr sz="2800" dirty="0"/>
          </a:p>
        </p:txBody>
      </p:sp>
      <p:sp>
        <p:nvSpPr>
          <p:cNvPr id="1049" name="Google Shape;1049;p47"/>
          <p:cNvSpPr/>
          <p:nvPr/>
        </p:nvSpPr>
        <p:spPr>
          <a:xfrm>
            <a:off x="1088978" y="430898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7405642" y="178847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EC1A2698-8118-488E-A58C-23683B765D9A}"/>
              </a:ext>
            </a:extLst>
          </p:cNvPr>
          <p:cNvSpPr txBox="1"/>
          <p:nvPr/>
        </p:nvSpPr>
        <p:spPr>
          <a:xfrm>
            <a:off x="1088978" y="2091328"/>
            <a:ext cx="7013031" cy="2031325"/>
          </a:xfrm>
          <a:prstGeom prst="rect">
            <a:avLst/>
          </a:prstGeom>
          <a:noFill/>
        </p:spPr>
        <p:txBody>
          <a:bodyPr wrap="square" rtlCol="0">
            <a:spAutoFit/>
          </a:bodyPr>
          <a:lstStyle/>
          <a:p>
            <a:pPr algn="ctr"/>
            <a:r>
              <a:rPr lang="en-US" b="0" i="0" dirty="0" err="1">
                <a:solidFill>
                  <a:schemeClr val="tx1"/>
                </a:solidFill>
                <a:effectLst/>
                <a:latin typeface="Poppins" panose="00000500000000000000" pitchFamily="2" charset="0"/>
              </a:rPr>
              <a:t>Hak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kekayaan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industri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adalah</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hak</a:t>
            </a:r>
            <a:r>
              <a:rPr lang="en-US" b="0" i="0" dirty="0">
                <a:solidFill>
                  <a:schemeClr val="tx1"/>
                </a:solidFill>
                <a:effectLst/>
                <a:latin typeface="Poppins" panose="00000500000000000000" pitchFamily="2" charset="0"/>
              </a:rPr>
              <a:t> yang </a:t>
            </a:r>
            <a:r>
              <a:rPr lang="en-US" b="0" i="0" dirty="0" err="1">
                <a:solidFill>
                  <a:schemeClr val="tx1"/>
                </a:solidFill>
                <a:effectLst/>
                <a:latin typeface="Poppins" panose="00000500000000000000" pitchFamily="2" charset="0"/>
              </a:rPr>
              <a:t>mengatur</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segala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sesuatu</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milik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perindustrian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terutama</a:t>
            </a:r>
            <a:r>
              <a:rPr lang="en-US" b="0" i="0" dirty="0">
                <a:solidFill>
                  <a:schemeClr val="tx1"/>
                </a:solidFill>
                <a:effectLst/>
                <a:latin typeface="Poppins" panose="00000500000000000000" pitchFamily="2" charset="0"/>
              </a:rPr>
              <a:t> yang </a:t>
            </a:r>
            <a:r>
              <a:rPr lang="en-US" b="0" i="0" dirty="0" err="1">
                <a:solidFill>
                  <a:schemeClr val="tx1"/>
                </a:solidFill>
                <a:effectLst/>
                <a:latin typeface="Poppins" panose="00000500000000000000" pitchFamily="2" charset="0"/>
              </a:rPr>
              <a:t>mengatur</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perlindungan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hukum</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Hak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kekayaan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industri</a:t>
            </a:r>
            <a:r>
              <a:rPr lang="en-US" b="0" i="0" dirty="0">
                <a:solidFill>
                  <a:schemeClr val="tx1"/>
                </a:solidFill>
                <a:effectLst/>
                <a:latin typeface="Poppins" panose="00000500000000000000" pitchFamily="2" charset="0"/>
              </a:rPr>
              <a:t> sangat </a:t>
            </a:r>
            <a:r>
              <a:rPr lang="en-US" b="0" i="0" dirty="0" err="1">
                <a:solidFill>
                  <a:schemeClr val="tx1"/>
                </a:solidFill>
                <a:effectLst/>
                <a:latin typeface="Poppins" panose="00000500000000000000" pitchFamily="2" charset="0"/>
              </a:rPr>
              <a:t>penting</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untuk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didaftarkan</a:t>
            </a:r>
            <a:r>
              <a:rPr lang="en-US" b="0" i="0" dirty="0">
                <a:solidFill>
                  <a:schemeClr val="tx1"/>
                </a:solidFill>
                <a:effectLst/>
                <a:latin typeface="Poppins" panose="00000500000000000000" pitchFamily="2" charset="0"/>
              </a:rPr>
              <a:t> oleh </a:t>
            </a:r>
            <a:r>
              <a:rPr lang="en-US" b="0" i="0" dirty="0" err="1">
                <a:solidFill>
                  <a:schemeClr val="tx1"/>
                </a:solidFill>
                <a:effectLst/>
                <a:latin typeface="Poppins" panose="00000500000000000000" pitchFamily="2" charset="0"/>
              </a:rPr>
              <a:t>perusahaan-perusahaan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karena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hal</a:t>
            </a:r>
            <a:r>
              <a:rPr lang="en-US" b="0" i="0" dirty="0">
                <a:solidFill>
                  <a:schemeClr val="tx1"/>
                </a:solidFill>
                <a:effectLst/>
                <a:latin typeface="Poppins" panose="00000500000000000000" pitchFamily="2" charset="0"/>
              </a:rPr>
              <a:t> ini sangat </a:t>
            </a:r>
            <a:r>
              <a:rPr lang="en-US" b="0" i="0" dirty="0" err="1">
                <a:solidFill>
                  <a:schemeClr val="tx1"/>
                </a:solidFill>
                <a:effectLst/>
                <a:latin typeface="Poppins" panose="00000500000000000000" pitchFamily="2" charset="0"/>
              </a:rPr>
              <a:t>berguna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untuk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melindungi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kegiatan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industri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perusahaan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dari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hal-hal</a:t>
            </a:r>
            <a:r>
              <a:rPr lang="en-US" b="0" i="0" dirty="0">
                <a:solidFill>
                  <a:schemeClr val="tx1"/>
                </a:solidFill>
                <a:effectLst/>
                <a:latin typeface="Poppins" panose="00000500000000000000" pitchFamily="2" charset="0"/>
              </a:rPr>
              <a:t> yang </a:t>
            </a:r>
            <a:r>
              <a:rPr lang="en-US" b="0" i="0" dirty="0" err="1">
                <a:solidFill>
                  <a:schemeClr val="tx1"/>
                </a:solidFill>
                <a:effectLst/>
                <a:latin typeface="Poppins" panose="00000500000000000000" pitchFamily="2" charset="0"/>
              </a:rPr>
              <a:t>sifatnya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menghancurkan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seperti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plagiatisme</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Dengan</a:t>
            </a:r>
            <a:r>
              <a:rPr lang="en-US" b="0" i="0" dirty="0">
                <a:solidFill>
                  <a:schemeClr val="tx1"/>
                </a:solidFill>
                <a:effectLst/>
                <a:latin typeface="Poppins" panose="00000500000000000000" pitchFamily="2" charset="0"/>
              </a:rPr>
              <a:t> di </a:t>
            </a:r>
            <a:r>
              <a:rPr lang="en-US" b="0" i="0" dirty="0" err="1">
                <a:solidFill>
                  <a:schemeClr val="tx1"/>
                </a:solidFill>
                <a:effectLst/>
                <a:latin typeface="Poppins" panose="00000500000000000000" pitchFamily="2" charset="0"/>
              </a:rPr>
              <a:t>legalkan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suatu</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industri</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dengan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produk</a:t>
            </a:r>
            <a:r>
              <a:rPr lang="en-US" b="0" i="0" dirty="0">
                <a:solidFill>
                  <a:schemeClr val="tx1"/>
                </a:solidFill>
                <a:effectLst/>
                <a:latin typeface="Poppins" panose="00000500000000000000" pitchFamily="2" charset="0"/>
              </a:rPr>
              <a:t> yang </a:t>
            </a:r>
            <a:r>
              <a:rPr lang="en-US" b="0" i="0" dirty="0" err="1">
                <a:solidFill>
                  <a:schemeClr val="tx1"/>
                </a:solidFill>
                <a:effectLst/>
                <a:latin typeface="Poppins" panose="00000500000000000000" pitchFamily="2" charset="0"/>
              </a:rPr>
              <a:t>dihasilkan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dengan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begitu</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industri</a:t>
            </a:r>
            <a:r>
              <a:rPr lang="en-US" b="0" i="0" dirty="0">
                <a:solidFill>
                  <a:schemeClr val="tx1"/>
                </a:solidFill>
                <a:effectLst/>
                <a:latin typeface="Poppins" panose="00000500000000000000" pitchFamily="2" charset="0"/>
              </a:rPr>
              <a:t> lain </a:t>
            </a:r>
            <a:r>
              <a:rPr lang="en-US" b="0" i="0" dirty="0" err="1">
                <a:solidFill>
                  <a:schemeClr val="tx1"/>
                </a:solidFill>
                <a:effectLst/>
                <a:latin typeface="Poppins" panose="00000500000000000000" pitchFamily="2" charset="0"/>
              </a:rPr>
              <a:t>tidak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bisa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semudahnya</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untuk</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membuat</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produk</a:t>
            </a:r>
            <a:r>
              <a:rPr lang="en-US" b="0" i="0" dirty="0">
                <a:solidFill>
                  <a:schemeClr val="tx1"/>
                </a:solidFill>
                <a:effectLst/>
                <a:latin typeface="Poppins" panose="00000500000000000000" pitchFamily="2" charset="0"/>
              </a:rPr>
              <a:t> yang </a:t>
            </a:r>
            <a:r>
              <a:rPr lang="en-US" b="0" i="0" dirty="0" err="1">
                <a:solidFill>
                  <a:schemeClr val="tx1"/>
                </a:solidFill>
                <a:effectLst/>
                <a:latin typeface="Poppins" panose="00000500000000000000" pitchFamily="2" charset="0"/>
              </a:rPr>
              <a:t>sejenis</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benar-benar</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mirip</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dengan</a:t>
            </a:r>
            <a:r>
              <a:rPr lang="en-US" b="0" i="0" dirty="0">
                <a:solidFill>
                  <a:schemeClr val="tx1"/>
                </a:solidFill>
                <a:effectLst/>
                <a:latin typeface="Poppins" panose="00000500000000000000" pitchFamily="2" charset="0"/>
              </a:rPr>
              <a:t> </a:t>
            </a:r>
            <a:r>
              <a:rPr lang="en-US" b="0" i="0" dirty="0" err="1">
                <a:solidFill>
                  <a:schemeClr val="tx1"/>
                </a:solidFill>
                <a:effectLst/>
                <a:latin typeface="Poppins" panose="00000500000000000000" pitchFamily="2" charset="0"/>
              </a:rPr>
              <a:t>mudah</a:t>
            </a:r>
            <a:r>
              <a:rPr lang="en-US" b="0" i="0" dirty="0">
                <a:solidFill>
                  <a:schemeClr val="tx1"/>
                </a:solidFill>
                <a:effectLst/>
                <a:latin typeface="Poppins" panose="00000500000000000000" pitchFamily="2" charset="0"/>
              </a:rPr>
              <a:t>.</a:t>
            </a:r>
            <a:endParaRPr lang="en-US" dirty="0">
              <a:solidFill>
                <a:schemeClr val="tx1"/>
              </a:solidFill>
            </a:endParaRPr>
          </a:p>
          <a:p>
            <a:endParaRPr lang="en-US" dirty="0"/>
          </a:p>
        </p:txBody>
      </p:sp>
    </p:spTree>
    <p:extLst>
      <p:ext uri="{BB962C8B-B14F-4D97-AF65-F5344CB8AC3E}">
        <p14:creationId xmlns:p14="http://schemas.microsoft.com/office/powerpoint/2010/main" val="244879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ft Colors UI Design for Agencies Blue Variant by Slidesgo">
  <a:themeElements>
    <a:clrScheme name="Simple Light">
      <a:dk1>
        <a:srgbClr val="000000"/>
      </a:dk1>
      <a:lt1>
        <a:srgbClr val="E1EFF3"/>
      </a:lt1>
      <a:dk2>
        <a:srgbClr val="B9CAD1"/>
      </a:dk2>
      <a:lt2>
        <a:srgbClr val="CDE9BE"/>
      </a:lt2>
      <a:accent1>
        <a:srgbClr val="DF855F"/>
      </a:accent1>
      <a:accent2>
        <a:srgbClr val="FAB8E0"/>
      </a:accent2>
      <a:accent3>
        <a:srgbClr val="AFA0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1501</Words>
  <Application>Microsoft Office PowerPoint</Application>
  <PresentationFormat>On-screen Show (16:9)</PresentationFormat>
  <Paragraphs>73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Bebas Neue</vt:lpstr>
      <vt:lpstr>Rubik Black</vt:lpstr>
      <vt:lpstr>Karla</vt:lpstr>
      <vt:lpstr>Poppins</vt:lpstr>
      <vt:lpstr>Arial</vt:lpstr>
      <vt:lpstr>Soft Colors UI Design for Agencies Blue Variant by Slidesgo</vt:lpstr>
      <vt:lpstr>Hukum Teknologi Informasi</vt:lpstr>
      <vt:lpstr>Nama anggota</vt:lpstr>
      <vt:lpstr>Pengertian Hak kekayaan intelektual</vt:lpstr>
      <vt:lpstr>01</vt:lpstr>
      <vt:lpstr>01</vt:lpstr>
      <vt:lpstr>Pengertian Hak cipta</vt:lpstr>
      <vt:lpstr>Contoh Hak cipta</vt:lpstr>
      <vt:lpstr>02</vt:lpstr>
      <vt:lpstr>Pengertian Hak kekayaan industri</vt:lpstr>
      <vt:lpstr>4 Macam hak kekayaan industri</vt:lpstr>
      <vt:lpstr>01</vt:lpstr>
      <vt:lpstr>Hak Paten</vt:lpstr>
      <vt:lpstr>Contoh Hak Paten</vt:lpstr>
      <vt:lpstr>02</vt:lpstr>
      <vt:lpstr>Hak Merek</vt:lpstr>
      <vt:lpstr>Contoh Hak Merek</vt:lpstr>
      <vt:lpstr>03</vt:lpstr>
      <vt:lpstr>Desain Industri</vt:lpstr>
      <vt:lpstr>Contoh Desain Industri</vt:lpstr>
      <vt:lpstr>04</vt:lpstr>
      <vt:lpstr>Desain Tata Letak Sirkuit</vt:lpstr>
      <vt:lpstr>UUITE</vt:lpstr>
      <vt:lpstr>PowerPoint Presentation</vt:lpstr>
      <vt:lpstr>PowerPoint Presentation</vt:lpstr>
      <vt:lpstr>Konsep kontrak perkembangan</vt:lpstr>
      <vt:lpstr>PowerPoint Presentation</vt:lpstr>
      <vt:lpstr>Pemanfaatan produk TIK</vt:lpstr>
      <vt:lpstr>PowerPoint Presentation</vt:lpstr>
      <vt:lpstr>Contoh kasus</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hukum teknologi informasi</dc:title>
  <dc:creator>Dell</dc:creator>
  <cp:lastModifiedBy>Rafli Andy</cp:lastModifiedBy>
  <cp:revision>31</cp:revision>
  <dcterms:modified xsi:type="dcterms:W3CDTF">2023-03-18T15:45:50Z</dcterms:modified>
</cp:coreProperties>
</file>