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1917" r:id="rId2"/>
    <p:sldId id="1779" r:id="rId3"/>
    <p:sldId id="1718" r:id="rId4"/>
    <p:sldId id="2068" r:id="rId5"/>
    <p:sldId id="2080" r:id="rId6"/>
    <p:sldId id="2053" r:id="rId7"/>
    <p:sldId id="2077" r:id="rId8"/>
    <p:sldId id="2081" r:id="rId9"/>
    <p:sldId id="2082" r:id="rId10"/>
    <p:sldId id="2054" r:id="rId11"/>
    <p:sldId id="2067" r:id="rId12"/>
    <p:sldId id="2070" r:id="rId13"/>
    <p:sldId id="2071" r:id="rId14"/>
    <p:sldId id="2083" r:id="rId15"/>
    <p:sldId id="2055" r:id="rId16"/>
    <p:sldId id="2076" r:id="rId17"/>
    <p:sldId id="2012" r:id="rId18"/>
    <p:sldId id="2079" r:id="rId19"/>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58">
          <p15:clr>
            <a:srgbClr val="A4A3A4"/>
          </p15:clr>
        </p15:guide>
        <p15:guide id="2" pos="36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13C8"/>
    <a:srgbClr val="4558C4"/>
    <a:srgbClr val="9AA4EF"/>
    <a:srgbClr val="FFFFFF"/>
    <a:srgbClr val="5E96E1"/>
    <a:srgbClr val="0B15D0"/>
    <a:srgbClr val="101BE1"/>
    <a:srgbClr val="FFCB2A"/>
    <a:srgbClr val="F5F7F9"/>
    <a:srgbClr val="64A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05" autoAdjust="0"/>
    <p:restoredTop sz="94799" autoAdjust="0"/>
  </p:normalViewPr>
  <p:slideViewPr>
    <p:cSldViewPr snapToGrid="0">
      <p:cViewPr varScale="1">
        <p:scale>
          <a:sx n="78" d="100"/>
          <a:sy n="78" d="100"/>
        </p:scale>
        <p:origin x="342" y="90"/>
      </p:cViewPr>
      <p:guideLst>
        <p:guide orient="horz" pos="1358"/>
        <p:guide pos="3686"/>
      </p:guideLst>
    </p:cSldViewPr>
  </p:slideViewPr>
  <p:notesTextViewPr>
    <p:cViewPr>
      <p:scale>
        <a:sx n="1" d="1"/>
        <a:sy n="1" d="1"/>
      </p:scale>
      <p:origin x="0" y="0"/>
    </p:cViewPr>
  </p:notesTextViewPr>
  <p:sorterViewPr>
    <p:cViewPr>
      <p:scale>
        <a:sx n="100" d="100"/>
        <a:sy n="100" d="100"/>
      </p:scale>
      <p:origin x="0" y="-625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黑体 CN Regular" panose="020B0500000000000000" charset="-122"/>
              <a:ea typeface="思源黑体 CN Light" panose="020B0300000000000000" charset="-122"/>
              <a:cs typeface="思源黑体 CN Regular" panose="020B05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思源黑体 CN Light" panose="020B0300000000000000" charset="-122"/>
              </a:rPr>
              <a:t>2022/8/27</a:t>
            </a:fld>
            <a:endParaRPr lang="zh-CN" altLang="en-US">
              <a:ea typeface="思源黑体 CN Light" panose="020B03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黑体 CN Regular" panose="020B0500000000000000" charset="-122"/>
              <a:ea typeface="思源黑体 CN Light" panose="020B0300000000000000" charset="-122"/>
              <a:cs typeface="思源黑体 CN Regular" panose="020B05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思源黑体 CN Light" panose="020B0300000000000000" charset="-122"/>
              </a:rPr>
              <a:t>‹#›</a:t>
            </a:fld>
            <a:endParaRPr lang="zh-CN" altLang="en-US">
              <a:ea typeface="思源黑体 CN Light" panose="020B03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Light" panose="020B0300000000000000" charset="-122"/>
                <a:ea typeface="思源黑体 CN Light" panose="020B0300000000000000" charset="-122"/>
                <a:cs typeface="思源黑体 CN Regular" panose="020B05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Light" panose="020B0300000000000000" charset="-122"/>
                <a:ea typeface="思源黑体 CN Light" panose="020B0300000000000000" charset="-122"/>
                <a:cs typeface="思源黑体 CN Regular" panose="020B0500000000000000" charset="-122"/>
              </a:defRPr>
            </a:lvl1pPr>
          </a:lstStyle>
          <a:p>
            <a:fld id="{C07B87CD-54B4-4E9A-B40F-926276AE1BCE}" type="datetimeFigureOut">
              <a:rPr lang="zh-CN" altLang="en-US" smtClean="0"/>
              <a:t>2022/8/27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Light" panose="020B0300000000000000" charset="-122"/>
                <a:ea typeface="思源黑体 CN Light" panose="020B0300000000000000" charset="-122"/>
                <a:cs typeface="思源黑体 CN Regular" panose="020B05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Light" panose="020B0300000000000000" charset="-122"/>
                <a:ea typeface="思源黑体 CN Light" panose="020B0300000000000000" charset="-122"/>
                <a:cs typeface="思源黑体 CN Regular" panose="020B0500000000000000" charset="-122"/>
              </a:defRPr>
            </a:lvl1pPr>
          </a:lstStyle>
          <a:p>
            <a:fld id="{5B1D3E1B-6EFF-4A75-A3C0-EE4BF997391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1pPr>
    <a:lvl2pPr marL="4572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2pPr>
    <a:lvl3pPr marL="9144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3pPr>
    <a:lvl4pPr marL="13716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4pPr>
    <a:lvl5pPr marL="18288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09868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881673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093526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45623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68000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pic>
        <p:nvPicPr>
          <p:cNvPr id="3" name="图片占位符 3" descr="蓝色的汽车&#10;&#10;描述已自动生成"/>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a:xfrm>
            <a:off x="0" y="-1"/>
            <a:ext cx="12192000" cy="6858001"/>
          </a:xfrm>
          <a:prstGeom prst="rect">
            <a:avLst/>
          </a:prstGeom>
        </p:spPr>
      </p:pic>
      <p:pic>
        <p:nvPicPr>
          <p:cNvPr id="2" name="图片 1" descr="pexels-burst-373965"/>
          <p:cNvPicPr>
            <a:picLocks noChangeAspect="1"/>
          </p:cNvPicPr>
          <p:nvPr userDrawn="1"/>
        </p:nvPicPr>
        <p:blipFill>
          <a:blip r:embed="rId4"/>
          <a:stretch>
            <a:fillRect/>
          </a:stretch>
        </p:blipFill>
        <p:spPr>
          <a:xfrm>
            <a:off x="0" y="0"/>
            <a:ext cx="12192000" cy="6858000"/>
          </a:xfrm>
          <a:prstGeom prst="rect">
            <a:avLst/>
          </a:prstGeom>
        </p:spPr>
      </p:pic>
      <p:sp>
        <p:nvSpPr>
          <p:cNvPr id="5" name="矩形 4"/>
          <p:cNvSpPr/>
          <p:nvPr userDrawn="1"/>
        </p:nvSpPr>
        <p:spPr>
          <a:xfrm>
            <a:off x="-76200" y="-85725"/>
            <a:ext cx="12363450" cy="6990715"/>
          </a:xfrm>
          <a:prstGeom prst="rect">
            <a:avLst/>
          </a:prstGeom>
          <a:solidFill>
            <a:srgbClr val="1C1F25">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CN Light" panose="020B0300000000000000" charset="-122"/>
              <a:ea typeface="思源黑体 CN Light" panose="020B0300000000000000" charset="-122"/>
              <a:cs typeface="思源黑体 CN Regular" panose="020B0500000000000000"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pic>
        <p:nvPicPr>
          <p:cNvPr id="4" name="图片 3" descr="未标题-1"/>
          <p:cNvPicPr>
            <a:picLocks noChangeAspect="1"/>
          </p:cNvPicPr>
          <p:nvPr userDrawn="1"/>
        </p:nvPicPr>
        <p:blipFill>
          <a:blip r:embed="rId2"/>
          <a:stretch>
            <a:fillRect/>
          </a:stretch>
        </p:blipFill>
        <p:spPr>
          <a:xfrm>
            <a:off x="0" y="0"/>
            <a:ext cx="12192635" cy="685863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pic>
        <p:nvPicPr>
          <p:cNvPr id="6" name="图片占位符 37"/>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contrast="20000"/>
                    </a14:imgEffect>
                    <a14:imgEffect>
                      <a14:saturation sat="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a:xfrm>
            <a:off x="0" y="-1"/>
            <a:ext cx="12192000" cy="685800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0_Main Slide">
    <p:spTree>
      <p:nvGrpSpPr>
        <p:cNvPr id="1" name=""/>
        <p:cNvGrpSpPr/>
        <p:nvPr/>
      </p:nvGrpSpPr>
      <p:grpSpPr>
        <a:xfrm>
          <a:off x="0" y="0"/>
          <a:ext cx="0" cy="0"/>
          <a:chOff x="0" y="0"/>
          <a:chExt cx="0" cy="0"/>
        </a:xfrm>
      </p:grpSpPr>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图片占位符 8"/>
          <p:cNvSpPr>
            <a:spLocks noGrp="1"/>
          </p:cNvSpPr>
          <p:nvPr>
            <p:ph type="pic" sz="quarter" idx="10" hasCustomPrompt="1"/>
          </p:nvPr>
        </p:nvSpPr>
        <p:spPr>
          <a:xfrm>
            <a:off x="0" y="-1"/>
            <a:ext cx="12192000" cy="6858001"/>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图片占位符 8"/>
          <p:cNvSpPr>
            <a:spLocks noGrp="1"/>
          </p:cNvSpPr>
          <p:nvPr>
            <p:ph type="pic" sz="quarter" idx="10" hasCustomPrompt="1"/>
          </p:nvPr>
        </p:nvSpPr>
        <p:spPr>
          <a:xfrm>
            <a:off x="3141371" y="614765"/>
            <a:ext cx="4203326" cy="5579558"/>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图片占位符 8"/>
          <p:cNvSpPr>
            <a:spLocks noGrp="1"/>
          </p:cNvSpPr>
          <p:nvPr>
            <p:ph type="pic" sz="quarter" idx="10" hasCustomPrompt="1"/>
          </p:nvPr>
        </p:nvSpPr>
        <p:spPr>
          <a:xfrm>
            <a:off x="905515" y="744551"/>
            <a:ext cx="5230812" cy="5137150"/>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0"/>
          <a:stretch>
            <a:fillRect/>
          </a:stretch>
        </a:blip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74C160-5889-47AA-A190-2FDBE7ACE576}"/>
              </a:ext>
            </a:extLst>
          </p:cNvPr>
          <p:cNvSpPr>
            <a:spLocks noGrp="1"/>
          </p:cNvSpPr>
          <p:nvPr>
            <p:ph type="ftr" sz="quarter" idx="3"/>
          </p:nvPr>
        </p:nvSpPr>
        <p:spPr>
          <a:xfrm>
            <a:off x="117566" y="6126480"/>
            <a:ext cx="8035834" cy="59499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dirty="0"/>
          </a:p>
        </p:txBody>
      </p:sp>
      <p:grpSp>
        <p:nvGrpSpPr>
          <p:cNvPr id="3" name="Group 2">
            <a:extLst>
              <a:ext uri="{FF2B5EF4-FFF2-40B4-BE49-F238E27FC236}">
                <a16:creationId xmlns:a16="http://schemas.microsoft.com/office/drawing/2014/main" id="{87A45308-63C1-49E6-86DB-2324974F7FBE}"/>
              </a:ext>
            </a:extLst>
          </p:cNvPr>
          <p:cNvGrpSpPr/>
          <p:nvPr userDrawn="1"/>
        </p:nvGrpSpPr>
        <p:grpSpPr>
          <a:xfrm>
            <a:off x="81060" y="5874385"/>
            <a:ext cx="6967074" cy="958594"/>
            <a:chOff x="81060" y="5874385"/>
            <a:chExt cx="6967074" cy="958594"/>
          </a:xfrm>
        </p:grpSpPr>
        <p:sp>
          <p:nvSpPr>
            <p:cNvPr id="4" name="矩形 32">
              <a:extLst>
                <a:ext uri="{FF2B5EF4-FFF2-40B4-BE49-F238E27FC236}">
                  <a16:creationId xmlns:a16="http://schemas.microsoft.com/office/drawing/2014/main" id="{CAC959C5-071E-46D4-95E8-AFE6D49DCDD2}"/>
                </a:ext>
              </a:extLst>
            </p:cNvPr>
            <p:cNvSpPr/>
            <p:nvPr/>
          </p:nvSpPr>
          <p:spPr>
            <a:xfrm>
              <a:off x="1049240" y="6115546"/>
              <a:ext cx="5998894" cy="584775"/>
            </a:xfrm>
            <a:prstGeom prst="rect">
              <a:avLst/>
            </a:prstGeom>
            <a:noFill/>
            <a:effectLst/>
            <a:extLst>
              <a:ext uri="{909E8E84-426E-40DD-AFC4-6F175D3DCCD1}">
                <a14:hiddenFill xmlns:a14="http://schemas.microsoft.com/office/drawing/2010/main">
                  <a:solidFill>
                    <a:srgbClr val="0AF2F7"/>
                  </a:solidFill>
                </a14:hiddenFill>
              </a:ext>
            </a:extLst>
          </p:spPr>
          <p:txBody>
            <a:bodyPr wrap="square">
              <a:spAutoFit/>
            </a:bodyPr>
            <a:lstStyle/>
            <a:p>
              <a:pPr algn="l">
                <a:lnSpc>
                  <a:spcPct val="100000"/>
                </a:lnSpc>
              </a:pPr>
              <a:r>
                <a:rPr lang="en-US" altLang="zh-CN" sz="1600" b="1" kern="2500" cap="all" dirty="0">
                  <a:latin typeface="Trebuchet MS" panose="020B0603020202020204" pitchFamily="34" charset="0"/>
                  <a:ea typeface="思源黑体 CN Bold" panose="020B0800000000000000" charset="-122"/>
                  <a:cs typeface="思源黑体 CN Bold" panose="020B0800000000000000" charset="-122"/>
                </a:rPr>
                <a:t>PROGRAM STUDI INFORMATIKA</a:t>
              </a:r>
            </a:p>
            <a:p>
              <a:pPr algn="l">
                <a:lnSpc>
                  <a:spcPct val="100000"/>
                </a:lnSpc>
              </a:pPr>
              <a:r>
                <a:rPr lang="en-US" altLang="zh-CN" sz="1600" b="1" kern="2500" cap="all" dirty="0">
                  <a:effectLst/>
                  <a:uFillTx/>
                  <a:latin typeface="Trebuchet MS" panose="020B0603020202020204" pitchFamily="34" charset="0"/>
                  <a:ea typeface="思源黑体 CN Bold" panose="020B0800000000000000" charset="-122"/>
                  <a:cs typeface="思源黑体 CN Bold" panose="020B0800000000000000" charset="-122"/>
                </a:rPr>
                <a:t>UNIVERSITAS GUNADARMA</a:t>
              </a:r>
            </a:p>
          </p:txBody>
        </p:sp>
        <p:pic>
          <p:nvPicPr>
            <p:cNvPr id="5" name="Picture 4">
              <a:extLst>
                <a:ext uri="{FF2B5EF4-FFF2-40B4-BE49-F238E27FC236}">
                  <a16:creationId xmlns:a16="http://schemas.microsoft.com/office/drawing/2014/main" id="{34301B4F-702A-47B0-B358-7C382BA74D9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060" y="5874385"/>
              <a:ext cx="968180" cy="958594"/>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8.jpe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8.jpeg"/><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4.sv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8.jpeg"/><Relationship Id="rId7"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a:stretch>
            <a:fillRect/>
          </a:stretch>
        </p:blipFill>
        <p:spPr>
          <a:xfrm>
            <a:off x="3175" y="0"/>
            <a:ext cx="12188825" cy="6858000"/>
          </a:xfrm>
          <a:prstGeom prst="rect">
            <a:avLst/>
          </a:prstGeom>
        </p:spPr>
      </p:pic>
      <p:sp>
        <p:nvSpPr>
          <p:cNvPr id="34" name="矩形 33"/>
          <p:cNvSpPr/>
          <p:nvPr/>
        </p:nvSpPr>
        <p:spPr>
          <a:xfrm>
            <a:off x="927099" y="3150235"/>
            <a:ext cx="8130403" cy="369332"/>
          </a:xfrm>
          <a:prstGeom prst="rect">
            <a:avLst/>
          </a:prstGeom>
          <a:noFill/>
          <a:ln w="12700">
            <a:noFill/>
          </a:ln>
          <a:effectLst/>
        </p:spPr>
        <p:txBody>
          <a:bodyPr wrap="square">
            <a:spAutoFit/>
          </a:bodyPr>
          <a:lstStyle/>
          <a:p>
            <a:pPr algn="dist">
              <a:lnSpc>
                <a:spcPct val="100000"/>
              </a:lnSpc>
            </a:pPr>
            <a:r>
              <a:rPr lang="en-US" kern="2500" cap="all" dirty="0">
                <a:ln>
                  <a:noFill/>
                </a:ln>
                <a:solidFill>
                  <a:schemeClr val="bg1"/>
                </a:solidFill>
                <a:effectLst/>
                <a:uFillTx/>
                <a:latin typeface="思源黑体 CN Bold" panose="020B0800000000000000" charset="-122"/>
                <a:ea typeface="思源黑体 CN Bold" panose="020B0800000000000000" charset="-122"/>
                <a:cs typeface="庞门正道标题体" panose="02010600030101010101" charset="-122"/>
              </a:rPr>
              <a:t>PERTEMUAN KE – 2 (LOGIKA DAN TEKNIK PEMROGRAMAN COBOL)</a:t>
            </a:r>
            <a:endParaRPr kern="2500" cap="all" dirty="0">
              <a:ln>
                <a:noFill/>
              </a:ln>
              <a:solidFill>
                <a:schemeClr val="bg1"/>
              </a:solidFill>
              <a:effectLst/>
              <a:uFillTx/>
              <a:latin typeface="思源黑体 CN Bold" panose="020B0800000000000000" charset="-122"/>
              <a:ea typeface="思源黑体 CN Bold" panose="020B0800000000000000" charset="-122"/>
              <a:cs typeface="庞门正道标题体" panose="02010600030101010101" charset="-122"/>
            </a:endParaRPr>
          </a:p>
        </p:txBody>
      </p:sp>
      <p:cxnSp>
        <p:nvCxnSpPr>
          <p:cNvPr id="36" name="直接连接符 35"/>
          <p:cNvCxnSpPr/>
          <p:nvPr/>
        </p:nvCxnSpPr>
        <p:spPr>
          <a:xfrm flipH="1">
            <a:off x="1010920" y="3705225"/>
            <a:ext cx="6480175" cy="0"/>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922020" y="1990725"/>
            <a:ext cx="9234854" cy="769441"/>
          </a:xfrm>
          <a:prstGeom prst="rect">
            <a:avLst/>
          </a:prstGeom>
          <a:noFill/>
          <a:ln w="12700">
            <a:noFill/>
          </a:ln>
          <a:effectLst/>
        </p:spPr>
        <p:txBody>
          <a:bodyPr wrap="square">
            <a:spAutoFit/>
          </a:bodyPr>
          <a:lstStyle/>
          <a:p>
            <a:pPr algn="l">
              <a:lnSpc>
                <a:spcPct val="100000"/>
              </a:lnSpc>
            </a:pPr>
            <a:r>
              <a:rPr lang="en-US" altLang="zh-CN" sz="4400" kern="2500" cap="all" dirty="0" err="1">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Algoritma</a:t>
            </a:r>
            <a:r>
              <a:rPr lang="en-US" altLang="zh-CN" sz="4400" kern="2500" cap="all" dirty="0">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 </a:t>
            </a:r>
            <a:r>
              <a:rPr lang="en-US" altLang="zh-CN" sz="4400" kern="2500" cap="all" dirty="0" err="1">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pemrograman</a:t>
            </a:r>
            <a:r>
              <a:rPr lang="en-US" altLang="zh-CN" sz="4400" kern="2500" cap="all" dirty="0">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 3</a:t>
            </a:r>
            <a:endParaRPr lang="zh-CN" sz="4400" kern="2500" cap="all" dirty="0">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endParaRPr>
          </a:p>
        </p:txBody>
      </p:sp>
      <p:grpSp>
        <p:nvGrpSpPr>
          <p:cNvPr id="9" name="Group 8">
            <a:extLst>
              <a:ext uri="{FF2B5EF4-FFF2-40B4-BE49-F238E27FC236}">
                <a16:creationId xmlns:a16="http://schemas.microsoft.com/office/drawing/2014/main" id="{DE5EB48A-338F-4762-9C02-FBECEEC5BAF7}"/>
              </a:ext>
            </a:extLst>
          </p:cNvPr>
          <p:cNvGrpSpPr/>
          <p:nvPr/>
        </p:nvGrpSpPr>
        <p:grpSpPr>
          <a:xfrm>
            <a:off x="81060" y="5874385"/>
            <a:ext cx="6967074" cy="958594"/>
            <a:chOff x="81060" y="5874385"/>
            <a:chExt cx="6967074" cy="958594"/>
          </a:xfrm>
        </p:grpSpPr>
        <p:sp>
          <p:nvSpPr>
            <p:cNvPr id="33" name="矩形 32"/>
            <p:cNvSpPr/>
            <p:nvPr/>
          </p:nvSpPr>
          <p:spPr>
            <a:xfrm>
              <a:off x="1049240" y="6115546"/>
              <a:ext cx="5998894" cy="584775"/>
            </a:xfrm>
            <a:prstGeom prst="rect">
              <a:avLst/>
            </a:prstGeom>
            <a:noFill/>
            <a:effectLst/>
            <a:extLst>
              <a:ext uri="{909E8E84-426E-40DD-AFC4-6F175D3DCCD1}">
                <a14:hiddenFill xmlns:a14="http://schemas.microsoft.com/office/drawing/2010/main">
                  <a:solidFill>
                    <a:srgbClr val="0AF2F7"/>
                  </a:solidFill>
                </a14:hiddenFill>
              </a:ext>
            </a:extLst>
          </p:spPr>
          <p:txBody>
            <a:bodyPr wrap="square">
              <a:spAutoFit/>
            </a:bodyPr>
            <a:lstStyle/>
            <a:p>
              <a:pPr algn="l">
                <a:lnSpc>
                  <a:spcPct val="100000"/>
                </a:lnSpc>
              </a:pPr>
              <a:r>
                <a:rPr lang="en-US" altLang="zh-CN" sz="1600" b="1" kern="2500" cap="all" dirty="0">
                  <a:latin typeface="Trebuchet MS" panose="020B0603020202020204" pitchFamily="34" charset="0"/>
                  <a:ea typeface="思源黑体 CN Bold" panose="020B0800000000000000" charset="-122"/>
                  <a:cs typeface="思源黑体 CN Bold" panose="020B0800000000000000" charset="-122"/>
                </a:rPr>
                <a:t>PROGRAM STUDI INFORMATIKA</a:t>
              </a:r>
            </a:p>
            <a:p>
              <a:pPr algn="l">
                <a:lnSpc>
                  <a:spcPct val="100000"/>
                </a:lnSpc>
              </a:pPr>
              <a:r>
                <a:rPr lang="en-US" altLang="zh-CN" sz="1600" b="1" kern="2500" cap="all" dirty="0">
                  <a:effectLst/>
                  <a:uFillTx/>
                  <a:latin typeface="Trebuchet MS" panose="020B0603020202020204" pitchFamily="34" charset="0"/>
                  <a:ea typeface="思源黑体 CN Bold" panose="020B0800000000000000" charset="-122"/>
                  <a:cs typeface="思源黑体 CN Bold" panose="020B0800000000000000" charset="-122"/>
                </a:rPr>
                <a:t>UNIVERSITAS GUNADARMA</a:t>
              </a:r>
            </a:p>
          </p:txBody>
        </p:sp>
        <p:pic>
          <p:nvPicPr>
            <p:cNvPr id="4" name="Picture 3">
              <a:extLst>
                <a:ext uri="{FF2B5EF4-FFF2-40B4-BE49-F238E27FC236}">
                  <a16:creationId xmlns:a16="http://schemas.microsoft.com/office/drawing/2014/main" id="{9A4213E6-B543-4206-AF2F-004129462D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60" y="5874385"/>
              <a:ext cx="968180" cy="958594"/>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6480000" scaled="0"/>
        </a:gradFill>
        <a:effectLst/>
      </p:bgPr>
    </p:bg>
    <p:spTree>
      <p:nvGrpSpPr>
        <p:cNvPr id="1" name=""/>
        <p:cNvGrpSpPr/>
        <p:nvPr/>
      </p:nvGrpSpPr>
      <p:grpSpPr>
        <a:xfrm>
          <a:off x="0" y="0"/>
          <a:ext cx="0" cy="0"/>
          <a:chOff x="0" y="0"/>
          <a:chExt cx="0" cy="0"/>
        </a:xfrm>
      </p:grpSpPr>
      <p:sp>
        <p:nvSpPr>
          <p:cNvPr id="2" name="椭圆 1"/>
          <p:cNvSpPr/>
          <p:nvPr/>
        </p:nvSpPr>
        <p:spPr>
          <a:xfrm>
            <a:off x="3000375" y="123825"/>
            <a:ext cx="6610350" cy="6610350"/>
          </a:xfrm>
          <a:prstGeom prst="ellipse">
            <a:avLst/>
          </a:prstGeom>
          <a:gradFill flip="none" rotWithShape="1">
            <a:gsLst>
              <a:gs pos="33000">
                <a:srgbClr val="5E96E1"/>
              </a:gs>
              <a:gs pos="92000">
                <a:srgbClr val="101BE1"/>
              </a:gs>
            </a:gsLst>
            <a:lin ang="1776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3" name="矩形 2"/>
          <p:cNvSpPr/>
          <p:nvPr/>
        </p:nvSpPr>
        <p:spPr>
          <a:xfrm>
            <a:off x="3375660" y="3554730"/>
            <a:ext cx="5517515" cy="506730"/>
          </a:xfrm>
          <a:prstGeom prst="rect">
            <a:avLst/>
          </a:prstGeom>
        </p:spPr>
        <p:txBody>
          <a:bodyPr wrap="square">
            <a:spAutoFit/>
          </a:bodyPr>
          <a:lstStyle/>
          <a:p>
            <a:pPr algn="ctr">
              <a:lnSpc>
                <a:spcPct val="90000"/>
              </a:lnSpc>
            </a:pPr>
            <a:r>
              <a:rPr lang="en-US"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rPr>
              <a:t>Statement </a:t>
            </a:r>
            <a:r>
              <a:rPr lang="en-US" sz="3000" kern="2500" dirty="0" err="1">
                <a:solidFill>
                  <a:schemeClr val="bg1"/>
                </a:solidFill>
                <a:latin typeface="思源黑体 CN Bold" panose="020B0800000000000000" charset="-122"/>
                <a:ea typeface="思源黑体 CN Bold" panose="020B0800000000000000" charset="-122"/>
                <a:cs typeface="庞门正道标题体" panose="02010600030101010101" charset="-122"/>
              </a:rPr>
              <a:t>Lompatan</a:t>
            </a:r>
            <a:endParaRPr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endParaRPr>
          </a:p>
        </p:txBody>
      </p:sp>
      <p:sp>
        <p:nvSpPr>
          <p:cNvPr id="7" name="矩形 6"/>
          <p:cNvSpPr/>
          <p:nvPr/>
        </p:nvSpPr>
        <p:spPr>
          <a:xfrm>
            <a:off x="4859655" y="1895475"/>
            <a:ext cx="2549525" cy="1691640"/>
          </a:xfrm>
          <a:prstGeom prst="rect">
            <a:avLst/>
          </a:prstGeom>
          <a:noFill/>
          <a:effectLst/>
        </p:spPr>
        <p:txBody>
          <a:bodyPr wrap="square">
            <a:spAutoFit/>
          </a:bodyPr>
          <a:lstStyle/>
          <a:p>
            <a:pPr algn="ctr">
              <a:lnSpc>
                <a:spcPct val="80000"/>
              </a:lnSpc>
            </a:pPr>
            <a:r>
              <a:rPr lang="en-US" altLang="zh-CN" sz="13000" kern="2500" dirty="0">
                <a:ln>
                  <a:noFill/>
                </a:ln>
                <a:solidFill>
                  <a:schemeClr val="bg1"/>
                </a:solidFill>
                <a:effectLst/>
                <a:latin typeface="思源宋体 CN Heavy" panose="02020900000000000000" charset="-122"/>
                <a:ea typeface="思源宋体 CN Heavy" panose="02020900000000000000" charset="-122"/>
                <a:cs typeface="庞门正道标题体" panose="02010600030101010101" charset="-122"/>
              </a:rPr>
              <a:t>03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1" name="矩形: 圆角 10"/>
          <p:cNvSpPr/>
          <p:nvPr/>
        </p:nvSpPr>
        <p:spPr>
          <a:xfrm rot="18900000">
            <a:off x="1027188" y="1999389"/>
            <a:ext cx="1071531" cy="1045191"/>
          </a:xfrm>
          <a:prstGeom prst="roundRect">
            <a:avLst>
              <a:gd name="adj" fmla="val 8586"/>
            </a:avLst>
          </a:prstGeom>
          <a:solidFill>
            <a:srgbClr val="0B15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rot="18900000">
            <a:off x="931058" y="4165102"/>
            <a:ext cx="1094648" cy="1022075"/>
          </a:xfrm>
          <a:prstGeom prst="roundRect">
            <a:avLst>
              <a:gd name="adj" fmla="val 8586"/>
            </a:avLst>
          </a:prstGeom>
          <a:solidFill>
            <a:srgbClr val="9A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2404682" y="2001037"/>
            <a:ext cx="4478032" cy="4099264"/>
          </a:xfrm>
          <a:prstGeom prst="rect">
            <a:avLst/>
          </a:prstGeom>
          <a:noFill/>
        </p:spPr>
        <p:txBody>
          <a:bodyPr wrap="square" rtlCol="0">
            <a:spAutoFit/>
          </a:bodyPr>
          <a:lstStyle/>
          <a:p>
            <a:pPr>
              <a:lnSpc>
                <a:spcPct val="200000"/>
              </a:lnSpc>
            </a:pPr>
            <a:r>
              <a:rPr lang="en-US" altLang="zh-CN" sz="1200" b="1" dirty="0">
                <a:solidFill>
                  <a:schemeClr val="bg2">
                    <a:lumMod val="25000"/>
                  </a:schemeClr>
                </a:solidFill>
                <a:latin typeface="思源黑体 CN Light" panose="020B0300000000000000" charset="-122"/>
                <a:ea typeface="思源黑体 CN Light" panose="020B0300000000000000" charset="-122"/>
              </a:rPr>
              <a:t>GO TO</a:t>
            </a:r>
          </a:p>
          <a:p>
            <a:pPr>
              <a:lnSpc>
                <a:spcPct val="200000"/>
              </a:lnSpc>
            </a:pPr>
            <a:r>
              <a:rPr lang="en-US" altLang="zh-CN" sz="1200" dirty="0" err="1">
                <a:solidFill>
                  <a:schemeClr val="bg2">
                    <a:lumMod val="25000"/>
                  </a:schemeClr>
                </a:solidFill>
                <a:latin typeface="思源黑体 CN Light" panose="020B0300000000000000" charset="-122"/>
                <a:ea typeface="思源黑体 CN Light" panose="020B0300000000000000" charset="-122"/>
              </a:rPr>
              <a:t>Alih</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tanpa</a:t>
            </a: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syarat</a:t>
            </a:r>
            <a:endParaRPr lang="en-US" altLang="zh-CN" sz="1200" dirty="0">
              <a:solidFill>
                <a:schemeClr val="bg2">
                  <a:lumMod val="25000"/>
                </a:schemeClr>
              </a:solidFill>
              <a:latin typeface="思源黑体 CN Light" panose="020B0300000000000000" charset="-122"/>
              <a:ea typeface="思源黑体 CN Light" panose="020B0300000000000000" charset="-122"/>
            </a:endParaRPr>
          </a:p>
          <a:p>
            <a:pPr>
              <a:lnSpc>
                <a:spcPct val="200000"/>
              </a:lnSpc>
            </a:pPr>
            <a:r>
              <a:rPr lang="en-US" altLang="zh-CN" sz="1200" dirty="0">
                <a:solidFill>
                  <a:schemeClr val="bg2">
                    <a:lumMod val="25000"/>
                  </a:schemeClr>
                </a:solidFill>
                <a:latin typeface="思源黑体 CN Light" panose="020B0300000000000000" charset="-122"/>
                <a:ea typeface="思源黑体 CN Light" panose="020B0300000000000000" charset="-122"/>
              </a:rPr>
              <a:t>Format :    </a:t>
            </a:r>
            <a:r>
              <a:rPr lang="en-US" altLang="zh-CN" sz="1200" b="1" dirty="0">
                <a:solidFill>
                  <a:schemeClr val="bg2">
                    <a:lumMod val="25000"/>
                  </a:schemeClr>
                </a:solidFill>
                <a:latin typeface="思源黑体 CN Light" panose="020B0300000000000000" charset="-122"/>
                <a:ea typeface="思源黑体 CN Light" panose="020B0300000000000000" charset="-122"/>
              </a:rPr>
              <a:t>Go To </a:t>
            </a:r>
            <a:r>
              <a:rPr lang="en-US" altLang="zh-CN" sz="1200" dirty="0" err="1">
                <a:solidFill>
                  <a:schemeClr val="bg2">
                    <a:lumMod val="25000"/>
                  </a:schemeClr>
                </a:solidFill>
                <a:latin typeface="思源黑体 CN Light" panose="020B0300000000000000" charset="-122"/>
                <a:ea typeface="思源黑体 CN Light" panose="020B0300000000000000" charset="-122"/>
              </a:rPr>
              <a:t>nama</a:t>
            </a:r>
            <a:r>
              <a:rPr lang="en-US" altLang="zh-CN" sz="1200" dirty="0">
                <a:solidFill>
                  <a:schemeClr val="bg2">
                    <a:lumMod val="25000"/>
                  </a:schemeClr>
                </a:solidFill>
                <a:latin typeface="思源黑体 CN Light" panose="020B0300000000000000" charset="-122"/>
                <a:ea typeface="思源黑体 CN Light" panose="020B0300000000000000" charset="-122"/>
              </a:rPr>
              <a:t>-paragraph</a:t>
            </a:r>
          </a:p>
          <a:p>
            <a:pPr>
              <a:lnSpc>
                <a:spcPct val="200000"/>
              </a:lnSpc>
            </a:pPr>
            <a:endParaRPr lang="en-US" altLang="zh-CN" sz="1200" dirty="0">
              <a:solidFill>
                <a:schemeClr val="bg2">
                  <a:lumMod val="25000"/>
                </a:schemeClr>
              </a:solidFill>
              <a:latin typeface="思源黑体 CN Light" panose="020B0300000000000000" charset="-122"/>
              <a:ea typeface="思源黑体 CN Light" panose="020B0300000000000000" charset="-122"/>
            </a:endParaRPr>
          </a:p>
          <a:p>
            <a:pPr>
              <a:lnSpc>
                <a:spcPct val="200000"/>
              </a:lnSpc>
            </a:pPr>
            <a:endParaRPr lang="en-US" altLang="zh-CN" sz="1200" dirty="0">
              <a:solidFill>
                <a:schemeClr val="bg2">
                  <a:lumMod val="25000"/>
                </a:schemeClr>
              </a:solidFill>
              <a:latin typeface="思源黑体 CN Light" panose="020B0300000000000000" charset="-122"/>
              <a:ea typeface="思源黑体 CN Light" panose="020B0300000000000000" charset="-122"/>
            </a:endParaRPr>
          </a:p>
          <a:p>
            <a:pPr>
              <a:lnSpc>
                <a:spcPct val="200000"/>
              </a:lnSpc>
            </a:pPr>
            <a:endParaRPr lang="en-US" altLang="zh-CN" sz="1200" dirty="0">
              <a:solidFill>
                <a:schemeClr val="bg2">
                  <a:lumMod val="25000"/>
                </a:schemeClr>
              </a:solidFill>
              <a:latin typeface="思源黑体 CN Light" panose="020B0300000000000000" charset="-122"/>
              <a:ea typeface="思源黑体 CN Light" panose="020B0300000000000000" charset="-122"/>
            </a:endParaRPr>
          </a:p>
          <a:p>
            <a:pPr>
              <a:lnSpc>
                <a:spcPct val="200000"/>
              </a:lnSpc>
            </a:pPr>
            <a:r>
              <a:rPr lang="en-US" altLang="zh-CN" sz="1200" b="1" dirty="0">
                <a:solidFill>
                  <a:schemeClr val="bg2">
                    <a:lumMod val="25000"/>
                  </a:schemeClr>
                </a:solidFill>
                <a:latin typeface="思源黑体 CN Light" panose="020B0300000000000000" charset="-122"/>
                <a:ea typeface="思源黑体 CN Light" panose="020B0300000000000000" charset="-122"/>
              </a:rPr>
              <a:t>GO TO DEPENDING ON</a:t>
            </a:r>
          </a:p>
          <a:p>
            <a:pPr>
              <a:lnSpc>
                <a:spcPct val="200000"/>
              </a:lnSpc>
            </a:pPr>
            <a:r>
              <a:rPr lang="en-US" altLang="zh-CN" sz="1200" dirty="0" err="1">
                <a:solidFill>
                  <a:schemeClr val="bg2">
                    <a:lumMod val="25000"/>
                  </a:schemeClr>
                </a:solidFill>
                <a:latin typeface="思源黑体 CN Light" panose="020B0300000000000000" charset="-122"/>
                <a:ea typeface="思源黑体 CN Light" panose="020B0300000000000000" charset="-122"/>
              </a:rPr>
              <a:t>Alih</a:t>
            </a:r>
            <a:r>
              <a:rPr lang="en-US" altLang="zh-CN" sz="1200" dirty="0">
                <a:solidFill>
                  <a:schemeClr val="bg2">
                    <a:lumMod val="25000"/>
                  </a:schemeClr>
                </a:solidFill>
                <a:latin typeface="思源黑体 CN Light" panose="020B0300000000000000" charset="-122"/>
                <a:ea typeface="思源黑体 CN Light" panose="020B0300000000000000" charset="-122"/>
              </a:rPr>
              <a:t> control </a:t>
            </a:r>
            <a:r>
              <a:rPr lang="en-US" altLang="zh-CN" sz="1200" dirty="0" err="1">
                <a:solidFill>
                  <a:schemeClr val="bg2">
                    <a:lumMod val="25000"/>
                  </a:schemeClr>
                </a:solidFill>
                <a:latin typeface="思源黑体 CN Light" panose="020B0300000000000000" charset="-122"/>
                <a:ea typeface="思源黑体 CN Light" panose="020B0300000000000000" charset="-122"/>
              </a:rPr>
              <a:t>bersyatar</a:t>
            </a:r>
            <a:r>
              <a:rPr lang="en-US" altLang="zh-CN" sz="1200" dirty="0">
                <a:solidFill>
                  <a:schemeClr val="bg2">
                    <a:lumMod val="25000"/>
                  </a:schemeClr>
                </a:solidFill>
                <a:latin typeface="思源黑体 CN Light" panose="020B0300000000000000" charset="-122"/>
                <a:ea typeface="思源黑体 CN Light" panose="020B0300000000000000" charset="-122"/>
              </a:rPr>
              <a:t> </a:t>
            </a:r>
          </a:p>
          <a:p>
            <a:pPr>
              <a:lnSpc>
                <a:spcPct val="200000"/>
              </a:lnSpc>
            </a:pPr>
            <a:r>
              <a:rPr lang="en-US" altLang="zh-CN" sz="1200" dirty="0">
                <a:solidFill>
                  <a:schemeClr val="bg2">
                    <a:lumMod val="25000"/>
                  </a:schemeClr>
                </a:solidFill>
                <a:latin typeface="思源黑体 CN Light" panose="020B0300000000000000" charset="-122"/>
                <a:ea typeface="思源黑体 CN Light" panose="020B0300000000000000" charset="-122"/>
              </a:rPr>
              <a:t>Format :  </a:t>
            </a:r>
            <a:r>
              <a:rPr lang="en-US" altLang="zh-CN" sz="1200" b="1" dirty="0">
                <a:solidFill>
                  <a:schemeClr val="bg2">
                    <a:lumMod val="25000"/>
                  </a:schemeClr>
                </a:solidFill>
                <a:latin typeface="思源黑体 CN Light" panose="020B0300000000000000" charset="-122"/>
                <a:ea typeface="思源黑体 CN Light" panose="020B0300000000000000" charset="-122"/>
              </a:rPr>
              <a:t>Go To </a:t>
            </a:r>
            <a:r>
              <a:rPr lang="en-US" altLang="zh-CN" sz="1200" dirty="0">
                <a:solidFill>
                  <a:schemeClr val="bg2">
                    <a:lumMod val="25000"/>
                  </a:schemeClr>
                </a:solidFill>
                <a:latin typeface="思源黑体 CN Light" panose="020B0300000000000000" charset="-122"/>
                <a:ea typeface="思源黑体 CN Light" panose="020B0300000000000000" charset="-122"/>
              </a:rPr>
              <a:t>nama-paragraph1, nama-paragraph2..</a:t>
            </a:r>
          </a:p>
          <a:p>
            <a:pPr>
              <a:lnSpc>
                <a:spcPct val="200000"/>
              </a:lnSpc>
            </a:pPr>
            <a:r>
              <a:rPr lang="en-US" altLang="zh-CN" sz="1200" dirty="0">
                <a:solidFill>
                  <a:schemeClr val="bg2">
                    <a:lumMod val="25000"/>
                  </a:schemeClr>
                </a:solidFill>
                <a:latin typeface="思源黑体 CN Light" panose="020B0300000000000000" charset="-122"/>
                <a:ea typeface="思源黑体 CN Light" panose="020B0300000000000000" charset="-122"/>
              </a:rPr>
              <a:t>                    </a:t>
            </a:r>
            <a:r>
              <a:rPr lang="en-US" altLang="zh-CN" sz="1200" dirty="0" err="1">
                <a:solidFill>
                  <a:schemeClr val="bg2">
                    <a:lumMod val="25000"/>
                  </a:schemeClr>
                </a:solidFill>
                <a:latin typeface="思源黑体 CN Light" panose="020B0300000000000000" charset="-122"/>
                <a:ea typeface="思源黑体 CN Light" panose="020B0300000000000000" charset="-122"/>
              </a:rPr>
              <a:t>nama</a:t>
            </a:r>
            <a:r>
              <a:rPr lang="en-US" altLang="zh-CN" sz="1200" dirty="0">
                <a:solidFill>
                  <a:schemeClr val="bg2">
                    <a:lumMod val="25000"/>
                  </a:schemeClr>
                </a:solidFill>
                <a:latin typeface="思源黑体 CN Light" panose="020B0300000000000000" charset="-122"/>
                <a:ea typeface="思源黑体 CN Light" panose="020B0300000000000000" charset="-122"/>
              </a:rPr>
              <a:t>-paragraph-n </a:t>
            </a:r>
            <a:r>
              <a:rPr lang="en-US" altLang="zh-CN" sz="1200" b="1" dirty="0">
                <a:solidFill>
                  <a:schemeClr val="bg2">
                    <a:lumMod val="25000"/>
                  </a:schemeClr>
                </a:solidFill>
                <a:latin typeface="思源黑体 CN Light" panose="020B0300000000000000" charset="-122"/>
                <a:ea typeface="思源黑体 CN Light" panose="020B0300000000000000" charset="-122"/>
              </a:rPr>
              <a:t>DEPENDING ON </a:t>
            </a:r>
          </a:p>
          <a:p>
            <a:pPr>
              <a:lnSpc>
                <a:spcPct val="200000"/>
              </a:lnSpc>
            </a:pPr>
            <a:endParaRPr lang="zh-CN" altLang="en-US" sz="1200" dirty="0">
              <a:solidFill>
                <a:schemeClr val="bg2">
                  <a:lumMod val="25000"/>
                </a:schemeClr>
              </a:solidFill>
              <a:latin typeface="思源黑体 CN Light" panose="020B0300000000000000" charset="-122"/>
              <a:ea typeface="思源黑体 CN Light" panose="020B0300000000000000" charset="-122"/>
            </a:endParaRPr>
          </a:p>
        </p:txBody>
      </p:sp>
      <p:sp>
        <p:nvSpPr>
          <p:cNvPr id="33" name="文本框 32"/>
          <p:cNvSpPr txBox="1"/>
          <p:nvPr/>
        </p:nvSpPr>
        <p:spPr>
          <a:xfrm>
            <a:off x="1153061" y="2234926"/>
            <a:ext cx="549531" cy="400110"/>
          </a:xfrm>
          <a:prstGeom prst="rect">
            <a:avLst/>
          </a:prstGeom>
          <a:noFill/>
        </p:spPr>
        <p:txBody>
          <a:bodyPr wrap="square" rtlCol="0">
            <a:spAutoFit/>
          </a:bodyPr>
          <a:lstStyle/>
          <a:p>
            <a:pPr algn="r"/>
            <a:r>
              <a:rPr lang="en-US" altLang="zh-CN" sz="2000" dirty="0">
                <a:solidFill>
                  <a:srgbClr val="FFFF00"/>
                </a:solidFill>
                <a:latin typeface="思源黑体 CN Medium" panose="020B0600000000000000" pitchFamily="34" charset="-122"/>
                <a:ea typeface="思源黑体 CN Medium" panose="020B0600000000000000" pitchFamily="34" charset="-122"/>
              </a:rPr>
              <a:t>1</a:t>
            </a:r>
            <a:endParaRPr lang="zh-CN" altLang="en-US" sz="2000" dirty="0">
              <a:solidFill>
                <a:srgbClr val="FFFF00"/>
              </a:solidFill>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5037587" y="592016"/>
            <a:ext cx="3923931" cy="553998"/>
          </a:xfrm>
          <a:prstGeom prst="rect">
            <a:avLst/>
          </a:prstGeom>
          <a:noFill/>
        </p:spPr>
        <p:txBody>
          <a:bodyPr wrap="square" rtlCol="0">
            <a:spAutoFit/>
          </a:bodyPr>
          <a:lstStyle/>
          <a:p>
            <a:pPr algn="l"/>
            <a:r>
              <a:rPr lang="en-US" altLang="zh-CN" sz="3000" b="1" dirty="0">
                <a:solidFill>
                  <a:schemeClr val="tx1">
                    <a:lumMod val="65000"/>
                    <a:lumOff val="35000"/>
                  </a:schemeClr>
                </a:solidFill>
                <a:latin typeface="思源黑体 CN Bold" panose="020B0800000000000000" charset="-122"/>
                <a:ea typeface="思源黑体 CN Bold" panose="020B0800000000000000" charset="-122"/>
              </a:rPr>
              <a:t>GO TO</a:t>
            </a:r>
            <a:endParaRPr lang="zh-CN" altLang="en-US" sz="3000" b="1" dirty="0">
              <a:solidFill>
                <a:schemeClr val="tx1">
                  <a:lumMod val="65000"/>
                  <a:lumOff val="35000"/>
                </a:schemeClr>
              </a:solidFill>
              <a:latin typeface="思源黑体 CN Bold" panose="020B0800000000000000" charset="-122"/>
              <a:ea typeface="思源黑体 CN Bold" panose="020B0800000000000000" charset="-122"/>
            </a:endParaRPr>
          </a:p>
        </p:txBody>
      </p:sp>
      <p:sp>
        <p:nvSpPr>
          <p:cNvPr id="20" name="文本框 32">
            <a:extLst>
              <a:ext uri="{FF2B5EF4-FFF2-40B4-BE49-F238E27FC236}">
                <a16:creationId xmlns:a16="http://schemas.microsoft.com/office/drawing/2014/main" id="{74F18ACF-53E5-4275-8F8A-335F3F853FAC}"/>
              </a:ext>
            </a:extLst>
          </p:cNvPr>
          <p:cNvSpPr txBox="1"/>
          <p:nvPr/>
        </p:nvSpPr>
        <p:spPr>
          <a:xfrm>
            <a:off x="1142145" y="4406804"/>
            <a:ext cx="530560" cy="400110"/>
          </a:xfrm>
          <a:prstGeom prst="rect">
            <a:avLst/>
          </a:prstGeom>
          <a:noFill/>
        </p:spPr>
        <p:txBody>
          <a:bodyPr wrap="square" rtlCol="0">
            <a:spAutoFit/>
          </a:bodyPr>
          <a:lstStyle/>
          <a:p>
            <a:pPr algn="r"/>
            <a:r>
              <a:rPr lang="en-US" altLang="zh-CN" sz="2000" dirty="0">
                <a:solidFill>
                  <a:srgbClr val="FFFF00"/>
                </a:solidFill>
                <a:latin typeface="思源黑体 CN Medium" panose="020B0600000000000000" pitchFamily="34" charset="-122"/>
                <a:ea typeface="思源黑体 CN Medium" panose="020B0600000000000000" pitchFamily="34" charset="-122"/>
              </a:rPr>
              <a:t>2</a:t>
            </a:r>
            <a:endParaRPr lang="zh-CN" altLang="en-US" sz="2000" dirty="0">
              <a:solidFill>
                <a:srgbClr val="FFFF00"/>
              </a:solidFill>
              <a:latin typeface="思源黑体 CN Medium" panose="020B0600000000000000" pitchFamily="34" charset="-122"/>
              <a:ea typeface="思源黑体 CN Medium" panose="020B0600000000000000" pitchFamily="34" charset="-122"/>
            </a:endParaRPr>
          </a:p>
        </p:txBody>
      </p:sp>
      <p:sp>
        <p:nvSpPr>
          <p:cNvPr id="26" name="矩形 41">
            <a:extLst>
              <a:ext uri="{FF2B5EF4-FFF2-40B4-BE49-F238E27FC236}">
                <a16:creationId xmlns:a16="http://schemas.microsoft.com/office/drawing/2014/main" id="{9DACEFA5-9807-4C7B-92B4-F37D584BC1E3}"/>
              </a:ext>
            </a:extLst>
          </p:cNvPr>
          <p:cNvSpPr/>
          <p:nvPr/>
        </p:nvSpPr>
        <p:spPr>
          <a:xfrm>
            <a:off x="7145235" y="1522857"/>
            <a:ext cx="4316758" cy="4954769"/>
          </a:xfrm>
          <a:prstGeom prst="rect">
            <a:avLst/>
          </a:prstGeom>
          <a:solidFill>
            <a:srgbClr val="0913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CN Light" panose="020B0300000000000000" charset="-122"/>
              <a:ea typeface="思源黑体 CN Light" panose="020B0300000000000000" charset="-122"/>
            </a:endParaRPr>
          </a:p>
        </p:txBody>
      </p:sp>
      <p:pic>
        <p:nvPicPr>
          <p:cNvPr id="30" name="Picture 29">
            <a:extLst>
              <a:ext uri="{FF2B5EF4-FFF2-40B4-BE49-F238E27FC236}">
                <a16:creationId xmlns:a16="http://schemas.microsoft.com/office/drawing/2014/main" id="{FF62F2C8-9338-4870-96C2-E20DFC99186A}"/>
              </a:ext>
            </a:extLst>
          </p:cNvPr>
          <p:cNvPicPr>
            <a:picLocks noChangeAspect="1"/>
          </p:cNvPicPr>
          <p:nvPr/>
        </p:nvPicPr>
        <p:blipFill>
          <a:blip r:embed="rId4"/>
          <a:stretch>
            <a:fillRect/>
          </a:stretch>
        </p:blipFill>
        <p:spPr>
          <a:xfrm>
            <a:off x="7560989" y="5475056"/>
            <a:ext cx="1793076" cy="667060"/>
          </a:xfrm>
          <a:prstGeom prst="rect">
            <a:avLst/>
          </a:prstGeom>
        </p:spPr>
      </p:pic>
      <p:pic>
        <p:nvPicPr>
          <p:cNvPr id="36" name="Picture 35">
            <a:extLst>
              <a:ext uri="{FF2B5EF4-FFF2-40B4-BE49-F238E27FC236}">
                <a16:creationId xmlns:a16="http://schemas.microsoft.com/office/drawing/2014/main" id="{77577866-0656-4FA3-8C7C-E742FC67AEA3}"/>
              </a:ext>
            </a:extLst>
          </p:cNvPr>
          <p:cNvPicPr>
            <a:picLocks noChangeAspect="1"/>
          </p:cNvPicPr>
          <p:nvPr/>
        </p:nvPicPr>
        <p:blipFill>
          <a:blip r:embed="rId5"/>
          <a:stretch>
            <a:fillRect/>
          </a:stretch>
        </p:blipFill>
        <p:spPr>
          <a:xfrm>
            <a:off x="9354065" y="5475055"/>
            <a:ext cx="1598743" cy="653895"/>
          </a:xfrm>
          <a:prstGeom prst="rect">
            <a:avLst/>
          </a:prstGeom>
        </p:spPr>
      </p:pic>
      <p:pic>
        <p:nvPicPr>
          <p:cNvPr id="18" name="Picture 17">
            <a:extLst>
              <a:ext uri="{FF2B5EF4-FFF2-40B4-BE49-F238E27FC236}">
                <a16:creationId xmlns:a16="http://schemas.microsoft.com/office/drawing/2014/main" id="{F14362D1-8339-4958-BF1A-FFFAA270CEE3}"/>
              </a:ext>
            </a:extLst>
          </p:cNvPr>
          <p:cNvPicPr>
            <a:picLocks noChangeAspect="1"/>
          </p:cNvPicPr>
          <p:nvPr/>
        </p:nvPicPr>
        <p:blipFill>
          <a:blip r:embed="rId6"/>
          <a:stretch>
            <a:fillRect/>
          </a:stretch>
        </p:blipFill>
        <p:spPr>
          <a:xfrm>
            <a:off x="7616633" y="1722543"/>
            <a:ext cx="3409950" cy="3552825"/>
          </a:xfrm>
          <a:prstGeom prst="rect">
            <a:avLst/>
          </a:prstGeom>
        </p:spPr>
      </p:pic>
      <p:sp>
        <p:nvSpPr>
          <p:cNvPr id="37" name="文本框 39">
            <a:extLst>
              <a:ext uri="{FF2B5EF4-FFF2-40B4-BE49-F238E27FC236}">
                <a16:creationId xmlns:a16="http://schemas.microsoft.com/office/drawing/2014/main" id="{DC14E065-B0C7-4A7A-A557-AB84525B37E1}"/>
              </a:ext>
            </a:extLst>
          </p:cNvPr>
          <p:cNvSpPr txBox="1"/>
          <p:nvPr/>
        </p:nvSpPr>
        <p:spPr>
          <a:xfrm>
            <a:off x="590804" y="1226706"/>
            <a:ext cx="3627755" cy="368300"/>
          </a:xfrm>
          <a:prstGeom prst="rect">
            <a:avLst/>
          </a:prstGeom>
          <a:noFill/>
        </p:spPr>
        <p:txBody>
          <a:bodyPr wrap="square" rtlCol="0">
            <a:spAutoFit/>
          </a:bodyPr>
          <a:lstStyle/>
          <a:p>
            <a:pPr algn="ctr"/>
            <a:r>
              <a:rPr lang="en-US" altLang="zh-CN" dirty="0">
                <a:solidFill>
                  <a:schemeClr val="tx1">
                    <a:lumMod val="65000"/>
                    <a:lumOff val="35000"/>
                  </a:schemeClr>
                </a:solidFill>
                <a:latin typeface="思源黑体 CN Light" panose="020B0300000000000000" charset="-122"/>
                <a:ea typeface="思源黑体 CN Light" panose="020B0300000000000000" charset="-122"/>
              </a:rPr>
              <a:t>STATEMEN LOMPATAN</a:t>
            </a:r>
            <a:endParaRPr lang="en-US" altLang="zh-CN" b="0" i="0" dirty="0">
              <a:solidFill>
                <a:schemeClr val="tx1">
                  <a:lumMod val="65000"/>
                  <a:lumOff val="35000"/>
                </a:schemeClr>
              </a:solidFill>
              <a:effectLst/>
              <a:latin typeface="思源黑体 CN Light" panose="020B0300000000000000" charset="-122"/>
              <a:ea typeface="思源黑体 CN Light" panose="020B0300000000000000" charset="-122"/>
            </a:endParaRPr>
          </a:p>
        </p:txBody>
      </p:sp>
      <p:cxnSp>
        <p:nvCxnSpPr>
          <p:cNvPr id="38" name="直接连接符 2">
            <a:extLst>
              <a:ext uri="{FF2B5EF4-FFF2-40B4-BE49-F238E27FC236}">
                <a16:creationId xmlns:a16="http://schemas.microsoft.com/office/drawing/2014/main" id="{F025F88A-8347-4B0E-A6F9-E79D53C03B45}"/>
              </a:ext>
            </a:extLst>
          </p:cNvPr>
          <p:cNvCxnSpPr/>
          <p:nvPr/>
        </p:nvCxnSpPr>
        <p:spPr>
          <a:xfrm flipH="1" flipV="1">
            <a:off x="1006629" y="1088661"/>
            <a:ext cx="9899015" cy="27305"/>
          </a:xfrm>
          <a:prstGeom prst="line">
            <a:avLst/>
          </a:prstGeom>
          <a:ln w="31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2" name="文本框 11"/>
          <p:cNvSpPr txBox="1"/>
          <p:nvPr/>
        </p:nvSpPr>
        <p:spPr>
          <a:xfrm>
            <a:off x="3762692" y="880452"/>
            <a:ext cx="2709545" cy="553085"/>
          </a:xfrm>
          <a:prstGeom prst="rect">
            <a:avLst/>
          </a:prstGeom>
          <a:noFill/>
        </p:spPr>
        <p:txBody>
          <a:bodyPr wrap="square" rtlCol="0">
            <a:spAutoFit/>
          </a:bodyPr>
          <a:lstStyle/>
          <a:p>
            <a:pPr algn="r"/>
            <a:r>
              <a:rPr lang="en-US" altLang="zh-CN" sz="3000" b="1"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alter</a:t>
            </a:r>
            <a:endParaRPr lang="zh-CN" altLang="zh-CN" sz="3000" b="1"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sp>
        <p:nvSpPr>
          <p:cNvPr id="13" name="TextBox 106"/>
          <p:cNvSpPr txBox="1"/>
          <p:nvPr/>
        </p:nvSpPr>
        <p:spPr>
          <a:xfrm>
            <a:off x="1097915" y="1691074"/>
            <a:ext cx="4635620" cy="1900905"/>
          </a:xfrm>
          <a:prstGeom prst="rect">
            <a:avLst/>
          </a:prstGeom>
          <a:noFill/>
        </p:spPr>
        <p:txBody>
          <a:bodyPr wrap="square" lIns="0" tIns="0" rIns="0" bIns="0" rtlCol="0">
            <a:spAutoFit/>
          </a:bodyPr>
          <a:lstStyle/>
          <a:p>
            <a:pPr algn="l">
              <a:lnSpc>
                <a:spcPct val="150000"/>
              </a:lnSpc>
            </a:pPr>
            <a:r>
              <a:rPr lang="en-US" altLang="zh-CN" sz="1400" dirty="0" err="1">
                <a:solidFill>
                  <a:schemeClr val="tx1"/>
                </a:solidFill>
                <a:latin typeface="思源黑体 CN Regular" panose="020B0500000000000000" charset="-122"/>
                <a:ea typeface="思源黑体 CN Regular" panose="020B0500000000000000" charset="-122"/>
                <a:cs typeface="+mn-ea"/>
                <a:sym typeface="+mn-lt"/>
              </a:rPr>
              <a:t>Merubah</a:t>
            </a:r>
            <a:r>
              <a:rPr lang="en-US"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US" altLang="zh-CN" sz="1400" dirty="0" err="1">
                <a:solidFill>
                  <a:schemeClr val="tx1"/>
                </a:solidFill>
                <a:latin typeface="思源黑体 CN Regular" panose="020B0500000000000000" charset="-122"/>
                <a:ea typeface="思源黑体 CN Regular" panose="020B0500000000000000" charset="-122"/>
                <a:cs typeface="+mn-ea"/>
                <a:sym typeface="+mn-lt"/>
              </a:rPr>
              <a:t>arah</a:t>
            </a:r>
            <a:r>
              <a:rPr lang="en-US"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US" altLang="zh-CN" sz="1400" dirty="0" err="1">
                <a:solidFill>
                  <a:schemeClr val="tx1"/>
                </a:solidFill>
                <a:latin typeface="思源黑体 CN Regular" panose="020B0500000000000000" charset="-122"/>
                <a:ea typeface="思源黑体 CN Regular" panose="020B0500000000000000" charset="-122"/>
                <a:cs typeface="+mn-ea"/>
                <a:sym typeface="+mn-lt"/>
              </a:rPr>
              <a:t>tujuan</a:t>
            </a:r>
            <a:r>
              <a:rPr lang="en-US" altLang="zh-CN" sz="1400" dirty="0">
                <a:solidFill>
                  <a:schemeClr val="tx1"/>
                </a:solidFill>
                <a:latin typeface="思源黑体 CN Regular" panose="020B0500000000000000" charset="-122"/>
                <a:ea typeface="思源黑体 CN Regular" panose="020B0500000000000000" charset="-122"/>
                <a:cs typeface="+mn-ea"/>
                <a:sym typeface="+mn-lt"/>
              </a:rPr>
              <a:t> proses </a:t>
            </a:r>
            <a:r>
              <a:rPr lang="en-US" altLang="zh-CN" sz="1400" dirty="0" err="1">
                <a:solidFill>
                  <a:schemeClr val="tx1"/>
                </a:solidFill>
                <a:latin typeface="思源黑体 CN Regular" panose="020B0500000000000000" charset="-122"/>
                <a:ea typeface="思源黑体 CN Regular" panose="020B0500000000000000" charset="-122"/>
                <a:cs typeface="+mn-ea"/>
                <a:sym typeface="+mn-lt"/>
              </a:rPr>
              <a:t>dari</a:t>
            </a:r>
            <a:r>
              <a:rPr lang="en-US" altLang="zh-CN" sz="1400" dirty="0">
                <a:solidFill>
                  <a:schemeClr val="tx1"/>
                </a:solidFill>
                <a:latin typeface="思源黑体 CN Regular" panose="020B0500000000000000" charset="-122"/>
                <a:ea typeface="思源黑体 CN Regular" panose="020B0500000000000000" charset="-122"/>
                <a:cs typeface="+mn-ea"/>
                <a:sym typeface="+mn-lt"/>
              </a:rPr>
              <a:t> statement GO TO</a:t>
            </a:r>
          </a:p>
          <a:p>
            <a:pPr algn="l">
              <a:lnSpc>
                <a:spcPct val="150000"/>
              </a:lnSpc>
            </a:pPr>
            <a:endParaRPr lang="en-US" altLang="zh-CN" sz="1400" dirty="0">
              <a:latin typeface="思源黑体 CN Regular" panose="020B0500000000000000" charset="-122"/>
              <a:ea typeface="思源黑体 CN Regular" panose="020B0500000000000000" charset="-122"/>
              <a:cs typeface="+mn-ea"/>
              <a:sym typeface="+mn-lt"/>
            </a:endParaRPr>
          </a:p>
          <a:p>
            <a:pPr algn="l">
              <a:lnSpc>
                <a:spcPct val="150000"/>
              </a:lnSpc>
            </a:pPr>
            <a:endParaRPr lang="en-US" altLang="zh-CN" sz="1400" dirty="0">
              <a:solidFill>
                <a:schemeClr val="tx1"/>
              </a:solidFill>
              <a:latin typeface="思源黑体 CN Regular" panose="020B0500000000000000" charset="-122"/>
              <a:ea typeface="思源黑体 CN Regular" panose="020B0500000000000000" charset="-122"/>
              <a:cs typeface="+mn-ea"/>
              <a:sym typeface="+mn-lt"/>
            </a:endParaRPr>
          </a:p>
          <a:p>
            <a:pPr algn="l">
              <a:lnSpc>
                <a:spcPct val="150000"/>
              </a:lnSpc>
            </a:pPr>
            <a:r>
              <a:rPr lang="en-US" altLang="zh-CN" sz="1400" b="1" dirty="0">
                <a:latin typeface="思源黑体 CN Regular" panose="020B0500000000000000" charset="-122"/>
                <a:ea typeface="思源黑体 CN Regular" panose="020B0500000000000000" charset="-122"/>
                <a:cs typeface="+mn-ea"/>
                <a:sym typeface="+mn-lt"/>
              </a:rPr>
              <a:t>Format :</a:t>
            </a:r>
            <a:endParaRPr lang="en-US" altLang="zh-CN" sz="1400" b="1" dirty="0">
              <a:solidFill>
                <a:schemeClr val="tx1"/>
              </a:solidFill>
              <a:latin typeface="思源黑体 CN Regular" panose="020B0500000000000000" charset="-122"/>
              <a:ea typeface="思源黑体 CN Regular" panose="020B0500000000000000" charset="-122"/>
              <a:cs typeface="+mn-ea"/>
              <a:sym typeface="+mn-lt"/>
            </a:endParaRPr>
          </a:p>
          <a:p>
            <a:pPr algn="l">
              <a:lnSpc>
                <a:spcPct val="150000"/>
              </a:lnSpc>
            </a:pPr>
            <a:endParaRPr lang="en-US" altLang="zh-CN" sz="1400" dirty="0">
              <a:latin typeface="思源黑体 CN Regular" panose="020B0500000000000000" charset="-122"/>
              <a:ea typeface="思源黑体 CN Regular" panose="020B0500000000000000" charset="-122"/>
              <a:cs typeface="+mn-ea"/>
              <a:sym typeface="+mn-lt"/>
            </a:endParaRPr>
          </a:p>
          <a:p>
            <a:pPr algn="l">
              <a:lnSpc>
                <a:spcPct val="150000"/>
              </a:lnSpc>
            </a:pPr>
            <a:r>
              <a:rPr lang="en-US" altLang="zh-CN" sz="1400" dirty="0">
                <a:solidFill>
                  <a:schemeClr val="tx1"/>
                </a:solidFill>
                <a:latin typeface="思源黑体 CN Regular" panose="020B0500000000000000" charset="-122"/>
                <a:ea typeface="思源黑体 CN Regular" panose="020B0500000000000000" charset="-122"/>
                <a:cs typeface="+mn-ea"/>
                <a:sym typeface="+mn-lt"/>
              </a:rPr>
              <a:t> </a:t>
            </a:r>
            <a:endParaRPr lang="zh-CN" altLang="en-US" sz="1400" dirty="0">
              <a:solidFill>
                <a:schemeClr val="tx1"/>
              </a:solidFill>
              <a:latin typeface="思源黑体 CN Regular" panose="020B0500000000000000" charset="-122"/>
              <a:ea typeface="思源黑体 CN Regular" panose="020B0500000000000000" charset="-122"/>
              <a:cs typeface="+mn-ea"/>
              <a:sym typeface="+mn-lt"/>
            </a:endParaRPr>
          </a:p>
        </p:txBody>
      </p:sp>
      <p:pic>
        <p:nvPicPr>
          <p:cNvPr id="6" name="Picture 5">
            <a:extLst>
              <a:ext uri="{FF2B5EF4-FFF2-40B4-BE49-F238E27FC236}">
                <a16:creationId xmlns:a16="http://schemas.microsoft.com/office/drawing/2014/main" id="{54D0118E-7CEA-4D39-AB01-88DA5609BE7B}"/>
              </a:ext>
            </a:extLst>
          </p:cNvPr>
          <p:cNvPicPr>
            <a:picLocks noChangeAspect="1"/>
          </p:cNvPicPr>
          <p:nvPr/>
        </p:nvPicPr>
        <p:blipFill>
          <a:blip r:embed="rId4"/>
          <a:stretch>
            <a:fillRect/>
          </a:stretch>
        </p:blipFill>
        <p:spPr>
          <a:xfrm>
            <a:off x="1303335" y="3090519"/>
            <a:ext cx="5155132" cy="338480"/>
          </a:xfrm>
          <a:prstGeom prst="rect">
            <a:avLst/>
          </a:prstGeom>
        </p:spPr>
      </p:pic>
      <p:pic>
        <p:nvPicPr>
          <p:cNvPr id="20" name="图形 1">
            <a:extLst>
              <a:ext uri="{FF2B5EF4-FFF2-40B4-BE49-F238E27FC236}">
                <a16:creationId xmlns:a16="http://schemas.microsoft.com/office/drawing/2014/main" id="{D8E57CA4-78FC-4B70-98AB-4CB07C377BC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89501" y="3970208"/>
            <a:ext cx="1754329" cy="2022352"/>
          </a:xfrm>
          <a:prstGeom prst="rect">
            <a:avLst/>
          </a:prstGeom>
        </p:spPr>
      </p:pic>
      <p:sp>
        <p:nvSpPr>
          <p:cNvPr id="21" name="矩形 34">
            <a:extLst>
              <a:ext uri="{FF2B5EF4-FFF2-40B4-BE49-F238E27FC236}">
                <a16:creationId xmlns:a16="http://schemas.microsoft.com/office/drawing/2014/main" id="{5E62A368-FEE7-438D-A51B-92881E10B906}"/>
              </a:ext>
            </a:extLst>
          </p:cNvPr>
          <p:cNvSpPr/>
          <p:nvPr/>
        </p:nvSpPr>
        <p:spPr>
          <a:xfrm>
            <a:off x="1078873" y="3794575"/>
            <a:ext cx="1693545" cy="1983740"/>
          </a:xfrm>
          <a:prstGeom prst="rect">
            <a:avLst/>
          </a:prstGeom>
          <a:noFill/>
          <a:ln w="3175">
            <a:solidFill>
              <a:schemeClr val="bg1">
                <a:lumMod val="50000"/>
              </a:schemeClr>
            </a:solidFill>
          </a:ln>
          <a:extLst>
            <a:ext uri="{909E8E84-426E-40DD-AFC4-6F175D3DCCD1}">
              <a14:hiddenFill xmlns:a14="http://schemas.microsoft.com/office/drawing/2010/main">
                <a:gradFill flip="none" rotWithShape="1">
                  <a:gsLst>
                    <a:gs pos="0">
                      <a:srgbClr val="FF6737"/>
                    </a:gs>
                    <a:gs pos="48000">
                      <a:srgbClr val="FF784E"/>
                    </a:gs>
                  </a:gsLst>
                  <a:lin ang="10800000" scaled="1"/>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22" name="矩形 41">
            <a:extLst>
              <a:ext uri="{FF2B5EF4-FFF2-40B4-BE49-F238E27FC236}">
                <a16:creationId xmlns:a16="http://schemas.microsoft.com/office/drawing/2014/main" id="{BC195E3C-BA9E-4D8E-AE66-D38EA7760785}"/>
              </a:ext>
            </a:extLst>
          </p:cNvPr>
          <p:cNvSpPr/>
          <p:nvPr/>
        </p:nvSpPr>
        <p:spPr>
          <a:xfrm>
            <a:off x="7020618" y="1655804"/>
            <a:ext cx="4316758" cy="4954769"/>
          </a:xfrm>
          <a:prstGeom prst="rect">
            <a:avLst/>
          </a:prstGeom>
          <a:solidFill>
            <a:srgbClr val="0913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CN Light" panose="020B0300000000000000" charset="-122"/>
              <a:ea typeface="思源黑体 CN Light" panose="020B0300000000000000" charset="-122"/>
            </a:endParaRPr>
          </a:p>
        </p:txBody>
      </p:sp>
      <p:pic>
        <p:nvPicPr>
          <p:cNvPr id="23" name="Picture 22">
            <a:extLst>
              <a:ext uri="{FF2B5EF4-FFF2-40B4-BE49-F238E27FC236}">
                <a16:creationId xmlns:a16="http://schemas.microsoft.com/office/drawing/2014/main" id="{5668F65D-9B44-4C50-8999-6D8E7A537633}"/>
              </a:ext>
            </a:extLst>
          </p:cNvPr>
          <p:cNvPicPr>
            <a:picLocks noChangeAspect="1"/>
          </p:cNvPicPr>
          <p:nvPr/>
        </p:nvPicPr>
        <p:blipFill>
          <a:blip r:embed="rId7"/>
          <a:stretch>
            <a:fillRect/>
          </a:stretch>
        </p:blipFill>
        <p:spPr>
          <a:xfrm>
            <a:off x="7438768" y="1873193"/>
            <a:ext cx="3499702" cy="3111613"/>
          </a:xfrm>
          <a:prstGeom prst="rect">
            <a:avLst/>
          </a:prstGeom>
        </p:spPr>
      </p:pic>
      <p:sp>
        <p:nvSpPr>
          <p:cNvPr id="24" name="Rectangle 23">
            <a:extLst>
              <a:ext uri="{FF2B5EF4-FFF2-40B4-BE49-F238E27FC236}">
                <a16:creationId xmlns:a16="http://schemas.microsoft.com/office/drawing/2014/main" id="{4C48E907-4F56-4388-843A-63EBEE0D4DDF}"/>
              </a:ext>
            </a:extLst>
          </p:cNvPr>
          <p:cNvSpPr/>
          <p:nvPr/>
        </p:nvSpPr>
        <p:spPr>
          <a:xfrm>
            <a:off x="7620846" y="5025191"/>
            <a:ext cx="1513057" cy="369332"/>
          </a:xfrm>
          <a:prstGeom prst="rect">
            <a:avLst/>
          </a:prstGeom>
        </p:spPr>
        <p:txBody>
          <a:bodyPr wrap="square">
            <a:spAutoFit/>
          </a:bodyPr>
          <a:lstStyle/>
          <a:p>
            <a:r>
              <a:rPr lang="en-US" altLang="zh-CN" dirty="0">
                <a:solidFill>
                  <a:schemeClr val="bg1"/>
                </a:solidFill>
                <a:latin typeface="思源黑体 CN Regular" panose="020B0500000000000000" charset="-122"/>
                <a:ea typeface="思源黑体 CN Regular" panose="020B0500000000000000" charset="-122"/>
                <a:cs typeface="+mn-ea"/>
                <a:sym typeface="+mn-lt"/>
              </a:rPr>
              <a:t>Hasil</a:t>
            </a:r>
            <a:r>
              <a:rPr lang="en-US" altLang="zh-CN" dirty="0">
                <a:latin typeface="思源黑体 CN Regular" panose="020B0500000000000000" charset="-122"/>
                <a:ea typeface="思源黑体 CN Regular" panose="020B0500000000000000" charset="-122"/>
                <a:cs typeface="+mn-ea"/>
                <a:sym typeface="+mn-lt"/>
              </a:rPr>
              <a:t> :</a:t>
            </a:r>
            <a:endParaRPr lang="en-ID" dirty="0"/>
          </a:p>
        </p:txBody>
      </p:sp>
      <p:pic>
        <p:nvPicPr>
          <p:cNvPr id="26" name="Picture 25">
            <a:extLst>
              <a:ext uri="{FF2B5EF4-FFF2-40B4-BE49-F238E27FC236}">
                <a16:creationId xmlns:a16="http://schemas.microsoft.com/office/drawing/2014/main" id="{14015EDB-409D-4335-AAC3-64BE83E59A7B}"/>
              </a:ext>
            </a:extLst>
          </p:cNvPr>
          <p:cNvPicPr>
            <a:picLocks noChangeAspect="1"/>
          </p:cNvPicPr>
          <p:nvPr/>
        </p:nvPicPr>
        <p:blipFill>
          <a:blip r:embed="rId8"/>
          <a:stretch>
            <a:fillRect/>
          </a:stretch>
        </p:blipFill>
        <p:spPr>
          <a:xfrm>
            <a:off x="7520184" y="5484444"/>
            <a:ext cx="3385987" cy="589831"/>
          </a:xfrm>
          <a:prstGeom prst="rect">
            <a:avLst/>
          </a:prstGeom>
        </p:spPr>
      </p:pic>
      <p:cxnSp>
        <p:nvCxnSpPr>
          <p:cNvPr id="27" name="直接连接符 2">
            <a:extLst>
              <a:ext uri="{FF2B5EF4-FFF2-40B4-BE49-F238E27FC236}">
                <a16:creationId xmlns:a16="http://schemas.microsoft.com/office/drawing/2014/main" id="{F78EBC87-EAE0-48AB-B3D1-EA6F4BF54850}"/>
              </a:ext>
            </a:extLst>
          </p:cNvPr>
          <p:cNvCxnSpPr/>
          <p:nvPr/>
        </p:nvCxnSpPr>
        <p:spPr>
          <a:xfrm flipH="1" flipV="1">
            <a:off x="1146492" y="1384707"/>
            <a:ext cx="9899015" cy="27305"/>
          </a:xfrm>
          <a:prstGeom prst="line">
            <a:avLst/>
          </a:prstGeom>
          <a:ln w="31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8" name="矩形 34">
            <a:extLst>
              <a:ext uri="{FF2B5EF4-FFF2-40B4-BE49-F238E27FC236}">
                <a16:creationId xmlns:a16="http://schemas.microsoft.com/office/drawing/2014/main" id="{FDC921C5-77D9-48E4-9183-C3A723078675}"/>
              </a:ext>
            </a:extLst>
          </p:cNvPr>
          <p:cNvSpPr/>
          <p:nvPr/>
        </p:nvSpPr>
        <p:spPr>
          <a:xfrm>
            <a:off x="1760913" y="4217987"/>
            <a:ext cx="1693545" cy="1983740"/>
          </a:xfrm>
          <a:prstGeom prst="rect">
            <a:avLst/>
          </a:prstGeom>
          <a:noFill/>
          <a:ln w="3175">
            <a:solidFill>
              <a:schemeClr val="bg1">
                <a:lumMod val="50000"/>
              </a:schemeClr>
            </a:solidFill>
          </a:ln>
          <a:extLst>
            <a:ext uri="{909E8E84-426E-40DD-AFC4-6F175D3DCCD1}">
              <a14:hiddenFill xmlns:a14="http://schemas.microsoft.com/office/drawing/2010/main">
                <a:gradFill flip="none" rotWithShape="1">
                  <a:gsLst>
                    <a:gs pos="0">
                      <a:srgbClr val="FF6737"/>
                    </a:gs>
                    <a:gs pos="48000">
                      <a:srgbClr val="FF784E"/>
                    </a:gs>
                  </a:gsLst>
                  <a:lin ang="10800000" scaled="1"/>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pic>
        <p:nvPicPr>
          <p:cNvPr id="30" name="图形 1">
            <a:extLst>
              <a:ext uri="{FF2B5EF4-FFF2-40B4-BE49-F238E27FC236}">
                <a16:creationId xmlns:a16="http://schemas.microsoft.com/office/drawing/2014/main" id="{B76F3495-E0F5-4064-9F81-4224E05EB4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245" y="3574004"/>
            <a:ext cx="1754329" cy="202235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9" name="文本框 8"/>
          <p:cNvSpPr txBox="1"/>
          <p:nvPr/>
        </p:nvSpPr>
        <p:spPr>
          <a:xfrm>
            <a:off x="1839934" y="1977922"/>
            <a:ext cx="8512131"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err="1"/>
              <a:t>Membuat</a:t>
            </a:r>
            <a:r>
              <a:rPr lang="en-US" sz="1400" dirty="0"/>
              <a:t> </a:t>
            </a:r>
            <a:r>
              <a:rPr lang="en-US" sz="1400" dirty="0" err="1"/>
              <a:t>suatu</a:t>
            </a:r>
            <a:r>
              <a:rPr lang="en-US" sz="1400" dirty="0"/>
              <a:t> statement yang </a:t>
            </a:r>
            <a:r>
              <a:rPr lang="en-US" sz="1400" dirty="0" err="1"/>
              <a:t>akan</a:t>
            </a:r>
            <a:r>
              <a:rPr lang="en-US" sz="1400" dirty="0"/>
              <a:t> </a:t>
            </a:r>
            <a:r>
              <a:rPr lang="en-US" sz="1400" dirty="0" err="1"/>
              <a:t>membawa</a:t>
            </a:r>
            <a:r>
              <a:rPr lang="en-US" sz="1400" dirty="0"/>
              <a:t> proses </a:t>
            </a:r>
            <a:r>
              <a:rPr lang="en-US" sz="1400" dirty="0" err="1"/>
              <a:t>dari</a:t>
            </a:r>
            <a:r>
              <a:rPr lang="en-US" sz="1400" dirty="0"/>
              <a:t> program </a:t>
            </a:r>
            <a:r>
              <a:rPr lang="en-US" sz="1400" dirty="0" err="1"/>
              <a:t>meloncat</a:t>
            </a:r>
            <a:r>
              <a:rPr lang="en-US" sz="1400" dirty="0"/>
              <a:t> </a:t>
            </a:r>
            <a:r>
              <a:rPr lang="en-US" sz="1400" dirty="0" err="1"/>
              <a:t>ke</a:t>
            </a:r>
            <a:r>
              <a:rPr lang="en-US" sz="1400" dirty="0"/>
              <a:t> </a:t>
            </a:r>
            <a:r>
              <a:rPr lang="en-US" sz="1400" dirty="0" err="1"/>
              <a:t>suatu</a:t>
            </a:r>
            <a:r>
              <a:rPr lang="en-US" sz="1400" dirty="0"/>
              <a:t> paragraph, </a:t>
            </a:r>
          </a:p>
          <a:p>
            <a:pPr marL="285750" indent="-285750">
              <a:buFont typeface="Arial" panose="020B0604020202020204" pitchFamily="34" charset="0"/>
              <a:buChar char="•"/>
            </a:pPr>
            <a:r>
              <a:rPr lang="en-US" sz="1400" dirty="0" err="1"/>
              <a:t>Menjalankan</a:t>
            </a:r>
            <a:r>
              <a:rPr lang="en-US" sz="1400" dirty="0"/>
              <a:t> </a:t>
            </a:r>
            <a:r>
              <a:rPr lang="en-US" sz="1400" dirty="0" err="1"/>
              <a:t>seluruh</a:t>
            </a:r>
            <a:r>
              <a:rPr lang="en-US" sz="1400" dirty="0"/>
              <a:t> </a:t>
            </a:r>
            <a:r>
              <a:rPr lang="en-US" sz="1400" dirty="0" err="1"/>
              <a:t>statetement</a:t>
            </a:r>
            <a:r>
              <a:rPr lang="en-US" sz="1400" dirty="0"/>
              <a:t> yang </a:t>
            </a:r>
            <a:r>
              <a:rPr lang="en-US" sz="1400" dirty="0" err="1"/>
              <a:t>ada</a:t>
            </a:r>
            <a:r>
              <a:rPr lang="en-US" sz="1400" dirty="0"/>
              <a:t> pada paragraph </a:t>
            </a:r>
            <a:r>
              <a:rPr lang="en-US" sz="1400" dirty="0" err="1"/>
              <a:t>tersebut</a:t>
            </a:r>
            <a:r>
              <a:rPr lang="en-US" sz="1400" dirty="0"/>
              <a:t>. </a:t>
            </a:r>
            <a:r>
              <a:rPr lang="de-DE" sz="1400" dirty="0"/>
              <a:t>Jika telah selesai akan kembali ke statement setelah PERFORM.</a:t>
            </a:r>
          </a:p>
          <a:p>
            <a:endParaRPr lang="de-DE" sz="1400" dirty="0"/>
          </a:p>
          <a:p>
            <a:r>
              <a:rPr lang="de-DE" sz="1400" b="1" dirty="0"/>
              <a:t>Format:  </a:t>
            </a:r>
          </a:p>
          <a:p>
            <a:endParaRPr lang="en-ID" sz="1400" dirty="0"/>
          </a:p>
        </p:txBody>
      </p:sp>
      <p:pic>
        <p:nvPicPr>
          <p:cNvPr id="39" name="图形 1"/>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33453" y="3461126"/>
            <a:ext cx="7138310" cy="738664"/>
          </a:xfrm>
          <a:prstGeom prst="rect">
            <a:avLst/>
          </a:prstGeom>
        </p:spPr>
      </p:pic>
      <p:sp>
        <p:nvSpPr>
          <p:cNvPr id="19" name="文本框 18"/>
          <p:cNvSpPr txBox="1"/>
          <p:nvPr/>
        </p:nvSpPr>
        <p:spPr>
          <a:xfrm>
            <a:off x="4351338" y="1113155"/>
            <a:ext cx="3610610" cy="553085"/>
          </a:xfrm>
          <a:prstGeom prst="rect">
            <a:avLst/>
          </a:prstGeom>
          <a:noFill/>
        </p:spPr>
        <p:txBody>
          <a:bodyPr wrap="square" rtlCol="0">
            <a:spAutoFit/>
          </a:bodyPr>
          <a:lstStyle/>
          <a:p>
            <a:pPr algn="ctr"/>
            <a:r>
              <a:rPr lang="en-US" altLang="zh-CN" sz="3000" b="1" cap="all" dirty="0">
                <a:solidFill>
                  <a:schemeClr val="tx1">
                    <a:lumMod val="65000"/>
                    <a:lumOff val="35000"/>
                  </a:schemeClr>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PERFORM</a:t>
            </a:r>
            <a:endParaRPr lang="zh-CN" altLang="zh-CN" sz="3000" b="1" cap="all" dirty="0">
              <a:solidFill>
                <a:schemeClr val="tx1">
                  <a:lumMod val="65000"/>
                  <a:lumOff val="35000"/>
                </a:schemeClr>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cxnSp>
        <p:nvCxnSpPr>
          <p:cNvPr id="3" name="直接连接符 2"/>
          <p:cNvCxnSpPr/>
          <p:nvPr/>
        </p:nvCxnSpPr>
        <p:spPr>
          <a:xfrm flipH="1" flipV="1">
            <a:off x="1264283" y="1830197"/>
            <a:ext cx="9899015" cy="27305"/>
          </a:xfrm>
          <a:prstGeom prst="line">
            <a:avLst/>
          </a:prstGeom>
          <a:ln w="31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6737882-42E1-4F8D-BB01-91E978859574}"/>
              </a:ext>
            </a:extLst>
          </p:cNvPr>
          <p:cNvPicPr>
            <a:picLocks noChangeAspect="1"/>
          </p:cNvPicPr>
          <p:nvPr/>
        </p:nvPicPr>
        <p:blipFill>
          <a:blip r:embed="rId6"/>
          <a:stretch>
            <a:fillRect/>
          </a:stretch>
        </p:blipFill>
        <p:spPr>
          <a:xfrm>
            <a:off x="2480977" y="3609587"/>
            <a:ext cx="5480971" cy="542925"/>
          </a:xfrm>
          <a:prstGeom prst="rect">
            <a:avLst/>
          </a:prstGeom>
        </p:spPr>
      </p:pic>
      <p:pic>
        <p:nvPicPr>
          <p:cNvPr id="6" name="Picture 5">
            <a:extLst>
              <a:ext uri="{FF2B5EF4-FFF2-40B4-BE49-F238E27FC236}">
                <a16:creationId xmlns:a16="http://schemas.microsoft.com/office/drawing/2014/main" id="{EBFFB781-41B0-4684-B3BE-EB1197F15140}"/>
              </a:ext>
            </a:extLst>
          </p:cNvPr>
          <p:cNvPicPr>
            <a:picLocks noChangeAspect="1"/>
          </p:cNvPicPr>
          <p:nvPr/>
        </p:nvPicPr>
        <p:blipFill>
          <a:blip r:embed="rId7"/>
          <a:stretch>
            <a:fillRect/>
          </a:stretch>
        </p:blipFill>
        <p:spPr>
          <a:xfrm>
            <a:off x="2459346" y="4566224"/>
            <a:ext cx="6486525" cy="609600"/>
          </a:xfrm>
          <a:prstGeom prst="rect">
            <a:avLst/>
          </a:prstGeom>
        </p:spPr>
      </p:pic>
      <p:pic>
        <p:nvPicPr>
          <p:cNvPr id="7" name="Picture 6">
            <a:extLst>
              <a:ext uri="{FF2B5EF4-FFF2-40B4-BE49-F238E27FC236}">
                <a16:creationId xmlns:a16="http://schemas.microsoft.com/office/drawing/2014/main" id="{D62E1883-80C6-4ADE-9291-372662AE7CF9}"/>
              </a:ext>
            </a:extLst>
          </p:cNvPr>
          <p:cNvPicPr>
            <a:picLocks noChangeAspect="1"/>
          </p:cNvPicPr>
          <p:nvPr/>
        </p:nvPicPr>
        <p:blipFill>
          <a:blip r:embed="rId8"/>
          <a:stretch>
            <a:fillRect/>
          </a:stretch>
        </p:blipFill>
        <p:spPr>
          <a:xfrm>
            <a:off x="2480977" y="5318448"/>
            <a:ext cx="5772150" cy="466725"/>
          </a:xfrm>
          <a:prstGeom prst="rect">
            <a:avLst/>
          </a:prstGeom>
        </p:spPr>
      </p:pic>
      <p:pic>
        <p:nvPicPr>
          <p:cNvPr id="25" name="图形 1">
            <a:extLst>
              <a:ext uri="{FF2B5EF4-FFF2-40B4-BE49-F238E27FC236}">
                <a16:creationId xmlns:a16="http://schemas.microsoft.com/office/drawing/2014/main" id="{639C2E1C-DCA3-436E-8AD8-9E12E1018B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33454" y="4344629"/>
            <a:ext cx="7138311" cy="738664"/>
          </a:xfrm>
          <a:prstGeom prst="rect">
            <a:avLst/>
          </a:prstGeom>
        </p:spPr>
      </p:pic>
      <p:pic>
        <p:nvPicPr>
          <p:cNvPr id="26" name="图形 1">
            <a:extLst>
              <a:ext uri="{FF2B5EF4-FFF2-40B4-BE49-F238E27FC236}">
                <a16:creationId xmlns:a16="http://schemas.microsoft.com/office/drawing/2014/main" id="{4E8E675D-2881-4E76-98EB-148E14CA73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33454" y="5233826"/>
            <a:ext cx="7138311" cy="73866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39" name="图形 1"/>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4883" y="1593671"/>
            <a:ext cx="6310407" cy="2768264"/>
          </a:xfrm>
          <a:prstGeom prst="rect">
            <a:avLst/>
          </a:prstGeom>
        </p:spPr>
      </p:pic>
      <p:sp>
        <p:nvSpPr>
          <p:cNvPr id="19" name="文本框 18"/>
          <p:cNvSpPr txBox="1"/>
          <p:nvPr/>
        </p:nvSpPr>
        <p:spPr>
          <a:xfrm>
            <a:off x="594883" y="651039"/>
            <a:ext cx="4459030" cy="553998"/>
          </a:xfrm>
          <a:prstGeom prst="rect">
            <a:avLst/>
          </a:prstGeom>
          <a:noFill/>
        </p:spPr>
        <p:txBody>
          <a:bodyPr wrap="square" rtlCol="0">
            <a:spAutoFit/>
          </a:bodyPr>
          <a:lstStyle/>
          <a:p>
            <a:pPr algn="ctr"/>
            <a:r>
              <a:rPr lang="en-US" altLang="zh-CN" sz="3000" b="1" cap="all" dirty="0">
                <a:solidFill>
                  <a:schemeClr val="tx1">
                    <a:lumMod val="65000"/>
                    <a:lumOff val="35000"/>
                  </a:schemeClr>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PERFORM </a:t>
            </a:r>
            <a:r>
              <a:rPr lang="en-US" altLang="zh-CN" sz="3000" b="1" cap="all" dirty="0" err="1">
                <a:solidFill>
                  <a:schemeClr val="tx1">
                    <a:lumMod val="65000"/>
                    <a:lumOff val="35000"/>
                  </a:schemeClr>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lanjutan</a:t>
            </a:r>
            <a:endParaRPr lang="zh-CN" altLang="zh-CN" sz="3000" b="1" cap="all" dirty="0">
              <a:solidFill>
                <a:schemeClr val="tx1">
                  <a:lumMod val="65000"/>
                  <a:lumOff val="35000"/>
                </a:schemeClr>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cxnSp>
        <p:nvCxnSpPr>
          <p:cNvPr id="3" name="直接连接符 2"/>
          <p:cNvCxnSpPr>
            <a:cxnSpLocks/>
          </p:cNvCxnSpPr>
          <p:nvPr/>
        </p:nvCxnSpPr>
        <p:spPr>
          <a:xfrm flipH="1" flipV="1">
            <a:off x="720587" y="1374251"/>
            <a:ext cx="6006466" cy="50206"/>
          </a:xfrm>
          <a:prstGeom prst="line">
            <a:avLst/>
          </a:prstGeom>
          <a:ln w="31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8966D80-B5D1-49BB-8B64-CBD0B25C4FB6}"/>
              </a:ext>
            </a:extLst>
          </p:cNvPr>
          <p:cNvPicPr>
            <a:picLocks noChangeAspect="1"/>
          </p:cNvPicPr>
          <p:nvPr/>
        </p:nvPicPr>
        <p:blipFill>
          <a:blip r:embed="rId6"/>
          <a:stretch>
            <a:fillRect/>
          </a:stretch>
        </p:blipFill>
        <p:spPr>
          <a:xfrm>
            <a:off x="888228" y="1832273"/>
            <a:ext cx="5838825" cy="828675"/>
          </a:xfrm>
          <a:prstGeom prst="rect">
            <a:avLst/>
          </a:prstGeom>
        </p:spPr>
      </p:pic>
      <p:pic>
        <p:nvPicPr>
          <p:cNvPr id="5" name="Picture 4">
            <a:extLst>
              <a:ext uri="{FF2B5EF4-FFF2-40B4-BE49-F238E27FC236}">
                <a16:creationId xmlns:a16="http://schemas.microsoft.com/office/drawing/2014/main" id="{1D7FED1F-6D0E-478D-8B1D-C26E33BC3E4E}"/>
              </a:ext>
            </a:extLst>
          </p:cNvPr>
          <p:cNvPicPr>
            <a:picLocks noChangeAspect="1"/>
          </p:cNvPicPr>
          <p:nvPr/>
        </p:nvPicPr>
        <p:blipFill>
          <a:blip r:embed="rId7"/>
          <a:stretch>
            <a:fillRect/>
          </a:stretch>
        </p:blipFill>
        <p:spPr>
          <a:xfrm>
            <a:off x="1045390" y="2899550"/>
            <a:ext cx="5524500" cy="828675"/>
          </a:xfrm>
          <a:prstGeom prst="rect">
            <a:avLst/>
          </a:prstGeom>
        </p:spPr>
      </p:pic>
      <p:pic>
        <p:nvPicPr>
          <p:cNvPr id="10" name="Picture 9">
            <a:extLst>
              <a:ext uri="{FF2B5EF4-FFF2-40B4-BE49-F238E27FC236}">
                <a16:creationId xmlns:a16="http://schemas.microsoft.com/office/drawing/2014/main" id="{A9B5BBA8-869F-479E-AA74-6F2A3106BA04}"/>
              </a:ext>
            </a:extLst>
          </p:cNvPr>
          <p:cNvPicPr>
            <a:picLocks noChangeAspect="1"/>
          </p:cNvPicPr>
          <p:nvPr/>
        </p:nvPicPr>
        <p:blipFill>
          <a:blip r:embed="rId8"/>
          <a:stretch>
            <a:fillRect/>
          </a:stretch>
        </p:blipFill>
        <p:spPr>
          <a:xfrm>
            <a:off x="7492537" y="1593671"/>
            <a:ext cx="3654073" cy="4879724"/>
          </a:xfrm>
          <a:prstGeom prst="rect">
            <a:avLst/>
          </a:prstGeom>
        </p:spPr>
      </p:pic>
      <p:pic>
        <p:nvPicPr>
          <p:cNvPr id="11" name="Picture 10">
            <a:extLst>
              <a:ext uri="{FF2B5EF4-FFF2-40B4-BE49-F238E27FC236}">
                <a16:creationId xmlns:a16="http://schemas.microsoft.com/office/drawing/2014/main" id="{5EFF8F17-441E-4A21-904A-98DC341CBD9D}"/>
              </a:ext>
            </a:extLst>
          </p:cNvPr>
          <p:cNvPicPr>
            <a:picLocks noChangeAspect="1"/>
          </p:cNvPicPr>
          <p:nvPr/>
        </p:nvPicPr>
        <p:blipFill>
          <a:blip r:embed="rId9"/>
          <a:stretch>
            <a:fillRect/>
          </a:stretch>
        </p:blipFill>
        <p:spPr>
          <a:xfrm>
            <a:off x="4699464" y="4469336"/>
            <a:ext cx="2200275" cy="2028825"/>
          </a:xfrm>
          <a:prstGeom prst="rect">
            <a:avLst/>
          </a:prstGeom>
        </p:spPr>
      </p:pic>
    </p:spTree>
    <p:extLst>
      <p:ext uri="{BB962C8B-B14F-4D97-AF65-F5344CB8AC3E}">
        <p14:creationId xmlns:p14="http://schemas.microsoft.com/office/powerpoint/2010/main" val="1696211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6480000" scaled="0"/>
        </a:gradFill>
        <a:effectLst/>
      </p:bgPr>
    </p:bg>
    <p:spTree>
      <p:nvGrpSpPr>
        <p:cNvPr id="1" name=""/>
        <p:cNvGrpSpPr/>
        <p:nvPr/>
      </p:nvGrpSpPr>
      <p:grpSpPr>
        <a:xfrm>
          <a:off x="0" y="0"/>
          <a:ext cx="0" cy="0"/>
          <a:chOff x="0" y="0"/>
          <a:chExt cx="0" cy="0"/>
        </a:xfrm>
      </p:grpSpPr>
      <p:sp>
        <p:nvSpPr>
          <p:cNvPr id="2" name="椭圆 1"/>
          <p:cNvSpPr/>
          <p:nvPr/>
        </p:nvSpPr>
        <p:spPr>
          <a:xfrm>
            <a:off x="3000375" y="123825"/>
            <a:ext cx="6610350" cy="6610350"/>
          </a:xfrm>
          <a:prstGeom prst="ellipse">
            <a:avLst/>
          </a:prstGeom>
          <a:gradFill flip="none" rotWithShape="1">
            <a:gsLst>
              <a:gs pos="33000">
                <a:srgbClr val="5E96E1"/>
              </a:gs>
              <a:gs pos="92000">
                <a:srgbClr val="101BE1"/>
              </a:gs>
            </a:gsLst>
            <a:lin ang="1776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3" name="矩形 2"/>
          <p:cNvSpPr/>
          <p:nvPr/>
        </p:nvSpPr>
        <p:spPr>
          <a:xfrm>
            <a:off x="3375660" y="3554730"/>
            <a:ext cx="5517515" cy="506730"/>
          </a:xfrm>
          <a:prstGeom prst="rect">
            <a:avLst/>
          </a:prstGeom>
        </p:spPr>
        <p:txBody>
          <a:bodyPr wrap="square">
            <a:spAutoFit/>
          </a:bodyPr>
          <a:lstStyle/>
          <a:p>
            <a:pPr algn="ctr">
              <a:lnSpc>
                <a:spcPct val="90000"/>
              </a:lnSpc>
            </a:pPr>
            <a:r>
              <a:rPr lang="en-US"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rPr>
              <a:t>TABEL</a:t>
            </a:r>
            <a:endParaRPr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endParaRPr>
          </a:p>
        </p:txBody>
      </p:sp>
      <p:sp>
        <p:nvSpPr>
          <p:cNvPr id="7" name="矩形 6"/>
          <p:cNvSpPr/>
          <p:nvPr/>
        </p:nvSpPr>
        <p:spPr>
          <a:xfrm>
            <a:off x="4859655" y="1895475"/>
            <a:ext cx="2549525" cy="1691640"/>
          </a:xfrm>
          <a:prstGeom prst="rect">
            <a:avLst/>
          </a:prstGeom>
          <a:noFill/>
          <a:effectLst/>
        </p:spPr>
        <p:txBody>
          <a:bodyPr wrap="square">
            <a:spAutoFit/>
          </a:bodyPr>
          <a:lstStyle/>
          <a:p>
            <a:pPr algn="ctr">
              <a:lnSpc>
                <a:spcPct val="80000"/>
              </a:lnSpc>
            </a:pPr>
            <a:r>
              <a:rPr lang="en-US" altLang="zh-CN" sz="13000" kern="2500" dirty="0">
                <a:ln>
                  <a:noFill/>
                </a:ln>
                <a:solidFill>
                  <a:schemeClr val="bg1"/>
                </a:solidFill>
                <a:effectLst/>
                <a:latin typeface="思源宋体 CN Heavy" panose="02020900000000000000" charset="-122"/>
                <a:ea typeface="思源宋体 CN Heavy" panose="02020900000000000000" charset="-122"/>
                <a:cs typeface="庞门正道标题体" panose="02010600030101010101" charset="-122"/>
              </a:rPr>
              <a:t>04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圆角矩形 1"/>
          <p:cNvSpPr/>
          <p:nvPr/>
        </p:nvSpPr>
        <p:spPr>
          <a:xfrm>
            <a:off x="2106002" y="3043923"/>
            <a:ext cx="3496980" cy="3163863"/>
          </a:xfrm>
          <a:prstGeom prst="roundRect">
            <a:avLst/>
          </a:prstGeom>
          <a:solidFill>
            <a:srgbClr val="455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95969"/>
              </a:solidFill>
            </a:endParaRPr>
          </a:p>
        </p:txBody>
      </p:sp>
      <p:sp>
        <p:nvSpPr>
          <p:cNvPr id="17" name="文本框 16"/>
          <p:cNvSpPr txBox="1"/>
          <p:nvPr/>
        </p:nvSpPr>
        <p:spPr>
          <a:xfrm>
            <a:off x="1210941" y="1471221"/>
            <a:ext cx="9625932" cy="523220"/>
          </a:xfrm>
          <a:prstGeom prst="rect">
            <a:avLst/>
          </a:prstGeom>
          <a:noFill/>
        </p:spPr>
        <p:txBody>
          <a:bodyPr wrap="square" rtlCol="0">
            <a:spAutoFit/>
          </a:bodyPr>
          <a:lstStyle/>
          <a:p>
            <a:r>
              <a:rPr lang="en-ID" sz="1400" dirty="0"/>
              <a:t>SUATU KUMPULAN DATA DENGAN TIPE SAMA DAN DISIMPAN DI MEMORI SECARA BERURUTAN</a:t>
            </a:r>
          </a:p>
          <a:p>
            <a:endParaRPr lang="en-ID" sz="1400" dirty="0"/>
          </a:p>
        </p:txBody>
      </p:sp>
      <p:sp>
        <p:nvSpPr>
          <p:cNvPr id="18" name="文本框 17"/>
          <p:cNvSpPr txBox="1"/>
          <p:nvPr/>
        </p:nvSpPr>
        <p:spPr>
          <a:xfrm>
            <a:off x="7400290" y="802005"/>
            <a:ext cx="3610610" cy="553085"/>
          </a:xfrm>
          <a:prstGeom prst="rect">
            <a:avLst/>
          </a:prstGeom>
          <a:noFill/>
        </p:spPr>
        <p:txBody>
          <a:bodyPr wrap="square" rtlCol="0">
            <a:spAutoFit/>
          </a:bodyPr>
          <a:lstStyle/>
          <a:p>
            <a:pPr algn="r"/>
            <a:r>
              <a:rPr lang="en-US" altLang="zh-CN" sz="3000" b="1" cap="all" dirty="0">
                <a:solidFill>
                  <a:schemeClr val="tx1">
                    <a:lumMod val="65000"/>
                    <a:lumOff val="35000"/>
                  </a:schemeClr>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TABEL</a:t>
            </a:r>
            <a:endParaRPr lang="zh-CN" altLang="zh-CN" sz="3000" b="1" cap="all" dirty="0">
              <a:solidFill>
                <a:schemeClr val="tx1">
                  <a:lumMod val="65000"/>
                  <a:lumOff val="35000"/>
                </a:schemeClr>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sp>
        <p:nvSpPr>
          <p:cNvPr id="20" name="íšḻïḑé"/>
          <p:cNvSpPr/>
          <p:nvPr/>
        </p:nvSpPr>
        <p:spPr bwMode="auto">
          <a:xfrm>
            <a:off x="5542914" y="3330574"/>
            <a:ext cx="3724653" cy="1344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10000"/>
              </a:lnSpc>
              <a:spcBef>
                <a:spcPct val="0"/>
              </a:spcBef>
            </a:pPr>
            <a:endParaRPr lang="zh-CN" altLang="en-US" sz="1400" dirty="0">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endParaRPr>
          </a:p>
        </p:txBody>
      </p:sp>
      <p:sp>
        <p:nvSpPr>
          <p:cNvPr id="22" name="文本框 21"/>
          <p:cNvSpPr txBox="1"/>
          <p:nvPr/>
        </p:nvSpPr>
        <p:spPr>
          <a:xfrm>
            <a:off x="2802614" y="3190473"/>
            <a:ext cx="2103755" cy="477054"/>
          </a:xfrm>
          <a:prstGeom prst="rect">
            <a:avLst/>
          </a:prstGeom>
          <a:noFill/>
        </p:spPr>
        <p:txBody>
          <a:bodyPr wrap="square" rtlCol="0">
            <a:spAutoFit/>
          </a:bodyPr>
          <a:lstStyle/>
          <a:p>
            <a:pPr algn="ctr"/>
            <a:r>
              <a:rPr lang="en-US" altLang="zh-CN" sz="2500" cap="all" dirty="0">
                <a:solidFill>
                  <a:schemeClr val="bg1"/>
                </a:solidFill>
                <a:latin typeface="思源黑体 CN Medium" panose="020B0600000000000000" pitchFamily="34" charset="-122"/>
                <a:ea typeface="思源黑体 CN Medium" panose="020B0600000000000000" pitchFamily="34" charset="-122"/>
                <a:cs typeface="思源黑体 CN Bold" panose="020B0800000000000000" charset="-122"/>
                <a:sym typeface="+mn-ea"/>
              </a:rPr>
              <a:t> DIMENSI 1</a:t>
            </a:r>
            <a:endParaRPr lang="zh-CN" altLang="zh-CN" sz="2500" cap="all" dirty="0">
              <a:solidFill>
                <a:schemeClr val="bg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sp>
        <p:nvSpPr>
          <p:cNvPr id="3" name="Rectangle 2">
            <a:extLst>
              <a:ext uri="{FF2B5EF4-FFF2-40B4-BE49-F238E27FC236}">
                <a16:creationId xmlns:a16="http://schemas.microsoft.com/office/drawing/2014/main" id="{AD7BBF9B-6F07-43A4-95AF-D90A1B445952}"/>
              </a:ext>
            </a:extLst>
          </p:cNvPr>
          <p:cNvSpPr/>
          <p:nvPr/>
        </p:nvSpPr>
        <p:spPr>
          <a:xfrm>
            <a:off x="1210941" y="1974145"/>
            <a:ext cx="8600324" cy="786754"/>
          </a:xfrm>
          <a:prstGeom prst="rect">
            <a:avLst/>
          </a:prstGeom>
        </p:spPr>
        <p:txBody>
          <a:bodyPr wrap="square">
            <a:spAutoFit/>
          </a:bodyPr>
          <a:lstStyle/>
          <a:p>
            <a:pPr marL="285750" indent="-285750">
              <a:lnSpc>
                <a:spcPct val="110000"/>
              </a:lnSpc>
              <a:spcBef>
                <a:spcPct val="0"/>
              </a:spcBef>
              <a:buFont typeface="Wingdings" panose="05000000000000000000" pitchFamily="2" charset="2"/>
              <a:buChar char="v"/>
            </a:pPr>
            <a:r>
              <a:rPr lang="en-US" sz="1400" dirty="0" err="1"/>
              <a:t>Menggunakan</a:t>
            </a:r>
            <a:r>
              <a:rPr lang="en-US" sz="1400" dirty="0"/>
              <a:t> statement OCCURS </a:t>
            </a:r>
          </a:p>
          <a:p>
            <a:pPr marL="285750" indent="-285750">
              <a:lnSpc>
                <a:spcPct val="110000"/>
              </a:lnSpc>
              <a:spcBef>
                <a:spcPct val="0"/>
              </a:spcBef>
              <a:buFont typeface="Wingdings" panose="05000000000000000000" pitchFamily="2" charset="2"/>
              <a:buChar char="v"/>
            </a:pPr>
            <a:r>
              <a:rPr lang="en-US" sz="1400" dirty="0"/>
              <a:t>Occurs clause </a:t>
            </a:r>
            <a:r>
              <a:rPr lang="en-US" sz="1400" dirty="0" err="1"/>
              <a:t>tidak</a:t>
            </a:r>
            <a:r>
              <a:rPr lang="en-US" sz="1400" dirty="0"/>
              <a:t> </a:t>
            </a:r>
            <a:r>
              <a:rPr lang="en-US" sz="1400" dirty="0" err="1"/>
              <a:t>boleh</a:t>
            </a:r>
            <a:r>
              <a:rPr lang="en-US" sz="1400" dirty="0"/>
              <a:t> </a:t>
            </a:r>
            <a:r>
              <a:rPr lang="en-US" sz="1400" dirty="0" err="1"/>
              <a:t>dipakai</a:t>
            </a:r>
            <a:r>
              <a:rPr lang="en-US" sz="1400" dirty="0"/>
              <a:t> pada level number 01 </a:t>
            </a:r>
            <a:r>
              <a:rPr lang="en-US" sz="1400" dirty="0" err="1"/>
              <a:t>atau</a:t>
            </a:r>
            <a:r>
              <a:rPr lang="en-US" sz="1400" dirty="0"/>
              <a:t> level number77</a:t>
            </a:r>
          </a:p>
          <a:p>
            <a:pPr marL="285750" indent="-285750">
              <a:lnSpc>
                <a:spcPct val="110000"/>
              </a:lnSpc>
              <a:spcBef>
                <a:spcPct val="0"/>
              </a:spcBef>
              <a:buFont typeface="Wingdings" panose="05000000000000000000" pitchFamily="2" charset="2"/>
              <a:buChar char="v"/>
            </a:pPr>
            <a:r>
              <a:rPr lang="en-ID" sz="1400" dirty="0" err="1"/>
              <a:t>Pendefinisian</a:t>
            </a:r>
            <a:r>
              <a:rPr lang="en-ID" sz="1400" dirty="0"/>
              <a:t> </a:t>
            </a:r>
            <a:r>
              <a:rPr lang="en-ID" sz="1400" dirty="0" err="1"/>
              <a:t>Tabel</a:t>
            </a:r>
            <a:r>
              <a:rPr lang="en-ID" sz="1400" dirty="0"/>
              <a:t> </a:t>
            </a:r>
            <a:r>
              <a:rPr lang="en-ID" sz="1400" dirty="0" err="1"/>
              <a:t>ada</a:t>
            </a:r>
            <a:r>
              <a:rPr lang="en-ID" sz="1400" dirty="0"/>
              <a:t> pada DATA DIVISION di WORKING-STORAGE SECTION.</a:t>
            </a:r>
            <a:endParaRPr lang="zh-CN" altLang="en-US" sz="1400" dirty="0">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endParaRPr>
          </a:p>
        </p:txBody>
      </p:sp>
      <p:sp>
        <p:nvSpPr>
          <p:cNvPr id="28" name="Rectangle 27">
            <a:extLst>
              <a:ext uri="{FF2B5EF4-FFF2-40B4-BE49-F238E27FC236}">
                <a16:creationId xmlns:a16="http://schemas.microsoft.com/office/drawing/2014/main" id="{3DBE3F9F-D986-48BB-A2B1-852B63F405FC}"/>
              </a:ext>
            </a:extLst>
          </p:cNvPr>
          <p:cNvSpPr/>
          <p:nvPr/>
        </p:nvSpPr>
        <p:spPr>
          <a:xfrm>
            <a:off x="2201341" y="3646889"/>
            <a:ext cx="3496981" cy="2919645"/>
          </a:xfrm>
          <a:prstGeom prst="rect">
            <a:avLst/>
          </a:prstGeom>
        </p:spPr>
        <p:txBody>
          <a:bodyPr wrap="square">
            <a:spAutoFit/>
          </a:bodyPr>
          <a:lstStyle/>
          <a:p>
            <a:pPr marL="285750" indent="-285750">
              <a:lnSpc>
                <a:spcPct val="110000"/>
              </a:lnSpc>
              <a:spcBef>
                <a:spcPct val="0"/>
              </a:spcBef>
              <a:buFont typeface="Wingdings" panose="05000000000000000000" pitchFamily="2" charset="2"/>
              <a:buChar char="v"/>
            </a:pPr>
            <a:r>
              <a:rPr lang="en-US" altLang="zh-CN" sz="1400" dirty="0" err="1">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Contoh</a:t>
            </a:r>
            <a:r>
              <a:rPr lang="en-US" altLang="zh-CN" sz="1400"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 1  :</a:t>
            </a:r>
          </a:p>
          <a:p>
            <a:pPr>
              <a:lnSpc>
                <a:spcPct val="110000"/>
              </a:lnSpc>
              <a:spcBef>
                <a:spcPct val="0"/>
              </a:spcBef>
            </a:pPr>
            <a:r>
              <a:rPr lang="en-US" altLang="zh-CN" sz="1400"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01 </a:t>
            </a:r>
            <a:r>
              <a:rPr lang="en-US" altLang="zh-CN" sz="1400" dirty="0" err="1">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tabel-Mahasiswa</a:t>
            </a:r>
            <a:r>
              <a:rPr lang="en-US" altLang="zh-CN" sz="1400"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a:t>
            </a:r>
          </a:p>
          <a:p>
            <a:pPr>
              <a:lnSpc>
                <a:spcPct val="110000"/>
              </a:lnSpc>
              <a:spcBef>
                <a:spcPct val="0"/>
              </a:spcBef>
            </a:pPr>
            <a:r>
              <a:rPr lang="en-US" altLang="zh-CN" sz="1400"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     02 Nama Occurs 5 times pic A(20). </a:t>
            </a:r>
          </a:p>
          <a:p>
            <a:pPr>
              <a:lnSpc>
                <a:spcPct val="110000"/>
              </a:lnSpc>
              <a:spcBef>
                <a:spcPct val="0"/>
              </a:spcBef>
            </a:pPr>
            <a:r>
              <a:rPr lang="en-US" altLang="zh-CN" sz="1400"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     02 NPM Occurs 5 times pic X(8). </a:t>
            </a:r>
          </a:p>
          <a:p>
            <a:pPr>
              <a:lnSpc>
                <a:spcPct val="110000"/>
              </a:lnSpc>
              <a:spcBef>
                <a:spcPct val="0"/>
              </a:spcBef>
            </a:pPr>
            <a:r>
              <a:rPr lang="en-US" altLang="zh-CN" sz="1400"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     </a:t>
            </a:r>
          </a:p>
          <a:p>
            <a:pPr>
              <a:lnSpc>
                <a:spcPct val="110000"/>
              </a:lnSpc>
              <a:spcBef>
                <a:spcPct val="0"/>
              </a:spcBef>
            </a:pPr>
            <a:r>
              <a:rPr lang="en-US" altLang="zh-CN" sz="1400" dirty="0" err="1">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Contoh</a:t>
            </a:r>
            <a:r>
              <a:rPr lang="en-US" altLang="zh-CN" sz="1400"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 2:</a:t>
            </a:r>
          </a:p>
          <a:p>
            <a:pPr>
              <a:lnSpc>
                <a:spcPct val="110000"/>
              </a:lnSpc>
              <a:spcBef>
                <a:spcPct val="0"/>
              </a:spcBef>
            </a:pPr>
            <a:r>
              <a:rPr lang="en-US" altLang="zh-CN" sz="1400"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01 </a:t>
            </a:r>
            <a:r>
              <a:rPr lang="en-US" altLang="zh-CN" sz="1400" dirty="0" err="1">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tabel-Mahasiswa</a:t>
            </a:r>
            <a:r>
              <a:rPr lang="en-US" altLang="zh-CN" sz="1400"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a:t>
            </a:r>
          </a:p>
          <a:p>
            <a:pPr>
              <a:lnSpc>
                <a:spcPct val="110000"/>
              </a:lnSpc>
              <a:spcBef>
                <a:spcPct val="0"/>
              </a:spcBef>
            </a:pPr>
            <a:r>
              <a:rPr lang="en-US" altLang="zh-CN" sz="1400"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     02 Data-</a:t>
            </a:r>
            <a:r>
              <a:rPr lang="en-US" altLang="zh-CN" sz="1400" dirty="0" err="1">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Mhs</a:t>
            </a:r>
            <a:r>
              <a:rPr lang="en-US" altLang="zh-CN" sz="1400"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 Occurs 5</a:t>
            </a:r>
          </a:p>
          <a:p>
            <a:pPr>
              <a:lnSpc>
                <a:spcPct val="110000"/>
              </a:lnSpc>
              <a:spcBef>
                <a:spcPct val="0"/>
              </a:spcBef>
            </a:pPr>
            <a:r>
              <a:rPr lang="en-US" altLang="zh-CN" sz="1400"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          03 Nama pic A(20). </a:t>
            </a:r>
          </a:p>
          <a:p>
            <a:pPr>
              <a:lnSpc>
                <a:spcPct val="110000"/>
              </a:lnSpc>
              <a:spcBef>
                <a:spcPct val="0"/>
              </a:spcBef>
            </a:pPr>
            <a:r>
              <a:rPr lang="en-US" altLang="zh-CN" sz="1400"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          03 NPM pic X(8).</a:t>
            </a:r>
          </a:p>
          <a:p>
            <a:pPr>
              <a:lnSpc>
                <a:spcPct val="110000"/>
              </a:lnSpc>
              <a:spcBef>
                <a:spcPct val="0"/>
              </a:spcBef>
            </a:pPr>
            <a:endParaRPr lang="en-US" altLang="zh-CN" sz="1400"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endParaRPr>
          </a:p>
          <a:p>
            <a:pPr>
              <a:lnSpc>
                <a:spcPct val="110000"/>
              </a:lnSpc>
              <a:spcBef>
                <a:spcPct val="0"/>
              </a:spcBef>
            </a:pPr>
            <a:endParaRPr lang="zh-CN" altLang="en-US" sz="1400" dirty="0">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endParaRPr>
          </a:p>
        </p:txBody>
      </p:sp>
      <p:cxnSp>
        <p:nvCxnSpPr>
          <p:cNvPr id="29" name="直接连接符 2">
            <a:extLst>
              <a:ext uri="{FF2B5EF4-FFF2-40B4-BE49-F238E27FC236}">
                <a16:creationId xmlns:a16="http://schemas.microsoft.com/office/drawing/2014/main" id="{6B9CDD34-D8E1-4BE9-8E40-89722651911C}"/>
              </a:ext>
            </a:extLst>
          </p:cNvPr>
          <p:cNvCxnSpPr/>
          <p:nvPr/>
        </p:nvCxnSpPr>
        <p:spPr>
          <a:xfrm flipH="1" flipV="1">
            <a:off x="1231900" y="1327785"/>
            <a:ext cx="9899015" cy="27305"/>
          </a:xfrm>
          <a:prstGeom prst="line">
            <a:avLst/>
          </a:prstGeom>
          <a:ln w="31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1" name="圆角矩形 1">
            <a:extLst>
              <a:ext uri="{FF2B5EF4-FFF2-40B4-BE49-F238E27FC236}">
                <a16:creationId xmlns:a16="http://schemas.microsoft.com/office/drawing/2014/main" id="{638DDFAD-0389-4FCC-BCBA-C41FBFA261B4}"/>
              </a:ext>
            </a:extLst>
          </p:cNvPr>
          <p:cNvSpPr/>
          <p:nvPr/>
        </p:nvSpPr>
        <p:spPr>
          <a:xfrm>
            <a:off x="6299594" y="3095097"/>
            <a:ext cx="3496980" cy="3073760"/>
          </a:xfrm>
          <a:prstGeom prst="roundRect">
            <a:avLst/>
          </a:prstGeom>
          <a:solidFill>
            <a:srgbClr val="0913C8"/>
          </a:solidFill>
          <a:ln>
            <a:solidFill>
              <a:srgbClr val="9A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95969"/>
              </a:solidFill>
            </a:endParaRPr>
          </a:p>
        </p:txBody>
      </p:sp>
      <p:sp>
        <p:nvSpPr>
          <p:cNvPr id="32" name="文本框 21">
            <a:extLst>
              <a:ext uri="{FF2B5EF4-FFF2-40B4-BE49-F238E27FC236}">
                <a16:creationId xmlns:a16="http://schemas.microsoft.com/office/drawing/2014/main" id="{8E80E1D8-88C0-4E20-8C7D-3EDA76654105}"/>
              </a:ext>
            </a:extLst>
          </p:cNvPr>
          <p:cNvSpPr txBox="1"/>
          <p:nvPr/>
        </p:nvSpPr>
        <p:spPr>
          <a:xfrm>
            <a:off x="6156505" y="3219842"/>
            <a:ext cx="2597585" cy="477054"/>
          </a:xfrm>
          <a:prstGeom prst="rect">
            <a:avLst/>
          </a:prstGeom>
          <a:noFill/>
        </p:spPr>
        <p:txBody>
          <a:bodyPr wrap="square" rtlCol="0">
            <a:spAutoFit/>
          </a:bodyPr>
          <a:lstStyle/>
          <a:p>
            <a:pPr algn="ctr"/>
            <a:r>
              <a:rPr lang="en-US" altLang="zh-CN" sz="2500" cap="all" dirty="0">
                <a:solidFill>
                  <a:schemeClr val="bg1"/>
                </a:solidFill>
                <a:latin typeface="思源黑体 CN Medium" panose="020B0600000000000000" pitchFamily="34" charset="-122"/>
                <a:ea typeface="思源黑体 CN Medium" panose="020B0600000000000000" pitchFamily="34" charset="-122"/>
                <a:cs typeface="思源黑体 CN Bold" panose="020B0800000000000000" charset="-122"/>
                <a:sym typeface="+mn-ea"/>
              </a:rPr>
              <a:t>      DIMENSI 2</a:t>
            </a:r>
            <a:endParaRPr lang="zh-CN" altLang="zh-CN" sz="2500" cap="all" dirty="0">
              <a:solidFill>
                <a:schemeClr val="bg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sp>
        <p:nvSpPr>
          <p:cNvPr id="33" name="Rectangle 32">
            <a:extLst>
              <a:ext uri="{FF2B5EF4-FFF2-40B4-BE49-F238E27FC236}">
                <a16:creationId xmlns:a16="http://schemas.microsoft.com/office/drawing/2014/main" id="{0C8041BD-6A2B-4716-AB44-EA79A4281E42}"/>
              </a:ext>
            </a:extLst>
          </p:cNvPr>
          <p:cNvSpPr/>
          <p:nvPr/>
        </p:nvSpPr>
        <p:spPr>
          <a:xfrm>
            <a:off x="6403333" y="3719238"/>
            <a:ext cx="3496981" cy="2747291"/>
          </a:xfrm>
          <a:prstGeom prst="rect">
            <a:avLst/>
          </a:prstGeom>
        </p:spPr>
        <p:txBody>
          <a:bodyPr wrap="square">
            <a:spAutoFit/>
          </a:bodyPr>
          <a:lstStyle/>
          <a:p>
            <a:pPr marL="285750" indent="-285750">
              <a:lnSpc>
                <a:spcPct val="110000"/>
              </a:lnSpc>
              <a:spcBef>
                <a:spcPct val="0"/>
              </a:spcBef>
              <a:buFont typeface="Wingdings" panose="05000000000000000000" pitchFamily="2" charset="2"/>
              <a:buChar char="v"/>
            </a:pPr>
            <a:r>
              <a:rPr lang="en-US" altLang="zh-CN" sz="1400" dirty="0" err="1">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Contoh</a:t>
            </a:r>
            <a:r>
              <a:rPr lang="en-US" altLang="zh-CN" sz="1400"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 1:</a:t>
            </a:r>
          </a:p>
          <a:p>
            <a:pPr lvl="0"/>
            <a:r>
              <a:rPr lang="en-US" sz="1400" dirty="0">
                <a:solidFill>
                  <a:schemeClr val="bg1"/>
                </a:solidFill>
                <a:ea typeface="思源黑体 CN Regular" panose="020B0500000000000000" charset="-122"/>
              </a:rPr>
              <a:t>01     </a:t>
            </a:r>
            <a:r>
              <a:rPr lang="en-US" sz="1400" dirty="0" err="1">
                <a:solidFill>
                  <a:schemeClr val="bg1"/>
                </a:solidFill>
                <a:ea typeface="思源黑体 CN Regular" panose="020B0500000000000000" charset="-122"/>
              </a:rPr>
              <a:t>Penjualan</a:t>
            </a:r>
            <a:endParaRPr lang="en-ID" sz="1400" dirty="0">
              <a:solidFill>
                <a:schemeClr val="bg1"/>
              </a:solidFill>
              <a:ea typeface="思源黑体 CN Regular" panose="020B0500000000000000" charset="-122"/>
            </a:endParaRPr>
          </a:p>
          <a:p>
            <a:pPr lvl="0"/>
            <a:r>
              <a:rPr lang="en-US" sz="1400" dirty="0">
                <a:solidFill>
                  <a:schemeClr val="bg1"/>
                </a:solidFill>
                <a:ea typeface="思源黑体 CN Regular" panose="020B0500000000000000" charset="-122"/>
              </a:rPr>
              <a:t>         02 Salesmen Occurs 2 Times.</a:t>
            </a:r>
            <a:endParaRPr lang="en-ID" sz="1400" dirty="0">
              <a:solidFill>
                <a:schemeClr val="bg1"/>
              </a:solidFill>
              <a:ea typeface="思源黑体 CN Regular" panose="020B0500000000000000" charset="-122"/>
            </a:endParaRPr>
          </a:p>
          <a:p>
            <a:pPr lvl="0"/>
            <a:r>
              <a:rPr lang="en-US" sz="1400" dirty="0">
                <a:solidFill>
                  <a:schemeClr val="bg1"/>
                </a:solidFill>
                <a:ea typeface="思源黑体 CN Regular" panose="020B0500000000000000" charset="-122"/>
              </a:rPr>
              <a:t>               03 </a:t>
            </a:r>
            <a:r>
              <a:rPr lang="en-US" sz="1400" dirty="0" err="1">
                <a:solidFill>
                  <a:schemeClr val="bg1"/>
                </a:solidFill>
                <a:ea typeface="思源黑体 CN Regular" panose="020B0500000000000000" charset="-122"/>
              </a:rPr>
              <a:t>Bulan</a:t>
            </a:r>
            <a:r>
              <a:rPr lang="en-US" sz="1400" dirty="0">
                <a:solidFill>
                  <a:schemeClr val="bg1"/>
                </a:solidFill>
                <a:ea typeface="思源黑体 CN Regular" panose="020B0500000000000000" charset="-122"/>
              </a:rPr>
              <a:t> Occurs 3 Times Pic 9(5).</a:t>
            </a:r>
          </a:p>
          <a:p>
            <a:pPr lvl="0"/>
            <a:endParaRPr lang="en-US" sz="1400" dirty="0">
              <a:solidFill>
                <a:schemeClr val="bg1"/>
              </a:solidFill>
              <a:ea typeface="思源黑体 CN Regular" panose="020B0500000000000000" charset="-122"/>
            </a:endParaRPr>
          </a:p>
          <a:p>
            <a:pPr marL="285750" indent="-285750">
              <a:lnSpc>
                <a:spcPct val="110000"/>
              </a:lnSpc>
              <a:spcBef>
                <a:spcPct val="0"/>
              </a:spcBef>
              <a:buFont typeface="Wingdings" panose="05000000000000000000" pitchFamily="2" charset="2"/>
              <a:buChar char="v"/>
            </a:pPr>
            <a:r>
              <a:rPr lang="en-US" altLang="zh-CN" sz="1400" dirty="0" err="1">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Contoh</a:t>
            </a:r>
            <a:r>
              <a:rPr lang="en-US" altLang="zh-CN" sz="1400"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rPr>
              <a:t> :</a:t>
            </a:r>
          </a:p>
          <a:p>
            <a:pPr lvl="0"/>
            <a:r>
              <a:rPr lang="en-US" sz="1400" dirty="0">
                <a:solidFill>
                  <a:schemeClr val="bg1"/>
                </a:solidFill>
                <a:ea typeface="思源黑体 CN Regular" panose="020B0500000000000000" charset="-122"/>
              </a:rPr>
              <a:t>01     </a:t>
            </a:r>
            <a:r>
              <a:rPr lang="en-US" sz="1400" dirty="0" err="1">
                <a:solidFill>
                  <a:schemeClr val="bg1"/>
                </a:solidFill>
                <a:ea typeface="思源黑体 CN Regular" panose="020B0500000000000000" charset="-122"/>
              </a:rPr>
              <a:t>Penjualan</a:t>
            </a:r>
            <a:endParaRPr lang="en-ID" sz="1400" dirty="0">
              <a:solidFill>
                <a:schemeClr val="bg1"/>
              </a:solidFill>
              <a:ea typeface="思源黑体 CN Regular" panose="020B0500000000000000" charset="-122"/>
            </a:endParaRPr>
          </a:p>
          <a:p>
            <a:pPr lvl="0"/>
            <a:r>
              <a:rPr lang="en-US" sz="1400" dirty="0">
                <a:solidFill>
                  <a:schemeClr val="bg1"/>
                </a:solidFill>
                <a:ea typeface="思源黑体 CN Regular" panose="020B0500000000000000" charset="-122"/>
              </a:rPr>
              <a:t>         02 Salesmen Occurs 2 Times.</a:t>
            </a:r>
            <a:endParaRPr lang="en-ID" sz="1400" dirty="0">
              <a:solidFill>
                <a:schemeClr val="bg1"/>
              </a:solidFill>
              <a:ea typeface="思源黑体 CN Regular" panose="020B0500000000000000" charset="-122"/>
            </a:endParaRPr>
          </a:p>
          <a:p>
            <a:pPr lvl="0"/>
            <a:r>
              <a:rPr lang="en-US" sz="1400" dirty="0">
                <a:solidFill>
                  <a:schemeClr val="bg1"/>
                </a:solidFill>
                <a:ea typeface="思源黑体 CN Regular" panose="020B0500000000000000" charset="-122"/>
              </a:rPr>
              <a:t>               03 </a:t>
            </a:r>
            <a:r>
              <a:rPr lang="en-US" sz="1400" dirty="0" err="1">
                <a:solidFill>
                  <a:schemeClr val="bg1"/>
                </a:solidFill>
                <a:ea typeface="思源黑体 CN Regular" panose="020B0500000000000000" charset="-122"/>
              </a:rPr>
              <a:t>Bulan</a:t>
            </a:r>
            <a:r>
              <a:rPr lang="en-US" sz="1400" dirty="0">
                <a:solidFill>
                  <a:schemeClr val="bg1"/>
                </a:solidFill>
                <a:ea typeface="思源黑体 CN Regular" panose="020B0500000000000000" charset="-122"/>
              </a:rPr>
              <a:t> Occurs 3 Times.</a:t>
            </a:r>
          </a:p>
          <a:p>
            <a:pPr lvl="0"/>
            <a:r>
              <a:rPr lang="en-US" sz="1400" dirty="0">
                <a:solidFill>
                  <a:schemeClr val="bg1"/>
                </a:solidFill>
                <a:ea typeface="思源黑体 CN Regular" panose="020B0500000000000000" charset="-122"/>
              </a:rPr>
              <a:t>                04 Hasil  Pic 9(5).</a:t>
            </a:r>
          </a:p>
          <a:p>
            <a:pPr marL="285750" indent="-285750">
              <a:lnSpc>
                <a:spcPct val="110000"/>
              </a:lnSpc>
              <a:spcBef>
                <a:spcPct val="0"/>
              </a:spcBef>
              <a:buFont typeface="Wingdings" panose="05000000000000000000" pitchFamily="2" charset="2"/>
              <a:buChar char="v"/>
            </a:pPr>
            <a:endParaRPr lang="en-US" altLang="zh-CN" sz="1400" dirty="0">
              <a:solidFill>
                <a:schemeClr val="bg1"/>
              </a:solidFill>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endParaRPr>
          </a:p>
          <a:p>
            <a:pPr>
              <a:lnSpc>
                <a:spcPct val="110000"/>
              </a:lnSpc>
              <a:spcBef>
                <a:spcPct val="0"/>
              </a:spcBef>
            </a:pPr>
            <a:endParaRPr lang="zh-CN" altLang="en-US" sz="1400" dirty="0">
              <a:latin typeface="思源黑体 CN Regular" panose="020B0500000000000000" charset="-122"/>
              <a:ea typeface="思源黑体 CN Regular" panose="020B0500000000000000" charset="-122"/>
              <a:cs typeface="思源黑体 CN Regular" panose="020B0500000000000000" charset="-122"/>
              <a:sym typeface="思源黑体 CN Regular" panose="020B0500000000000000"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9" name="矩形 18"/>
          <p:cNvSpPr/>
          <p:nvPr/>
        </p:nvSpPr>
        <p:spPr>
          <a:xfrm flipH="1">
            <a:off x="148006" y="0"/>
            <a:ext cx="6095365" cy="6858000"/>
          </a:xfrm>
          <a:prstGeom prst="rect">
            <a:avLst/>
          </a:prstGeom>
          <a:solidFill>
            <a:srgbClr val="455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黑体 CN Light" panose="020B0300000000000000" charset="-122"/>
              <a:ea typeface="思源黑体 CN Light" panose="020B0300000000000000" charset="-122"/>
              <a:cs typeface="思源黑体 CN Medium" panose="020B0600000000000000" pitchFamily="34" charset="-122"/>
            </a:endParaRPr>
          </a:p>
        </p:txBody>
      </p:sp>
      <p:sp>
        <p:nvSpPr>
          <p:cNvPr id="5" name="文本框 4"/>
          <p:cNvSpPr txBox="1"/>
          <p:nvPr/>
        </p:nvSpPr>
        <p:spPr>
          <a:xfrm>
            <a:off x="-523759" y="300039"/>
            <a:ext cx="6095365" cy="553998"/>
          </a:xfrm>
          <a:prstGeom prst="rect">
            <a:avLst/>
          </a:prstGeom>
          <a:noFill/>
        </p:spPr>
        <p:txBody>
          <a:bodyPr wrap="square" rtlCol="0">
            <a:spAutoFit/>
          </a:bodyPr>
          <a:lstStyle/>
          <a:p>
            <a:pPr algn="r"/>
            <a:r>
              <a:rPr lang="en-US" altLang="zh-CN" sz="3000" dirty="0">
                <a:solidFill>
                  <a:schemeClr val="bg1"/>
                </a:solidFill>
                <a:latin typeface="思源黑体 CN Bold" panose="020B0800000000000000" charset="-122"/>
                <a:ea typeface="思源黑体 CN Bold" panose="020B0800000000000000" charset="-122"/>
              </a:rPr>
              <a:t>CONTOH TABEL DIMENSI 1</a:t>
            </a:r>
            <a:endParaRPr lang="zh-CN" altLang="en-US" sz="3000" dirty="0">
              <a:solidFill>
                <a:schemeClr val="bg1"/>
              </a:solidFill>
              <a:latin typeface="思源黑体 CN Bold" panose="020B0800000000000000" charset="-122"/>
              <a:ea typeface="思源黑体 CN Bold" panose="020B0800000000000000" charset="-122"/>
            </a:endParaRPr>
          </a:p>
        </p:txBody>
      </p:sp>
      <p:sp>
        <p:nvSpPr>
          <p:cNvPr id="6" name="文本框 5"/>
          <p:cNvSpPr txBox="1"/>
          <p:nvPr/>
        </p:nvSpPr>
        <p:spPr>
          <a:xfrm>
            <a:off x="7710805" y="1482725"/>
            <a:ext cx="3627755" cy="368300"/>
          </a:xfrm>
          <a:prstGeom prst="rect">
            <a:avLst/>
          </a:prstGeom>
          <a:noFill/>
        </p:spPr>
        <p:txBody>
          <a:bodyPr wrap="square" rtlCol="0">
            <a:spAutoFit/>
          </a:bodyPr>
          <a:lstStyle/>
          <a:p>
            <a:pPr algn="r"/>
            <a:r>
              <a:rPr lang="en-US" altLang="zh-CN" b="0" i="0" dirty="0">
                <a:solidFill>
                  <a:schemeClr val="bg1"/>
                </a:solidFill>
                <a:effectLst/>
                <a:latin typeface="思源黑体 CN Light" panose="020B0300000000000000" charset="-122"/>
                <a:ea typeface="思源黑体 CN Light" panose="020B0300000000000000" charset="-122"/>
              </a:rPr>
              <a:t>Please enter your title content</a:t>
            </a:r>
          </a:p>
        </p:txBody>
      </p:sp>
      <p:sp>
        <p:nvSpPr>
          <p:cNvPr id="38" name="文本框 37"/>
          <p:cNvSpPr txBox="1"/>
          <p:nvPr/>
        </p:nvSpPr>
        <p:spPr>
          <a:xfrm>
            <a:off x="7179310" y="4732655"/>
            <a:ext cx="4159250" cy="1168400"/>
          </a:xfrm>
          <a:prstGeom prst="rect">
            <a:avLst/>
          </a:prstGeom>
          <a:noFill/>
        </p:spPr>
        <p:txBody>
          <a:bodyPr wrap="square" rtlCol="0">
            <a:spAutoFit/>
          </a:bodyPr>
          <a:lstStyle/>
          <a:p>
            <a:pPr algn="r" defTabSz="964565">
              <a:lnSpc>
                <a:spcPct val="140000"/>
              </a:lnSpc>
              <a:spcBef>
                <a:spcPct val="20000"/>
              </a:spcBef>
              <a:defRPr/>
            </a:pPr>
            <a:r>
              <a:rPr sz="1000" dirty="0">
                <a:solidFill>
                  <a:schemeClr val="bg1"/>
                </a:solidFill>
                <a:latin typeface="思源黑体 CN Light" panose="020B0300000000000000" charset="-122"/>
                <a:ea typeface="思源黑体 CN Light" panose="020B0300000000000000" charset="-122"/>
                <a:sym typeface="Arial" panose="020B0604020202020204" pitchFamily="34" charset="0"/>
              </a:rPr>
              <a:t>Input the text content you want according to the content you need, and input the text and other information.Input the text content you want according to the content you need, and input the text and other information.Input the text content you want according to the content you need, and input the text and other information.</a:t>
            </a:r>
          </a:p>
        </p:txBody>
      </p:sp>
      <p:cxnSp>
        <p:nvCxnSpPr>
          <p:cNvPr id="9" name="直接连接符 8"/>
          <p:cNvCxnSpPr/>
          <p:nvPr/>
        </p:nvCxnSpPr>
        <p:spPr>
          <a:xfrm>
            <a:off x="7317105" y="4425315"/>
            <a:ext cx="40214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3174FEA-F4D5-4836-A968-89808E017042}"/>
              </a:ext>
            </a:extLst>
          </p:cNvPr>
          <p:cNvPicPr>
            <a:picLocks noChangeAspect="1"/>
          </p:cNvPicPr>
          <p:nvPr/>
        </p:nvPicPr>
        <p:blipFill>
          <a:blip r:embed="rId4"/>
          <a:stretch>
            <a:fillRect/>
          </a:stretch>
        </p:blipFill>
        <p:spPr>
          <a:xfrm>
            <a:off x="1016343" y="1053800"/>
            <a:ext cx="4062074" cy="5050439"/>
          </a:xfrm>
          <a:prstGeom prst="rect">
            <a:avLst/>
          </a:prstGeom>
        </p:spPr>
      </p:pic>
      <p:pic>
        <p:nvPicPr>
          <p:cNvPr id="3" name="Picture 2">
            <a:extLst>
              <a:ext uri="{FF2B5EF4-FFF2-40B4-BE49-F238E27FC236}">
                <a16:creationId xmlns:a16="http://schemas.microsoft.com/office/drawing/2014/main" id="{25B2CB12-5182-4F51-9B0A-2ABC40420A6E}"/>
              </a:ext>
            </a:extLst>
          </p:cNvPr>
          <p:cNvPicPr>
            <a:picLocks noChangeAspect="1"/>
          </p:cNvPicPr>
          <p:nvPr/>
        </p:nvPicPr>
        <p:blipFill>
          <a:blip r:embed="rId5"/>
          <a:stretch>
            <a:fillRect/>
          </a:stretch>
        </p:blipFill>
        <p:spPr>
          <a:xfrm>
            <a:off x="6474305" y="1482802"/>
            <a:ext cx="1792400" cy="2635095"/>
          </a:xfrm>
          <a:prstGeom prst="rect">
            <a:avLst/>
          </a:prstGeom>
        </p:spPr>
      </p:pic>
      <p:pic>
        <p:nvPicPr>
          <p:cNvPr id="8" name="Picture 7">
            <a:extLst>
              <a:ext uri="{FF2B5EF4-FFF2-40B4-BE49-F238E27FC236}">
                <a16:creationId xmlns:a16="http://schemas.microsoft.com/office/drawing/2014/main" id="{545363D8-7454-4ECC-916E-77A8B4A1A34B}"/>
              </a:ext>
            </a:extLst>
          </p:cNvPr>
          <p:cNvPicPr>
            <a:picLocks noChangeAspect="1"/>
          </p:cNvPicPr>
          <p:nvPr/>
        </p:nvPicPr>
        <p:blipFill>
          <a:blip r:embed="rId6"/>
          <a:stretch>
            <a:fillRect/>
          </a:stretch>
        </p:blipFill>
        <p:spPr>
          <a:xfrm>
            <a:off x="6474305" y="4117820"/>
            <a:ext cx="3136250" cy="1561452"/>
          </a:xfrm>
          <a:prstGeom prst="rect">
            <a:avLst/>
          </a:prstGeom>
        </p:spPr>
      </p:pic>
      <p:pic>
        <p:nvPicPr>
          <p:cNvPr id="10" name="Picture 9">
            <a:extLst>
              <a:ext uri="{FF2B5EF4-FFF2-40B4-BE49-F238E27FC236}">
                <a16:creationId xmlns:a16="http://schemas.microsoft.com/office/drawing/2014/main" id="{4CC7E385-4217-49BB-ACEC-79FF259043BD}"/>
              </a:ext>
            </a:extLst>
          </p:cNvPr>
          <p:cNvPicPr>
            <a:picLocks noChangeAspect="1"/>
          </p:cNvPicPr>
          <p:nvPr/>
        </p:nvPicPr>
        <p:blipFill>
          <a:blip r:embed="rId7"/>
          <a:stretch>
            <a:fillRect/>
          </a:stretch>
        </p:blipFill>
        <p:spPr>
          <a:xfrm>
            <a:off x="9327832" y="1482725"/>
            <a:ext cx="2150920" cy="179243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a:stretch>
            <a:fillRect/>
          </a:stretch>
        </p:blipFill>
        <p:spPr>
          <a:xfrm>
            <a:off x="3175" y="0"/>
            <a:ext cx="12188825" cy="6858000"/>
          </a:xfrm>
          <a:prstGeom prst="rect">
            <a:avLst/>
          </a:prstGeom>
        </p:spPr>
      </p:pic>
      <p:sp>
        <p:nvSpPr>
          <p:cNvPr id="34" name="矩形 33"/>
          <p:cNvSpPr/>
          <p:nvPr/>
        </p:nvSpPr>
        <p:spPr>
          <a:xfrm>
            <a:off x="9441400" y="5874385"/>
            <a:ext cx="2669540" cy="830997"/>
          </a:xfrm>
          <a:prstGeom prst="rect">
            <a:avLst/>
          </a:prstGeom>
          <a:noFill/>
          <a:ln w="12700">
            <a:noFill/>
          </a:ln>
          <a:effectLst/>
        </p:spPr>
        <p:txBody>
          <a:bodyPr wrap="square">
            <a:spAutoFit/>
          </a:bodyPr>
          <a:lstStyle/>
          <a:p>
            <a:pPr algn="just">
              <a:lnSpc>
                <a:spcPct val="100000"/>
              </a:lnSpc>
            </a:pPr>
            <a:r>
              <a:rPr lang="en-US" sz="1200" kern="2500" dirty="0">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rPr>
              <a:t>Tim </a:t>
            </a:r>
            <a:r>
              <a:rPr lang="en-US" sz="1200" kern="2500" dirty="0" err="1">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rPr>
              <a:t>Penyusun</a:t>
            </a:r>
            <a:r>
              <a:rPr lang="en-US" sz="1200" kern="2500" dirty="0">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rPr>
              <a:t>:</a:t>
            </a:r>
          </a:p>
          <a:p>
            <a:pPr algn="just">
              <a:lnSpc>
                <a:spcPct val="100000"/>
              </a:lnSpc>
            </a:pPr>
            <a:r>
              <a:rPr lang="en-US" sz="1200" kern="2500" dirty="0">
                <a:solidFill>
                  <a:schemeClr val="bg1"/>
                </a:solidFill>
                <a:latin typeface="Arial Black" panose="020B0A04020102020204" pitchFamily="34" charset="0"/>
                <a:ea typeface="Verdana" panose="020B0604030504040204" pitchFamily="34" charset="0"/>
                <a:cs typeface="庞门正道标题体" panose="02010600030101010101" charset="-122"/>
              </a:rPr>
              <a:t>1.</a:t>
            </a:r>
          </a:p>
          <a:p>
            <a:pPr algn="just">
              <a:lnSpc>
                <a:spcPct val="100000"/>
              </a:lnSpc>
            </a:pPr>
            <a:r>
              <a:rPr lang="en-US" sz="1200" kern="2500" dirty="0">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rPr>
              <a:t>2.</a:t>
            </a:r>
          </a:p>
          <a:p>
            <a:pPr algn="just">
              <a:lnSpc>
                <a:spcPct val="100000"/>
              </a:lnSpc>
            </a:pPr>
            <a:r>
              <a:rPr lang="en-US" sz="1200" kern="2500" dirty="0">
                <a:solidFill>
                  <a:schemeClr val="bg1"/>
                </a:solidFill>
                <a:latin typeface="Arial Black" panose="020B0A04020102020204" pitchFamily="34" charset="0"/>
                <a:ea typeface="Verdana" panose="020B0604030504040204" pitchFamily="34" charset="0"/>
                <a:cs typeface="庞门正道标题体" panose="02010600030101010101" charset="-122"/>
              </a:rPr>
              <a:t>3</a:t>
            </a:r>
            <a:endParaRPr lang="en-US" sz="1200" kern="2500" dirty="0">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endParaRPr>
          </a:p>
        </p:txBody>
      </p:sp>
      <p:sp>
        <p:nvSpPr>
          <p:cNvPr id="7" name="矩形 6"/>
          <p:cNvSpPr/>
          <p:nvPr/>
        </p:nvSpPr>
        <p:spPr>
          <a:xfrm>
            <a:off x="922020" y="1990725"/>
            <a:ext cx="5366238" cy="2400657"/>
          </a:xfrm>
          <a:prstGeom prst="rect">
            <a:avLst/>
          </a:prstGeom>
          <a:noFill/>
          <a:ln w="12700">
            <a:noFill/>
          </a:ln>
          <a:effectLst/>
        </p:spPr>
        <p:txBody>
          <a:bodyPr wrap="square">
            <a:spAutoFit/>
          </a:bodyPr>
          <a:lstStyle/>
          <a:p>
            <a:pPr algn="l">
              <a:lnSpc>
                <a:spcPct val="100000"/>
              </a:lnSpc>
            </a:pPr>
            <a:r>
              <a:rPr lang="en-US" altLang="zh-CN" sz="7500" b="1" kern="2500" cap="all" dirty="0" err="1">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Terima</a:t>
            </a:r>
            <a:endParaRPr lang="en-US" altLang="zh-CN" sz="7500" b="1" kern="2500" cap="all" dirty="0">
              <a:solidFill>
                <a:schemeClr val="bg1"/>
              </a:solidFill>
              <a:effectLst>
                <a:outerShdw blurRad="25400" dist="25400" dir="2700000" algn="tl" rotWithShape="0">
                  <a:prstClr val="black">
                    <a:alpha val="20000"/>
                  </a:prstClr>
                </a:outerShdw>
              </a:effectLst>
              <a:latin typeface="思源宋体 CN Heavy" panose="02020900000000000000" charset="-122"/>
              <a:ea typeface="思源宋体 CN Heavy" panose="02020900000000000000" charset="-122"/>
              <a:cs typeface="庞门正道标题体" panose="02010600030101010101" charset="-122"/>
            </a:endParaRPr>
          </a:p>
          <a:p>
            <a:pPr algn="l">
              <a:lnSpc>
                <a:spcPct val="100000"/>
              </a:lnSpc>
            </a:pPr>
            <a:r>
              <a:rPr lang="en-US" altLang="zh-CN" sz="7500" b="1" kern="2500" cap="all" dirty="0" err="1">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kasih</a:t>
            </a:r>
            <a:endParaRPr lang="zh-CN" sz="7500" b="1" kern="2500" cap="all" dirty="0">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endParaRPr>
          </a:p>
        </p:txBody>
      </p:sp>
      <p:grpSp>
        <p:nvGrpSpPr>
          <p:cNvPr id="9" name="Group 8">
            <a:extLst>
              <a:ext uri="{FF2B5EF4-FFF2-40B4-BE49-F238E27FC236}">
                <a16:creationId xmlns:a16="http://schemas.microsoft.com/office/drawing/2014/main" id="{DE5EB48A-338F-4762-9C02-FBECEEC5BAF7}"/>
              </a:ext>
            </a:extLst>
          </p:cNvPr>
          <p:cNvGrpSpPr/>
          <p:nvPr/>
        </p:nvGrpSpPr>
        <p:grpSpPr>
          <a:xfrm>
            <a:off x="81060" y="5874385"/>
            <a:ext cx="6967074" cy="958594"/>
            <a:chOff x="81060" y="5874385"/>
            <a:chExt cx="6967074" cy="958594"/>
          </a:xfrm>
        </p:grpSpPr>
        <p:sp>
          <p:nvSpPr>
            <p:cNvPr id="33" name="矩形 32"/>
            <p:cNvSpPr/>
            <p:nvPr/>
          </p:nvSpPr>
          <p:spPr>
            <a:xfrm>
              <a:off x="1049240" y="6115546"/>
              <a:ext cx="5998894" cy="584775"/>
            </a:xfrm>
            <a:prstGeom prst="rect">
              <a:avLst/>
            </a:prstGeom>
            <a:noFill/>
            <a:effectLst/>
            <a:extLst>
              <a:ext uri="{909E8E84-426E-40DD-AFC4-6F175D3DCCD1}">
                <a14:hiddenFill xmlns:a14="http://schemas.microsoft.com/office/drawing/2010/main">
                  <a:solidFill>
                    <a:srgbClr val="0AF2F7"/>
                  </a:solidFill>
                </a14:hiddenFill>
              </a:ext>
            </a:extLst>
          </p:spPr>
          <p:txBody>
            <a:bodyPr wrap="square">
              <a:spAutoFit/>
            </a:bodyPr>
            <a:lstStyle/>
            <a:p>
              <a:pPr algn="l">
                <a:lnSpc>
                  <a:spcPct val="100000"/>
                </a:lnSpc>
              </a:pPr>
              <a:r>
                <a:rPr lang="en-US" altLang="zh-CN" sz="1600" b="1" kern="2500" cap="all" dirty="0">
                  <a:latin typeface="Trebuchet MS" panose="020B0603020202020204" pitchFamily="34" charset="0"/>
                  <a:ea typeface="思源黑体 CN Bold" panose="020B0800000000000000" charset="-122"/>
                  <a:cs typeface="思源黑体 CN Bold" panose="020B0800000000000000" charset="-122"/>
                </a:rPr>
                <a:t>PROGRAM STUDI INFORMATIKA</a:t>
              </a:r>
            </a:p>
            <a:p>
              <a:pPr algn="l">
                <a:lnSpc>
                  <a:spcPct val="100000"/>
                </a:lnSpc>
              </a:pPr>
              <a:r>
                <a:rPr lang="en-US" altLang="zh-CN" sz="1600" b="1" kern="2500" cap="all" dirty="0">
                  <a:effectLst/>
                  <a:uFillTx/>
                  <a:latin typeface="Trebuchet MS" panose="020B0603020202020204" pitchFamily="34" charset="0"/>
                  <a:ea typeface="思源黑体 CN Bold" panose="020B0800000000000000" charset="-122"/>
                  <a:cs typeface="思源黑体 CN Bold" panose="020B0800000000000000" charset="-122"/>
                </a:rPr>
                <a:t>UNIVERSITAS GUNADARMA</a:t>
              </a:r>
            </a:p>
          </p:txBody>
        </p:sp>
        <p:pic>
          <p:nvPicPr>
            <p:cNvPr id="4" name="Picture 3">
              <a:extLst>
                <a:ext uri="{FF2B5EF4-FFF2-40B4-BE49-F238E27FC236}">
                  <a16:creationId xmlns:a16="http://schemas.microsoft.com/office/drawing/2014/main" id="{9A4213E6-B543-4206-AF2F-004129462D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60" y="5874385"/>
              <a:ext cx="968180" cy="958594"/>
            </a:xfrm>
            <a:prstGeom prst="rect">
              <a:avLst/>
            </a:prstGeom>
          </p:spPr>
        </p:pic>
      </p:grpSp>
    </p:spTree>
    <p:extLst>
      <p:ext uri="{BB962C8B-B14F-4D97-AF65-F5344CB8AC3E}">
        <p14:creationId xmlns:p14="http://schemas.microsoft.com/office/powerpoint/2010/main" val="227415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14340000" scaled="0"/>
        </a:gradFill>
        <a:effectLst/>
      </p:bgPr>
    </p:bg>
    <p:spTree>
      <p:nvGrpSpPr>
        <p:cNvPr id="1" name=""/>
        <p:cNvGrpSpPr/>
        <p:nvPr/>
      </p:nvGrpSpPr>
      <p:grpSpPr>
        <a:xfrm>
          <a:off x="0" y="0"/>
          <a:ext cx="0" cy="0"/>
          <a:chOff x="0" y="0"/>
          <a:chExt cx="0" cy="0"/>
        </a:xfrm>
      </p:grpSpPr>
      <p:sp>
        <p:nvSpPr>
          <p:cNvPr id="4" name="圆角矩形 3"/>
          <p:cNvSpPr/>
          <p:nvPr/>
        </p:nvSpPr>
        <p:spPr>
          <a:xfrm>
            <a:off x="3479165" y="914399"/>
            <a:ext cx="8495030" cy="5120641"/>
          </a:xfrm>
          <a:prstGeom prst="roundRect">
            <a:avLst>
              <a:gd name="adj" fmla="val 7616"/>
            </a:avLst>
          </a:prstGeom>
          <a:noFill/>
          <a:ln>
            <a:solidFill>
              <a:schemeClr val="bg1"/>
            </a:solidFill>
            <a:prstDash val="sysDot"/>
          </a:ln>
          <a:extLst>
            <a:ext uri="{909E8E84-426E-40DD-AFC4-6F175D3DCCD1}">
              <a14:hiddenFill xmlns:a14="http://schemas.microsoft.com/office/drawing/2010/main">
                <a:gradFill flip="none" rotWithShape="1">
                  <a:gsLst>
                    <a:gs pos="0">
                      <a:srgbClr val="FF6737"/>
                    </a:gs>
                    <a:gs pos="48000">
                      <a:srgbClr val="FF784E"/>
                    </a:gs>
                  </a:gsLst>
                  <a:lin ang="10800000" scaled="1"/>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5" name="矩形 4"/>
          <p:cNvSpPr/>
          <p:nvPr/>
        </p:nvSpPr>
        <p:spPr>
          <a:xfrm>
            <a:off x="1241083" y="1320938"/>
            <a:ext cx="1252025" cy="4154984"/>
          </a:xfrm>
          <a:prstGeom prst="rect">
            <a:avLst/>
          </a:prstGeom>
        </p:spPr>
        <p:txBody>
          <a:bodyPr wrap="square">
            <a:spAutoFit/>
          </a:bodyPr>
          <a:lstStyle/>
          <a:p>
            <a:pPr algn="dist"/>
            <a:r>
              <a:rPr lang="en-US" altLang="zh-CN" sz="8800" kern="2500" dirty="0">
                <a:solidFill>
                  <a:schemeClr val="bg1"/>
                </a:solidFill>
                <a:uFillTx/>
                <a:latin typeface="Verdana" panose="020B0604030504040204" pitchFamily="34" charset="0"/>
                <a:ea typeface="Verdana" panose="020B0604030504040204" pitchFamily="34" charset="0"/>
                <a:cs typeface="思源黑体 CN Regular" panose="020B0500000000000000" charset="-122"/>
                <a:sym typeface="思源黑体 CN Regular" panose="020B0500000000000000" charset="-122"/>
              </a:rPr>
              <a:t>R</a:t>
            </a:r>
          </a:p>
          <a:p>
            <a:pPr algn="dist"/>
            <a:r>
              <a:rPr lang="en-ID" altLang="zh-CN" sz="8800" kern="2500" dirty="0">
                <a:solidFill>
                  <a:schemeClr val="bg1"/>
                </a:solidFill>
                <a:uFillTx/>
                <a:latin typeface="Verdana" panose="020B0604030504040204" pitchFamily="34" charset="0"/>
                <a:ea typeface="Verdana" panose="020B0604030504040204" pitchFamily="34" charset="0"/>
                <a:cs typeface="思源黑体 CN Regular" panose="020B0500000000000000" charset="-122"/>
                <a:sym typeface="思源黑体 CN Regular" panose="020B0500000000000000" charset="-122"/>
              </a:rPr>
              <a:t>P</a:t>
            </a:r>
          </a:p>
          <a:p>
            <a:pPr algn="dist"/>
            <a:r>
              <a:rPr lang="en-ID" altLang="zh-CN" sz="8800" kern="2500" dirty="0">
                <a:solidFill>
                  <a:schemeClr val="bg1"/>
                </a:solidFill>
                <a:uFillTx/>
                <a:latin typeface="Verdana" panose="020B0604030504040204" pitchFamily="34" charset="0"/>
                <a:ea typeface="Verdana" panose="020B0604030504040204" pitchFamily="34" charset="0"/>
                <a:cs typeface="思源黑体 CN Regular" panose="020B0500000000000000" charset="-122"/>
                <a:sym typeface="思源黑体 CN Regular" panose="020B0500000000000000" charset="-122"/>
              </a:rPr>
              <a:t>S</a:t>
            </a:r>
            <a:endParaRPr lang="zh-CN" sz="8800" kern="2500" dirty="0">
              <a:solidFill>
                <a:schemeClr val="bg1"/>
              </a:solidFill>
              <a:uFillTx/>
              <a:latin typeface="Verdana" panose="020B0604030504040204" pitchFamily="34" charset="0"/>
              <a:ea typeface="思源黑体 CN Heavy" panose="020B0A00000000000000" charset="-122"/>
              <a:cs typeface="思源黑体 CN Regular" panose="020B0500000000000000" charset="-122"/>
              <a:sym typeface="思源黑体 CN Regular" panose="020B0500000000000000" charset="-122"/>
            </a:endParaRPr>
          </a:p>
        </p:txBody>
      </p:sp>
      <p:grpSp>
        <p:nvGrpSpPr>
          <p:cNvPr id="10" name="组合 9"/>
          <p:cNvGrpSpPr/>
          <p:nvPr/>
        </p:nvGrpSpPr>
        <p:grpSpPr>
          <a:xfrm>
            <a:off x="8357870" y="1406525"/>
            <a:ext cx="2934970" cy="937260"/>
            <a:chOff x="6953" y="1829"/>
            <a:chExt cx="4622" cy="1476"/>
          </a:xfrm>
        </p:grpSpPr>
        <p:sp>
          <p:nvSpPr>
            <p:cNvPr id="13" name="矩形 12"/>
            <p:cNvSpPr/>
            <p:nvPr/>
          </p:nvSpPr>
          <p:spPr>
            <a:xfrm>
              <a:off x="8901" y="1987"/>
              <a:ext cx="2674" cy="667"/>
            </a:xfrm>
            <a:prstGeom prst="rect">
              <a:avLst/>
            </a:prstGeom>
          </p:spPr>
          <p:txBody>
            <a:bodyPr wrap="square">
              <a:spAutoFit/>
            </a:bodyPr>
            <a:lstStyle/>
            <a:p>
              <a:pPr algn="l">
                <a:lnSpc>
                  <a:spcPct val="90000"/>
                </a:lnSpc>
              </a:pPr>
              <a:r>
                <a:rPr lang="en-US"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Perform</a:t>
              </a:r>
              <a:endParaRPr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endParaRPr>
            </a:p>
          </p:txBody>
        </p:sp>
        <p:sp>
          <p:nvSpPr>
            <p:cNvPr id="25" name="矩形 24"/>
            <p:cNvSpPr/>
            <p:nvPr/>
          </p:nvSpPr>
          <p:spPr>
            <a:xfrm>
              <a:off x="6953" y="1829"/>
              <a:ext cx="1620" cy="1476"/>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04</a:t>
              </a:r>
            </a:p>
          </p:txBody>
        </p:sp>
      </p:grpSp>
      <p:grpSp>
        <p:nvGrpSpPr>
          <p:cNvPr id="26" name="组合 25"/>
          <p:cNvGrpSpPr/>
          <p:nvPr/>
        </p:nvGrpSpPr>
        <p:grpSpPr>
          <a:xfrm>
            <a:off x="8357870" y="3007360"/>
            <a:ext cx="2944495" cy="937260"/>
            <a:chOff x="7018" y="1829"/>
            <a:chExt cx="4637" cy="1476"/>
          </a:xfrm>
        </p:grpSpPr>
        <p:sp>
          <p:nvSpPr>
            <p:cNvPr id="28" name="矩形 27"/>
            <p:cNvSpPr/>
            <p:nvPr/>
          </p:nvSpPr>
          <p:spPr>
            <a:xfrm>
              <a:off x="8981" y="1982"/>
              <a:ext cx="2674" cy="667"/>
            </a:xfrm>
            <a:prstGeom prst="rect">
              <a:avLst/>
            </a:prstGeom>
          </p:spPr>
          <p:txBody>
            <a:bodyPr wrap="square">
              <a:spAutoFit/>
            </a:bodyPr>
            <a:lstStyle/>
            <a:p>
              <a:pPr algn="l">
                <a:lnSpc>
                  <a:spcPct val="90000"/>
                </a:lnSpc>
              </a:pPr>
              <a:r>
                <a:rPr lang="en-US"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Table</a:t>
              </a:r>
              <a:endParaRPr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endParaRPr>
            </a:p>
          </p:txBody>
        </p:sp>
        <p:sp>
          <p:nvSpPr>
            <p:cNvPr id="29" name="矩形 28"/>
            <p:cNvSpPr/>
            <p:nvPr/>
          </p:nvSpPr>
          <p:spPr>
            <a:xfrm>
              <a:off x="7018" y="1829"/>
              <a:ext cx="1641" cy="1476"/>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05</a:t>
              </a:r>
            </a:p>
          </p:txBody>
        </p:sp>
      </p:grpSp>
      <p:grpSp>
        <p:nvGrpSpPr>
          <p:cNvPr id="37" name="组合 36"/>
          <p:cNvGrpSpPr/>
          <p:nvPr/>
        </p:nvGrpSpPr>
        <p:grpSpPr>
          <a:xfrm>
            <a:off x="4655185" y="1419860"/>
            <a:ext cx="2934970" cy="937260"/>
            <a:chOff x="6953" y="1829"/>
            <a:chExt cx="4622" cy="1476"/>
          </a:xfrm>
        </p:grpSpPr>
        <p:sp>
          <p:nvSpPr>
            <p:cNvPr id="39" name="矩形 38"/>
            <p:cNvSpPr/>
            <p:nvPr/>
          </p:nvSpPr>
          <p:spPr>
            <a:xfrm>
              <a:off x="8901" y="2012"/>
              <a:ext cx="2674" cy="1192"/>
            </a:xfrm>
            <a:prstGeom prst="rect">
              <a:avLst/>
            </a:prstGeom>
          </p:spPr>
          <p:txBody>
            <a:bodyPr wrap="square">
              <a:spAutoFit/>
            </a:bodyPr>
            <a:lstStyle/>
            <a:p>
              <a:pPr algn="l">
                <a:lnSpc>
                  <a:spcPct val="90000"/>
                </a:lnSpc>
              </a:pPr>
              <a:r>
                <a:rPr lang="en-US"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Statement Dasar</a:t>
              </a:r>
              <a:endParaRPr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endParaRPr>
            </a:p>
          </p:txBody>
        </p:sp>
        <p:sp>
          <p:nvSpPr>
            <p:cNvPr id="40" name="矩形 39"/>
            <p:cNvSpPr/>
            <p:nvPr/>
          </p:nvSpPr>
          <p:spPr>
            <a:xfrm>
              <a:off x="6953" y="1829"/>
              <a:ext cx="1620" cy="1476"/>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01</a:t>
              </a:r>
            </a:p>
          </p:txBody>
        </p:sp>
      </p:grpSp>
      <p:grpSp>
        <p:nvGrpSpPr>
          <p:cNvPr id="41" name="组合 40"/>
          <p:cNvGrpSpPr/>
          <p:nvPr/>
        </p:nvGrpSpPr>
        <p:grpSpPr>
          <a:xfrm>
            <a:off x="4655185" y="3020695"/>
            <a:ext cx="2944495" cy="937260"/>
            <a:chOff x="7018" y="1829"/>
            <a:chExt cx="4637" cy="1476"/>
          </a:xfrm>
        </p:grpSpPr>
        <p:sp>
          <p:nvSpPr>
            <p:cNvPr id="43" name="矩形 42"/>
            <p:cNvSpPr/>
            <p:nvPr/>
          </p:nvSpPr>
          <p:spPr>
            <a:xfrm>
              <a:off x="8981" y="2007"/>
              <a:ext cx="2674" cy="1192"/>
            </a:xfrm>
            <a:prstGeom prst="rect">
              <a:avLst/>
            </a:prstGeom>
          </p:spPr>
          <p:txBody>
            <a:bodyPr wrap="square">
              <a:spAutoFit/>
            </a:bodyPr>
            <a:lstStyle/>
            <a:p>
              <a:pPr>
                <a:lnSpc>
                  <a:spcPct val="90000"/>
                </a:lnSpc>
              </a:pPr>
              <a:r>
                <a:rPr lang="en-US"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Statement </a:t>
              </a:r>
              <a:r>
                <a:rPr lang="en-US"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aritmatika</a:t>
              </a:r>
              <a:endParaRPr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endParaRPr>
            </a:p>
          </p:txBody>
        </p:sp>
        <p:sp>
          <p:nvSpPr>
            <p:cNvPr id="44" name="矩形 43"/>
            <p:cNvSpPr/>
            <p:nvPr/>
          </p:nvSpPr>
          <p:spPr>
            <a:xfrm>
              <a:off x="7018" y="1829"/>
              <a:ext cx="1641" cy="1476"/>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02</a:t>
              </a:r>
            </a:p>
          </p:txBody>
        </p:sp>
      </p:grpSp>
      <p:grpSp>
        <p:nvGrpSpPr>
          <p:cNvPr id="49" name="组合 48"/>
          <p:cNvGrpSpPr/>
          <p:nvPr/>
        </p:nvGrpSpPr>
        <p:grpSpPr>
          <a:xfrm>
            <a:off x="4655185" y="4679950"/>
            <a:ext cx="2944495" cy="937260"/>
            <a:chOff x="7018" y="1829"/>
            <a:chExt cx="4637" cy="1476"/>
          </a:xfrm>
        </p:grpSpPr>
        <p:sp>
          <p:nvSpPr>
            <p:cNvPr id="51" name="矩形 50"/>
            <p:cNvSpPr/>
            <p:nvPr/>
          </p:nvSpPr>
          <p:spPr>
            <a:xfrm>
              <a:off x="8981" y="2007"/>
              <a:ext cx="2674" cy="1192"/>
            </a:xfrm>
            <a:prstGeom prst="rect">
              <a:avLst/>
            </a:prstGeom>
          </p:spPr>
          <p:txBody>
            <a:bodyPr wrap="square">
              <a:spAutoFit/>
            </a:bodyPr>
            <a:lstStyle/>
            <a:p>
              <a:pPr algn="l">
                <a:lnSpc>
                  <a:spcPct val="90000"/>
                </a:lnSpc>
              </a:pPr>
              <a:r>
                <a:rPr lang="en-US"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Statement </a:t>
              </a:r>
              <a:r>
                <a:rPr lang="en-US"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Lompatan</a:t>
              </a:r>
              <a:endParaRPr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endParaRPr>
            </a:p>
          </p:txBody>
        </p:sp>
        <p:sp>
          <p:nvSpPr>
            <p:cNvPr id="52" name="矩形 51"/>
            <p:cNvSpPr/>
            <p:nvPr/>
          </p:nvSpPr>
          <p:spPr>
            <a:xfrm>
              <a:off x="7018" y="1829"/>
              <a:ext cx="1641" cy="1476"/>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03</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6480000" scaled="0"/>
        </a:gradFill>
        <a:effectLst/>
      </p:bgPr>
    </p:bg>
    <p:spTree>
      <p:nvGrpSpPr>
        <p:cNvPr id="1" name=""/>
        <p:cNvGrpSpPr/>
        <p:nvPr/>
      </p:nvGrpSpPr>
      <p:grpSpPr>
        <a:xfrm>
          <a:off x="0" y="0"/>
          <a:ext cx="0" cy="0"/>
          <a:chOff x="0" y="0"/>
          <a:chExt cx="0" cy="0"/>
        </a:xfrm>
      </p:grpSpPr>
      <p:sp>
        <p:nvSpPr>
          <p:cNvPr id="2" name="椭圆 1"/>
          <p:cNvSpPr/>
          <p:nvPr/>
        </p:nvSpPr>
        <p:spPr>
          <a:xfrm>
            <a:off x="3000375" y="123825"/>
            <a:ext cx="6610350" cy="6610350"/>
          </a:xfrm>
          <a:prstGeom prst="ellipse">
            <a:avLst/>
          </a:prstGeom>
          <a:gradFill flip="none" rotWithShape="1">
            <a:gsLst>
              <a:gs pos="33000">
                <a:srgbClr val="5E96E1"/>
              </a:gs>
              <a:gs pos="92000">
                <a:srgbClr val="101BE1"/>
              </a:gs>
            </a:gsLst>
            <a:lin ang="1776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4" name="矩形 3"/>
          <p:cNvSpPr/>
          <p:nvPr/>
        </p:nvSpPr>
        <p:spPr>
          <a:xfrm>
            <a:off x="3375660" y="3554730"/>
            <a:ext cx="5517515" cy="923330"/>
          </a:xfrm>
          <a:prstGeom prst="rect">
            <a:avLst/>
          </a:prstGeom>
        </p:spPr>
        <p:txBody>
          <a:bodyPr wrap="square">
            <a:spAutoFit/>
          </a:bodyPr>
          <a:lstStyle/>
          <a:p>
            <a:pPr algn="ctr">
              <a:lnSpc>
                <a:spcPct val="90000"/>
              </a:lnSpc>
            </a:pPr>
            <a:r>
              <a:rPr lang="en-US"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rPr>
              <a:t>Statemen </a:t>
            </a:r>
            <a:r>
              <a:rPr lang="en-US" sz="3000" kern="2500" dirty="0" err="1">
                <a:solidFill>
                  <a:schemeClr val="bg1"/>
                </a:solidFill>
                <a:latin typeface="思源黑体 CN Bold" panose="020B0800000000000000" charset="-122"/>
                <a:ea typeface="思源黑体 CN Bold" panose="020B0800000000000000" charset="-122"/>
                <a:cs typeface="庞门正道标题体" panose="02010600030101010101" charset="-122"/>
              </a:rPr>
              <a:t>dasar</a:t>
            </a:r>
            <a:r>
              <a:rPr lang="en-US"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rPr>
              <a:t> pada Procedure Division</a:t>
            </a:r>
            <a:endParaRPr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endParaRPr>
          </a:p>
        </p:txBody>
      </p:sp>
      <p:sp>
        <p:nvSpPr>
          <p:cNvPr id="9" name="矩形 8"/>
          <p:cNvSpPr/>
          <p:nvPr/>
        </p:nvSpPr>
        <p:spPr>
          <a:xfrm>
            <a:off x="4859655" y="1895475"/>
            <a:ext cx="2549525" cy="1691640"/>
          </a:xfrm>
          <a:prstGeom prst="rect">
            <a:avLst/>
          </a:prstGeom>
          <a:noFill/>
          <a:effectLst/>
        </p:spPr>
        <p:txBody>
          <a:bodyPr wrap="square">
            <a:spAutoFit/>
          </a:bodyPr>
          <a:lstStyle/>
          <a:p>
            <a:pPr algn="ctr">
              <a:lnSpc>
                <a:spcPct val="80000"/>
              </a:lnSpc>
            </a:pPr>
            <a:r>
              <a:rPr lang="en-US" altLang="zh-CN" sz="13000" kern="2500" dirty="0">
                <a:ln>
                  <a:noFill/>
                </a:ln>
                <a:solidFill>
                  <a:schemeClr val="bg1"/>
                </a:solidFill>
                <a:effectLst/>
                <a:latin typeface="思源宋体 CN Heavy" panose="02020900000000000000" charset="-122"/>
                <a:ea typeface="思源宋体 CN Heavy" panose="02020900000000000000" charset="-122"/>
                <a:cs typeface="庞门正道标题体" panose="02010600030101010101" charset="-122"/>
              </a:rPr>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8" name="文本框 37"/>
          <p:cNvSpPr txBox="1"/>
          <p:nvPr/>
        </p:nvSpPr>
        <p:spPr>
          <a:xfrm>
            <a:off x="831043" y="1749844"/>
            <a:ext cx="5079449" cy="1657890"/>
          </a:xfrm>
          <a:prstGeom prst="rect">
            <a:avLst/>
          </a:prstGeom>
          <a:noFill/>
        </p:spPr>
        <p:txBody>
          <a:bodyPr wrap="square" rtlCol="0">
            <a:spAutoFit/>
          </a:bodyPr>
          <a:lstStyle/>
          <a:p>
            <a:pPr marL="1074738" indent="-1074738" algn="just" defTabSz="964565">
              <a:lnSpc>
                <a:spcPct val="140000"/>
              </a:lnSpc>
              <a:spcBef>
                <a:spcPct val="20000"/>
              </a:spcBef>
              <a:defRPr/>
            </a:pPr>
            <a:r>
              <a:rPr lang="en-US" sz="1100" b="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Format :</a:t>
            </a:r>
            <a:r>
              <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1. MOVE nama-data-1/literal TO nama-data-2[ , nama-data-3 ]</a:t>
            </a:r>
          </a:p>
          <a:p>
            <a:pPr marL="1074738" indent="-1074738" algn="just" defTabSz="964565">
              <a:lnSpc>
                <a:spcPct val="140000"/>
              </a:lnSpc>
              <a:spcBef>
                <a:spcPct val="20000"/>
              </a:spcBef>
              <a:defRPr/>
            </a:pPr>
            <a:r>
              <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2. MOVE Corresponding Tabel1 TO Tabel2.                                    </a:t>
            </a:r>
          </a:p>
          <a:p>
            <a:pPr marL="1074738" indent="-1074738" algn="just" defTabSz="964565">
              <a:lnSpc>
                <a:spcPct val="140000"/>
              </a:lnSpc>
              <a:spcBef>
                <a:spcPct val="20000"/>
              </a:spcBef>
              <a:defRPr/>
            </a:pPr>
            <a:endPar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endParaRPr>
          </a:p>
          <a:p>
            <a:pPr marL="1074738" indent="-1074738" algn="just" defTabSz="964565">
              <a:lnSpc>
                <a:spcPct val="140000"/>
              </a:lnSpc>
              <a:spcBef>
                <a:spcPct val="20000"/>
              </a:spcBef>
              <a:defRPr/>
            </a:pPr>
            <a:r>
              <a:rPr lang="en-US" sz="1100" b="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Move A to B</a:t>
            </a:r>
          </a:p>
          <a:p>
            <a:pPr marL="1074738" indent="-1074738" algn="just" defTabSz="964565">
              <a:lnSpc>
                <a:spcPct val="140000"/>
              </a:lnSpc>
              <a:spcBef>
                <a:spcPct val="20000"/>
              </a:spcBef>
              <a:defRPr/>
            </a:pPr>
            <a:r>
              <a:rPr lang="en-US" sz="1100" b="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Move ‘Santi’ to Nama1, Nama2</a:t>
            </a:r>
          </a:p>
          <a:p>
            <a:pPr marL="1074738" indent="-1074738" algn="just" defTabSz="964565">
              <a:lnSpc>
                <a:spcPct val="140000"/>
              </a:lnSpc>
              <a:spcBef>
                <a:spcPct val="20000"/>
              </a:spcBef>
              <a:defRPr/>
            </a:pPr>
            <a:r>
              <a:rPr lang="en-US" sz="1100" b="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Move corresponding </a:t>
            </a:r>
            <a:r>
              <a:rPr lang="en-US" sz="1100" b="1"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RecordMhs</a:t>
            </a:r>
            <a:r>
              <a:rPr lang="en-US" sz="1100" b="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-in to </a:t>
            </a:r>
            <a:r>
              <a:rPr lang="en-US" sz="1100" b="1"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RecordMhs</a:t>
            </a:r>
            <a:r>
              <a:rPr lang="en-US" sz="1100" b="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-out</a:t>
            </a:r>
          </a:p>
        </p:txBody>
      </p:sp>
      <p:sp>
        <p:nvSpPr>
          <p:cNvPr id="33" name="文本框 32"/>
          <p:cNvSpPr txBox="1"/>
          <p:nvPr/>
        </p:nvSpPr>
        <p:spPr>
          <a:xfrm>
            <a:off x="1111250" y="833120"/>
            <a:ext cx="4477385" cy="475615"/>
          </a:xfrm>
          <a:prstGeom prst="rect">
            <a:avLst/>
          </a:prstGeom>
          <a:noFill/>
        </p:spPr>
        <p:txBody>
          <a:bodyPr wrap="square" rtlCol="0">
            <a:spAutoFit/>
          </a:bodyPr>
          <a:lstStyle/>
          <a:p>
            <a:pPr algn="ctr"/>
            <a:r>
              <a:rPr lang="en-US" altLang="zh-CN" sz="2500" dirty="0">
                <a:solidFill>
                  <a:schemeClr val="tx1">
                    <a:lumMod val="65000"/>
                    <a:lumOff val="35000"/>
                  </a:schemeClr>
                </a:solidFill>
                <a:latin typeface="思源黑体 CN Bold" panose="020B0800000000000000" charset="-122"/>
                <a:ea typeface="思源黑体 CN Bold" panose="020B0800000000000000" charset="-122"/>
              </a:rPr>
              <a:t>Move</a:t>
            </a:r>
            <a:endParaRPr lang="zh-CN" altLang="en-US" sz="2500" dirty="0">
              <a:solidFill>
                <a:schemeClr val="tx1">
                  <a:lumMod val="65000"/>
                  <a:lumOff val="35000"/>
                </a:schemeClr>
              </a:solidFill>
              <a:latin typeface="思源黑体 CN Bold" panose="020B0800000000000000" charset="-122"/>
              <a:ea typeface="思源黑体 CN Bold" panose="020B0800000000000000" charset="-122"/>
            </a:endParaRPr>
          </a:p>
        </p:txBody>
      </p:sp>
      <p:sp>
        <p:nvSpPr>
          <p:cNvPr id="34" name="文本框 33"/>
          <p:cNvSpPr txBox="1"/>
          <p:nvPr/>
        </p:nvSpPr>
        <p:spPr>
          <a:xfrm>
            <a:off x="831043" y="1302385"/>
            <a:ext cx="4914261" cy="323165"/>
          </a:xfrm>
          <a:prstGeom prst="rect">
            <a:avLst/>
          </a:prstGeom>
          <a:noFill/>
        </p:spPr>
        <p:txBody>
          <a:bodyPr wrap="square" rtlCol="0">
            <a:spAutoFit/>
          </a:bodyPr>
          <a:lstStyle/>
          <a:p>
            <a:pPr algn="ctr"/>
            <a:r>
              <a:rPr lang="en-US" altLang="zh-CN" sz="1500" b="0" i="0" dirty="0" err="1">
                <a:solidFill>
                  <a:schemeClr val="bg1">
                    <a:lumMod val="50000"/>
                  </a:schemeClr>
                </a:solidFill>
                <a:effectLst/>
                <a:latin typeface="思源黑体 CN Light" panose="020B0300000000000000" charset="-122"/>
                <a:ea typeface="思源黑体 CN Light" panose="020B0300000000000000" charset="-122"/>
              </a:rPr>
              <a:t>Memindahkan</a:t>
            </a:r>
            <a:r>
              <a:rPr lang="en-US" altLang="zh-CN" sz="1500" b="0" i="0" dirty="0">
                <a:solidFill>
                  <a:schemeClr val="bg1">
                    <a:lumMod val="50000"/>
                  </a:schemeClr>
                </a:solidFill>
                <a:effectLst/>
                <a:latin typeface="思源黑体 CN Light" panose="020B0300000000000000" charset="-122"/>
                <a:ea typeface="思源黑体 CN Light" panose="020B0300000000000000" charset="-122"/>
              </a:rPr>
              <a:t> Nilai </a:t>
            </a:r>
            <a:r>
              <a:rPr lang="en-US" altLang="zh-CN" sz="1500" b="0" i="0" dirty="0" err="1">
                <a:solidFill>
                  <a:schemeClr val="bg1">
                    <a:lumMod val="50000"/>
                  </a:schemeClr>
                </a:solidFill>
                <a:effectLst/>
                <a:latin typeface="思源黑体 CN Light" panose="020B0300000000000000" charset="-122"/>
                <a:ea typeface="思源黑体 CN Light" panose="020B0300000000000000" charset="-122"/>
              </a:rPr>
              <a:t>antar</a:t>
            </a:r>
            <a:r>
              <a:rPr lang="en-US" altLang="zh-CN" sz="1500" b="0" i="0" dirty="0">
                <a:solidFill>
                  <a:schemeClr val="bg1">
                    <a:lumMod val="50000"/>
                  </a:schemeClr>
                </a:solidFill>
                <a:effectLst/>
                <a:latin typeface="思源黑体 CN Light" panose="020B0300000000000000" charset="-122"/>
                <a:ea typeface="思源黑体 CN Light" panose="020B0300000000000000" charset="-122"/>
              </a:rPr>
              <a:t> Data </a:t>
            </a:r>
            <a:r>
              <a:rPr lang="en-US" altLang="zh-CN" sz="1500" b="0" i="0" dirty="0" err="1">
                <a:solidFill>
                  <a:schemeClr val="bg1">
                    <a:lumMod val="50000"/>
                  </a:schemeClr>
                </a:solidFill>
                <a:effectLst/>
                <a:latin typeface="思源黑体 CN Light" panose="020B0300000000000000" charset="-122"/>
                <a:ea typeface="思源黑体 CN Light" panose="020B0300000000000000" charset="-122"/>
              </a:rPr>
              <a:t>dengan</a:t>
            </a:r>
            <a:r>
              <a:rPr lang="en-US" altLang="zh-CN" sz="1500" b="0" i="0" dirty="0">
                <a:solidFill>
                  <a:schemeClr val="bg1">
                    <a:lumMod val="50000"/>
                  </a:schemeClr>
                </a:solidFill>
                <a:effectLst/>
                <a:latin typeface="思源黑体 CN Light" panose="020B0300000000000000" charset="-122"/>
                <a:ea typeface="思源黑体 CN Light" panose="020B0300000000000000" charset="-122"/>
              </a:rPr>
              <a:t> </a:t>
            </a:r>
            <a:r>
              <a:rPr lang="en-US" altLang="zh-CN" sz="1500" b="0" i="0" dirty="0" err="1">
                <a:solidFill>
                  <a:schemeClr val="bg1">
                    <a:lumMod val="50000"/>
                  </a:schemeClr>
                </a:solidFill>
                <a:effectLst/>
                <a:latin typeface="思源黑体 CN Light" panose="020B0300000000000000" charset="-122"/>
                <a:ea typeface="思源黑体 CN Light" panose="020B0300000000000000" charset="-122"/>
              </a:rPr>
              <a:t>tipe</a:t>
            </a:r>
            <a:r>
              <a:rPr lang="en-US" altLang="zh-CN" sz="1500" b="0" i="0" dirty="0">
                <a:solidFill>
                  <a:schemeClr val="bg1">
                    <a:lumMod val="50000"/>
                  </a:schemeClr>
                </a:solidFill>
                <a:effectLst/>
                <a:latin typeface="思源黑体 CN Light" panose="020B0300000000000000" charset="-122"/>
                <a:ea typeface="思源黑体 CN Light" panose="020B0300000000000000" charset="-122"/>
              </a:rPr>
              <a:t> </a:t>
            </a:r>
            <a:r>
              <a:rPr lang="en-US" altLang="zh-CN" sz="1500" b="0" i="0" dirty="0" err="1">
                <a:solidFill>
                  <a:schemeClr val="bg1">
                    <a:lumMod val="50000"/>
                  </a:schemeClr>
                </a:solidFill>
                <a:effectLst/>
                <a:latin typeface="思源黑体 CN Light" panose="020B0300000000000000" charset="-122"/>
                <a:ea typeface="思源黑体 CN Light" panose="020B0300000000000000" charset="-122"/>
              </a:rPr>
              <a:t>sama</a:t>
            </a:r>
            <a:endParaRPr lang="en-US" altLang="zh-CN" sz="1500" b="0" i="0" dirty="0">
              <a:solidFill>
                <a:schemeClr val="bg1">
                  <a:lumMod val="50000"/>
                </a:schemeClr>
              </a:solidFill>
              <a:effectLst/>
              <a:latin typeface="思源黑体 CN Light" panose="020B0300000000000000" charset="-122"/>
              <a:ea typeface="思源黑体 CN Light" panose="020B0300000000000000" charset="-122"/>
            </a:endParaRPr>
          </a:p>
        </p:txBody>
      </p:sp>
      <p:sp>
        <p:nvSpPr>
          <p:cNvPr id="3" name="文本框 2"/>
          <p:cNvSpPr txBox="1"/>
          <p:nvPr/>
        </p:nvSpPr>
        <p:spPr>
          <a:xfrm>
            <a:off x="7027545" y="1759585"/>
            <a:ext cx="4475480" cy="1624034"/>
          </a:xfrm>
          <a:prstGeom prst="rect">
            <a:avLst/>
          </a:prstGeom>
          <a:noFill/>
        </p:spPr>
        <p:txBody>
          <a:bodyPr wrap="square" rtlCol="0">
            <a:spAutoFit/>
          </a:bodyPr>
          <a:lstStyle/>
          <a:p>
            <a:pPr algn="just" defTabSz="964565">
              <a:lnSpc>
                <a:spcPct val="140000"/>
              </a:lnSpc>
              <a:spcBef>
                <a:spcPct val="20000"/>
              </a:spcBef>
              <a:defRPr/>
            </a:pPr>
            <a:r>
              <a:rPr lang="en-US" sz="1100" b="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Format : </a:t>
            </a:r>
            <a:r>
              <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1. Display </a:t>
            </a:r>
            <a:r>
              <a:rPr lang="en-US" sz="11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nama-layar</a:t>
            </a:r>
            <a:endPar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endParaRPr>
          </a:p>
          <a:p>
            <a:pPr algn="just" defTabSz="964565">
              <a:lnSpc>
                <a:spcPct val="140000"/>
              </a:lnSpc>
              <a:spcBef>
                <a:spcPct val="20000"/>
              </a:spcBef>
              <a:defRPr/>
            </a:pPr>
            <a:r>
              <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2. Display </a:t>
            </a:r>
            <a:r>
              <a:rPr lang="en-US" sz="11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nama</a:t>
            </a:r>
            <a:r>
              <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-data/literal[, </a:t>
            </a:r>
            <a:r>
              <a:rPr lang="en-US" sz="11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nama</a:t>
            </a:r>
            <a:r>
              <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-data-n/literal]</a:t>
            </a:r>
          </a:p>
          <a:p>
            <a:pPr algn="just" defTabSz="964565">
              <a:lnSpc>
                <a:spcPct val="140000"/>
              </a:lnSpc>
              <a:spcBef>
                <a:spcPct val="20000"/>
              </a:spcBef>
              <a:defRPr/>
            </a:pPr>
            <a:r>
              <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3. Display(x, y) </a:t>
            </a:r>
            <a:r>
              <a:rPr lang="en-US" sz="11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nama</a:t>
            </a:r>
            <a:r>
              <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-data/literal/erase</a:t>
            </a:r>
          </a:p>
          <a:p>
            <a:pPr marL="1260475" indent="-1260475" algn="just" defTabSz="964565">
              <a:lnSpc>
                <a:spcPct val="140000"/>
              </a:lnSpc>
              <a:spcBef>
                <a:spcPct val="20000"/>
              </a:spcBef>
              <a:defRPr/>
            </a:pPr>
            <a:r>
              <a:rPr lang="en-US" sz="1100" b="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Display </a:t>
            </a:r>
            <a:r>
              <a:rPr lang="en-US" sz="1100" b="1"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Layar</a:t>
            </a:r>
            <a:r>
              <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=&gt; </a:t>
            </a:r>
            <a:r>
              <a:rPr lang="en-US" sz="11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nama</a:t>
            </a:r>
            <a:r>
              <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1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layar</a:t>
            </a:r>
            <a:r>
              <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di </a:t>
            </a:r>
            <a:r>
              <a:rPr lang="en-US" sz="11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atur</a:t>
            </a:r>
            <a:r>
              <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di screen section (data  division)</a:t>
            </a:r>
          </a:p>
          <a:p>
            <a:pPr defTabSz="964565">
              <a:lnSpc>
                <a:spcPct val="140000"/>
              </a:lnSpc>
              <a:spcBef>
                <a:spcPct val="20000"/>
              </a:spcBef>
              <a:defRPr/>
            </a:pPr>
            <a:r>
              <a:rPr lang="en-US" sz="1100" b="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Display </a:t>
            </a:r>
            <a:r>
              <a:rPr lang="en-US" sz="1100" b="1"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nama</a:t>
            </a:r>
            <a:r>
              <a:rPr lang="en-US" sz="1100" b="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 Budi’.</a:t>
            </a:r>
          </a:p>
        </p:txBody>
      </p:sp>
      <p:sp>
        <p:nvSpPr>
          <p:cNvPr id="4" name="文本框 3"/>
          <p:cNvSpPr txBox="1"/>
          <p:nvPr/>
        </p:nvSpPr>
        <p:spPr>
          <a:xfrm>
            <a:off x="6584950" y="843280"/>
            <a:ext cx="4477385" cy="475615"/>
          </a:xfrm>
          <a:prstGeom prst="rect">
            <a:avLst/>
          </a:prstGeom>
          <a:noFill/>
        </p:spPr>
        <p:txBody>
          <a:bodyPr wrap="square" rtlCol="0">
            <a:spAutoFit/>
          </a:bodyPr>
          <a:lstStyle/>
          <a:p>
            <a:pPr algn="ctr"/>
            <a:r>
              <a:rPr lang="en-US" altLang="zh-CN" sz="2500" dirty="0">
                <a:solidFill>
                  <a:schemeClr val="tx1">
                    <a:lumMod val="65000"/>
                    <a:lumOff val="35000"/>
                  </a:schemeClr>
                </a:solidFill>
                <a:latin typeface="思源黑体 CN Bold" panose="020B0800000000000000" charset="-122"/>
                <a:ea typeface="思源黑体 CN Bold" panose="020B0800000000000000" charset="-122"/>
              </a:rPr>
              <a:t>Display</a:t>
            </a:r>
            <a:endParaRPr lang="zh-CN" altLang="en-US" sz="2500" dirty="0">
              <a:solidFill>
                <a:schemeClr val="tx1">
                  <a:lumMod val="65000"/>
                  <a:lumOff val="35000"/>
                </a:schemeClr>
              </a:solidFill>
              <a:latin typeface="思源黑体 CN Bold" panose="020B0800000000000000" charset="-122"/>
              <a:ea typeface="思源黑体 CN Bold" panose="020B0800000000000000" charset="-122"/>
            </a:endParaRPr>
          </a:p>
        </p:txBody>
      </p:sp>
      <p:sp>
        <p:nvSpPr>
          <p:cNvPr id="5" name="文本框 4"/>
          <p:cNvSpPr txBox="1"/>
          <p:nvPr/>
        </p:nvSpPr>
        <p:spPr>
          <a:xfrm>
            <a:off x="6984365" y="1312545"/>
            <a:ext cx="3627755" cy="321945"/>
          </a:xfrm>
          <a:prstGeom prst="rect">
            <a:avLst/>
          </a:prstGeom>
          <a:noFill/>
        </p:spPr>
        <p:txBody>
          <a:bodyPr wrap="square" rtlCol="0">
            <a:spAutoFit/>
          </a:bodyPr>
          <a:lstStyle/>
          <a:p>
            <a:pPr algn="ctr"/>
            <a:r>
              <a:rPr lang="en-US" altLang="zh-CN" sz="1500" b="0" i="0" dirty="0" err="1">
                <a:solidFill>
                  <a:schemeClr val="bg1">
                    <a:lumMod val="50000"/>
                  </a:schemeClr>
                </a:solidFill>
                <a:effectLst/>
                <a:latin typeface="思源黑体 CN Light" panose="020B0300000000000000" charset="-122"/>
                <a:ea typeface="思源黑体 CN Light" panose="020B0300000000000000" charset="-122"/>
              </a:rPr>
              <a:t>Menampilkan</a:t>
            </a:r>
            <a:r>
              <a:rPr lang="en-US" altLang="zh-CN" sz="1500" b="0" i="0" dirty="0">
                <a:solidFill>
                  <a:schemeClr val="bg1">
                    <a:lumMod val="50000"/>
                  </a:schemeClr>
                </a:solidFill>
                <a:effectLst/>
                <a:latin typeface="思源黑体 CN Light" panose="020B0300000000000000" charset="-122"/>
                <a:ea typeface="思源黑体 CN Light" panose="020B0300000000000000" charset="-122"/>
              </a:rPr>
              <a:t> </a:t>
            </a:r>
            <a:r>
              <a:rPr lang="en-US" altLang="zh-CN" sz="1500" b="0" i="0" dirty="0" err="1">
                <a:solidFill>
                  <a:schemeClr val="bg1">
                    <a:lumMod val="50000"/>
                  </a:schemeClr>
                </a:solidFill>
                <a:effectLst/>
                <a:latin typeface="思源黑体 CN Light" panose="020B0300000000000000" charset="-122"/>
                <a:ea typeface="思源黑体 CN Light" panose="020B0300000000000000" charset="-122"/>
              </a:rPr>
              <a:t>hasil</a:t>
            </a:r>
            <a:r>
              <a:rPr lang="en-US" altLang="zh-CN" sz="1500" b="0" i="0" dirty="0">
                <a:solidFill>
                  <a:schemeClr val="bg1">
                    <a:lumMod val="50000"/>
                  </a:schemeClr>
                </a:solidFill>
                <a:effectLst/>
                <a:latin typeface="思源黑体 CN Light" panose="020B0300000000000000" charset="-122"/>
                <a:ea typeface="思源黑体 CN Light" panose="020B0300000000000000" charset="-122"/>
              </a:rPr>
              <a:t> di monitor</a:t>
            </a:r>
          </a:p>
        </p:txBody>
      </p:sp>
      <p:cxnSp>
        <p:nvCxnSpPr>
          <p:cNvPr id="11" name="直接连接符 10"/>
          <p:cNvCxnSpPr/>
          <p:nvPr/>
        </p:nvCxnSpPr>
        <p:spPr>
          <a:xfrm flipH="1" flipV="1">
            <a:off x="1656715" y="3378237"/>
            <a:ext cx="8965565" cy="24130"/>
          </a:xfrm>
          <a:prstGeom prst="line">
            <a:avLst/>
          </a:prstGeom>
          <a:ln w="31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075680" y="843280"/>
            <a:ext cx="635" cy="2176145"/>
          </a:xfrm>
          <a:prstGeom prst="line">
            <a:avLst/>
          </a:prstGeom>
          <a:ln w="31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文本框 32">
            <a:extLst>
              <a:ext uri="{FF2B5EF4-FFF2-40B4-BE49-F238E27FC236}">
                <a16:creationId xmlns:a16="http://schemas.microsoft.com/office/drawing/2014/main" id="{CFB1A117-AD1A-49EB-A5BA-546B4DF57CEA}"/>
              </a:ext>
            </a:extLst>
          </p:cNvPr>
          <p:cNvSpPr txBox="1"/>
          <p:nvPr/>
        </p:nvSpPr>
        <p:spPr>
          <a:xfrm>
            <a:off x="3900804" y="3419358"/>
            <a:ext cx="4477385" cy="475615"/>
          </a:xfrm>
          <a:prstGeom prst="rect">
            <a:avLst/>
          </a:prstGeom>
          <a:noFill/>
        </p:spPr>
        <p:txBody>
          <a:bodyPr wrap="square" rtlCol="0">
            <a:spAutoFit/>
          </a:bodyPr>
          <a:lstStyle/>
          <a:p>
            <a:pPr algn="ctr"/>
            <a:r>
              <a:rPr lang="en-US" altLang="zh-CN" sz="2500" dirty="0">
                <a:solidFill>
                  <a:schemeClr val="tx1">
                    <a:lumMod val="65000"/>
                    <a:lumOff val="35000"/>
                  </a:schemeClr>
                </a:solidFill>
                <a:latin typeface="思源黑体 CN Bold" panose="020B0800000000000000" charset="-122"/>
                <a:ea typeface="思源黑体 CN Bold" panose="020B0800000000000000" charset="-122"/>
              </a:rPr>
              <a:t>Accept</a:t>
            </a:r>
            <a:endParaRPr lang="zh-CN" altLang="en-US" sz="2500" dirty="0">
              <a:solidFill>
                <a:schemeClr val="tx1">
                  <a:lumMod val="65000"/>
                  <a:lumOff val="35000"/>
                </a:schemeClr>
              </a:solidFill>
              <a:latin typeface="思源黑体 CN Bold" panose="020B0800000000000000" charset="-122"/>
              <a:ea typeface="思源黑体 CN Bold" panose="020B0800000000000000" charset="-122"/>
            </a:endParaRPr>
          </a:p>
        </p:txBody>
      </p:sp>
      <p:sp>
        <p:nvSpPr>
          <p:cNvPr id="14" name="文本框 33">
            <a:extLst>
              <a:ext uri="{FF2B5EF4-FFF2-40B4-BE49-F238E27FC236}">
                <a16:creationId xmlns:a16="http://schemas.microsoft.com/office/drawing/2014/main" id="{2C91C578-D3A1-4BC1-A938-F66FE1BEFD84}"/>
              </a:ext>
            </a:extLst>
          </p:cNvPr>
          <p:cNvSpPr txBox="1"/>
          <p:nvPr/>
        </p:nvSpPr>
        <p:spPr>
          <a:xfrm>
            <a:off x="3682365" y="3894973"/>
            <a:ext cx="4914261" cy="323165"/>
          </a:xfrm>
          <a:prstGeom prst="rect">
            <a:avLst/>
          </a:prstGeom>
          <a:noFill/>
        </p:spPr>
        <p:txBody>
          <a:bodyPr wrap="square" rtlCol="0">
            <a:spAutoFit/>
          </a:bodyPr>
          <a:lstStyle/>
          <a:p>
            <a:pPr algn="ctr"/>
            <a:r>
              <a:rPr lang="en-US" altLang="zh-CN" sz="1500" b="0" i="0" dirty="0" err="1">
                <a:solidFill>
                  <a:schemeClr val="bg1">
                    <a:lumMod val="50000"/>
                  </a:schemeClr>
                </a:solidFill>
                <a:effectLst/>
                <a:latin typeface="思源黑体 CN Light" panose="020B0300000000000000" charset="-122"/>
                <a:ea typeface="思源黑体 CN Light" panose="020B0300000000000000" charset="-122"/>
              </a:rPr>
              <a:t>Memasukkan</a:t>
            </a:r>
            <a:r>
              <a:rPr lang="en-US" altLang="zh-CN" sz="1500" b="0" i="0" dirty="0">
                <a:solidFill>
                  <a:schemeClr val="bg1">
                    <a:lumMod val="50000"/>
                  </a:schemeClr>
                </a:solidFill>
                <a:effectLst/>
                <a:latin typeface="思源黑体 CN Light" panose="020B0300000000000000" charset="-122"/>
                <a:ea typeface="思源黑体 CN Light" panose="020B0300000000000000" charset="-122"/>
              </a:rPr>
              <a:t> data</a:t>
            </a:r>
            <a:r>
              <a:rPr lang="en-US" altLang="zh-CN" sz="1500" dirty="0">
                <a:solidFill>
                  <a:schemeClr val="bg1">
                    <a:lumMod val="50000"/>
                  </a:schemeClr>
                </a:solidFill>
                <a:latin typeface="思源黑体 CN Light" panose="020B0300000000000000" charset="-122"/>
                <a:ea typeface="思源黑体 CN Light" panose="020B0300000000000000" charset="-122"/>
              </a:rPr>
              <a:t> </a:t>
            </a:r>
            <a:r>
              <a:rPr lang="en-US" altLang="zh-CN" sz="1500" dirty="0" err="1">
                <a:solidFill>
                  <a:schemeClr val="bg1">
                    <a:lumMod val="50000"/>
                  </a:schemeClr>
                </a:solidFill>
                <a:latin typeface="思源黑体 CN Light" panose="020B0300000000000000" charset="-122"/>
                <a:ea typeface="思源黑体 CN Light" panose="020B0300000000000000" charset="-122"/>
              </a:rPr>
              <a:t>lewat</a:t>
            </a:r>
            <a:r>
              <a:rPr lang="en-US" altLang="zh-CN" sz="1500" dirty="0">
                <a:solidFill>
                  <a:schemeClr val="bg1">
                    <a:lumMod val="50000"/>
                  </a:schemeClr>
                </a:solidFill>
                <a:latin typeface="思源黑体 CN Light" panose="020B0300000000000000" charset="-122"/>
                <a:ea typeface="思源黑体 CN Light" panose="020B0300000000000000" charset="-122"/>
              </a:rPr>
              <a:t> </a:t>
            </a:r>
            <a:r>
              <a:rPr lang="en-US" altLang="zh-CN" sz="1500" dirty="0" err="1">
                <a:solidFill>
                  <a:schemeClr val="bg1">
                    <a:lumMod val="50000"/>
                  </a:schemeClr>
                </a:solidFill>
                <a:latin typeface="思源黑体 CN Light" panose="020B0300000000000000" charset="-122"/>
                <a:ea typeface="思源黑体 CN Light" panose="020B0300000000000000" charset="-122"/>
              </a:rPr>
              <a:t>layar</a:t>
            </a:r>
            <a:endParaRPr lang="en-US" altLang="zh-CN" sz="1500" b="0" i="0" dirty="0">
              <a:solidFill>
                <a:schemeClr val="bg1">
                  <a:lumMod val="50000"/>
                </a:schemeClr>
              </a:solidFill>
              <a:effectLst/>
              <a:latin typeface="思源黑体 CN Light" panose="020B0300000000000000" charset="-122"/>
              <a:ea typeface="思源黑体 CN Light" panose="020B0300000000000000" charset="-122"/>
            </a:endParaRPr>
          </a:p>
        </p:txBody>
      </p:sp>
      <p:sp>
        <p:nvSpPr>
          <p:cNvPr id="15" name="文本框 37">
            <a:extLst>
              <a:ext uri="{FF2B5EF4-FFF2-40B4-BE49-F238E27FC236}">
                <a16:creationId xmlns:a16="http://schemas.microsoft.com/office/drawing/2014/main" id="{3C0EB549-0734-44B2-A16B-404DFCF803A1}"/>
              </a:ext>
            </a:extLst>
          </p:cNvPr>
          <p:cNvSpPr txBox="1"/>
          <p:nvPr/>
        </p:nvSpPr>
        <p:spPr>
          <a:xfrm>
            <a:off x="1111249" y="4344423"/>
            <a:ext cx="5338977" cy="1657890"/>
          </a:xfrm>
          <a:prstGeom prst="rect">
            <a:avLst/>
          </a:prstGeom>
          <a:noFill/>
        </p:spPr>
        <p:txBody>
          <a:bodyPr wrap="square" rtlCol="0">
            <a:spAutoFit/>
          </a:bodyPr>
          <a:lstStyle/>
          <a:p>
            <a:pPr marL="1074738" indent="-1074738" algn="just" defTabSz="964565">
              <a:lnSpc>
                <a:spcPct val="140000"/>
              </a:lnSpc>
              <a:spcBef>
                <a:spcPct val="20000"/>
              </a:spcBef>
              <a:defRPr/>
            </a:pPr>
            <a:r>
              <a:rPr lang="en-US" sz="1100" b="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Format : </a:t>
            </a:r>
          </a:p>
          <a:p>
            <a:pPr marL="185738" indent="-185738" algn="just" defTabSz="964565">
              <a:lnSpc>
                <a:spcPct val="140000"/>
              </a:lnSpc>
              <a:spcBef>
                <a:spcPct val="20000"/>
              </a:spcBef>
              <a:buAutoNum type="arabicPeriod"/>
              <a:defRPr/>
            </a:pPr>
            <a:r>
              <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Accept </a:t>
            </a:r>
            <a:r>
              <a:rPr lang="en-US" sz="11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nama</a:t>
            </a:r>
            <a:r>
              <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-data</a:t>
            </a:r>
          </a:p>
          <a:p>
            <a:pPr marL="185738" indent="-185738" algn="just" defTabSz="964565">
              <a:lnSpc>
                <a:spcPct val="140000"/>
              </a:lnSpc>
              <a:spcBef>
                <a:spcPct val="20000"/>
              </a:spcBef>
              <a:buAutoNum type="arabicPeriod"/>
              <a:defRPr/>
            </a:pPr>
            <a:r>
              <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Accept </a:t>
            </a:r>
            <a:r>
              <a:rPr lang="en-US" sz="11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nama</a:t>
            </a:r>
            <a:r>
              <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-layer [on escape statement imperative]</a:t>
            </a:r>
          </a:p>
          <a:p>
            <a:pPr algn="just" defTabSz="964565">
              <a:lnSpc>
                <a:spcPct val="140000"/>
              </a:lnSpc>
              <a:spcBef>
                <a:spcPct val="20000"/>
              </a:spcBef>
              <a:defRPr/>
            </a:pPr>
            <a:r>
              <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3.  Accept(x, y) </a:t>
            </a:r>
            <a:r>
              <a:rPr lang="en-US" sz="11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nama</a:t>
            </a:r>
            <a:r>
              <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-data with </a:t>
            </a:r>
            <a:r>
              <a:rPr lang="en-US" sz="1100" b="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Format-</a:t>
            </a:r>
            <a:r>
              <a:rPr lang="en-US" sz="1100" b="1"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Isian</a:t>
            </a:r>
            <a:endParaRPr lang="en-US" sz="1100" b="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endParaRPr>
          </a:p>
          <a:p>
            <a:pPr marL="228600" indent="-228600" algn="just" defTabSz="964565">
              <a:lnSpc>
                <a:spcPct val="140000"/>
              </a:lnSpc>
              <a:spcBef>
                <a:spcPct val="20000"/>
              </a:spcBef>
              <a:buAutoNum type="arabicPeriod" startAt="3"/>
              <a:defRPr/>
            </a:pPr>
            <a:r>
              <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Accept </a:t>
            </a:r>
            <a:r>
              <a:rPr lang="en-US" sz="11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nama</a:t>
            </a:r>
            <a:r>
              <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data From Date/Day/Time/Escape-Key </a:t>
            </a:r>
          </a:p>
          <a:p>
            <a:pPr marL="1074738" indent="-1074738" algn="just" defTabSz="964565">
              <a:lnSpc>
                <a:spcPct val="140000"/>
              </a:lnSpc>
              <a:spcBef>
                <a:spcPct val="20000"/>
              </a:spcBef>
              <a:defRPr/>
            </a:pPr>
            <a:endPar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endParaRPr>
          </a:p>
        </p:txBody>
      </p:sp>
      <p:sp>
        <p:nvSpPr>
          <p:cNvPr id="16" name="文本框 37">
            <a:extLst>
              <a:ext uri="{FF2B5EF4-FFF2-40B4-BE49-F238E27FC236}">
                <a16:creationId xmlns:a16="http://schemas.microsoft.com/office/drawing/2014/main" id="{94DD38D9-6F6A-485D-8286-CC7220CCAA51}"/>
              </a:ext>
            </a:extLst>
          </p:cNvPr>
          <p:cNvSpPr txBox="1"/>
          <p:nvPr/>
        </p:nvSpPr>
        <p:spPr>
          <a:xfrm>
            <a:off x="5910492" y="4387580"/>
            <a:ext cx="5641317" cy="845360"/>
          </a:xfrm>
          <a:prstGeom prst="rect">
            <a:avLst/>
          </a:prstGeom>
          <a:noFill/>
        </p:spPr>
        <p:txBody>
          <a:bodyPr wrap="square" rtlCol="0">
            <a:spAutoFit/>
          </a:bodyPr>
          <a:lstStyle/>
          <a:p>
            <a:pPr marL="1074738" indent="-1074738" algn="just" defTabSz="964565">
              <a:lnSpc>
                <a:spcPct val="140000"/>
              </a:lnSpc>
              <a:spcBef>
                <a:spcPct val="20000"/>
              </a:spcBef>
              <a:defRPr/>
            </a:pPr>
            <a:r>
              <a:rPr lang="en-US" sz="1100" b="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Format-</a:t>
            </a:r>
            <a:r>
              <a:rPr lang="en-US" sz="1100" b="1"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isian</a:t>
            </a:r>
            <a:r>
              <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  Zero-fill, space-fill, left-justified, right-justified</a:t>
            </a:r>
          </a:p>
          <a:p>
            <a:pPr marL="1074738" indent="-1074738" algn="just" defTabSz="964565">
              <a:lnSpc>
                <a:spcPct val="140000"/>
              </a:lnSpc>
              <a:spcBef>
                <a:spcPct val="20000"/>
              </a:spcBef>
              <a:defRPr/>
            </a:pPr>
            <a:r>
              <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Trailing-sign, prompt, update, length-check, </a:t>
            </a:r>
          </a:p>
          <a:p>
            <a:pPr marL="1074738" indent="-1074738" algn="just" defTabSz="964565">
              <a:lnSpc>
                <a:spcPct val="140000"/>
              </a:lnSpc>
              <a:spcBef>
                <a:spcPct val="20000"/>
              </a:spcBef>
              <a:defRPr/>
            </a:pPr>
            <a:r>
              <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empty-</a:t>
            </a:r>
            <a:r>
              <a:rPr lang="en-US" sz="11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check,auto</a:t>
            </a:r>
            <a:r>
              <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-skip, no-</a:t>
            </a:r>
            <a:r>
              <a:rPr lang="en-US" sz="11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echo,beep</a:t>
            </a:r>
            <a:endParaRPr lang="en-US" sz="11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8" name="文本框 37"/>
          <p:cNvSpPr txBox="1"/>
          <p:nvPr/>
        </p:nvSpPr>
        <p:spPr>
          <a:xfrm>
            <a:off x="831043" y="1749844"/>
            <a:ext cx="5079449" cy="2084801"/>
          </a:xfrm>
          <a:prstGeom prst="rect">
            <a:avLst/>
          </a:prstGeom>
          <a:noFill/>
        </p:spPr>
        <p:txBody>
          <a:bodyPr wrap="square" rtlCol="0">
            <a:spAutoFit/>
          </a:bodyPr>
          <a:lstStyle/>
          <a:p>
            <a:pPr marL="1074738" indent="-1074738" algn="just" defTabSz="964565">
              <a:lnSpc>
                <a:spcPct val="140000"/>
              </a:lnSpc>
              <a:spcBef>
                <a:spcPct val="20000"/>
              </a:spcBef>
              <a:defRPr/>
            </a:pPr>
            <a:r>
              <a:rPr lang="en-US" sz="1400" b="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Format :</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1. Stop Literal  =&gt;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sementara</a:t>
            </a:r>
            <a:endPar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endParaRPr>
          </a:p>
          <a:p>
            <a:pPr marL="1074738" indent="-1074738" algn="just" defTabSz="964565">
              <a:lnSpc>
                <a:spcPct val="140000"/>
              </a:lnSpc>
              <a:spcBef>
                <a:spcPct val="20000"/>
              </a:spcBef>
              <a:defRPr/>
            </a:pP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2. Stop run       =&gt;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mengakhiri</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program</a:t>
            </a:r>
          </a:p>
          <a:p>
            <a:pPr marL="1074738" indent="-1074738" algn="just" defTabSz="964565">
              <a:lnSpc>
                <a:spcPct val="140000"/>
              </a:lnSpc>
              <a:spcBef>
                <a:spcPct val="20000"/>
              </a:spcBef>
              <a:defRPr/>
            </a:pPr>
            <a:endPar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endParaRPr>
          </a:p>
          <a:p>
            <a:pPr marL="1074738" indent="-1074738" algn="just" defTabSz="964565">
              <a:lnSpc>
                <a:spcPct val="140000"/>
              </a:lnSpc>
              <a:spcBef>
                <a:spcPct val="20000"/>
              </a:spcBef>
              <a:defRPr/>
            </a:pPr>
            <a:r>
              <a:rPr lang="en-US" sz="1400" b="1"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Contoh</a:t>
            </a:r>
            <a:r>
              <a:rPr lang="en-US" sz="1400" b="1"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p>
          <a:p>
            <a:pPr marL="1074738" indent="-1074738" algn="just" defTabSz="964565">
              <a:lnSpc>
                <a:spcPct val="140000"/>
              </a:lnSpc>
              <a:spcBef>
                <a:spcPct val="20000"/>
              </a:spcBef>
              <a:defRPr/>
            </a:pP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Stop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Tekan</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tombol</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untuk</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lanjut</a:t>
            </a:r>
            <a:endPar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endParaRPr>
          </a:p>
          <a:p>
            <a:pPr marL="1074738" indent="-1074738" algn="just" defTabSz="964565">
              <a:lnSpc>
                <a:spcPct val="140000"/>
              </a:lnSpc>
              <a:spcBef>
                <a:spcPct val="20000"/>
              </a:spcBef>
              <a:defRPr/>
            </a:pP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Stop run.</a:t>
            </a:r>
          </a:p>
        </p:txBody>
      </p:sp>
      <p:sp>
        <p:nvSpPr>
          <p:cNvPr id="33" name="文本框 32"/>
          <p:cNvSpPr txBox="1"/>
          <p:nvPr/>
        </p:nvSpPr>
        <p:spPr>
          <a:xfrm>
            <a:off x="831043" y="821346"/>
            <a:ext cx="4477385" cy="475615"/>
          </a:xfrm>
          <a:prstGeom prst="rect">
            <a:avLst/>
          </a:prstGeom>
          <a:noFill/>
        </p:spPr>
        <p:txBody>
          <a:bodyPr wrap="square" rtlCol="0">
            <a:spAutoFit/>
          </a:bodyPr>
          <a:lstStyle/>
          <a:p>
            <a:r>
              <a:rPr lang="en-US" altLang="zh-CN" sz="2500" dirty="0">
                <a:solidFill>
                  <a:schemeClr val="tx1">
                    <a:lumMod val="65000"/>
                    <a:lumOff val="35000"/>
                  </a:schemeClr>
                </a:solidFill>
                <a:latin typeface="思源黑体 CN Bold" panose="020B0800000000000000" charset="-122"/>
                <a:ea typeface="思源黑体 CN Bold" panose="020B0800000000000000" charset="-122"/>
              </a:rPr>
              <a:t>STOP </a:t>
            </a:r>
            <a:endParaRPr lang="zh-CN" altLang="en-US" sz="2500" dirty="0">
              <a:solidFill>
                <a:schemeClr val="tx1">
                  <a:lumMod val="65000"/>
                  <a:lumOff val="35000"/>
                </a:schemeClr>
              </a:solidFill>
              <a:latin typeface="思源黑体 CN Bold" panose="020B0800000000000000" charset="-122"/>
              <a:ea typeface="思源黑体 CN Bold" panose="020B0800000000000000" charset="-122"/>
            </a:endParaRPr>
          </a:p>
        </p:txBody>
      </p:sp>
      <p:sp>
        <p:nvSpPr>
          <p:cNvPr id="34" name="文本框 33"/>
          <p:cNvSpPr txBox="1"/>
          <p:nvPr/>
        </p:nvSpPr>
        <p:spPr>
          <a:xfrm>
            <a:off x="831043" y="1387384"/>
            <a:ext cx="4914261" cy="338554"/>
          </a:xfrm>
          <a:prstGeom prst="rect">
            <a:avLst/>
          </a:prstGeom>
          <a:noFill/>
        </p:spPr>
        <p:txBody>
          <a:bodyPr wrap="square" rtlCol="0">
            <a:spAutoFit/>
          </a:bodyPr>
          <a:lstStyle/>
          <a:p>
            <a:r>
              <a:rPr lang="en-US" altLang="zh-CN" sz="1600" b="0" i="0" dirty="0" err="1">
                <a:solidFill>
                  <a:schemeClr val="bg1">
                    <a:lumMod val="50000"/>
                  </a:schemeClr>
                </a:solidFill>
                <a:effectLst/>
                <a:latin typeface="思源黑体 CN Light" panose="020B0300000000000000" charset="-122"/>
                <a:ea typeface="思源黑体 CN Light" panose="020B0300000000000000" charset="-122"/>
              </a:rPr>
              <a:t>Menghentikan</a:t>
            </a:r>
            <a:r>
              <a:rPr lang="en-US" altLang="zh-CN" sz="1600" b="0" i="0" dirty="0">
                <a:solidFill>
                  <a:schemeClr val="bg1">
                    <a:lumMod val="50000"/>
                  </a:schemeClr>
                </a:solidFill>
                <a:effectLst/>
                <a:latin typeface="思源黑体 CN Light" panose="020B0300000000000000" charset="-122"/>
                <a:ea typeface="思源黑体 CN Light" panose="020B0300000000000000" charset="-122"/>
              </a:rPr>
              <a:t> </a:t>
            </a:r>
            <a:r>
              <a:rPr lang="en-US" altLang="zh-CN" sz="1600" b="0" i="0" dirty="0" err="1">
                <a:solidFill>
                  <a:schemeClr val="bg1">
                    <a:lumMod val="50000"/>
                  </a:schemeClr>
                </a:solidFill>
                <a:effectLst/>
                <a:latin typeface="思源黑体 CN Light" panose="020B0300000000000000" charset="-122"/>
                <a:ea typeface="思源黑体 CN Light" panose="020B0300000000000000" charset="-122"/>
              </a:rPr>
              <a:t>Pogram</a:t>
            </a:r>
            <a:r>
              <a:rPr lang="en-US" altLang="zh-CN" sz="1600" b="0" i="0" dirty="0">
                <a:solidFill>
                  <a:schemeClr val="bg1">
                    <a:lumMod val="50000"/>
                  </a:schemeClr>
                </a:solidFill>
                <a:effectLst/>
                <a:latin typeface="思源黑体 CN Light" panose="020B0300000000000000" charset="-122"/>
                <a:ea typeface="思源黑体 CN Light" panose="020B0300000000000000" charset="-122"/>
              </a:rPr>
              <a:t> </a:t>
            </a:r>
            <a:r>
              <a:rPr lang="en-US" altLang="zh-CN" sz="1600" b="0" i="0" dirty="0" err="1">
                <a:solidFill>
                  <a:schemeClr val="bg1">
                    <a:lumMod val="50000"/>
                  </a:schemeClr>
                </a:solidFill>
                <a:effectLst/>
                <a:latin typeface="思源黑体 CN Light" panose="020B0300000000000000" charset="-122"/>
                <a:ea typeface="思源黑体 CN Light" panose="020B0300000000000000" charset="-122"/>
              </a:rPr>
              <a:t>sementara</a:t>
            </a:r>
            <a:r>
              <a:rPr lang="en-US" altLang="zh-CN" sz="1600" b="0" i="0" dirty="0">
                <a:solidFill>
                  <a:schemeClr val="bg1">
                    <a:lumMod val="50000"/>
                  </a:schemeClr>
                </a:solidFill>
                <a:effectLst/>
                <a:latin typeface="思源黑体 CN Light" panose="020B0300000000000000" charset="-122"/>
                <a:ea typeface="思源黑体 CN Light" panose="020B0300000000000000" charset="-122"/>
              </a:rPr>
              <a:t>/</a:t>
            </a:r>
            <a:r>
              <a:rPr lang="en-US" altLang="zh-CN" sz="1600" b="0" i="0" dirty="0" err="1">
                <a:solidFill>
                  <a:schemeClr val="bg1">
                    <a:lumMod val="50000"/>
                  </a:schemeClr>
                </a:solidFill>
                <a:effectLst/>
                <a:latin typeface="思源黑体 CN Light" panose="020B0300000000000000" charset="-122"/>
                <a:ea typeface="思源黑体 CN Light" panose="020B0300000000000000" charset="-122"/>
              </a:rPr>
              <a:t>permanen</a:t>
            </a:r>
            <a:endParaRPr lang="en-US" altLang="zh-CN" sz="1600" b="0" i="0" dirty="0">
              <a:solidFill>
                <a:schemeClr val="bg1">
                  <a:lumMod val="50000"/>
                </a:schemeClr>
              </a:solidFill>
              <a:effectLst/>
              <a:latin typeface="思源黑体 CN Light" panose="020B0300000000000000" charset="-122"/>
              <a:ea typeface="思源黑体 CN Light" panose="020B0300000000000000" charset="-122"/>
            </a:endParaRPr>
          </a:p>
        </p:txBody>
      </p:sp>
      <p:pic>
        <p:nvPicPr>
          <p:cNvPr id="2" name="Picture 1">
            <a:extLst>
              <a:ext uri="{FF2B5EF4-FFF2-40B4-BE49-F238E27FC236}">
                <a16:creationId xmlns:a16="http://schemas.microsoft.com/office/drawing/2014/main" id="{FD7D443D-92AA-4DA6-8C12-CA3CAEC52D31}"/>
              </a:ext>
            </a:extLst>
          </p:cNvPr>
          <p:cNvPicPr>
            <a:picLocks noChangeAspect="1"/>
          </p:cNvPicPr>
          <p:nvPr/>
        </p:nvPicPr>
        <p:blipFill>
          <a:blip r:embed="rId4"/>
          <a:stretch>
            <a:fillRect/>
          </a:stretch>
        </p:blipFill>
        <p:spPr>
          <a:xfrm>
            <a:off x="6594547" y="1401583"/>
            <a:ext cx="3500923" cy="3906827"/>
          </a:xfrm>
          <a:prstGeom prst="rect">
            <a:avLst/>
          </a:prstGeom>
        </p:spPr>
      </p:pic>
      <p:pic>
        <p:nvPicPr>
          <p:cNvPr id="6" name="Picture 5">
            <a:extLst>
              <a:ext uri="{FF2B5EF4-FFF2-40B4-BE49-F238E27FC236}">
                <a16:creationId xmlns:a16="http://schemas.microsoft.com/office/drawing/2014/main" id="{7218D744-67C5-4ED4-BA52-9080F30C2300}"/>
              </a:ext>
            </a:extLst>
          </p:cNvPr>
          <p:cNvPicPr>
            <a:picLocks noChangeAspect="1"/>
          </p:cNvPicPr>
          <p:nvPr/>
        </p:nvPicPr>
        <p:blipFill>
          <a:blip r:embed="rId5"/>
          <a:stretch>
            <a:fillRect/>
          </a:stretch>
        </p:blipFill>
        <p:spPr>
          <a:xfrm>
            <a:off x="6594547" y="5405750"/>
            <a:ext cx="3031793" cy="980874"/>
          </a:xfrm>
          <a:prstGeom prst="rect">
            <a:avLst/>
          </a:prstGeom>
        </p:spPr>
      </p:pic>
      <p:cxnSp>
        <p:nvCxnSpPr>
          <p:cNvPr id="18" name="直接连接符 2">
            <a:extLst>
              <a:ext uri="{FF2B5EF4-FFF2-40B4-BE49-F238E27FC236}">
                <a16:creationId xmlns:a16="http://schemas.microsoft.com/office/drawing/2014/main" id="{5FD360FA-A385-41AA-B72E-036F10C36BA9}"/>
              </a:ext>
            </a:extLst>
          </p:cNvPr>
          <p:cNvCxnSpPr/>
          <p:nvPr/>
        </p:nvCxnSpPr>
        <p:spPr>
          <a:xfrm flipH="1" flipV="1">
            <a:off x="831043" y="1348126"/>
            <a:ext cx="9899015" cy="27305"/>
          </a:xfrm>
          <a:prstGeom prst="line">
            <a:avLst/>
          </a:prstGeom>
          <a:ln w="31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891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6480000" scaled="0"/>
        </a:gradFill>
        <a:effectLst/>
      </p:bgPr>
    </p:bg>
    <p:spTree>
      <p:nvGrpSpPr>
        <p:cNvPr id="1" name=""/>
        <p:cNvGrpSpPr/>
        <p:nvPr/>
      </p:nvGrpSpPr>
      <p:grpSpPr>
        <a:xfrm>
          <a:off x="0" y="0"/>
          <a:ext cx="0" cy="0"/>
          <a:chOff x="0" y="0"/>
          <a:chExt cx="0" cy="0"/>
        </a:xfrm>
      </p:grpSpPr>
      <p:sp>
        <p:nvSpPr>
          <p:cNvPr id="2" name="椭圆 1"/>
          <p:cNvSpPr/>
          <p:nvPr/>
        </p:nvSpPr>
        <p:spPr>
          <a:xfrm>
            <a:off x="3000375" y="123825"/>
            <a:ext cx="6610350" cy="6610350"/>
          </a:xfrm>
          <a:prstGeom prst="ellipse">
            <a:avLst/>
          </a:prstGeom>
          <a:gradFill flip="none" rotWithShape="1">
            <a:gsLst>
              <a:gs pos="33000">
                <a:srgbClr val="5E96E1"/>
              </a:gs>
              <a:gs pos="92000">
                <a:srgbClr val="101BE1"/>
              </a:gs>
            </a:gsLst>
            <a:lin ang="1776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3" name="矩形 2"/>
          <p:cNvSpPr/>
          <p:nvPr/>
        </p:nvSpPr>
        <p:spPr>
          <a:xfrm>
            <a:off x="3375660" y="3554730"/>
            <a:ext cx="5517515" cy="506730"/>
          </a:xfrm>
          <a:prstGeom prst="rect">
            <a:avLst/>
          </a:prstGeom>
        </p:spPr>
        <p:txBody>
          <a:bodyPr wrap="square">
            <a:spAutoFit/>
          </a:bodyPr>
          <a:lstStyle/>
          <a:p>
            <a:pPr algn="ctr">
              <a:lnSpc>
                <a:spcPct val="90000"/>
              </a:lnSpc>
            </a:pPr>
            <a:r>
              <a:rPr lang="en-US"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rPr>
              <a:t>STATEMENT ARITMATIKA</a:t>
            </a:r>
            <a:endParaRPr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endParaRPr>
          </a:p>
        </p:txBody>
      </p:sp>
      <p:sp>
        <p:nvSpPr>
          <p:cNvPr id="7" name="矩形 6"/>
          <p:cNvSpPr/>
          <p:nvPr/>
        </p:nvSpPr>
        <p:spPr>
          <a:xfrm>
            <a:off x="4859655" y="1895475"/>
            <a:ext cx="2549525" cy="1691640"/>
          </a:xfrm>
          <a:prstGeom prst="rect">
            <a:avLst/>
          </a:prstGeom>
          <a:noFill/>
          <a:effectLst/>
        </p:spPr>
        <p:txBody>
          <a:bodyPr wrap="square">
            <a:spAutoFit/>
          </a:bodyPr>
          <a:lstStyle/>
          <a:p>
            <a:pPr algn="ctr">
              <a:lnSpc>
                <a:spcPct val="80000"/>
              </a:lnSpc>
            </a:pPr>
            <a:r>
              <a:rPr lang="en-US" altLang="zh-CN" sz="13000" kern="2500" dirty="0">
                <a:ln>
                  <a:noFill/>
                </a:ln>
                <a:solidFill>
                  <a:schemeClr val="bg1"/>
                </a:solidFill>
                <a:effectLst/>
                <a:latin typeface="思源宋体 CN Heavy" panose="02020900000000000000" charset="-122"/>
                <a:ea typeface="思源宋体 CN Heavy" panose="02020900000000000000" charset="-122"/>
                <a:cs typeface="庞门正道标题体" panose="02010600030101010101" charset="-122"/>
              </a:rPr>
              <a:t>02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2" name="矩形 41"/>
          <p:cNvSpPr/>
          <p:nvPr/>
        </p:nvSpPr>
        <p:spPr>
          <a:xfrm>
            <a:off x="6647935" y="1507815"/>
            <a:ext cx="5129280" cy="4297780"/>
          </a:xfrm>
          <a:prstGeom prst="rect">
            <a:avLst/>
          </a:prstGeom>
          <a:solidFill>
            <a:srgbClr val="0913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CN Light" panose="020B0300000000000000" charset="-122"/>
              <a:ea typeface="思源黑体 CN Light" panose="020B0300000000000000" charset="-122"/>
            </a:endParaRPr>
          </a:p>
        </p:txBody>
      </p:sp>
      <p:cxnSp>
        <p:nvCxnSpPr>
          <p:cNvPr id="2" name="直接箭头连接符 1"/>
          <p:cNvCxnSpPr>
            <a:cxnSpLocks/>
          </p:cNvCxnSpPr>
          <p:nvPr/>
        </p:nvCxnSpPr>
        <p:spPr>
          <a:xfrm>
            <a:off x="993604" y="1515565"/>
            <a:ext cx="10597034" cy="0"/>
          </a:xfrm>
          <a:prstGeom prst="straightConnector1">
            <a:avLst/>
          </a:prstGeom>
          <a:ln w="28575">
            <a:solidFill>
              <a:schemeClr val="bg1">
                <a:lumMod val="50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82"/>
          <p:cNvSpPr txBox="1"/>
          <p:nvPr/>
        </p:nvSpPr>
        <p:spPr>
          <a:xfrm>
            <a:off x="6746789" y="1676834"/>
            <a:ext cx="5030426" cy="4297780"/>
          </a:xfrm>
          <a:prstGeom prst="rect">
            <a:avLst/>
          </a:prstGeom>
          <a:noFill/>
        </p:spPr>
        <p:txBody>
          <a:bodyPr wrap="square" lIns="0" tIns="0" rIns="0" bIns="0" rtlCol="0" anchor="t" anchorCtr="0">
            <a:spAutoFit/>
          </a:bodyPr>
          <a:lstStyle/>
          <a:p>
            <a:pPr algn="l">
              <a:lnSpc>
                <a:spcPct val="130000"/>
              </a:lnSpc>
            </a:pP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ADD A TO B                   =&gt; A = A+ B</a:t>
            </a:r>
          </a:p>
          <a:p>
            <a:pPr algn="l">
              <a:lnSpc>
                <a:spcPct val="130000"/>
              </a:lnSpc>
            </a:pP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ADD A, 5 TO B                =&gt; B = A + 5 + B</a:t>
            </a:r>
          </a:p>
          <a:p>
            <a:pPr algn="l">
              <a:lnSpc>
                <a:spcPct val="130000"/>
              </a:lnSpc>
            </a:pP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ADD</a:t>
            </a:r>
            <a:r>
              <a:rPr lang="zh-CN" alt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2</a:t>
            </a:r>
            <a:r>
              <a:rPr lang="zh-CN" alt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TO</a:t>
            </a:r>
            <a:r>
              <a:rPr lang="zh-CN" alt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B</a:t>
            </a:r>
            <a:r>
              <a:rPr lang="zh-CN" alt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ROUNDED</a:t>
            </a:r>
            <a:r>
              <a:rPr lang="zh-CN" alt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ON</a:t>
            </a:r>
            <a:r>
              <a:rPr lang="zh-CN" alt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SIZE ERROR DISPLAY ‘HASIL SALAH’</a:t>
            </a: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ADD A, B GIVING C                      =&gt; C = A + B</a:t>
            </a:r>
          </a:p>
          <a:p>
            <a:pPr algn="l">
              <a:lnSpc>
                <a:spcPct val="130000"/>
              </a:lnSpc>
            </a:pP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ADD A, 7 GIVING C ROUNDED    =&gt; C = A + 7 (HASIL DIBULATKAN)</a:t>
            </a: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SUBSTRACT A,B FROM C                   =&gt; C = C – B - A</a:t>
            </a:r>
          </a:p>
          <a:p>
            <a:pPr algn="l">
              <a:lnSpc>
                <a:spcPct val="130000"/>
              </a:lnSpc>
            </a:pP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SUBSTRACT A, 5 FROM D                 =&gt;  D = D – 5 - A</a:t>
            </a: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SUBSTRACT A, 5 FROM C GIVING C =&gt; D = C – 5 - A</a:t>
            </a:r>
          </a:p>
          <a:p>
            <a:pPr algn="l">
              <a:lnSpc>
                <a:spcPct val="130000"/>
              </a:lnSpc>
            </a:pP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SUBSTRACT A FROM B GIVING C ROUNDED =&gt; PEMBULATAN </a:t>
            </a: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p:txBody>
      </p:sp>
      <p:sp>
        <p:nvSpPr>
          <p:cNvPr id="43" name="TextBox 81"/>
          <p:cNvSpPr txBox="1"/>
          <p:nvPr/>
        </p:nvSpPr>
        <p:spPr>
          <a:xfrm>
            <a:off x="907415" y="732156"/>
            <a:ext cx="2668270" cy="405624"/>
          </a:xfrm>
          <a:prstGeom prst="rect">
            <a:avLst/>
          </a:prstGeom>
          <a:noFill/>
        </p:spPr>
        <p:txBody>
          <a:bodyPr wrap="square" lIns="0" tIns="0" rIns="0" bIns="0" rtlCol="0" anchor="t" anchorCtr="0">
            <a:spAutoFit/>
          </a:bodyPr>
          <a:lstStyle/>
          <a:p>
            <a:pPr algn="l">
              <a:lnSpc>
                <a:spcPct val="120000"/>
              </a:lnSpc>
            </a:pPr>
            <a:r>
              <a:rPr lang="en-US" altLang="zh-CN" sz="2400" b="1"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rPr>
              <a:t>ADD</a:t>
            </a:r>
            <a:endParaRPr lang="zh-CN" altLang="en-US" sz="2400" b="1"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endParaRPr>
          </a:p>
        </p:txBody>
      </p:sp>
      <p:sp>
        <p:nvSpPr>
          <p:cNvPr id="14" name="TextBox 98"/>
          <p:cNvSpPr txBox="1"/>
          <p:nvPr/>
        </p:nvSpPr>
        <p:spPr>
          <a:xfrm>
            <a:off x="907415" y="1199035"/>
            <a:ext cx="1743710" cy="169021"/>
          </a:xfrm>
          <a:prstGeom prst="rect">
            <a:avLst/>
          </a:prstGeom>
          <a:noFill/>
        </p:spPr>
        <p:txBody>
          <a:bodyPr wrap="square" lIns="0" tIns="0" rIns="0" bIns="0" rtlCol="0" anchor="t" anchorCtr="0">
            <a:spAutoFit/>
          </a:bodyPr>
          <a:lstStyle/>
          <a:p>
            <a:pPr algn="r">
              <a:lnSpc>
                <a:spcPct val="120000"/>
              </a:lnSpc>
            </a:pPr>
            <a:r>
              <a:rPr lang="en-US" altLang="zh-CN" sz="1000" dirty="0">
                <a:solidFill>
                  <a:srgbClr val="5D1F0E"/>
                </a:solidFill>
                <a:latin typeface="思源黑体 CN Normal" panose="020B0400000000000000" charset="-122"/>
                <a:ea typeface="思源黑体 CN Normal" panose="020B0400000000000000" charset="-122"/>
                <a:sym typeface="Arial" panose="020B0604020202020204" pitchFamily="34" charset="0"/>
              </a:rPr>
              <a:t>STATEMENT PENAMBAHAN</a:t>
            </a:r>
          </a:p>
        </p:txBody>
      </p:sp>
      <p:sp>
        <p:nvSpPr>
          <p:cNvPr id="28" name="TextBox 81">
            <a:extLst>
              <a:ext uri="{FF2B5EF4-FFF2-40B4-BE49-F238E27FC236}">
                <a16:creationId xmlns:a16="http://schemas.microsoft.com/office/drawing/2014/main" id="{BD38EDAC-955D-4C83-95D4-17D62D3ADF02}"/>
              </a:ext>
            </a:extLst>
          </p:cNvPr>
          <p:cNvSpPr txBox="1"/>
          <p:nvPr/>
        </p:nvSpPr>
        <p:spPr>
          <a:xfrm>
            <a:off x="933065" y="3376040"/>
            <a:ext cx="2668270" cy="338041"/>
          </a:xfrm>
          <a:prstGeom prst="rect">
            <a:avLst/>
          </a:prstGeom>
          <a:noFill/>
        </p:spPr>
        <p:txBody>
          <a:bodyPr wrap="square" lIns="0" tIns="0" rIns="0" bIns="0" rtlCol="0" anchor="t" anchorCtr="0">
            <a:spAutoFit/>
          </a:bodyPr>
          <a:lstStyle/>
          <a:p>
            <a:pPr algn="l">
              <a:lnSpc>
                <a:spcPct val="120000"/>
              </a:lnSpc>
            </a:pPr>
            <a:r>
              <a:rPr lang="en-US" altLang="zh-CN" sz="2000" b="1"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rPr>
              <a:t>SUBSTRACT</a:t>
            </a:r>
            <a:endParaRPr lang="zh-CN" altLang="en-US" sz="2000" b="1"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endParaRPr>
          </a:p>
        </p:txBody>
      </p:sp>
      <p:cxnSp>
        <p:nvCxnSpPr>
          <p:cNvPr id="29" name="直接箭头连接符 1">
            <a:extLst>
              <a:ext uri="{FF2B5EF4-FFF2-40B4-BE49-F238E27FC236}">
                <a16:creationId xmlns:a16="http://schemas.microsoft.com/office/drawing/2014/main" id="{C9C7680D-1F68-43E1-AD7A-4D119B74F747}"/>
              </a:ext>
            </a:extLst>
          </p:cNvPr>
          <p:cNvCxnSpPr>
            <a:cxnSpLocks/>
          </p:cNvCxnSpPr>
          <p:nvPr/>
        </p:nvCxnSpPr>
        <p:spPr>
          <a:xfrm>
            <a:off x="907415" y="4118746"/>
            <a:ext cx="10683223" cy="0"/>
          </a:xfrm>
          <a:prstGeom prst="straightConnector1">
            <a:avLst/>
          </a:prstGeom>
          <a:ln w="28575">
            <a:solidFill>
              <a:schemeClr val="bg1">
                <a:lumMod val="50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98">
            <a:extLst>
              <a:ext uri="{FF2B5EF4-FFF2-40B4-BE49-F238E27FC236}">
                <a16:creationId xmlns:a16="http://schemas.microsoft.com/office/drawing/2014/main" id="{66F168F4-3B8B-4CE4-9F17-A020B6B988B4}"/>
              </a:ext>
            </a:extLst>
          </p:cNvPr>
          <p:cNvSpPr txBox="1"/>
          <p:nvPr/>
        </p:nvSpPr>
        <p:spPr>
          <a:xfrm>
            <a:off x="993604" y="3814506"/>
            <a:ext cx="1947304" cy="169021"/>
          </a:xfrm>
          <a:prstGeom prst="rect">
            <a:avLst/>
          </a:prstGeom>
          <a:noFill/>
        </p:spPr>
        <p:txBody>
          <a:bodyPr wrap="square" lIns="0" tIns="0" rIns="0" bIns="0" rtlCol="0" anchor="t" anchorCtr="0">
            <a:spAutoFit/>
          </a:bodyPr>
          <a:lstStyle/>
          <a:p>
            <a:pPr algn="r">
              <a:lnSpc>
                <a:spcPct val="120000"/>
              </a:lnSpc>
            </a:pPr>
            <a:r>
              <a:rPr lang="en-US" altLang="zh-CN" sz="1000" dirty="0">
                <a:solidFill>
                  <a:srgbClr val="5D1F0E"/>
                </a:solidFill>
                <a:latin typeface="思源黑体 CN Normal" panose="020B0400000000000000" charset="-122"/>
                <a:ea typeface="思源黑体 CN Normal" panose="020B0400000000000000" charset="-122"/>
                <a:sym typeface="Arial" panose="020B0604020202020204" pitchFamily="34" charset="0"/>
              </a:rPr>
              <a:t>STATEMENT PENGURANGAN</a:t>
            </a:r>
          </a:p>
        </p:txBody>
      </p:sp>
      <p:pic>
        <p:nvPicPr>
          <p:cNvPr id="21" name="Picture 20">
            <a:extLst>
              <a:ext uri="{FF2B5EF4-FFF2-40B4-BE49-F238E27FC236}">
                <a16:creationId xmlns:a16="http://schemas.microsoft.com/office/drawing/2014/main" id="{9092226A-56D7-4776-B9FE-DBBE86951D11}"/>
              </a:ext>
            </a:extLst>
          </p:cNvPr>
          <p:cNvPicPr>
            <a:picLocks noChangeAspect="1"/>
          </p:cNvPicPr>
          <p:nvPr/>
        </p:nvPicPr>
        <p:blipFill>
          <a:blip r:embed="rId4"/>
          <a:stretch>
            <a:fillRect/>
          </a:stretch>
        </p:blipFill>
        <p:spPr>
          <a:xfrm>
            <a:off x="999610" y="1615991"/>
            <a:ext cx="5648325" cy="485775"/>
          </a:xfrm>
          <a:prstGeom prst="rect">
            <a:avLst/>
          </a:prstGeom>
        </p:spPr>
      </p:pic>
      <p:pic>
        <p:nvPicPr>
          <p:cNvPr id="22" name="Picture 21">
            <a:extLst>
              <a:ext uri="{FF2B5EF4-FFF2-40B4-BE49-F238E27FC236}">
                <a16:creationId xmlns:a16="http://schemas.microsoft.com/office/drawing/2014/main" id="{7E350164-2316-49DE-889B-8DBE5A7F86E6}"/>
              </a:ext>
            </a:extLst>
          </p:cNvPr>
          <p:cNvPicPr>
            <a:picLocks noChangeAspect="1"/>
          </p:cNvPicPr>
          <p:nvPr/>
        </p:nvPicPr>
        <p:blipFill>
          <a:blip r:embed="rId5"/>
          <a:stretch>
            <a:fillRect/>
          </a:stretch>
        </p:blipFill>
        <p:spPr>
          <a:xfrm>
            <a:off x="907415" y="2649832"/>
            <a:ext cx="5740520" cy="523875"/>
          </a:xfrm>
          <a:prstGeom prst="rect">
            <a:avLst/>
          </a:prstGeom>
        </p:spPr>
      </p:pic>
      <p:pic>
        <p:nvPicPr>
          <p:cNvPr id="23" name="Picture 22">
            <a:extLst>
              <a:ext uri="{FF2B5EF4-FFF2-40B4-BE49-F238E27FC236}">
                <a16:creationId xmlns:a16="http://schemas.microsoft.com/office/drawing/2014/main" id="{F0FAC27F-D90B-441E-BA08-48A895057D57}"/>
              </a:ext>
            </a:extLst>
          </p:cNvPr>
          <p:cNvPicPr>
            <a:picLocks noChangeAspect="1"/>
          </p:cNvPicPr>
          <p:nvPr/>
        </p:nvPicPr>
        <p:blipFill>
          <a:blip r:embed="rId6"/>
          <a:stretch>
            <a:fillRect/>
          </a:stretch>
        </p:blipFill>
        <p:spPr>
          <a:xfrm>
            <a:off x="907415" y="4352966"/>
            <a:ext cx="5286375" cy="904875"/>
          </a:xfrm>
          <a:prstGeom prst="rect">
            <a:avLst/>
          </a:prstGeom>
        </p:spPr>
      </p:pic>
      <p:cxnSp>
        <p:nvCxnSpPr>
          <p:cNvPr id="36" name="直接箭头连接符 1">
            <a:extLst>
              <a:ext uri="{FF2B5EF4-FFF2-40B4-BE49-F238E27FC236}">
                <a16:creationId xmlns:a16="http://schemas.microsoft.com/office/drawing/2014/main" id="{D5D434E9-6F6C-40F9-8674-988165CD7318}"/>
              </a:ext>
            </a:extLst>
          </p:cNvPr>
          <p:cNvCxnSpPr>
            <a:cxnSpLocks/>
          </p:cNvCxnSpPr>
          <p:nvPr/>
        </p:nvCxnSpPr>
        <p:spPr>
          <a:xfrm>
            <a:off x="701161" y="5805398"/>
            <a:ext cx="10597034" cy="0"/>
          </a:xfrm>
          <a:prstGeom prst="straightConnector1">
            <a:avLst/>
          </a:prstGeom>
          <a:ln w="28575">
            <a:solidFill>
              <a:schemeClr val="bg1">
                <a:lumMod val="50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2" name="矩形 41"/>
          <p:cNvSpPr/>
          <p:nvPr/>
        </p:nvSpPr>
        <p:spPr>
          <a:xfrm>
            <a:off x="6647935" y="1507815"/>
            <a:ext cx="5129280" cy="4297780"/>
          </a:xfrm>
          <a:prstGeom prst="rect">
            <a:avLst/>
          </a:prstGeom>
          <a:solidFill>
            <a:srgbClr val="0913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CN Light" panose="020B0300000000000000" charset="-122"/>
              <a:ea typeface="思源黑体 CN Light" panose="020B0300000000000000" charset="-122"/>
            </a:endParaRPr>
          </a:p>
        </p:txBody>
      </p:sp>
      <p:cxnSp>
        <p:nvCxnSpPr>
          <p:cNvPr id="2" name="直接箭头连接符 1"/>
          <p:cNvCxnSpPr>
            <a:cxnSpLocks/>
          </p:cNvCxnSpPr>
          <p:nvPr/>
        </p:nvCxnSpPr>
        <p:spPr>
          <a:xfrm>
            <a:off x="993604" y="1515565"/>
            <a:ext cx="10597034" cy="0"/>
          </a:xfrm>
          <a:prstGeom prst="straightConnector1">
            <a:avLst/>
          </a:prstGeom>
          <a:ln w="28575">
            <a:solidFill>
              <a:schemeClr val="bg1">
                <a:lumMod val="50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82"/>
          <p:cNvSpPr txBox="1"/>
          <p:nvPr/>
        </p:nvSpPr>
        <p:spPr>
          <a:xfrm>
            <a:off x="6746789" y="1676834"/>
            <a:ext cx="5030426" cy="3817648"/>
          </a:xfrm>
          <a:prstGeom prst="rect">
            <a:avLst/>
          </a:prstGeom>
          <a:noFill/>
        </p:spPr>
        <p:txBody>
          <a:bodyPr wrap="square" lIns="0" tIns="0" rIns="0" bIns="0" rtlCol="0" anchor="t" anchorCtr="0">
            <a:spAutoFit/>
          </a:bodyPr>
          <a:lstStyle/>
          <a:p>
            <a:pPr algn="l">
              <a:lnSpc>
                <a:spcPct val="130000"/>
              </a:lnSpc>
            </a:pP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MULTIPLY A BY B                                            =&gt; B = A * B</a:t>
            </a:r>
          </a:p>
          <a:p>
            <a:pPr algn="l">
              <a:lnSpc>
                <a:spcPct val="130000"/>
              </a:lnSpc>
            </a:pP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MULTIPLY A,6 BY B GIVINC C ROUNDED      =&gt; C = A * 6 * B</a:t>
            </a: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DIVIDE A INTO B		=&gt; B = B / A</a:t>
            </a:r>
          </a:p>
          <a:p>
            <a:pPr algn="l">
              <a:lnSpc>
                <a:spcPct val="130000"/>
              </a:lnSpc>
            </a:pP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DIVIDE 5 INTO B ROUNDED	=&gt; B = B / 5 (DIBULATKAN)</a:t>
            </a:r>
          </a:p>
          <a:p>
            <a:pPr algn="l">
              <a:lnSpc>
                <a:spcPct val="130000"/>
              </a:lnSpc>
            </a:pP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DIVIDE 10 BY 2 GIVING A 	=&gt; A = 10 / 2</a:t>
            </a:r>
          </a:p>
          <a:p>
            <a:pPr algn="l">
              <a:lnSpc>
                <a:spcPct val="130000"/>
              </a:lnSpc>
            </a:pP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DIVIDE A BY B GIVING C ON SIZE ERROR DISPLAY ‘NO’</a:t>
            </a: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p:txBody>
      </p:sp>
      <p:sp>
        <p:nvSpPr>
          <p:cNvPr id="43" name="TextBox 81"/>
          <p:cNvSpPr txBox="1"/>
          <p:nvPr/>
        </p:nvSpPr>
        <p:spPr>
          <a:xfrm>
            <a:off x="907415" y="732156"/>
            <a:ext cx="2668270" cy="405624"/>
          </a:xfrm>
          <a:prstGeom prst="rect">
            <a:avLst/>
          </a:prstGeom>
          <a:noFill/>
        </p:spPr>
        <p:txBody>
          <a:bodyPr wrap="square" lIns="0" tIns="0" rIns="0" bIns="0" rtlCol="0" anchor="t" anchorCtr="0">
            <a:spAutoFit/>
          </a:bodyPr>
          <a:lstStyle/>
          <a:p>
            <a:pPr algn="l">
              <a:lnSpc>
                <a:spcPct val="120000"/>
              </a:lnSpc>
            </a:pPr>
            <a:r>
              <a:rPr lang="en-US" altLang="zh-CN" sz="2400" b="1"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rPr>
              <a:t>MULTIPLY</a:t>
            </a:r>
            <a:endParaRPr lang="zh-CN" altLang="en-US" sz="2400" b="1"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endParaRPr>
          </a:p>
        </p:txBody>
      </p:sp>
      <p:sp>
        <p:nvSpPr>
          <p:cNvPr id="14" name="TextBox 98"/>
          <p:cNvSpPr txBox="1"/>
          <p:nvPr/>
        </p:nvSpPr>
        <p:spPr>
          <a:xfrm>
            <a:off x="907415" y="1199035"/>
            <a:ext cx="1743710" cy="169021"/>
          </a:xfrm>
          <a:prstGeom prst="rect">
            <a:avLst/>
          </a:prstGeom>
          <a:noFill/>
        </p:spPr>
        <p:txBody>
          <a:bodyPr wrap="square" lIns="0" tIns="0" rIns="0" bIns="0" rtlCol="0" anchor="t" anchorCtr="0">
            <a:spAutoFit/>
          </a:bodyPr>
          <a:lstStyle/>
          <a:p>
            <a:pPr algn="r">
              <a:lnSpc>
                <a:spcPct val="120000"/>
              </a:lnSpc>
            </a:pPr>
            <a:r>
              <a:rPr lang="en-US" altLang="zh-CN" sz="1000" dirty="0">
                <a:solidFill>
                  <a:srgbClr val="5D1F0E"/>
                </a:solidFill>
                <a:latin typeface="思源黑体 CN Normal" panose="020B0400000000000000" charset="-122"/>
                <a:ea typeface="思源黑体 CN Normal" panose="020B0400000000000000" charset="-122"/>
                <a:sym typeface="Arial" panose="020B0604020202020204" pitchFamily="34" charset="0"/>
              </a:rPr>
              <a:t>STATEMENT PERKALIAN</a:t>
            </a:r>
          </a:p>
        </p:txBody>
      </p:sp>
      <p:sp>
        <p:nvSpPr>
          <p:cNvPr id="28" name="TextBox 81">
            <a:extLst>
              <a:ext uri="{FF2B5EF4-FFF2-40B4-BE49-F238E27FC236}">
                <a16:creationId xmlns:a16="http://schemas.microsoft.com/office/drawing/2014/main" id="{BD38EDAC-955D-4C83-95D4-17D62D3ADF02}"/>
              </a:ext>
            </a:extLst>
          </p:cNvPr>
          <p:cNvSpPr txBox="1"/>
          <p:nvPr/>
        </p:nvSpPr>
        <p:spPr>
          <a:xfrm>
            <a:off x="933065" y="3376040"/>
            <a:ext cx="2668270" cy="338041"/>
          </a:xfrm>
          <a:prstGeom prst="rect">
            <a:avLst/>
          </a:prstGeom>
          <a:noFill/>
        </p:spPr>
        <p:txBody>
          <a:bodyPr wrap="square" lIns="0" tIns="0" rIns="0" bIns="0" rtlCol="0" anchor="t" anchorCtr="0">
            <a:spAutoFit/>
          </a:bodyPr>
          <a:lstStyle/>
          <a:p>
            <a:pPr algn="l">
              <a:lnSpc>
                <a:spcPct val="120000"/>
              </a:lnSpc>
            </a:pPr>
            <a:r>
              <a:rPr lang="en-US" altLang="zh-CN" sz="2000" b="1"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rPr>
              <a:t>DIVIDE</a:t>
            </a:r>
            <a:endParaRPr lang="zh-CN" altLang="en-US" sz="2000" b="1"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endParaRPr>
          </a:p>
        </p:txBody>
      </p:sp>
      <p:cxnSp>
        <p:nvCxnSpPr>
          <p:cNvPr id="29" name="直接箭头连接符 1">
            <a:extLst>
              <a:ext uri="{FF2B5EF4-FFF2-40B4-BE49-F238E27FC236}">
                <a16:creationId xmlns:a16="http://schemas.microsoft.com/office/drawing/2014/main" id="{C9C7680D-1F68-43E1-AD7A-4D119B74F747}"/>
              </a:ext>
            </a:extLst>
          </p:cNvPr>
          <p:cNvCxnSpPr>
            <a:cxnSpLocks/>
          </p:cNvCxnSpPr>
          <p:nvPr/>
        </p:nvCxnSpPr>
        <p:spPr>
          <a:xfrm>
            <a:off x="907415" y="4118746"/>
            <a:ext cx="10683223" cy="0"/>
          </a:xfrm>
          <a:prstGeom prst="straightConnector1">
            <a:avLst/>
          </a:prstGeom>
          <a:ln w="28575">
            <a:solidFill>
              <a:schemeClr val="bg1">
                <a:lumMod val="50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98">
            <a:extLst>
              <a:ext uri="{FF2B5EF4-FFF2-40B4-BE49-F238E27FC236}">
                <a16:creationId xmlns:a16="http://schemas.microsoft.com/office/drawing/2014/main" id="{66F168F4-3B8B-4CE4-9F17-A020B6B988B4}"/>
              </a:ext>
            </a:extLst>
          </p:cNvPr>
          <p:cNvSpPr txBox="1"/>
          <p:nvPr/>
        </p:nvSpPr>
        <p:spPr>
          <a:xfrm>
            <a:off x="993604" y="3814506"/>
            <a:ext cx="1947304" cy="169021"/>
          </a:xfrm>
          <a:prstGeom prst="rect">
            <a:avLst/>
          </a:prstGeom>
          <a:noFill/>
        </p:spPr>
        <p:txBody>
          <a:bodyPr wrap="square" lIns="0" tIns="0" rIns="0" bIns="0" rtlCol="0" anchor="t" anchorCtr="0">
            <a:spAutoFit/>
          </a:bodyPr>
          <a:lstStyle/>
          <a:p>
            <a:pPr algn="r">
              <a:lnSpc>
                <a:spcPct val="120000"/>
              </a:lnSpc>
            </a:pPr>
            <a:r>
              <a:rPr lang="en-US" altLang="zh-CN" sz="1000" dirty="0">
                <a:solidFill>
                  <a:srgbClr val="5D1F0E"/>
                </a:solidFill>
                <a:latin typeface="思源黑体 CN Normal" panose="020B0400000000000000" charset="-122"/>
                <a:ea typeface="思源黑体 CN Normal" panose="020B0400000000000000" charset="-122"/>
                <a:sym typeface="Arial" panose="020B0604020202020204" pitchFamily="34" charset="0"/>
              </a:rPr>
              <a:t>STATEMENT PEMBAGIAN</a:t>
            </a:r>
          </a:p>
        </p:txBody>
      </p:sp>
      <p:cxnSp>
        <p:nvCxnSpPr>
          <p:cNvPr id="36" name="直接箭头连接符 1">
            <a:extLst>
              <a:ext uri="{FF2B5EF4-FFF2-40B4-BE49-F238E27FC236}">
                <a16:creationId xmlns:a16="http://schemas.microsoft.com/office/drawing/2014/main" id="{D5D434E9-6F6C-40F9-8674-988165CD7318}"/>
              </a:ext>
            </a:extLst>
          </p:cNvPr>
          <p:cNvCxnSpPr>
            <a:cxnSpLocks/>
          </p:cNvCxnSpPr>
          <p:nvPr/>
        </p:nvCxnSpPr>
        <p:spPr>
          <a:xfrm>
            <a:off x="797483" y="5933818"/>
            <a:ext cx="10597034" cy="0"/>
          </a:xfrm>
          <a:prstGeom prst="straightConnector1">
            <a:avLst/>
          </a:prstGeom>
          <a:ln w="28575">
            <a:solidFill>
              <a:schemeClr val="bg1">
                <a:lumMod val="50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8DE9876-79E7-4630-870A-5A44E6679422}"/>
              </a:ext>
            </a:extLst>
          </p:cNvPr>
          <p:cNvPicPr>
            <a:picLocks noChangeAspect="1"/>
          </p:cNvPicPr>
          <p:nvPr/>
        </p:nvPicPr>
        <p:blipFill>
          <a:blip r:embed="rId4"/>
          <a:stretch>
            <a:fillRect/>
          </a:stretch>
        </p:blipFill>
        <p:spPr>
          <a:xfrm>
            <a:off x="993604" y="1704793"/>
            <a:ext cx="4105275" cy="657225"/>
          </a:xfrm>
          <a:prstGeom prst="rect">
            <a:avLst/>
          </a:prstGeom>
        </p:spPr>
      </p:pic>
      <p:pic>
        <p:nvPicPr>
          <p:cNvPr id="4" name="Picture 3">
            <a:extLst>
              <a:ext uri="{FF2B5EF4-FFF2-40B4-BE49-F238E27FC236}">
                <a16:creationId xmlns:a16="http://schemas.microsoft.com/office/drawing/2014/main" id="{9FF8B764-73A5-4C56-BA94-FF6870D3BD92}"/>
              </a:ext>
            </a:extLst>
          </p:cNvPr>
          <p:cNvPicPr>
            <a:picLocks noChangeAspect="1"/>
          </p:cNvPicPr>
          <p:nvPr/>
        </p:nvPicPr>
        <p:blipFill>
          <a:blip r:embed="rId5"/>
          <a:stretch>
            <a:fillRect/>
          </a:stretch>
        </p:blipFill>
        <p:spPr>
          <a:xfrm>
            <a:off x="993604" y="2655354"/>
            <a:ext cx="4914900" cy="685800"/>
          </a:xfrm>
          <a:prstGeom prst="rect">
            <a:avLst/>
          </a:prstGeom>
        </p:spPr>
      </p:pic>
      <p:pic>
        <p:nvPicPr>
          <p:cNvPr id="5" name="Picture 4">
            <a:extLst>
              <a:ext uri="{FF2B5EF4-FFF2-40B4-BE49-F238E27FC236}">
                <a16:creationId xmlns:a16="http://schemas.microsoft.com/office/drawing/2014/main" id="{C666B64E-8924-4197-A93B-252774257FC5}"/>
              </a:ext>
            </a:extLst>
          </p:cNvPr>
          <p:cNvPicPr>
            <a:picLocks noChangeAspect="1"/>
          </p:cNvPicPr>
          <p:nvPr/>
        </p:nvPicPr>
        <p:blipFill>
          <a:blip r:embed="rId6"/>
          <a:stretch>
            <a:fillRect/>
          </a:stretch>
        </p:blipFill>
        <p:spPr>
          <a:xfrm>
            <a:off x="950741" y="4154921"/>
            <a:ext cx="5145259" cy="1781175"/>
          </a:xfrm>
          <a:prstGeom prst="rect">
            <a:avLst/>
          </a:prstGeom>
        </p:spPr>
      </p:pic>
    </p:spTree>
    <p:extLst>
      <p:ext uri="{BB962C8B-B14F-4D97-AF65-F5344CB8AC3E}">
        <p14:creationId xmlns:p14="http://schemas.microsoft.com/office/powerpoint/2010/main" val="3190241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2" name="矩形 41"/>
          <p:cNvSpPr/>
          <p:nvPr/>
        </p:nvSpPr>
        <p:spPr>
          <a:xfrm>
            <a:off x="6647935" y="1507815"/>
            <a:ext cx="5129280" cy="4297780"/>
          </a:xfrm>
          <a:prstGeom prst="rect">
            <a:avLst/>
          </a:prstGeom>
          <a:solidFill>
            <a:srgbClr val="0913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CN Light" panose="020B0300000000000000" charset="-122"/>
              <a:ea typeface="思源黑体 CN Light" panose="020B0300000000000000" charset="-122"/>
            </a:endParaRPr>
          </a:p>
        </p:txBody>
      </p:sp>
      <p:cxnSp>
        <p:nvCxnSpPr>
          <p:cNvPr id="2" name="直接箭头连接符 1"/>
          <p:cNvCxnSpPr>
            <a:cxnSpLocks/>
          </p:cNvCxnSpPr>
          <p:nvPr/>
        </p:nvCxnSpPr>
        <p:spPr>
          <a:xfrm>
            <a:off x="993604" y="1515565"/>
            <a:ext cx="10597034" cy="0"/>
          </a:xfrm>
          <a:prstGeom prst="straightConnector1">
            <a:avLst/>
          </a:prstGeom>
          <a:ln w="28575">
            <a:solidFill>
              <a:schemeClr val="bg1">
                <a:lumMod val="50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82"/>
          <p:cNvSpPr txBox="1"/>
          <p:nvPr/>
        </p:nvSpPr>
        <p:spPr>
          <a:xfrm>
            <a:off x="6746789" y="1676834"/>
            <a:ext cx="5030426" cy="3337517"/>
          </a:xfrm>
          <a:prstGeom prst="rect">
            <a:avLst/>
          </a:prstGeom>
          <a:noFill/>
        </p:spPr>
        <p:txBody>
          <a:bodyPr wrap="square" lIns="0" tIns="0" rIns="0" bIns="0" rtlCol="0" anchor="t" anchorCtr="0">
            <a:spAutoFit/>
          </a:bodyPr>
          <a:lstStyle/>
          <a:p>
            <a:pPr algn="l">
              <a:lnSpc>
                <a:spcPct val="130000"/>
              </a:lnSpc>
            </a:pP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DIVIDE A INTO B GIVING C REMINDER D</a:t>
            </a:r>
          </a:p>
          <a:p>
            <a:pPr algn="l">
              <a:lnSpc>
                <a:spcPct val="130000"/>
              </a:lnSpc>
            </a:pP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      =&gt; C = B / A  </a:t>
            </a:r>
          </a:p>
          <a:p>
            <a:pPr algn="l">
              <a:lnSpc>
                <a:spcPct val="130000"/>
              </a:lnSpc>
            </a:pP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altLang="zh-CN"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hasil</a:t>
            </a: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altLang="zh-CN"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simpan</a:t>
            </a: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 di C</a:t>
            </a:r>
          </a:p>
          <a:p>
            <a:pPr algn="l">
              <a:lnSpc>
                <a:spcPct val="130000"/>
              </a:lnSpc>
            </a:pP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altLang="zh-CN"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sisa</a:t>
            </a: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altLang="zh-CN"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hasil</a:t>
            </a: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altLang="zh-CN"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bagi</a:t>
            </a: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altLang="zh-CN"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simpan</a:t>
            </a: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 di  D</a:t>
            </a:r>
          </a:p>
          <a:p>
            <a:pPr algn="l">
              <a:lnSpc>
                <a:spcPct val="130000"/>
              </a:lnSpc>
            </a:pP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altLang="zh-CN"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berlaku</a:t>
            </a: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altLang="zh-CN"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jika</a:t>
            </a: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 var </a:t>
            </a:r>
            <a:r>
              <a:rPr lang="en-US" altLang="zh-CN"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menyimpan</a:t>
            </a: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altLang="zh-CN"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hasil</a:t>
            </a: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altLang="zh-CN"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bagi</a:t>
            </a: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altLang="zh-CN"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bentuk</a:t>
            </a: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altLang="zh-CN"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pecahan</a:t>
            </a: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endPar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l">
              <a:lnSpc>
                <a:spcPct val="130000"/>
              </a:lnSpc>
            </a:pPr>
            <a:r>
              <a:rPr lang="en-US" altLang="zh-CN" sz="1200" dirty="0">
                <a:solidFill>
                  <a:schemeClr val="bg1"/>
                </a:solidFill>
                <a:latin typeface="思源黑体 CN Light" panose="020B0300000000000000" charset="-122"/>
                <a:ea typeface="思源黑体 CN Light" panose="020B0300000000000000" charset="-122"/>
                <a:sym typeface="Arial" panose="020B0604020202020204" pitchFamily="34" charset="0"/>
              </a:rPr>
              <a:t>COMPUTE A ROUNDED = A + B ** 2 </a:t>
            </a:r>
          </a:p>
        </p:txBody>
      </p:sp>
      <p:sp>
        <p:nvSpPr>
          <p:cNvPr id="43" name="TextBox 81"/>
          <p:cNvSpPr txBox="1"/>
          <p:nvPr/>
        </p:nvSpPr>
        <p:spPr>
          <a:xfrm>
            <a:off x="907415" y="732156"/>
            <a:ext cx="2668270" cy="405624"/>
          </a:xfrm>
          <a:prstGeom prst="rect">
            <a:avLst/>
          </a:prstGeom>
          <a:noFill/>
        </p:spPr>
        <p:txBody>
          <a:bodyPr wrap="square" lIns="0" tIns="0" rIns="0" bIns="0" rtlCol="0" anchor="t" anchorCtr="0">
            <a:spAutoFit/>
          </a:bodyPr>
          <a:lstStyle/>
          <a:p>
            <a:pPr algn="l">
              <a:lnSpc>
                <a:spcPct val="120000"/>
              </a:lnSpc>
            </a:pPr>
            <a:r>
              <a:rPr lang="en-US" altLang="zh-CN" sz="2400" b="1"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rPr>
              <a:t>DIVIDE</a:t>
            </a:r>
            <a:endParaRPr lang="zh-CN" altLang="en-US" sz="2400" b="1"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endParaRPr>
          </a:p>
        </p:txBody>
      </p:sp>
      <p:sp>
        <p:nvSpPr>
          <p:cNvPr id="28" name="TextBox 81">
            <a:extLst>
              <a:ext uri="{FF2B5EF4-FFF2-40B4-BE49-F238E27FC236}">
                <a16:creationId xmlns:a16="http://schemas.microsoft.com/office/drawing/2014/main" id="{BD38EDAC-955D-4C83-95D4-17D62D3ADF02}"/>
              </a:ext>
            </a:extLst>
          </p:cNvPr>
          <p:cNvSpPr txBox="1"/>
          <p:nvPr/>
        </p:nvSpPr>
        <p:spPr>
          <a:xfrm>
            <a:off x="763733" y="3963729"/>
            <a:ext cx="2668270" cy="338041"/>
          </a:xfrm>
          <a:prstGeom prst="rect">
            <a:avLst/>
          </a:prstGeom>
          <a:noFill/>
        </p:spPr>
        <p:txBody>
          <a:bodyPr wrap="square" lIns="0" tIns="0" rIns="0" bIns="0" rtlCol="0" anchor="t" anchorCtr="0">
            <a:spAutoFit/>
          </a:bodyPr>
          <a:lstStyle/>
          <a:p>
            <a:pPr algn="l">
              <a:lnSpc>
                <a:spcPct val="120000"/>
              </a:lnSpc>
            </a:pPr>
            <a:r>
              <a:rPr lang="en-US" altLang="zh-CN" sz="2000" b="1"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rPr>
              <a:t>COMPUTE</a:t>
            </a:r>
            <a:endParaRPr lang="zh-CN" altLang="en-US" sz="2000" b="1"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endParaRPr>
          </a:p>
        </p:txBody>
      </p:sp>
      <p:cxnSp>
        <p:nvCxnSpPr>
          <p:cNvPr id="29" name="直接箭头连接符 1">
            <a:extLst>
              <a:ext uri="{FF2B5EF4-FFF2-40B4-BE49-F238E27FC236}">
                <a16:creationId xmlns:a16="http://schemas.microsoft.com/office/drawing/2014/main" id="{C9C7680D-1F68-43E1-AD7A-4D119B74F747}"/>
              </a:ext>
            </a:extLst>
          </p:cNvPr>
          <p:cNvCxnSpPr>
            <a:cxnSpLocks/>
          </p:cNvCxnSpPr>
          <p:nvPr/>
        </p:nvCxnSpPr>
        <p:spPr>
          <a:xfrm>
            <a:off x="759442" y="4365882"/>
            <a:ext cx="10683223" cy="0"/>
          </a:xfrm>
          <a:prstGeom prst="straightConnector1">
            <a:avLst/>
          </a:prstGeom>
          <a:ln w="28575">
            <a:solidFill>
              <a:schemeClr val="bg1">
                <a:lumMod val="50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98">
            <a:extLst>
              <a:ext uri="{FF2B5EF4-FFF2-40B4-BE49-F238E27FC236}">
                <a16:creationId xmlns:a16="http://schemas.microsoft.com/office/drawing/2014/main" id="{66F168F4-3B8B-4CE4-9F17-A020B6B988B4}"/>
              </a:ext>
            </a:extLst>
          </p:cNvPr>
          <p:cNvSpPr txBox="1"/>
          <p:nvPr/>
        </p:nvSpPr>
        <p:spPr>
          <a:xfrm>
            <a:off x="907415" y="1181492"/>
            <a:ext cx="1947304" cy="169021"/>
          </a:xfrm>
          <a:prstGeom prst="rect">
            <a:avLst/>
          </a:prstGeom>
          <a:noFill/>
        </p:spPr>
        <p:txBody>
          <a:bodyPr wrap="square" lIns="0" tIns="0" rIns="0" bIns="0" rtlCol="0" anchor="t" anchorCtr="0">
            <a:spAutoFit/>
          </a:bodyPr>
          <a:lstStyle/>
          <a:p>
            <a:pPr algn="r">
              <a:lnSpc>
                <a:spcPct val="120000"/>
              </a:lnSpc>
            </a:pPr>
            <a:r>
              <a:rPr lang="en-US" altLang="zh-CN" sz="1000" dirty="0">
                <a:solidFill>
                  <a:srgbClr val="5D1F0E"/>
                </a:solidFill>
                <a:latin typeface="思源黑体 CN Normal" panose="020B0400000000000000" charset="-122"/>
                <a:ea typeface="思源黑体 CN Normal" panose="020B0400000000000000" charset="-122"/>
                <a:sym typeface="Arial" panose="020B0604020202020204" pitchFamily="34" charset="0"/>
              </a:rPr>
              <a:t>STATEMENT PEMBAGIAN</a:t>
            </a:r>
          </a:p>
        </p:txBody>
      </p:sp>
      <p:cxnSp>
        <p:nvCxnSpPr>
          <p:cNvPr id="36" name="直接箭头连接符 1">
            <a:extLst>
              <a:ext uri="{FF2B5EF4-FFF2-40B4-BE49-F238E27FC236}">
                <a16:creationId xmlns:a16="http://schemas.microsoft.com/office/drawing/2014/main" id="{D5D434E9-6F6C-40F9-8674-988165CD7318}"/>
              </a:ext>
            </a:extLst>
          </p:cNvPr>
          <p:cNvCxnSpPr>
            <a:cxnSpLocks/>
          </p:cNvCxnSpPr>
          <p:nvPr/>
        </p:nvCxnSpPr>
        <p:spPr>
          <a:xfrm>
            <a:off x="797483" y="5933818"/>
            <a:ext cx="10597034" cy="0"/>
          </a:xfrm>
          <a:prstGeom prst="straightConnector1">
            <a:avLst/>
          </a:prstGeom>
          <a:ln w="28575">
            <a:solidFill>
              <a:schemeClr val="bg1">
                <a:lumMod val="50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8309548-6C56-4BE0-B24D-8508D4F228D3}"/>
              </a:ext>
            </a:extLst>
          </p:cNvPr>
          <p:cNvPicPr>
            <a:picLocks noChangeAspect="1"/>
          </p:cNvPicPr>
          <p:nvPr/>
        </p:nvPicPr>
        <p:blipFill>
          <a:blip r:embed="rId4"/>
          <a:stretch>
            <a:fillRect/>
          </a:stretch>
        </p:blipFill>
        <p:spPr>
          <a:xfrm>
            <a:off x="950741" y="1700603"/>
            <a:ext cx="4962525" cy="1657350"/>
          </a:xfrm>
          <a:prstGeom prst="rect">
            <a:avLst/>
          </a:prstGeom>
        </p:spPr>
      </p:pic>
      <p:sp>
        <p:nvSpPr>
          <p:cNvPr id="15" name="TextBox 98">
            <a:extLst>
              <a:ext uri="{FF2B5EF4-FFF2-40B4-BE49-F238E27FC236}">
                <a16:creationId xmlns:a16="http://schemas.microsoft.com/office/drawing/2014/main" id="{49358B0A-9597-4365-9E34-0F48C07AA66F}"/>
              </a:ext>
            </a:extLst>
          </p:cNvPr>
          <p:cNvSpPr txBox="1"/>
          <p:nvPr/>
        </p:nvSpPr>
        <p:spPr>
          <a:xfrm>
            <a:off x="993604" y="3497829"/>
            <a:ext cx="5335364" cy="202812"/>
          </a:xfrm>
          <a:prstGeom prst="rect">
            <a:avLst/>
          </a:prstGeom>
          <a:noFill/>
        </p:spPr>
        <p:txBody>
          <a:bodyPr wrap="square" lIns="0" tIns="0" rIns="0" bIns="0" rtlCol="0" anchor="t" anchorCtr="0">
            <a:spAutoFit/>
          </a:bodyPr>
          <a:lstStyle/>
          <a:p>
            <a:pPr>
              <a:lnSpc>
                <a:spcPct val="120000"/>
              </a:lnSpc>
            </a:pPr>
            <a:r>
              <a:rPr lang="en-US" altLang="zh-CN" sz="1200" dirty="0">
                <a:solidFill>
                  <a:srgbClr val="FF0000"/>
                </a:solidFill>
                <a:latin typeface="思源黑体 CN Normal" panose="020B0400000000000000" charset="-122"/>
                <a:ea typeface="思源黑体 CN Normal" panose="020B0400000000000000" charset="-122"/>
                <a:sym typeface="Arial" panose="020B0604020202020204" pitchFamily="34" charset="0"/>
              </a:rPr>
              <a:t>Pada DIVIDE juga </a:t>
            </a:r>
            <a:r>
              <a:rPr lang="en-US" altLang="zh-CN" sz="1200" dirty="0" err="1">
                <a:solidFill>
                  <a:srgbClr val="FF0000"/>
                </a:solidFill>
                <a:latin typeface="思源黑体 CN Normal" panose="020B0400000000000000" charset="-122"/>
                <a:ea typeface="思源黑体 CN Normal" panose="020B0400000000000000" charset="-122"/>
                <a:sym typeface="Arial" panose="020B0604020202020204" pitchFamily="34" charset="0"/>
              </a:rPr>
              <a:t>terdapat</a:t>
            </a:r>
            <a:r>
              <a:rPr lang="en-US" altLang="zh-CN" sz="1200" dirty="0">
                <a:solidFill>
                  <a:srgbClr val="FF0000"/>
                </a:solidFill>
                <a:latin typeface="思源黑体 CN Normal" panose="020B0400000000000000" charset="-122"/>
                <a:ea typeface="思源黑体 CN Normal" panose="020B0400000000000000" charset="-122"/>
                <a:sym typeface="Arial" panose="020B0604020202020204" pitchFamily="34" charset="0"/>
              </a:rPr>
              <a:t> ROUNDED dan ONSIZE ERROR</a:t>
            </a:r>
          </a:p>
        </p:txBody>
      </p:sp>
      <p:pic>
        <p:nvPicPr>
          <p:cNvPr id="7" name="Picture 6">
            <a:extLst>
              <a:ext uri="{FF2B5EF4-FFF2-40B4-BE49-F238E27FC236}">
                <a16:creationId xmlns:a16="http://schemas.microsoft.com/office/drawing/2014/main" id="{DFCBF26D-658E-43B7-A8DA-9A2327432CD1}"/>
              </a:ext>
            </a:extLst>
          </p:cNvPr>
          <p:cNvPicPr>
            <a:picLocks noChangeAspect="1"/>
          </p:cNvPicPr>
          <p:nvPr/>
        </p:nvPicPr>
        <p:blipFill>
          <a:blip r:embed="rId5"/>
          <a:stretch>
            <a:fillRect/>
          </a:stretch>
        </p:blipFill>
        <p:spPr>
          <a:xfrm>
            <a:off x="950741" y="4644900"/>
            <a:ext cx="4733925" cy="561975"/>
          </a:xfrm>
          <a:prstGeom prst="rect">
            <a:avLst/>
          </a:prstGeom>
        </p:spPr>
      </p:pic>
    </p:spTree>
    <p:extLst>
      <p:ext uri="{BB962C8B-B14F-4D97-AF65-F5344CB8AC3E}">
        <p14:creationId xmlns:p14="http://schemas.microsoft.com/office/powerpoint/2010/main" val="31965226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AwNmI4M2UxM2ExNDIyNjEzMmMwOTBjNTdjYTI2OT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Light"/>
        <a:ea typeface=""/>
        <a:cs typeface=""/>
        <a:font script="Jpan" typeface="游ゴシック"/>
        <a:font script="Hang" typeface="맑은 고딕"/>
        <a:font script="Hans" typeface="思源黑体 CN Light"/>
        <a:font script="Hant" typeface="新細明體"/>
        <a:font script="Arab" typeface="思源黑体 CN Regular"/>
        <a:font script="Hebr" typeface="思源黑体 CN Regula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Regula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FF6737"/>
            </a:gs>
            <a:gs pos="48000">
              <a:srgbClr val="FF784E"/>
            </a:gs>
          </a:gsLst>
          <a:lin ang="10800000" scaled="1"/>
          <a:tileRect/>
        </a:gradFill>
        <a:ln>
          <a:noFill/>
        </a:ln>
      </a:spPr>
      <a:bodyPr rtlCol="0" anchor="ctr"/>
      <a:lstStyle>
        <a:defPPr algn="ctr">
          <a:defRPr sz="6600" kern="2500" dirty="0" smtClean="0">
            <a:solidFill>
              <a:schemeClr val="bg1"/>
            </a:solidFill>
            <a:latin typeface="思源黑体 ExtraLight" panose="020B0200000000000000" pitchFamily="34" charset="-122"/>
            <a:ea typeface="思源黑体 ExtraLight" panose="020B0200000000000000"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Light"/>
        <a:ea typeface=""/>
        <a:cs typeface=""/>
        <a:font script="Jpan" typeface="游ゴシック"/>
        <a:font script="Hang" typeface="맑은 고딕"/>
        <a:font script="Hans" typeface="思源黑体 CN Light"/>
        <a:font script="Hant" typeface="新細明體"/>
        <a:font script="Arab" typeface="思源黑体 CN Regular"/>
        <a:font script="Hebr" typeface="思源黑体 CN Regula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Regula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黑体 C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Regular"/>
        <a:ea typeface=""/>
        <a:cs typeface=""/>
        <a:font script="Jpan" typeface="ＭＳ Ｐゴシック"/>
        <a:font script="Hang" typeface="맑은 고딕"/>
        <a:font script="Hans" typeface="思源黑体 CN Light"/>
        <a:font script="Hant" typeface="新細明體"/>
        <a:font script="Arab" typeface="思源黑体 CN Regular"/>
        <a:font script="Hebr" typeface="思源黑体 CN Regula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Regula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1482</TotalTime>
  <Words>841</Words>
  <Application>Microsoft Office PowerPoint</Application>
  <PresentationFormat>Widescreen</PresentationFormat>
  <Paragraphs>181</Paragraphs>
  <Slides>18</Slides>
  <Notes>18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Arial</vt:lpstr>
      <vt:lpstr>Arial Black</vt:lpstr>
      <vt:lpstr>Trebuchet MS</vt:lpstr>
      <vt:lpstr>Verdana</vt:lpstr>
      <vt:lpstr>Wingdings</vt:lpstr>
      <vt:lpstr>思源宋体 CN Heavy</vt:lpstr>
      <vt:lpstr>思源黑体 CN Bold</vt:lpstr>
      <vt:lpstr>思源黑体 CN Light</vt:lpstr>
      <vt:lpstr>思源黑体 CN Medium</vt:lpstr>
      <vt:lpstr>思源黑体 CN Normal</vt:lpstr>
      <vt:lpstr>思源黑体 CN Regular</vt:lpstr>
      <vt:lpstr>思源黑体 ExtraLight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Syalis Ibnih</dc:creator>
  <cp:lastModifiedBy>jamilah .</cp:lastModifiedBy>
  <cp:revision>761</cp:revision>
  <dcterms:created xsi:type="dcterms:W3CDTF">2020-07-07T03:15:00Z</dcterms:created>
  <dcterms:modified xsi:type="dcterms:W3CDTF">2022-08-28T12:43:55Z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C6E3E62C7AD842AE96887C97A8879F52</vt:lpwstr>
  </property>
</Properties>
</file>