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917" r:id="rId2"/>
    <p:sldId id="1779" r:id="rId3"/>
    <p:sldId id="2067" r:id="rId4"/>
    <p:sldId id="2080" r:id="rId5"/>
    <p:sldId id="2082" r:id="rId6"/>
    <p:sldId id="2081" r:id="rId7"/>
    <p:sldId id="2083" r:id="rId8"/>
    <p:sldId id="2084" r:id="rId9"/>
    <p:sldId id="2085" r:id="rId10"/>
    <p:sldId id="2079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65" d="100"/>
          <a:sy n="65" d="100"/>
        </p:scale>
        <p:origin x="96" y="360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2022/8/28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82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24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94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41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4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03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6807200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KE – 3 (KONSEP DASAR PROGRAM C)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76944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400" kern="2500" cap="all" dirty="0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 PEMROGRAMAN 3</a:t>
            </a:r>
            <a:endParaRPr lang="zh-CN" sz="44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52165" y="1118234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58479" y="3049272"/>
            <a:ext cx="2934970" cy="937260"/>
            <a:chOff x="6953" y="1829"/>
            <a:chExt cx="4622" cy="1476"/>
          </a:xfrm>
        </p:grpSpPr>
        <p:sp>
          <p:nvSpPr>
            <p:cNvPr id="13" name="矩形 12"/>
            <p:cNvSpPr/>
            <p:nvPr/>
          </p:nvSpPr>
          <p:spPr>
            <a:xfrm>
              <a:off x="8901" y="1987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Static </a:t>
              </a: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Variabel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55185" y="1419860"/>
            <a:ext cx="3702685" cy="937260"/>
            <a:chOff x="6953" y="1829"/>
            <a:chExt cx="5831" cy="1476"/>
          </a:xfrm>
        </p:grpSpPr>
        <p:sp>
          <p:nvSpPr>
            <p:cNvPr id="39" name="矩形 38"/>
            <p:cNvSpPr/>
            <p:nvPr/>
          </p:nvSpPr>
          <p:spPr>
            <a:xfrm>
              <a:off x="8901" y="2012"/>
              <a:ext cx="3883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Sejarah &amp;</a:t>
              </a: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Struktur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5185" y="3020695"/>
            <a:ext cx="2944495" cy="1202690"/>
            <a:chOff x="7018" y="1829"/>
            <a:chExt cx="4637" cy="1894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2674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Karekter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, Identifier, </a:t>
              </a:r>
            </a:p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Keyword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122602" y="1422718"/>
            <a:ext cx="2944495" cy="1202690"/>
            <a:chOff x="7018" y="1829"/>
            <a:chExt cx="4637" cy="1894"/>
          </a:xfrm>
        </p:grpSpPr>
        <p:sp>
          <p:nvSpPr>
            <p:cNvPr id="51" name="矩形 50"/>
            <p:cNvSpPr/>
            <p:nvPr/>
          </p:nvSpPr>
          <p:spPr>
            <a:xfrm>
              <a:off x="8981" y="2007"/>
              <a:ext cx="2674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Tipe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data</a:t>
              </a:r>
            </a:p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Kontantas</a:t>
              </a:r>
              <a:endPara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Variabel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775494" y="2089612"/>
            <a:ext cx="9626908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BCPL(Martin Richard ,1967)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ken </a:t>
            </a:r>
            <a:r>
              <a:rPr lang="en-US" dirty="0" err="1"/>
              <a:t>thompson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 pada </a:t>
            </a:r>
            <a:r>
              <a:rPr lang="en-US" dirty="0" err="1"/>
              <a:t>tahun</a:t>
            </a:r>
            <a:r>
              <a:rPr lang="en-US" dirty="0"/>
              <a:t> 1970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Bahasa C oleh Dennis </a:t>
            </a:r>
            <a:r>
              <a:rPr lang="en-US" dirty="0" err="1"/>
              <a:t>Ricthie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1970-an di Bell Telephone Laboratories Inc (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AT&amp;T Bell Laboratories).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ANSI (American National Standards Institute)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ANSI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9497" y="969354"/>
            <a:ext cx="47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SEJARAH DAN STANDAR C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009E53-5F54-470A-8569-AD61206EC96E}"/>
              </a:ext>
            </a:extLst>
          </p:cNvPr>
          <p:cNvGrpSpPr/>
          <p:nvPr/>
        </p:nvGrpSpPr>
        <p:grpSpPr>
          <a:xfrm>
            <a:off x="688522" y="2231502"/>
            <a:ext cx="967284" cy="2010471"/>
            <a:chOff x="552597" y="1936478"/>
            <a:chExt cx="1383087" cy="3022623"/>
          </a:xfrm>
        </p:grpSpPr>
        <p:sp>
          <p:nvSpPr>
            <p:cNvPr id="13" name="矩形: 圆角 12"/>
            <p:cNvSpPr/>
            <p:nvPr/>
          </p:nvSpPr>
          <p:spPr>
            <a:xfrm rot="18900000">
              <a:off x="629399" y="1936478"/>
              <a:ext cx="1306285" cy="1306285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DC2AEC91-31DE-4241-B446-B0322BECF7D9}"/>
                </a:ext>
              </a:extLst>
            </p:cNvPr>
            <p:cNvSpPr/>
            <p:nvPr/>
          </p:nvSpPr>
          <p:spPr>
            <a:xfrm rot="18900000">
              <a:off x="589129" y="2457067"/>
              <a:ext cx="1306285" cy="130628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9">
              <a:extLst>
                <a:ext uri="{FF2B5EF4-FFF2-40B4-BE49-F238E27FC236}">
                  <a16:creationId xmlns:a16="http://schemas.microsoft.com/office/drawing/2014/main" id="{39E632FD-F327-45A1-8299-71960951E47A}"/>
                </a:ext>
              </a:extLst>
            </p:cNvPr>
            <p:cNvSpPr/>
            <p:nvPr/>
          </p:nvSpPr>
          <p:spPr>
            <a:xfrm rot="18900000">
              <a:off x="625659" y="2976675"/>
              <a:ext cx="1306285" cy="1306285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11">
              <a:extLst>
                <a:ext uri="{FF2B5EF4-FFF2-40B4-BE49-F238E27FC236}">
                  <a16:creationId xmlns:a16="http://schemas.microsoft.com/office/drawing/2014/main" id="{BD6E638E-D1ED-46ED-903D-EAB7ED00614C}"/>
                </a:ext>
              </a:extLst>
            </p:cNvPr>
            <p:cNvSpPr/>
            <p:nvPr/>
          </p:nvSpPr>
          <p:spPr>
            <a:xfrm rot="18900000">
              <a:off x="552597" y="3652816"/>
              <a:ext cx="1306285" cy="130628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26438" y="660435"/>
            <a:ext cx="47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STRUKTUR PROGRAM C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A1D38-C9D7-4DD4-98CB-B68F4D77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63" y="1394293"/>
            <a:ext cx="7303874" cy="3024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2ADF8-1FB1-4640-9C18-060FE770752E}"/>
              </a:ext>
            </a:extLst>
          </p:cNvPr>
          <p:cNvSpPr/>
          <p:nvPr/>
        </p:nvSpPr>
        <p:spPr>
          <a:xfrm>
            <a:off x="2555274" y="4545482"/>
            <a:ext cx="7081452" cy="14773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#include &lt;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stdio.h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main() {</a:t>
            </a:r>
          </a:p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printf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(“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selamat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belajar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Bahasa C”; </a:t>
            </a:r>
          </a:p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	//program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pertama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=&gt;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ini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komentar</a:t>
            </a:r>
            <a:endParaRPr lang="en-ID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56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6502" y="601268"/>
            <a:ext cx="47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STRUKTUR PROGRAM C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644649-DAC1-4E79-82BC-FA93B95D7841}"/>
              </a:ext>
            </a:extLst>
          </p:cNvPr>
          <p:cNvGrpSpPr/>
          <p:nvPr/>
        </p:nvGrpSpPr>
        <p:grpSpPr>
          <a:xfrm>
            <a:off x="849454" y="1151929"/>
            <a:ext cx="805977" cy="1021501"/>
            <a:chOff x="721061" y="1734766"/>
            <a:chExt cx="805977" cy="1021501"/>
          </a:xfrm>
        </p:grpSpPr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DC2AEC91-31DE-4241-B446-B0322BECF7D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12">
              <a:extLst>
                <a:ext uri="{FF2B5EF4-FFF2-40B4-BE49-F238E27FC236}">
                  <a16:creationId xmlns:a16="http://schemas.microsoft.com/office/drawing/2014/main" id="{00DE3DD7-DEC3-4C86-AF84-0A501B74936E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31">
            <a:extLst>
              <a:ext uri="{FF2B5EF4-FFF2-40B4-BE49-F238E27FC236}">
                <a16:creationId xmlns:a16="http://schemas.microsoft.com/office/drawing/2014/main" id="{099087B6-C031-4378-B571-29E0EE7BE413}"/>
              </a:ext>
            </a:extLst>
          </p:cNvPr>
          <p:cNvSpPr txBox="1"/>
          <p:nvPr/>
        </p:nvSpPr>
        <p:spPr>
          <a:xfrm>
            <a:off x="1059180" y="1291517"/>
            <a:ext cx="9362944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 header</a:t>
            </a:r>
          </a:p>
          <a:p>
            <a:pPr marL="895350" indent="-895350"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	</a:t>
            </a:r>
            <a:r>
              <a:rPr lang="en-US" sz="1600" dirty="0"/>
              <a:t>File </a:t>
            </a:r>
            <a:r>
              <a:rPr lang="en-US" sz="1600" dirty="0" err="1"/>
              <a:t>judul</a:t>
            </a:r>
            <a:r>
              <a:rPr lang="en-US" sz="1600" dirty="0"/>
              <a:t> (header file) </a:t>
            </a:r>
            <a:r>
              <a:rPr lang="en-US" sz="1600" dirty="0" err="1"/>
              <a:t>merupakan</a:t>
            </a:r>
            <a:r>
              <a:rPr lang="en-US" sz="1600" dirty="0"/>
              <a:t> file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prototype (</a:t>
            </a:r>
            <a:r>
              <a:rPr lang="en-US" sz="1600" dirty="0" err="1"/>
              <a:t>judul</a:t>
            </a:r>
            <a:r>
              <a:rPr lang="en-US" sz="1600" dirty="0"/>
              <a:t>, </a:t>
            </a:r>
            <a:r>
              <a:rPr lang="en-US" sz="1600" dirty="0" err="1"/>
              <a:t>nama</a:t>
            </a:r>
            <a:r>
              <a:rPr lang="en-US" sz="1600" dirty="0"/>
              <a:t> dan </a:t>
            </a:r>
            <a:r>
              <a:rPr lang="en-US" sz="1600" dirty="0" err="1"/>
              <a:t>sintak</a:t>
            </a:r>
            <a:r>
              <a:rPr lang="en-US" sz="1600" dirty="0"/>
              <a:t>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sekumpulan</a:t>
            </a:r>
            <a:r>
              <a:rPr lang="en-US" sz="1600" dirty="0"/>
              <a:t> </a:t>
            </a:r>
            <a:r>
              <a:rPr lang="en-US" sz="1600" dirty="0" err="1"/>
              <a:t>fungsi-fungsi</a:t>
            </a:r>
            <a:r>
              <a:rPr lang="en-US" sz="1600" dirty="0"/>
              <a:t> </a:t>
            </a:r>
            <a:r>
              <a:rPr lang="en-US" sz="1600" dirty="0" err="1"/>
              <a:t>pustaka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scanf</a:t>
            </a:r>
            <a:r>
              <a:rPr lang="en-US" sz="1600" dirty="0"/>
              <a:t>(), </a:t>
            </a:r>
            <a:r>
              <a:rPr lang="en-US" sz="1600" dirty="0" err="1"/>
              <a:t>printf</a:t>
            </a:r>
            <a:r>
              <a:rPr lang="en-US" sz="1600" dirty="0"/>
              <a:t>()</a:t>
            </a:r>
          </a:p>
          <a:p>
            <a:pPr marL="895350" indent="-895350">
              <a:lnSpc>
                <a:spcPct val="150000"/>
              </a:lnSpc>
            </a:pPr>
            <a:r>
              <a:rPr lang="en-US" sz="1600" dirty="0"/>
              <a:t>	File </a:t>
            </a:r>
            <a:r>
              <a:rPr lang="en-US" sz="1600" dirty="0" err="1"/>
              <a:t>judul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dipanggil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b="1" dirty="0"/>
              <a:t>preprocessor directive #include</a:t>
            </a:r>
            <a:r>
              <a:rPr lang="en-US" sz="1600" dirty="0"/>
              <a:t>.</a:t>
            </a:r>
          </a:p>
          <a:p>
            <a:pPr marL="895350" indent="-895350"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	</a:t>
            </a:r>
            <a:r>
              <a:rPr lang="en-US" altLang="zh-CN" sz="16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Contoh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 #include &lt;</a:t>
            </a:r>
            <a:r>
              <a:rPr lang="en-US" altLang="zh-CN" sz="16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stdio.h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&gt;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203616-85B2-4A8E-B2CD-B8C80C4C5BCA}"/>
              </a:ext>
            </a:extLst>
          </p:cNvPr>
          <p:cNvGrpSpPr/>
          <p:nvPr/>
        </p:nvGrpSpPr>
        <p:grpSpPr>
          <a:xfrm>
            <a:off x="841425" y="3001782"/>
            <a:ext cx="805977" cy="1021501"/>
            <a:chOff x="721061" y="1734766"/>
            <a:chExt cx="805977" cy="1021501"/>
          </a:xfrm>
        </p:grpSpPr>
        <p:sp>
          <p:nvSpPr>
            <p:cNvPr id="14" name="矩形: 圆角 10">
              <a:extLst>
                <a:ext uri="{FF2B5EF4-FFF2-40B4-BE49-F238E27FC236}">
                  <a16:creationId xmlns:a16="http://schemas.microsoft.com/office/drawing/2014/main" id="{31FE9BD1-7A18-409B-AFE2-9B9149842B2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2">
              <a:extLst>
                <a:ext uri="{FF2B5EF4-FFF2-40B4-BE49-F238E27FC236}">
                  <a16:creationId xmlns:a16="http://schemas.microsoft.com/office/drawing/2014/main" id="{3873A7E1-F8F4-43F5-BE23-BE85BB879031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19304-A60A-44A0-82B8-E3648556128E}"/>
              </a:ext>
            </a:extLst>
          </p:cNvPr>
          <p:cNvSpPr/>
          <p:nvPr/>
        </p:nvSpPr>
        <p:spPr>
          <a:xfrm>
            <a:off x="1170435" y="3168023"/>
            <a:ext cx="9933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Karakter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 Escape</a:t>
            </a:r>
            <a:endParaRPr lang="en-ID" sz="1600" b="1" dirty="0">
              <a:solidFill>
                <a:schemeClr val="bg2">
                  <a:lumMod val="25000"/>
                </a:schemeClr>
              </a:solidFill>
              <a:ea typeface="思源黑体 CN Light" panose="020B0300000000000000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dan </a:t>
            </a:r>
            <a:r>
              <a:rPr lang="en-US" sz="1400" dirty="0" err="1"/>
              <a:t>diawali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3561B-18AE-4729-A9DF-2094A9FA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02" y="3850754"/>
            <a:ext cx="5617873" cy="27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6502" y="601268"/>
            <a:ext cx="47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STRUKTUR PROGRAM C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644649-DAC1-4E79-82BC-FA93B95D7841}"/>
              </a:ext>
            </a:extLst>
          </p:cNvPr>
          <p:cNvGrpSpPr/>
          <p:nvPr/>
        </p:nvGrpSpPr>
        <p:grpSpPr>
          <a:xfrm>
            <a:off x="995059" y="1053135"/>
            <a:ext cx="805977" cy="1021501"/>
            <a:chOff x="721061" y="1734766"/>
            <a:chExt cx="805977" cy="1021501"/>
          </a:xfrm>
        </p:grpSpPr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DC2AEC91-31DE-4241-B446-B0322BECF7D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12">
              <a:extLst>
                <a:ext uri="{FF2B5EF4-FFF2-40B4-BE49-F238E27FC236}">
                  <a16:creationId xmlns:a16="http://schemas.microsoft.com/office/drawing/2014/main" id="{00DE3DD7-DEC3-4C86-AF84-0A501B74936E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31">
            <a:extLst>
              <a:ext uri="{FF2B5EF4-FFF2-40B4-BE49-F238E27FC236}">
                <a16:creationId xmlns:a16="http://schemas.microsoft.com/office/drawing/2014/main" id="{099087B6-C031-4378-B571-29E0EE7BE413}"/>
              </a:ext>
            </a:extLst>
          </p:cNvPr>
          <p:cNvSpPr txBox="1"/>
          <p:nvPr/>
        </p:nvSpPr>
        <p:spPr>
          <a:xfrm>
            <a:off x="1129035" y="1067334"/>
            <a:ext cx="8745106" cy="317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Identifier</a:t>
            </a:r>
          </a:p>
          <a:p>
            <a:pPr marL="901700">
              <a:lnSpc>
                <a:spcPct val="150000"/>
              </a:lnSpc>
              <a:tabLst>
                <a:tab pos="1162050" algn="l"/>
              </a:tabLst>
            </a:pP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penamaan</a:t>
            </a:r>
            <a:r>
              <a:rPr lang="en-US" sz="1600" dirty="0"/>
              <a:t> </a:t>
            </a:r>
            <a:r>
              <a:rPr lang="en-US" sz="1600" dirty="0" err="1"/>
              <a:t>pengenal</a:t>
            </a:r>
            <a:r>
              <a:rPr lang="en-US" sz="1600" dirty="0"/>
              <a:t> : </a:t>
            </a:r>
            <a:endParaRPr lang="en-ID" sz="1600" dirty="0"/>
          </a:p>
          <a:p>
            <a:pPr marL="901700" lvl="0">
              <a:lnSpc>
                <a:spcPct val="150000"/>
              </a:lnSpc>
              <a:tabLst>
                <a:tab pos="1162050" algn="l"/>
              </a:tabLst>
            </a:pPr>
            <a:r>
              <a:rPr lang="en-US" sz="1600" dirty="0"/>
              <a:t>1. 	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. </a:t>
            </a:r>
            <a:endParaRPr lang="en-ID" sz="1600" dirty="0"/>
          </a:p>
          <a:p>
            <a:pPr marL="901700" lvl="0">
              <a:lnSpc>
                <a:spcPct val="150000"/>
              </a:lnSpc>
              <a:tabLst>
                <a:tab pos="1162050" algn="l"/>
              </a:tabLst>
            </a:pPr>
            <a:r>
              <a:rPr lang="en-US" sz="1600" dirty="0"/>
              <a:t>2. 	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, </a:t>
            </a:r>
            <a:r>
              <a:rPr lang="en-US" sz="1600" dirty="0" err="1"/>
              <a:t>bilangan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. </a:t>
            </a:r>
            <a:endParaRPr lang="en-ID" sz="1600" dirty="0"/>
          </a:p>
          <a:p>
            <a:pPr marL="901700" lvl="0">
              <a:lnSpc>
                <a:spcPct val="150000"/>
              </a:lnSpc>
              <a:tabLst>
                <a:tab pos="1162050" algn="l"/>
              </a:tabLst>
            </a:pPr>
            <a:r>
              <a:rPr lang="en-US" sz="1600" dirty="0"/>
              <a:t>3. 	Panjang </a:t>
            </a:r>
            <a:r>
              <a:rPr lang="en-US" sz="1600" dirty="0" err="1"/>
              <a:t>maksimal</a:t>
            </a:r>
            <a:r>
              <a:rPr lang="en-US" sz="1600" dirty="0"/>
              <a:t> 32 </a:t>
            </a:r>
            <a:r>
              <a:rPr lang="en-US" sz="1600" dirty="0" err="1"/>
              <a:t>karakter</a:t>
            </a:r>
            <a:r>
              <a:rPr lang="en-US" sz="1600" dirty="0"/>
              <a:t>. </a:t>
            </a:r>
            <a:endParaRPr lang="en-ID" sz="1600" dirty="0"/>
          </a:p>
          <a:p>
            <a:pPr marL="901700" lvl="0">
              <a:lnSpc>
                <a:spcPct val="150000"/>
              </a:lnSpc>
              <a:tabLst>
                <a:tab pos="1162050" algn="l"/>
              </a:tabLst>
            </a:pPr>
            <a:r>
              <a:rPr lang="en-US" sz="1600" dirty="0"/>
              <a:t>4. 	Nama </a:t>
            </a:r>
            <a:r>
              <a:rPr lang="en-US" sz="1600" dirty="0" err="1"/>
              <a:t>pengenal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kata </a:t>
            </a:r>
            <a:r>
              <a:rPr lang="en-US" sz="1600" dirty="0" err="1"/>
              <a:t>kunci</a:t>
            </a:r>
            <a:r>
              <a:rPr lang="en-US" sz="1600" dirty="0"/>
              <a:t> (reserved word) </a:t>
            </a:r>
            <a:endParaRPr lang="en-ID" sz="1600" dirty="0"/>
          </a:p>
          <a:p>
            <a:pPr marL="901700" lvl="0">
              <a:lnSpc>
                <a:spcPct val="150000"/>
              </a:lnSpc>
              <a:tabLst>
                <a:tab pos="1162050" algn="l"/>
              </a:tabLst>
            </a:pPr>
            <a:r>
              <a:rPr lang="en-US" sz="1600" dirty="0"/>
              <a:t>5. 	</a:t>
            </a:r>
            <a:r>
              <a:rPr lang="en-US" sz="1600" dirty="0" err="1"/>
              <a:t>Pengenal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case </a:t>
            </a:r>
            <a:r>
              <a:rPr lang="en-US" sz="1600" dirty="0" err="1"/>
              <a:t>sensitif</a:t>
            </a:r>
            <a:r>
              <a:rPr lang="en-US" sz="1600" dirty="0"/>
              <a:t>. </a:t>
            </a:r>
            <a:endParaRPr lang="en-ID" sz="1600" dirty="0"/>
          </a:p>
          <a:p>
            <a:pPr marL="895350" indent="-895350">
              <a:lnSpc>
                <a:spcPct val="150000"/>
              </a:lnSpc>
            </a:pP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203616-85B2-4A8E-B2CD-B8C80C4C5BCA}"/>
              </a:ext>
            </a:extLst>
          </p:cNvPr>
          <p:cNvGrpSpPr/>
          <p:nvPr/>
        </p:nvGrpSpPr>
        <p:grpSpPr>
          <a:xfrm>
            <a:off x="987030" y="3771781"/>
            <a:ext cx="805977" cy="1021501"/>
            <a:chOff x="721061" y="1734766"/>
            <a:chExt cx="805977" cy="1021501"/>
          </a:xfrm>
        </p:grpSpPr>
        <p:sp>
          <p:nvSpPr>
            <p:cNvPr id="14" name="矩形: 圆角 10">
              <a:extLst>
                <a:ext uri="{FF2B5EF4-FFF2-40B4-BE49-F238E27FC236}">
                  <a16:creationId xmlns:a16="http://schemas.microsoft.com/office/drawing/2014/main" id="{31FE9BD1-7A18-409B-AFE2-9B9149842B2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2">
              <a:extLst>
                <a:ext uri="{FF2B5EF4-FFF2-40B4-BE49-F238E27FC236}">
                  <a16:creationId xmlns:a16="http://schemas.microsoft.com/office/drawing/2014/main" id="{3873A7E1-F8F4-43F5-BE23-BE85BB879031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19304-A60A-44A0-82B8-E3648556128E}"/>
              </a:ext>
            </a:extLst>
          </p:cNvPr>
          <p:cNvSpPr/>
          <p:nvPr/>
        </p:nvSpPr>
        <p:spPr>
          <a:xfrm>
            <a:off x="1129035" y="3792449"/>
            <a:ext cx="9933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Keyword</a:t>
            </a:r>
            <a:endParaRPr lang="en-ID" sz="2000" b="1" dirty="0">
              <a:solidFill>
                <a:schemeClr val="bg2">
                  <a:lumMod val="25000"/>
                </a:schemeClr>
              </a:solidFill>
              <a:ea typeface="思源黑体 CN Light" panose="020B0300000000000000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400" dirty="0"/>
              <a:t>Kata </a:t>
            </a:r>
            <a:r>
              <a:rPr lang="en-US" sz="1400" dirty="0" err="1"/>
              <a:t>kunci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Bahasa C </a:t>
            </a:r>
            <a:r>
              <a:rPr lang="en-US" sz="1400" dirty="0" err="1"/>
              <a:t>ada</a:t>
            </a:r>
            <a:r>
              <a:rPr lang="en-US" sz="1400" dirty="0"/>
              <a:t> 32</a:t>
            </a:r>
            <a:endParaRPr lang="en-ID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E63D47-88AE-4EAD-BB6B-15C8DC2B1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92037"/>
              </p:ext>
            </p:extLst>
          </p:nvPr>
        </p:nvGraphicFramePr>
        <p:xfrm>
          <a:off x="1971883" y="4706967"/>
          <a:ext cx="7620641" cy="1445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064">
                  <a:extLst>
                    <a:ext uri="{9D8B030D-6E8A-4147-A177-3AD203B41FA5}">
                      <a16:colId xmlns:a16="http://schemas.microsoft.com/office/drawing/2014/main" val="3862186796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351809646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956367001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710121719"/>
                    </a:ext>
                  </a:extLst>
                </a:gridCol>
                <a:gridCol w="889687">
                  <a:extLst>
                    <a:ext uri="{9D8B030D-6E8A-4147-A177-3AD203B41FA5}">
                      <a16:colId xmlns:a16="http://schemas.microsoft.com/office/drawing/2014/main" val="1355762437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2850375274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val="2115489753"/>
                    </a:ext>
                  </a:extLst>
                </a:gridCol>
                <a:gridCol w="1210961">
                  <a:extLst>
                    <a:ext uri="{9D8B030D-6E8A-4147-A177-3AD203B41FA5}">
                      <a16:colId xmlns:a16="http://schemas.microsoft.com/office/drawing/2014/main" val="2075621239"/>
                    </a:ext>
                  </a:extLst>
                </a:gridCol>
              </a:tblGrid>
              <a:tr h="366707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auto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break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case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char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const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continue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default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do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9399380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double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else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 err="1">
                          <a:effectLst/>
                        </a:rPr>
                        <a:t>enum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extern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float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for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goto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if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947408"/>
                  </a:ext>
                </a:extLst>
              </a:tr>
              <a:tr h="345857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int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long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register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return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short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signed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 err="1">
                          <a:effectLst/>
                        </a:rPr>
                        <a:t>sizeof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static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948357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struct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switch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typedef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union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unsigned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void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volatile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while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80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2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644649-DAC1-4E79-82BC-FA93B95D7841}"/>
              </a:ext>
            </a:extLst>
          </p:cNvPr>
          <p:cNvGrpSpPr/>
          <p:nvPr/>
        </p:nvGrpSpPr>
        <p:grpSpPr>
          <a:xfrm>
            <a:off x="775314" y="594127"/>
            <a:ext cx="805977" cy="1021501"/>
            <a:chOff x="721061" y="1734766"/>
            <a:chExt cx="805977" cy="1021501"/>
          </a:xfrm>
        </p:grpSpPr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DC2AEC91-31DE-4241-B446-B0322BECF7D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12">
              <a:extLst>
                <a:ext uri="{FF2B5EF4-FFF2-40B4-BE49-F238E27FC236}">
                  <a16:creationId xmlns:a16="http://schemas.microsoft.com/office/drawing/2014/main" id="{00DE3DD7-DEC3-4C86-AF84-0A501B74936E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19304-A60A-44A0-82B8-E3648556128E}"/>
              </a:ext>
            </a:extLst>
          </p:cNvPr>
          <p:cNvSpPr/>
          <p:nvPr/>
        </p:nvSpPr>
        <p:spPr>
          <a:xfrm>
            <a:off x="2961848" y="5398129"/>
            <a:ext cx="579074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=&gt;&gt;&gt;&gt;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Penanda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 sign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tidak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perlu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a typeface="思源黑体 CN Light" panose="020B0300000000000000" charset="-122"/>
              </a:rPr>
              <a:t>dituliskan</a:t>
            </a:r>
            <a:endParaRPr lang="en-ID" sz="1400" b="1" dirty="0">
              <a:solidFill>
                <a:schemeClr val="bg2">
                  <a:lumMod val="25000"/>
                </a:schemeClr>
              </a:solidFill>
              <a:ea typeface="思源黑体 CN Light" panose="020B0300000000000000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4EF74-8B8B-4080-BAD1-1A01D1A08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205" y="1661666"/>
            <a:ext cx="6502034" cy="3600220"/>
          </a:xfrm>
          <a:prstGeom prst="rect">
            <a:avLst/>
          </a:prstGeom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id="{4D183D08-D5D0-4399-8D44-1485F49AA90A}"/>
              </a:ext>
            </a:extLst>
          </p:cNvPr>
          <p:cNvSpPr txBox="1"/>
          <p:nvPr/>
        </p:nvSpPr>
        <p:spPr>
          <a:xfrm>
            <a:off x="973662" y="773305"/>
            <a:ext cx="36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TIPE DATA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8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644649-DAC1-4E79-82BC-FA93B95D7841}"/>
              </a:ext>
            </a:extLst>
          </p:cNvPr>
          <p:cNvGrpSpPr/>
          <p:nvPr/>
        </p:nvGrpSpPr>
        <p:grpSpPr>
          <a:xfrm>
            <a:off x="775314" y="594127"/>
            <a:ext cx="805977" cy="1021501"/>
            <a:chOff x="721061" y="1734766"/>
            <a:chExt cx="805977" cy="1021501"/>
          </a:xfrm>
        </p:grpSpPr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DC2AEC91-31DE-4241-B446-B0322BECF7D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12">
              <a:extLst>
                <a:ext uri="{FF2B5EF4-FFF2-40B4-BE49-F238E27FC236}">
                  <a16:creationId xmlns:a16="http://schemas.microsoft.com/office/drawing/2014/main" id="{00DE3DD7-DEC3-4C86-AF84-0A501B74936E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19304-A60A-44A0-82B8-E3648556128E}"/>
              </a:ext>
            </a:extLst>
          </p:cNvPr>
          <p:cNvSpPr/>
          <p:nvPr/>
        </p:nvSpPr>
        <p:spPr>
          <a:xfrm>
            <a:off x="1600812" y="1313751"/>
            <a:ext cx="96932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1.  </a:t>
            </a:r>
            <a:r>
              <a:rPr lang="en-US" sz="1400" dirty="0"/>
              <a:t>Numeric integer</a:t>
            </a:r>
            <a:endParaRPr lang="en-ID" sz="1400" dirty="0"/>
          </a:p>
          <a:p>
            <a:pPr marL="271463"/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integer </a:t>
            </a:r>
            <a:r>
              <a:rPr lang="en-US" sz="1400" dirty="0" err="1"/>
              <a:t>bertanda</a:t>
            </a:r>
            <a:r>
              <a:rPr lang="en-US" sz="1400" dirty="0"/>
              <a:t> dan integer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bertanda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unsigned integer </a:t>
            </a:r>
            <a:r>
              <a:rPr lang="en-US" sz="1400" dirty="0" err="1"/>
              <a:t>diberi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u </a:t>
            </a:r>
            <a:r>
              <a:rPr lang="en-US" sz="1400" dirty="0" err="1"/>
              <a:t>atau</a:t>
            </a:r>
            <a:r>
              <a:rPr lang="en-US" sz="1400" dirty="0"/>
              <a:t> U pada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signed long </a:t>
            </a:r>
            <a:r>
              <a:rPr lang="en-US" sz="1400" dirty="0" err="1"/>
              <a:t>diberi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l </a:t>
            </a:r>
            <a:r>
              <a:rPr lang="en-US" sz="1400" dirty="0" err="1"/>
              <a:t>atau</a:t>
            </a:r>
            <a:r>
              <a:rPr lang="en-US" sz="1400" dirty="0"/>
              <a:t> L dan unsigned long </a:t>
            </a:r>
            <a:r>
              <a:rPr lang="en-US" sz="1400" dirty="0" err="1"/>
              <a:t>diberi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ul </a:t>
            </a:r>
            <a:r>
              <a:rPr lang="en-US" sz="1400" dirty="0" err="1"/>
              <a:t>atau</a:t>
            </a:r>
            <a:r>
              <a:rPr lang="en-US" sz="1400" dirty="0"/>
              <a:t> UL.</a:t>
            </a:r>
            <a:endParaRPr lang="en-ID" sz="1400" dirty="0"/>
          </a:p>
          <a:p>
            <a:r>
              <a:rPr lang="en-US" sz="1400" dirty="0"/>
              <a:t>       </a:t>
            </a:r>
            <a:r>
              <a:rPr lang="en-US" sz="1400" dirty="0" err="1"/>
              <a:t>Contoh</a:t>
            </a:r>
            <a:r>
              <a:rPr lang="en-US" sz="1400" dirty="0"/>
              <a:t> : </a:t>
            </a:r>
            <a:endParaRPr lang="en-ID" sz="1400" dirty="0"/>
          </a:p>
          <a:p>
            <a:r>
              <a:rPr lang="en-US" sz="1400" dirty="0"/>
              <a:t>	43, -123, -75000L, 261062UL</a:t>
            </a:r>
            <a:endParaRPr lang="en-ID" sz="1400" dirty="0"/>
          </a:p>
          <a:p>
            <a:r>
              <a:rPr lang="en-US" sz="1400" dirty="0"/>
              <a:t> 2.   </a:t>
            </a:r>
            <a:r>
              <a:rPr lang="en-US" sz="1400" dirty="0" err="1"/>
              <a:t>Numerik</a:t>
            </a:r>
            <a:r>
              <a:rPr lang="en-US" sz="1400" dirty="0"/>
              <a:t> </a:t>
            </a:r>
            <a:r>
              <a:rPr lang="en-US" sz="1400" dirty="0" err="1"/>
              <a:t>pecahan</a:t>
            </a:r>
            <a:endParaRPr lang="en-ID" sz="1400" dirty="0"/>
          </a:p>
          <a:p>
            <a:pPr marL="271463"/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numeric yang 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pecahan</a:t>
            </a:r>
            <a:r>
              <a:rPr lang="en-US" sz="1400" dirty="0"/>
              <a:t> </a:t>
            </a:r>
            <a:r>
              <a:rPr lang="en-US" sz="1400" dirty="0" err="1"/>
              <a:t>dibelakang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decimal. </a:t>
            </a:r>
            <a:r>
              <a:rPr lang="en-US" sz="1400" dirty="0" err="1"/>
              <a:t>Bilangan</a:t>
            </a:r>
            <a:r>
              <a:rPr lang="en-US" sz="1400" dirty="0"/>
              <a:t> yang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diikuti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F </a:t>
            </a:r>
            <a:r>
              <a:rPr lang="en-US" sz="1400" dirty="0" err="1"/>
              <a:t>untuk</a:t>
            </a:r>
            <a:r>
              <a:rPr lang="en-US" sz="1400" dirty="0"/>
              <a:t> float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L </a:t>
            </a:r>
            <a:r>
              <a:rPr lang="en-US" sz="1400" dirty="0" err="1"/>
              <a:t>untuk</a:t>
            </a:r>
            <a:r>
              <a:rPr lang="en-US" sz="1400" dirty="0"/>
              <a:t> long double.</a:t>
            </a:r>
            <a:endParaRPr lang="en-ID" sz="1400" dirty="0"/>
          </a:p>
          <a:p>
            <a:r>
              <a:rPr lang="en-US" sz="1400" dirty="0"/>
              <a:t>       </a:t>
            </a:r>
            <a:r>
              <a:rPr lang="en-US" sz="1400" dirty="0" err="1"/>
              <a:t>Contoh</a:t>
            </a:r>
            <a:r>
              <a:rPr lang="en-US" sz="1400" dirty="0"/>
              <a:t> :</a:t>
            </a:r>
            <a:endParaRPr lang="en-ID" sz="1400" dirty="0"/>
          </a:p>
          <a:p>
            <a:r>
              <a:rPr lang="en-US" sz="1400" dirty="0"/>
              <a:t>	1.5 (float) , 253.67(float), 12.34E-99 (double), </a:t>
            </a:r>
          </a:p>
          <a:p>
            <a:r>
              <a:rPr lang="en-US" sz="1400" dirty="0"/>
              <a:t>	1000.1F (float), 1.2E+4930 (long double).</a:t>
            </a:r>
          </a:p>
          <a:p>
            <a:pPr lvl="0"/>
            <a:r>
              <a:rPr lang="en-US" sz="1400" dirty="0"/>
              <a:t>3.   String dan character.</a:t>
            </a:r>
            <a:endParaRPr lang="en-ID" sz="1400" dirty="0"/>
          </a:p>
          <a:p>
            <a:pPr marL="271463"/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diantara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petik</a:t>
            </a:r>
            <a:r>
              <a:rPr lang="en-US" sz="1400" dirty="0"/>
              <a:t> </a:t>
            </a:r>
            <a:r>
              <a:rPr lang="en-US" sz="1400" dirty="0" err="1"/>
              <a:t>ganda</a:t>
            </a:r>
            <a:r>
              <a:rPr lang="en-US" sz="1400" dirty="0"/>
              <a:t>  </a:t>
            </a:r>
            <a:r>
              <a:rPr lang="en-US" sz="1400" dirty="0" err="1"/>
              <a:t>untuk</a:t>
            </a:r>
            <a:r>
              <a:rPr lang="en-US" sz="1400" dirty="0"/>
              <a:t> string dan </a:t>
            </a:r>
            <a:r>
              <a:rPr lang="en-US" sz="1400" dirty="0" err="1"/>
              <a:t>tunggal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.</a:t>
            </a:r>
            <a:endParaRPr lang="en-ID" sz="1400" dirty="0"/>
          </a:p>
          <a:p>
            <a:pPr marL="271463" indent="-271463"/>
            <a:r>
              <a:rPr lang="en-US" sz="1400" dirty="0"/>
              <a:t>	</a:t>
            </a:r>
            <a:r>
              <a:rPr lang="en-US" sz="1400" dirty="0" err="1"/>
              <a:t>Contoh</a:t>
            </a:r>
            <a:r>
              <a:rPr lang="en-US" sz="1400" dirty="0"/>
              <a:t> : </a:t>
            </a:r>
            <a:endParaRPr lang="en-ID" sz="1400" dirty="0"/>
          </a:p>
          <a:p>
            <a:r>
              <a:rPr lang="en-US" sz="1400" dirty="0"/>
              <a:t>	“A”  string A dan ‘A’ </a:t>
            </a:r>
            <a:r>
              <a:rPr lang="en-US" sz="1400" dirty="0" err="1"/>
              <a:t>karakter</a:t>
            </a:r>
            <a:r>
              <a:rPr lang="en-US" sz="1400" dirty="0"/>
              <a:t> A.</a:t>
            </a:r>
            <a:endParaRPr lang="en-ID" sz="1400" dirty="0"/>
          </a:p>
          <a:p>
            <a:r>
              <a:rPr lang="en-US" sz="1400" dirty="0"/>
              <a:t> </a:t>
            </a:r>
            <a:r>
              <a:rPr lang="en-ID" sz="1400" dirty="0"/>
              <a:t>4.  </a:t>
            </a:r>
            <a:r>
              <a:rPr lang="en-US" sz="1400" dirty="0" err="1"/>
              <a:t>Karakter</a:t>
            </a:r>
            <a:r>
              <a:rPr lang="en-US" sz="1400" dirty="0"/>
              <a:t> Escape</a:t>
            </a:r>
            <a:endParaRPr lang="en-ID" sz="1400" dirty="0"/>
          </a:p>
          <a:p>
            <a:pPr indent="271463"/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dan </a:t>
            </a:r>
            <a:r>
              <a:rPr lang="en-US" sz="1400" dirty="0" err="1"/>
              <a:t>diawali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‘\’. </a:t>
            </a:r>
            <a:endParaRPr lang="en-ID" sz="1400" dirty="0"/>
          </a:p>
          <a:p>
            <a:pPr indent="271463"/>
            <a:endParaRPr lang="en-ID" sz="1400" dirty="0"/>
          </a:p>
          <a:p>
            <a:pPr>
              <a:tabLst>
                <a:tab pos="271463" algn="l"/>
              </a:tabLst>
            </a:pPr>
            <a:r>
              <a:rPr lang="en-US" sz="1400" dirty="0"/>
              <a:t>5.    </a:t>
            </a:r>
            <a:r>
              <a:rPr lang="en-US" sz="1400" dirty="0" err="1"/>
              <a:t>Konstanta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.</a:t>
            </a:r>
          </a:p>
          <a:p>
            <a:pPr>
              <a:tabLst>
                <a:tab pos="271463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Contoh</a:t>
            </a:r>
            <a:r>
              <a:rPr lang="en-US" sz="1400" dirty="0"/>
              <a:t>:        const int </a:t>
            </a:r>
            <a:r>
              <a:rPr lang="en-US" sz="1400" dirty="0" err="1"/>
              <a:t>bulan</a:t>
            </a:r>
            <a:r>
              <a:rPr lang="en-US" sz="1400" dirty="0"/>
              <a:t> = 12; </a:t>
            </a:r>
            <a:endParaRPr lang="en-ID" sz="1400" dirty="0"/>
          </a:p>
          <a:p>
            <a:pPr>
              <a:tabLst>
                <a:tab pos="271463" algn="l"/>
              </a:tabLst>
            </a:pPr>
            <a:endParaRPr lang="en-ID" sz="1400" dirty="0"/>
          </a:p>
          <a:p>
            <a:pPr indent="271463"/>
            <a:endParaRPr lang="en-US" sz="1400" dirty="0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D183D08-D5D0-4399-8D44-1485F49AA90A}"/>
              </a:ext>
            </a:extLst>
          </p:cNvPr>
          <p:cNvSpPr txBox="1"/>
          <p:nvPr/>
        </p:nvSpPr>
        <p:spPr>
          <a:xfrm>
            <a:off x="998376" y="773305"/>
            <a:ext cx="36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KONSTANTA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67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644649-DAC1-4E79-82BC-FA93B95D7841}"/>
              </a:ext>
            </a:extLst>
          </p:cNvPr>
          <p:cNvGrpSpPr/>
          <p:nvPr/>
        </p:nvGrpSpPr>
        <p:grpSpPr>
          <a:xfrm>
            <a:off x="775314" y="594127"/>
            <a:ext cx="805977" cy="1021501"/>
            <a:chOff x="721061" y="1734766"/>
            <a:chExt cx="805977" cy="1021501"/>
          </a:xfrm>
        </p:grpSpPr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DC2AEC91-31DE-4241-B446-B0322BECF7D9}"/>
                </a:ext>
              </a:extLst>
            </p:cNvPr>
            <p:cNvSpPr/>
            <p:nvPr/>
          </p:nvSpPr>
          <p:spPr>
            <a:xfrm rot="18900000">
              <a:off x="739429" y="1946802"/>
              <a:ext cx="787609" cy="809465"/>
            </a:xfrm>
            <a:prstGeom prst="roundRect">
              <a:avLst>
                <a:gd name="adj" fmla="val 8586"/>
              </a:avLst>
            </a:prstGeom>
            <a:solidFill>
              <a:srgbClr val="0B1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12">
              <a:extLst>
                <a:ext uri="{FF2B5EF4-FFF2-40B4-BE49-F238E27FC236}">
                  <a16:creationId xmlns:a16="http://schemas.microsoft.com/office/drawing/2014/main" id="{00DE3DD7-DEC3-4C86-AF84-0A501B74936E}"/>
                </a:ext>
              </a:extLst>
            </p:cNvPr>
            <p:cNvSpPr/>
            <p:nvPr/>
          </p:nvSpPr>
          <p:spPr>
            <a:xfrm rot="18900000">
              <a:off x="721061" y="1734766"/>
              <a:ext cx="789921" cy="758467"/>
            </a:xfrm>
            <a:prstGeom prst="roundRect">
              <a:avLst>
                <a:gd name="adj" fmla="val 8586"/>
              </a:avLst>
            </a:prstGeom>
            <a:solidFill>
              <a:srgbClr val="9A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19304-A60A-44A0-82B8-E3648556128E}"/>
              </a:ext>
            </a:extLst>
          </p:cNvPr>
          <p:cNvSpPr/>
          <p:nvPr/>
        </p:nvSpPr>
        <p:spPr>
          <a:xfrm>
            <a:off x="1600812" y="1313751"/>
            <a:ext cx="96932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buFont typeface="Wingdings" panose="05000000000000000000" pitchFamily="2" charset="2"/>
              <a:buChar char="v"/>
            </a:pPr>
            <a:r>
              <a:rPr lang="en-US" sz="1600" b="1" dirty="0" err="1"/>
              <a:t>Mendeklarasikan</a:t>
            </a:r>
            <a:r>
              <a:rPr lang="en-US" sz="1600" b="1" dirty="0"/>
              <a:t> </a:t>
            </a:r>
            <a:r>
              <a:rPr lang="en-US" sz="1600" b="1" dirty="0" err="1"/>
              <a:t>Variabel</a:t>
            </a:r>
            <a:r>
              <a:rPr lang="en-US" sz="1600" b="1" dirty="0"/>
              <a:t> </a:t>
            </a:r>
          </a:p>
          <a:p>
            <a:pPr lvl="0">
              <a:tabLst>
                <a:tab pos="358775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deklarasi</a:t>
            </a:r>
            <a:r>
              <a:rPr lang="en-US" sz="1600" dirty="0"/>
              <a:t> </a:t>
            </a:r>
          </a:p>
          <a:p>
            <a:pPr lvl="0"/>
            <a:r>
              <a:rPr lang="en-US" sz="1600" dirty="0"/>
              <a:t>	</a:t>
            </a:r>
            <a:r>
              <a:rPr lang="en-US" sz="1600" dirty="0" err="1"/>
              <a:t>typedata</a:t>
            </a:r>
            <a:r>
              <a:rPr lang="en-US" sz="1600" dirty="0"/>
              <a:t> </a:t>
            </a:r>
            <a:r>
              <a:rPr lang="en-US" sz="1600" dirty="0" err="1"/>
              <a:t>namavariabel</a:t>
            </a:r>
            <a:r>
              <a:rPr lang="en-US" sz="1600" dirty="0"/>
              <a:t>; </a:t>
            </a:r>
          </a:p>
          <a:p>
            <a:pPr lvl="0">
              <a:tabLst>
                <a:tab pos="358775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Contoh</a:t>
            </a:r>
            <a:r>
              <a:rPr lang="en-US" sz="1600" dirty="0"/>
              <a:t> : </a:t>
            </a:r>
          </a:p>
          <a:p>
            <a:pPr lvl="0"/>
            <a:r>
              <a:rPr lang="en-US" sz="1600" dirty="0"/>
              <a:t>	int </a:t>
            </a:r>
            <a:r>
              <a:rPr lang="en-US" sz="1600" dirty="0" err="1"/>
              <a:t>jumlah</a:t>
            </a:r>
            <a:r>
              <a:rPr lang="en-US" sz="1600" dirty="0"/>
              <a:t>; </a:t>
            </a:r>
          </a:p>
          <a:p>
            <a:pPr lvl="0"/>
            <a:r>
              <a:rPr lang="en-US" sz="1600" dirty="0"/>
              <a:t>	float </a:t>
            </a:r>
            <a:r>
              <a:rPr lang="en-US" sz="1600" dirty="0" err="1"/>
              <a:t>rata_rata</a:t>
            </a:r>
            <a:r>
              <a:rPr lang="en-US" sz="1600" dirty="0"/>
              <a:t>; </a:t>
            </a:r>
          </a:p>
          <a:p>
            <a:pPr lvl="0"/>
            <a:r>
              <a:rPr lang="en-US" sz="1600" dirty="0"/>
              <a:t>	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b="1" dirty="0" err="1"/>
              <a:t>Pendeklarasian</a:t>
            </a:r>
            <a:r>
              <a:rPr lang="en-US" sz="1600" b="1" dirty="0"/>
              <a:t> dan </a:t>
            </a:r>
            <a:r>
              <a:rPr lang="en-US" sz="1600" b="1" dirty="0" err="1"/>
              <a:t>penugasan</a:t>
            </a:r>
            <a:r>
              <a:rPr lang="en-US" sz="1600" b="1" dirty="0"/>
              <a:t> </a:t>
            </a:r>
            <a:r>
              <a:rPr lang="en-US" sz="1600" b="1" dirty="0" err="1"/>
              <a:t>variabel</a:t>
            </a:r>
            <a:r>
              <a:rPr lang="en-US" sz="1600" b="1" dirty="0"/>
              <a:t> </a:t>
            </a:r>
          </a:p>
          <a:p>
            <a:pPr lvl="0" indent="358775">
              <a:tabLst>
                <a:tab pos="358775" algn="l"/>
              </a:tabLst>
            </a:pP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</a:p>
          <a:p>
            <a:pPr lvl="0" indent="358775">
              <a:tabLst>
                <a:tab pos="358775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type_data</a:t>
            </a:r>
            <a:r>
              <a:rPr lang="en-US" sz="1600" dirty="0"/>
              <a:t> </a:t>
            </a:r>
            <a:r>
              <a:rPr lang="en-US" sz="1600" dirty="0" err="1"/>
              <a:t>nama_variabel</a:t>
            </a:r>
            <a:r>
              <a:rPr lang="en-US" sz="1600" dirty="0"/>
              <a:t> = </a:t>
            </a:r>
            <a:r>
              <a:rPr lang="en-US" sz="1600" dirty="0" err="1"/>
              <a:t>nilai</a:t>
            </a:r>
            <a:r>
              <a:rPr lang="en-US" sz="1600" dirty="0"/>
              <a:t>; </a:t>
            </a:r>
          </a:p>
          <a:p>
            <a:pPr lvl="0" indent="358775">
              <a:tabLst>
                <a:tab pos="358775" algn="l"/>
              </a:tabLst>
            </a:pPr>
            <a:r>
              <a:rPr lang="en-US" sz="1600" dirty="0" err="1"/>
              <a:t>Contoh</a:t>
            </a:r>
            <a:r>
              <a:rPr lang="en-US" sz="1600" dirty="0"/>
              <a:t> : </a:t>
            </a:r>
          </a:p>
          <a:p>
            <a:pPr lvl="0" indent="358775">
              <a:tabLst>
                <a:tab pos="358775" algn="l"/>
              </a:tabLst>
            </a:pPr>
            <a:r>
              <a:rPr lang="en-US" sz="1600" dirty="0"/>
              <a:t>	int </a:t>
            </a:r>
            <a:r>
              <a:rPr lang="en-US" sz="1600" dirty="0" err="1"/>
              <a:t>jumlah</a:t>
            </a:r>
            <a:r>
              <a:rPr lang="en-US" sz="1600" dirty="0"/>
              <a:t> = 5; </a:t>
            </a:r>
          </a:p>
          <a:p>
            <a:pPr marL="285750" indent="-285750">
              <a:buFont typeface="Wingdings" panose="05000000000000000000" pitchFamily="2" charset="2"/>
              <a:buChar char="v"/>
              <a:tabLst>
                <a:tab pos="271463" algn="l"/>
              </a:tabLst>
            </a:pPr>
            <a:endParaRPr lang="en-ID" sz="1600" dirty="0"/>
          </a:p>
          <a:p>
            <a:pPr marL="285750" indent="-285750">
              <a:buFont typeface="Wingdings" panose="05000000000000000000" pitchFamily="2" charset="2"/>
              <a:buChar char="v"/>
              <a:tabLst>
                <a:tab pos="271463" algn="l"/>
              </a:tabLst>
            </a:pPr>
            <a:r>
              <a:rPr lang="en-ID" sz="1600" b="1" dirty="0" err="1"/>
              <a:t>Variabel</a:t>
            </a:r>
            <a:r>
              <a:rPr lang="en-ID" sz="1600" b="1" dirty="0"/>
              <a:t> </a:t>
            </a:r>
            <a:r>
              <a:rPr lang="en-ID" sz="1600" b="1" dirty="0" err="1"/>
              <a:t>statis</a:t>
            </a:r>
            <a:r>
              <a:rPr lang="en-ID" sz="1600" b="1" dirty="0"/>
              <a:t> </a:t>
            </a:r>
          </a:p>
          <a:p>
            <a:pPr>
              <a:tabLst>
                <a:tab pos="271463" algn="l"/>
              </a:tabLst>
            </a:pPr>
            <a:r>
              <a:rPr lang="en-ID" sz="1600" dirty="0"/>
              <a:t>	variable yang </a:t>
            </a:r>
            <a:r>
              <a:rPr lang="en-ID" sz="1600" dirty="0" err="1"/>
              <a:t>menyimpan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permanen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memori</a:t>
            </a:r>
            <a:r>
              <a:rPr lang="en-ID" sz="1600" dirty="0"/>
              <a:t>, </a:t>
            </a:r>
          </a:p>
          <a:p>
            <a:pPr>
              <a:tabLst>
                <a:tab pos="271463" algn="l"/>
              </a:tabLst>
            </a:pPr>
            <a:r>
              <a:rPr lang="en-ID" sz="1600" dirty="0"/>
              <a:t>	</a:t>
            </a:r>
            <a:r>
              <a:rPr lang="en-ID" sz="1600" dirty="0" err="1"/>
              <a:t>menyimpan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terakhir</a:t>
            </a:r>
            <a:r>
              <a:rPr lang="en-ID" sz="1600" dirty="0"/>
              <a:t> yang </a:t>
            </a:r>
            <a:r>
              <a:rPr lang="en-ID" sz="1600" dirty="0" err="1"/>
              <a:t>diberikan</a:t>
            </a:r>
            <a:r>
              <a:rPr lang="en-ID" sz="1600" dirty="0"/>
              <a:t>. </a:t>
            </a:r>
          </a:p>
          <a:p>
            <a:pPr>
              <a:tabLst>
                <a:tab pos="271463" algn="l"/>
              </a:tabLst>
            </a:pPr>
            <a:r>
              <a:rPr lang="en-ID" sz="1600" dirty="0"/>
              <a:t>	</a:t>
            </a:r>
            <a:r>
              <a:rPr lang="en-ID" sz="1600" dirty="0" err="1"/>
              <a:t>Contoh</a:t>
            </a:r>
            <a:r>
              <a:rPr lang="en-ID" sz="1600" dirty="0"/>
              <a:t> : </a:t>
            </a:r>
          </a:p>
          <a:p>
            <a:pPr>
              <a:tabLst>
                <a:tab pos="271463" algn="l"/>
              </a:tabLst>
            </a:pPr>
            <a:r>
              <a:rPr lang="en-ID" sz="1600" dirty="0"/>
              <a:t>		static int a;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D183D08-D5D0-4399-8D44-1485F49AA90A}"/>
              </a:ext>
            </a:extLst>
          </p:cNvPr>
          <p:cNvSpPr txBox="1"/>
          <p:nvPr/>
        </p:nvSpPr>
        <p:spPr>
          <a:xfrm>
            <a:off x="998376" y="773305"/>
            <a:ext cx="36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VARIABEL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019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593</Words>
  <Application>Microsoft Office PowerPoint</Application>
  <PresentationFormat>Widescreen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Black</vt:lpstr>
      <vt:lpstr>Times New Roman</vt:lpstr>
      <vt:lpstr>Trebuchet MS</vt:lpstr>
      <vt:lpstr>Verdana</vt:lpstr>
      <vt:lpstr>Wingdings</vt:lpstr>
      <vt:lpstr>思源宋体 CN Heavy</vt:lpstr>
      <vt:lpstr>思源黑体 CN Bold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jamilah .</cp:lastModifiedBy>
  <cp:revision>760</cp:revision>
  <dcterms:created xsi:type="dcterms:W3CDTF">2020-07-07T03:15:00Z</dcterms:created>
  <dcterms:modified xsi:type="dcterms:W3CDTF">2022-08-28T14:22:31Z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