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70" r:id="rId14"/>
    <p:sldId id="273" r:id="rId15"/>
    <p:sldId id="275" r:id="rId16"/>
    <p:sldId id="274" r:id="rId17"/>
    <p:sldId id="268" r:id="rId18"/>
    <p:sldId id="269" r:id="rId19"/>
    <p:sldId id="271" r:id="rId20"/>
    <p:sldId id="272" r:id="rId21"/>
    <p:sldId id="276" r:id="rId22"/>
    <p:sldId id="277" r:id="rId2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955"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B79A315-1BCA-4A5F-ACB5-CF66DC10DEE4}" type="datetimeFigureOut">
              <a:rPr lang="id-ID" smtClean="0"/>
              <a:t>24/10/2023</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8BC7A58-869D-4487-BAF6-C32647B89255}"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79A315-1BCA-4A5F-ACB5-CF66DC10DEE4}" type="datetimeFigureOut">
              <a:rPr lang="id-ID" smtClean="0"/>
              <a:t>24/10/2023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8BC7A58-869D-4487-BAF6-C32647B89255}"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79A315-1BCA-4A5F-ACB5-CF66DC10DEE4}" type="datetimeFigureOut">
              <a:rPr lang="id-ID" smtClean="0"/>
              <a:t>24/10/2023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8BC7A58-869D-4487-BAF6-C32647B89255}"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79A315-1BCA-4A5F-ACB5-CF66DC10DEE4}" type="datetimeFigureOut">
              <a:rPr lang="id-ID" smtClean="0"/>
              <a:t>24/10/2023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8BC7A58-869D-4487-BAF6-C32647B89255}" type="slidenum">
              <a:rPr lang="id-ID" smtClean="0"/>
              <a:t>‹#›</a:t>
            </a:fld>
            <a:endParaRPr lang="id-ID"/>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B79A315-1BCA-4A5F-ACB5-CF66DC10DEE4}" type="datetimeFigureOut">
              <a:rPr lang="id-ID" smtClean="0"/>
              <a:t>24/10/2023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8BC7A58-869D-4487-BAF6-C32647B89255}" type="slidenum">
              <a:rPr lang="id-ID" smtClean="0"/>
              <a:t>‹#›</a:t>
            </a:fld>
            <a:endParaRPr lang="id-ID"/>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79A315-1BCA-4A5F-ACB5-CF66DC10DEE4}" type="datetimeFigureOut">
              <a:rPr lang="id-ID" smtClean="0"/>
              <a:t>24/10/2023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8BC7A58-869D-4487-BAF6-C32647B89255}" type="slidenum">
              <a:rPr lang="id-ID" smtClean="0"/>
              <a:t>‹#›</a:t>
            </a:fld>
            <a:endParaRPr lang="id-ID"/>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B79A315-1BCA-4A5F-ACB5-CF66DC10DEE4}" type="datetimeFigureOut">
              <a:rPr lang="id-ID" smtClean="0"/>
              <a:t>24/10/2023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8BC7A58-869D-4487-BAF6-C32647B89255}"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B79A315-1BCA-4A5F-ACB5-CF66DC10DEE4}" type="datetimeFigureOut">
              <a:rPr lang="id-ID" smtClean="0"/>
              <a:t>24/10/2023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8BC7A58-869D-4487-BAF6-C32647B89255}" type="slidenum">
              <a:rPr lang="id-ID" smtClean="0"/>
              <a:t>‹#›</a:t>
            </a:fld>
            <a:endParaRPr lang="id-ID"/>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9A315-1BCA-4A5F-ACB5-CF66DC10DEE4}" type="datetimeFigureOut">
              <a:rPr lang="id-ID" smtClean="0"/>
              <a:t>24/10/2023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8BC7A58-869D-4487-BAF6-C32647B89255}"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0B79A315-1BCA-4A5F-ACB5-CF66DC10DEE4}" type="datetimeFigureOut">
              <a:rPr lang="id-ID" smtClean="0"/>
              <a:t>24/10/2023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8BC7A58-869D-4487-BAF6-C32647B89255}"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B79A315-1BCA-4A5F-ACB5-CF66DC10DEE4}" type="datetimeFigureOut">
              <a:rPr lang="id-ID" smtClean="0"/>
              <a:t>24/10/2023</a:t>
            </a:fld>
            <a:endParaRPr lang="id-ID"/>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8BC7A58-869D-4487-BAF6-C32647B89255}" type="slidenum">
              <a:rPr lang="id-ID" smtClean="0"/>
              <a:t>‹#›</a:t>
            </a:fld>
            <a:endParaRPr lang="id-ID"/>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B79A315-1BCA-4A5F-ACB5-CF66DC10DEE4}" type="datetimeFigureOut">
              <a:rPr lang="id-ID" smtClean="0"/>
              <a:t>24/10/2023</a:t>
            </a:fld>
            <a:endParaRPr lang="id-ID"/>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8BC7A58-869D-4487-BAF6-C32647B89255}"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836712"/>
            <a:ext cx="7772400" cy="1109985"/>
          </a:xfrm>
        </p:spPr>
        <p:txBody>
          <a:bodyPr/>
          <a:lstStyle/>
          <a:p>
            <a:pPr algn="ctr"/>
            <a:r>
              <a:rPr lang="id-ID" dirty="0"/>
              <a:t>Prinsip Berhitung I</a:t>
            </a:r>
          </a:p>
        </p:txBody>
      </p:sp>
      <p:sp>
        <p:nvSpPr>
          <p:cNvPr id="3" name="Subtitle 2"/>
          <p:cNvSpPr>
            <a:spLocks noGrp="1"/>
          </p:cNvSpPr>
          <p:nvPr>
            <p:ph type="subTitle" idx="1"/>
          </p:nvPr>
        </p:nvSpPr>
        <p:spPr>
          <a:xfrm>
            <a:off x="2051720" y="3068960"/>
            <a:ext cx="6400800" cy="1752600"/>
          </a:xfrm>
        </p:spPr>
        <p:txBody>
          <a:bodyPr/>
          <a:lstStyle/>
          <a:p>
            <a:r>
              <a:rPr lang="id-ID" dirty="0"/>
              <a:t>Matematika Informatika 3</a:t>
            </a:r>
          </a:p>
          <a:p>
            <a:r>
              <a:rPr lang="id-ID" dirty="0"/>
              <a:t>Oleh</a:t>
            </a:r>
          </a:p>
          <a:p>
            <a:r>
              <a:rPr lang="id-ID" dirty="0"/>
              <a:t>Ilmiyati Sari</a:t>
            </a:r>
          </a:p>
        </p:txBody>
      </p:sp>
    </p:spTree>
    <p:extLst>
      <p:ext uri="{BB962C8B-B14F-4D97-AF65-F5344CB8AC3E}">
        <p14:creationId xmlns:p14="http://schemas.microsoft.com/office/powerpoint/2010/main" val="346959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83976"/>
          </a:xfrm>
        </p:spPr>
        <p:txBody>
          <a:bodyPr>
            <a:normAutofit/>
          </a:bodyPr>
          <a:lstStyle/>
          <a:p>
            <a:pPr marL="109728" indent="0" algn="just">
              <a:lnSpc>
                <a:spcPct val="130000"/>
              </a:lnSpc>
              <a:buNone/>
            </a:pPr>
            <a:r>
              <a:rPr lang="id-ID" dirty="0"/>
              <a:t>Harus ada berapa orang setidaknya yang harus ada dalam satu kelompok, agar dipastikan ada 3 orang yang lahir dalam bulan yang sama? </a:t>
            </a:r>
          </a:p>
          <a:p>
            <a:pPr marL="109728" indent="0" algn="just">
              <a:lnSpc>
                <a:spcPct val="130000"/>
              </a:lnSpc>
              <a:buNone/>
            </a:pPr>
            <a:endParaRPr lang="id-ID" dirty="0"/>
          </a:p>
          <a:p>
            <a:pPr marL="109728" indent="0" algn="just">
              <a:lnSpc>
                <a:spcPct val="130000"/>
              </a:lnSpc>
              <a:buNone/>
            </a:pPr>
            <a:r>
              <a:rPr lang="id-ID" dirty="0"/>
              <a:t>Jawab:</a:t>
            </a:r>
          </a:p>
          <a:p>
            <a:pPr marL="109728" indent="0" algn="just">
              <a:lnSpc>
                <a:spcPct val="130000"/>
              </a:lnSpc>
              <a:buNone/>
            </a:pPr>
            <a:r>
              <a:rPr lang="id-ID" dirty="0"/>
              <a:t>M = n(k-1)+1</a:t>
            </a:r>
          </a:p>
          <a:p>
            <a:pPr marL="109728" indent="0" algn="just">
              <a:lnSpc>
                <a:spcPct val="130000"/>
              </a:lnSpc>
              <a:buNone/>
            </a:pPr>
            <a:r>
              <a:rPr lang="en-US" dirty="0"/>
              <a:t>M</a:t>
            </a:r>
            <a:r>
              <a:rPr lang="id-ID" dirty="0"/>
              <a:t>=12(3−1)+1=25 </a:t>
            </a:r>
          </a:p>
          <a:p>
            <a:pPr marL="109728" indent="0" algn="just">
              <a:lnSpc>
                <a:spcPct val="130000"/>
              </a:lnSpc>
              <a:buNone/>
            </a:pPr>
            <a:r>
              <a:rPr lang="id-ID" dirty="0"/>
              <a:t>Jadi harus ada 25 orang dalam kelompok itu. </a:t>
            </a:r>
          </a:p>
          <a:p>
            <a:pPr marL="109728" indent="0">
              <a:lnSpc>
                <a:spcPct val="130000"/>
              </a:lnSpc>
              <a:buNone/>
            </a:pPr>
            <a:endParaRPr lang="id-ID" dirty="0"/>
          </a:p>
        </p:txBody>
      </p:sp>
      <p:sp>
        <p:nvSpPr>
          <p:cNvPr id="3" name="Title 2"/>
          <p:cNvSpPr>
            <a:spLocks noGrp="1"/>
          </p:cNvSpPr>
          <p:nvPr>
            <p:ph type="title"/>
          </p:nvPr>
        </p:nvSpPr>
        <p:spPr/>
        <p:txBody>
          <a:bodyPr/>
          <a:lstStyle/>
          <a:p>
            <a:r>
              <a:rPr lang="id-ID" dirty="0"/>
              <a:t>Contoh 4</a:t>
            </a:r>
          </a:p>
        </p:txBody>
      </p:sp>
    </p:spTree>
    <p:extLst>
      <p:ext uri="{BB962C8B-B14F-4D97-AF65-F5344CB8AC3E}">
        <p14:creationId xmlns:p14="http://schemas.microsoft.com/office/powerpoint/2010/main" val="243240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30000"/>
              </a:lnSpc>
            </a:pPr>
            <a:r>
              <a:rPr lang="id-ID" dirty="0"/>
              <a:t>0! = 1</a:t>
            </a:r>
          </a:p>
          <a:p>
            <a:pPr>
              <a:lnSpc>
                <a:spcPct val="130000"/>
              </a:lnSpc>
            </a:pPr>
            <a:r>
              <a:rPr lang="id-ID" dirty="0"/>
              <a:t>1! = 1</a:t>
            </a:r>
          </a:p>
          <a:p>
            <a:pPr>
              <a:lnSpc>
                <a:spcPct val="130000"/>
              </a:lnSpc>
            </a:pPr>
            <a:r>
              <a:rPr lang="id-ID" dirty="0"/>
              <a:t>2! = 2.1 = 2</a:t>
            </a:r>
          </a:p>
          <a:p>
            <a:pPr>
              <a:lnSpc>
                <a:spcPct val="130000"/>
              </a:lnSpc>
            </a:pPr>
            <a:r>
              <a:rPr lang="id-ID" dirty="0"/>
              <a:t>3! = 3.2.1= 6</a:t>
            </a:r>
          </a:p>
          <a:p>
            <a:pPr>
              <a:lnSpc>
                <a:spcPct val="130000"/>
              </a:lnSpc>
            </a:pPr>
            <a:r>
              <a:rPr lang="id-ID" dirty="0"/>
              <a:t>4! = 4.3.2.1= 24</a:t>
            </a:r>
          </a:p>
          <a:p>
            <a:pPr>
              <a:lnSpc>
                <a:spcPct val="130000"/>
              </a:lnSpc>
            </a:pPr>
            <a:r>
              <a:rPr lang="id-ID" dirty="0"/>
              <a:t>6! = 6.5.4.3.2.1 = 720</a:t>
            </a:r>
          </a:p>
          <a:p>
            <a:pPr>
              <a:lnSpc>
                <a:spcPct val="130000"/>
              </a:lnSpc>
            </a:pPr>
            <a:r>
              <a:rPr lang="id-ID" dirty="0"/>
              <a:t>n! = n.(n-1).(n-2).(n-3)....3.2.1</a:t>
            </a:r>
          </a:p>
        </p:txBody>
      </p:sp>
      <p:sp>
        <p:nvSpPr>
          <p:cNvPr id="3" name="Title 2"/>
          <p:cNvSpPr>
            <a:spLocks noGrp="1"/>
          </p:cNvSpPr>
          <p:nvPr>
            <p:ph type="title"/>
          </p:nvPr>
        </p:nvSpPr>
        <p:spPr/>
        <p:txBody>
          <a:bodyPr/>
          <a:lstStyle/>
          <a:p>
            <a:r>
              <a:rPr lang="id-ID" dirty="0"/>
              <a:t>Faktorial</a:t>
            </a:r>
          </a:p>
        </p:txBody>
      </p:sp>
    </p:spTree>
    <p:extLst>
      <p:ext uri="{BB962C8B-B14F-4D97-AF65-F5344CB8AC3E}">
        <p14:creationId xmlns:p14="http://schemas.microsoft.com/office/powerpoint/2010/main" val="4101117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57200" y="1481328"/>
                <a:ext cx="8363272" cy="4525963"/>
              </a:xfrm>
            </p:spPr>
            <p:txBody>
              <a:bodyPr>
                <a:normAutofit lnSpcReduction="10000"/>
              </a:bodyPr>
              <a:lstStyle/>
              <a:p>
                <a:pPr algn="just">
                  <a:lnSpc>
                    <a:spcPct val="130000"/>
                  </a:lnSpc>
                </a:pPr>
                <a:r>
                  <a:rPr lang="id-ID" dirty="0"/>
                  <a:t>Permutasi adalah jumlah urutan berbeda dari pengaturan objek-objek yang MEMPERHATIKAN URUTAN.</a:t>
                </a:r>
              </a:p>
              <a:p>
                <a:r>
                  <a:rPr lang="id-ID" dirty="0"/>
                  <a:t>Jumlah susunan yang berbeda dari pemilihan r objek yang diambil dari n objek yang tersedia disebut permutasi-r atau dinotasikan dengan P(n,r) = nPr</a:t>
                </a:r>
              </a:p>
              <a:p>
                <a:pPr marL="109728" indent="0">
                  <a:buNone/>
                </a:pPr>
                <a:r>
                  <a:rPr lang="id-ID" dirty="0"/>
                  <a:t> </a:t>
                </a:r>
              </a:p>
              <a:p>
                <a:pPr marL="109728" indent="0">
                  <a:buNone/>
                </a:pPr>
                <a14:m>
                  <m:oMathPara xmlns:m="http://schemas.openxmlformats.org/officeDocument/2006/math">
                    <m:oMathParaPr>
                      <m:jc m:val="centerGroup"/>
                    </m:oMathParaPr>
                    <m:oMath xmlns:m="http://schemas.openxmlformats.org/officeDocument/2006/math">
                      <m:r>
                        <a:rPr lang="id-ID" b="0" i="1" smtClean="0">
                          <a:latin typeface="Cambria Math"/>
                        </a:rPr>
                        <m:t>𝑃</m:t>
                      </m:r>
                      <m:d>
                        <m:dPr>
                          <m:ctrlPr>
                            <a:rPr lang="id-ID" b="0" i="1" smtClean="0">
                              <a:latin typeface="Cambria Math" panose="02040503050406030204" pitchFamily="18" charset="0"/>
                            </a:rPr>
                          </m:ctrlPr>
                        </m:dPr>
                        <m:e>
                          <m:r>
                            <a:rPr lang="id-ID" b="0" i="1" smtClean="0">
                              <a:latin typeface="Cambria Math"/>
                            </a:rPr>
                            <m:t>𝑛</m:t>
                          </m:r>
                          <m:r>
                            <a:rPr lang="id-ID" b="0" i="1" smtClean="0">
                              <a:latin typeface="Cambria Math"/>
                            </a:rPr>
                            <m:t>,</m:t>
                          </m:r>
                          <m:r>
                            <a:rPr lang="id-ID" b="0" i="1" smtClean="0">
                              <a:latin typeface="Cambria Math"/>
                            </a:rPr>
                            <m:t>𝑟</m:t>
                          </m:r>
                        </m:e>
                      </m:d>
                      <m:r>
                        <a:rPr lang="id-ID" b="0" i="1" smtClean="0">
                          <a:latin typeface="Cambria Math"/>
                        </a:rPr>
                        <m:t>=</m:t>
                      </m:r>
                      <m:f>
                        <m:fPr>
                          <m:ctrlPr>
                            <a:rPr lang="id-ID" b="0" i="1" smtClean="0">
                              <a:latin typeface="Cambria Math" panose="02040503050406030204" pitchFamily="18" charset="0"/>
                            </a:rPr>
                          </m:ctrlPr>
                        </m:fPr>
                        <m:num>
                          <m:r>
                            <a:rPr lang="id-ID" b="0" i="1" smtClean="0">
                              <a:latin typeface="Cambria Math"/>
                            </a:rPr>
                            <m:t>𝑛</m:t>
                          </m:r>
                          <m:r>
                            <a:rPr lang="id-ID" b="0" i="1" smtClean="0">
                              <a:latin typeface="Cambria Math"/>
                            </a:rPr>
                            <m:t>!</m:t>
                          </m:r>
                        </m:num>
                        <m:den>
                          <m:d>
                            <m:dPr>
                              <m:ctrlPr>
                                <a:rPr lang="id-ID" b="0" i="1" smtClean="0">
                                  <a:latin typeface="Cambria Math" panose="02040503050406030204" pitchFamily="18" charset="0"/>
                                </a:rPr>
                              </m:ctrlPr>
                            </m:dPr>
                            <m:e>
                              <m:r>
                                <a:rPr lang="id-ID" b="0" i="1" smtClean="0">
                                  <a:latin typeface="Cambria Math"/>
                                </a:rPr>
                                <m:t>𝑛</m:t>
                              </m:r>
                              <m:r>
                                <a:rPr lang="id-ID" b="0" i="1" smtClean="0">
                                  <a:latin typeface="Cambria Math"/>
                                </a:rPr>
                                <m:t>−</m:t>
                              </m:r>
                              <m:r>
                                <a:rPr lang="id-ID" b="0" i="1" smtClean="0">
                                  <a:latin typeface="Cambria Math"/>
                                </a:rPr>
                                <m:t>𝑟</m:t>
                              </m:r>
                            </m:e>
                          </m:d>
                          <m:r>
                            <a:rPr lang="id-ID" b="0" i="1" smtClean="0">
                              <a:latin typeface="Cambria Math"/>
                            </a:rPr>
                            <m:t>!</m:t>
                          </m:r>
                        </m:den>
                      </m:f>
                      <m:r>
                        <a:rPr lang="id-ID" b="0" i="1" smtClean="0">
                          <a:latin typeface="Cambria Math"/>
                        </a:rPr>
                        <m:t>=</m:t>
                      </m:r>
                      <m:r>
                        <a:rPr lang="id-ID" b="0" i="1" smtClean="0">
                          <a:latin typeface="Cambria Math"/>
                        </a:rPr>
                        <m:t>𝑛</m:t>
                      </m:r>
                      <m:r>
                        <a:rPr lang="id-ID" b="0" i="1" smtClean="0">
                          <a:latin typeface="Cambria Math"/>
                        </a:rPr>
                        <m:t>.</m:t>
                      </m:r>
                      <m:d>
                        <m:dPr>
                          <m:ctrlPr>
                            <a:rPr lang="id-ID" b="0" i="1" smtClean="0">
                              <a:latin typeface="Cambria Math" panose="02040503050406030204" pitchFamily="18" charset="0"/>
                            </a:rPr>
                          </m:ctrlPr>
                        </m:dPr>
                        <m:e>
                          <m:r>
                            <a:rPr lang="id-ID" b="0" i="1" smtClean="0">
                              <a:latin typeface="Cambria Math"/>
                            </a:rPr>
                            <m:t>𝑛</m:t>
                          </m:r>
                          <m:r>
                            <a:rPr lang="id-ID" b="0" i="1" smtClean="0">
                              <a:latin typeface="Cambria Math"/>
                            </a:rPr>
                            <m:t>−1</m:t>
                          </m:r>
                        </m:e>
                      </m:d>
                      <m:r>
                        <a:rPr lang="id-ID" b="0" i="1" smtClean="0">
                          <a:latin typeface="Cambria Math"/>
                        </a:rPr>
                        <m:t>. ….(</m:t>
                      </m:r>
                      <m:r>
                        <a:rPr lang="id-ID" b="0" i="1" smtClean="0">
                          <a:latin typeface="Cambria Math"/>
                        </a:rPr>
                        <m:t>𝑛</m:t>
                      </m:r>
                      <m:r>
                        <a:rPr lang="id-ID" b="0" i="1" smtClean="0">
                          <a:latin typeface="Cambria Math"/>
                        </a:rPr>
                        <m:t>−(</m:t>
                      </m:r>
                      <m:r>
                        <a:rPr lang="id-ID" b="0" i="1" smtClean="0">
                          <a:latin typeface="Cambria Math"/>
                        </a:rPr>
                        <m:t>𝑟</m:t>
                      </m:r>
                      <m:r>
                        <a:rPr lang="id-ID" b="0" i="1" smtClean="0">
                          <a:latin typeface="Cambria Math"/>
                        </a:rPr>
                        <m:t>−1))</m:t>
                      </m:r>
                    </m:oMath>
                  </m:oMathPara>
                </a14:m>
                <a:endParaRPr lang="id-ID" dirty="0"/>
              </a:p>
              <a:p>
                <a:pPr marL="109728" indent="0">
                  <a:buNone/>
                </a:pPr>
                <a:endParaRPr lang="id-ID"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57200" y="1481328"/>
                <a:ext cx="8363272" cy="4525963"/>
              </a:xfrm>
              <a:blipFill>
                <a:blip r:embed="rId2"/>
                <a:stretch>
                  <a:fillRect r="-1895"/>
                </a:stretch>
              </a:blipFill>
            </p:spPr>
            <p:txBody>
              <a:bodyPr/>
              <a:lstStyle/>
              <a:p>
                <a:r>
                  <a:rPr lang="en-ID">
                    <a:noFill/>
                  </a:rPr>
                  <a:t> </a:t>
                </a:r>
              </a:p>
            </p:txBody>
          </p:sp>
        </mc:Fallback>
      </mc:AlternateContent>
      <p:sp>
        <p:nvSpPr>
          <p:cNvPr id="3" name="Title 2"/>
          <p:cNvSpPr>
            <a:spLocks noGrp="1"/>
          </p:cNvSpPr>
          <p:nvPr>
            <p:ph type="title"/>
          </p:nvPr>
        </p:nvSpPr>
        <p:spPr/>
        <p:txBody>
          <a:bodyPr/>
          <a:lstStyle/>
          <a:p>
            <a:r>
              <a:rPr lang="id-ID" dirty="0"/>
              <a:t>Permutasi</a:t>
            </a:r>
          </a:p>
        </p:txBody>
      </p:sp>
    </p:spTree>
    <p:extLst>
      <p:ext uri="{BB962C8B-B14F-4D97-AF65-F5344CB8AC3E}">
        <p14:creationId xmlns:p14="http://schemas.microsoft.com/office/powerpoint/2010/main" val="301940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481328"/>
                <a:ext cx="8229600" cy="5116024"/>
              </a:xfrm>
            </p:spPr>
            <p:txBody>
              <a:bodyPr>
                <a:normAutofit fontScale="92500"/>
              </a:bodyPr>
              <a:lstStyle/>
              <a:p>
                <a:pPr marL="109728" indent="0">
                  <a:buNone/>
                </a:pPr>
                <a:r>
                  <a:rPr lang="id-ID" dirty="0"/>
                  <a:t>Jika diberikan angka 1,2, 3, dan 7. Berapa banyak</a:t>
                </a:r>
              </a:p>
              <a:p>
                <a:pPr marL="624078" indent="-514350">
                  <a:buFont typeface="+mj-lt"/>
                  <a:buAutoNum type="arabicPeriod"/>
                </a:pPr>
                <a:r>
                  <a:rPr lang="id-ID" dirty="0"/>
                  <a:t>Bilangan ratusan yang terbentuk?</a:t>
                </a:r>
              </a:p>
              <a:p>
                <a:pPr marL="624078" indent="-514350">
                  <a:buFont typeface="+mj-lt"/>
                  <a:buAutoNum type="arabicPeriod"/>
                </a:pPr>
                <a:r>
                  <a:rPr lang="id-ID" dirty="0"/>
                  <a:t>Bilangan ribuan yang terbentuk?</a:t>
                </a:r>
              </a:p>
              <a:p>
                <a:pPr marL="624078" indent="-514350">
                  <a:buFont typeface="+mj-lt"/>
                  <a:buAutoNum type="arabicPeriod"/>
                </a:pPr>
                <a:r>
                  <a:rPr lang="id-ID" dirty="0"/>
                  <a:t>Bilangan ratusan genap yang terbentuk?</a:t>
                </a:r>
              </a:p>
              <a:p>
                <a:pPr marL="109728" indent="0">
                  <a:buNone/>
                </a:pPr>
                <a:r>
                  <a:rPr lang="id-ID" dirty="0"/>
                  <a:t>dengan ketentuan angka tidak boleh berulang. </a:t>
                </a:r>
              </a:p>
              <a:p>
                <a:pPr marL="109728" indent="0">
                  <a:buNone/>
                </a:pPr>
                <a:r>
                  <a:rPr lang="id-ID" dirty="0"/>
                  <a:t>Jawab:</a:t>
                </a:r>
              </a:p>
              <a:p>
                <a:pPr marL="623887" indent="-514350" algn="just">
                  <a:buFont typeface="+mj-lt"/>
                  <a:buAutoNum type="arabicPeriod"/>
                </a:pPr>
                <a:r>
                  <a:rPr lang="id-ID" dirty="0"/>
                  <a:t>Bilangan ratusan terdiri dari 3 angka jadi r = 3 dan n = 4 (jumlah angka yang tersedia) , sehingga jumlah bilangan ratusan yang terbentuk adalah </a:t>
                </a:r>
              </a:p>
              <a:p>
                <a:pPr marL="109537" indent="0">
                  <a:buNone/>
                </a:pPr>
                <a14:m>
                  <m:oMathPara xmlns:m="http://schemas.openxmlformats.org/officeDocument/2006/math">
                    <m:oMathParaPr>
                      <m:jc m:val="center"/>
                    </m:oMathParaPr>
                    <m:oMath xmlns:m="http://schemas.openxmlformats.org/officeDocument/2006/math">
                      <m:r>
                        <a:rPr lang="id-ID" b="0" i="1" smtClean="0">
                          <a:latin typeface="Cambria Math"/>
                        </a:rPr>
                        <m:t>𝑃</m:t>
                      </m:r>
                      <m:d>
                        <m:dPr>
                          <m:ctrlPr>
                            <a:rPr lang="id-ID" b="0" i="1" smtClean="0">
                              <a:latin typeface="Cambria Math" panose="02040503050406030204" pitchFamily="18" charset="0"/>
                            </a:rPr>
                          </m:ctrlPr>
                        </m:dPr>
                        <m:e>
                          <m:r>
                            <a:rPr lang="id-ID" b="0" i="1" smtClean="0">
                              <a:latin typeface="Cambria Math"/>
                            </a:rPr>
                            <m:t>4,3</m:t>
                          </m:r>
                        </m:e>
                      </m:d>
                      <m:r>
                        <a:rPr lang="id-ID" b="0" i="1" smtClean="0">
                          <a:latin typeface="Cambria Math"/>
                        </a:rPr>
                        <m:t>=</m:t>
                      </m:r>
                      <m:f>
                        <m:fPr>
                          <m:ctrlPr>
                            <a:rPr lang="id-ID" b="0" i="1" smtClean="0">
                              <a:latin typeface="Cambria Math" panose="02040503050406030204" pitchFamily="18" charset="0"/>
                            </a:rPr>
                          </m:ctrlPr>
                        </m:fPr>
                        <m:num>
                          <m:r>
                            <a:rPr lang="id-ID" b="0" i="1" smtClean="0">
                              <a:latin typeface="Cambria Math"/>
                            </a:rPr>
                            <m:t>4!</m:t>
                          </m:r>
                        </m:num>
                        <m:den>
                          <m:d>
                            <m:dPr>
                              <m:ctrlPr>
                                <a:rPr lang="id-ID" b="0" i="1" smtClean="0">
                                  <a:latin typeface="Cambria Math" panose="02040503050406030204" pitchFamily="18" charset="0"/>
                                </a:rPr>
                              </m:ctrlPr>
                            </m:dPr>
                            <m:e>
                              <m:r>
                                <a:rPr lang="id-ID" b="0" i="1" smtClean="0">
                                  <a:latin typeface="Cambria Math"/>
                                </a:rPr>
                                <m:t>4−3</m:t>
                              </m:r>
                            </m:e>
                          </m:d>
                          <m:r>
                            <a:rPr lang="id-ID" b="0" i="1" smtClean="0">
                              <a:latin typeface="Cambria Math"/>
                            </a:rPr>
                            <m:t>!</m:t>
                          </m:r>
                        </m:den>
                      </m:f>
                      <m:r>
                        <a:rPr lang="id-ID" b="0" i="1" smtClean="0">
                          <a:latin typeface="Cambria Math"/>
                        </a:rPr>
                        <m:t>=</m:t>
                      </m:r>
                      <m:f>
                        <m:fPr>
                          <m:ctrlPr>
                            <a:rPr lang="id-ID" b="0" i="1" smtClean="0">
                              <a:latin typeface="Cambria Math" panose="02040503050406030204" pitchFamily="18" charset="0"/>
                            </a:rPr>
                          </m:ctrlPr>
                        </m:fPr>
                        <m:num>
                          <m:r>
                            <a:rPr lang="id-ID" b="0" i="1" smtClean="0">
                              <a:latin typeface="Cambria Math"/>
                            </a:rPr>
                            <m:t>4.3.2.1</m:t>
                          </m:r>
                        </m:num>
                        <m:den>
                          <m:r>
                            <a:rPr lang="id-ID" b="0" i="1" smtClean="0">
                              <a:latin typeface="Cambria Math"/>
                            </a:rPr>
                            <m:t>1!</m:t>
                          </m:r>
                        </m:den>
                      </m:f>
                      <m:r>
                        <a:rPr lang="id-ID" b="0" i="1" smtClean="0">
                          <a:latin typeface="Cambria Math"/>
                        </a:rPr>
                        <m:t>=24</m:t>
                      </m:r>
                    </m:oMath>
                  </m:oMathPara>
                </a14:m>
                <a:endParaRPr lang="id-ID" dirty="0"/>
              </a:p>
              <a:p>
                <a:pPr marL="109728" indent="0">
                  <a:buNone/>
                </a:pPr>
                <a:endParaRPr lang="id-ID" dirty="0"/>
              </a:p>
              <a:p>
                <a:pPr marL="109728" indent="0">
                  <a:buNone/>
                </a:pPr>
                <a:endParaRPr lang="id-ID"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481328"/>
                <a:ext cx="8229600" cy="5116024"/>
              </a:xfrm>
              <a:blipFill rotWithShape="1">
                <a:blip r:embed="rId2"/>
                <a:stretch>
                  <a:fillRect t="-834" r="-1185"/>
                </a:stretch>
              </a:blipFill>
            </p:spPr>
            <p:txBody>
              <a:bodyPr/>
              <a:lstStyle/>
              <a:p>
                <a:r>
                  <a:rPr lang="id-ID">
                    <a:noFill/>
                  </a:rPr>
                  <a:t> </a:t>
                </a:r>
              </a:p>
            </p:txBody>
          </p:sp>
        </mc:Fallback>
      </mc:AlternateContent>
      <p:sp>
        <p:nvSpPr>
          <p:cNvPr id="3" name="Title 2"/>
          <p:cNvSpPr>
            <a:spLocks noGrp="1"/>
          </p:cNvSpPr>
          <p:nvPr>
            <p:ph type="title"/>
          </p:nvPr>
        </p:nvSpPr>
        <p:spPr/>
        <p:txBody>
          <a:bodyPr/>
          <a:lstStyle/>
          <a:p>
            <a:r>
              <a:rPr lang="id-ID" dirty="0"/>
              <a:t>Contoh 5</a:t>
            </a:r>
          </a:p>
        </p:txBody>
      </p:sp>
    </p:spTree>
    <p:extLst>
      <p:ext uri="{BB962C8B-B14F-4D97-AF65-F5344CB8AC3E}">
        <p14:creationId xmlns:p14="http://schemas.microsoft.com/office/powerpoint/2010/main" val="1957211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548680"/>
                <a:ext cx="8229600" cy="6192688"/>
              </a:xfrm>
            </p:spPr>
            <p:txBody>
              <a:bodyPr>
                <a:normAutofit/>
              </a:bodyPr>
              <a:lstStyle/>
              <a:p>
                <a:pPr marL="624078" indent="-514350" algn="just">
                  <a:buFont typeface="+mj-lt"/>
                  <a:buAutoNum type="arabicPeriod" startAt="2"/>
                </a:pPr>
                <a:r>
                  <a:rPr lang="id-ID" dirty="0"/>
                  <a:t>Bilangan ribuan terdiri dari 4 angka, jadi r= 4 dan n = 4, sehingga jumlah bilangan ribuan yang terbentuk</a:t>
                </a:r>
              </a:p>
              <a:p>
                <a:pPr marL="109537" indent="0">
                  <a:buNone/>
                </a:pPr>
                <a14:m>
                  <m:oMathPara xmlns:m="http://schemas.openxmlformats.org/officeDocument/2006/math">
                    <m:oMathParaPr>
                      <m:jc m:val="center"/>
                    </m:oMathParaPr>
                    <m:oMath xmlns:m="http://schemas.openxmlformats.org/officeDocument/2006/math">
                      <m:r>
                        <a:rPr lang="id-ID" i="1">
                          <a:latin typeface="Cambria Math"/>
                        </a:rPr>
                        <m:t>𝑃</m:t>
                      </m:r>
                      <m:d>
                        <m:dPr>
                          <m:ctrlPr>
                            <a:rPr lang="id-ID" i="1">
                              <a:latin typeface="Cambria Math" panose="02040503050406030204" pitchFamily="18" charset="0"/>
                            </a:rPr>
                          </m:ctrlPr>
                        </m:dPr>
                        <m:e>
                          <m:r>
                            <a:rPr lang="id-ID" i="1">
                              <a:latin typeface="Cambria Math"/>
                            </a:rPr>
                            <m:t>4,</m:t>
                          </m:r>
                          <m:r>
                            <a:rPr lang="id-ID" b="0" i="1" smtClean="0">
                              <a:latin typeface="Cambria Math"/>
                            </a:rPr>
                            <m:t>4</m:t>
                          </m:r>
                        </m:e>
                      </m:d>
                      <m:r>
                        <a:rPr lang="id-ID" i="1">
                          <a:latin typeface="Cambria Math"/>
                        </a:rPr>
                        <m:t>=</m:t>
                      </m:r>
                      <m:f>
                        <m:fPr>
                          <m:ctrlPr>
                            <a:rPr lang="id-ID" i="1">
                              <a:latin typeface="Cambria Math" panose="02040503050406030204" pitchFamily="18" charset="0"/>
                            </a:rPr>
                          </m:ctrlPr>
                        </m:fPr>
                        <m:num>
                          <m:r>
                            <a:rPr lang="id-ID" i="1">
                              <a:latin typeface="Cambria Math"/>
                            </a:rPr>
                            <m:t>4!</m:t>
                          </m:r>
                        </m:num>
                        <m:den>
                          <m:d>
                            <m:dPr>
                              <m:ctrlPr>
                                <a:rPr lang="id-ID" i="1">
                                  <a:latin typeface="Cambria Math" panose="02040503050406030204" pitchFamily="18" charset="0"/>
                                </a:rPr>
                              </m:ctrlPr>
                            </m:dPr>
                            <m:e>
                              <m:r>
                                <a:rPr lang="id-ID" i="1">
                                  <a:latin typeface="Cambria Math"/>
                                </a:rPr>
                                <m:t>4−</m:t>
                              </m:r>
                              <m:r>
                                <a:rPr lang="id-ID" b="0" i="1" smtClean="0">
                                  <a:latin typeface="Cambria Math"/>
                                </a:rPr>
                                <m:t>4</m:t>
                              </m:r>
                            </m:e>
                          </m:d>
                          <m:r>
                            <a:rPr lang="id-ID" i="1">
                              <a:latin typeface="Cambria Math"/>
                            </a:rPr>
                            <m:t>!</m:t>
                          </m:r>
                        </m:den>
                      </m:f>
                      <m:r>
                        <a:rPr lang="id-ID" i="1">
                          <a:latin typeface="Cambria Math"/>
                        </a:rPr>
                        <m:t>=</m:t>
                      </m:r>
                      <m:f>
                        <m:fPr>
                          <m:ctrlPr>
                            <a:rPr lang="id-ID" i="1">
                              <a:latin typeface="Cambria Math" panose="02040503050406030204" pitchFamily="18" charset="0"/>
                            </a:rPr>
                          </m:ctrlPr>
                        </m:fPr>
                        <m:num>
                          <m:r>
                            <a:rPr lang="id-ID" i="1">
                              <a:latin typeface="Cambria Math"/>
                            </a:rPr>
                            <m:t>4.3.2.1</m:t>
                          </m:r>
                        </m:num>
                        <m:den>
                          <m:r>
                            <a:rPr lang="id-ID" b="0" i="1" smtClean="0">
                              <a:latin typeface="Cambria Math"/>
                            </a:rPr>
                            <m:t>0</m:t>
                          </m:r>
                          <m:r>
                            <a:rPr lang="id-ID" i="1">
                              <a:latin typeface="Cambria Math"/>
                            </a:rPr>
                            <m:t>!</m:t>
                          </m:r>
                        </m:den>
                      </m:f>
                      <m:r>
                        <a:rPr lang="id-ID" i="1">
                          <a:latin typeface="Cambria Math"/>
                        </a:rPr>
                        <m:t>=</m:t>
                      </m:r>
                      <m:f>
                        <m:fPr>
                          <m:ctrlPr>
                            <a:rPr lang="id-ID" i="1" smtClean="0">
                              <a:latin typeface="Cambria Math" panose="02040503050406030204" pitchFamily="18" charset="0"/>
                            </a:rPr>
                          </m:ctrlPr>
                        </m:fPr>
                        <m:num>
                          <m:r>
                            <a:rPr lang="id-ID" b="0" i="1" smtClean="0">
                              <a:latin typeface="Cambria Math"/>
                            </a:rPr>
                            <m:t>24</m:t>
                          </m:r>
                        </m:num>
                        <m:den>
                          <m:r>
                            <a:rPr lang="id-ID" b="0" i="1" smtClean="0">
                              <a:latin typeface="Cambria Math"/>
                            </a:rPr>
                            <m:t>1</m:t>
                          </m:r>
                        </m:den>
                      </m:f>
                      <m:r>
                        <a:rPr lang="id-ID" b="0" i="1" smtClean="0">
                          <a:latin typeface="Cambria Math"/>
                        </a:rPr>
                        <m:t>=24</m:t>
                      </m:r>
                    </m:oMath>
                  </m:oMathPara>
                </a14:m>
                <a:endParaRPr lang="id-ID" dirty="0"/>
              </a:p>
              <a:p>
                <a:pPr marL="623887" indent="-514350" algn="just">
                  <a:buFont typeface="+mj-lt"/>
                  <a:buAutoNum type="arabicPeriod" startAt="3"/>
                </a:pPr>
                <a:r>
                  <a:rPr lang="id-ID" dirty="0"/>
                  <a:t>Soal ini diselesaikan dengan kaidah perkalian </a:t>
                </a:r>
              </a:p>
              <a:p>
                <a:pPr marL="109537" indent="0">
                  <a:buNone/>
                </a:pPr>
                <a:endParaRPr lang="id-ID" dirty="0"/>
              </a:p>
              <a:p>
                <a:pPr marL="530225" indent="-422275" algn="just">
                  <a:buNone/>
                </a:pPr>
                <a:r>
                  <a:rPr lang="id-ID" dirty="0"/>
                  <a:t>	untuk menghasilkan bilangan ratusan maka membutuhkan 3 angka (gunakan 3 kotak). Kotak pertama yang harus diisi adalah kotak ke-3 karena terdapat syarat pada pengisian kotak ini, yaitu harus bilangan genap (agar dihasilkan bilangan ratusan genap). </a:t>
                </a:r>
              </a:p>
              <a:p>
                <a:pPr marL="624078" indent="-514350">
                  <a:buFont typeface="+mj-lt"/>
                  <a:buAutoNum type="arabicPeriod" startAt="2"/>
                </a:pPr>
                <a:endParaRPr lang="id-ID"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548680"/>
                <a:ext cx="8229600" cy="6192688"/>
              </a:xfrm>
              <a:blipFill>
                <a:blip r:embed="rId2"/>
                <a:stretch>
                  <a:fillRect t="-984" r="-1407"/>
                </a:stretch>
              </a:blipFill>
            </p:spPr>
            <p:txBody>
              <a:bodyPr/>
              <a:lstStyle/>
              <a:p>
                <a:r>
                  <a:rPr lang="en-ID">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497750200"/>
              </p:ext>
            </p:extLst>
          </p:nvPr>
        </p:nvGraphicFramePr>
        <p:xfrm>
          <a:off x="2915816" y="3429000"/>
          <a:ext cx="3888432" cy="37084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370840">
                <a:tc>
                  <a:txBody>
                    <a:bodyPr/>
                    <a:lstStyle/>
                    <a:p>
                      <a:pPr algn="ctr"/>
                      <a:r>
                        <a:rPr lang="en-US" dirty="0"/>
                        <a:t>3</a:t>
                      </a:r>
                      <a:endParaRPr lang="id-ID" dirty="0"/>
                    </a:p>
                  </a:txBody>
                  <a:tcPr/>
                </a:tc>
                <a:tc>
                  <a:txBody>
                    <a:bodyPr/>
                    <a:lstStyle/>
                    <a:p>
                      <a:pPr algn="ctr"/>
                      <a:r>
                        <a:rPr lang="en-US" dirty="0"/>
                        <a:t>2</a:t>
                      </a:r>
                      <a:endParaRPr lang="id-ID" dirty="0"/>
                    </a:p>
                  </a:txBody>
                  <a:tcPr/>
                </a:tc>
                <a:tc>
                  <a:txBody>
                    <a:bodyPr/>
                    <a:lstStyle/>
                    <a:p>
                      <a:pPr algn="ctr"/>
                      <a:r>
                        <a:rPr lang="en-US" dirty="0"/>
                        <a:t>1</a:t>
                      </a:r>
                      <a:endParaRPr lang="id-ID"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9047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0688"/>
            <a:ext cx="8229600" cy="5904656"/>
          </a:xfrm>
        </p:spPr>
        <p:txBody>
          <a:bodyPr>
            <a:normAutofit fontScale="85000" lnSpcReduction="20000"/>
          </a:bodyPr>
          <a:lstStyle/>
          <a:p>
            <a:pPr marL="624078" indent="-514350" algn="just">
              <a:lnSpc>
                <a:spcPct val="120000"/>
              </a:lnSpc>
              <a:buFont typeface="+mj-lt"/>
              <a:buAutoNum type="arabicPeriod" startAt="3"/>
            </a:pPr>
            <a:r>
              <a:rPr lang="id-ID" dirty="0"/>
              <a:t>Angka yang dapat mengisi kotak ke-3 adalah 1 yaitu angka 2, sedangkan kotak ke-1 dan ke-2 diisi angka yang bersisa, yaitu kotak 1 dapat diisi dengan 3 dan kotak ke-2 diisi oleh 2 angka. Jadi jumlah bilangan ratusan genap yang dapt terbentuk dari angka 1, 2, 3, dan 7 adalah 3x2x1= 6.</a:t>
            </a:r>
          </a:p>
          <a:p>
            <a:pPr marL="109728" indent="0" algn="just">
              <a:lnSpc>
                <a:spcPct val="120000"/>
              </a:lnSpc>
              <a:buNone/>
            </a:pPr>
            <a:endParaRPr lang="id-ID" dirty="0"/>
          </a:p>
          <a:p>
            <a:pPr marL="109728" indent="0" algn="just">
              <a:lnSpc>
                <a:spcPct val="120000"/>
              </a:lnSpc>
              <a:buNone/>
            </a:pPr>
            <a:r>
              <a:rPr lang="id-ID" sz="2800" dirty="0"/>
              <a:t>Soal ini dapat diselesaikan dengan mendaftarkan semua kemungkinannya, tetapi ini tidak efisien.</a:t>
            </a:r>
          </a:p>
          <a:p>
            <a:pPr marL="109728" indent="0" algn="just">
              <a:lnSpc>
                <a:spcPct val="120000"/>
              </a:lnSpc>
              <a:buNone/>
            </a:pPr>
            <a:endParaRPr lang="id-ID" sz="2800" dirty="0"/>
          </a:p>
          <a:p>
            <a:pPr marL="109728" indent="0">
              <a:lnSpc>
                <a:spcPct val="120000"/>
              </a:lnSpc>
              <a:buNone/>
            </a:pPr>
            <a:r>
              <a:rPr lang="id-ID" dirty="0"/>
              <a:t>Nomor 1</a:t>
            </a:r>
          </a:p>
          <a:p>
            <a:pPr>
              <a:lnSpc>
                <a:spcPct val="120000"/>
              </a:lnSpc>
            </a:pPr>
            <a:r>
              <a:rPr lang="id-ID" dirty="0"/>
              <a:t>123, 132, 213, 231, 312, 321</a:t>
            </a:r>
          </a:p>
          <a:p>
            <a:pPr>
              <a:lnSpc>
                <a:spcPct val="120000"/>
              </a:lnSpc>
            </a:pPr>
            <a:r>
              <a:rPr lang="id-ID" dirty="0"/>
              <a:t>127, 172, 217, 271, 712, 721</a:t>
            </a:r>
          </a:p>
          <a:p>
            <a:pPr>
              <a:lnSpc>
                <a:spcPct val="120000"/>
              </a:lnSpc>
            </a:pPr>
            <a:r>
              <a:rPr lang="id-ID" dirty="0"/>
              <a:t>237, 273, 327, 372, 723, 732</a:t>
            </a:r>
          </a:p>
          <a:p>
            <a:pPr>
              <a:lnSpc>
                <a:spcPct val="120000"/>
              </a:lnSpc>
            </a:pPr>
            <a:r>
              <a:rPr lang="id-ID" dirty="0"/>
              <a:t>137, 173, 317, 371, 713, 731</a:t>
            </a:r>
          </a:p>
        </p:txBody>
      </p:sp>
    </p:spTree>
    <p:extLst>
      <p:ext uri="{BB962C8B-B14F-4D97-AF65-F5344CB8AC3E}">
        <p14:creationId xmlns:p14="http://schemas.microsoft.com/office/powerpoint/2010/main" val="143153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8229600" cy="5976664"/>
          </a:xfrm>
        </p:spPr>
        <p:txBody>
          <a:bodyPr>
            <a:normAutofit/>
          </a:bodyPr>
          <a:lstStyle/>
          <a:p>
            <a:pPr marL="109728" indent="0">
              <a:buNone/>
            </a:pPr>
            <a:r>
              <a:rPr lang="id-ID" dirty="0"/>
              <a:t>Nomor 2</a:t>
            </a:r>
          </a:p>
          <a:p>
            <a:pPr marL="109728" indent="0">
              <a:buNone/>
            </a:pPr>
            <a:r>
              <a:rPr lang="id-ID" dirty="0"/>
              <a:t>1237 		2371		3127		7123</a:t>
            </a:r>
          </a:p>
          <a:p>
            <a:pPr marL="109728" indent="0">
              <a:buNone/>
            </a:pPr>
            <a:r>
              <a:rPr lang="id-ID" dirty="0"/>
              <a:t>1273	 	2317		3172		7132</a:t>
            </a:r>
          </a:p>
          <a:p>
            <a:pPr marL="109728" indent="0">
              <a:buNone/>
            </a:pPr>
            <a:r>
              <a:rPr lang="id-ID" dirty="0"/>
              <a:t>1372		2723		3712		7231</a:t>
            </a:r>
          </a:p>
          <a:p>
            <a:pPr marL="109728" indent="0">
              <a:buNone/>
            </a:pPr>
            <a:r>
              <a:rPr lang="id-ID" dirty="0"/>
              <a:t>1327		2732		3721		7213</a:t>
            </a:r>
          </a:p>
          <a:p>
            <a:pPr marL="109728" indent="0">
              <a:buNone/>
            </a:pPr>
            <a:r>
              <a:rPr lang="id-ID" dirty="0"/>
              <a:t>1723		2173		3271		7312</a:t>
            </a:r>
          </a:p>
          <a:p>
            <a:pPr marL="109728" indent="0">
              <a:buNone/>
            </a:pPr>
            <a:r>
              <a:rPr lang="id-ID" dirty="0"/>
              <a:t>1732		2137		3217		7321</a:t>
            </a:r>
          </a:p>
          <a:p>
            <a:pPr marL="109728" indent="0">
              <a:buNone/>
            </a:pPr>
            <a:endParaRPr lang="id-ID" dirty="0"/>
          </a:p>
          <a:p>
            <a:pPr marL="109728" indent="0">
              <a:buNone/>
            </a:pPr>
            <a:r>
              <a:rPr lang="id-ID" dirty="0"/>
              <a:t>Nomor 3</a:t>
            </a:r>
          </a:p>
          <a:p>
            <a:r>
              <a:rPr lang="id-ID" dirty="0"/>
              <a:t>132, 312 </a:t>
            </a:r>
          </a:p>
          <a:p>
            <a:r>
              <a:rPr lang="id-ID" dirty="0"/>
              <a:t>172, 712</a:t>
            </a:r>
          </a:p>
          <a:p>
            <a:r>
              <a:rPr lang="id-ID" dirty="0"/>
              <a:t>372, 732</a:t>
            </a:r>
          </a:p>
          <a:p>
            <a:pPr marL="109728" indent="0">
              <a:buNone/>
            </a:pPr>
            <a:endParaRPr lang="id-ID" dirty="0"/>
          </a:p>
        </p:txBody>
      </p:sp>
    </p:spTree>
    <p:extLst>
      <p:ext uri="{BB962C8B-B14F-4D97-AF65-F5344CB8AC3E}">
        <p14:creationId xmlns:p14="http://schemas.microsoft.com/office/powerpoint/2010/main" val="2218751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88032"/>
          </a:xfrm>
        </p:spPr>
        <p:txBody>
          <a:bodyPr>
            <a:normAutofit/>
          </a:bodyPr>
          <a:lstStyle/>
          <a:p>
            <a:pPr marL="109728" indent="0" algn="just">
              <a:buNone/>
            </a:pPr>
            <a:r>
              <a:rPr lang="id-ID" dirty="0"/>
              <a:t>Permutasi melingkar dari n objek adalah penyusunan objek-objek yang mengelilingi sebuah lingkaran. Jumlah susunan objek mengelilingi lingkaran adalah (n-1)!</a:t>
            </a:r>
          </a:p>
          <a:p>
            <a:pPr marL="109728" indent="0" algn="just">
              <a:buNone/>
            </a:pPr>
            <a:endParaRPr lang="id-ID" dirty="0"/>
          </a:p>
          <a:p>
            <a:pPr marL="109728" indent="0" algn="just">
              <a:buNone/>
            </a:pPr>
            <a:r>
              <a:rPr lang="id-ID" dirty="0"/>
              <a:t>Contoh 6</a:t>
            </a:r>
          </a:p>
          <a:p>
            <a:pPr marL="109728" indent="0" algn="just">
              <a:buNone/>
            </a:pPr>
            <a:r>
              <a:rPr lang="id-ID" dirty="0"/>
              <a:t>Berapa banyak kombinasi yang terbentuk jika 4 anak duduk mengitari meja bundar?</a:t>
            </a:r>
          </a:p>
          <a:p>
            <a:pPr marL="109728" indent="0" algn="just">
              <a:buNone/>
            </a:pPr>
            <a:r>
              <a:rPr lang="id-ID" dirty="0"/>
              <a:t>Jawab:</a:t>
            </a:r>
          </a:p>
          <a:p>
            <a:pPr marL="109728" indent="0" algn="just">
              <a:buNone/>
            </a:pPr>
            <a:r>
              <a:rPr lang="id-ID" dirty="0"/>
              <a:t>Jumlah kombinasi yang terbentuk adalah (4-1)! = 3! = 3.2.1 = 6</a:t>
            </a:r>
          </a:p>
          <a:p>
            <a:pPr marL="109728" indent="0" algn="just">
              <a:buNone/>
            </a:pPr>
            <a:endParaRPr lang="id-ID" dirty="0"/>
          </a:p>
        </p:txBody>
      </p:sp>
      <p:sp>
        <p:nvSpPr>
          <p:cNvPr id="3" name="Title 2"/>
          <p:cNvSpPr>
            <a:spLocks noGrp="1"/>
          </p:cNvSpPr>
          <p:nvPr>
            <p:ph type="title"/>
          </p:nvPr>
        </p:nvSpPr>
        <p:spPr/>
        <p:txBody>
          <a:bodyPr/>
          <a:lstStyle/>
          <a:p>
            <a:r>
              <a:rPr lang="id-ID" dirty="0"/>
              <a:t>Permutasi Melingkar</a:t>
            </a:r>
          </a:p>
        </p:txBody>
      </p:sp>
    </p:spTree>
    <p:extLst>
      <p:ext uri="{BB962C8B-B14F-4D97-AF65-F5344CB8AC3E}">
        <p14:creationId xmlns:p14="http://schemas.microsoft.com/office/powerpoint/2010/main" val="378925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539552" y="1340768"/>
                <a:ext cx="8229600" cy="4525963"/>
              </a:xfrm>
            </p:spPr>
            <p:txBody>
              <a:bodyPr/>
              <a:lstStyle/>
              <a:p>
                <a:pPr marL="109728" indent="0" algn="just">
                  <a:lnSpc>
                    <a:spcPct val="130000"/>
                  </a:lnSpc>
                  <a:buNone/>
                </a:pPr>
                <a:r>
                  <a:rPr lang="id-ID" dirty="0"/>
                  <a:t>Apabila S adalah himpunan dengan n objek yang terdiri dari k jenis objek berbeda, dengan tiap objek multiplisitas n</a:t>
                </a:r>
                <a:r>
                  <a:rPr lang="id-ID" sz="1400" dirty="0"/>
                  <a:t>1</a:t>
                </a:r>
                <a:r>
                  <a:rPr lang="id-ID" dirty="0"/>
                  <a:t>, n</a:t>
                </a:r>
                <a:r>
                  <a:rPr lang="id-ID" sz="1400" dirty="0"/>
                  <a:t>2</a:t>
                </a:r>
                <a:r>
                  <a:rPr lang="id-ID" dirty="0"/>
                  <a:t>, ..., n</a:t>
                </a:r>
                <a:r>
                  <a:rPr lang="id-ID" sz="1400" dirty="0"/>
                  <a:t>k</a:t>
                </a:r>
                <a:r>
                  <a:rPr lang="id-ID" dirty="0"/>
                  <a:t> (jumlah seluruhnya n</a:t>
                </a:r>
                <a:r>
                  <a:rPr lang="id-ID" sz="1600" dirty="0"/>
                  <a:t>1</a:t>
                </a:r>
                <a:r>
                  <a:rPr lang="id-ID" dirty="0"/>
                  <a:t>+n</a:t>
                </a:r>
                <a:r>
                  <a:rPr lang="id-ID" sz="1600" dirty="0"/>
                  <a:t>2</a:t>
                </a:r>
                <a:r>
                  <a:rPr lang="id-ID" dirty="0"/>
                  <a:t>+...+n</a:t>
                </a:r>
                <a:r>
                  <a:rPr lang="id-ID" sz="1600" dirty="0"/>
                  <a:t>k</a:t>
                </a:r>
                <a:r>
                  <a:rPr lang="id-ID" dirty="0"/>
                  <a:t> = n), maka jumlah cara penyusunan seluruh objek adalah</a:t>
                </a:r>
              </a:p>
              <a:p>
                <a:pPr marL="109728" indent="0">
                  <a:buNone/>
                </a:pPr>
                <a:endParaRPr lang="id-ID" dirty="0"/>
              </a:p>
              <a:p>
                <a:pPr marL="109728" indent="0">
                  <a:buNone/>
                </a:pPr>
                <a14:m>
                  <m:oMathPara xmlns:m="http://schemas.openxmlformats.org/officeDocument/2006/math">
                    <m:oMathParaPr>
                      <m:jc m:val="centerGroup"/>
                    </m:oMathParaPr>
                    <m:oMath xmlns:m="http://schemas.openxmlformats.org/officeDocument/2006/math">
                      <m:r>
                        <a:rPr lang="id-ID" b="0" i="1" smtClean="0">
                          <a:latin typeface="Cambria Math"/>
                        </a:rPr>
                        <m:t>𝑃</m:t>
                      </m:r>
                      <m:d>
                        <m:dPr>
                          <m:ctrlPr>
                            <a:rPr lang="id-ID" b="0" i="1" smtClean="0">
                              <a:latin typeface="Cambria Math" panose="02040503050406030204" pitchFamily="18" charset="0"/>
                            </a:rPr>
                          </m:ctrlPr>
                        </m:dPr>
                        <m:e>
                          <m:sSub>
                            <m:sSubPr>
                              <m:ctrlPr>
                                <a:rPr lang="id-ID" b="0" i="1" smtClean="0">
                                  <a:latin typeface="Cambria Math" panose="02040503050406030204" pitchFamily="18" charset="0"/>
                                </a:rPr>
                              </m:ctrlPr>
                            </m:sSubPr>
                            <m:e>
                              <m:r>
                                <a:rPr lang="id-ID" b="0" i="1" smtClean="0">
                                  <a:latin typeface="Cambria Math"/>
                                </a:rPr>
                                <m:t>𝑛</m:t>
                              </m:r>
                            </m:e>
                            <m:sub>
                              <m:r>
                                <a:rPr lang="id-ID" b="0" i="1" smtClean="0">
                                  <a:latin typeface="Cambria Math"/>
                                </a:rPr>
                                <m:t>1</m:t>
                              </m:r>
                            </m:sub>
                          </m:sSub>
                          <m:r>
                            <a:rPr lang="id-ID" b="0" i="1" smtClean="0">
                              <a:latin typeface="Cambria Math"/>
                            </a:rPr>
                            <m:t>,</m:t>
                          </m:r>
                          <m:sSub>
                            <m:sSubPr>
                              <m:ctrlPr>
                                <a:rPr lang="id-ID" b="0" i="1" smtClean="0">
                                  <a:latin typeface="Cambria Math" panose="02040503050406030204" pitchFamily="18" charset="0"/>
                                </a:rPr>
                              </m:ctrlPr>
                            </m:sSubPr>
                            <m:e>
                              <m:r>
                                <a:rPr lang="id-ID" b="0" i="1" smtClean="0">
                                  <a:latin typeface="Cambria Math"/>
                                </a:rPr>
                                <m:t>𝑛</m:t>
                              </m:r>
                            </m:e>
                            <m:sub>
                              <m:r>
                                <a:rPr lang="id-ID" b="0" i="1" smtClean="0">
                                  <a:latin typeface="Cambria Math"/>
                                </a:rPr>
                                <m:t>2</m:t>
                              </m:r>
                            </m:sub>
                          </m:sSub>
                          <m:r>
                            <a:rPr lang="id-ID" b="0" i="1" smtClean="0">
                              <a:latin typeface="Cambria Math"/>
                            </a:rPr>
                            <m:t>, …, </m:t>
                          </m:r>
                          <m:sSub>
                            <m:sSubPr>
                              <m:ctrlPr>
                                <a:rPr lang="id-ID" b="0" i="1" smtClean="0">
                                  <a:latin typeface="Cambria Math" panose="02040503050406030204" pitchFamily="18" charset="0"/>
                                </a:rPr>
                              </m:ctrlPr>
                            </m:sSubPr>
                            <m:e>
                              <m:r>
                                <a:rPr lang="id-ID" b="0" i="1" smtClean="0">
                                  <a:latin typeface="Cambria Math"/>
                                </a:rPr>
                                <m:t>𝑛</m:t>
                              </m:r>
                            </m:e>
                            <m:sub>
                              <m:r>
                                <a:rPr lang="id-ID" b="0" i="1" smtClean="0">
                                  <a:latin typeface="Cambria Math"/>
                                </a:rPr>
                                <m:t>𝑘</m:t>
                              </m:r>
                            </m:sub>
                          </m:sSub>
                        </m:e>
                      </m:d>
                      <m:r>
                        <a:rPr lang="id-ID" b="0" i="1" smtClean="0">
                          <a:latin typeface="Cambria Math"/>
                        </a:rPr>
                        <m:t>=</m:t>
                      </m:r>
                      <m:f>
                        <m:fPr>
                          <m:ctrlPr>
                            <a:rPr lang="id-ID" b="0" i="1" smtClean="0">
                              <a:latin typeface="Cambria Math" panose="02040503050406030204" pitchFamily="18" charset="0"/>
                            </a:rPr>
                          </m:ctrlPr>
                        </m:fPr>
                        <m:num>
                          <m:r>
                            <a:rPr lang="id-ID" b="0" i="1" smtClean="0">
                              <a:latin typeface="Cambria Math"/>
                            </a:rPr>
                            <m:t>𝑛</m:t>
                          </m:r>
                          <m:r>
                            <a:rPr lang="id-ID" b="0" i="1" smtClean="0">
                              <a:latin typeface="Cambria Math"/>
                            </a:rPr>
                            <m:t>!</m:t>
                          </m:r>
                        </m:num>
                        <m:den>
                          <m:sSub>
                            <m:sSubPr>
                              <m:ctrlPr>
                                <a:rPr lang="id-ID" i="1">
                                  <a:latin typeface="Cambria Math" panose="02040503050406030204" pitchFamily="18" charset="0"/>
                                </a:rPr>
                              </m:ctrlPr>
                            </m:sSubPr>
                            <m:e>
                              <m:r>
                                <a:rPr lang="id-ID" i="1">
                                  <a:latin typeface="Cambria Math"/>
                                </a:rPr>
                                <m:t>𝑛</m:t>
                              </m:r>
                            </m:e>
                            <m:sub>
                              <m:r>
                                <a:rPr lang="id-ID" i="1">
                                  <a:latin typeface="Cambria Math"/>
                                </a:rPr>
                                <m:t>1</m:t>
                              </m:r>
                            </m:sub>
                          </m:sSub>
                          <m:r>
                            <a:rPr lang="id-ID" i="1" smtClean="0">
                              <a:latin typeface="Cambria Math"/>
                              <a:ea typeface="Cambria Math"/>
                            </a:rPr>
                            <m:t>∙</m:t>
                          </m:r>
                          <m:sSub>
                            <m:sSubPr>
                              <m:ctrlPr>
                                <a:rPr lang="id-ID" i="1">
                                  <a:latin typeface="Cambria Math" panose="02040503050406030204" pitchFamily="18" charset="0"/>
                                </a:rPr>
                              </m:ctrlPr>
                            </m:sSubPr>
                            <m:e>
                              <m:r>
                                <a:rPr lang="id-ID" i="1">
                                  <a:latin typeface="Cambria Math"/>
                                </a:rPr>
                                <m:t>𝑛</m:t>
                              </m:r>
                            </m:e>
                            <m:sub>
                              <m:r>
                                <a:rPr lang="id-ID" i="1">
                                  <a:latin typeface="Cambria Math"/>
                                </a:rPr>
                                <m:t>2</m:t>
                              </m:r>
                            </m:sub>
                          </m:sSub>
                          <m:r>
                            <a:rPr lang="id-ID" i="1">
                              <a:latin typeface="Cambria Math"/>
                              <a:ea typeface="Cambria Math"/>
                            </a:rPr>
                            <m:t>∙</m:t>
                          </m:r>
                          <m:r>
                            <a:rPr lang="id-ID" b="0" i="1" smtClean="0">
                              <a:latin typeface="Cambria Math"/>
                              <a:ea typeface="Cambria Math"/>
                            </a:rPr>
                            <m:t>…</m:t>
                          </m:r>
                          <m:r>
                            <a:rPr lang="id-ID" i="1" smtClean="0">
                              <a:latin typeface="Cambria Math"/>
                              <a:ea typeface="Cambria Math"/>
                            </a:rPr>
                            <m:t>∙</m:t>
                          </m:r>
                          <m:sSub>
                            <m:sSubPr>
                              <m:ctrlPr>
                                <a:rPr lang="id-ID" i="1">
                                  <a:latin typeface="Cambria Math" panose="02040503050406030204" pitchFamily="18" charset="0"/>
                                </a:rPr>
                              </m:ctrlPr>
                            </m:sSubPr>
                            <m:e>
                              <m:r>
                                <a:rPr lang="id-ID" i="1">
                                  <a:latin typeface="Cambria Math"/>
                                </a:rPr>
                                <m:t>𝑛</m:t>
                              </m:r>
                            </m:e>
                            <m:sub>
                              <m:r>
                                <a:rPr lang="id-ID" i="1">
                                  <a:latin typeface="Cambria Math"/>
                                </a:rPr>
                                <m:t>𝑘</m:t>
                              </m:r>
                            </m:sub>
                          </m:sSub>
                        </m:den>
                      </m:f>
                    </m:oMath>
                  </m:oMathPara>
                </a14:m>
                <a:endParaRPr lang="id-ID" dirty="0"/>
              </a:p>
              <a:p>
                <a:pPr marL="109728" indent="0">
                  <a:buNone/>
                </a:pPr>
                <a:endParaRPr lang="id-ID"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539552" y="1340768"/>
                <a:ext cx="8229600" cy="4525963"/>
              </a:xfrm>
              <a:blipFill>
                <a:blip r:embed="rId2"/>
                <a:stretch>
                  <a:fillRect l="-74" r="-1407"/>
                </a:stretch>
              </a:blipFill>
            </p:spPr>
            <p:txBody>
              <a:bodyPr/>
              <a:lstStyle/>
              <a:p>
                <a:r>
                  <a:rPr lang="en-ID">
                    <a:noFill/>
                  </a:rPr>
                  <a:t> </a:t>
                </a:r>
              </a:p>
            </p:txBody>
          </p:sp>
        </mc:Fallback>
      </mc:AlternateContent>
      <p:sp>
        <p:nvSpPr>
          <p:cNvPr id="3" name="Title 2"/>
          <p:cNvSpPr>
            <a:spLocks noGrp="1"/>
          </p:cNvSpPr>
          <p:nvPr>
            <p:ph type="title"/>
          </p:nvPr>
        </p:nvSpPr>
        <p:spPr/>
        <p:txBody>
          <a:bodyPr/>
          <a:lstStyle/>
          <a:p>
            <a:r>
              <a:rPr lang="id-ID" dirty="0"/>
              <a:t>Permutasi Berulang</a:t>
            </a:r>
          </a:p>
        </p:txBody>
      </p:sp>
    </p:spTree>
    <p:extLst>
      <p:ext uri="{BB962C8B-B14F-4D97-AF65-F5344CB8AC3E}">
        <p14:creationId xmlns:p14="http://schemas.microsoft.com/office/powerpoint/2010/main" val="3321566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481328"/>
                <a:ext cx="8229600" cy="5044016"/>
              </a:xfrm>
            </p:spPr>
            <p:txBody>
              <a:bodyPr>
                <a:normAutofit fontScale="92500"/>
              </a:bodyPr>
              <a:lstStyle/>
              <a:p>
                <a:pPr marL="109728" indent="0" algn="just">
                  <a:buNone/>
                </a:pPr>
                <a:r>
                  <a:rPr lang="id-ID" dirty="0"/>
                  <a:t>Berapa banyak string yang dapat dibentuk dengan menggunakan huruf-huruf dari kata MISSISSIPPI?</a:t>
                </a:r>
              </a:p>
              <a:p>
                <a:pPr marL="109728" indent="0">
                  <a:buNone/>
                </a:pPr>
                <a:r>
                  <a:rPr lang="id-ID" dirty="0"/>
                  <a:t>Jawab:</a:t>
                </a:r>
              </a:p>
              <a:p>
                <a:pPr marL="109728" indent="0">
                  <a:buNone/>
                </a:pPr>
                <a:r>
                  <a:rPr lang="id-ID" dirty="0"/>
                  <a:t>S = {M, I, S, S, I, S, S, I, P, P, I}</a:t>
                </a:r>
              </a:p>
              <a:p>
                <a:pPr marL="109728" indent="0">
                  <a:buNone/>
                </a:pPr>
                <a:r>
                  <a:rPr lang="id-ID" dirty="0"/>
                  <a:t>n = 11</a:t>
                </a:r>
              </a:p>
              <a:p>
                <a:pPr marL="109728" indent="0">
                  <a:buNone/>
                </a:pPr>
                <a:r>
                  <a:rPr lang="id-ID" dirty="0"/>
                  <a:t>n</a:t>
                </a:r>
                <a:r>
                  <a:rPr lang="id-ID" sz="1400" dirty="0"/>
                  <a:t>1</a:t>
                </a:r>
                <a:r>
                  <a:rPr lang="id-ID" dirty="0"/>
                  <a:t> : jumlah huruf M = 1</a:t>
                </a:r>
              </a:p>
              <a:p>
                <a:pPr marL="109728" indent="0">
                  <a:buNone/>
                </a:pPr>
                <a:r>
                  <a:rPr lang="id-ID" dirty="0"/>
                  <a:t>n</a:t>
                </a:r>
                <a:r>
                  <a:rPr lang="id-ID" sz="1400" dirty="0"/>
                  <a:t>2</a:t>
                </a:r>
                <a:r>
                  <a:rPr lang="id-ID" dirty="0"/>
                  <a:t> : jumlah huruf I = 4  </a:t>
                </a:r>
              </a:p>
              <a:p>
                <a:pPr marL="109728" indent="0">
                  <a:buNone/>
                </a:pPr>
                <a:r>
                  <a:rPr lang="id-ID" dirty="0"/>
                  <a:t>n</a:t>
                </a:r>
                <a:r>
                  <a:rPr lang="id-ID" sz="1400" dirty="0"/>
                  <a:t>3</a:t>
                </a:r>
                <a:r>
                  <a:rPr lang="id-ID" dirty="0"/>
                  <a:t> : jumlah huruf S = 4</a:t>
                </a:r>
              </a:p>
              <a:p>
                <a:pPr marL="109728" indent="0">
                  <a:buNone/>
                </a:pPr>
                <a:r>
                  <a:rPr lang="id-ID" dirty="0"/>
                  <a:t>n</a:t>
                </a:r>
                <a:r>
                  <a:rPr lang="id-ID" sz="1400" dirty="0"/>
                  <a:t>4</a:t>
                </a:r>
                <a:r>
                  <a:rPr lang="id-ID" dirty="0"/>
                  <a:t> : jumlah huruf P = 2 </a:t>
                </a:r>
              </a:p>
              <a:p>
                <a:pPr marL="109728" indent="0">
                  <a:buNone/>
                </a:pPr>
                <a:r>
                  <a:rPr lang="id-ID" dirty="0"/>
                  <a:t>Jadi, jumlah string yang terbentuk </a:t>
                </a:r>
                <a14:m>
                  <m:oMath xmlns:m="http://schemas.openxmlformats.org/officeDocument/2006/math">
                    <m:r>
                      <a:rPr lang="id-ID" b="0" i="1" smtClean="0">
                        <a:latin typeface="Cambria Math"/>
                      </a:rPr>
                      <m:t>=</m:t>
                    </m:r>
                    <m:f>
                      <m:fPr>
                        <m:ctrlPr>
                          <a:rPr lang="id-ID" b="0" i="1" smtClean="0">
                            <a:latin typeface="Cambria Math" panose="02040503050406030204" pitchFamily="18" charset="0"/>
                          </a:rPr>
                        </m:ctrlPr>
                      </m:fPr>
                      <m:num>
                        <m:r>
                          <a:rPr lang="id-ID" b="0" i="1" smtClean="0">
                            <a:latin typeface="Cambria Math"/>
                          </a:rPr>
                          <m:t>11!</m:t>
                        </m:r>
                      </m:num>
                      <m:den>
                        <m:r>
                          <a:rPr lang="id-ID" b="0" i="1" smtClean="0">
                            <a:latin typeface="Cambria Math"/>
                          </a:rPr>
                          <m:t>1!</m:t>
                        </m:r>
                        <m:r>
                          <a:rPr lang="id-ID" b="0" i="1" smtClean="0">
                            <a:latin typeface="Cambria Math"/>
                            <a:ea typeface="Cambria Math"/>
                          </a:rPr>
                          <m:t>∙4!∙4!∙2!</m:t>
                        </m:r>
                      </m:den>
                    </m:f>
                    <m:r>
                      <a:rPr lang="id-ID" b="0" i="1" smtClean="0">
                        <a:latin typeface="Cambria Math"/>
                      </a:rPr>
                      <m:t>=                                                                           34650 </m:t>
                    </m:r>
                  </m:oMath>
                </a14:m>
                <a:r>
                  <a:rPr lang="id-ID" dirty="0"/>
                  <a:t> buah</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481328"/>
                <a:ext cx="8229600" cy="5044016"/>
              </a:xfrm>
              <a:blipFill rotWithShape="1">
                <a:blip r:embed="rId2"/>
                <a:stretch>
                  <a:fillRect t="-846" r="-1185"/>
                </a:stretch>
              </a:blipFill>
            </p:spPr>
            <p:txBody>
              <a:bodyPr/>
              <a:lstStyle/>
              <a:p>
                <a:r>
                  <a:rPr lang="id-ID">
                    <a:noFill/>
                  </a:rPr>
                  <a:t> </a:t>
                </a:r>
              </a:p>
            </p:txBody>
          </p:sp>
        </mc:Fallback>
      </mc:AlternateContent>
      <p:sp>
        <p:nvSpPr>
          <p:cNvPr id="3" name="Title 2"/>
          <p:cNvSpPr>
            <a:spLocks noGrp="1"/>
          </p:cNvSpPr>
          <p:nvPr>
            <p:ph type="title"/>
          </p:nvPr>
        </p:nvSpPr>
        <p:spPr/>
        <p:txBody>
          <a:bodyPr/>
          <a:lstStyle/>
          <a:p>
            <a:r>
              <a:rPr lang="id-ID" dirty="0"/>
              <a:t>Contoh 7</a:t>
            </a:r>
          </a:p>
        </p:txBody>
      </p:sp>
    </p:spTree>
    <p:extLst>
      <p:ext uri="{BB962C8B-B14F-4D97-AF65-F5344CB8AC3E}">
        <p14:creationId xmlns:p14="http://schemas.microsoft.com/office/powerpoint/2010/main" val="262493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lgn="just">
              <a:lnSpc>
                <a:spcPct val="150000"/>
              </a:lnSpc>
              <a:spcAft>
                <a:spcPts val="600"/>
              </a:spcAft>
              <a:buNone/>
            </a:pPr>
            <a:r>
              <a:rPr lang="id-ID" sz="2400" dirty="0"/>
              <a:t>Misalkan kita mempunyai burung merpati (</a:t>
            </a:r>
            <a:r>
              <a:rPr lang="id-ID" sz="2400" i="1" dirty="0"/>
              <a:t>pigeon</a:t>
            </a:r>
            <a:r>
              <a:rPr lang="id-ID" sz="2400" dirty="0"/>
              <a:t>) yang memiliki pintu masuk berupa lubang-lubang (</a:t>
            </a:r>
            <a:r>
              <a:rPr lang="id-ID" sz="2400" i="1" dirty="0"/>
              <a:t>hole</a:t>
            </a:r>
            <a:r>
              <a:rPr lang="id-ID" sz="2400" dirty="0"/>
              <a:t>). Satu lubang berarti satu sarang. Setiap sarang biasanya ditempati oleh seekor burung merpati. Misalkan merpati ada 1</a:t>
            </a:r>
            <a:r>
              <a:rPr lang="en-US" sz="2400" dirty="0"/>
              <a:t>5</a:t>
            </a:r>
            <a:r>
              <a:rPr lang="id-ID" sz="2400" dirty="0"/>
              <a:t> ekor sedangkan kandang hanya memiliki 14 buah sarang. Prinsip sarang merpati (</a:t>
            </a:r>
            <a:r>
              <a:rPr lang="id-ID" sz="2400" i="1" dirty="0"/>
              <a:t>Pigeonhole Principle</a:t>
            </a:r>
            <a:r>
              <a:rPr lang="id-ID" sz="2400" dirty="0"/>
              <a:t>) menyatakan bahwa paling sedikit terdapat satu sarang yang ditempati oleh dua ekor merpati.  </a:t>
            </a:r>
          </a:p>
        </p:txBody>
      </p:sp>
      <p:sp>
        <p:nvSpPr>
          <p:cNvPr id="3" name="Title 2"/>
          <p:cNvSpPr>
            <a:spLocks noGrp="1"/>
          </p:cNvSpPr>
          <p:nvPr>
            <p:ph type="title"/>
          </p:nvPr>
        </p:nvSpPr>
        <p:spPr>
          <a:xfrm>
            <a:off x="457200" y="692696"/>
            <a:ext cx="8229600" cy="724942"/>
          </a:xfrm>
        </p:spPr>
        <p:txBody>
          <a:bodyPr>
            <a:noAutofit/>
          </a:bodyPr>
          <a:lstStyle/>
          <a:p>
            <a:r>
              <a:rPr lang="id-ID" sz="4400" dirty="0"/>
              <a:t>Prinsip Sarang Merpati </a:t>
            </a:r>
            <a:br>
              <a:rPr lang="id-ID" sz="4400" dirty="0"/>
            </a:br>
            <a:endParaRPr lang="id-ID" sz="4400" dirty="0"/>
          </a:p>
        </p:txBody>
      </p:sp>
    </p:spTree>
    <p:extLst>
      <p:ext uri="{BB962C8B-B14F-4D97-AF65-F5344CB8AC3E}">
        <p14:creationId xmlns:p14="http://schemas.microsoft.com/office/powerpoint/2010/main" val="2539065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481328"/>
                <a:ext cx="8229600" cy="5116024"/>
              </a:xfrm>
            </p:spPr>
            <p:txBody>
              <a:bodyPr>
                <a:normAutofit fontScale="92500"/>
              </a:bodyPr>
              <a:lstStyle/>
              <a:p>
                <a:pPr marL="109728" indent="0" algn="just">
                  <a:lnSpc>
                    <a:spcPct val="130000"/>
                  </a:lnSpc>
                  <a:buNone/>
                </a:pPr>
                <a:r>
                  <a:rPr lang="id-ID" dirty="0"/>
                  <a:t>Kombinari r elemen dari n elemen adalah jumlah pemilihan yang TIDAK TERURUT (TIDAK MEMPERHATIKAN URUTAN) elemen yang diambil dari n buah elemen yang tersedia.</a:t>
                </a:r>
              </a:p>
              <a:p>
                <a:pPr marL="109728" indent="0" algn="just">
                  <a:lnSpc>
                    <a:spcPct val="130000"/>
                  </a:lnSpc>
                  <a:buNone/>
                </a:pPr>
                <a:r>
                  <a:rPr lang="id-ID" dirty="0"/>
                  <a:t>Dalam permutasi ABC, CAB, dan BCA dianggap 3 objek yang berbeda, sedangkan pada kombinasi ini dianggap 1 objek yang sama karena URUTAN TIDAK DIPERHATIKAN.</a:t>
                </a:r>
              </a:p>
              <a:p>
                <a:pPr marL="109728" indent="0" algn="just">
                  <a:lnSpc>
                    <a:spcPct val="130000"/>
                  </a:lnSpc>
                  <a:buNone/>
                </a:pPr>
                <a14:m>
                  <m:oMathPara xmlns:m="http://schemas.openxmlformats.org/officeDocument/2006/math">
                    <m:oMathParaPr>
                      <m:jc m:val="centerGroup"/>
                    </m:oMathParaPr>
                    <m:oMath xmlns:m="http://schemas.openxmlformats.org/officeDocument/2006/math">
                      <m:r>
                        <a:rPr lang="id-ID" b="0" i="1" smtClean="0">
                          <a:latin typeface="Cambria Math"/>
                        </a:rPr>
                        <m:t>𝐶</m:t>
                      </m:r>
                      <m:d>
                        <m:dPr>
                          <m:ctrlPr>
                            <a:rPr lang="id-ID" b="0" i="1" smtClean="0">
                              <a:latin typeface="Cambria Math" panose="02040503050406030204" pitchFamily="18" charset="0"/>
                            </a:rPr>
                          </m:ctrlPr>
                        </m:dPr>
                        <m:e>
                          <m:r>
                            <a:rPr lang="id-ID" b="0" i="1" smtClean="0">
                              <a:latin typeface="Cambria Math"/>
                            </a:rPr>
                            <m:t>𝑛</m:t>
                          </m:r>
                          <m:r>
                            <a:rPr lang="id-ID" b="0" i="1" smtClean="0">
                              <a:latin typeface="Cambria Math"/>
                            </a:rPr>
                            <m:t>,</m:t>
                          </m:r>
                          <m:r>
                            <a:rPr lang="id-ID" b="0" i="1" smtClean="0">
                              <a:latin typeface="Cambria Math"/>
                            </a:rPr>
                            <m:t>𝑟</m:t>
                          </m:r>
                        </m:e>
                      </m:d>
                      <m:r>
                        <a:rPr lang="id-ID" b="0" i="0" smtClean="0">
                          <a:latin typeface="Cambria Math"/>
                        </a:rPr>
                        <m:t>=</m:t>
                      </m:r>
                      <m:f>
                        <m:fPr>
                          <m:ctrlPr>
                            <a:rPr lang="id-ID" b="0" i="1" smtClean="0">
                              <a:latin typeface="Cambria Math" panose="02040503050406030204" pitchFamily="18" charset="0"/>
                            </a:rPr>
                          </m:ctrlPr>
                        </m:fPr>
                        <m:num>
                          <m:r>
                            <a:rPr lang="id-ID" b="0" i="1" smtClean="0">
                              <a:latin typeface="Cambria Math"/>
                            </a:rPr>
                            <m:t>𝑛</m:t>
                          </m:r>
                          <m:r>
                            <a:rPr lang="id-ID" b="0" i="1" smtClean="0">
                              <a:latin typeface="Cambria Math"/>
                            </a:rPr>
                            <m:t>!</m:t>
                          </m:r>
                        </m:num>
                        <m:den>
                          <m:r>
                            <a:rPr lang="id-ID" b="0" i="1" smtClean="0">
                              <a:latin typeface="Cambria Math"/>
                            </a:rPr>
                            <m:t>𝑟</m:t>
                          </m:r>
                          <m:r>
                            <a:rPr lang="id-ID" b="0" i="1" smtClean="0">
                              <a:latin typeface="Cambria Math"/>
                            </a:rPr>
                            <m:t>!</m:t>
                          </m:r>
                          <m:d>
                            <m:dPr>
                              <m:ctrlPr>
                                <a:rPr lang="id-ID" b="0" i="1" smtClean="0">
                                  <a:latin typeface="Cambria Math" panose="02040503050406030204" pitchFamily="18" charset="0"/>
                                </a:rPr>
                              </m:ctrlPr>
                            </m:dPr>
                            <m:e>
                              <m:r>
                                <a:rPr lang="id-ID" b="0" i="1" smtClean="0">
                                  <a:latin typeface="Cambria Math"/>
                                </a:rPr>
                                <m:t>𝑛</m:t>
                              </m:r>
                              <m:r>
                                <a:rPr lang="id-ID" b="0" i="1" smtClean="0">
                                  <a:latin typeface="Cambria Math"/>
                                </a:rPr>
                                <m:t>−</m:t>
                              </m:r>
                              <m:r>
                                <a:rPr lang="id-ID" b="0" i="1" smtClean="0">
                                  <a:latin typeface="Cambria Math"/>
                                </a:rPr>
                                <m:t>𝑟</m:t>
                              </m:r>
                            </m:e>
                          </m:d>
                          <m:r>
                            <a:rPr lang="id-ID" b="0" i="1" smtClean="0">
                              <a:latin typeface="Cambria Math"/>
                            </a:rPr>
                            <m:t>!</m:t>
                          </m:r>
                        </m:den>
                      </m:f>
                    </m:oMath>
                  </m:oMathPara>
                </a14:m>
                <a:endParaRPr lang="id-ID" dirty="0"/>
              </a:p>
              <a:p>
                <a:pPr marL="109728" indent="0" algn="just">
                  <a:lnSpc>
                    <a:spcPct val="130000"/>
                  </a:lnSpc>
                  <a:buNone/>
                </a:pPr>
                <a:endParaRPr lang="id-ID"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481328"/>
                <a:ext cx="8229600" cy="5116024"/>
              </a:xfrm>
              <a:blipFill rotWithShape="1">
                <a:blip r:embed="rId2"/>
                <a:stretch>
                  <a:fillRect r="-1185"/>
                </a:stretch>
              </a:blipFill>
            </p:spPr>
            <p:txBody>
              <a:bodyPr/>
              <a:lstStyle/>
              <a:p>
                <a:r>
                  <a:rPr lang="id-ID">
                    <a:noFill/>
                  </a:rPr>
                  <a:t> </a:t>
                </a:r>
              </a:p>
            </p:txBody>
          </p:sp>
        </mc:Fallback>
      </mc:AlternateContent>
      <p:sp>
        <p:nvSpPr>
          <p:cNvPr id="3" name="Title 2"/>
          <p:cNvSpPr>
            <a:spLocks noGrp="1"/>
          </p:cNvSpPr>
          <p:nvPr>
            <p:ph type="title"/>
          </p:nvPr>
        </p:nvSpPr>
        <p:spPr/>
        <p:txBody>
          <a:bodyPr/>
          <a:lstStyle/>
          <a:p>
            <a:r>
              <a:rPr lang="id-ID" dirty="0"/>
              <a:t>Kombinasi</a:t>
            </a:r>
          </a:p>
        </p:txBody>
      </p:sp>
    </p:spTree>
    <p:extLst>
      <p:ext uri="{BB962C8B-B14F-4D97-AF65-F5344CB8AC3E}">
        <p14:creationId xmlns:p14="http://schemas.microsoft.com/office/powerpoint/2010/main" val="630625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193296"/>
            <a:ext cx="8640960" cy="5260040"/>
          </a:xfrm>
        </p:spPr>
        <p:txBody>
          <a:bodyPr>
            <a:noAutofit/>
          </a:bodyPr>
          <a:lstStyle/>
          <a:p>
            <a:pPr marL="109728" indent="0" algn="just">
              <a:lnSpc>
                <a:spcPct val="110000"/>
              </a:lnSpc>
              <a:buNone/>
            </a:pPr>
            <a:r>
              <a:rPr lang="id-ID" sz="2400" dirty="0"/>
              <a:t>Sebuah klub beranggotakan 8 pria dan 10 wanita. Berapa banyak cara memilih panitia yang terdiri dari 6 orang dengan jumlah wanita lebih banyak dari jumlah pria?</a:t>
            </a:r>
          </a:p>
          <a:p>
            <a:pPr marL="109728" indent="0">
              <a:lnSpc>
                <a:spcPct val="110000"/>
              </a:lnSpc>
              <a:buNone/>
            </a:pPr>
            <a:r>
              <a:rPr lang="id-ID" sz="2400" dirty="0"/>
              <a:t>Jawab: </a:t>
            </a:r>
          </a:p>
          <a:p>
            <a:pPr marL="109728" indent="0">
              <a:lnSpc>
                <a:spcPct val="110000"/>
              </a:lnSpc>
              <a:buNone/>
            </a:pPr>
            <a:r>
              <a:rPr lang="id-ID" sz="2400" dirty="0"/>
              <a:t>Notasi W : jumlah wanita dan P : Jumlah pria</a:t>
            </a:r>
          </a:p>
          <a:p>
            <a:pPr marL="109728" indent="0" algn="just">
              <a:lnSpc>
                <a:spcPct val="110000"/>
              </a:lnSpc>
              <a:buNone/>
            </a:pPr>
            <a:r>
              <a:rPr lang="id-ID" sz="2400" dirty="0"/>
              <a:t>Panitia terdiri dari 6 orang dengan W &gt; P</a:t>
            </a:r>
          </a:p>
          <a:p>
            <a:pPr marL="109728" indent="0" algn="just">
              <a:lnSpc>
                <a:spcPct val="110000"/>
              </a:lnSpc>
              <a:buNone/>
            </a:pPr>
            <a:r>
              <a:rPr lang="id-ID" sz="2400" dirty="0"/>
              <a:t>Panitia terdiri dari 6 W dan 0 P = </a:t>
            </a:r>
            <a:r>
              <a:rPr lang="id-ID" sz="1600" dirty="0"/>
              <a:t>8</a:t>
            </a:r>
            <a:r>
              <a:rPr lang="id-ID" sz="2400" dirty="0"/>
              <a:t>C</a:t>
            </a:r>
            <a:r>
              <a:rPr lang="id-ID" sz="1600" dirty="0"/>
              <a:t>0</a:t>
            </a:r>
            <a:r>
              <a:rPr lang="id-ID" sz="2400" dirty="0"/>
              <a:t> x </a:t>
            </a:r>
            <a:r>
              <a:rPr lang="id-ID" sz="1600" dirty="0"/>
              <a:t>10</a:t>
            </a:r>
            <a:r>
              <a:rPr lang="id-ID" sz="2400" dirty="0"/>
              <a:t>C</a:t>
            </a:r>
            <a:r>
              <a:rPr lang="id-ID" sz="1600" dirty="0"/>
              <a:t>6</a:t>
            </a:r>
            <a:r>
              <a:rPr lang="id-ID" sz="2400" dirty="0"/>
              <a:t>  </a:t>
            </a:r>
          </a:p>
          <a:p>
            <a:pPr marL="109728" indent="0" algn="just">
              <a:lnSpc>
                <a:spcPct val="110000"/>
              </a:lnSpc>
              <a:buNone/>
            </a:pPr>
            <a:r>
              <a:rPr lang="id-ID" sz="2400" dirty="0"/>
              <a:t>Panitia terdiri dari 5 W dan 1 P = </a:t>
            </a:r>
            <a:r>
              <a:rPr lang="id-ID" sz="1600" dirty="0"/>
              <a:t>8</a:t>
            </a:r>
            <a:r>
              <a:rPr lang="id-ID" sz="2400" dirty="0"/>
              <a:t>C</a:t>
            </a:r>
            <a:r>
              <a:rPr lang="id-ID" sz="1600" dirty="0"/>
              <a:t>1</a:t>
            </a:r>
            <a:r>
              <a:rPr lang="id-ID" sz="2400" dirty="0"/>
              <a:t> x </a:t>
            </a:r>
            <a:r>
              <a:rPr lang="id-ID" sz="1600" dirty="0"/>
              <a:t>10</a:t>
            </a:r>
            <a:r>
              <a:rPr lang="id-ID" sz="2400" dirty="0"/>
              <a:t>C</a:t>
            </a:r>
            <a:r>
              <a:rPr lang="id-ID" sz="1600" dirty="0"/>
              <a:t>5</a:t>
            </a:r>
          </a:p>
          <a:p>
            <a:pPr marL="109728" indent="0" algn="just">
              <a:lnSpc>
                <a:spcPct val="110000"/>
              </a:lnSpc>
              <a:buNone/>
            </a:pPr>
            <a:r>
              <a:rPr lang="id-ID" sz="2400" dirty="0"/>
              <a:t>Panitia terdiri dari 4 W dan 2 P = </a:t>
            </a:r>
            <a:r>
              <a:rPr lang="id-ID" sz="1600" dirty="0"/>
              <a:t>8</a:t>
            </a:r>
            <a:r>
              <a:rPr lang="id-ID" sz="2400" dirty="0"/>
              <a:t>C</a:t>
            </a:r>
            <a:r>
              <a:rPr lang="id-ID" sz="1600" dirty="0"/>
              <a:t>2</a:t>
            </a:r>
            <a:r>
              <a:rPr lang="id-ID" sz="2400" dirty="0"/>
              <a:t> x </a:t>
            </a:r>
            <a:r>
              <a:rPr lang="id-ID" sz="1600" dirty="0"/>
              <a:t>10</a:t>
            </a:r>
            <a:r>
              <a:rPr lang="id-ID" sz="2400" dirty="0"/>
              <a:t>C</a:t>
            </a:r>
            <a:r>
              <a:rPr lang="id-ID" sz="1600" dirty="0"/>
              <a:t>4</a:t>
            </a:r>
          </a:p>
          <a:p>
            <a:pPr marL="109728" indent="0" algn="just">
              <a:lnSpc>
                <a:spcPct val="110000"/>
              </a:lnSpc>
              <a:buNone/>
            </a:pPr>
            <a:r>
              <a:rPr lang="id-ID" sz="2400" dirty="0"/>
              <a:t>Jadi, Jumlah cara pembentukan panitia seluruhnya </a:t>
            </a:r>
          </a:p>
          <a:p>
            <a:pPr marL="109728" indent="0" algn="just">
              <a:lnSpc>
                <a:spcPct val="110000"/>
              </a:lnSpc>
              <a:buNone/>
            </a:pPr>
            <a:r>
              <a:rPr lang="id-ID" sz="2400" dirty="0"/>
              <a:t>                      = </a:t>
            </a:r>
            <a:r>
              <a:rPr lang="en-US" sz="2400" dirty="0"/>
              <a:t>(</a:t>
            </a:r>
            <a:r>
              <a:rPr lang="id-ID" sz="1600" dirty="0"/>
              <a:t>8</a:t>
            </a:r>
            <a:r>
              <a:rPr lang="id-ID" sz="2400" dirty="0"/>
              <a:t>C</a:t>
            </a:r>
            <a:r>
              <a:rPr lang="id-ID" sz="1600" dirty="0"/>
              <a:t>0</a:t>
            </a:r>
            <a:r>
              <a:rPr lang="id-ID" sz="2400" dirty="0"/>
              <a:t> x </a:t>
            </a:r>
            <a:r>
              <a:rPr lang="id-ID" sz="1600" dirty="0"/>
              <a:t>10</a:t>
            </a:r>
            <a:r>
              <a:rPr lang="id-ID" sz="2400" dirty="0"/>
              <a:t>C</a:t>
            </a:r>
            <a:r>
              <a:rPr lang="id-ID" sz="1600" dirty="0"/>
              <a:t>6</a:t>
            </a:r>
            <a:r>
              <a:rPr lang="en-US" sz="2400" dirty="0"/>
              <a:t>)</a:t>
            </a:r>
            <a:r>
              <a:rPr lang="id-ID" sz="2400" dirty="0"/>
              <a:t> + </a:t>
            </a:r>
            <a:r>
              <a:rPr lang="en-US" sz="2400" dirty="0"/>
              <a:t>(</a:t>
            </a:r>
            <a:r>
              <a:rPr lang="id-ID" sz="1600" dirty="0"/>
              <a:t>8</a:t>
            </a:r>
            <a:r>
              <a:rPr lang="id-ID" sz="2400" dirty="0"/>
              <a:t>C</a:t>
            </a:r>
            <a:r>
              <a:rPr lang="id-ID" sz="1600" dirty="0"/>
              <a:t>1</a:t>
            </a:r>
            <a:r>
              <a:rPr lang="id-ID" sz="2400" dirty="0"/>
              <a:t>x </a:t>
            </a:r>
            <a:r>
              <a:rPr lang="id-ID" sz="1600" dirty="0"/>
              <a:t>10</a:t>
            </a:r>
            <a:r>
              <a:rPr lang="id-ID" sz="2400" dirty="0"/>
              <a:t>C</a:t>
            </a:r>
            <a:r>
              <a:rPr lang="id-ID" sz="1600" dirty="0"/>
              <a:t>5</a:t>
            </a:r>
            <a:r>
              <a:rPr lang="en-US" sz="2400" dirty="0"/>
              <a:t>)</a:t>
            </a:r>
            <a:r>
              <a:rPr lang="id-ID" sz="2400" dirty="0"/>
              <a:t>+ </a:t>
            </a:r>
            <a:r>
              <a:rPr lang="en-US" sz="2400" dirty="0"/>
              <a:t>(</a:t>
            </a:r>
            <a:r>
              <a:rPr lang="id-ID" sz="1600" dirty="0"/>
              <a:t>8</a:t>
            </a:r>
            <a:r>
              <a:rPr lang="id-ID" sz="2400" dirty="0"/>
              <a:t>C</a:t>
            </a:r>
            <a:r>
              <a:rPr lang="id-ID" sz="1600" dirty="0"/>
              <a:t>2</a:t>
            </a:r>
            <a:r>
              <a:rPr lang="id-ID" sz="2400" dirty="0"/>
              <a:t> x </a:t>
            </a:r>
            <a:r>
              <a:rPr lang="id-ID" sz="1600" dirty="0"/>
              <a:t>10</a:t>
            </a:r>
            <a:r>
              <a:rPr lang="id-ID" sz="2400" dirty="0"/>
              <a:t>C</a:t>
            </a:r>
            <a:r>
              <a:rPr lang="id-ID" sz="1600" dirty="0"/>
              <a:t>4</a:t>
            </a:r>
            <a:r>
              <a:rPr lang="en-US" sz="2400" dirty="0"/>
              <a:t>)</a:t>
            </a:r>
            <a:endParaRPr lang="id-ID" sz="2400" dirty="0"/>
          </a:p>
          <a:p>
            <a:pPr marL="109728" indent="0" algn="just">
              <a:lnSpc>
                <a:spcPct val="110000"/>
              </a:lnSpc>
              <a:buNone/>
            </a:pPr>
            <a:r>
              <a:rPr lang="id-ID" sz="2400" dirty="0"/>
              <a:t>  </a:t>
            </a:r>
          </a:p>
          <a:p>
            <a:pPr marL="109728" indent="0" algn="just">
              <a:lnSpc>
                <a:spcPct val="110000"/>
              </a:lnSpc>
              <a:buNone/>
            </a:pPr>
            <a:r>
              <a:rPr lang="id-ID" sz="2400" dirty="0"/>
              <a:t> </a:t>
            </a:r>
          </a:p>
          <a:p>
            <a:pPr marL="109728" indent="0" algn="just">
              <a:lnSpc>
                <a:spcPct val="110000"/>
              </a:lnSpc>
              <a:buNone/>
            </a:pPr>
            <a:endParaRPr lang="id-ID" sz="2400" dirty="0"/>
          </a:p>
          <a:p>
            <a:pPr marL="109728" indent="0" algn="just">
              <a:lnSpc>
                <a:spcPct val="110000"/>
              </a:lnSpc>
              <a:buNone/>
            </a:pPr>
            <a:endParaRPr lang="id-ID" sz="2400" dirty="0"/>
          </a:p>
        </p:txBody>
      </p:sp>
      <p:sp>
        <p:nvSpPr>
          <p:cNvPr id="3" name="Title 2"/>
          <p:cNvSpPr>
            <a:spLocks noGrp="1"/>
          </p:cNvSpPr>
          <p:nvPr>
            <p:ph type="title"/>
          </p:nvPr>
        </p:nvSpPr>
        <p:spPr/>
        <p:txBody>
          <a:bodyPr/>
          <a:lstStyle/>
          <a:p>
            <a:r>
              <a:rPr lang="id-ID" dirty="0"/>
              <a:t>Contoh 8</a:t>
            </a:r>
          </a:p>
        </p:txBody>
      </p:sp>
    </p:spTree>
    <p:extLst>
      <p:ext uri="{BB962C8B-B14F-4D97-AF65-F5344CB8AC3E}">
        <p14:creationId xmlns:p14="http://schemas.microsoft.com/office/powerpoint/2010/main" val="252532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a:t>Renaldi Munir, “Matematika Diskrit”, Bandung: INFORMATIKA Bandung, 2010.</a:t>
            </a:r>
          </a:p>
        </p:txBody>
      </p:sp>
      <p:sp>
        <p:nvSpPr>
          <p:cNvPr id="3" name="Title 2"/>
          <p:cNvSpPr>
            <a:spLocks noGrp="1"/>
          </p:cNvSpPr>
          <p:nvPr>
            <p:ph type="title"/>
          </p:nvPr>
        </p:nvSpPr>
        <p:spPr/>
        <p:txBody>
          <a:bodyPr/>
          <a:lstStyle/>
          <a:p>
            <a:r>
              <a:rPr lang="id-ID" dirty="0"/>
              <a:t>Referensi</a:t>
            </a:r>
          </a:p>
        </p:txBody>
      </p:sp>
    </p:spTree>
    <p:extLst>
      <p:ext uri="{BB962C8B-B14F-4D97-AF65-F5344CB8AC3E}">
        <p14:creationId xmlns:p14="http://schemas.microsoft.com/office/powerpoint/2010/main" val="153335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lnSpc>
                <a:spcPct val="150000"/>
              </a:lnSpc>
              <a:buNone/>
            </a:pPr>
            <a:r>
              <a:rPr lang="id-ID" dirty="0"/>
              <a:t>Jika n+1 objek ditempatkan di dalam n buah kotak, maka paling sedikit terdapat satu kotak yang berisi dua atau lebih objek.</a:t>
            </a:r>
          </a:p>
        </p:txBody>
      </p:sp>
      <p:sp>
        <p:nvSpPr>
          <p:cNvPr id="3" name="Title 2"/>
          <p:cNvSpPr>
            <a:spLocks noGrp="1"/>
          </p:cNvSpPr>
          <p:nvPr>
            <p:ph type="title"/>
          </p:nvPr>
        </p:nvSpPr>
        <p:spPr/>
        <p:txBody>
          <a:bodyPr/>
          <a:lstStyle/>
          <a:p>
            <a:r>
              <a:rPr lang="id-ID" dirty="0"/>
              <a:t>Teorema 1</a:t>
            </a:r>
          </a:p>
        </p:txBody>
      </p:sp>
    </p:spTree>
    <p:extLst>
      <p:ext uri="{BB962C8B-B14F-4D97-AF65-F5344CB8AC3E}">
        <p14:creationId xmlns:p14="http://schemas.microsoft.com/office/powerpoint/2010/main" val="545181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72008"/>
          </a:xfrm>
        </p:spPr>
        <p:txBody>
          <a:bodyPr>
            <a:normAutofit fontScale="92500"/>
          </a:bodyPr>
          <a:lstStyle/>
          <a:p>
            <a:pPr marL="109728" indent="0" algn="just">
              <a:lnSpc>
                <a:spcPct val="130000"/>
              </a:lnSpc>
              <a:buNone/>
            </a:pPr>
            <a:r>
              <a:rPr lang="id-ID" dirty="0"/>
              <a:t>Dari 27 orang mahasiswa, paling sedikit terdapat 2 orang mahasiswa yang namanya diawali dengan huruf yang sama karena hanya ada 26 huruf dalam alfabet. Jika kita menganggap 27 huruf awal dari nama-nama mahasiswa sebagai merpati dan 26 huruf alfabet sebagai 26 buah lubang atau sarang merpati, kita akan menetapkan pemasangan 27 huruf awal nama ke 26 huruf alfabet seperti halnya pemasangan merpati ke sarang merpati.</a:t>
            </a:r>
          </a:p>
        </p:txBody>
      </p:sp>
      <p:sp>
        <p:nvSpPr>
          <p:cNvPr id="3" name="Title 2"/>
          <p:cNvSpPr>
            <a:spLocks noGrp="1"/>
          </p:cNvSpPr>
          <p:nvPr>
            <p:ph type="title"/>
          </p:nvPr>
        </p:nvSpPr>
        <p:spPr/>
        <p:txBody>
          <a:bodyPr>
            <a:normAutofit/>
          </a:bodyPr>
          <a:lstStyle/>
          <a:p>
            <a:r>
              <a:rPr lang="id-ID" dirty="0"/>
              <a:t>Contoh 1</a:t>
            </a:r>
          </a:p>
        </p:txBody>
      </p:sp>
    </p:spTree>
    <p:extLst>
      <p:ext uri="{BB962C8B-B14F-4D97-AF65-F5344CB8AC3E}">
        <p14:creationId xmlns:p14="http://schemas.microsoft.com/office/powerpoint/2010/main" val="255917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00000"/>
          </a:xfrm>
        </p:spPr>
        <p:txBody>
          <a:bodyPr/>
          <a:lstStyle/>
          <a:p>
            <a:pPr marL="109728" indent="0" algn="just">
              <a:lnSpc>
                <a:spcPct val="130000"/>
              </a:lnSpc>
              <a:buNone/>
            </a:pPr>
            <a:r>
              <a:rPr lang="id-ID" dirty="0"/>
              <a:t>Misalkan terdapat banyak bola merah, bola putih dan bola biru di dalam sebuah kotak. Berapa paling sedikit jumlah bola yang diambil dari kotak (tanpa melihat ke dalam kotak) untuk menjamin bahwa sepasang bola yang berwarna sama terambil?</a:t>
            </a:r>
          </a:p>
          <a:p>
            <a:pPr marL="109728" indent="0" algn="just">
              <a:lnSpc>
                <a:spcPct val="130000"/>
              </a:lnSpc>
              <a:buNone/>
            </a:pPr>
            <a:endParaRPr lang="id-ID" dirty="0"/>
          </a:p>
        </p:txBody>
      </p:sp>
      <p:sp>
        <p:nvSpPr>
          <p:cNvPr id="3" name="Title 2"/>
          <p:cNvSpPr>
            <a:spLocks noGrp="1"/>
          </p:cNvSpPr>
          <p:nvPr>
            <p:ph type="title"/>
          </p:nvPr>
        </p:nvSpPr>
        <p:spPr/>
        <p:txBody>
          <a:bodyPr/>
          <a:lstStyle/>
          <a:p>
            <a:r>
              <a:rPr lang="id-ID" dirty="0"/>
              <a:t>Contoh 2</a:t>
            </a:r>
          </a:p>
        </p:txBody>
      </p:sp>
    </p:spTree>
    <p:extLst>
      <p:ext uri="{BB962C8B-B14F-4D97-AF65-F5344CB8AC3E}">
        <p14:creationId xmlns:p14="http://schemas.microsoft.com/office/powerpoint/2010/main" val="276866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16024"/>
          </a:xfrm>
        </p:spPr>
        <p:txBody>
          <a:bodyPr>
            <a:normAutofit/>
          </a:bodyPr>
          <a:lstStyle/>
          <a:p>
            <a:pPr marL="109728" indent="0" algn="just">
              <a:lnSpc>
                <a:spcPct val="120000"/>
              </a:lnSpc>
              <a:buNone/>
            </a:pPr>
            <a:r>
              <a:rPr lang="id-ID" dirty="0"/>
              <a:t>Jika setiap warna dianggap sarang merpati, maka n = 3, karena itu jika orang mengambil paling sedikit n + 1 = 4 bola (merpati), maka dapat dipastikan sepasang bola yang berwarna sama ikut terambil. Jika hanya mengambil 3 buah, maka ada kemungkinan ketiga bola itu berbeda warna satu sama lain. Jadi, 4 buah bola adalah jumlah minimum yang harus diambil dari dalam kotak untuk menjamin terambil sepasang bola yang berwarna sama.</a:t>
            </a:r>
          </a:p>
        </p:txBody>
      </p:sp>
      <p:sp>
        <p:nvSpPr>
          <p:cNvPr id="3" name="Title 2"/>
          <p:cNvSpPr>
            <a:spLocks noGrp="1"/>
          </p:cNvSpPr>
          <p:nvPr>
            <p:ph type="title"/>
          </p:nvPr>
        </p:nvSpPr>
        <p:spPr/>
        <p:txBody>
          <a:bodyPr>
            <a:normAutofit/>
          </a:bodyPr>
          <a:lstStyle/>
          <a:p>
            <a:r>
              <a:rPr lang="id-ID" dirty="0"/>
              <a:t>Jawab Contoh 2</a:t>
            </a:r>
          </a:p>
        </p:txBody>
      </p:sp>
    </p:spTree>
    <p:extLst>
      <p:ext uri="{BB962C8B-B14F-4D97-AF65-F5344CB8AC3E}">
        <p14:creationId xmlns:p14="http://schemas.microsoft.com/office/powerpoint/2010/main" val="43740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481328"/>
                <a:ext cx="8229600" cy="4972008"/>
              </a:xfrm>
            </p:spPr>
            <p:txBody>
              <a:bodyPr>
                <a:normAutofit fontScale="92500" lnSpcReduction="10000"/>
              </a:bodyPr>
              <a:lstStyle/>
              <a:p>
                <a:pPr marL="109728" indent="0" algn="just">
                  <a:lnSpc>
                    <a:spcPct val="130000"/>
                  </a:lnSpc>
                  <a:buNone/>
                </a:pPr>
                <a:r>
                  <a:rPr lang="id-ID" dirty="0"/>
                  <a:t>Jika M objek ditempatkan di dalam n buah kotak maka paling sedikit terdapat satu kotak yang berisi </a:t>
                </a:r>
                <a14:m>
                  <m:oMath xmlns:m="http://schemas.openxmlformats.org/officeDocument/2006/math">
                    <m:d>
                      <m:dPr>
                        <m:begChr m:val="⌈"/>
                        <m:endChr m:val="⌉"/>
                        <m:ctrlPr>
                          <a:rPr lang="id-ID" i="1" smtClean="0">
                            <a:latin typeface="Cambria Math" panose="02040503050406030204" pitchFamily="18" charset="0"/>
                          </a:rPr>
                        </m:ctrlPr>
                      </m:dPr>
                      <m:e>
                        <m:f>
                          <m:fPr>
                            <m:ctrlPr>
                              <a:rPr lang="id-ID" i="1" smtClean="0">
                                <a:latin typeface="Cambria Math" panose="02040503050406030204" pitchFamily="18" charset="0"/>
                              </a:rPr>
                            </m:ctrlPr>
                          </m:fPr>
                          <m:num>
                            <m:r>
                              <a:rPr lang="id-ID" b="0" i="1" smtClean="0">
                                <a:latin typeface="Cambria Math"/>
                              </a:rPr>
                              <m:t>𝑀</m:t>
                            </m:r>
                          </m:num>
                          <m:den>
                            <m:r>
                              <a:rPr lang="id-ID" b="0" i="1" smtClean="0">
                                <a:latin typeface="Cambria Math"/>
                              </a:rPr>
                              <m:t>𝑛</m:t>
                            </m:r>
                          </m:den>
                        </m:f>
                      </m:e>
                    </m:d>
                  </m:oMath>
                </a14:m>
                <a:r>
                  <a:rPr lang="id-ID" dirty="0"/>
                  <a:t> objek.</a:t>
                </a:r>
              </a:p>
              <a:p>
                <a:pPr marL="109728" indent="0">
                  <a:lnSpc>
                    <a:spcPct val="130000"/>
                  </a:lnSpc>
                  <a:buNone/>
                </a:pPr>
                <a:endParaRPr lang="id-ID" dirty="0"/>
              </a:p>
              <a:p>
                <a:pPr marL="109728" indent="0" algn="just">
                  <a:lnSpc>
                    <a:spcPct val="130000"/>
                  </a:lnSpc>
                  <a:buNone/>
                </a:pPr>
                <a14:m>
                  <m:oMath xmlns:m="http://schemas.openxmlformats.org/officeDocument/2006/math">
                    <m:d>
                      <m:dPr>
                        <m:begChr m:val="⌈"/>
                        <m:endChr m:val="⌉"/>
                        <m:ctrlPr>
                          <a:rPr lang="id-ID" i="1">
                            <a:latin typeface="Cambria Math" panose="02040503050406030204" pitchFamily="18" charset="0"/>
                          </a:rPr>
                        </m:ctrlPr>
                      </m:dPr>
                      <m:e>
                        <m:r>
                          <a:rPr lang="id-ID" b="0" i="1" smtClean="0">
                            <a:latin typeface="Cambria Math"/>
                          </a:rPr>
                          <m:t>𝑥</m:t>
                        </m:r>
                      </m:e>
                    </m:d>
                    <m:r>
                      <a:rPr lang="id-ID" b="0" i="1" smtClean="0">
                        <a:latin typeface="Cambria Math"/>
                      </a:rPr>
                      <m:t> </m:t>
                    </m:r>
                  </m:oMath>
                </a14:m>
                <a:r>
                  <a:rPr lang="id-ID" dirty="0"/>
                  <a:t>adalah fungsi ceiling dari </a:t>
                </a:r>
                <a14:m>
                  <m:oMath xmlns:m="http://schemas.openxmlformats.org/officeDocument/2006/math">
                    <m:r>
                      <a:rPr lang="id-ID" b="0" i="1" smtClean="0">
                        <a:latin typeface="Cambria Math"/>
                      </a:rPr>
                      <m:t>𝑥</m:t>
                    </m:r>
                  </m:oMath>
                </a14:m>
                <a:r>
                  <a:rPr lang="id-ID" dirty="0"/>
                  <a:t> yang membulatkan </a:t>
                </a:r>
                <a14:m>
                  <m:oMath xmlns:m="http://schemas.openxmlformats.org/officeDocument/2006/math">
                    <m:r>
                      <a:rPr lang="id-ID" b="0" i="1" smtClean="0">
                        <a:latin typeface="Cambria Math"/>
                      </a:rPr>
                      <m:t>𝑥</m:t>
                    </m:r>
                  </m:oMath>
                </a14:m>
                <a:r>
                  <a:rPr lang="id-ID" dirty="0"/>
                  <a:t> ke bilangan bulat terdekat setelahnya.</a:t>
                </a:r>
              </a:p>
              <a:p>
                <a:pPr marL="109728" indent="0" algn="just">
                  <a:lnSpc>
                    <a:spcPct val="130000"/>
                  </a:lnSpc>
                  <a:buNone/>
                </a:pPr>
                <a:endParaRPr lang="id-ID" dirty="0"/>
              </a:p>
              <a:p>
                <a:pPr marL="109728" indent="0" algn="just">
                  <a:lnSpc>
                    <a:spcPct val="130000"/>
                  </a:lnSpc>
                  <a:buNone/>
                </a:pPr>
                <a:r>
                  <a:rPr lang="id-ID" dirty="0"/>
                  <a:t>Contoh</a:t>
                </a:r>
              </a:p>
              <a:p>
                <a:pPr marL="109728" indent="0" algn="just">
                  <a:lnSpc>
                    <a:spcPct val="130000"/>
                  </a:lnSpc>
                  <a:buNone/>
                </a:pPr>
                <a:r>
                  <a:rPr lang="id-ID" dirty="0"/>
                  <a:t>1. </a:t>
                </a:r>
                <a14:m>
                  <m:oMath xmlns:m="http://schemas.openxmlformats.org/officeDocument/2006/math">
                    <m:d>
                      <m:dPr>
                        <m:begChr m:val="⌈"/>
                        <m:endChr m:val="⌉"/>
                        <m:ctrlPr>
                          <a:rPr lang="id-ID" i="1">
                            <a:latin typeface="Cambria Math" panose="02040503050406030204" pitchFamily="18" charset="0"/>
                          </a:rPr>
                        </m:ctrlPr>
                      </m:dPr>
                      <m:e>
                        <m:r>
                          <a:rPr lang="id-ID" b="0" i="1" smtClean="0">
                            <a:latin typeface="Cambria Math"/>
                          </a:rPr>
                          <m:t>2,4</m:t>
                        </m:r>
                      </m:e>
                    </m:d>
                    <m:r>
                      <a:rPr lang="id-ID" b="0" i="1" smtClean="0">
                        <a:latin typeface="Cambria Math"/>
                      </a:rPr>
                      <m:t>=</m:t>
                    </m:r>
                    <m:r>
                      <a:rPr lang="id-ID" b="0" i="1" smtClean="0">
                        <a:latin typeface="Cambria Math"/>
                        <a:ea typeface="Cambria Math"/>
                      </a:rPr>
                      <m:t>3</m:t>
                    </m:r>
                  </m:oMath>
                </a14:m>
                <a:r>
                  <a:rPr lang="id-ID" dirty="0"/>
                  <a:t> 	2. </a:t>
                </a:r>
                <a14:m>
                  <m:oMath xmlns:m="http://schemas.openxmlformats.org/officeDocument/2006/math">
                    <m:d>
                      <m:dPr>
                        <m:begChr m:val="⌈"/>
                        <m:endChr m:val="⌉"/>
                        <m:ctrlPr>
                          <a:rPr lang="id-ID" i="1">
                            <a:latin typeface="Cambria Math" panose="02040503050406030204" pitchFamily="18" charset="0"/>
                          </a:rPr>
                        </m:ctrlPr>
                      </m:dPr>
                      <m:e>
                        <m:r>
                          <a:rPr lang="id-ID" i="1">
                            <a:latin typeface="Cambria Math"/>
                          </a:rPr>
                          <m:t>2,</m:t>
                        </m:r>
                        <m:r>
                          <a:rPr lang="id-ID" b="0" i="1" smtClean="0">
                            <a:latin typeface="Cambria Math"/>
                          </a:rPr>
                          <m:t>0</m:t>
                        </m:r>
                        <m:r>
                          <a:rPr lang="id-ID" i="1">
                            <a:latin typeface="Cambria Math"/>
                          </a:rPr>
                          <m:t>1</m:t>
                        </m:r>
                      </m:e>
                    </m:d>
                    <m:r>
                      <a:rPr lang="id-ID" b="0" i="1" smtClean="0">
                        <a:latin typeface="Cambria Math"/>
                      </a:rPr>
                      <m:t>=</m:t>
                    </m:r>
                    <m:r>
                      <a:rPr lang="id-ID" b="0" i="1" smtClean="0">
                        <a:latin typeface="Cambria Math"/>
                        <a:ea typeface="Cambria Math"/>
                      </a:rPr>
                      <m:t>3</m:t>
                    </m:r>
                  </m:oMath>
                </a14:m>
                <a:r>
                  <a:rPr lang="id-ID" dirty="0"/>
                  <a:t>			3. </a:t>
                </a:r>
                <a14:m>
                  <m:oMath xmlns:m="http://schemas.openxmlformats.org/officeDocument/2006/math">
                    <m:d>
                      <m:dPr>
                        <m:begChr m:val="⌈"/>
                        <m:endChr m:val="⌉"/>
                        <m:ctrlPr>
                          <a:rPr lang="id-ID" i="1">
                            <a:latin typeface="Cambria Math" panose="02040503050406030204" pitchFamily="18" charset="0"/>
                          </a:rPr>
                        </m:ctrlPr>
                      </m:dPr>
                      <m:e>
                        <m:r>
                          <a:rPr lang="id-ID" i="1">
                            <a:latin typeface="Cambria Math"/>
                          </a:rPr>
                          <m:t>2,</m:t>
                        </m:r>
                        <m:r>
                          <a:rPr lang="id-ID" b="0" i="1" smtClean="0">
                            <a:latin typeface="Cambria Math"/>
                          </a:rPr>
                          <m:t>8</m:t>
                        </m:r>
                      </m:e>
                    </m:d>
                    <m:r>
                      <a:rPr lang="id-ID" b="0" i="1" smtClean="0">
                        <a:latin typeface="Cambria Math"/>
                      </a:rPr>
                      <m:t>=</m:t>
                    </m:r>
                    <m:r>
                      <a:rPr lang="id-ID" b="0" i="1" smtClean="0">
                        <a:latin typeface="Cambria Math"/>
                        <a:ea typeface="Cambria Math"/>
                      </a:rPr>
                      <m:t>3</m:t>
                    </m:r>
                  </m:oMath>
                </a14:m>
                <a:endParaRPr lang="id-ID"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481328"/>
                <a:ext cx="8229600" cy="4972008"/>
              </a:xfrm>
              <a:blipFill rotWithShape="1">
                <a:blip r:embed="rId2"/>
                <a:stretch>
                  <a:fillRect r="-1185"/>
                </a:stretch>
              </a:blipFill>
            </p:spPr>
            <p:txBody>
              <a:bodyPr/>
              <a:lstStyle/>
              <a:p>
                <a:r>
                  <a:rPr lang="id-ID">
                    <a:noFill/>
                  </a:rPr>
                  <a:t> </a:t>
                </a:r>
              </a:p>
            </p:txBody>
          </p:sp>
        </mc:Fallback>
      </mc:AlternateContent>
      <p:sp>
        <p:nvSpPr>
          <p:cNvPr id="3" name="Title 2"/>
          <p:cNvSpPr>
            <a:spLocks noGrp="1"/>
          </p:cNvSpPr>
          <p:nvPr>
            <p:ph type="title"/>
          </p:nvPr>
        </p:nvSpPr>
        <p:spPr/>
        <p:txBody>
          <a:bodyPr/>
          <a:lstStyle/>
          <a:p>
            <a:r>
              <a:rPr lang="id-ID" dirty="0"/>
              <a:t>Teorema 2</a:t>
            </a:r>
          </a:p>
        </p:txBody>
      </p:sp>
    </p:spTree>
    <p:extLst>
      <p:ext uri="{BB962C8B-B14F-4D97-AF65-F5344CB8AC3E}">
        <p14:creationId xmlns:p14="http://schemas.microsoft.com/office/powerpoint/2010/main" val="4211505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57200" y="1481328"/>
                <a:ext cx="8229600" cy="4755984"/>
              </a:xfrm>
            </p:spPr>
            <p:txBody>
              <a:bodyPr>
                <a:normAutofit fontScale="92500" lnSpcReduction="20000"/>
              </a:bodyPr>
              <a:lstStyle/>
              <a:p>
                <a:pPr marL="624078" indent="-514350" algn="just">
                  <a:lnSpc>
                    <a:spcPct val="130000"/>
                  </a:lnSpc>
                  <a:buAutoNum type="arabicPeriod"/>
                </a:pPr>
                <a:r>
                  <a:rPr lang="id-ID" dirty="0"/>
                  <a:t>Diantara 50 orang mahasiswa, te</a:t>
                </a:r>
                <a:r>
                  <a:rPr lang="en-US" dirty="0"/>
                  <a:t>r</a:t>
                </a:r>
                <a:r>
                  <a:rPr lang="id-ID" dirty="0"/>
                  <a:t>dapat paling sedikit </a:t>
                </a:r>
                <a14:m>
                  <m:oMath xmlns:m="http://schemas.openxmlformats.org/officeDocument/2006/math">
                    <m:d>
                      <m:dPr>
                        <m:begChr m:val="⌈"/>
                        <m:endChr m:val="⌉"/>
                        <m:ctrlPr>
                          <a:rPr lang="id-ID" i="1">
                            <a:latin typeface="Cambria Math" panose="02040503050406030204" pitchFamily="18" charset="0"/>
                          </a:rPr>
                        </m:ctrlPr>
                      </m:dPr>
                      <m:e>
                        <m:f>
                          <m:fPr>
                            <m:ctrlPr>
                              <a:rPr lang="id-ID" i="1" smtClean="0">
                                <a:latin typeface="Cambria Math" panose="02040503050406030204" pitchFamily="18" charset="0"/>
                              </a:rPr>
                            </m:ctrlPr>
                          </m:fPr>
                          <m:num>
                            <m:r>
                              <a:rPr lang="id-ID" b="0" i="1" smtClean="0">
                                <a:latin typeface="Cambria Math"/>
                              </a:rPr>
                              <m:t>50</m:t>
                            </m:r>
                          </m:num>
                          <m:den>
                            <m:r>
                              <a:rPr lang="id-ID" b="0" i="1" smtClean="0">
                                <a:latin typeface="Cambria Math"/>
                              </a:rPr>
                              <m:t>12</m:t>
                            </m:r>
                          </m:den>
                        </m:f>
                      </m:e>
                    </m:d>
                    <m:r>
                      <a:rPr lang="id-ID" b="0" i="1" smtClean="0">
                        <a:latin typeface="Cambria Math"/>
                      </a:rPr>
                      <m:t>=</m:t>
                    </m:r>
                    <m:r>
                      <a:rPr lang="id-ID" b="0" i="1" smtClean="0">
                        <a:latin typeface="Cambria Math"/>
                        <a:ea typeface="Cambria Math"/>
                      </a:rPr>
                      <m:t>5</m:t>
                    </m:r>
                  </m:oMath>
                </a14:m>
                <a:r>
                  <a:rPr lang="id-ID" dirty="0"/>
                  <a:t> orang yang lahir pada bulan yang sama. </a:t>
                </a:r>
              </a:p>
              <a:p>
                <a:pPr marL="624078" indent="-514350" algn="just">
                  <a:lnSpc>
                    <a:spcPct val="130000"/>
                  </a:lnSpc>
                  <a:buFont typeface="Wingdings 3"/>
                  <a:buAutoNum type="arabicPeriod"/>
                </a:pPr>
                <a:r>
                  <a:rPr lang="id-ID" dirty="0"/>
                  <a:t>Diantara 50 orang mahasiswa, tedapat paling sedikit </a:t>
                </a:r>
                <a14:m>
                  <m:oMath xmlns:m="http://schemas.openxmlformats.org/officeDocument/2006/math">
                    <m:d>
                      <m:dPr>
                        <m:begChr m:val="⌈"/>
                        <m:endChr m:val="⌉"/>
                        <m:ctrlPr>
                          <a:rPr lang="id-ID" i="1">
                            <a:latin typeface="Cambria Math" panose="02040503050406030204" pitchFamily="18" charset="0"/>
                          </a:rPr>
                        </m:ctrlPr>
                      </m:dPr>
                      <m:e>
                        <m:f>
                          <m:fPr>
                            <m:ctrlPr>
                              <a:rPr lang="id-ID" i="1">
                                <a:latin typeface="Cambria Math" panose="02040503050406030204" pitchFamily="18" charset="0"/>
                              </a:rPr>
                            </m:ctrlPr>
                          </m:fPr>
                          <m:num>
                            <m:r>
                              <a:rPr lang="id-ID" i="1">
                                <a:latin typeface="Cambria Math"/>
                              </a:rPr>
                              <m:t>50</m:t>
                            </m:r>
                          </m:num>
                          <m:den>
                            <m:r>
                              <a:rPr lang="id-ID" b="0" i="1" smtClean="0">
                                <a:latin typeface="Cambria Math"/>
                              </a:rPr>
                              <m:t>7</m:t>
                            </m:r>
                          </m:den>
                        </m:f>
                      </m:e>
                    </m:d>
                    <m:r>
                      <a:rPr lang="id-ID" b="0" i="1" smtClean="0">
                        <a:latin typeface="Cambria Math"/>
                      </a:rPr>
                      <m:t>=8</m:t>
                    </m:r>
                  </m:oMath>
                </a14:m>
                <a:r>
                  <a:rPr lang="id-ID" dirty="0"/>
                  <a:t> orang yang lahir pada hari yang sama. </a:t>
                </a:r>
              </a:p>
              <a:p>
                <a:pPr marL="624078" indent="-514350" algn="just">
                  <a:lnSpc>
                    <a:spcPct val="130000"/>
                  </a:lnSpc>
                  <a:buFont typeface="Wingdings 3"/>
                  <a:buAutoNum type="arabicPeriod"/>
                </a:pPr>
                <a:r>
                  <a:rPr lang="id-ID" dirty="0"/>
                  <a:t>Diantara 50 orang mahasiswa, tedapat paling sedikit </a:t>
                </a:r>
                <a14:m>
                  <m:oMath xmlns:m="http://schemas.openxmlformats.org/officeDocument/2006/math">
                    <m:d>
                      <m:dPr>
                        <m:begChr m:val="⌈"/>
                        <m:endChr m:val="⌉"/>
                        <m:ctrlPr>
                          <a:rPr lang="id-ID" i="1">
                            <a:latin typeface="Cambria Math" panose="02040503050406030204" pitchFamily="18" charset="0"/>
                          </a:rPr>
                        </m:ctrlPr>
                      </m:dPr>
                      <m:e>
                        <m:f>
                          <m:fPr>
                            <m:ctrlPr>
                              <a:rPr lang="id-ID" i="1">
                                <a:latin typeface="Cambria Math" panose="02040503050406030204" pitchFamily="18" charset="0"/>
                              </a:rPr>
                            </m:ctrlPr>
                          </m:fPr>
                          <m:num>
                            <m:r>
                              <a:rPr lang="id-ID" i="1">
                                <a:latin typeface="Cambria Math"/>
                              </a:rPr>
                              <m:t>50</m:t>
                            </m:r>
                          </m:num>
                          <m:den>
                            <m:r>
                              <a:rPr lang="id-ID" i="1">
                                <a:latin typeface="Cambria Math"/>
                              </a:rPr>
                              <m:t>2</m:t>
                            </m:r>
                          </m:den>
                        </m:f>
                      </m:e>
                    </m:d>
                    <m:r>
                      <a:rPr lang="id-ID" b="0" i="1" smtClean="0">
                        <a:latin typeface="Cambria Math"/>
                      </a:rPr>
                      <m:t>=2</m:t>
                    </m:r>
                    <m:r>
                      <a:rPr lang="id-ID" i="1">
                        <a:latin typeface="Cambria Math"/>
                        <a:ea typeface="Cambria Math"/>
                      </a:rPr>
                      <m:t>5</m:t>
                    </m:r>
                  </m:oMath>
                </a14:m>
                <a:r>
                  <a:rPr lang="id-ID" dirty="0"/>
                  <a:t> orang yang berjenis kelamin sama. </a:t>
                </a:r>
              </a:p>
              <a:p>
                <a:pPr marL="624078" indent="-514350" algn="just">
                  <a:lnSpc>
                    <a:spcPct val="130000"/>
                  </a:lnSpc>
                  <a:buFont typeface="Wingdings 3"/>
                  <a:buAutoNum type="arabicPeriod"/>
                </a:pPr>
                <a:endParaRPr lang="id-ID" dirty="0"/>
              </a:p>
              <a:p>
                <a:pPr marL="624078" indent="-514350" algn="just">
                  <a:lnSpc>
                    <a:spcPct val="130000"/>
                  </a:lnSpc>
                  <a:buAutoNum type="arabicPeriod"/>
                </a:pPr>
                <a:endParaRPr lang="id-ID" dirty="0"/>
              </a:p>
              <a:p>
                <a:pPr marL="624078" indent="-514350" algn="just">
                  <a:lnSpc>
                    <a:spcPct val="130000"/>
                  </a:lnSpc>
                  <a:buAutoNum type="arabicPeriod"/>
                </a:pPr>
                <a:endParaRPr lang="id-ID"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57200" y="1481328"/>
                <a:ext cx="8229600" cy="4755984"/>
              </a:xfrm>
              <a:blipFill>
                <a:blip r:embed="rId2"/>
                <a:stretch>
                  <a:fillRect t="-128" r="-1185"/>
                </a:stretch>
              </a:blipFill>
            </p:spPr>
            <p:txBody>
              <a:bodyPr/>
              <a:lstStyle/>
              <a:p>
                <a:r>
                  <a:rPr lang="en-ID">
                    <a:noFill/>
                  </a:rPr>
                  <a:t> </a:t>
                </a:r>
              </a:p>
            </p:txBody>
          </p:sp>
        </mc:Fallback>
      </mc:AlternateContent>
      <p:sp>
        <p:nvSpPr>
          <p:cNvPr id="3" name="Title 2"/>
          <p:cNvSpPr>
            <a:spLocks noGrp="1"/>
          </p:cNvSpPr>
          <p:nvPr>
            <p:ph type="title"/>
          </p:nvPr>
        </p:nvSpPr>
        <p:spPr/>
        <p:txBody>
          <a:bodyPr/>
          <a:lstStyle/>
          <a:p>
            <a:r>
              <a:rPr lang="id-ID" dirty="0"/>
              <a:t>Contoh 3</a:t>
            </a:r>
          </a:p>
        </p:txBody>
      </p:sp>
    </p:spTree>
    <p:extLst>
      <p:ext uri="{BB962C8B-B14F-4D97-AF65-F5344CB8AC3E}">
        <p14:creationId xmlns:p14="http://schemas.microsoft.com/office/powerpoint/2010/main" val="94792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67544" y="1700808"/>
                <a:ext cx="8229600" cy="4525963"/>
              </a:xfrm>
            </p:spPr>
            <p:txBody>
              <a:bodyPr>
                <a:normAutofit fontScale="92500"/>
              </a:bodyPr>
              <a:lstStyle/>
              <a:p>
                <a:pPr marL="109728" indent="0" algn="just">
                  <a:lnSpc>
                    <a:spcPct val="130000"/>
                  </a:lnSpc>
                  <a:buNone/>
                </a:pPr>
                <a:r>
                  <a:rPr lang="id-ID" dirty="0"/>
                  <a:t>Berapa banyak objek minimum, M, yang harus dipilih agar setidaknya sebanyak k objek ada di dalam satu dari n kotak, saat objek-objek ini disebar ke setiap kotak? </a:t>
                </a:r>
              </a:p>
              <a:p>
                <a:pPr marL="109728" indent="0">
                  <a:buNone/>
                </a:pPr>
                <a:endParaRPr lang="id-ID" dirty="0"/>
              </a:p>
              <a:p>
                <a:pPr marL="109728" indent="0" algn="just">
                  <a:lnSpc>
                    <a:spcPct val="130000"/>
                  </a:lnSpc>
                  <a:buNone/>
                </a:pPr>
                <a:r>
                  <a:rPr lang="id-ID" dirty="0"/>
                  <a:t>Untuk M objek, akan ada setidaknya k objek di salah satu kotak, untuk </a:t>
                </a:r>
                <a14:m>
                  <m:oMath xmlns:m="http://schemas.openxmlformats.org/officeDocument/2006/math">
                    <m:d>
                      <m:dPr>
                        <m:begChr m:val="⌈"/>
                        <m:endChr m:val="⌉"/>
                        <m:ctrlPr>
                          <a:rPr lang="id-ID" i="1">
                            <a:latin typeface="Cambria Math" panose="02040503050406030204" pitchFamily="18" charset="0"/>
                          </a:rPr>
                        </m:ctrlPr>
                      </m:dPr>
                      <m:e>
                        <m:f>
                          <m:fPr>
                            <m:ctrlPr>
                              <a:rPr lang="id-ID" i="1">
                                <a:latin typeface="Cambria Math" panose="02040503050406030204" pitchFamily="18" charset="0"/>
                              </a:rPr>
                            </m:ctrlPr>
                          </m:fPr>
                          <m:num>
                            <m:r>
                              <a:rPr lang="id-ID" i="1">
                                <a:latin typeface="Cambria Math"/>
                              </a:rPr>
                              <m:t>𝑀</m:t>
                            </m:r>
                          </m:num>
                          <m:den>
                            <m:r>
                              <a:rPr lang="id-ID" i="1">
                                <a:latin typeface="Cambria Math"/>
                              </a:rPr>
                              <m:t>𝑛</m:t>
                            </m:r>
                          </m:den>
                        </m:f>
                      </m:e>
                    </m:d>
                    <m:r>
                      <a:rPr lang="id-ID" i="1">
                        <a:latin typeface="Cambria Math"/>
                      </a:rPr>
                      <m:t> </m:t>
                    </m:r>
                  </m:oMath>
                </a14:m>
                <a:r>
                  <a:rPr lang="id-ID" dirty="0"/>
                  <a:t>≥ k. Bilangan bulat terkecil k dimana </a:t>
                </a:r>
                <a14:m>
                  <m:oMath xmlns:m="http://schemas.openxmlformats.org/officeDocument/2006/math">
                    <m:f>
                      <m:fPr>
                        <m:ctrlPr>
                          <a:rPr lang="id-ID" i="1">
                            <a:latin typeface="Cambria Math" panose="02040503050406030204" pitchFamily="18" charset="0"/>
                          </a:rPr>
                        </m:ctrlPr>
                      </m:fPr>
                      <m:num>
                        <m:r>
                          <a:rPr lang="id-ID" i="1">
                            <a:latin typeface="Cambria Math"/>
                          </a:rPr>
                          <m:t>𝑀</m:t>
                        </m:r>
                      </m:num>
                      <m:den>
                        <m:r>
                          <a:rPr lang="id-ID" i="1">
                            <a:latin typeface="Cambria Math"/>
                          </a:rPr>
                          <m:t>𝑛</m:t>
                        </m:r>
                      </m:den>
                    </m:f>
                  </m:oMath>
                </a14:m>
                <a:r>
                  <a:rPr lang="id-ID" dirty="0"/>
                  <a:t> ≥ k−1 adalah M = n(k−1) + 1. </a:t>
                </a:r>
              </a:p>
              <a:p>
                <a:pPr marL="109728" indent="0" algn="just">
                  <a:lnSpc>
                    <a:spcPct val="130000"/>
                  </a:lnSpc>
                  <a:buNone/>
                </a:pPr>
                <a:endParaRPr lang="id-ID"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67544" y="1700808"/>
                <a:ext cx="8229600" cy="4525963"/>
              </a:xfrm>
              <a:blipFill rotWithShape="1">
                <a:blip r:embed="rId2"/>
                <a:stretch>
                  <a:fillRect r="-1185" b="-539"/>
                </a:stretch>
              </a:blipFill>
            </p:spPr>
            <p:txBody>
              <a:bodyPr/>
              <a:lstStyle/>
              <a:p>
                <a:r>
                  <a:rPr lang="id-ID">
                    <a:noFill/>
                  </a:rPr>
                  <a:t> </a:t>
                </a:r>
              </a:p>
            </p:txBody>
          </p:sp>
        </mc:Fallback>
      </mc:AlternateContent>
      <p:sp>
        <p:nvSpPr>
          <p:cNvPr id="3" name="Title 2"/>
          <p:cNvSpPr>
            <a:spLocks noGrp="1"/>
          </p:cNvSpPr>
          <p:nvPr>
            <p:ph type="title"/>
          </p:nvPr>
        </p:nvSpPr>
        <p:spPr/>
        <p:txBody>
          <a:bodyPr/>
          <a:lstStyle/>
          <a:p>
            <a:r>
              <a:rPr lang="id-ID" dirty="0"/>
              <a:t>Hitung Terbalik dari Teorema 2</a:t>
            </a:r>
          </a:p>
        </p:txBody>
      </p:sp>
    </p:spTree>
    <p:extLst>
      <p:ext uri="{BB962C8B-B14F-4D97-AF65-F5344CB8AC3E}">
        <p14:creationId xmlns:p14="http://schemas.microsoft.com/office/powerpoint/2010/main" val="2936768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495</TotalTime>
  <Words>1382</Words>
  <Application>Microsoft Office PowerPoint</Application>
  <PresentationFormat>On-screen Show (4:3)</PresentationFormat>
  <Paragraphs>127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Cambria Math</vt:lpstr>
      <vt:lpstr>Lucida Sans Unicode</vt:lpstr>
      <vt:lpstr>Verdana</vt:lpstr>
      <vt:lpstr>Wingdings 2</vt:lpstr>
      <vt:lpstr>Wingdings 3</vt:lpstr>
      <vt:lpstr>Concourse</vt:lpstr>
      <vt:lpstr>Prinsip Berhitung I</vt:lpstr>
      <vt:lpstr>Prinsip Sarang Merpati  </vt:lpstr>
      <vt:lpstr>Teorema 1</vt:lpstr>
      <vt:lpstr>Contoh 1</vt:lpstr>
      <vt:lpstr>Contoh 2</vt:lpstr>
      <vt:lpstr>Jawab Contoh 2</vt:lpstr>
      <vt:lpstr>Teorema 2</vt:lpstr>
      <vt:lpstr>Contoh 3</vt:lpstr>
      <vt:lpstr>Hitung Terbalik dari Teorema 2</vt:lpstr>
      <vt:lpstr>Contoh 4</vt:lpstr>
      <vt:lpstr>Faktorial</vt:lpstr>
      <vt:lpstr>Permutasi</vt:lpstr>
      <vt:lpstr>Contoh 5</vt:lpstr>
      <vt:lpstr>PowerPoint Presentation</vt:lpstr>
      <vt:lpstr>PowerPoint Presentation</vt:lpstr>
      <vt:lpstr>PowerPoint Presentation</vt:lpstr>
      <vt:lpstr>Permutasi Melingkar</vt:lpstr>
      <vt:lpstr>Permutasi Berulang</vt:lpstr>
      <vt:lpstr>Contoh 7</vt:lpstr>
      <vt:lpstr>Kombinasi</vt:lpstr>
      <vt:lpstr>Contoh 8</vt:lpstr>
      <vt:lpstr>Referensi</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Prinsip Berhitung I</dc:title>
  <dc:creator>User</dc:creator>
  <cp:lastModifiedBy>arkan jasmi</cp:lastModifiedBy>
  <cp:revision>31</cp:revision>
  <cp:lastPrinted>2020-10-20T03:19:20Z</cp:lastPrinted>
  <dcterms:created xsi:type="dcterms:W3CDTF">2020-10-20T03:16:37Z</dcterms:created>
  <dcterms:modified xsi:type="dcterms:W3CDTF">2023-10-24T09:51:17Z</dcterms:modified>
</cp:coreProperties>
</file>