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0" r:id="rId3"/>
    <p:sldId id="331" r:id="rId4"/>
    <p:sldId id="333" r:id="rId5"/>
    <p:sldId id="334" r:id="rId6"/>
    <p:sldId id="345" r:id="rId7"/>
    <p:sldId id="332" r:id="rId8"/>
    <p:sldId id="335" r:id="rId9"/>
    <p:sldId id="336" r:id="rId10"/>
    <p:sldId id="347" r:id="rId11"/>
    <p:sldId id="337" r:id="rId12"/>
    <p:sldId id="346" r:id="rId13"/>
    <p:sldId id="348" r:id="rId14"/>
    <p:sldId id="338" r:id="rId15"/>
    <p:sldId id="339" r:id="rId16"/>
    <p:sldId id="340" r:id="rId17"/>
    <p:sldId id="354" r:id="rId18"/>
    <p:sldId id="342" r:id="rId19"/>
    <p:sldId id="343" r:id="rId20"/>
    <p:sldId id="344" r:id="rId21"/>
    <p:sldId id="349" r:id="rId22"/>
    <p:sldId id="350" r:id="rId23"/>
    <p:sldId id="351" r:id="rId24"/>
    <p:sldId id="352" r:id="rId25"/>
    <p:sldId id="35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C960-E1FA-4CBA-8F19-86781FB4497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AB5B-40F7-4288-A06D-0DFC75D3C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B5B-40F7-4288-A06D-0DFC75D3CB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384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8784" y="3049191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043"/>
            <a:ext cx="1337733" cy="2189559"/>
            <a:chOff x="4704" y="1885"/>
            <a:chExt cx="843" cy="1379"/>
          </a:xfrm>
        </p:grpSpPr>
        <p:sp>
          <p:nvSpPr>
            <p:cNvPr id="9626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6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6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629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637"/>
            <a:ext cx="2057400" cy="60078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637"/>
            <a:ext cx="5969000" cy="60078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637"/>
            <a:ext cx="8229600" cy="6007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84" y="2906317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13200" cy="4411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719263"/>
            <a:ext cx="4013200" cy="4411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03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716"/>
            <a:ext cx="4040717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272"/>
            <a:ext cx="4040717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87" y="1534716"/>
            <a:ext cx="4040716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087" y="2175272"/>
            <a:ext cx="4040716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2655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705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7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7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635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90946A1-57C2-4894-BA83-684D6FBCFFE5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1B8343-4E80-4212-A8CF-BC3314ECBA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4" y="152400"/>
            <a:ext cx="791633" cy="1295400"/>
            <a:chOff x="5136" y="960"/>
            <a:chExt cx="528" cy="864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-540568" y="1412776"/>
            <a:ext cx="7772400" cy="277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STRUKTUR DATA</a:t>
            </a:r>
            <a:br>
              <a:rPr kumimoji="0" lang="en-US" sz="4800" b="1" i="0" u="none" strike="noStrike" kern="0" cap="none" spc="0" normalizeH="0" baseline="0" noProof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</a:br>
            <a:br>
              <a:rPr kumimoji="0" lang="en-US" sz="4800" b="1" i="0" u="none" strike="noStrike" kern="0" cap="none" spc="0" normalizeH="0" baseline="0" noProof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</a:br>
            <a:r>
              <a:rPr kumimoji="0" lang="en-US" sz="6600" b="1" i="0" u="none" strike="noStrike" kern="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QUEUE</a:t>
            </a:r>
            <a:endParaRPr kumimoji="0" lang="en-US" sz="4800" b="1" i="0" u="none" strike="noStrike" kern="0" cap="none" spc="0" normalizeH="0" baseline="0" noProof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Kasus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2464587"/>
            <a:ext cx="5842992" cy="3268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9752" y="5733258"/>
            <a:ext cx="4464496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normalizeH="0" baseline="0" noProof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DEQUEUE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5576" y="5877274"/>
            <a:ext cx="136815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Definisi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DEQUEUE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 linier yang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list,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tengah-tengah</a:t>
            </a:r>
            <a:r>
              <a:rPr lang="en-US" dirty="0"/>
              <a:t> list.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3213" y="521573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1909" y="521573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70601" y="521573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9297" y="521573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7989" y="521573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1" idx="0"/>
            <a:endCxn id="9" idx="2"/>
          </p:cNvCxnSpPr>
          <p:nvPr/>
        </p:nvCxnSpPr>
        <p:spPr>
          <a:xfrm rot="5400000" flipH="1" flipV="1">
            <a:off x="6425601" y="5797999"/>
            <a:ext cx="448933" cy="1416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8144" y="609329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FRONT</a:t>
            </a:r>
            <a:endParaRPr lang="en-US" sz="2800" b="1" dirty="0"/>
          </a:p>
        </p:txBody>
      </p:sp>
      <p:cxnSp>
        <p:nvCxnSpPr>
          <p:cNvPr id="12" name="Straight Arrow Connector 11"/>
          <p:cNvCxnSpPr>
            <a:stCxn id="13" idx="1"/>
            <a:endCxn id="5" idx="2"/>
          </p:cNvCxnSpPr>
          <p:nvPr/>
        </p:nvCxnSpPr>
        <p:spPr>
          <a:xfrm rot="10800000">
            <a:off x="3006123" y="5644364"/>
            <a:ext cx="413752" cy="691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75" y="6074132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REAR</a:t>
            </a:r>
            <a:endParaRPr lang="en-US" sz="2800" b="1" dirty="0"/>
          </a:p>
        </p:txBody>
      </p:sp>
      <p:sp>
        <p:nvSpPr>
          <p:cNvPr id="14" name="Notched Right Arrow 13"/>
          <p:cNvSpPr/>
          <p:nvPr/>
        </p:nvSpPr>
        <p:spPr>
          <a:xfrm rot="20106977">
            <a:off x="773984" y="5955404"/>
            <a:ext cx="1143008" cy="42862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 rot="1203928">
            <a:off x="7328123" y="5481597"/>
            <a:ext cx="1143008" cy="42862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 rot="8995263">
            <a:off x="7886997" y="4364936"/>
            <a:ext cx="1143008" cy="42862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otched Right Arrow 22"/>
          <p:cNvSpPr/>
          <p:nvPr/>
        </p:nvSpPr>
        <p:spPr>
          <a:xfrm rot="12057055">
            <a:off x="1370479" y="4836207"/>
            <a:ext cx="1143008" cy="42862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231 L 0.21164 -0.132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-6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24253 0.117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" y="5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15973 0.12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0" y="63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2.59259E-6 L -0.21632 -0.089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9" grpId="0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8"/>
            <a:ext cx="8229600" cy="49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Ada</a:t>
            </a:r>
            <a:r>
              <a:rPr lang="en-US" sz="2800" dirty="0"/>
              <a:t> 2 </a:t>
            </a:r>
            <a:r>
              <a:rPr lang="en-US" sz="2800" dirty="0" err="1"/>
              <a:t>macam</a:t>
            </a:r>
            <a:r>
              <a:rPr lang="en-US" sz="2800" dirty="0"/>
              <a:t> </a:t>
            </a:r>
            <a:r>
              <a:rPr lang="en-US" sz="2800" dirty="0" err="1"/>
              <a:t>Dequeue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marL="514350" indent="-514350" algn="just">
              <a:buAutoNum type="arabicPeriod"/>
            </a:pP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terbatas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dequeue</a:t>
            </a:r>
            <a:r>
              <a:rPr lang="en-US" sz="2800" dirty="0"/>
              <a:t> yang </a:t>
            </a:r>
            <a:r>
              <a:rPr lang="en-US" sz="2800" dirty="0" err="1"/>
              <a:t>penambahan</a:t>
            </a:r>
            <a:r>
              <a:rPr lang="en-US" sz="2800" dirty="0"/>
              <a:t> </a:t>
            </a:r>
            <a:r>
              <a:rPr lang="en-US" sz="2800" dirty="0" err="1"/>
              <a:t>elemennya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penghapusan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.</a:t>
            </a:r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output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terbatas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dequeue</a:t>
            </a:r>
            <a:r>
              <a:rPr lang="en-US" sz="2800" dirty="0"/>
              <a:t> yang </a:t>
            </a:r>
            <a:r>
              <a:rPr lang="en-US" sz="2800" dirty="0" err="1"/>
              <a:t>penghapusan</a:t>
            </a:r>
            <a:r>
              <a:rPr lang="en-US" sz="2800" dirty="0"/>
              <a:t> </a:t>
            </a:r>
            <a:r>
              <a:rPr lang="en-US" sz="2800" dirty="0" err="1"/>
              <a:t>elemennya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penambahan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83770" y="3573018"/>
            <a:ext cx="4576980" cy="576064"/>
            <a:chOff x="2483768" y="3573016"/>
            <a:chExt cx="4576980" cy="576064"/>
          </a:xfrm>
        </p:grpSpPr>
        <p:sp>
          <p:nvSpPr>
            <p:cNvPr id="4" name="Oval 3"/>
            <p:cNvSpPr/>
            <p:nvPr/>
          </p:nvSpPr>
          <p:spPr>
            <a:xfrm>
              <a:off x="3059832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491880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23928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5976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88024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20072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52120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84168" y="364502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83768" y="3573016"/>
              <a:ext cx="432048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628700" y="3681028"/>
              <a:ext cx="432048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flipH="1">
              <a:off x="2483768" y="3861048"/>
              <a:ext cx="432048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83770" y="6093297"/>
            <a:ext cx="4576980" cy="576064"/>
            <a:chOff x="2483768" y="6093296"/>
            <a:chExt cx="4576980" cy="576064"/>
          </a:xfrm>
        </p:grpSpPr>
        <p:sp>
          <p:nvSpPr>
            <p:cNvPr id="20" name="Oval 19"/>
            <p:cNvSpPr/>
            <p:nvPr/>
          </p:nvSpPr>
          <p:spPr>
            <a:xfrm>
              <a:off x="3059832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1880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23928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55976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88024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20072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652120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84168" y="616530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483768" y="6093296"/>
              <a:ext cx="432048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 flipH="1">
              <a:off x="6628700" y="6201308"/>
              <a:ext cx="432048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 flipH="1">
              <a:off x="2483768" y="6381328"/>
              <a:ext cx="432048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Kasus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6275040" cy="35569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ICU (</a:t>
            </a:r>
            <a:r>
              <a:rPr lang="en-US" i="1" dirty="0"/>
              <a:t>Intensive Care Unit</a:t>
            </a:r>
            <a:r>
              <a:rPr lang="en-US" dirty="0"/>
              <a:t>)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,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antri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       1. </a:t>
            </a:r>
            <a:r>
              <a:rPr lang="en-US" dirty="0" err="1"/>
              <a:t>keseleo</a:t>
            </a:r>
            <a:r>
              <a:rPr lang="en-US" dirty="0"/>
              <a:t>, 2. </a:t>
            </a:r>
            <a:r>
              <a:rPr lang="en-US" dirty="0" err="1"/>
              <a:t>disengat</a:t>
            </a:r>
            <a:r>
              <a:rPr lang="en-US" dirty="0"/>
              <a:t> </a:t>
            </a:r>
            <a:r>
              <a:rPr lang="en-US" dirty="0" err="1"/>
              <a:t>lebah</a:t>
            </a:r>
            <a:r>
              <a:rPr lang="en-US" dirty="0"/>
              <a:t>, 3. </a:t>
            </a:r>
            <a:r>
              <a:rPr lang="en-US" dirty="0" err="1"/>
              <a:t>digigit</a:t>
            </a:r>
            <a:r>
              <a:rPr lang="en-US" dirty="0"/>
              <a:t> </a:t>
            </a:r>
            <a:r>
              <a:rPr lang="en-US" dirty="0" err="1"/>
              <a:t>pacar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antri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gilirannya</a:t>
            </a:r>
            <a:r>
              <a:rPr lang="en-US" dirty="0"/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0298" y="5286388"/>
            <a:ext cx="5184576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normalizeH="0" baseline="0" noProof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PRIORITY QUEUE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5576" y="5877274"/>
            <a:ext cx="136815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 QUEUE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Berprioritas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Antrian Berprioritas adalah himpunan elemen yang setiap elemennya diberikan tingkat prioritas tertentu, dan urutan pemrosesan elemennya didasarkan atas prioritas tersebut sbb:</a:t>
            </a:r>
          </a:p>
          <a:p>
            <a:pPr marL="514350" indent="-514350">
              <a:buAutoNum type="arabicPeriod"/>
            </a:pPr>
            <a:r>
              <a:rPr lang="en-US"/>
              <a:t>Elemen yang prioritasnya lebih tinggi diproses lebih dulu.</a:t>
            </a:r>
          </a:p>
          <a:p>
            <a:pPr marL="514350" indent="-514350">
              <a:buAutoNum type="arabicPeriod"/>
            </a:pPr>
            <a:r>
              <a:rPr lang="en-US"/>
              <a:t>Dua elemen dengan prioritas yang sama diproses berdasarkan urutan kedatangannya, yaitu yang datang lebih dulu diproses lebih dulu (FIFO).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 QUEUE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Representasi antrian berprioritas antara lain dilakukan dengan one-way list, sbb:</a:t>
            </a:r>
          </a:p>
          <a:p>
            <a:pPr marL="514350" indent="-514350">
              <a:buAutoNum type="alphaLcPeriod"/>
            </a:pPr>
            <a:r>
              <a:rPr lang="en-US"/>
              <a:t>Setiap simpul memiliki 3 field, yaitu: INF (informasi), PRN (nomor prioritas), dan LINK (penunjuk ke elemen berikutnya)</a:t>
            </a:r>
          </a:p>
          <a:p>
            <a:pPr marL="514350" indent="-514350">
              <a:buAutoNum type="alphaLcPeriod"/>
            </a:pPr>
            <a:r>
              <a:rPr lang="en-US"/>
              <a:t>Simpul X mendahului simpul Y dalam list :</a:t>
            </a:r>
          </a:p>
          <a:p>
            <a:pPr marL="900113" indent="-900113">
              <a:buNone/>
              <a:tabLst>
                <a:tab pos="531813" algn="l"/>
              </a:tabLst>
            </a:pPr>
            <a:r>
              <a:rPr lang="en-US"/>
              <a:t>	-	jika prioritas X lebih tinggi daripada prioritas Y</a:t>
            </a:r>
          </a:p>
          <a:p>
            <a:pPr marL="900113" indent="-900113">
              <a:buNone/>
              <a:tabLst>
                <a:tab pos="531813" algn="l"/>
              </a:tabLst>
            </a:pPr>
            <a:r>
              <a:rPr lang="en-US"/>
              <a:t>	-	jika prioritas keduanya sama, tetapi X lebih dulu masuk ke dalam antrian.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 QUEUE with One-Way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98" y="1714491"/>
          <a:ext cx="5334004" cy="4928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19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INFO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LINK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1" y="235743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7" y="2357431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2071669" y="2607465"/>
            <a:ext cx="2212299" cy="677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628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kedatangan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3619496" y="1982381"/>
            <a:ext cx="599089" cy="304800"/>
          </a:xfrm>
          <a:custGeom>
            <a:avLst/>
            <a:gdLst>
              <a:gd name="connsiteX0" fmla="*/ 599089 w 599089"/>
              <a:gd name="connsiteY0" fmla="*/ 304800 h 304800"/>
              <a:gd name="connsiteX1" fmla="*/ 283779 w 599089"/>
              <a:gd name="connsiteY1" fmla="*/ 36786 h 304800"/>
              <a:gd name="connsiteX2" fmla="*/ 0 w 599089"/>
              <a:gd name="connsiteY2" fmla="*/ 8408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89" h="304800">
                <a:moveTo>
                  <a:pt x="599089" y="304800"/>
                </a:moveTo>
                <a:cubicBezTo>
                  <a:pt x="491358" y="189186"/>
                  <a:pt x="383627" y="73572"/>
                  <a:pt x="283779" y="36786"/>
                </a:cubicBezTo>
                <a:cubicBezTo>
                  <a:pt x="183931" y="0"/>
                  <a:pt x="91965" y="42041"/>
                  <a:pt x="0" y="84082"/>
                </a:cubicBezTo>
              </a:path>
            </a:pathLst>
          </a:custGeom>
          <a:ln>
            <a:solidFill>
              <a:schemeClr val="tx1"/>
            </a:solidFill>
            <a:head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 QUEUE with One-Way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1453" y="2848136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091717" y="2848136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091981" y="2848136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805833" y="3919706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877535" y="3919706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949237" y="3919706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020543" y="5002376"/>
          <a:ext cx="1614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591649" y="3032763"/>
            <a:ext cx="50006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88717" y="3032763"/>
            <a:ext cx="50006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45561" y="4104333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3793" y="4104333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6295" y="207596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6362" y="207596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433451" y="2397440"/>
            <a:ext cx="714380" cy="500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365635" y="3040822"/>
            <a:ext cx="5552336" cy="1097280"/>
          </a:xfrm>
          <a:custGeom>
            <a:avLst/>
            <a:gdLst>
              <a:gd name="connsiteX0" fmla="*/ 5683857 w 6062870"/>
              <a:gd name="connsiteY0" fmla="*/ 0 h 1097280"/>
              <a:gd name="connsiteX1" fmla="*/ 5803127 w 6062870"/>
              <a:gd name="connsiteY1" fmla="*/ 246491 h 1097280"/>
              <a:gd name="connsiteX2" fmla="*/ 4125401 w 6062870"/>
              <a:gd name="connsiteY2" fmla="*/ 453224 h 1097280"/>
              <a:gd name="connsiteX3" fmla="*/ 563217 w 6062870"/>
              <a:gd name="connsiteY3" fmla="*/ 795131 h 1097280"/>
              <a:gd name="connsiteX4" fmla="*/ 746097 w 6062870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593297"/>
              <a:gd name="connsiteY0" fmla="*/ 0 h 1097280"/>
              <a:gd name="connsiteX1" fmla="*/ 5452986 w 5593297"/>
              <a:gd name="connsiteY1" fmla="*/ 246491 h 1097280"/>
              <a:gd name="connsiteX2" fmla="*/ 3775260 w 5593297"/>
              <a:gd name="connsiteY2" fmla="*/ 453224 h 1097280"/>
              <a:gd name="connsiteX3" fmla="*/ 563217 w 5593297"/>
              <a:gd name="connsiteY3" fmla="*/ 676510 h 1097280"/>
              <a:gd name="connsiteX4" fmla="*/ 395956 w 5593297"/>
              <a:gd name="connsiteY4" fmla="*/ 1097280 h 1097280"/>
              <a:gd name="connsiteX0" fmla="*/ 5354283 w 5613864"/>
              <a:gd name="connsiteY0" fmla="*/ 0 h 1097280"/>
              <a:gd name="connsiteX1" fmla="*/ 5473553 w 5613864"/>
              <a:gd name="connsiteY1" fmla="*/ 246491 h 1097280"/>
              <a:gd name="connsiteX2" fmla="*/ 3795827 w 5613864"/>
              <a:gd name="connsiteY2" fmla="*/ 453224 h 1097280"/>
              <a:gd name="connsiteX3" fmla="*/ 583784 w 5613864"/>
              <a:gd name="connsiteY3" fmla="*/ 676510 h 1097280"/>
              <a:gd name="connsiteX4" fmla="*/ 416523 w 5613864"/>
              <a:gd name="connsiteY4" fmla="*/ 1097280 h 1097280"/>
              <a:gd name="connsiteX0" fmla="*/ 5354283 w 5661855"/>
              <a:gd name="connsiteY0" fmla="*/ 0 h 1097280"/>
              <a:gd name="connsiteX1" fmla="*/ 5473553 w 5661855"/>
              <a:gd name="connsiteY1" fmla="*/ 246491 h 1097280"/>
              <a:gd name="connsiteX2" fmla="*/ 3795827 w 5661855"/>
              <a:gd name="connsiteY2" fmla="*/ 453224 h 1097280"/>
              <a:gd name="connsiteX3" fmla="*/ 583784 w 5661855"/>
              <a:gd name="connsiteY3" fmla="*/ 676510 h 1097280"/>
              <a:gd name="connsiteX4" fmla="*/ 416523 w 5661855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1855" h="1097280">
                <a:moveTo>
                  <a:pt x="5354283" y="0"/>
                </a:moveTo>
                <a:cubicBezTo>
                  <a:pt x="5543789" y="85477"/>
                  <a:pt x="5661855" y="192253"/>
                  <a:pt x="5473553" y="246491"/>
                </a:cubicBezTo>
                <a:cubicBezTo>
                  <a:pt x="5232674" y="339513"/>
                  <a:pt x="3795827" y="453224"/>
                  <a:pt x="3795827" y="453224"/>
                </a:cubicBezTo>
                <a:cubicBezTo>
                  <a:pt x="2922509" y="544664"/>
                  <a:pt x="1182904" y="640972"/>
                  <a:pt x="583784" y="676510"/>
                </a:cubicBezTo>
                <a:cubicBezTo>
                  <a:pt x="0" y="719147"/>
                  <a:pt x="43474" y="999877"/>
                  <a:pt x="416523" y="1097280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757730" y="4077372"/>
            <a:ext cx="2951671" cy="1097280"/>
          </a:xfrm>
          <a:custGeom>
            <a:avLst/>
            <a:gdLst>
              <a:gd name="connsiteX0" fmla="*/ 5683857 w 6062870"/>
              <a:gd name="connsiteY0" fmla="*/ 0 h 1097280"/>
              <a:gd name="connsiteX1" fmla="*/ 5803127 w 6062870"/>
              <a:gd name="connsiteY1" fmla="*/ 246491 h 1097280"/>
              <a:gd name="connsiteX2" fmla="*/ 4125401 w 6062870"/>
              <a:gd name="connsiteY2" fmla="*/ 453224 h 1097280"/>
              <a:gd name="connsiteX3" fmla="*/ 563217 w 6062870"/>
              <a:gd name="connsiteY3" fmla="*/ 795131 h 1097280"/>
              <a:gd name="connsiteX4" fmla="*/ 746097 w 6062870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593297"/>
              <a:gd name="connsiteY0" fmla="*/ 0 h 1097280"/>
              <a:gd name="connsiteX1" fmla="*/ 5452986 w 5593297"/>
              <a:gd name="connsiteY1" fmla="*/ 246491 h 1097280"/>
              <a:gd name="connsiteX2" fmla="*/ 3775260 w 5593297"/>
              <a:gd name="connsiteY2" fmla="*/ 453224 h 1097280"/>
              <a:gd name="connsiteX3" fmla="*/ 563217 w 5593297"/>
              <a:gd name="connsiteY3" fmla="*/ 676510 h 1097280"/>
              <a:gd name="connsiteX4" fmla="*/ 395956 w 5593297"/>
              <a:gd name="connsiteY4" fmla="*/ 1097280 h 1097280"/>
              <a:gd name="connsiteX0" fmla="*/ 5354283 w 5613864"/>
              <a:gd name="connsiteY0" fmla="*/ 0 h 1097280"/>
              <a:gd name="connsiteX1" fmla="*/ 5473553 w 5613864"/>
              <a:gd name="connsiteY1" fmla="*/ 246491 h 1097280"/>
              <a:gd name="connsiteX2" fmla="*/ 3795827 w 5613864"/>
              <a:gd name="connsiteY2" fmla="*/ 453224 h 1097280"/>
              <a:gd name="connsiteX3" fmla="*/ 583784 w 5613864"/>
              <a:gd name="connsiteY3" fmla="*/ 676510 h 1097280"/>
              <a:gd name="connsiteX4" fmla="*/ 416523 w 5613864"/>
              <a:gd name="connsiteY4" fmla="*/ 1097280 h 1097280"/>
              <a:gd name="connsiteX0" fmla="*/ 5354283 w 5661855"/>
              <a:gd name="connsiteY0" fmla="*/ 0 h 1097280"/>
              <a:gd name="connsiteX1" fmla="*/ 5473553 w 5661855"/>
              <a:gd name="connsiteY1" fmla="*/ 246491 h 1097280"/>
              <a:gd name="connsiteX2" fmla="*/ 3795827 w 5661855"/>
              <a:gd name="connsiteY2" fmla="*/ 453224 h 1097280"/>
              <a:gd name="connsiteX3" fmla="*/ 583784 w 5661855"/>
              <a:gd name="connsiteY3" fmla="*/ 676510 h 1097280"/>
              <a:gd name="connsiteX4" fmla="*/ 416523 w 5661855"/>
              <a:gd name="connsiteY4" fmla="*/ 1097280 h 1097280"/>
              <a:gd name="connsiteX0" fmla="*/ 5354283 w 5661855"/>
              <a:gd name="connsiteY0" fmla="*/ 0 h 1097280"/>
              <a:gd name="connsiteX1" fmla="*/ 5473553 w 5661855"/>
              <a:gd name="connsiteY1" fmla="*/ 246491 h 1097280"/>
              <a:gd name="connsiteX2" fmla="*/ 4023034 w 5661855"/>
              <a:gd name="connsiteY2" fmla="*/ 576064 h 1097280"/>
              <a:gd name="connsiteX3" fmla="*/ 583784 w 5661855"/>
              <a:gd name="connsiteY3" fmla="*/ 676510 h 1097280"/>
              <a:gd name="connsiteX4" fmla="*/ 416523 w 5661855"/>
              <a:gd name="connsiteY4" fmla="*/ 1097280 h 1097280"/>
              <a:gd name="connsiteX0" fmla="*/ 5354283 w 5543789"/>
              <a:gd name="connsiteY0" fmla="*/ 0 h 1097280"/>
              <a:gd name="connsiteX1" fmla="*/ 5320788 w 5543789"/>
              <a:gd name="connsiteY1" fmla="*/ 360040 h 1097280"/>
              <a:gd name="connsiteX2" fmla="*/ 4023034 w 5543789"/>
              <a:gd name="connsiteY2" fmla="*/ 576064 h 1097280"/>
              <a:gd name="connsiteX3" fmla="*/ 583784 w 5543789"/>
              <a:gd name="connsiteY3" fmla="*/ 676510 h 1097280"/>
              <a:gd name="connsiteX4" fmla="*/ 416523 w 5543789"/>
              <a:gd name="connsiteY4" fmla="*/ 1097280 h 1097280"/>
              <a:gd name="connsiteX0" fmla="*/ 5191012 w 5509091"/>
              <a:gd name="connsiteY0" fmla="*/ 0 h 1097280"/>
              <a:gd name="connsiteX1" fmla="*/ 5320788 w 5509091"/>
              <a:gd name="connsiteY1" fmla="*/ 360040 h 1097280"/>
              <a:gd name="connsiteX2" fmla="*/ 4023034 w 5509091"/>
              <a:gd name="connsiteY2" fmla="*/ 576064 h 1097280"/>
              <a:gd name="connsiteX3" fmla="*/ 583784 w 5509091"/>
              <a:gd name="connsiteY3" fmla="*/ 676510 h 1097280"/>
              <a:gd name="connsiteX4" fmla="*/ 416523 w 5509091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4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3633711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7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7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7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4855590 w 5379317"/>
              <a:gd name="connsiteY0" fmla="*/ 0 h 1097280"/>
              <a:gd name="connsiteX1" fmla="*/ 5191015 w 5379317"/>
              <a:gd name="connsiteY1" fmla="*/ 360040 h 1097280"/>
              <a:gd name="connsiteX2" fmla="*/ 4023037 w 5379317"/>
              <a:gd name="connsiteY2" fmla="*/ 576064 h 1097280"/>
              <a:gd name="connsiteX3" fmla="*/ 583784 w 5379317"/>
              <a:gd name="connsiteY3" fmla="*/ 676510 h 1097280"/>
              <a:gd name="connsiteX4" fmla="*/ 416523 w 5379317"/>
              <a:gd name="connsiteY4" fmla="*/ 1097280 h 1097280"/>
              <a:gd name="connsiteX0" fmla="*/ 4855590 w 5379317"/>
              <a:gd name="connsiteY0" fmla="*/ 0 h 1097280"/>
              <a:gd name="connsiteX1" fmla="*/ 5191015 w 5379317"/>
              <a:gd name="connsiteY1" fmla="*/ 360040 h 1097280"/>
              <a:gd name="connsiteX2" fmla="*/ 4023037 w 5379317"/>
              <a:gd name="connsiteY2" fmla="*/ 576064 h 1097280"/>
              <a:gd name="connsiteX3" fmla="*/ 583784 w 5379317"/>
              <a:gd name="connsiteY3" fmla="*/ 676510 h 1097280"/>
              <a:gd name="connsiteX4" fmla="*/ 416523 w 5379317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317" h="1097280">
                <a:moveTo>
                  <a:pt x="4855590" y="0"/>
                </a:moveTo>
                <a:cubicBezTo>
                  <a:pt x="5292868" y="66155"/>
                  <a:pt x="5379317" y="305802"/>
                  <a:pt x="5191015" y="360040"/>
                </a:cubicBezTo>
                <a:cubicBezTo>
                  <a:pt x="4980011" y="509635"/>
                  <a:pt x="4023037" y="576064"/>
                  <a:pt x="4023037" y="576064"/>
                </a:cubicBezTo>
                <a:cubicBezTo>
                  <a:pt x="3149719" y="667504"/>
                  <a:pt x="1182904" y="640972"/>
                  <a:pt x="583784" y="676510"/>
                </a:cubicBezTo>
                <a:cubicBezTo>
                  <a:pt x="0" y="719147"/>
                  <a:pt x="43474" y="999877"/>
                  <a:pt x="416523" y="1097280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7133993" y="5002376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6516216" y="5187003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Menghapus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</a:t>
            </a:r>
            <a:b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Priority Queue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One-Way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2"/>
            <a:ext cx="8229600" cy="41259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/>
              <a:t>ITEM := INFO(START) {Langkah ini untuk menyimpan data dalam simpul pertama}</a:t>
            </a:r>
          </a:p>
          <a:p>
            <a:pPr marL="514350" indent="-514350">
              <a:buAutoNum type="arabicPeriod"/>
            </a:pPr>
            <a:r>
              <a:rPr lang="en-US"/>
              <a:t>START := LINK(START)</a:t>
            </a:r>
          </a:p>
          <a:p>
            <a:pPr marL="514350" indent="-514350">
              <a:buAutoNum type="arabicPeriod"/>
            </a:pPr>
            <a:r>
              <a:rPr lang="en-US"/>
              <a:t>Hapus Simpul Pertama dari List</a:t>
            </a:r>
          </a:p>
          <a:p>
            <a:pPr marL="514350" indent="-514350">
              <a:buAutoNum type="arabicPeriod"/>
            </a:pPr>
            <a:r>
              <a:rPr lang="en-US"/>
              <a:t>Proses ITEM</a:t>
            </a:r>
          </a:p>
          <a:p>
            <a:pPr marL="514350" indent="-514350">
              <a:buAutoNum type="arabicPeriod"/>
            </a:pPr>
            <a:r>
              <a:rPr lang="en-US"/>
              <a:t>Exit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Menambah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</a:t>
            </a:r>
            <a:b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Priority Queue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One-Way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err="1"/>
              <a:t>Telusuri</a:t>
            </a:r>
            <a:r>
              <a:rPr lang="en-US" dirty="0"/>
              <a:t> one-way list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X yang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prioritasnya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N. </a:t>
            </a:r>
            <a:r>
              <a:rPr lang="en-US" dirty="0" err="1"/>
              <a:t>Sisipkan</a:t>
            </a:r>
            <a:r>
              <a:rPr lang="en-US" dirty="0"/>
              <a:t> ITEM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X.</a:t>
            </a:r>
          </a:p>
          <a:p>
            <a:pPr marL="514350" indent="-514350">
              <a:buAutoNum type="alphaL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sisipkan</a:t>
            </a:r>
            <a:r>
              <a:rPr lang="en-US" dirty="0"/>
              <a:t> ITEM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List.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(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Antrian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err="1"/>
              <a:t>Definisi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r>
              <a:rPr lang="en-US" sz="2800" b="1" dirty="0"/>
              <a:t>Queue (</a:t>
            </a:r>
            <a:r>
              <a:rPr lang="en-US" sz="2800" b="1" dirty="0" err="1"/>
              <a:t>Antrian</a:t>
            </a:r>
            <a:r>
              <a:rPr lang="en-US" sz="2800" b="1" dirty="0"/>
              <a:t>)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List Linier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penyisipan</a:t>
            </a:r>
            <a:r>
              <a:rPr lang="en-US" sz="2800" dirty="0"/>
              <a:t> (</a:t>
            </a:r>
            <a:r>
              <a:rPr lang="en-US" sz="2800" i="1" dirty="0"/>
              <a:t>insertion</a:t>
            </a:r>
            <a:r>
              <a:rPr lang="en-US" sz="2800" dirty="0"/>
              <a:t>)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diperbolehkan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, yang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belakang</a:t>
            </a:r>
            <a:r>
              <a:rPr lang="en-US" sz="2800" dirty="0"/>
              <a:t> (REAR),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penghapusan</a:t>
            </a:r>
            <a:r>
              <a:rPr lang="en-US" sz="2800" dirty="0"/>
              <a:t> (</a:t>
            </a:r>
            <a:r>
              <a:rPr lang="en-US" sz="2800" i="1" dirty="0"/>
              <a:t>deletion</a:t>
            </a:r>
            <a:r>
              <a:rPr lang="en-US" sz="2800" dirty="0"/>
              <a:t>)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diperbolehkan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yang </a:t>
            </a:r>
            <a:r>
              <a:rPr lang="en-US" sz="2800" dirty="0" err="1"/>
              <a:t>lainnya</a:t>
            </a:r>
            <a:r>
              <a:rPr lang="en-US" sz="2800" dirty="0"/>
              <a:t>, yang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depan</a:t>
            </a:r>
            <a:r>
              <a:rPr lang="en-US" sz="2800" dirty="0"/>
              <a:t> (FRONT).</a:t>
            </a:r>
          </a:p>
          <a:p>
            <a:pPr marL="0" indent="0" algn="just">
              <a:buNone/>
            </a:pPr>
            <a:r>
              <a:rPr lang="en-US" sz="2800" dirty="0" err="1"/>
              <a:t>Pemrosesan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FIFO (</a:t>
            </a:r>
            <a:r>
              <a:rPr lang="en-US" sz="2800" i="1" dirty="0"/>
              <a:t>First In First Out</a:t>
            </a:r>
            <a:r>
              <a:rPr lang="en-US" sz="2800" dirty="0"/>
              <a:t>)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14545" y="535782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3241" y="535782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1933" y="535782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0629" y="535782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29321" y="5357825"/>
            <a:ext cx="785819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715142" y="5929330"/>
            <a:ext cx="357191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72331" y="607220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FRONT</a:t>
            </a:r>
            <a:endParaRPr lang="en-US" sz="2800" b="1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857357" y="585789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1541" y="607220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REAR</a:t>
            </a:r>
            <a:endParaRPr lang="en-US" sz="2800" b="1"/>
          </a:p>
        </p:txBody>
      </p:sp>
      <p:sp>
        <p:nvSpPr>
          <p:cNvPr id="22" name="Notched Right Arrow 21"/>
          <p:cNvSpPr/>
          <p:nvPr/>
        </p:nvSpPr>
        <p:spPr>
          <a:xfrm>
            <a:off x="857224" y="5357826"/>
            <a:ext cx="1143008" cy="42862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otched Right Arrow 22"/>
          <p:cNvSpPr/>
          <p:nvPr/>
        </p:nvSpPr>
        <p:spPr>
          <a:xfrm>
            <a:off x="6929455" y="5357826"/>
            <a:ext cx="1143008" cy="42862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61887E-6 L 0.2474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 QUEUE with One-Way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93756" y="2997552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194020" y="2997552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194284" y="2997552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908136" y="4069122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979837" y="4069122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051540" y="4069122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122845" y="5146392"/>
          <a:ext cx="1614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693953" y="3182178"/>
            <a:ext cx="50006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91020" y="3182178"/>
            <a:ext cx="50006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47864" y="4253748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36096" y="4253748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598" y="22253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28665" y="22253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535755" y="2546855"/>
            <a:ext cx="714380" cy="500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Content Placeholder 3"/>
          <p:cNvGraphicFramePr>
            <a:graphicFrameLocks/>
          </p:cNvGraphicFramePr>
          <p:nvPr/>
        </p:nvGraphicFramePr>
        <p:xfrm>
          <a:off x="2071671" y="2082509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5400000" flipH="1" flipV="1">
            <a:off x="6357951" y="2582574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67937" y="3190238"/>
            <a:ext cx="5552336" cy="1097280"/>
          </a:xfrm>
          <a:custGeom>
            <a:avLst/>
            <a:gdLst>
              <a:gd name="connsiteX0" fmla="*/ 5683857 w 6062870"/>
              <a:gd name="connsiteY0" fmla="*/ 0 h 1097280"/>
              <a:gd name="connsiteX1" fmla="*/ 5803127 w 6062870"/>
              <a:gd name="connsiteY1" fmla="*/ 246491 h 1097280"/>
              <a:gd name="connsiteX2" fmla="*/ 4125401 w 6062870"/>
              <a:gd name="connsiteY2" fmla="*/ 453224 h 1097280"/>
              <a:gd name="connsiteX3" fmla="*/ 563217 w 6062870"/>
              <a:gd name="connsiteY3" fmla="*/ 795131 h 1097280"/>
              <a:gd name="connsiteX4" fmla="*/ 746097 w 6062870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593297"/>
              <a:gd name="connsiteY0" fmla="*/ 0 h 1097280"/>
              <a:gd name="connsiteX1" fmla="*/ 5452986 w 5593297"/>
              <a:gd name="connsiteY1" fmla="*/ 246491 h 1097280"/>
              <a:gd name="connsiteX2" fmla="*/ 3775260 w 5593297"/>
              <a:gd name="connsiteY2" fmla="*/ 453224 h 1097280"/>
              <a:gd name="connsiteX3" fmla="*/ 563217 w 5593297"/>
              <a:gd name="connsiteY3" fmla="*/ 676510 h 1097280"/>
              <a:gd name="connsiteX4" fmla="*/ 395956 w 5593297"/>
              <a:gd name="connsiteY4" fmla="*/ 1097280 h 1097280"/>
              <a:gd name="connsiteX0" fmla="*/ 5354283 w 5613864"/>
              <a:gd name="connsiteY0" fmla="*/ 0 h 1097280"/>
              <a:gd name="connsiteX1" fmla="*/ 5473553 w 5613864"/>
              <a:gd name="connsiteY1" fmla="*/ 246491 h 1097280"/>
              <a:gd name="connsiteX2" fmla="*/ 3795827 w 5613864"/>
              <a:gd name="connsiteY2" fmla="*/ 453224 h 1097280"/>
              <a:gd name="connsiteX3" fmla="*/ 583784 w 5613864"/>
              <a:gd name="connsiteY3" fmla="*/ 676510 h 1097280"/>
              <a:gd name="connsiteX4" fmla="*/ 416523 w 5613864"/>
              <a:gd name="connsiteY4" fmla="*/ 1097280 h 1097280"/>
              <a:gd name="connsiteX0" fmla="*/ 5354283 w 5661855"/>
              <a:gd name="connsiteY0" fmla="*/ 0 h 1097280"/>
              <a:gd name="connsiteX1" fmla="*/ 5473553 w 5661855"/>
              <a:gd name="connsiteY1" fmla="*/ 246491 h 1097280"/>
              <a:gd name="connsiteX2" fmla="*/ 3795827 w 5661855"/>
              <a:gd name="connsiteY2" fmla="*/ 453224 h 1097280"/>
              <a:gd name="connsiteX3" fmla="*/ 583784 w 5661855"/>
              <a:gd name="connsiteY3" fmla="*/ 676510 h 1097280"/>
              <a:gd name="connsiteX4" fmla="*/ 416523 w 5661855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1855" h="1097280">
                <a:moveTo>
                  <a:pt x="5354283" y="0"/>
                </a:moveTo>
                <a:cubicBezTo>
                  <a:pt x="5543789" y="85477"/>
                  <a:pt x="5661855" y="192253"/>
                  <a:pt x="5473553" y="246491"/>
                </a:cubicBezTo>
                <a:cubicBezTo>
                  <a:pt x="5232674" y="339513"/>
                  <a:pt x="3795827" y="453224"/>
                  <a:pt x="3795827" y="453224"/>
                </a:cubicBezTo>
                <a:cubicBezTo>
                  <a:pt x="2922509" y="544664"/>
                  <a:pt x="1182904" y="640972"/>
                  <a:pt x="583784" y="676510"/>
                </a:cubicBezTo>
                <a:cubicBezTo>
                  <a:pt x="0" y="719147"/>
                  <a:pt x="43474" y="999877"/>
                  <a:pt x="416523" y="1097280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475659" y="2275550"/>
            <a:ext cx="7416823" cy="2023247"/>
          </a:xfrm>
          <a:custGeom>
            <a:avLst/>
            <a:gdLst>
              <a:gd name="connsiteX0" fmla="*/ 5683857 w 6062870"/>
              <a:gd name="connsiteY0" fmla="*/ 0 h 1097280"/>
              <a:gd name="connsiteX1" fmla="*/ 5803127 w 6062870"/>
              <a:gd name="connsiteY1" fmla="*/ 246491 h 1097280"/>
              <a:gd name="connsiteX2" fmla="*/ 4125401 w 6062870"/>
              <a:gd name="connsiteY2" fmla="*/ 453224 h 1097280"/>
              <a:gd name="connsiteX3" fmla="*/ 563217 w 6062870"/>
              <a:gd name="connsiteY3" fmla="*/ 795131 h 1097280"/>
              <a:gd name="connsiteX4" fmla="*/ 746097 w 6062870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593297"/>
              <a:gd name="connsiteY0" fmla="*/ 0 h 1097280"/>
              <a:gd name="connsiteX1" fmla="*/ 5452986 w 5593297"/>
              <a:gd name="connsiteY1" fmla="*/ 246491 h 1097280"/>
              <a:gd name="connsiteX2" fmla="*/ 3775260 w 5593297"/>
              <a:gd name="connsiteY2" fmla="*/ 453224 h 1097280"/>
              <a:gd name="connsiteX3" fmla="*/ 563217 w 5593297"/>
              <a:gd name="connsiteY3" fmla="*/ 676510 h 1097280"/>
              <a:gd name="connsiteX4" fmla="*/ 395956 w 5593297"/>
              <a:gd name="connsiteY4" fmla="*/ 1097280 h 1097280"/>
              <a:gd name="connsiteX0" fmla="*/ 5354283 w 5613864"/>
              <a:gd name="connsiteY0" fmla="*/ 0 h 1097280"/>
              <a:gd name="connsiteX1" fmla="*/ 5473553 w 5613864"/>
              <a:gd name="connsiteY1" fmla="*/ 246491 h 1097280"/>
              <a:gd name="connsiteX2" fmla="*/ 3795827 w 5613864"/>
              <a:gd name="connsiteY2" fmla="*/ 453224 h 1097280"/>
              <a:gd name="connsiteX3" fmla="*/ 583784 w 5613864"/>
              <a:gd name="connsiteY3" fmla="*/ 676510 h 1097280"/>
              <a:gd name="connsiteX4" fmla="*/ 416523 w 5613864"/>
              <a:gd name="connsiteY4" fmla="*/ 1097280 h 1097280"/>
              <a:gd name="connsiteX0" fmla="*/ 5354283 w 5661855"/>
              <a:gd name="connsiteY0" fmla="*/ 0 h 1097280"/>
              <a:gd name="connsiteX1" fmla="*/ 5473553 w 5661855"/>
              <a:gd name="connsiteY1" fmla="*/ 246491 h 1097280"/>
              <a:gd name="connsiteX2" fmla="*/ 3795827 w 5661855"/>
              <a:gd name="connsiteY2" fmla="*/ 453224 h 1097280"/>
              <a:gd name="connsiteX3" fmla="*/ 583784 w 5661855"/>
              <a:gd name="connsiteY3" fmla="*/ 676510 h 1097280"/>
              <a:gd name="connsiteX4" fmla="*/ 416523 w 5661855"/>
              <a:gd name="connsiteY4" fmla="*/ 1097280 h 1097280"/>
              <a:gd name="connsiteX0" fmla="*/ 6696744 w 6886250"/>
              <a:gd name="connsiteY0" fmla="*/ 0 h 2160240"/>
              <a:gd name="connsiteX1" fmla="*/ 5473553 w 6886250"/>
              <a:gd name="connsiteY1" fmla="*/ 1309451 h 2160240"/>
              <a:gd name="connsiteX2" fmla="*/ 3795827 w 6886250"/>
              <a:gd name="connsiteY2" fmla="*/ 1516184 h 2160240"/>
              <a:gd name="connsiteX3" fmla="*/ 583784 w 6886250"/>
              <a:gd name="connsiteY3" fmla="*/ 1739470 h 2160240"/>
              <a:gd name="connsiteX4" fmla="*/ 416523 w 6886250"/>
              <a:gd name="connsiteY4" fmla="*/ 2160240 h 2160240"/>
              <a:gd name="connsiteX0" fmla="*/ 6696744 w 6886250"/>
              <a:gd name="connsiteY0" fmla="*/ 0 h 2160240"/>
              <a:gd name="connsiteX1" fmla="*/ 6552727 w 6886250"/>
              <a:gd name="connsiteY1" fmla="*/ 1368152 h 2160240"/>
              <a:gd name="connsiteX2" fmla="*/ 3795827 w 6886250"/>
              <a:gd name="connsiteY2" fmla="*/ 1516184 h 2160240"/>
              <a:gd name="connsiteX3" fmla="*/ 583784 w 6886250"/>
              <a:gd name="connsiteY3" fmla="*/ 1739470 h 2160240"/>
              <a:gd name="connsiteX4" fmla="*/ 416523 w 6886250"/>
              <a:gd name="connsiteY4" fmla="*/ 2160240 h 2160240"/>
              <a:gd name="connsiteX0" fmla="*/ 6696744 w 7047518"/>
              <a:gd name="connsiteY0" fmla="*/ 0 h 2160240"/>
              <a:gd name="connsiteX1" fmla="*/ 6984775 w 7047518"/>
              <a:gd name="connsiteY1" fmla="*/ 576064 h 2160240"/>
              <a:gd name="connsiteX2" fmla="*/ 6552727 w 7047518"/>
              <a:gd name="connsiteY2" fmla="*/ 1368152 h 2160240"/>
              <a:gd name="connsiteX3" fmla="*/ 3795827 w 7047518"/>
              <a:gd name="connsiteY3" fmla="*/ 1516184 h 2160240"/>
              <a:gd name="connsiteX4" fmla="*/ 583784 w 7047518"/>
              <a:gd name="connsiteY4" fmla="*/ 1739470 h 2160240"/>
              <a:gd name="connsiteX5" fmla="*/ 416523 w 7047518"/>
              <a:gd name="connsiteY5" fmla="*/ 2160240 h 2160240"/>
              <a:gd name="connsiteX0" fmla="*/ 6696744 w 7047518"/>
              <a:gd name="connsiteY0" fmla="*/ 0 h 2160240"/>
              <a:gd name="connsiteX1" fmla="*/ 6984775 w 7047518"/>
              <a:gd name="connsiteY1" fmla="*/ 576064 h 2160240"/>
              <a:gd name="connsiteX2" fmla="*/ 6552727 w 7047518"/>
              <a:gd name="connsiteY2" fmla="*/ 1368152 h 2160240"/>
              <a:gd name="connsiteX3" fmla="*/ 3744415 w 7047518"/>
              <a:gd name="connsiteY3" fmla="*/ 1584176 h 2160240"/>
              <a:gd name="connsiteX4" fmla="*/ 583784 w 7047518"/>
              <a:gd name="connsiteY4" fmla="*/ 1739470 h 2160240"/>
              <a:gd name="connsiteX5" fmla="*/ 416523 w 7047518"/>
              <a:gd name="connsiteY5" fmla="*/ 2160240 h 2160240"/>
              <a:gd name="connsiteX0" fmla="*/ 6480719 w 7047518"/>
              <a:gd name="connsiteY0" fmla="*/ 0 h 2016224"/>
              <a:gd name="connsiteX1" fmla="*/ 6984775 w 7047518"/>
              <a:gd name="connsiteY1" fmla="*/ 432048 h 2016224"/>
              <a:gd name="connsiteX2" fmla="*/ 6552727 w 7047518"/>
              <a:gd name="connsiteY2" fmla="*/ 1224136 h 2016224"/>
              <a:gd name="connsiteX3" fmla="*/ 3744415 w 7047518"/>
              <a:gd name="connsiteY3" fmla="*/ 1440160 h 2016224"/>
              <a:gd name="connsiteX4" fmla="*/ 583784 w 7047518"/>
              <a:gd name="connsiteY4" fmla="*/ 1595454 h 2016224"/>
              <a:gd name="connsiteX5" fmla="*/ 416523 w 7047518"/>
              <a:gd name="connsiteY5" fmla="*/ 2016224 h 2016224"/>
              <a:gd name="connsiteX0" fmla="*/ 6480719 w 7047518"/>
              <a:gd name="connsiteY0" fmla="*/ 7023 h 2023247"/>
              <a:gd name="connsiteX1" fmla="*/ 6984775 w 7047518"/>
              <a:gd name="connsiteY1" fmla="*/ 439071 h 2023247"/>
              <a:gd name="connsiteX2" fmla="*/ 6552727 w 7047518"/>
              <a:gd name="connsiteY2" fmla="*/ 1231159 h 2023247"/>
              <a:gd name="connsiteX3" fmla="*/ 3744415 w 7047518"/>
              <a:gd name="connsiteY3" fmla="*/ 1447183 h 2023247"/>
              <a:gd name="connsiteX4" fmla="*/ 583784 w 7047518"/>
              <a:gd name="connsiteY4" fmla="*/ 1602477 h 2023247"/>
              <a:gd name="connsiteX5" fmla="*/ 416523 w 7047518"/>
              <a:gd name="connsiteY5" fmla="*/ 2023247 h 20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7518" h="2023247">
                <a:moveTo>
                  <a:pt x="6480719" y="7023"/>
                </a:moveTo>
                <a:cubicBezTo>
                  <a:pt x="6701453" y="0"/>
                  <a:pt x="6972774" y="235048"/>
                  <a:pt x="6984775" y="439071"/>
                </a:cubicBezTo>
                <a:cubicBezTo>
                  <a:pt x="6996776" y="643094"/>
                  <a:pt x="7047518" y="1098628"/>
                  <a:pt x="6552727" y="1231159"/>
                </a:cubicBezTo>
                <a:cubicBezTo>
                  <a:pt x="6311848" y="1324181"/>
                  <a:pt x="3744415" y="1447183"/>
                  <a:pt x="3744415" y="1447183"/>
                </a:cubicBezTo>
                <a:cubicBezTo>
                  <a:pt x="2871097" y="1538623"/>
                  <a:pt x="1182904" y="1566939"/>
                  <a:pt x="583784" y="1602477"/>
                </a:cubicBezTo>
                <a:cubicBezTo>
                  <a:pt x="0" y="1645114"/>
                  <a:pt x="43474" y="1925844"/>
                  <a:pt x="416523" y="2023247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60033" y="4226788"/>
            <a:ext cx="2951671" cy="1097280"/>
          </a:xfrm>
          <a:custGeom>
            <a:avLst/>
            <a:gdLst>
              <a:gd name="connsiteX0" fmla="*/ 5683857 w 6062870"/>
              <a:gd name="connsiteY0" fmla="*/ 0 h 1097280"/>
              <a:gd name="connsiteX1" fmla="*/ 5803127 w 6062870"/>
              <a:gd name="connsiteY1" fmla="*/ 246491 h 1097280"/>
              <a:gd name="connsiteX2" fmla="*/ 4125401 w 6062870"/>
              <a:gd name="connsiteY2" fmla="*/ 453224 h 1097280"/>
              <a:gd name="connsiteX3" fmla="*/ 563217 w 6062870"/>
              <a:gd name="connsiteY3" fmla="*/ 795131 h 1097280"/>
              <a:gd name="connsiteX4" fmla="*/ 746097 w 6062870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712729"/>
              <a:gd name="connsiteY0" fmla="*/ 0 h 1097280"/>
              <a:gd name="connsiteX1" fmla="*/ 5452986 w 5712729"/>
              <a:gd name="connsiteY1" fmla="*/ 246491 h 1097280"/>
              <a:gd name="connsiteX2" fmla="*/ 3775260 w 5712729"/>
              <a:gd name="connsiteY2" fmla="*/ 453224 h 1097280"/>
              <a:gd name="connsiteX3" fmla="*/ 563217 w 5712729"/>
              <a:gd name="connsiteY3" fmla="*/ 676510 h 1097280"/>
              <a:gd name="connsiteX4" fmla="*/ 395956 w 5712729"/>
              <a:gd name="connsiteY4" fmla="*/ 1097280 h 1097280"/>
              <a:gd name="connsiteX0" fmla="*/ 5333716 w 5593297"/>
              <a:gd name="connsiteY0" fmla="*/ 0 h 1097280"/>
              <a:gd name="connsiteX1" fmla="*/ 5452986 w 5593297"/>
              <a:gd name="connsiteY1" fmla="*/ 246491 h 1097280"/>
              <a:gd name="connsiteX2" fmla="*/ 3775260 w 5593297"/>
              <a:gd name="connsiteY2" fmla="*/ 453224 h 1097280"/>
              <a:gd name="connsiteX3" fmla="*/ 563217 w 5593297"/>
              <a:gd name="connsiteY3" fmla="*/ 676510 h 1097280"/>
              <a:gd name="connsiteX4" fmla="*/ 395956 w 5593297"/>
              <a:gd name="connsiteY4" fmla="*/ 1097280 h 1097280"/>
              <a:gd name="connsiteX0" fmla="*/ 5354283 w 5613864"/>
              <a:gd name="connsiteY0" fmla="*/ 0 h 1097280"/>
              <a:gd name="connsiteX1" fmla="*/ 5473553 w 5613864"/>
              <a:gd name="connsiteY1" fmla="*/ 246491 h 1097280"/>
              <a:gd name="connsiteX2" fmla="*/ 3795827 w 5613864"/>
              <a:gd name="connsiteY2" fmla="*/ 453224 h 1097280"/>
              <a:gd name="connsiteX3" fmla="*/ 583784 w 5613864"/>
              <a:gd name="connsiteY3" fmla="*/ 676510 h 1097280"/>
              <a:gd name="connsiteX4" fmla="*/ 416523 w 5613864"/>
              <a:gd name="connsiteY4" fmla="*/ 1097280 h 1097280"/>
              <a:gd name="connsiteX0" fmla="*/ 5354283 w 5661855"/>
              <a:gd name="connsiteY0" fmla="*/ 0 h 1097280"/>
              <a:gd name="connsiteX1" fmla="*/ 5473553 w 5661855"/>
              <a:gd name="connsiteY1" fmla="*/ 246491 h 1097280"/>
              <a:gd name="connsiteX2" fmla="*/ 3795827 w 5661855"/>
              <a:gd name="connsiteY2" fmla="*/ 453224 h 1097280"/>
              <a:gd name="connsiteX3" fmla="*/ 583784 w 5661855"/>
              <a:gd name="connsiteY3" fmla="*/ 676510 h 1097280"/>
              <a:gd name="connsiteX4" fmla="*/ 416523 w 5661855"/>
              <a:gd name="connsiteY4" fmla="*/ 1097280 h 1097280"/>
              <a:gd name="connsiteX0" fmla="*/ 5354283 w 5661855"/>
              <a:gd name="connsiteY0" fmla="*/ 0 h 1097280"/>
              <a:gd name="connsiteX1" fmla="*/ 5473553 w 5661855"/>
              <a:gd name="connsiteY1" fmla="*/ 246491 h 1097280"/>
              <a:gd name="connsiteX2" fmla="*/ 4023034 w 5661855"/>
              <a:gd name="connsiteY2" fmla="*/ 576064 h 1097280"/>
              <a:gd name="connsiteX3" fmla="*/ 583784 w 5661855"/>
              <a:gd name="connsiteY3" fmla="*/ 676510 h 1097280"/>
              <a:gd name="connsiteX4" fmla="*/ 416523 w 5661855"/>
              <a:gd name="connsiteY4" fmla="*/ 1097280 h 1097280"/>
              <a:gd name="connsiteX0" fmla="*/ 5354283 w 5543789"/>
              <a:gd name="connsiteY0" fmla="*/ 0 h 1097280"/>
              <a:gd name="connsiteX1" fmla="*/ 5320788 w 5543789"/>
              <a:gd name="connsiteY1" fmla="*/ 360040 h 1097280"/>
              <a:gd name="connsiteX2" fmla="*/ 4023034 w 5543789"/>
              <a:gd name="connsiteY2" fmla="*/ 576064 h 1097280"/>
              <a:gd name="connsiteX3" fmla="*/ 583784 w 5543789"/>
              <a:gd name="connsiteY3" fmla="*/ 676510 h 1097280"/>
              <a:gd name="connsiteX4" fmla="*/ 416523 w 5543789"/>
              <a:gd name="connsiteY4" fmla="*/ 1097280 h 1097280"/>
              <a:gd name="connsiteX0" fmla="*/ 5191012 w 5509091"/>
              <a:gd name="connsiteY0" fmla="*/ 0 h 1097280"/>
              <a:gd name="connsiteX1" fmla="*/ 5320788 w 5509091"/>
              <a:gd name="connsiteY1" fmla="*/ 360040 h 1097280"/>
              <a:gd name="connsiteX2" fmla="*/ 4023034 w 5509091"/>
              <a:gd name="connsiteY2" fmla="*/ 576064 h 1097280"/>
              <a:gd name="connsiteX3" fmla="*/ 583784 w 5509091"/>
              <a:gd name="connsiteY3" fmla="*/ 676510 h 1097280"/>
              <a:gd name="connsiteX4" fmla="*/ 416523 w 5509091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4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3633711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7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7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5191012 w 5380518"/>
              <a:gd name="connsiteY0" fmla="*/ 0 h 1097280"/>
              <a:gd name="connsiteX1" fmla="*/ 5191015 w 5380518"/>
              <a:gd name="connsiteY1" fmla="*/ 360040 h 1097280"/>
              <a:gd name="connsiteX2" fmla="*/ 4023037 w 5380518"/>
              <a:gd name="connsiteY2" fmla="*/ 576064 h 1097280"/>
              <a:gd name="connsiteX3" fmla="*/ 583784 w 5380518"/>
              <a:gd name="connsiteY3" fmla="*/ 676510 h 1097280"/>
              <a:gd name="connsiteX4" fmla="*/ 416523 w 5380518"/>
              <a:gd name="connsiteY4" fmla="*/ 1097280 h 1097280"/>
              <a:gd name="connsiteX0" fmla="*/ 4855590 w 5379317"/>
              <a:gd name="connsiteY0" fmla="*/ 0 h 1097280"/>
              <a:gd name="connsiteX1" fmla="*/ 5191015 w 5379317"/>
              <a:gd name="connsiteY1" fmla="*/ 360040 h 1097280"/>
              <a:gd name="connsiteX2" fmla="*/ 4023037 w 5379317"/>
              <a:gd name="connsiteY2" fmla="*/ 576064 h 1097280"/>
              <a:gd name="connsiteX3" fmla="*/ 583784 w 5379317"/>
              <a:gd name="connsiteY3" fmla="*/ 676510 h 1097280"/>
              <a:gd name="connsiteX4" fmla="*/ 416523 w 5379317"/>
              <a:gd name="connsiteY4" fmla="*/ 1097280 h 1097280"/>
              <a:gd name="connsiteX0" fmla="*/ 4855590 w 5379317"/>
              <a:gd name="connsiteY0" fmla="*/ 0 h 1097280"/>
              <a:gd name="connsiteX1" fmla="*/ 5191015 w 5379317"/>
              <a:gd name="connsiteY1" fmla="*/ 360040 h 1097280"/>
              <a:gd name="connsiteX2" fmla="*/ 4023037 w 5379317"/>
              <a:gd name="connsiteY2" fmla="*/ 576064 h 1097280"/>
              <a:gd name="connsiteX3" fmla="*/ 583784 w 5379317"/>
              <a:gd name="connsiteY3" fmla="*/ 676510 h 1097280"/>
              <a:gd name="connsiteX4" fmla="*/ 416523 w 5379317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317" h="1097280">
                <a:moveTo>
                  <a:pt x="4855590" y="0"/>
                </a:moveTo>
                <a:cubicBezTo>
                  <a:pt x="5292868" y="66155"/>
                  <a:pt x="5379317" y="305802"/>
                  <a:pt x="5191015" y="360040"/>
                </a:cubicBezTo>
                <a:cubicBezTo>
                  <a:pt x="4980011" y="509635"/>
                  <a:pt x="4023037" y="576064"/>
                  <a:pt x="4023037" y="576064"/>
                </a:cubicBezTo>
                <a:cubicBezTo>
                  <a:pt x="3149719" y="667504"/>
                  <a:pt x="1182904" y="640972"/>
                  <a:pt x="583784" y="676510"/>
                </a:cubicBezTo>
                <a:cubicBezTo>
                  <a:pt x="0" y="719147"/>
                  <a:pt x="43474" y="999877"/>
                  <a:pt x="416523" y="1097280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7237065" y="5146392"/>
          <a:ext cx="1614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6624296" y="5331018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008E-6 L 0.52378 0.0020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PRIORITY QUEUE dengan</a:t>
            </a:r>
            <a:br>
              <a:rPr lang="en-US"/>
            </a:br>
            <a:r>
              <a:rPr lang="en-US"/>
              <a:t>Array Dimensi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Penyajian lain Antrian Berprioritas adalah dengan menggunakan Array dimensi 2.</a:t>
            </a:r>
          </a:p>
          <a:p>
            <a:r>
              <a:rPr lang="en-US"/>
              <a:t>Tiap baris array berisi elemen yang prioritasnya sama dan dikelola secara sirkular.</a:t>
            </a:r>
          </a:p>
          <a:p>
            <a:r>
              <a:rPr lang="en-US"/>
              <a:t>Diperlukan array lain untuk menyimpan FRONT dan REAR dari setiap baris.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Bracket 7"/>
          <p:cNvSpPr/>
          <p:nvPr/>
        </p:nvSpPr>
        <p:spPr>
          <a:xfrm>
            <a:off x="4572000" y="2786058"/>
            <a:ext cx="4286280" cy="2643206"/>
          </a:xfrm>
          <a:prstGeom prst="bracketPair">
            <a:avLst>
              <a:gd name="adj" fmla="val 1068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2714620"/>
          <a:ext cx="8358246" cy="244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FRONT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REAR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AAA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BBB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CCC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XXX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FFF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DDD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EEE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GGG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PRIORITY QUEUE</a:t>
            </a:r>
            <a:br>
              <a:rPr lang="en-US"/>
            </a:br>
            <a:r>
              <a:rPr lang="en-US"/>
              <a:t>dengan Array Dimensi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/>
              <a:t>Algoritma REMOVE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Cari Antrian Tidak Hampa Yang Pertama.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Cari K (nilai prioritas) yang tertinggi, sedemikian sehingga FRONT(K) tidak NULL.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Hapus dan proses elemen dari baris K.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Exit.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PRIORITY QUEUE</a:t>
            </a:r>
            <a:br>
              <a:rPr lang="en-US"/>
            </a:br>
            <a:r>
              <a:rPr lang="en-US"/>
              <a:t>dengan Array Dimensi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>
              <a:buNone/>
            </a:pPr>
            <a:r>
              <a:rPr lang="en-US" u="sng"/>
              <a:t>Algoritma INSERT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Sisipkan ITEM sebagai elemen belakang dari baris M (nilai prioritas).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Exit.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Perbandingan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Priority Queue </a:t>
            </a:r>
            <a:r>
              <a:rPr lang="en-US" dirty="0" err="1"/>
              <a:t>menggunakan</a:t>
            </a:r>
            <a:r>
              <a:rPr lang="en-US" dirty="0"/>
              <a:t> One-Way List </a:t>
            </a:r>
            <a:r>
              <a:rPr lang="en-US" dirty="0" err="1"/>
              <a:t>dan</a:t>
            </a:r>
            <a:r>
              <a:rPr lang="en-US" dirty="0"/>
              <a:t> Array.</a:t>
            </a:r>
          </a:p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Efisiensi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one-way list: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Efisiensi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Space 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(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Antrian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2"/>
            <a:ext cx="8229600" cy="484030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Suatu antrian Q = [Q</a:t>
            </a:r>
            <a:r>
              <a:rPr lang="en-US" baseline="-25000"/>
              <a:t>1</a:t>
            </a:r>
            <a:r>
              <a:rPr lang="en-US"/>
              <a:t>, Q</a:t>
            </a:r>
            <a:r>
              <a:rPr lang="en-US" baseline="-25000"/>
              <a:t>2</a:t>
            </a:r>
            <a:r>
              <a:rPr lang="en-US"/>
              <a:t>, Q</a:t>
            </a:r>
            <a:r>
              <a:rPr lang="en-US" baseline="-25000"/>
              <a:t>3</a:t>
            </a:r>
            <a:r>
              <a:rPr lang="en-US"/>
              <a:t>, …, Q</a:t>
            </a:r>
            <a:r>
              <a:rPr lang="en-US" baseline="-25000"/>
              <a:t>N</a:t>
            </a:r>
            <a:r>
              <a:rPr lang="en-US"/>
              <a:t>]</a:t>
            </a:r>
          </a:p>
          <a:p>
            <a:pPr>
              <a:buNone/>
            </a:pPr>
            <a:r>
              <a:rPr lang="en-US"/>
              <a:t>	FRONT(Q) = Q</a:t>
            </a:r>
            <a:r>
              <a:rPr lang="en-US" baseline="-25000"/>
              <a:t>1;    </a:t>
            </a:r>
            <a:r>
              <a:rPr lang="en-US"/>
              <a:t>REAR(Q) = Q</a:t>
            </a:r>
            <a:r>
              <a:rPr lang="en-US" baseline="-25000"/>
              <a:t>N</a:t>
            </a:r>
          </a:p>
          <a:p>
            <a:pPr>
              <a:buNone/>
            </a:pPr>
            <a:r>
              <a:rPr lang="en-US"/>
              <a:t>	NOEL(Q) = jumlah elemen dalam antrian pada suatu saat tertentu.</a:t>
            </a:r>
          </a:p>
          <a:p>
            <a:pPr>
              <a:buNone/>
            </a:pPr>
            <a:r>
              <a:rPr lang="en-US"/>
              <a:t>	Operasi-Operasi dasar pada struktur Queue:</a:t>
            </a:r>
          </a:p>
          <a:p>
            <a:pPr marL="2416175" indent="-2416175">
              <a:buNone/>
              <a:tabLst>
                <a:tab pos="355600" algn="l"/>
              </a:tabLst>
            </a:pPr>
            <a:r>
              <a:rPr lang="en-US"/>
              <a:t>	CREATE(Q) =	membentuk struktur antrian Q.</a:t>
            </a:r>
          </a:p>
          <a:p>
            <a:pPr marL="2416175" indent="-2416175">
              <a:buNone/>
              <a:tabLst>
                <a:tab pos="355600" algn="l"/>
              </a:tabLst>
            </a:pPr>
            <a:r>
              <a:rPr lang="en-US"/>
              <a:t>		FRONT(Q) dan REAR(Q) tidak terdefinisi</a:t>
            </a:r>
          </a:p>
          <a:p>
            <a:pPr marL="2416175" indent="-2416175">
              <a:buNone/>
              <a:tabLst>
                <a:tab pos="355600" algn="l"/>
              </a:tabLst>
            </a:pPr>
            <a:r>
              <a:rPr lang="en-US"/>
              <a:t>	ISEMPTY(Q) =	menentukan apakah antrian Q kosong (</a:t>
            </a:r>
            <a:r>
              <a:rPr lang="en-US" i="1"/>
              <a:t>true/false</a:t>
            </a:r>
            <a:r>
              <a:rPr lang="en-US"/>
              <a:t>)</a:t>
            </a:r>
          </a:p>
          <a:p>
            <a:pPr marL="2416175" indent="-2416175">
              <a:buNone/>
              <a:tabLst>
                <a:tab pos="355600" algn="l"/>
              </a:tabLst>
            </a:pPr>
            <a:r>
              <a:rPr lang="en-US"/>
              <a:t>	INSERT(E,Q) =	menambahkan elemen E ke dalam antrian Q.</a:t>
            </a:r>
          </a:p>
          <a:p>
            <a:pPr marL="2416175" indent="-2416175">
              <a:buNone/>
              <a:tabLst>
                <a:tab pos="355600" algn="l"/>
              </a:tabLst>
            </a:pPr>
            <a:r>
              <a:rPr lang="en-US"/>
              <a:t>	REMOVE(Q) =	menghapus elemen pada FRONT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(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Antrian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81235" y="2625324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571735" y="2143116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5" y="1500174"/>
            <a:ext cx="2553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CREATE(Q)</a:t>
            </a:r>
          </a:p>
          <a:p>
            <a:r>
              <a:rPr lang="en-US"/>
              <a:t>Antrian Q = []</a:t>
            </a:r>
          </a:p>
          <a:p>
            <a:r>
              <a:rPr lang="en-US"/>
              <a:t>FRONT:  Tak terdefinisi</a:t>
            </a:r>
          </a:p>
          <a:p>
            <a:r>
              <a:rPr lang="en-US"/>
              <a:t>REAR:  Tak terdefinisi</a:t>
            </a:r>
          </a:p>
          <a:p>
            <a:r>
              <a:rPr lang="en-US"/>
              <a:t>NOEL(Q) = 0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571734" y="3429000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2095483" y="5947191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4285" y="3237556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INSERT(A,Q)</a:t>
            </a:r>
          </a:p>
          <a:p>
            <a:r>
              <a:rPr lang="en-US"/>
              <a:t>Antrian Q = [A]</a:t>
            </a:r>
          </a:p>
          <a:p>
            <a:r>
              <a:rPr lang="en-US"/>
              <a:t>FRONT:  A</a:t>
            </a:r>
          </a:p>
          <a:p>
            <a:r>
              <a:rPr lang="en-US"/>
              <a:t>REAR:  A</a:t>
            </a:r>
          </a:p>
          <a:p>
            <a:r>
              <a:rPr lang="en-US"/>
              <a:t>NOEL(Q)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5" y="4929198"/>
            <a:ext cx="1922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INSERT(B,Q)</a:t>
            </a:r>
          </a:p>
          <a:p>
            <a:r>
              <a:rPr lang="en-US"/>
              <a:t>Antrian Q = [A,B]</a:t>
            </a:r>
          </a:p>
          <a:p>
            <a:r>
              <a:rPr lang="en-US"/>
              <a:t>FRONT:  A</a:t>
            </a:r>
          </a:p>
          <a:p>
            <a:r>
              <a:rPr lang="en-US"/>
              <a:t>REAR:  B</a:t>
            </a:r>
          </a:p>
          <a:p>
            <a:r>
              <a:rPr lang="en-US"/>
              <a:t>NOEL(Q) =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/>
              <a:t>QUEUE (Antrian)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90735" y="2571744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571735" y="2143116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1" y="1500174"/>
            <a:ext cx="2153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INSERT(C,Q)</a:t>
            </a:r>
          </a:p>
          <a:p>
            <a:r>
              <a:rPr lang="en-US"/>
              <a:t>Antrian Q = [A,B,C]</a:t>
            </a:r>
          </a:p>
          <a:p>
            <a:r>
              <a:rPr lang="en-US"/>
              <a:t>FRONT:  A</a:t>
            </a:r>
          </a:p>
          <a:p>
            <a:r>
              <a:rPr lang="en-US"/>
              <a:t>REAR:  C</a:t>
            </a:r>
          </a:p>
          <a:p>
            <a:r>
              <a:rPr lang="en-US"/>
              <a:t>NOEL(Q) = 3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285986" y="4232679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2190735" y="5947191"/>
          <a:ext cx="611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4285" y="3237556"/>
            <a:ext cx="193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REMOVE(Q)</a:t>
            </a:r>
          </a:p>
          <a:p>
            <a:r>
              <a:rPr lang="en-US"/>
              <a:t>Antrian Q = [B,C]</a:t>
            </a:r>
          </a:p>
          <a:p>
            <a:r>
              <a:rPr lang="en-US"/>
              <a:t>FRONT:  B</a:t>
            </a:r>
          </a:p>
          <a:p>
            <a:r>
              <a:rPr lang="en-US"/>
              <a:t>REAR:  C</a:t>
            </a:r>
          </a:p>
          <a:p>
            <a:r>
              <a:rPr lang="en-US"/>
              <a:t>NOEL(Q)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5" y="4929198"/>
            <a:ext cx="1717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REMOVE(Q)</a:t>
            </a:r>
          </a:p>
          <a:p>
            <a:r>
              <a:rPr lang="en-US"/>
              <a:t>Antrian Q = [C]</a:t>
            </a:r>
          </a:p>
          <a:p>
            <a:r>
              <a:rPr lang="en-US"/>
              <a:t>FRONT:  C</a:t>
            </a:r>
          </a:p>
          <a:p>
            <a:r>
              <a:rPr lang="en-US"/>
              <a:t>REAR:  C</a:t>
            </a:r>
          </a:p>
          <a:p>
            <a:r>
              <a:rPr lang="en-US"/>
              <a:t>NOEL(Q) =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Kasus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5842992" cy="3268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1500 </a:t>
            </a:r>
            <a:r>
              <a:rPr lang="en-US" dirty="0" err="1"/>
              <a:t>orang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1500 agar </a:t>
            </a:r>
            <a:r>
              <a:rPr lang="en-US" dirty="0" err="1"/>
              <a:t>nasabahnya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52739" y="4714884"/>
            <a:ext cx="4464496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normalizeH="0" baseline="0" noProof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ARRAY SIRKULER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61973" y="5036356"/>
            <a:ext cx="136815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Litebulb"/>
          <p:cNvSpPr>
            <a:spLocks noEditPoints="1" noChangeArrowheads="1"/>
          </p:cNvSpPr>
          <p:nvPr/>
        </p:nvSpPr>
        <p:spPr bwMode="auto">
          <a:xfrm>
            <a:off x="6381764" y="2571746"/>
            <a:ext cx="2381267" cy="133946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(</a:t>
            </a:r>
            <a:r>
              <a:rPr lang="en-US" dirty="0" err="1"/>
              <a:t>Antrian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Sirkular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" y="1553754"/>
          <a:ext cx="9143995" cy="450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013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FRONT=0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REAR =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13">
                <a:tc gridSpan="2"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INSERT A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900" b="0" baseline="0" dirty="0" err="1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13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FRONT =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REAR =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213">
                <a:tc gridSpan="2"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INSERT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C, D dan E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13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FRONT =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REAR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13">
                <a:tc gridSpan="2"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REMOVE A,B dan C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13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FRONT =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REAR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13">
                <a:tc gridSpan="2"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INSERT 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013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FRONT =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REAR =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13">
                <a:tc gridSpan="2"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REMOVE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13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FRONT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REAR =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13">
                <a:tc gridSpan="2"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INSERT G dan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H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13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FRONT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REAR =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13">
                <a:tc gridSpan="2"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REMOVE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8013"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FRONT =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REAR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QINSERT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>(Array </a:t>
            </a:r>
            <a:r>
              <a:rPr lang="en-US" dirty="0" err="1"/>
              <a:t>Sirkular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b="1"/>
              <a:t>QINSERT(QUEUE, N, FRONT, DATA)</a:t>
            </a:r>
          </a:p>
          <a:p>
            <a:pPr marL="514350" indent="-514350">
              <a:buAutoNum type="arabicPeriod"/>
            </a:pPr>
            <a:r>
              <a:rPr lang="en-US"/>
              <a:t>{Apakah Antrian Penuh}</a:t>
            </a:r>
          </a:p>
          <a:p>
            <a:pPr marL="514350" indent="-514350">
              <a:buNone/>
            </a:pPr>
            <a:r>
              <a:rPr lang="en-US"/>
              <a:t>	Jika FRONT=1 dan REAR=N, atau jika FRONT=REAR+1, maka WRITE: OVERFLOW, RETURN</a:t>
            </a:r>
          </a:p>
          <a:p>
            <a:pPr marL="514350" indent="-514350">
              <a:buNone/>
            </a:pPr>
            <a:r>
              <a:rPr lang="en-US"/>
              <a:t>2.	Jika FRONT=NULL, maka FRONT:=1</a:t>
            </a:r>
          </a:p>
          <a:p>
            <a:pPr marL="514350" indent="-514350">
              <a:buNone/>
            </a:pPr>
            <a:r>
              <a:rPr lang="en-US"/>
              <a:t>	REAR:=1</a:t>
            </a:r>
          </a:p>
          <a:p>
            <a:pPr marL="514350" indent="-514350">
              <a:buNone/>
            </a:pPr>
            <a:r>
              <a:rPr lang="en-US"/>
              <a:t>	dalam hal lain</a:t>
            </a:r>
          </a:p>
          <a:p>
            <a:pPr marL="514350" indent="-514350">
              <a:buNone/>
            </a:pPr>
            <a:r>
              <a:rPr lang="en-US"/>
              <a:t>		jika REAR = N, maka</a:t>
            </a:r>
          </a:p>
          <a:p>
            <a:pPr marL="514350" indent="-514350">
              <a:buNone/>
            </a:pPr>
            <a:r>
              <a:rPr lang="en-US"/>
              <a:t>			REAR:=1</a:t>
            </a:r>
          </a:p>
          <a:p>
            <a:pPr marL="514350" indent="-514350">
              <a:buNone/>
            </a:pPr>
            <a:r>
              <a:rPr lang="en-US"/>
              <a:t>		dalam hal lain</a:t>
            </a:r>
          </a:p>
          <a:p>
            <a:pPr marL="514350" indent="-514350">
              <a:buNone/>
            </a:pPr>
            <a:r>
              <a:rPr lang="en-US"/>
              <a:t>			REAR:=REAR + 1</a:t>
            </a:r>
          </a:p>
          <a:p>
            <a:pPr marL="514350" indent="-514350">
              <a:buAutoNum type="arabicPeriod" startAt="3"/>
            </a:pPr>
            <a:r>
              <a:rPr lang="en-US"/>
              <a:t>QUEUE(REAR) := DATA {masukkan elemen baru}</a:t>
            </a:r>
          </a:p>
          <a:p>
            <a:pPr marL="514350" indent="-514350">
              <a:buAutoNum type="arabicPeriod" startAt="3"/>
            </a:pPr>
            <a:r>
              <a:rPr lang="en-US"/>
              <a:t>RETURN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0063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QDELETE(QUEUE, N, FRONT, REAR, DATA)</a:t>
            </a:r>
          </a:p>
          <a:p>
            <a:pPr marL="514350" indent="-514350">
              <a:buAutoNum type="arabicPeriod"/>
            </a:pPr>
            <a:r>
              <a:rPr lang="en-US"/>
              <a:t>{Apakah antrian kosong}</a:t>
            </a:r>
          </a:p>
          <a:p>
            <a:pPr marL="514350" indent="-514350">
              <a:buNone/>
            </a:pPr>
            <a:r>
              <a:rPr lang="en-US"/>
              <a:t>	Jika FRONT=NULL maka write “UNDERFLOW”; RETURN</a:t>
            </a:r>
          </a:p>
          <a:p>
            <a:pPr marL="514350" indent="-514350">
              <a:buNone/>
            </a:pPr>
            <a:r>
              <a:rPr lang="en-US"/>
              <a:t>2.	DATA := QUEUE(FRONT)</a:t>
            </a:r>
          </a:p>
          <a:p>
            <a:pPr marL="514350" indent="-514350">
              <a:buAutoNum type="arabicPeriod" startAt="3"/>
            </a:pPr>
            <a:r>
              <a:rPr lang="en-US"/>
              <a:t>(FRONT mendapat nilai baru)</a:t>
            </a:r>
          </a:p>
          <a:p>
            <a:pPr marL="514350" indent="-514350">
              <a:buNone/>
            </a:pPr>
            <a:r>
              <a:rPr lang="en-US"/>
              <a:t>	Jika FRONT = REAR, maka (Antrean memuat hanya 1 elemen) FRONT:=NULL; REAR:=NULL;</a:t>
            </a:r>
          </a:p>
          <a:p>
            <a:pPr marL="514350" indent="-514350">
              <a:buNone/>
            </a:pPr>
            <a:r>
              <a:rPr lang="en-US"/>
              <a:t>	dalam hal lain</a:t>
            </a:r>
          </a:p>
          <a:p>
            <a:pPr marL="514350" indent="-514350">
              <a:buNone/>
            </a:pPr>
            <a:r>
              <a:rPr lang="en-US"/>
              <a:t>	jika FRONT = N, maka FRONT:=1 dalam hal lain</a:t>
            </a:r>
          </a:p>
          <a:p>
            <a:pPr marL="514350" indent="-514350">
              <a:buNone/>
            </a:pPr>
            <a:r>
              <a:rPr lang="en-US"/>
              <a:t>	FRONT := FRONT + 1</a:t>
            </a:r>
          </a:p>
          <a:p>
            <a:pPr marL="514350" indent="-514350">
              <a:buNone/>
            </a:pPr>
            <a:r>
              <a:rPr lang="en-US"/>
              <a:t>4.	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Contoh_materi_powerpoint</Template>
  <TotalTime>2126</TotalTime>
  <Words>1043</Words>
  <Application>Microsoft Office PowerPoint</Application>
  <PresentationFormat>On-screen Show (4:3)</PresentationFormat>
  <Paragraphs>353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Wingdings</vt:lpstr>
      <vt:lpstr>Network</vt:lpstr>
      <vt:lpstr>PowerPoint Presentation</vt:lpstr>
      <vt:lpstr>QUEUE (Antrian)</vt:lpstr>
      <vt:lpstr>QUEUE (Antrian)</vt:lpstr>
      <vt:lpstr>QUEUE (Antrian)</vt:lpstr>
      <vt:lpstr>QUEUE (Antrian)</vt:lpstr>
      <vt:lpstr>Kasus #1</vt:lpstr>
      <vt:lpstr>Queue (Antrian) dengan Array Sirkular</vt:lpstr>
      <vt:lpstr>Algoritma QINSERT (Array Sirkular)</vt:lpstr>
      <vt:lpstr>Algoritma QDELETE</vt:lpstr>
      <vt:lpstr>Kasus #2</vt:lpstr>
      <vt:lpstr>DEQUEUE</vt:lpstr>
      <vt:lpstr>DEQUEUE</vt:lpstr>
      <vt:lpstr>Kasus #3</vt:lpstr>
      <vt:lpstr>PRIORITY QUEUE (Antrian Berprioritas)</vt:lpstr>
      <vt:lpstr>PRIORITY QUEUE dengan ONE-WAY LIST</vt:lpstr>
      <vt:lpstr>PRIORITY QUEUE with One-Way List</vt:lpstr>
      <vt:lpstr>PRIORITY QUEUE with One-Way List</vt:lpstr>
      <vt:lpstr>Algoritma untuk Menghapus Elemen pada Priority Queue dengan One-Way List</vt:lpstr>
      <vt:lpstr>Algoritma untuk Menambah Elemen pada Priority Queue dengan One-Way List</vt:lpstr>
      <vt:lpstr>PRIORITY QUEUE with One-Way List</vt:lpstr>
      <vt:lpstr>PRIORITY QUEUE dengan Array Dimensi 2</vt:lpstr>
      <vt:lpstr>PowerPoint Presentation</vt:lpstr>
      <vt:lpstr>PRIORITY QUEUE dengan Array Dimensi 2</vt:lpstr>
      <vt:lpstr>PRIORITY QUEUE dengan Array Dimensi 2</vt:lpstr>
      <vt:lpstr>Perbandingan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JC</dc:creator>
  <cp:lastModifiedBy>Diokta Redho Lastin</cp:lastModifiedBy>
  <cp:revision>299</cp:revision>
  <dcterms:created xsi:type="dcterms:W3CDTF">2010-09-19T16:03:20Z</dcterms:created>
  <dcterms:modified xsi:type="dcterms:W3CDTF">2023-11-14T17:33:24Z</dcterms:modified>
</cp:coreProperties>
</file>