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Arial Black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58">
          <p15:clr>
            <a:srgbClr val="A4A3A4"/>
          </p15:clr>
        </p15:guide>
        <p15:guide id="2" pos="3686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jJO5IvOYBFcCYC7MCNdHUEn0wf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58" orient="horz"/>
        <p:guide pos="368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自定义版式">
  <p:cSld name="15_自定义版式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自定义版式">
  <p:cSld name="16_自定义版式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蓝色的汽车&#10;&#10;描述已自动生成" id="16" name="Google Shape;1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xels-burst-373965" id="17" name="Google Shape;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7"/>
          <p:cNvSpPr/>
          <p:nvPr/>
        </p:nvSpPr>
        <p:spPr>
          <a:xfrm>
            <a:off x="-76200" y="-85725"/>
            <a:ext cx="12363450" cy="6990715"/>
          </a:xfrm>
          <a:prstGeom prst="rect">
            <a:avLst/>
          </a:prstGeom>
          <a:solidFill>
            <a:srgbClr val="1C1F25">
              <a:alpha val="6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自定义版式">
  <p:cSld name="17_自定义版式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未标题-1" id="20" name="Google Shape;2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635" cy="6858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自定义版式">
  <p:cSld name="19_自定义版式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Main Slide">
  <p:cSld name="40_Main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自定义版式">
  <p:cSld name="3_自定义版式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/>
          <p:nvPr>
            <p:ph idx="2" type="pic"/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自定义版式">
  <p:cSld name="5_自定义版式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/>
          <p:nvPr>
            <p:ph idx="2" type="pic"/>
          </p:nvPr>
        </p:nvSpPr>
        <p:spPr>
          <a:xfrm>
            <a:off x="3141371" y="614765"/>
            <a:ext cx="4203326" cy="557955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/>
          <p:nvPr>
            <p:ph idx="2" type="pic"/>
          </p:nvPr>
        </p:nvSpPr>
        <p:spPr>
          <a:xfrm>
            <a:off x="905515" y="744551"/>
            <a:ext cx="5230812" cy="51371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idx="11" type="ftr"/>
          </p:nvPr>
        </p:nvSpPr>
        <p:spPr>
          <a:xfrm>
            <a:off x="117566" y="6126480"/>
            <a:ext cx="8035834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" name="Google Shape;11;p25"/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12" name="Google Shape;12;p25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PROGRAM STUDI INFORMATIKA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UNIVERSITAS GUNADARMA</a:t>
              </a:r>
              <a:endParaRPr/>
            </a:p>
          </p:txBody>
        </p:sp>
        <p:pic>
          <p:nvPicPr>
            <p:cNvPr id="13" name="Google Shape;13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1060" y="5874385"/>
              <a:ext cx="968180" cy="95859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jp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未标题-1"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/>
          <p:nvPr/>
        </p:nvSpPr>
        <p:spPr>
          <a:xfrm>
            <a:off x="927099" y="3150235"/>
            <a:ext cx="108027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PERTEMUAN KE–4: “INSTRUKSI INPUT &amp; OUTPUT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36" name="Google Shape;36;p1"/>
          <p:cNvCxnSpPr/>
          <p:nvPr/>
        </p:nvCxnSpPr>
        <p:spPr>
          <a:xfrm rot="10800000">
            <a:off x="1010919" y="3705225"/>
            <a:ext cx="6696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1"/>
          <p:cNvSpPr/>
          <p:nvPr/>
        </p:nvSpPr>
        <p:spPr>
          <a:xfrm>
            <a:off x="922020" y="1990725"/>
            <a:ext cx="108078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ALGORITMA &amp; PEMRORAMAN 3</a:t>
            </a:r>
            <a:endParaRPr/>
          </a:p>
        </p:txBody>
      </p:sp>
      <p:grpSp>
        <p:nvGrpSpPr>
          <p:cNvPr id="38" name="Google Shape;38;p1"/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9" name="Google Shape;39;p1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PROGRAM STUDI INFORMATIKA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UNIVERSITAS GUNADARMA</a:t>
              </a:r>
              <a:endParaRPr/>
            </a:p>
          </p:txBody>
        </p:sp>
        <p:pic>
          <p:nvPicPr>
            <p:cNvPr id="40" name="Google Shape;40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060" y="5874385"/>
              <a:ext cx="968180" cy="95859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/>
        </p:nvSpPr>
        <p:spPr>
          <a:xfrm>
            <a:off x="599824" y="294968"/>
            <a:ext cx="11051402" cy="604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 nama[20];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printf("Masukkan nama: 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scanf("%[^\n]", nama);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printf("Your name is %s.", nama);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13" name="Google Shape;113;p10"/>
          <p:cNvSpPr txBox="1"/>
          <p:nvPr/>
        </p:nvSpPr>
        <p:spPr>
          <a:xfrm>
            <a:off x="6541913" y="294968"/>
            <a:ext cx="545344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solidFill>
                  <a:schemeClr val="lt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Masukkan nama: Dennis Ritchie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solidFill>
                  <a:schemeClr val="lt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Your name is Dennis Ritchie.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/>
        </p:nvSpPr>
        <p:spPr>
          <a:xfrm>
            <a:off x="215132" y="356079"/>
            <a:ext cx="496646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</a:t>
            </a: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getche()</a:t>
            </a:r>
            <a:endParaRPr/>
          </a:p>
        </p:txBody>
      </p:sp>
      <p:cxnSp>
        <p:nvCxnSpPr>
          <p:cNvPr id="119" name="Google Shape;119;p11"/>
          <p:cNvCxnSpPr/>
          <p:nvPr/>
        </p:nvCxnSpPr>
        <p:spPr>
          <a:xfrm rot="10800000">
            <a:off x="403174" y="1232308"/>
            <a:ext cx="4716000" cy="2413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11"/>
          <p:cNvSpPr txBox="1"/>
          <p:nvPr/>
        </p:nvSpPr>
        <p:spPr>
          <a:xfrm>
            <a:off x="599824" y="1581149"/>
            <a:ext cx="11051402" cy="4541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Sintak: int getche(void)</a:t>
            </a:r>
            <a:endParaRPr/>
          </a:p>
          <a:p>
            <a:pPr indent="-3540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mengembalikan satu karakter dari keyboard</a:t>
            </a:r>
            <a:endParaRPr/>
          </a:p>
          <a:p>
            <a:pPr indent="-3540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Karakter ditampilkan di layar (echo)</a:t>
            </a:r>
            <a:endParaRPr/>
          </a:p>
          <a:p>
            <a:pPr indent="-3540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Tidak menunggu sampai ada ENTER</a:t>
            </a:r>
            <a:endParaRPr/>
          </a:p>
          <a:p>
            <a:pPr indent="-1254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4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/>
        </p:nvSpPr>
        <p:spPr>
          <a:xfrm>
            <a:off x="599824" y="294968"/>
            <a:ext cx="4768500" cy="60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&lt;stdlib.h&gt;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&lt;string.h&gt;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 pwd[9];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system("cls");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printf("Masukkan sandi: 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(i = 0; i &lt; 8; i++)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pwd[i] = getche();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126" name="Google Shape;126;p12"/>
          <p:cNvSpPr txBox="1"/>
          <p:nvPr/>
        </p:nvSpPr>
        <p:spPr>
          <a:xfrm>
            <a:off x="6681094" y="294968"/>
            <a:ext cx="4768500" cy="60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pwd[i] = '\0';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printf("\n");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(i = 0; pwd[i] != '\0'; i++)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printf("%c", pwd[i]);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getch();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2"/>
          <p:cNvPicPr preferRelativeResize="0"/>
          <p:nvPr/>
        </p:nvPicPr>
        <p:blipFill rotWithShape="1">
          <a:blip r:embed="rId4">
            <a:alphaModFix/>
          </a:blip>
          <a:srcRect b="65160" l="7094" r="49437" t="15341"/>
          <a:stretch/>
        </p:blipFill>
        <p:spPr>
          <a:xfrm>
            <a:off x="6292589" y="4748981"/>
            <a:ext cx="5299589" cy="1337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/>
        </p:nvSpPr>
        <p:spPr>
          <a:xfrm>
            <a:off x="215132" y="356079"/>
            <a:ext cx="496646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</a:t>
            </a: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getch()</a:t>
            </a:r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 rot="10800000">
            <a:off x="403174" y="1232308"/>
            <a:ext cx="4716000" cy="2413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13"/>
          <p:cNvSpPr txBox="1"/>
          <p:nvPr/>
        </p:nvSpPr>
        <p:spPr>
          <a:xfrm>
            <a:off x="599824" y="1581149"/>
            <a:ext cx="11051402" cy="4541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Sintak: int getch(void)</a:t>
            </a:r>
            <a:endParaRPr/>
          </a:p>
          <a:p>
            <a:pPr indent="-3540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mengembalikan satu karakter dari buffer keyboard</a:t>
            </a:r>
            <a:endParaRPr/>
          </a:p>
          <a:p>
            <a:pPr indent="-3540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karakter tidak ditampilkan di layar monitor (no echo)</a:t>
            </a:r>
            <a:endParaRPr/>
          </a:p>
          <a:p>
            <a:pPr indent="-3540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Tidak menunggu sampai ada ENTER</a:t>
            </a:r>
            <a:endParaRPr/>
          </a:p>
          <a:p>
            <a:pPr indent="-3540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Menunggu pemasukkan karakter apa pun dari keyboard</a:t>
            </a:r>
            <a:endParaRPr/>
          </a:p>
          <a:p>
            <a:pPr indent="-3540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Cocok untuk membuat password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/>
        </p:nvSpPr>
        <p:spPr>
          <a:xfrm>
            <a:off x="599824" y="294968"/>
            <a:ext cx="4768589" cy="604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#include&lt;stdlib.h&gt;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&lt;string.h&gt;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 pwd[9];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system("cls");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printf("Masukkan sandi: 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(i = 0; i &lt; 8; i++)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pwd[i] = getch();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printf("*");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6681094" y="294968"/>
            <a:ext cx="4768589" cy="604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pwd[i] = '\0';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printf("\n");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 = 0; pwd[i] != '\0'; i++)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printf("%c", pwd[i]);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getch();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4">
            <a:alphaModFix/>
          </a:blip>
          <a:srcRect b="57850" l="12016" r="39192" t="24659"/>
          <a:stretch/>
        </p:blipFill>
        <p:spPr>
          <a:xfrm>
            <a:off x="5845323" y="4965291"/>
            <a:ext cx="5948517" cy="1199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215132" y="356079"/>
            <a:ext cx="44773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</a:t>
            </a: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putch()</a:t>
            </a:r>
            <a:endParaRPr/>
          </a:p>
        </p:txBody>
      </p:sp>
      <p:cxnSp>
        <p:nvCxnSpPr>
          <p:cNvPr id="147" name="Google Shape;147;p15"/>
          <p:cNvCxnSpPr/>
          <p:nvPr/>
        </p:nvCxnSpPr>
        <p:spPr>
          <a:xfrm rot="10800000">
            <a:off x="403174" y="1232308"/>
            <a:ext cx="3708000" cy="2413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15"/>
          <p:cNvSpPr txBox="1"/>
          <p:nvPr/>
        </p:nvSpPr>
        <p:spPr>
          <a:xfrm>
            <a:off x="599824" y="1581149"/>
            <a:ext cx="11051402" cy="4541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4013" lvl="0" marL="3540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menampilkan karakter ascii pada monitor (stdout) tanpa memindahkan kursor ke posisi berikutnya</a:t>
            </a:r>
            <a:endParaRPr/>
          </a:p>
          <a:p>
            <a:pPr indent="-3540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mengembalikan EOF jika error, dan mengembalikan karakter yang di tampilkan jika sukses</a:t>
            </a:r>
            <a:endParaRPr/>
          </a:p>
          <a:p>
            <a:pPr indent="-3540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 di dalam file header “conio.h”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599824" y="294968"/>
            <a:ext cx="11051402" cy="604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&lt;conio.h&gt;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char ch = 0;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printf("Masukkan kalimat anda: 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while ((ch != '\r'))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ch = getch();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putch(ch);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4">
            <a:alphaModFix/>
          </a:blip>
          <a:srcRect b="73047" l="8790" r="13386" t="18494"/>
          <a:stretch/>
        </p:blipFill>
        <p:spPr>
          <a:xfrm>
            <a:off x="2271251" y="5171767"/>
            <a:ext cx="9488129" cy="58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/>
        </p:nvSpPr>
        <p:spPr>
          <a:xfrm>
            <a:off x="215132" y="356079"/>
            <a:ext cx="44773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</a:t>
            </a: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puts()</a:t>
            </a:r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 rot="10800000">
            <a:off x="403174" y="1232308"/>
            <a:ext cx="3708000" cy="2413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17"/>
          <p:cNvSpPr txBox="1"/>
          <p:nvPr/>
        </p:nvSpPr>
        <p:spPr>
          <a:xfrm>
            <a:off x="599824" y="1581149"/>
            <a:ext cx="11051402" cy="4541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4013" lvl="0" marL="3540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Menampilkan string str ke monitor (stdout) dan memindahkan kursor ke baris baru</a:t>
            </a:r>
            <a:endParaRPr/>
          </a:p>
          <a:p>
            <a:pPr indent="-354012" lvl="0" marL="35401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Mengembalikan nilai non-negative jika sukses dan EOF jika ada error</a:t>
            </a:r>
            <a:r>
              <a:rPr lang="en-US"/>
              <a:t> 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 di dalam file header “stdio.h”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/>
        </p:nvSpPr>
        <p:spPr>
          <a:xfrm>
            <a:off x="599824" y="294968"/>
            <a:ext cx="11051402" cy="604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&lt;conio.h&gt;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char ch = 0;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puts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("Masukkan kalimat anda: 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while ((ch != '\r'))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ch = getch();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putch(ch);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4">
            <a:alphaModFix/>
          </a:blip>
          <a:srcRect b="82366" l="2097" r="48225" t="7526"/>
          <a:stretch/>
        </p:blipFill>
        <p:spPr>
          <a:xfrm>
            <a:off x="5751871" y="5648632"/>
            <a:ext cx="6056671" cy="69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/>
        </p:nvSpPr>
        <p:spPr>
          <a:xfrm>
            <a:off x="215132" y="356079"/>
            <a:ext cx="50352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</a:t>
            </a: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putchar()</a:t>
            </a:r>
            <a:endParaRPr/>
          </a:p>
        </p:txBody>
      </p:sp>
      <p:cxnSp>
        <p:nvCxnSpPr>
          <p:cNvPr id="173" name="Google Shape;173;p19"/>
          <p:cNvCxnSpPr/>
          <p:nvPr/>
        </p:nvCxnSpPr>
        <p:spPr>
          <a:xfrm rot="10800000">
            <a:off x="403174" y="1232308"/>
            <a:ext cx="4752000" cy="2413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19"/>
          <p:cNvSpPr txBox="1"/>
          <p:nvPr/>
        </p:nvSpPr>
        <p:spPr>
          <a:xfrm>
            <a:off x="599824" y="1581149"/>
            <a:ext cx="11051402" cy="4541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4013" lvl="0" marL="3540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Menampilkan karakter ke monitor pada cursor, kemudian setelah ditampilkan cursor bergerak ke posisi berikutnya.</a:t>
            </a:r>
            <a:endParaRPr/>
          </a:p>
          <a:p>
            <a:pPr indent="-3540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Mengembalikan EOF jika error, dan mengembalikan karakter yang ditampilkan jika sukses</a:t>
            </a:r>
            <a:endParaRPr/>
          </a:p>
          <a:p>
            <a:pPr indent="-3540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 di dalam file header “stdio.h”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96E1"/>
            </a:gs>
            <a:gs pos="79000">
              <a:srgbClr val="101BE1"/>
            </a:gs>
            <a:gs pos="100000">
              <a:srgbClr val="101BE1"/>
            </a:gs>
          </a:gsLst>
          <a:lin ang="14340001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/>
          <p:nvPr/>
        </p:nvSpPr>
        <p:spPr>
          <a:xfrm>
            <a:off x="3479165" y="914399"/>
            <a:ext cx="8495030" cy="5120641"/>
          </a:xfrm>
          <a:prstGeom prst="roundRect">
            <a:avLst>
              <a:gd fmla="val 7616" name="adj"/>
            </a:avLst>
          </a:prstGeom>
          <a:noFill/>
          <a:ln cap="flat" cmpd="sng" w="12700">
            <a:solidFill>
              <a:schemeClr val="lt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1241083" y="1320938"/>
            <a:ext cx="1252025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b="0" i="0" sz="8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7" name="Google Shape;47;p2"/>
          <p:cNvGrpSpPr/>
          <p:nvPr/>
        </p:nvGrpSpPr>
        <p:grpSpPr>
          <a:xfrm>
            <a:off x="3621996" y="1460720"/>
            <a:ext cx="3933503" cy="968375"/>
            <a:chOff x="6953" y="1829"/>
            <a:chExt cx="4662" cy="1525"/>
          </a:xfrm>
        </p:grpSpPr>
        <p:sp>
          <p:nvSpPr>
            <p:cNvPr id="48" name="Google Shape;48;p2"/>
            <p:cNvSpPr/>
            <p:nvPr/>
          </p:nvSpPr>
          <p:spPr>
            <a:xfrm>
              <a:off x="8941" y="2627"/>
              <a:ext cx="2674" cy="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getchar(), getch(), getche(), gets(), scanf()  </a:t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901" y="2012"/>
              <a:ext cx="2674" cy="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953" y="1829"/>
              <a:ext cx="1620" cy="1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3517373" y="3388522"/>
            <a:ext cx="3899753" cy="937260"/>
            <a:chOff x="7018" y="1829"/>
            <a:chExt cx="4697" cy="1476"/>
          </a:xfrm>
        </p:grpSpPr>
        <p:sp>
          <p:nvSpPr>
            <p:cNvPr id="52" name="Google Shape;52;p2"/>
            <p:cNvSpPr/>
            <p:nvPr/>
          </p:nvSpPr>
          <p:spPr>
            <a:xfrm>
              <a:off x="9041" y="2647"/>
              <a:ext cx="2674" cy="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gotoxy()</a:t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981" y="2007"/>
              <a:ext cx="2674" cy="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Cursor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7555499" y="1460720"/>
            <a:ext cx="3933503" cy="968375"/>
            <a:chOff x="6953" y="1829"/>
            <a:chExt cx="4662" cy="1525"/>
          </a:xfrm>
        </p:grpSpPr>
        <p:sp>
          <p:nvSpPr>
            <p:cNvPr id="56" name="Google Shape;56;p2"/>
            <p:cNvSpPr/>
            <p:nvPr/>
          </p:nvSpPr>
          <p:spPr>
            <a:xfrm>
              <a:off x="8941" y="2627"/>
              <a:ext cx="2674" cy="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putchar(), putch(), puts(), printf()</a:t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01" y="2012"/>
              <a:ext cx="2674" cy="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953" y="1829"/>
              <a:ext cx="1620" cy="1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5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7555499" y="3395443"/>
            <a:ext cx="3933503" cy="937260"/>
            <a:chOff x="6953" y="1829"/>
            <a:chExt cx="4662" cy="1476"/>
          </a:xfrm>
        </p:grpSpPr>
        <p:sp>
          <p:nvSpPr>
            <p:cNvPr id="60" name="Google Shape;60;p2"/>
            <p:cNvSpPr/>
            <p:nvPr/>
          </p:nvSpPr>
          <p:spPr>
            <a:xfrm>
              <a:off x="8941" y="2627"/>
              <a:ext cx="2674" cy="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clrscr(), system(“cls”), </a:t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901" y="2012"/>
              <a:ext cx="2674" cy="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Clear Screen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953" y="1829"/>
              <a:ext cx="1620" cy="1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5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/>
        </p:nvSpPr>
        <p:spPr>
          <a:xfrm>
            <a:off x="599824" y="294968"/>
            <a:ext cx="11051402" cy="604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int c;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c = 0; // ASCII Code 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while (c &lt; 255)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		putchar(c);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		c++;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}	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putchar('\n');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4">
            <a:alphaModFix/>
          </a:blip>
          <a:srcRect b="89391" l="0" r="10080" t="2580"/>
          <a:stretch/>
        </p:blipFill>
        <p:spPr>
          <a:xfrm>
            <a:off x="1002891" y="6066502"/>
            <a:ext cx="10962968" cy="550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/>
        </p:nvSpPr>
        <p:spPr>
          <a:xfrm>
            <a:off x="215132" y="356079"/>
            <a:ext cx="50352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</a:t>
            </a: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printf()</a:t>
            </a:r>
            <a:endParaRPr/>
          </a:p>
        </p:txBody>
      </p:sp>
      <p:cxnSp>
        <p:nvCxnSpPr>
          <p:cNvPr id="186" name="Google Shape;186;p21"/>
          <p:cNvCxnSpPr/>
          <p:nvPr/>
        </p:nvCxnSpPr>
        <p:spPr>
          <a:xfrm rot="10800000">
            <a:off x="403174" y="1232308"/>
            <a:ext cx="4752000" cy="2413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21"/>
          <p:cNvSpPr txBox="1"/>
          <p:nvPr/>
        </p:nvSpPr>
        <p:spPr>
          <a:xfrm>
            <a:off x="599824" y="1581149"/>
            <a:ext cx="11051402" cy="4541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4013" lvl="0" marL="3540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 mengirimkan output terformat ke monitor (stdout)</a:t>
            </a:r>
            <a:endParaRPr/>
          </a:p>
          <a:p>
            <a:pPr indent="-3540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 di dalam file header “stdio.h”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/>
        </p:nvSpPr>
        <p:spPr>
          <a:xfrm>
            <a:off x="599824" y="294968"/>
            <a:ext cx="11051402" cy="604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int c;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c = 0; // ASCII Code 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while (c &lt; 255)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		putchar(c);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		c++;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}	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putchar('\n');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89391" l="0" r="10080" t="2580"/>
          <a:stretch/>
        </p:blipFill>
        <p:spPr>
          <a:xfrm>
            <a:off x="1002891" y="6066502"/>
            <a:ext cx="10962968" cy="550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/>
        </p:nvSpPr>
        <p:spPr>
          <a:xfrm>
            <a:off x="599824" y="294968"/>
            <a:ext cx="11051402" cy="604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int a, b;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float c;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puts("Masukkan angka pertama: 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scanf("%d", &amp;a);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puts("Masukkan angka kedua: 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scanf("%d", &amp;a);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c=(a+b/2);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printf("\n");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printf("Rerata adalah: %f", c);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printf("\n");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printf("Rerata adalah: %10.2f", c);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getch(); 	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4">
            <a:alphaModFix/>
          </a:blip>
          <a:srcRect b="60717" l="2016" r="67177" t="6451"/>
          <a:stretch/>
        </p:blipFill>
        <p:spPr>
          <a:xfrm>
            <a:off x="8052619" y="294968"/>
            <a:ext cx="3755923" cy="225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未标题-1" id="204" name="Google Shape;2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/>
          <p:nvPr/>
        </p:nvSpPr>
        <p:spPr>
          <a:xfrm>
            <a:off x="7865806" y="5057747"/>
            <a:ext cx="424513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Tim Penyusun: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1. Fauziah, S.Kom., MT</a:t>
            </a:r>
            <a:endParaRPr sz="12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2. Jamilah, S.Kom., MT</a:t>
            </a:r>
            <a:endParaRPr sz="12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3. Ulfa …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4. Priyo S.W., S.Kom., MT</a:t>
            </a:r>
            <a:endParaRPr sz="12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922020" y="1990725"/>
            <a:ext cx="5366238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TERIMA</a:t>
            </a:r>
            <a:endParaRPr b="1" sz="75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KASIH</a:t>
            </a:r>
            <a:endParaRPr/>
          </a:p>
        </p:txBody>
      </p:sp>
      <p:grpSp>
        <p:nvGrpSpPr>
          <p:cNvPr id="207" name="Google Shape;207;p24"/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208" name="Google Shape;208;p24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PROGRAM STUDI INFORMATIKA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UNIVERSITAS GUNADARMA</a:t>
              </a:r>
              <a:endParaRPr/>
            </a:p>
          </p:txBody>
        </p:sp>
        <p:pic>
          <p:nvPicPr>
            <p:cNvPr id="209" name="Google Shape;209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060" y="5874385"/>
              <a:ext cx="968180" cy="95859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215132" y="356079"/>
            <a:ext cx="44773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</a:t>
            </a: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gets()</a:t>
            </a:r>
            <a:endParaRPr/>
          </a:p>
        </p:txBody>
      </p:sp>
      <p:cxnSp>
        <p:nvCxnSpPr>
          <p:cNvPr id="68" name="Google Shape;68;p3"/>
          <p:cNvCxnSpPr/>
          <p:nvPr/>
        </p:nvCxnSpPr>
        <p:spPr>
          <a:xfrm rot="10800000">
            <a:off x="403174" y="1232308"/>
            <a:ext cx="3708000" cy="2413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3"/>
          <p:cNvSpPr txBox="1"/>
          <p:nvPr/>
        </p:nvSpPr>
        <p:spPr>
          <a:xfrm>
            <a:off x="599824" y="1581149"/>
            <a:ext cx="11051402" cy="4541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Sintak: char *gets(char *buffer)</a:t>
            </a:r>
            <a:endParaRPr/>
          </a:p>
          <a:p>
            <a:pPr indent="-3540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b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membaca </a:t>
            </a:r>
            <a:r>
              <a:rPr b="1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dari keyboard sampai menemukan </a:t>
            </a:r>
            <a:r>
              <a:rPr b="1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newline</a:t>
            </a:r>
            <a:r>
              <a:rPr b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 disimpan pada buffer</a:t>
            </a:r>
            <a:endParaRPr/>
          </a:p>
          <a:p>
            <a:pPr indent="-3540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b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Kemudian newline di replace dengan </a:t>
            </a:r>
            <a:r>
              <a:rPr b="1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 (“\0”)</a:t>
            </a:r>
            <a:endParaRPr/>
          </a:p>
          <a:p>
            <a:pPr indent="-3540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b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Mengembalikan nilai null jika ada error dan mengembalikan </a:t>
            </a:r>
            <a:r>
              <a:rPr b="1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</a:t>
            </a:r>
            <a:r>
              <a:rPr b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-nya (buffer) jika sukses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/>
        </p:nvSpPr>
        <p:spPr>
          <a:xfrm>
            <a:off x="599824" y="294968"/>
            <a:ext cx="11051402" cy="604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#include&lt;stdio.h&gt;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 ()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 s[30];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printf("Masukkan kalimat? ");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gets(s);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printf("Kalimat yang anda input adalah %s",s);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</p:txBody>
      </p:sp>
      <p:sp>
        <p:nvSpPr>
          <p:cNvPr id="75" name="Google Shape;75;p4"/>
          <p:cNvSpPr txBox="1"/>
          <p:nvPr/>
        </p:nvSpPr>
        <p:spPr>
          <a:xfrm>
            <a:off x="6541913" y="294968"/>
            <a:ext cx="545344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solidFill>
                  <a:schemeClr val="lt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Masukkan kalimat? Halo, dunia!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solidFill>
                  <a:schemeClr val="lt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Kalimat yang anda input adalah Halo, dunia!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/>
        </p:nvSpPr>
        <p:spPr>
          <a:xfrm>
            <a:off x="215132" y="356079"/>
            <a:ext cx="496646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</a:t>
            </a: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getchar()</a:t>
            </a:r>
            <a:endParaRPr/>
          </a:p>
        </p:txBody>
      </p:sp>
      <p:cxnSp>
        <p:nvCxnSpPr>
          <p:cNvPr id="81" name="Google Shape;81;p5"/>
          <p:cNvCxnSpPr/>
          <p:nvPr/>
        </p:nvCxnSpPr>
        <p:spPr>
          <a:xfrm rot="10800000">
            <a:off x="403174" y="1232308"/>
            <a:ext cx="4716000" cy="2413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5"/>
          <p:cNvSpPr txBox="1"/>
          <p:nvPr/>
        </p:nvSpPr>
        <p:spPr>
          <a:xfrm>
            <a:off x="599824" y="1504949"/>
            <a:ext cx="11051400" cy="4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Sintak: int getchar(void)</a:t>
            </a:r>
            <a:endParaRPr/>
          </a:p>
          <a:p>
            <a:pPr indent="-3540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mengembalikan sebuah karakter (nilai ASCII) berikutnya dari buffer keyboard</a:t>
            </a:r>
            <a:endParaRPr/>
          </a:p>
          <a:p>
            <a:pPr indent="-3540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Karakter ditampilkan di layar monitor</a:t>
            </a:r>
            <a:endParaRPr/>
          </a:p>
          <a:p>
            <a:pPr indent="-3540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Menunggu sampai ada ENTER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/>
        </p:nvSpPr>
        <p:spPr>
          <a:xfrm>
            <a:off x="599824" y="294968"/>
            <a:ext cx="4768589" cy="604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 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char c;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printf("Enter character: 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 = getchar();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printf("Character entered: 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putchar(c);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return(0);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pic>
        <p:nvPicPr>
          <p:cNvPr id="88" name="Google Shape;88;p6"/>
          <p:cNvPicPr preferRelativeResize="0"/>
          <p:nvPr/>
        </p:nvPicPr>
        <p:blipFill rotWithShape="1">
          <a:blip r:embed="rId4">
            <a:alphaModFix/>
          </a:blip>
          <a:srcRect b="73907" l="5645" r="62339" t="12329"/>
          <a:stretch/>
        </p:blipFill>
        <p:spPr>
          <a:xfrm>
            <a:off x="6607277" y="3146322"/>
            <a:ext cx="3903407" cy="943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/>
        </p:nvSpPr>
        <p:spPr>
          <a:xfrm>
            <a:off x="215132" y="356079"/>
            <a:ext cx="496646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</a:t>
            </a: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scanf()</a:t>
            </a:r>
            <a:endParaRPr/>
          </a:p>
        </p:txBody>
      </p:sp>
      <p:cxnSp>
        <p:nvCxnSpPr>
          <p:cNvPr id="94" name="Google Shape;94;p7"/>
          <p:cNvCxnSpPr/>
          <p:nvPr/>
        </p:nvCxnSpPr>
        <p:spPr>
          <a:xfrm rot="10800000">
            <a:off x="403174" y="1232308"/>
            <a:ext cx="4716000" cy="2413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7"/>
          <p:cNvSpPr txBox="1"/>
          <p:nvPr/>
        </p:nvSpPr>
        <p:spPr>
          <a:xfrm>
            <a:off x="599824" y="1581149"/>
            <a:ext cx="11051402" cy="4541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4013" lvl="0" marL="3540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 melakukan input nilai data </a:t>
            </a: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terformat</a:t>
            </a:r>
            <a:endParaRPr/>
          </a:p>
          <a:p>
            <a:pPr indent="-354013" lvl="0" marL="3540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Menggunakan</a:t>
            </a:r>
            <a:r>
              <a:rPr b="1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format specifier</a:t>
            </a:r>
            <a:r>
              <a:rPr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%c untuk karakter, %s untuk string, %d untuk integer, %f untuk bilangan pecahan.</a:t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/>
        </p:nvSpPr>
        <p:spPr>
          <a:xfrm>
            <a:off x="599824" y="294968"/>
            <a:ext cx="11051402" cy="604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 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nilai;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printf("Masukkan nilai: 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//hasil input disimpan ke alamat memori dari sebuah variabel bernama nilai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scanf("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%d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",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nilai);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//cetak isi yang ada di variabel bernama nilai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printf("nilai yang dimasukkan: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%d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", nilai);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pic>
        <p:nvPicPr>
          <p:cNvPr id="101" name="Google Shape;101;p8"/>
          <p:cNvPicPr preferRelativeResize="0"/>
          <p:nvPr/>
        </p:nvPicPr>
        <p:blipFill rotWithShape="1">
          <a:blip r:embed="rId4">
            <a:alphaModFix/>
          </a:blip>
          <a:srcRect b="75484" l="5564" r="54597" t="12472"/>
          <a:stretch/>
        </p:blipFill>
        <p:spPr>
          <a:xfrm>
            <a:off x="6794091" y="668593"/>
            <a:ext cx="4857135" cy="82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/>
        </p:nvSpPr>
        <p:spPr>
          <a:xfrm>
            <a:off x="599824" y="294968"/>
            <a:ext cx="11051402" cy="604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 nama[20];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printf("Masukkan nama: 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scanf("%s", nama);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printf("Your name is %s.", nama);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6541913" y="294968"/>
            <a:ext cx="545344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solidFill>
                  <a:schemeClr val="lt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Masukkan nama: Dennis Ritchie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solidFill>
                  <a:schemeClr val="lt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Your name is Dennis.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2020-07-07T03:15:00Z</dcterms:created>
  <dc:creator>Syalis Ibnih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C6E3E62C7AD842AE96887C97A8879F52</vt:lpwstr>
  </property>
</Properties>
</file>