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917" r:id="rId2"/>
    <p:sldId id="1718" r:id="rId3"/>
    <p:sldId id="2085" r:id="rId4"/>
    <p:sldId id="2086" r:id="rId5"/>
    <p:sldId id="2087" r:id="rId6"/>
    <p:sldId id="2088" r:id="rId7"/>
    <p:sldId id="2089" r:id="rId8"/>
    <p:sldId id="2090" r:id="rId9"/>
    <p:sldId id="2091" r:id="rId10"/>
    <p:sldId id="2092" r:id="rId11"/>
    <p:sldId id="2093" r:id="rId12"/>
    <p:sldId id="2094" r:id="rId13"/>
    <p:sldId id="2095" r:id="rId14"/>
    <p:sldId id="2096" r:id="rId15"/>
    <p:sldId id="2097" r:id="rId16"/>
    <p:sldId id="2098" r:id="rId17"/>
    <p:sldId id="2099" r:id="rId18"/>
    <p:sldId id="2100" r:id="rId19"/>
    <p:sldId id="2101" r:id="rId20"/>
    <p:sldId id="2103" r:id="rId21"/>
    <p:sldId id="2104" r:id="rId22"/>
    <p:sldId id="2053" r:id="rId23"/>
    <p:sldId id="2105" r:id="rId24"/>
    <p:sldId id="2106" r:id="rId25"/>
    <p:sldId id="2107" r:id="rId26"/>
    <p:sldId id="2108" r:id="rId27"/>
    <p:sldId id="2109" r:id="rId28"/>
    <p:sldId id="2110" r:id="rId29"/>
    <p:sldId id="2111" r:id="rId30"/>
    <p:sldId id="2112" r:id="rId31"/>
    <p:sldId id="2113" r:id="rId32"/>
    <p:sldId id="2079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2A"/>
    <a:srgbClr val="FFFFFF"/>
    <a:srgbClr val="0913C8"/>
    <a:srgbClr val="9AA4EF"/>
    <a:srgbClr val="5E96E1"/>
    <a:srgbClr val="0B15D0"/>
    <a:srgbClr val="101BE1"/>
    <a:srgbClr val="4558C4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63" d="100"/>
          <a:sy n="63" d="100"/>
        </p:scale>
        <p:origin x="712" y="48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2022/10/28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008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8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1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7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1374F899-F94A-42A0-A59D-C26244716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xmlns="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34716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69009" y="3142119"/>
            <a:ext cx="6563995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2400" kern="2500" cap="all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sz="2400" kern="2500" cap="all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KE- 7</a:t>
            </a:r>
            <a:endParaRPr sz="2400"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7099" y="673165"/>
            <a:ext cx="9234854" cy="2123658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400" kern="2500" cap="all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 </a:t>
            </a:r>
            <a:r>
              <a:rPr lang="en-US" altLang="zh-CN" sz="4400" kern="2500" cap="all" smtClean="0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 3</a:t>
            </a:r>
          </a:p>
          <a:p>
            <a:pPr algn="l">
              <a:lnSpc>
                <a:spcPct val="100000"/>
              </a:lnSpc>
            </a:pPr>
            <a:endParaRPr lang="zh-CN" sz="44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8680" y="3905746"/>
            <a:ext cx="8070166" cy="2209800"/>
          </a:xfrm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Array</a:t>
            </a:r>
            <a:r>
              <a: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id-ID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dan</a:t>
            </a:r>
            <a:r>
              <a:rPr lang="id-ID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POINTER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rgbClr val="FFCB2A"/>
                </a:solidFill>
              </a:rPr>
              <a:t>Inisialisasi</a:t>
            </a:r>
            <a:r>
              <a:rPr lang="en-US" sz="4800" dirty="0">
                <a:solidFill>
                  <a:srgbClr val="FFCB2A"/>
                </a:solidFill>
              </a:rPr>
              <a:t> Array</a:t>
            </a:r>
            <a:endParaRPr lang="id-ID" dirty="0">
              <a:solidFill>
                <a:srgbClr val="FFCB2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 smtClean="0">
                <a:solidFill>
                  <a:srgbClr val="FFFF00"/>
                </a:solidFill>
              </a:rPr>
              <a:t>Contoh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id-ID" dirty="0" smtClean="0">
                <a:solidFill>
                  <a:srgbClr val="FFFF00"/>
                </a:solidFill>
              </a:rPr>
              <a:t>  </a:t>
            </a:r>
            <a:r>
              <a:rPr lang="en-US" i="1" dirty="0" err="1" smtClean="0">
                <a:solidFill>
                  <a:srgbClr val="FFFF00"/>
                </a:solidFill>
              </a:rPr>
              <a:t>int</a:t>
            </a:r>
            <a:r>
              <a:rPr lang="en-US" i="1" dirty="0" smtClean="0">
                <a:solidFill>
                  <a:srgbClr val="FFFF00"/>
                </a:solidFill>
              </a:rPr>
              <a:t> B[4] = { 1, 2, -4, 8, 9 };   //error</a:t>
            </a:r>
          </a:p>
          <a:p>
            <a:pPr marL="657860" lvl="3" indent="-292100">
              <a:spcBef>
                <a:spcPts val="1200"/>
              </a:spcBef>
              <a:buClr>
                <a:schemeClr val="accent1"/>
              </a:buClr>
              <a:buSzPct val="70000"/>
              <a:buNone/>
            </a:pPr>
            <a:r>
              <a:rPr lang="id-ID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ERROR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karena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nilai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dimensi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lebih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kecil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dari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jumlah</a:t>
            </a:r>
            <a:r>
              <a:rPr lang="en-US" sz="2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element.</a:t>
            </a:r>
          </a:p>
          <a:p>
            <a:endParaRPr lang="id-ID" dirty="0" smtClean="0"/>
          </a:p>
          <a:p>
            <a:r>
              <a:rPr lang="en-US" sz="2600" dirty="0" err="1">
                <a:solidFill>
                  <a:srgbClr val="FFFF00"/>
                </a:solidFill>
              </a:rPr>
              <a:t>Contoh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inisialisasi</a:t>
            </a:r>
            <a:r>
              <a:rPr lang="en-US" sz="2600" dirty="0">
                <a:solidFill>
                  <a:srgbClr val="FFFF00"/>
                </a:solidFill>
              </a:rPr>
              <a:t> array </a:t>
            </a:r>
            <a:r>
              <a:rPr lang="en-US" sz="2600" dirty="0" err="1">
                <a:solidFill>
                  <a:srgbClr val="FFFF00"/>
                </a:solidFill>
              </a:rPr>
              <a:t>setelah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didefinisikan</a:t>
            </a:r>
            <a:r>
              <a:rPr lang="en-US" sz="2600" dirty="0">
                <a:solidFill>
                  <a:srgbClr val="FFFF00"/>
                </a:solidFill>
              </a:rPr>
              <a:t> :</a:t>
            </a:r>
          </a:p>
          <a:p>
            <a:pPr lvl="2">
              <a:buFontTx/>
              <a:buNone/>
            </a:pP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A[5];</a:t>
            </a:r>
          </a:p>
          <a:p>
            <a:pPr lvl="2">
              <a:buFontTx/>
              <a:buNone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(for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=0;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&lt;5;i++) A[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]=0;</a:t>
            </a:r>
          </a:p>
          <a:p>
            <a:pPr lvl="2">
              <a:buFontTx/>
              <a:buNone/>
            </a:pP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2">
              <a:buFontTx/>
              <a:buNone/>
            </a:pP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B[5];	 </a:t>
            </a:r>
          </a:p>
          <a:p>
            <a:pPr lvl="2">
              <a:buFontTx/>
              <a:buNone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B[5]={0,0,0,0,0}; 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899-F94A-42A0-A59D-C26244716D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5257800" y="4800600"/>
            <a:ext cx="457200" cy="762000"/>
          </a:xfrm>
          <a:prstGeom prst="rightBrace">
            <a:avLst>
              <a:gd name="adj1" fmla="val 13889"/>
              <a:gd name="adj2" fmla="val 4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67400" y="4953000"/>
            <a:ext cx="2362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Error, mengapa ?</a:t>
            </a:r>
          </a:p>
        </p:txBody>
      </p:sp>
    </p:spTree>
    <p:extLst>
      <p:ext uri="{BB962C8B-B14F-4D97-AF65-F5344CB8AC3E}">
        <p14:creationId xmlns:p14="http://schemas.microsoft.com/office/powerpoint/2010/main" val="6177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Array </a:t>
            </a:r>
            <a:r>
              <a:rPr lang="en-US" sz="40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Dimensi</a:t>
            </a:r>
            <a:r>
              <a:rPr 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40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Satu</a:t>
            </a:r>
            <a:endParaRPr lang="en-US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1905000"/>
          </a:xfrm>
        </p:spPr>
        <p:txBody>
          <a:bodyPr/>
          <a:lstStyle/>
          <a:p>
            <a:r>
              <a:rPr lang="en-GB" sz="2400" dirty="0" err="1">
                <a:solidFill>
                  <a:schemeClr val="bg1"/>
                </a:solidFill>
              </a:rPr>
              <a:t>Bahasa</a:t>
            </a:r>
            <a:r>
              <a:rPr lang="en-GB" sz="2400" dirty="0">
                <a:solidFill>
                  <a:schemeClr val="bg1"/>
                </a:solidFill>
              </a:rPr>
              <a:t> C </a:t>
            </a:r>
            <a:r>
              <a:rPr lang="en-GB" sz="2400" dirty="0" err="1">
                <a:solidFill>
                  <a:schemeClr val="bg1"/>
                </a:solidFill>
              </a:rPr>
              <a:t>tidak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membatasi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jumlah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dimensi</a:t>
            </a:r>
            <a:r>
              <a:rPr lang="en-GB" sz="2400" dirty="0">
                <a:solidFill>
                  <a:schemeClr val="bg1"/>
                </a:solidFill>
              </a:rPr>
              <a:t> array yang </a:t>
            </a:r>
            <a:r>
              <a:rPr lang="en-GB" sz="2400" dirty="0" err="1">
                <a:solidFill>
                  <a:schemeClr val="bg1"/>
                </a:solidFill>
              </a:rPr>
              <a:t>bisa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digunakan</a:t>
            </a:r>
            <a:r>
              <a:rPr lang="en-GB" sz="2400" dirty="0">
                <a:solidFill>
                  <a:schemeClr val="bg1"/>
                </a:solidFill>
              </a:rPr>
              <a:t>. Hal </a:t>
            </a:r>
            <a:r>
              <a:rPr lang="en-GB" sz="2400" dirty="0" err="1">
                <a:solidFill>
                  <a:schemeClr val="bg1"/>
                </a:solidFill>
              </a:rPr>
              <a:t>ini</a:t>
            </a:r>
            <a:r>
              <a:rPr lang="en-GB" sz="2400" dirty="0">
                <a:solidFill>
                  <a:schemeClr val="bg1"/>
                </a:solidFill>
              </a:rPr>
              <a:t>  </a:t>
            </a:r>
            <a:r>
              <a:rPr lang="en-GB" sz="2400" dirty="0" err="1">
                <a:solidFill>
                  <a:schemeClr val="bg1"/>
                </a:solidFill>
              </a:rPr>
              <a:t>semata-mata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dibatasi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jumlah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memori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komputer</a:t>
            </a:r>
            <a:r>
              <a:rPr lang="en-GB" sz="2400" dirty="0">
                <a:solidFill>
                  <a:schemeClr val="bg1"/>
                </a:solidFill>
              </a:rPr>
              <a:t> yang </a:t>
            </a:r>
            <a:r>
              <a:rPr lang="en-GB" sz="2400" dirty="0" err="1">
                <a:solidFill>
                  <a:schemeClr val="bg1"/>
                </a:solidFill>
              </a:rPr>
              <a:t>tersedia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Array </a:t>
            </a:r>
            <a:r>
              <a:rPr lang="en-US" sz="2400" dirty="0" err="1">
                <a:solidFill>
                  <a:schemeClr val="bg1"/>
                </a:solidFill>
              </a:rPr>
              <a:t>dimensi</a:t>
            </a:r>
            <a:r>
              <a:rPr lang="en-US" sz="2400" dirty="0">
                <a:solidFill>
                  <a:schemeClr val="bg1"/>
                </a:solidFill>
              </a:rPr>
              <a:t> 1: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2F1E-190F-4C00-9997-471839783C4B}" type="slidenum">
              <a:rPr lang="en-US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6520" y="300736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#include&lt;</a:t>
            </a:r>
            <a:r>
              <a:rPr lang="en-US" dirty="0" err="1">
                <a:solidFill>
                  <a:srgbClr val="FFC000"/>
                </a:solidFill>
              </a:rPr>
              <a:t>stdio.h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r>
              <a:rPr lang="id-ID" dirty="0">
                <a:solidFill>
                  <a:srgbClr val="FFC00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main() {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     </a:t>
            </a:r>
            <a:r>
              <a:rPr lang="en-US" dirty="0" err="1">
                <a:solidFill>
                  <a:srgbClr val="FFC00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, j;</a:t>
            </a:r>
          </a:p>
          <a:p>
            <a:r>
              <a:rPr lang="en-US" dirty="0">
                <a:solidFill>
                  <a:srgbClr val="FFC000"/>
                </a:solidFill>
              </a:rPr>
              <a:t>        </a:t>
            </a:r>
            <a:r>
              <a:rPr lang="en-US" dirty="0" err="1">
                <a:solidFill>
                  <a:srgbClr val="FFC00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n[</a:t>
            </a:r>
            <a:r>
              <a:rPr lang="id-ID" dirty="0">
                <a:solidFill>
                  <a:srgbClr val="FFC000"/>
                </a:solidFill>
              </a:rPr>
              <a:t>5</a:t>
            </a:r>
            <a:r>
              <a:rPr lang="en-US" dirty="0">
                <a:solidFill>
                  <a:srgbClr val="FFC000"/>
                </a:solidFill>
              </a:rPr>
              <a:t>] = {15, 9, 1, 7, 5};</a:t>
            </a:r>
          </a:p>
          <a:p>
            <a:r>
              <a:rPr lang="en-US" dirty="0">
                <a:solidFill>
                  <a:srgbClr val="FFC000"/>
                </a:solidFill>
              </a:rPr>
              <a:t>        for(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=0 ;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&lt; </a:t>
            </a:r>
            <a:r>
              <a:rPr lang="id-ID" dirty="0">
                <a:solidFill>
                  <a:srgbClr val="FFC000"/>
                </a:solidFill>
              </a:rPr>
              <a:t>5</a:t>
            </a:r>
            <a:r>
              <a:rPr lang="en-US" dirty="0">
                <a:solidFill>
                  <a:srgbClr val="FFC000"/>
                </a:solidFill>
              </a:rPr>
              <a:t> ;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++) {</a:t>
            </a:r>
          </a:p>
          <a:p>
            <a:r>
              <a:rPr lang="en-US" dirty="0">
                <a:solidFill>
                  <a:srgbClr val="FFC000"/>
                </a:solidFill>
              </a:rPr>
              <a:t>     	</a:t>
            </a:r>
            <a:r>
              <a:rPr lang="id-ID" dirty="0">
                <a:solidFill>
                  <a:srgbClr val="FFC000"/>
                </a:solidFill>
              </a:rPr>
              <a:t>cout &lt;&lt; </a:t>
            </a:r>
            <a:r>
              <a:rPr lang="en-US" dirty="0">
                <a:solidFill>
                  <a:srgbClr val="FFC000"/>
                </a:solidFill>
              </a:rPr>
              <a:t>n[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];</a:t>
            </a:r>
          </a:p>
          <a:p>
            <a:r>
              <a:rPr lang="en-US" dirty="0">
                <a:solidFill>
                  <a:srgbClr val="FFC000"/>
                </a:solidFill>
              </a:rPr>
              <a:t>     	for ( j=1; j&lt;=n[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] ; j++) </a:t>
            </a:r>
            <a:r>
              <a:rPr lang="id-ID" dirty="0">
                <a:solidFill>
                  <a:srgbClr val="FFC000"/>
                </a:solidFill>
              </a:rPr>
              <a:t> cout &lt;&lt; </a:t>
            </a:r>
            <a:r>
              <a:rPr lang="en-US" dirty="0">
                <a:solidFill>
                  <a:srgbClr val="FFC000"/>
                </a:solidFill>
              </a:rPr>
              <a:t>"*";</a:t>
            </a:r>
          </a:p>
          <a:p>
            <a:r>
              <a:rPr lang="en-US" dirty="0">
                <a:solidFill>
                  <a:srgbClr val="FFC000"/>
                </a:solidFill>
              </a:rPr>
              <a:t>     	</a:t>
            </a:r>
            <a:r>
              <a:rPr lang="id-ID" dirty="0">
                <a:solidFill>
                  <a:srgbClr val="FFC000"/>
                </a:solidFill>
              </a:rPr>
              <a:t>cout &lt;&lt; “\</a:t>
            </a:r>
            <a:r>
              <a:rPr lang="en-US" dirty="0">
                <a:solidFill>
                  <a:srgbClr val="FFC000"/>
                </a:solidFill>
              </a:rPr>
              <a:t>n“</a:t>
            </a:r>
            <a:r>
              <a:rPr lang="id-ID">
                <a:solidFill>
                  <a:srgbClr val="FFC000"/>
                </a:solidFill>
              </a:rPr>
              <a:t>;</a:t>
            </a:r>
            <a:r>
              <a:rPr lang="en-US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     }</a:t>
            </a:r>
            <a:endParaRPr lang="id-ID" dirty="0">
              <a:solidFill>
                <a:srgbClr val="FFC000"/>
              </a:solidFill>
            </a:endParaRPr>
          </a:p>
          <a:p>
            <a:r>
              <a:rPr lang="id-ID" dirty="0">
                <a:solidFill>
                  <a:srgbClr val="FFC000"/>
                </a:solidFill>
              </a:rPr>
              <a:t>        return(0);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}</a:t>
            </a:r>
            <a:endParaRPr lang="id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Array </a:t>
            </a:r>
            <a:r>
              <a:rPr lang="en-US" sz="40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Dimensi</a:t>
            </a:r>
            <a:r>
              <a:rPr 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40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Dua</a:t>
            </a:r>
            <a:endParaRPr lang="en-US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724717"/>
          </a:xfrm>
        </p:spPr>
        <p:txBody>
          <a:bodyPr/>
          <a:lstStyle/>
          <a:p>
            <a:r>
              <a:rPr lang="en-US" dirty="0" err="1">
                <a:solidFill>
                  <a:srgbClr val="92D050"/>
                </a:solidFill>
              </a:rPr>
              <a:t>Sintaks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deklarasi</a:t>
            </a:r>
            <a:r>
              <a:rPr lang="en-US" dirty="0">
                <a:solidFill>
                  <a:srgbClr val="92D050"/>
                </a:solidFill>
              </a:rPr>
              <a:t> array </a:t>
            </a:r>
            <a:r>
              <a:rPr lang="en-US" dirty="0" err="1">
                <a:solidFill>
                  <a:srgbClr val="92D050"/>
                </a:solidFill>
              </a:rPr>
              <a:t>dimensi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dua</a:t>
            </a:r>
            <a:endParaRPr lang="en-US" dirty="0">
              <a:solidFill>
                <a:srgbClr val="92D050"/>
              </a:solidFill>
            </a:endParaRPr>
          </a:p>
          <a:p>
            <a:pPr lvl="2">
              <a:buFontTx/>
              <a:buNone/>
            </a:pPr>
            <a:r>
              <a:rPr lang="en-US" b="1" i="1" dirty="0">
                <a:solidFill>
                  <a:srgbClr val="FFFF00"/>
                </a:solidFill>
              </a:rPr>
              <a:t>type </a:t>
            </a:r>
            <a:r>
              <a:rPr lang="en-US" i="1" dirty="0" err="1">
                <a:solidFill>
                  <a:srgbClr val="FFFF00"/>
                </a:solidFill>
              </a:rPr>
              <a:t>nama_arrray</a:t>
            </a:r>
            <a:r>
              <a:rPr lang="en-US" i="1" dirty="0">
                <a:solidFill>
                  <a:srgbClr val="FFFF00"/>
                </a:solidFill>
              </a:rPr>
              <a:t>[</a:t>
            </a:r>
            <a:r>
              <a:rPr lang="en-US" i="1" dirty="0" err="1">
                <a:solidFill>
                  <a:srgbClr val="FFFF00"/>
                </a:solidFill>
              </a:rPr>
              <a:t>baris</a:t>
            </a:r>
            <a:r>
              <a:rPr lang="en-US" i="1" dirty="0">
                <a:solidFill>
                  <a:srgbClr val="FFFF00"/>
                </a:solidFill>
              </a:rPr>
              <a:t>][</a:t>
            </a:r>
            <a:r>
              <a:rPr lang="en-US" i="1" dirty="0" err="1">
                <a:solidFill>
                  <a:srgbClr val="FFFF00"/>
                </a:solidFill>
              </a:rPr>
              <a:t>kolom</a:t>
            </a:r>
            <a:r>
              <a:rPr lang="en-US" i="1" dirty="0">
                <a:solidFill>
                  <a:srgbClr val="FFFF00"/>
                </a:solidFill>
              </a:rPr>
              <a:t>]</a:t>
            </a:r>
            <a:r>
              <a:rPr lang="en-US" b="1" i="1" dirty="0">
                <a:solidFill>
                  <a:srgbClr val="FFFF00"/>
                </a:solidFill>
              </a:rPr>
              <a:t>;</a:t>
            </a:r>
            <a:endParaRPr lang="en-US" i="1" dirty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Contoh</a:t>
            </a:r>
            <a:endParaRPr lang="en-US" dirty="0">
              <a:solidFill>
                <a:srgbClr val="92D050"/>
              </a:solidFill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a[3][4]</a:t>
            </a:r>
          </a:p>
          <a:p>
            <a:endParaRPr lang="en-US" sz="3600" dirty="0"/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FFB-1988-4E6E-8FF4-A6A558F46B64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2819401" y="3581400"/>
            <a:ext cx="6505575" cy="2389188"/>
            <a:chOff x="750" y="1632"/>
            <a:chExt cx="4098" cy="1505"/>
          </a:xfrm>
        </p:grpSpPr>
        <p:grpSp>
          <p:nvGrpSpPr>
            <p:cNvPr id="79877" name="Group 5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79878" name="Rectangle 6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Row 0</a:t>
                </a: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79879" name="Rectangle 7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Row 1</a:t>
                </a: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79880" name="Rectangle 8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Row 2</a:t>
                </a:r>
              </a:p>
              <a:p>
                <a:pPr eaLnBrk="0" hangingPunct="0"/>
                <a:endParaRPr lang="en-US" sz="1200">
                  <a:latin typeface="Courier New" pitchFamily="49" charset="0"/>
                </a:endParaRPr>
              </a:p>
            </p:txBody>
          </p:sp>
          <p:sp>
            <p:nvSpPr>
              <p:cNvPr id="79881" name="Rectangle 9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695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Column 0</a:t>
                </a: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79882" name="Rectangle 10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Column 1</a:t>
                </a: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79883" name="Rectangle 11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695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Column 2</a:t>
                </a: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79884" name="Rectangle 12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Column 3</a:t>
                </a: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  <p:grpSp>
            <p:nvGrpSpPr>
              <p:cNvPr id="79885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79886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887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888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79889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890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891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79892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893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20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894" name="Group 22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79895" name="Freeform 2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896" name="Rectangle 24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897" name="Group 25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79898" name="Freeform 2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899" name="Rectangle 27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20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00" name="Group 28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79901" name="Freeform 2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20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03" name="Group 31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79904" name="Freeform 3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05" name="Rectangle 33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06" name="Group 34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79907" name="Freeform 3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08" name="Rectangle 36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09" name="Group 37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79910" name="Freeform 3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11" name="Rectangle 39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20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12" name="Group 40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79913" name="Freeform 4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14" name="Rectangle 42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0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3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15" name="Group 43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79916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17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1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3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9918" name="Group 46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79919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9920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a[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2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][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3</a:t>
                  </a:r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]</a:t>
                  </a:r>
                  <a:endParaRPr lang="en-US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  <a:p>
                  <a:pPr eaLnBrk="0" hangingPunct="0"/>
                  <a:endParaRPr lang="en-US">
                    <a:latin typeface="Courier New" pitchFamily="49" charset="0"/>
                  </a:endParaRPr>
                </a:p>
              </p:txBody>
            </p:sp>
          </p:grpSp>
        </p:grpSp>
        <p:sp>
          <p:nvSpPr>
            <p:cNvPr id="79921" name="Rectangle 49"/>
            <p:cNvSpPr>
              <a:spLocks noChangeArrowheads="1"/>
            </p:cNvSpPr>
            <p:nvPr/>
          </p:nvSpPr>
          <p:spPr bwMode="auto">
            <a:xfrm>
              <a:off x="1872" y="3024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Row subscript</a:t>
              </a:r>
            </a:p>
            <a:p>
              <a:pPr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79922" name="Rectangle 50"/>
            <p:cNvSpPr>
              <a:spLocks noChangeArrowheads="1"/>
            </p:cNvSpPr>
            <p:nvPr/>
          </p:nvSpPr>
          <p:spPr bwMode="auto">
            <a:xfrm>
              <a:off x="1440" y="2832"/>
              <a:ext cx="86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Array name</a:t>
              </a:r>
            </a:p>
            <a:p>
              <a:pPr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79923" name="Rectangle 51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Column subscript</a:t>
              </a:r>
            </a:p>
            <a:p>
              <a:pPr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79924" name="Freeform 52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9925" name="Freeform 53"/>
            <p:cNvSpPr>
              <a:spLocks/>
            </p:cNvSpPr>
            <p:nvPr/>
          </p:nvSpPr>
          <p:spPr bwMode="auto">
            <a:xfrm flipH="1">
              <a:off x="2353" y="2448"/>
              <a:ext cx="47" cy="5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9926" name="Freeform 54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9927" name="Freeform 55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1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</a:t>
            </a:r>
            <a:r>
              <a:rPr lang="en-US" sz="4000" b="1" dirty="0" err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Dimensi</a:t>
            </a:r>
            <a:r>
              <a:rPr lang="en-US" sz="4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Dua</a:t>
            </a:r>
            <a:endParaRPr lang="en-US" sz="4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Program :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EAC-0575-4285-8DAB-C90C6E249D18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467600" y="5029200"/>
            <a:ext cx="2895600" cy="1201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1 2 3 4 5 </a:t>
            </a:r>
          </a:p>
          <a:p>
            <a:pPr>
              <a:spcBef>
                <a:spcPct val="50000"/>
              </a:spcBef>
            </a:pPr>
            <a:r>
              <a:rPr lang="en-US" dirty="0"/>
              <a:t>10 20 30 40 50 </a:t>
            </a:r>
          </a:p>
          <a:p>
            <a:pPr>
              <a:spcBef>
                <a:spcPct val="50000"/>
              </a:spcBef>
            </a:pPr>
            <a:r>
              <a:rPr lang="en-US" dirty="0"/>
              <a:t>100 200 300 400 500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1981200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/* </a:t>
            </a:r>
            <a:r>
              <a:rPr lang="en-US" sz="2000" dirty="0" err="1">
                <a:solidFill>
                  <a:srgbClr val="FFC000"/>
                </a:solidFill>
              </a:rPr>
              <a:t>Mencetak</a:t>
            </a:r>
            <a:r>
              <a:rPr lang="en-US" sz="2000" dirty="0">
                <a:solidFill>
                  <a:srgbClr val="FFC000"/>
                </a:solidFill>
              </a:rPr>
              <a:t> array 2-D */</a:t>
            </a:r>
          </a:p>
          <a:p>
            <a:r>
              <a:rPr lang="en-US" sz="2000" dirty="0">
                <a:solidFill>
                  <a:srgbClr val="FFC000"/>
                </a:solidFill>
              </a:rPr>
              <a:t>#include &lt;</a:t>
            </a:r>
            <a:r>
              <a:rPr lang="en-US" sz="2000" dirty="0" err="1">
                <a:solidFill>
                  <a:srgbClr val="FFC000"/>
                </a:solidFill>
              </a:rPr>
              <a:t>stdio.h</a:t>
            </a:r>
            <a:r>
              <a:rPr lang="en-US" sz="2000" dirty="0">
                <a:solidFill>
                  <a:srgbClr val="FFC000"/>
                </a:solidFill>
              </a:rPr>
              <a:t>&gt;</a:t>
            </a:r>
          </a:p>
          <a:p>
            <a:r>
              <a:rPr lang="id-ID" sz="2000" dirty="0">
                <a:solidFill>
                  <a:srgbClr val="FFC000"/>
                </a:solidFill>
              </a:rPr>
              <a:t>int </a:t>
            </a:r>
            <a:r>
              <a:rPr lang="en-US" sz="2000" dirty="0">
                <a:solidFill>
                  <a:srgbClr val="FFC000"/>
                </a:solidFill>
              </a:rPr>
              <a:t>main() {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err="1">
                <a:solidFill>
                  <a:srgbClr val="FFC000"/>
                </a:solidFill>
              </a:rPr>
              <a:t>int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two_dim</a:t>
            </a:r>
            <a:r>
              <a:rPr lang="en-US" sz="2000" dirty="0">
                <a:solidFill>
                  <a:srgbClr val="FFC000"/>
                </a:solidFill>
              </a:rPr>
              <a:t>[3][5] = {1, 2, 3, 4, 5,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		  10, 20, 30, 40, 50,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		 100, 200, 300, 400, 500};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err="1">
                <a:solidFill>
                  <a:srgbClr val="FFC000"/>
                </a:solidFill>
              </a:rPr>
              <a:t>int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, j;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for (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=0;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&lt;3;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++){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       for (j=0; j&lt;5; j++) </a:t>
            </a:r>
            <a:r>
              <a:rPr lang="id-ID" sz="2000" dirty="0">
                <a:solidFill>
                  <a:srgbClr val="FFC000"/>
                </a:solidFill>
              </a:rPr>
              <a:t> cout &lt;&lt; </a:t>
            </a:r>
            <a:r>
              <a:rPr lang="en-US" sz="2000" dirty="0" err="1">
                <a:solidFill>
                  <a:srgbClr val="FFC000"/>
                </a:solidFill>
              </a:rPr>
              <a:t>two_dim</a:t>
            </a:r>
            <a:r>
              <a:rPr lang="en-US" sz="2000" dirty="0">
                <a:solidFill>
                  <a:srgbClr val="FFC000"/>
                </a:solidFill>
              </a:rPr>
              <a:t>[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][j]</a:t>
            </a:r>
            <a:r>
              <a:rPr lang="id-ID" sz="2000" dirty="0">
                <a:solidFill>
                  <a:srgbClr val="FFC000"/>
                </a:solidFill>
              </a:rPr>
              <a:t>;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                     </a:t>
            </a:r>
            <a:r>
              <a:rPr lang="id-ID" sz="2000" dirty="0">
                <a:solidFill>
                  <a:srgbClr val="FFC000"/>
                </a:solidFill>
              </a:rPr>
              <a:t>cout &lt;&lt; </a:t>
            </a:r>
            <a:r>
              <a:rPr lang="en-US" sz="2000" dirty="0">
                <a:solidFill>
                  <a:srgbClr val="FFC000"/>
                </a:solidFill>
              </a:rPr>
              <a:t>"\n”;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}</a:t>
            </a:r>
            <a:endParaRPr lang="id-ID" sz="2000" dirty="0">
              <a:solidFill>
                <a:srgbClr val="FFC000"/>
              </a:solidFill>
            </a:endParaRPr>
          </a:p>
          <a:p>
            <a:r>
              <a:rPr lang="id-ID" sz="2000" dirty="0">
                <a:solidFill>
                  <a:srgbClr val="FFC000"/>
                </a:solidFill>
              </a:rPr>
              <a:t>	return(0);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Array of character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46237"/>
            <a:ext cx="8001000" cy="452628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Array yang </a:t>
            </a:r>
            <a:r>
              <a:rPr lang="en-US" dirty="0" err="1">
                <a:solidFill>
                  <a:srgbClr val="FFC000"/>
                </a:solidFill>
              </a:rPr>
              <a:t>isinya</a:t>
            </a:r>
            <a:r>
              <a:rPr lang="en-US" dirty="0">
                <a:solidFill>
                  <a:srgbClr val="FFC000"/>
                </a:solidFill>
              </a:rPr>
              <a:t> character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FFC000"/>
                </a:solidFill>
              </a:rPr>
              <a:t>Sintak</a:t>
            </a:r>
            <a:r>
              <a:rPr lang="en-US" dirty="0">
                <a:solidFill>
                  <a:srgbClr val="FFC000"/>
                </a:solidFill>
              </a:rPr>
              <a:t>: </a:t>
            </a:r>
          </a:p>
          <a:p>
            <a:pPr lvl="2">
              <a:buFontTx/>
              <a:buNone/>
            </a:pPr>
            <a:r>
              <a:rPr lang="en-US" i="1" dirty="0">
                <a:solidFill>
                  <a:srgbClr val="92D050"/>
                </a:solidFill>
              </a:rPr>
              <a:t>char </a:t>
            </a:r>
            <a:r>
              <a:rPr lang="en-US" i="1" dirty="0" err="1">
                <a:solidFill>
                  <a:srgbClr val="92D050"/>
                </a:solidFill>
              </a:rPr>
              <a:t>nama_array</a:t>
            </a:r>
            <a:r>
              <a:rPr lang="en-US" i="1" dirty="0">
                <a:solidFill>
                  <a:srgbClr val="92D050"/>
                </a:solidFill>
              </a:rPr>
              <a:t>[</a:t>
            </a:r>
            <a:r>
              <a:rPr lang="en-US" i="1" dirty="0" err="1">
                <a:solidFill>
                  <a:srgbClr val="92D050"/>
                </a:solidFill>
              </a:rPr>
              <a:t>nilai_dim</a:t>
            </a:r>
            <a:r>
              <a:rPr lang="en-US" i="1" dirty="0">
                <a:solidFill>
                  <a:srgbClr val="92D050"/>
                </a:solidFill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FFC000"/>
                </a:solidFill>
              </a:rPr>
              <a:t>Contoh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[40];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B0F0"/>
                </a:solidFill>
              </a:rPr>
              <a:t>ss</a:t>
            </a:r>
            <a:r>
              <a:rPr lang="en-US" dirty="0">
                <a:solidFill>
                  <a:srgbClr val="00B0F0"/>
                </a:solidFill>
              </a:rPr>
              <a:t>[20</a:t>
            </a:r>
            <a:r>
              <a:rPr lang="en-US" dirty="0" smtClean="0">
                <a:solidFill>
                  <a:srgbClr val="00B0F0"/>
                </a:solidFill>
              </a:rPr>
              <a:t>]={‘</a:t>
            </a:r>
            <a:r>
              <a:rPr lang="id-ID" dirty="0" smtClean="0">
                <a:solidFill>
                  <a:srgbClr val="00B0F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id-ID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id-ID" dirty="0" smtClean="0">
                <a:solidFill>
                  <a:srgbClr val="00B0F0"/>
                </a:solidFill>
              </a:rPr>
              <a:t>-</a:t>
            </a:r>
            <a:r>
              <a:rPr lang="en-US" dirty="0" smtClean="0">
                <a:solidFill>
                  <a:srgbClr val="00B0F0"/>
                </a:solidFill>
              </a:rPr>
              <a:t>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’U’,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id-ID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’};</a:t>
            </a:r>
            <a:r>
              <a:rPr lang="en-US" dirty="0" smtClean="0"/>
              <a:t>  </a:t>
            </a:r>
            <a:r>
              <a:rPr lang="id-ID" dirty="0" smtClean="0"/>
              <a:t>  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rgbClr val="92D050"/>
                </a:solidFill>
              </a:rPr>
              <a:t>20 </a:t>
            </a:r>
            <a:r>
              <a:rPr lang="en-US" dirty="0" err="1">
                <a:solidFill>
                  <a:srgbClr val="92D050"/>
                </a:solidFill>
              </a:rPr>
              <a:t>elemen</a:t>
            </a:r>
            <a:endParaRPr lang="en-US" dirty="0">
              <a:solidFill>
                <a:srgbClr val="92D050"/>
              </a:solidFill>
            </a:endParaRP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B0F0"/>
                </a:solidFill>
              </a:rPr>
              <a:t>ss</a:t>
            </a:r>
            <a:r>
              <a:rPr lang="en-US" dirty="0">
                <a:solidFill>
                  <a:srgbClr val="00B0F0"/>
                </a:solidFill>
              </a:rPr>
              <a:t>[ ]= </a:t>
            </a:r>
            <a:r>
              <a:rPr lang="en-US" dirty="0" smtClean="0">
                <a:solidFill>
                  <a:srgbClr val="00B0F0"/>
                </a:solidFill>
              </a:rPr>
              <a:t>{‘</a:t>
            </a:r>
            <a:r>
              <a:rPr lang="id-ID" dirty="0" smtClean="0">
                <a:solidFill>
                  <a:srgbClr val="00B0F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id-ID" dirty="0" smtClean="0">
                <a:solidFill>
                  <a:srgbClr val="00B0F0"/>
                </a:solidFill>
              </a:rPr>
              <a:t>T</a:t>
            </a:r>
            <a:r>
              <a:rPr lang="en-US" dirty="0" smtClean="0">
                <a:solidFill>
                  <a:srgbClr val="00B0F0"/>
                </a:solidFill>
              </a:rPr>
              <a:t>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id-ID" dirty="0" smtClean="0">
                <a:solidFill>
                  <a:srgbClr val="00B0F0"/>
                </a:solidFill>
              </a:rPr>
              <a:t>-</a:t>
            </a:r>
            <a:r>
              <a:rPr lang="en-US" dirty="0" smtClean="0">
                <a:solidFill>
                  <a:srgbClr val="00B0F0"/>
                </a:solidFill>
              </a:rPr>
              <a:t>’,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’U’</a:t>
            </a:r>
            <a:r>
              <a:rPr lang="id-ID" dirty="0" smtClean="0">
                <a:solidFill>
                  <a:srgbClr val="00B0F0"/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id-ID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’}; </a:t>
            </a:r>
            <a:r>
              <a:rPr lang="en-US" dirty="0" smtClean="0"/>
              <a:t>   </a:t>
            </a:r>
            <a:r>
              <a:rPr lang="id-ID" dirty="0" smtClean="0"/>
              <a:t>  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rgbClr val="92D050"/>
                </a:solidFill>
              </a:rPr>
              <a:t>5 </a:t>
            </a:r>
            <a:r>
              <a:rPr lang="en-US" dirty="0" err="1">
                <a:solidFill>
                  <a:srgbClr val="92D050"/>
                </a:solidFill>
              </a:rPr>
              <a:t>elemen</a:t>
            </a:r>
            <a:endParaRPr lang="en-US" dirty="0">
              <a:solidFill>
                <a:srgbClr val="92D050"/>
              </a:solidFill>
            </a:endParaRPr>
          </a:p>
          <a:p>
            <a:pPr lvl="2">
              <a:buFontTx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A38B-C8E0-44AC-B8C7-8DEED38F302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String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C000"/>
                </a:solidFill>
              </a:rPr>
              <a:t>String </a:t>
            </a:r>
            <a:r>
              <a:rPr lang="en-US" sz="2400" dirty="0" err="1">
                <a:solidFill>
                  <a:srgbClr val="FFC000"/>
                </a:solidFill>
              </a:rPr>
              <a:t>adalah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i="1" dirty="0">
                <a:solidFill>
                  <a:srgbClr val="FFC000"/>
                </a:solidFill>
              </a:rPr>
              <a:t>Array of character</a:t>
            </a:r>
            <a:r>
              <a:rPr lang="en-US" sz="2400" dirty="0">
                <a:solidFill>
                  <a:srgbClr val="FFC000"/>
                </a:solidFill>
              </a:rPr>
              <a:t> yang </a:t>
            </a:r>
            <a:r>
              <a:rPr lang="en-US" sz="2400" dirty="0" err="1">
                <a:solidFill>
                  <a:srgbClr val="FFC000"/>
                </a:solidFill>
              </a:rPr>
              <a:t>diakhiri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dengan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i="1" dirty="0">
                <a:solidFill>
                  <a:srgbClr val="FFC000"/>
                </a:solidFill>
              </a:rPr>
              <a:t>null character</a:t>
            </a:r>
            <a:r>
              <a:rPr lang="en-US" sz="2400" dirty="0">
                <a:solidFill>
                  <a:srgbClr val="FFC000"/>
                </a:solidFill>
              </a:rPr>
              <a:t> ( ‘\0’ </a:t>
            </a:r>
            <a:r>
              <a:rPr lang="en-US" sz="2400" dirty="0" err="1">
                <a:solidFill>
                  <a:srgbClr val="FFC000"/>
                </a:solidFill>
              </a:rPr>
              <a:t>atau</a:t>
            </a:r>
            <a:r>
              <a:rPr lang="en-US" sz="2400" dirty="0">
                <a:solidFill>
                  <a:srgbClr val="FFC000"/>
                </a:solidFill>
              </a:rPr>
              <a:t> ASCII </a:t>
            </a:r>
            <a:r>
              <a:rPr lang="en-US" sz="2400" dirty="0" err="1">
                <a:solidFill>
                  <a:srgbClr val="FFC000"/>
                </a:solidFill>
              </a:rPr>
              <a:t>nya</a:t>
            </a:r>
            <a:r>
              <a:rPr lang="en-US" sz="2400" dirty="0">
                <a:solidFill>
                  <a:srgbClr val="FFC000"/>
                </a:solidFill>
              </a:rPr>
              <a:t> = 0)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String constant 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atau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string literal </a:t>
            </a:r>
            <a:r>
              <a:rPr lang="en-US" sz="2400" dirty="0" err="1">
                <a:solidFill>
                  <a:srgbClr val="FFC000"/>
                </a:solidFill>
              </a:rPr>
              <a:t>adalah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beberapa</a:t>
            </a:r>
            <a:r>
              <a:rPr lang="en-US" sz="2400" dirty="0">
                <a:solidFill>
                  <a:srgbClr val="FFC000"/>
                </a:solidFill>
              </a:rPr>
              <a:t> character yang </a:t>
            </a:r>
            <a:r>
              <a:rPr lang="en-US" sz="2400" dirty="0" err="1">
                <a:solidFill>
                  <a:srgbClr val="FFC000"/>
                </a:solidFill>
              </a:rPr>
              <a:t>diapit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oleh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tanda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petik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dua</a:t>
            </a:r>
            <a:r>
              <a:rPr lang="en-US" sz="2400" dirty="0">
                <a:solidFill>
                  <a:srgbClr val="FFC000"/>
                </a:solidFill>
              </a:rPr>
              <a:t>. 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Selamat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datang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lvl="1">
              <a:lnSpc>
                <a:spcPct val="80000"/>
              </a:lnSpc>
            </a:pPr>
            <a:endParaRPr lang="en-US" b="1" dirty="0"/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C000"/>
                </a:solidFill>
              </a:rPr>
              <a:t>Tipe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dari</a:t>
            </a:r>
            <a:r>
              <a:rPr lang="en-US" sz="2400" dirty="0">
                <a:solidFill>
                  <a:srgbClr val="FFC000"/>
                </a:solidFill>
              </a:rPr>
              <a:t> string constant </a:t>
            </a:r>
            <a:r>
              <a:rPr lang="en-US" sz="2400" dirty="0" err="1">
                <a:solidFill>
                  <a:srgbClr val="FFC000"/>
                </a:solidFill>
              </a:rPr>
              <a:t>adalah</a:t>
            </a:r>
            <a:r>
              <a:rPr lang="en-US" sz="2400" dirty="0">
                <a:solidFill>
                  <a:srgbClr val="FFC000"/>
                </a:solidFill>
              </a:rPr>
              <a:t> pointer constant, </a:t>
            </a:r>
            <a:r>
              <a:rPr lang="en-US" sz="2400" dirty="0" err="1">
                <a:solidFill>
                  <a:srgbClr val="FFC000"/>
                </a:solidFill>
              </a:rPr>
              <a:t>sehingga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bisa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di</a:t>
            </a:r>
            <a:r>
              <a:rPr lang="en-US" sz="2400" dirty="0">
                <a:solidFill>
                  <a:srgbClr val="FFC000"/>
                </a:solidFill>
              </a:rPr>
              <a:t>-assigned </a:t>
            </a:r>
            <a:r>
              <a:rPr lang="en-US" sz="2400" dirty="0" err="1">
                <a:solidFill>
                  <a:srgbClr val="FFC000"/>
                </a:solidFill>
              </a:rPr>
              <a:t>ke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i="1" dirty="0">
                <a:solidFill>
                  <a:srgbClr val="FFC000"/>
                </a:solidFill>
              </a:rPr>
              <a:t>array of character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sbb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  <a:endParaRPr lang="en-US" sz="2400" dirty="0">
              <a:solidFill>
                <a:srgbClr val="FFC000"/>
              </a:solidFill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err="1">
                <a:solidFill>
                  <a:srgbClr val="FFC000"/>
                </a:solidFill>
              </a:rPr>
              <a:t>Contoh</a:t>
            </a:r>
            <a:r>
              <a:rPr lang="en-US" dirty="0">
                <a:solidFill>
                  <a:srgbClr val="FFC000"/>
                </a:solidFill>
              </a:rPr>
              <a:t> :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[40] = ”Amir”;  </a:t>
            </a:r>
            <a:r>
              <a:rPr lang="en-US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en-US" i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68F6-6594-4BCC-90DF-181D3BB3732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String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String constant </a:t>
            </a:r>
            <a:r>
              <a:rPr lang="en-US" dirty="0" err="1">
                <a:solidFill>
                  <a:srgbClr val="FFC000"/>
                </a:solidFill>
              </a:rPr>
              <a:t>dapat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digabung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pada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saat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dikompilasi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”Hello,” ” world”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i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Sama</a:t>
            </a:r>
            <a:r>
              <a:rPr lang="en-US" sz="22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artinya</a:t>
            </a:r>
            <a:r>
              <a:rPr lang="en-US" sz="22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id-ID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Hello, world”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C000"/>
                </a:solidFill>
              </a:rPr>
              <a:t>Contoh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inisialisasi</a:t>
            </a:r>
            <a:r>
              <a:rPr lang="en-US" dirty="0">
                <a:solidFill>
                  <a:srgbClr val="FFC000"/>
                </a:solidFill>
              </a:rPr>
              <a:t> string: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i="1" dirty="0">
                <a:solidFill>
                  <a:srgbClr val="00B0F0"/>
                </a:solidFill>
              </a:rPr>
              <a:t>char s[ ] = </a:t>
            </a:r>
            <a:r>
              <a:rPr lang="en-US" sz="2400" i="1" dirty="0">
                <a:solidFill>
                  <a:srgbClr val="00B0F0"/>
                </a:solidFill>
              </a:rPr>
              <a:t>”</a:t>
            </a:r>
            <a:r>
              <a:rPr lang="id-ID" sz="2400" i="1" dirty="0">
                <a:solidFill>
                  <a:srgbClr val="00B0F0"/>
                </a:solidFill>
              </a:rPr>
              <a:t>FT-UB</a:t>
            </a:r>
            <a:r>
              <a:rPr lang="en-US" sz="2400" i="1" dirty="0">
                <a:solidFill>
                  <a:srgbClr val="00B0F0"/>
                </a:solidFill>
              </a:rPr>
              <a:t>”;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	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200" i="1" dirty="0" err="1">
                <a:solidFill>
                  <a:srgbClr val="00B0F0"/>
                </a:solidFill>
              </a:rPr>
              <a:t>Sama</a:t>
            </a:r>
            <a:r>
              <a:rPr lang="en-US" sz="2200" i="1" dirty="0">
                <a:solidFill>
                  <a:srgbClr val="00B0F0"/>
                </a:solidFill>
              </a:rPr>
              <a:t> </a:t>
            </a:r>
            <a:r>
              <a:rPr lang="en-US" sz="2200" i="1" dirty="0" err="1">
                <a:solidFill>
                  <a:srgbClr val="00B0F0"/>
                </a:solidFill>
              </a:rPr>
              <a:t>artinya</a:t>
            </a:r>
            <a:r>
              <a:rPr lang="en-US" sz="2200" i="1" dirty="0">
                <a:solidFill>
                  <a:srgbClr val="00B0F0"/>
                </a:solidFill>
              </a:rPr>
              <a:t> </a:t>
            </a:r>
            <a:r>
              <a:rPr lang="en-US" sz="2200" i="1" dirty="0" err="1">
                <a:solidFill>
                  <a:srgbClr val="00B0F0"/>
                </a:solidFill>
              </a:rPr>
              <a:t>dgn</a:t>
            </a:r>
            <a:r>
              <a:rPr lang="en-US" sz="2200" i="1" dirty="0">
                <a:solidFill>
                  <a:srgbClr val="00B0F0"/>
                </a:solidFill>
              </a:rPr>
              <a:t>:</a:t>
            </a:r>
            <a:r>
              <a:rPr lang="id-ID" sz="2200" i="1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char </a:t>
            </a:r>
            <a:r>
              <a:rPr lang="en-US" sz="2400" dirty="0">
                <a:solidFill>
                  <a:srgbClr val="00B0F0"/>
                </a:solidFill>
              </a:rPr>
              <a:t>s[ ] = {</a:t>
            </a:r>
            <a:r>
              <a:rPr lang="en-US" sz="2400" dirty="0">
                <a:solidFill>
                  <a:srgbClr val="00B0F0"/>
                </a:solidFill>
              </a:rPr>
              <a:t>’</a:t>
            </a:r>
            <a:r>
              <a:rPr lang="id-ID" sz="2400" dirty="0">
                <a:solidFill>
                  <a:srgbClr val="00B0F0"/>
                </a:solidFill>
              </a:rPr>
              <a:t>F</a:t>
            </a:r>
            <a:r>
              <a:rPr lang="en-US" sz="2400" dirty="0">
                <a:solidFill>
                  <a:srgbClr val="00B0F0"/>
                </a:solidFill>
              </a:rPr>
              <a:t>’,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’</a:t>
            </a:r>
            <a:r>
              <a:rPr lang="id-ID" sz="2400" dirty="0">
                <a:solidFill>
                  <a:srgbClr val="00B0F0"/>
                </a:solidFill>
              </a:rPr>
              <a:t>T</a:t>
            </a:r>
            <a:r>
              <a:rPr lang="en-US" sz="2400" dirty="0">
                <a:solidFill>
                  <a:srgbClr val="00B0F0"/>
                </a:solidFill>
              </a:rPr>
              <a:t>’,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’</a:t>
            </a:r>
            <a:r>
              <a:rPr lang="id-ID" sz="2400" dirty="0">
                <a:solidFill>
                  <a:srgbClr val="00B0F0"/>
                </a:solidFill>
              </a:rPr>
              <a:t>-</a:t>
            </a:r>
            <a:r>
              <a:rPr lang="en-US" sz="2400" dirty="0">
                <a:solidFill>
                  <a:srgbClr val="00B0F0"/>
                </a:solidFill>
              </a:rPr>
              <a:t>’,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’</a:t>
            </a:r>
            <a:r>
              <a:rPr lang="id-ID" sz="2400" dirty="0">
                <a:solidFill>
                  <a:srgbClr val="00B0F0"/>
                </a:solidFill>
              </a:rPr>
              <a:t>U</a:t>
            </a:r>
            <a:r>
              <a:rPr lang="en-US" sz="2400" dirty="0">
                <a:solidFill>
                  <a:srgbClr val="00B0F0"/>
                </a:solidFill>
              </a:rPr>
              <a:t>’,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’</a:t>
            </a:r>
            <a:r>
              <a:rPr lang="id-ID" sz="24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rgbClr val="00B0F0"/>
                </a:solidFill>
              </a:rPr>
              <a:t>’,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’\</a:t>
            </a:r>
            <a:r>
              <a:rPr lang="en-US" sz="2400" dirty="0">
                <a:solidFill>
                  <a:srgbClr val="00B0F0"/>
                </a:solidFill>
              </a:rPr>
              <a:t>0’};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800" b="1" i="1" dirty="0"/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C000"/>
                </a:solidFill>
              </a:rPr>
              <a:t>String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bukan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tipe</a:t>
            </a:r>
            <a:r>
              <a:rPr lang="en-US" dirty="0">
                <a:solidFill>
                  <a:srgbClr val="FFC000"/>
                </a:solidFill>
              </a:rPr>
              <a:t> data </a:t>
            </a:r>
            <a:r>
              <a:rPr lang="en-US" dirty="0" err="1">
                <a:solidFill>
                  <a:srgbClr val="FFC000"/>
                </a:solidFill>
              </a:rPr>
              <a:t>di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Bahasa</a:t>
            </a:r>
            <a:r>
              <a:rPr lang="en-US" dirty="0">
                <a:solidFill>
                  <a:srgbClr val="FFC000"/>
                </a:solidFill>
              </a:rPr>
              <a:t> C.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1F42-24C7-4EA5-81C4-474D18D1924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err="1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Karakter</a:t>
            </a:r>
            <a:r>
              <a:rPr lang="en-US" sz="36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vs</a:t>
            </a:r>
            <a:r>
              <a:rPr lang="en-US" sz="36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 String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sz="2400" dirty="0" err="1">
                <a:solidFill>
                  <a:srgbClr val="FFC000"/>
                </a:solidFill>
              </a:rPr>
              <a:t>Karakter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dalam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bahasa</a:t>
            </a:r>
            <a:r>
              <a:rPr lang="en-US" sz="2400" dirty="0">
                <a:solidFill>
                  <a:srgbClr val="FFC000"/>
                </a:solidFill>
              </a:rPr>
              <a:t> C </a:t>
            </a:r>
            <a:r>
              <a:rPr lang="en-US" sz="2400" dirty="0" err="1">
                <a:solidFill>
                  <a:srgbClr val="FFC000"/>
                </a:solidFill>
              </a:rPr>
              <a:t>diapit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oleh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i="1" dirty="0">
                <a:solidFill>
                  <a:srgbClr val="FFC000"/>
                </a:solidFill>
              </a:rPr>
              <a:t>single quote</a:t>
            </a:r>
            <a:r>
              <a:rPr lang="en-US" sz="2400" dirty="0">
                <a:solidFill>
                  <a:srgbClr val="FFC000"/>
                </a:solidFill>
              </a:rPr>
              <a:t>. </a:t>
            </a:r>
            <a:r>
              <a:rPr lang="en-US" sz="2400" dirty="0" err="1">
                <a:solidFill>
                  <a:srgbClr val="FFC000"/>
                </a:solidFill>
              </a:rPr>
              <a:t>Tiap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karakter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menempati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satu</a:t>
            </a:r>
            <a:r>
              <a:rPr lang="en-US" sz="2400" dirty="0">
                <a:solidFill>
                  <a:srgbClr val="FFC000"/>
                </a:solidFill>
              </a:rPr>
              <a:t> byte </a:t>
            </a:r>
            <a:r>
              <a:rPr lang="en-US" sz="2400" dirty="0" err="1">
                <a:solidFill>
                  <a:srgbClr val="FFC000"/>
                </a:solidFill>
              </a:rPr>
              <a:t>memori</a:t>
            </a:r>
            <a:r>
              <a:rPr lang="en-US" sz="2400" dirty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92D050"/>
                </a:solidFill>
              </a:rPr>
              <a:t>Contoh</a:t>
            </a:r>
            <a:r>
              <a:rPr lang="en-US" sz="2400" dirty="0">
                <a:solidFill>
                  <a:srgbClr val="92D050"/>
                </a:solidFill>
              </a:rPr>
              <a:t>:</a:t>
            </a:r>
          </a:p>
          <a:p>
            <a:pPr lvl="1">
              <a:buFontTx/>
              <a:buNone/>
            </a:pPr>
            <a:r>
              <a:rPr lang="en-US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-US" sz="2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’A’;</a:t>
            </a:r>
          </a:p>
          <a:p>
            <a:pPr lvl="1">
              <a:buFontTx/>
              <a:buNone/>
            </a:pPr>
            <a:r>
              <a:rPr lang="en-US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-US" sz="2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=65;     //</a:t>
            </a:r>
            <a:r>
              <a:rPr lang="en-US" sz="2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Ascii</a:t>
            </a:r>
            <a:r>
              <a:rPr lang="id-ID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desimal</a:t>
            </a:r>
            <a:endParaRPr lang="en-US" sz="2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-US" sz="2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=0x41; //</a:t>
            </a:r>
            <a:r>
              <a:rPr lang="en-US" sz="2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Ascii</a:t>
            </a:r>
            <a:r>
              <a:rPr lang="id-ID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hexadesimal</a:t>
            </a:r>
            <a:endParaRPr lang="en-US" sz="2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C000"/>
                </a:solidFill>
              </a:rPr>
              <a:t>String </a:t>
            </a:r>
            <a:r>
              <a:rPr lang="en-US" sz="2400" dirty="0" err="1">
                <a:solidFill>
                  <a:srgbClr val="FFC000"/>
                </a:solidFill>
              </a:rPr>
              <a:t>diapit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oeh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i="1" dirty="0">
                <a:solidFill>
                  <a:srgbClr val="FFC000"/>
                </a:solidFill>
              </a:rPr>
              <a:t>double quote</a:t>
            </a:r>
            <a:r>
              <a:rPr lang="en-US" sz="2400" dirty="0">
                <a:solidFill>
                  <a:srgbClr val="FFC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555A-07D0-4A2C-8834-83C763593EE6}" type="slidenum">
              <a:rPr lang="en-US"/>
              <a:pPr/>
              <a:t>17</a:t>
            </a:fld>
            <a:endParaRPr lang="en-US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4648200"/>
            <a:ext cx="4486275" cy="1447800"/>
          </a:xfrm>
          <a:prstGeom prst="rect">
            <a:avLst/>
          </a:prstGeom>
          <a:noFill/>
        </p:spPr>
      </p:pic>
      <p:sp>
        <p:nvSpPr>
          <p:cNvPr id="122885" name="AutoShape 5"/>
          <p:cNvSpPr>
            <a:spLocks/>
          </p:cNvSpPr>
          <p:nvPr/>
        </p:nvSpPr>
        <p:spPr bwMode="auto">
          <a:xfrm>
            <a:off x="6822440" y="2946168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7010400" y="3276601"/>
            <a:ext cx="8382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err="1">
                <a:ln w="0"/>
                <a:solidFill>
                  <a:schemeClr val="accent2"/>
                </a:solidFill>
                <a:effectLst>
                  <a:reflection blurRad="12700" stA="50000" endPos="50000" dist="5000" dir="5400000" sy="-100000" rotWithShape="0"/>
                </a:effectLst>
              </a:rPr>
              <a:t>Manipulasi</a:t>
            </a:r>
            <a:r>
              <a:rPr lang="en-US" sz="3600" b="1" cap="all" dirty="0">
                <a:ln w="0"/>
                <a:solidFill>
                  <a:schemeClr val="accent2"/>
                </a:solidFill>
                <a:effectLst>
                  <a:reflection blurRad="12700" stA="50000" endPos="50000" dist="5000" dir="5400000" sy="-100000" rotWithShape="0"/>
                </a:effectLst>
              </a:rPr>
              <a:t> string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1752600"/>
            <a:ext cx="9537403" cy="43129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Standard Library Function ( header file </a:t>
            </a:r>
            <a:r>
              <a:rPr lang="en-US" b="1" dirty="0" err="1">
                <a:solidFill>
                  <a:schemeClr val="bg1"/>
                </a:solidFill>
              </a:rPr>
              <a:t>string.h</a:t>
            </a:r>
            <a:r>
              <a:rPr lang="en-US" dirty="0">
                <a:solidFill>
                  <a:schemeClr val="bg1"/>
                </a:solidFill>
              </a:rPr>
              <a:t> )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fungsi-fungsi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memanipulasi</a:t>
            </a:r>
            <a:r>
              <a:rPr lang="en-US" dirty="0">
                <a:solidFill>
                  <a:schemeClr val="bg1"/>
                </a:solidFill>
              </a:rPr>
              <a:t> string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lain 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b="1" dirty="0" err="1">
                <a:solidFill>
                  <a:srgbClr val="FFC000"/>
                </a:solidFill>
              </a:rPr>
              <a:t>strlen</a:t>
            </a:r>
            <a:r>
              <a:rPr lang="en-US" b="1" dirty="0">
                <a:solidFill>
                  <a:srgbClr val="FFC000"/>
                </a:solidFill>
              </a:rPr>
              <a:t>()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dirty="0"/>
              <a:t>	</a:t>
            </a:r>
            <a:r>
              <a:rPr lang="en-US" dirty="0" err="1">
                <a:solidFill>
                  <a:srgbClr val="92D050"/>
                </a:solidFill>
              </a:rPr>
              <a:t>Menghasilkan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panjang</a:t>
            </a:r>
            <a:r>
              <a:rPr lang="en-US" dirty="0">
                <a:solidFill>
                  <a:srgbClr val="92D050"/>
                </a:solidFill>
              </a:rPr>
              <a:t> string, </a:t>
            </a:r>
            <a:r>
              <a:rPr lang="en-US" dirty="0" err="1">
                <a:solidFill>
                  <a:srgbClr val="92D050"/>
                </a:solidFill>
              </a:rPr>
              <a:t>tidak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menghitung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karakter</a:t>
            </a:r>
            <a:r>
              <a:rPr lang="en-US" dirty="0">
                <a:solidFill>
                  <a:srgbClr val="92D050"/>
                </a:solidFill>
              </a:rPr>
              <a:t> null.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b="1" dirty="0" err="1">
                <a:solidFill>
                  <a:srgbClr val="FFC000"/>
                </a:solidFill>
              </a:rPr>
              <a:t>strcpy</a:t>
            </a:r>
            <a:r>
              <a:rPr lang="en-US" b="1" dirty="0">
                <a:solidFill>
                  <a:srgbClr val="FFC000"/>
                </a:solidFill>
              </a:rPr>
              <a:t>(s1,s2)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dirty="0">
                <a:solidFill>
                  <a:srgbClr val="92D050"/>
                </a:solidFill>
              </a:rPr>
              <a:t>	</a:t>
            </a:r>
            <a:r>
              <a:rPr lang="en-US" dirty="0">
                <a:solidFill>
                  <a:srgbClr val="92D050"/>
                </a:solidFill>
              </a:rPr>
              <a:t>Copy </a:t>
            </a:r>
            <a:r>
              <a:rPr lang="en-US" dirty="0">
                <a:solidFill>
                  <a:srgbClr val="92D050"/>
                </a:solidFill>
              </a:rPr>
              <a:t>s2 </a:t>
            </a:r>
            <a:r>
              <a:rPr lang="en-US" dirty="0" err="1">
                <a:solidFill>
                  <a:srgbClr val="92D050"/>
                </a:solidFill>
              </a:rPr>
              <a:t>ke</a:t>
            </a:r>
            <a:r>
              <a:rPr lang="en-US" dirty="0">
                <a:solidFill>
                  <a:srgbClr val="92D050"/>
                </a:solidFill>
              </a:rPr>
              <a:t> s1.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b="1" dirty="0" err="1">
                <a:solidFill>
                  <a:srgbClr val="FFC000"/>
                </a:solidFill>
              </a:rPr>
              <a:t>strncpy</a:t>
            </a:r>
            <a:r>
              <a:rPr lang="en-US" b="1" dirty="0">
                <a:solidFill>
                  <a:srgbClr val="FFC000"/>
                </a:solidFill>
              </a:rPr>
              <a:t>(s1,s2,n)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dirty="0"/>
              <a:t>	</a:t>
            </a:r>
            <a:r>
              <a:rPr lang="en-US" dirty="0">
                <a:solidFill>
                  <a:srgbClr val="92D050"/>
                </a:solidFill>
              </a:rPr>
              <a:t>Copy </a:t>
            </a:r>
            <a:r>
              <a:rPr lang="en-US" dirty="0">
                <a:solidFill>
                  <a:srgbClr val="92D050"/>
                </a:solidFill>
              </a:rPr>
              <a:t>n </a:t>
            </a:r>
            <a:r>
              <a:rPr lang="en-US" dirty="0" err="1">
                <a:solidFill>
                  <a:srgbClr val="92D050"/>
                </a:solidFill>
              </a:rPr>
              <a:t>karakter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pertama</a:t>
            </a:r>
            <a:r>
              <a:rPr lang="en-US" dirty="0">
                <a:solidFill>
                  <a:srgbClr val="92D050"/>
                </a:solidFill>
              </a:rPr>
              <a:t> s2 </a:t>
            </a:r>
            <a:r>
              <a:rPr lang="en-US" dirty="0" err="1">
                <a:solidFill>
                  <a:srgbClr val="92D050"/>
                </a:solidFill>
              </a:rPr>
              <a:t>ke</a:t>
            </a:r>
            <a:r>
              <a:rPr lang="en-US" dirty="0">
                <a:solidFill>
                  <a:srgbClr val="92D050"/>
                </a:solidFill>
              </a:rPr>
              <a:t> s1.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b="1" dirty="0" err="1">
                <a:solidFill>
                  <a:srgbClr val="FFC000"/>
                </a:solidFill>
                <a:sym typeface="Symbol" pitchFamily="18" charset="2"/>
              </a:rPr>
              <a:t>strcat</a:t>
            </a:r>
            <a:r>
              <a:rPr lang="en-US" b="1" dirty="0">
                <a:solidFill>
                  <a:srgbClr val="FFC000"/>
                </a:solidFill>
                <a:sym typeface="Symbol" pitchFamily="18" charset="2"/>
              </a:rPr>
              <a:t>(s1,s2)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id-ID" sz="1800" dirty="0">
                <a:sym typeface="Symbol" pitchFamily="18" charset="2"/>
              </a:rPr>
              <a:t>	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Menambahkan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string s2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ke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akhir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dari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string s1.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b="1" dirty="0" err="1">
                <a:solidFill>
                  <a:srgbClr val="FFC000"/>
                </a:solidFill>
                <a:sym typeface="Symbol" pitchFamily="18" charset="2"/>
              </a:rPr>
              <a:t>strncat</a:t>
            </a:r>
            <a:r>
              <a:rPr lang="en-US" b="1" dirty="0">
                <a:solidFill>
                  <a:srgbClr val="FFC000"/>
                </a:solidFill>
                <a:sym typeface="Symbol" pitchFamily="18" charset="2"/>
              </a:rPr>
              <a:t>(s1,s2,n)</a:t>
            </a:r>
            <a:r>
              <a:rPr lang="en-US" sz="2000" dirty="0">
                <a:solidFill>
                  <a:srgbClr val="FFC000"/>
                </a:solidFill>
                <a:sym typeface="Symbol" pitchFamily="18" charset="2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dirty="0">
                <a:sym typeface="Symbol" pitchFamily="18" charset="2"/>
              </a:rPr>
              <a:t>	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Menambahkan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n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karakter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string s2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ke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akhir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92D050"/>
                </a:solidFill>
                <a:sym typeface="Symbol" pitchFamily="18" charset="2"/>
              </a:rPr>
              <a:t>dari</a:t>
            </a:r>
            <a:r>
              <a:rPr lang="en-US" dirty="0">
                <a:solidFill>
                  <a:srgbClr val="92D050"/>
                </a:solidFill>
                <a:sym typeface="Symbol" pitchFamily="18" charset="2"/>
              </a:rPr>
              <a:t> string s1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b="1" dirty="0" err="1">
                <a:solidFill>
                  <a:srgbClr val="FFC000"/>
                </a:solidFill>
                <a:sym typeface="Symbol" pitchFamily="18" charset="2"/>
              </a:rPr>
              <a:t>strcmp</a:t>
            </a:r>
            <a:r>
              <a:rPr lang="en-US" b="1" dirty="0">
                <a:solidFill>
                  <a:srgbClr val="FFC000"/>
                </a:solidFill>
                <a:sym typeface="Symbol" pitchFamily="18" charset="2"/>
              </a:rPr>
              <a:t>(s1,s2)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1800" dirty="0">
                <a:sym typeface="Symbol" pitchFamily="18" charset="2"/>
              </a:rPr>
              <a:t>	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Membandingkan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isi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string s1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dan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s2,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jika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isinya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sama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maka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</a:t>
            </a:r>
            <a:r>
              <a:rPr lang="en-US" sz="1800" dirty="0" err="1">
                <a:solidFill>
                  <a:srgbClr val="92D050"/>
                </a:solidFill>
                <a:sym typeface="Symbol" pitchFamily="18" charset="2"/>
              </a:rPr>
              <a:t>nilainya</a:t>
            </a:r>
            <a:r>
              <a:rPr lang="en-US" sz="1800" dirty="0">
                <a:solidFill>
                  <a:srgbClr val="92D050"/>
                </a:solidFill>
                <a:sym typeface="Symbol" pitchFamily="18" charset="2"/>
              </a:rPr>
              <a:t> 0.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err="1">
                <a:solidFill>
                  <a:srgbClr val="FFC000"/>
                </a:solidFill>
              </a:rPr>
              <a:t>Dll</a:t>
            </a:r>
            <a:r>
              <a:rPr lang="id-ID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DC7-4A85-49F0-A8DA-7FB1814F79B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 err="1">
                <a:ln/>
                <a:solidFill>
                  <a:schemeClr val="accent2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Manipulasi</a:t>
            </a:r>
            <a:r>
              <a:rPr lang="en-US" sz="4000" b="1" cap="all" dirty="0">
                <a:ln/>
                <a:solidFill>
                  <a:schemeClr val="accent2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string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1"/>
            <a:ext cx="8229600" cy="3270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Contoh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69B-ABCF-4A7B-AC9E-A25C3408429F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840" y="1978491"/>
            <a:ext cx="7391400" cy="426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 s1[ ] = “</a:t>
            </a:r>
            <a:r>
              <a:rPr lang="en-US" dirty="0" err="1">
                <a:solidFill>
                  <a:schemeClr val="bg1"/>
                </a:solidFill>
              </a:rPr>
              <a:t>abcdef</a:t>
            </a:r>
            <a:r>
              <a:rPr lang="en-US" dirty="0">
                <a:solidFill>
                  <a:schemeClr val="bg1"/>
                </a:solidFill>
              </a:rPr>
              <a:t>”;</a:t>
            </a:r>
            <a:r>
              <a:rPr lang="id-ID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char s2[ ] = “xyz”;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strlen</a:t>
            </a:r>
            <a:r>
              <a:rPr lang="en-US" dirty="0">
                <a:solidFill>
                  <a:schemeClr val="bg1"/>
                </a:solidFill>
              </a:rPr>
              <a:t>(“nana”); 	</a:t>
            </a: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4</a:t>
            </a:r>
            <a:endParaRPr lang="id-ID" dirty="0">
              <a:solidFill>
                <a:srgbClr val="92D050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strcmp</a:t>
            </a:r>
            <a:r>
              <a:rPr lang="en-US" dirty="0">
                <a:solidFill>
                  <a:schemeClr val="bg1"/>
                </a:solidFill>
              </a:rPr>
              <a:t>(“nana”, “nana”)</a:t>
            </a: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err="1">
                <a:solidFill>
                  <a:srgbClr val="92D050"/>
                </a:solidFill>
              </a:rPr>
              <a:t>bernilai</a:t>
            </a:r>
            <a:r>
              <a:rPr lang="en-US" dirty="0">
                <a:solidFill>
                  <a:srgbClr val="92D050"/>
                </a:solidFill>
              </a:rPr>
              <a:t> 0</a:t>
            </a:r>
          </a:p>
          <a:p>
            <a:r>
              <a:rPr lang="en-US" dirty="0" err="1">
                <a:solidFill>
                  <a:schemeClr val="bg1"/>
                </a:solidFill>
              </a:rPr>
              <a:t>strcpy</a:t>
            </a:r>
            <a:r>
              <a:rPr lang="en-US" dirty="0">
                <a:solidFill>
                  <a:schemeClr val="bg1"/>
                </a:solidFill>
              </a:rPr>
              <a:t>(s1,s2);</a:t>
            </a: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// s1 = “xyz”, s2 = “xyz”</a:t>
            </a:r>
          </a:p>
          <a:p>
            <a:r>
              <a:rPr lang="en-US" dirty="0" err="1">
                <a:solidFill>
                  <a:schemeClr val="bg1"/>
                </a:solidFill>
              </a:rPr>
              <a:t>strncpy</a:t>
            </a:r>
            <a:r>
              <a:rPr lang="en-US" dirty="0">
                <a:solidFill>
                  <a:schemeClr val="bg1"/>
                </a:solidFill>
              </a:rPr>
              <a:t>(s1,s2,2);	 </a:t>
            </a: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s1 = “</a:t>
            </a:r>
            <a:r>
              <a:rPr lang="en-US" dirty="0" err="1">
                <a:solidFill>
                  <a:srgbClr val="92D050"/>
                </a:solidFill>
              </a:rPr>
              <a:t>xyabcdef</a:t>
            </a:r>
            <a:r>
              <a:rPr lang="en-US" dirty="0">
                <a:solidFill>
                  <a:srgbClr val="92D050"/>
                </a:solidFill>
              </a:rPr>
              <a:t>”, s2 = “xyz”</a:t>
            </a:r>
          </a:p>
          <a:p>
            <a:r>
              <a:rPr lang="en-US" dirty="0" err="1">
                <a:solidFill>
                  <a:schemeClr val="bg1"/>
                </a:solidFill>
              </a:rPr>
              <a:t>strncpy</a:t>
            </a:r>
            <a:r>
              <a:rPr lang="en-US" dirty="0">
                <a:solidFill>
                  <a:schemeClr val="bg1"/>
                </a:solidFill>
              </a:rPr>
              <a:t>(s1,s2,4);	</a:t>
            </a: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err="1">
                <a:solidFill>
                  <a:srgbClr val="92D050"/>
                </a:solidFill>
              </a:rPr>
              <a:t>jika</a:t>
            </a:r>
            <a:r>
              <a:rPr lang="en-US" dirty="0">
                <a:solidFill>
                  <a:srgbClr val="92D050"/>
                </a:solidFill>
              </a:rPr>
              <a:t> n&gt;=</a:t>
            </a:r>
            <a:r>
              <a:rPr lang="en-US" dirty="0" err="1">
                <a:solidFill>
                  <a:srgbClr val="92D050"/>
                </a:solidFill>
              </a:rPr>
              <a:t>strlen</a:t>
            </a:r>
            <a:r>
              <a:rPr lang="en-US" dirty="0">
                <a:solidFill>
                  <a:srgbClr val="92D050"/>
                </a:solidFill>
              </a:rPr>
              <a:t>(s2) </a:t>
            </a:r>
            <a:r>
              <a:rPr lang="en-US" dirty="0" err="1">
                <a:solidFill>
                  <a:srgbClr val="92D050"/>
                </a:solidFill>
              </a:rPr>
              <a:t>efek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sama</a:t>
            </a:r>
            <a:r>
              <a:rPr lang="en-US" dirty="0">
                <a:solidFill>
                  <a:srgbClr val="92D050"/>
                </a:solidFill>
              </a:rPr>
              <a:t> 				//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strcpy</a:t>
            </a:r>
            <a:r>
              <a:rPr lang="en-US" dirty="0">
                <a:solidFill>
                  <a:srgbClr val="92D050"/>
                </a:solidFill>
              </a:rPr>
              <a:t>()   s1 = “xyz”</a:t>
            </a:r>
          </a:p>
          <a:p>
            <a:r>
              <a:rPr lang="en-US" dirty="0" err="1">
                <a:solidFill>
                  <a:schemeClr val="bg1"/>
                </a:solidFill>
              </a:rPr>
              <a:t>strcat</a:t>
            </a:r>
            <a:r>
              <a:rPr lang="en-US" dirty="0">
                <a:solidFill>
                  <a:schemeClr val="bg1"/>
                </a:solidFill>
              </a:rPr>
              <a:t>(s1,s2);	</a:t>
            </a:r>
            <a:r>
              <a:rPr lang="en-US" dirty="0"/>
              <a:t> 	</a:t>
            </a:r>
            <a:r>
              <a:rPr lang="en-US" dirty="0">
                <a:solidFill>
                  <a:srgbClr val="92D050"/>
                </a:solidFill>
              </a:rPr>
              <a:t>// s1=“</a:t>
            </a:r>
            <a:r>
              <a:rPr lang="en-US" dirty="0" err="1">
                <a:solidFill>
                  <a:srgbClr val="92D050"/>
                </a:solidFill>
              </a:rPr>
              <a:t>abcdefxyz</a:t>
            </a:r>
            <a:r>
              <a:rPr lang="en-US" dirty="0">
                <a:solidFill>
                  <a:srgbClr val="92D050"/>
                </a:solidFill>
              </a:rPr>
              <a:t>”, s2=“xyz”</a:t>
            </a:r>
          </a:p>
          <a:p>
            <a:r>
              <a:rPr lang="en-US" dirty="0" err="1">
                <a:solidFill>
                  <a:schemeClr val="bg1"/>
                </a:solidFill>
              </a:rPr>
              <a:t>strncat</a:t>
            </a:r>
            <a:r>
              <a:rPr lang="en-US" dirty="0">
                <a:solidFill>
                  <a:schemeClr val="bg1"/>
                </a:solidFill>
              </a:rPr>
              <a:t>(s1,s2,2);</a:t>
            </a:r>
            <a:r>
              <a:rPr lang="en-US" dirty="0"/>
              <a:t>	 	</a:t>
            </a:r>
            <a:r>
              <a:rPr lang="en-US" dirty="0">
                <a:solidFill>
                  <a:srgbClr val="92D050"/>
                </a:solidFill>
              </a:rPr>
              <a:t>// s1=“</a:t>
            </a:r>
            <a:r>
              <a:rPr lang="en-US" dirty="0" err="1">
                <a:solidFill>
                  <a:srgbClr val="92D050"/>
                </a:solidFill>
              </a:rPr>
              <a:t>abcdefxy</a:t>
            </a:r>
            <a:r>
              <a:rPr lang="en-US" dirty="0">
                <a:solidFill>
                  <a:srgbClr val="92D050"/>
                </a:solidFill>
              </a:rPr>
              <a:t>”, s2=“xyz”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s1 = “Happy”</a:t>
            </a:r>
            <a:r>
              <a:rPr lang="id-ID" dirty="0">
                <a:solidFill>
                  <a:schemeClr val="bg1"/>
                </a:solidFill>
              </a:rPr>
              <a:t>;   </a:t>
            </a:r>
            <a:r>
              <a:rPr lang="en-US" dirty="0">
                <a:solidFill>
                  <a:schemeClr val="bg1"/>
                </a:solidFill>
              </a:rPr>
              <a:t>s2 = “New Year” </a:t>
            </a:r>
          </a:p>
          <a:p>
            <a:r>
              <a:rPr lang="en-US" dirty="0" err="1">
                <a:solidFill>
                  <a:schemeClr val="bg1"/>
                </a:solidFill>
              </a:rPr>
              <a:t>strcat</a:t>
            </a:r>
            <a:r>
              <a:rPr lang="en-US" dirty="0">
                <a:solidFill>
                  <a:schemeClr val="bg1"/>
                </a:solidFill>
              </a:rPr>
              <a:t>( s1, s2 ) </a:t>
            </a: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// s1= “Happy New Year”</a:t>
            </a:r>
          </a:p>
          <a:p>
            <a:r>
              <a:rPr lang="en-US" dirty="0" err="1">
                <a:solidFill>
                  <a:schemeClr val="bg1"/>
                </a:solidFill>
              </a:rPr>
              <a:t>strncat</a:t>
            </a:r>
            <a:r>
              <a:rPr lang="en-US" dirty="0">
                <a:solidFill>
                  <a:schemeClr val="bg1"/>
                </a:solidFill>
              </a:rPr>
              <a:t>( s3, s1, 6 ) </a:t>
            </a: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s1= “Happy”</a:t>
            </a:r>
          </a:p>
          <a:p>
            <a:r>
              <a:rPr lang="en-US" dirty="0" err="1">
                <a:solidFill>
                  <a:schemeClr val="bg1"/>
                </a:solidFill>
              </a:rPr>
              <a:t>strcat</a:t>
            </a:r>
            <a:r>
              <a:rPr lang="en-US" dirty="0">
                <a:solidFill>
                  <a:schemeClr val="bg1"/>
                </a:solidFill>
              </a:rPr>
              <a:t>( s3, s1 ) </a:t>
            </a: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// s1= “Happy </a:t>
            </a:r>
            <a:r>
              <a:rPr lang="en-US" dirty="0" err="1">
                <a:solidFill>
                  <a:srgbClr val="92D050"/>
                </a:solidFill>
              </a:rPr>
              <a:t>Happy</a:t>
            </a:r>
            <a:r>
              <a:rPr lang="en-US" dirty="0">
                <a:solidFill>
                  <a:srgbClr val="92D050"/>
                </a:solidFill>
              </a:rPr>
              <a:t> New Year”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ARRAY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2245" y="4125595"/>
            <a:ext cx="428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kern="250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PENGENGTIAN ARRAY DAN MACAM – MACAM ARRAY</a:t>
            </a:r>
            <a:endParaRPr lang="zh-CN" sz="1400" kern="25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Latihan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859280" y="1498601"/>
            <a:ext cx="8971280" cy="4525963"/>
          </a:xfrm>
        </p:spPr>
        <p:txBody>
          <a:bodyPr/>
          <a:lstStyle/>
          <a:p>
            <a:pPr marL="365125" indent="-365125">
              <a:spcBef>
                <a:spcPct val="0"/>
              </a:spcBef>
            </a:pPr>
            <a:r>
              <a:rPr lang="en-US" sz="2400" dirty="0" err="1">
                <a:solidFill>
                  <a:srgbClr val="FFFF00"/>
                </a:solidFill>
              </a:rPr>
              <a:t>Buatlah</a:t>
            </a:r>
            <a:r>
              <a:rPr lang="en-US" sz="2400" dirty="0">
                <a:solidFill>
                  <a:srgbClr val="FFFF00"/>
                </a:solidFill>
              </a:rPr>
              <a:t> program </a:t>
            </a:r>
            <a:r>
              <a:rPr lang="en-US" sz="2400" dirty="0" err="1">
                <a:solidFill>
                  <a:srgbClr val="FFFF00"/>
                </a:solidFill>
              </a:rPr>
              <a:t>untuk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mengambil</a:t>
            </a:r>
            <a:r>
              <a:rPr lang="en-US" sz="2400" dirty="0">
                <a:solidFill>
                  <a:srgbClr val="FFFF00"/>
                </a:solidFill>
              </a:rPr>
              <a:t> 10 </a:t>
            </a:r>
            <a:r>
              <a:rPr lang="en-US" sz="2400" dirty="0" err="1">
                <a:solidFill>
                  <a:srgbClr val="FFFF00"/>
                </a:solidFill>
              </a:rPr>
              <a:t>bilangan</a:t>
            </a:r>
            <a:r>
              <a:rPr lang="en-US" sz="2400" dirty="0">
                <a:solidFill>
                  <a:srgbClr val="FFFF00"/>
                </a:solidFill>
              </a:rPr>
              <a:t> integer </a:t>
            </a:r>
            <a:r>
              <a:rPr lang="en-US" sz="2400" dirty="0" err="1">
                <a:solidFill>
                  <a:srgbClr val="FFFF00"/>
                </a:solidFill>
              </a:rPr>
              <a:t>dari</a:t>
            </a:r>
            <a:r>
              <a:rPr lang="en-US" sz="2400" dirty="0">
                <a:solidFill>
                  <a:srgbClr val="FFFF00"/>
                </a:solidFill>
              </a:rPr>
              <a:t> keyboard </a:t>
            </a:r>
            <a:r>
              <a:rPr lang="en-US" sz="2400" dirty="0" err="1">
                <a:solidFill>
                  <a:srgbClr val="FFFF00"/>
                </a:solidFill>
              </a:rPr>
              <a:t>dan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disimpan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dalam</a:t>
            </a:r>
            <a:r>
              <a:rPr lang="en-US" sz="2400" dirty="0">
                <a:solidFill>
                  <a:srgbClr val="FFFF00"/>
                </a:solidFill>
              </a:rPr>
              <a:t> array, </a:t>
            </a:r>
            <a:r>
              <a:rPr lang="en-US" sz="2400" dirty="0" err="1">
                <a:solidFill>
                  <a:srgbClr val="FFFF00"/>
                </a:solidFill>
              </a:rPr>
              <a:t>kemudian</a:t>
            </a:r>
            <a:endParaRPr lang="en-US" sz="2400" dirty="0">
              <a:solidFill>
                <a:srgbClr val="FFFF00"/>
              </a:solidFill>
            </a:endParaRPr>
          </a:p>
          <a:p>
            <a:pPr marL="576000" lvl="1" indent="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bilangan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terbesar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array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endParaRPr lang="en-US" sz="2000" dirty="0">
              <a:solidFill>
                <a:schemeClr val="bg1"/>
              </a:solidFill>
            </a:endParaRPr>
          </a:p>
          <a:p>
            <a:pPr marL="612000" lvl="1" indent="0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bilangan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terkecil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array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endParaRPr lang="en-US" sz="2000" dirty="0">
              <a:solidFill>
                <a:schemeClr val="bg1"/>
              </a:solidFill>
            </a:endParaRPr>
          </a:p>
          <a:p>
            <a:pPr marL="612000" lvl="1" indent="0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Hitung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rata-rata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isi</a:t>
            </a:r>
            <a:r>
              <a:rPr lang="en-US" sz="2000" dirty="0">
                <a:solidFill>
                  <a:schemeClr val="bg1"/>
                </a:solidFill>
              </a:rPr>
              <a:t> Array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endParaRPr lang="en-US" sz="2000" dirty="0">
              <a:solidFill>
                <a:schemeClr val="bg1"/>
              </a:solidFill>
            </a:endParaRPr>
          </a:p>
          <a:p>
            <a:pPr marL="612000" lvl="1" indent="0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Tampilkan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hasilnya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layar</a:t>
            </a:r>
            <a:r>
              <a:rPr lang="en-US" sz="2000" dirty="0">
                <a:solidFill>
                  <a:schemeClr val="bg1"/>
                </a:solidFill>
              </a:rPr>
              <a:t> monitor</a:t>
            </a:r>
          </a:p>
          <a:p>
            <a:pPr marL="365125" indent="-365125"/>
            <a:r>
              <a:rPr lang="en-US" sz="2400" smtClean="0">
                <a:solidFill>
                  <a:srgbClr val="FFFF00"/>
                </a:solidFill>
              </a:rPr>
              <a:t>Buat </a:t>
            </a:r>
            <a:r>
              <a:rPr lang="en-US" sz="2400" dirty="0">
                <a:solidFill>
                  <a:srgbClr val="FFFF00"/>
                </a:solidFill>
              </a:rPr>
              <a:t>program </a:t>
            </a:r>
            <a:r>
              <a:rPr lang="en-US" sz="2400" dirty="0" err="1">
                <a:solidFill>
                  <a:srgbClr val="FFFF00"/>
                </a:solidFill>
              </a:rPr>
              <a:t>untuk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</a:p>
          <a:p>
            <a:pPr marL="544513" lvl="1" indent="0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mengambil</a:t>
            </a:r>
            <a:r>
              <a:rPr lang="en-US" sz="2000" dirty="0">
                <a:solidFill>
                  <a:schemeClr val="bg1"/>
                </a:solidFill>
              </a:rPr>
              <a:t> string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keyboard</a:t>
            </a:r>
          </a:p>
          <a:p>
            <a:pPr marL="544513" lvl="1" indent="0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membalik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susunan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karakter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string </a:t>
            </a:r>
            <a:r>
              <a:rPr lang="en-US" sz="2000" dirty="0" err="1">
                <a:solidFill>
                  <a:schemeClr val="bg1"/>
                </a:solidFill>
              </a:rPr>
              <a:t>tsb</a:t>
            </a:r>
            <a:endParaRPr lang="en-US" sz="2000" dirty="0">
              <a:solidFill>
                <a:schemeClr val="bg1"/>
              </a:solidFill>
            </a:endParaRPr>
          </a:p>
          <a:p>
            <a:pPr marL="544513" lvl="1" indent="0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menampilkan</a:t>
            </a:r>
            <a:r>
              <a:rPr lang="en-US" sz="2000" dirty="0">
                <a:solidFill>
                  <a:schemeClr val="bg1"/>
                </a:solidFill>
              </a:rPr>
              <a:t> string </a:t>
            </a:r>
            <a:r>
              <a:rPr lang="en-US" sz="2000" dirty="0" err="1">
                <a:solidFill>
                  <a:schemeClr val="bg1"/>
                </a:solidFill>
              </a:rPr>
              <a:t>yg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sudah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dibalik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layar</a:t>
            </a:r>
            <a:r>
              <a:rPr lang="en-US" sz="2000" dirty="0">
                <a:solidFill>
                  <a:schemeClr val="bg1"/>
                </a:solidFill>
              </a:rPr>
              <a:t> monitor</a:t>
            </a:r>
          </a:p>
          <a:p>
            <a:pPr marL="365125" indent="-365125">
              <a:buNone/>
            </a:pPr>
            <a:r>
              <a:rPr lang="en-US" sz="2400" dirty="0">
                <a:solidFill>
                  <a:schemeClr val="bg1"/>
                </a:solidFill>
              </a:rPr>
              <a:t>	    </a:t>
            </a:r>
            <a:r>
              <a:rPr lang="en-US" sz="2000" dirty="0" err="1">
                <a:solidFill>
                  <a:schemeClr val="bg1"/>
                </a:solidFill>
              </a:rPr>
              <a:t>Contoh</a:t>
            </a:r>
            <a:r>
              <a:rPr lang="en-US" sz="2000" dirty="0">
                <a:solidFill>
                  <a:schemeClr val="bg1"/>
                </a:solidFill>
              </a:rPr>
              <a:t>:  string </a:t>
            </a:r>
            <a:r>
              <a:rPr lang="en-US" sz="2000" dirty="0" err="1">
                <a:solidFill>
                  <a:schemeClr val="bg1"/>
                </a:solidFill>
              </a:rPr>
              <a:t>yg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</a:t>
            </a:r>
            <a:r>
              <a:rPr lang="en-US" sz="2000" dirty="0">
                <a:solidFill>
                  <a:schemeClr val="bg1"/>
                </a:solidFill>
              </a:rPr>
              <a:t>-input : KASUR</a:t>
            </a:r>
          </a:p>
          <a:p>
            <a:pPr marL="365125" indent="-365125">
              <a:buNone/>
            </a:pPr>
            <a:r>
              <a:rPr lang="en-US" sz="2000" dirty="0">
                <a:solidFill>
                  <a:schemeClr val="bg1"/>
                </a:solidFill>
              </a:rPr>
              <a:t>		           </a:t>
            </a:r>
            <a:r>
              <a:rPr lang="id-ID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dibalik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id-ID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RUSAK</a:t>
            </a:r>
            <a:endParaRPr lang="en-US" sz="2000" dirty="0">
              <a:solidFill>
                <a:schemeClr val="bg1"/>
              </a:solidFill>
            </a:endParaRPr>
          </a:p>
          <a:p>
            <a:pPr marL="365125" indent="-365125">
              <a:spcBef>
                <a:spcPct val="0"/>
              </a:spcBef>
              <a:buNone/>
            </a:pPr>
            <a:endParaRPr lang="en-US" sz="2000" dirty="0"/>
          </a:p>
          <a:p>
            <a:pPr marL="365125" indent="-365125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EB9-A143-4F60-A2CE-2569573D3B3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 err="1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Latihan</a:t>
            </a:r>
            <a:endParaRPr lang="en-US" sz="4000" b="1" cap="all" dirty="0">
              <a:ln/>
              <a:solidFill>
                <a:srgbClr val="FFFF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1"/>
            <a:ext cx="8229600" cy="4648517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Buat</a:t>
            </a:r>
            <a:r>
              <a:rPr lang="en-US" sz="2400" dirty="0">
                <a:solidFill>
                  <a:srgbClr val="FFFF00"/>
                </a:solidFill>
              </a:rPr>
              <a:t> program </a:t>
            </a:r>
            <a:r>
              <a:rPr lang="en-US" sz="2400" dirty="0" err="1">
                <a:solidFill>
                  <a:srgbClr val="FFFF00"/>
                </a:solidFill>
              </a:rPr>
              <a:t>untuk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menjumlahkan</a:t>
            </a:r>
            <a:r>
              <a:rPr lang="en-US" sz="2400" dirty="0">
                <a:solidFill>
                  <a:srgbClr val="FFFF00"/>
                </a:solidFill>
              </a:rPr>
              <a:t> 2 </a:t>
            </a:r>
            <a:r>
              <a:rPr lang="en-US" sz="2400" dirty="0" err="1">
                <a:solidFill>
                  <a:srgbClr val="FFFF00"/>
                </a:solidFill>
              </a:rPr>
              <a:t>matrik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dibawah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ini</a:t>
            </a:r>
            <a:r>
              <a:rPr lang="en-US" sz="2400" dirty="0">
                <a:solidFill>
                  <a:srgbClr val="FFFF00"/>
                </a:solidFill>
              </a:rPr>
              <a:t>. </a:t>
            </a:r>
            <a:r>
              <a:rPr lang="en-US" sz="2400" dirty="0" err="1">
                <a:solidFill>
                  <a:srgbClr val="FFFF00"/>
                </a:solidFill>
              </a:rPr>
              <a:t>Gunakan</a:t>
            </a:r>
            <a:r>
              <a:rPr lang="en-US" sz="2400" dirty="0">
                <a:solidFill>
                  <a:srgbClr val="FFFF00"/>
                </a:solidFill>
              </a:rPr>
              <a:t> Array </a:t>
            </a:r>
            <a:r>
              <a:rPr lang="en-US" sz="2400" dirty="0" err="1">
                <a:solidFill>
                  <a:srgbClr val="FFFF00"/>
                </a:solidFill>
              </a:rPr>
              <a:t>dimensi</a:t>
            </a:r>
            <a:r>
              <a:rPr lang="en-US" sz="2400" dirty="0">
                <a:solidFill>
                  <a:srgbClr val="FFFF00"/>
                </a:solidFill>
              </a:rPr>
              <a:t> 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63F-9A75-4B6E-98BC-5655155A71DD}" type="slidenum">
              <a:rPr lang="en-US"/>
              <a:pPr/>
              <a:t>21</a:t>
            </a:fld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800601"/>
            <a:ext cx="4267200" cy="1247775"/>
          </a:xfrm>
          <a:prstGeom prst="rect">
            <a:avLst/>
          </a:prstGeom>
          <a:noFill/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438401"/>
            <a:ext cx="4267200" cy="1247775"/>
          </a:xfrm>
          <a:prstGeom prst="rect">
            <a:avLst/>
          </a:prstGeom>
          <a:noFill/>
        </p:spPr>
      </p:pic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905000" y="3889376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7338" indent="-287338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Buat</a:t>
            </a:r>
            <a:r>
              <a:rPr lang="en-US" sz="2400" dirty="0">
                <a:solidFill>
                  <a:srgbClr val="FFFF00"/>
                </a:solidFill>
              </a:rPr>
              <a:t> program </a:t>
            </a:r>
            <a:r>
              <a:rPr lang="en-US" sz="2400" dirty="0" err="1">
                <a:solidFill>
                  <a:srgbClr val="FFFF00"/>
                </a:solidFill>
              </a:rPr>
              <a:t>untuk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mengalikan</a:t>
            </a:r>
            <a:r>
              <a:rPr lang="en-US" sz="2400" dirty="0">
                <a:solidFill>
                  <a:srgbClr val="FFFF00"/>
                </a:solidFill>
              </a:rPr>
              <a:t> 2 </a:t>
            </a:r>
            <a:r>
              <a:rPr lang="en-US" sz="2400" dirty="0" err="1">
                <a:solidFill>
                  <a:srgbClr val="FFFF00"/>
                </a:solidFill>
              </a:rPr>
              <a:t>matrik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dibawah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ini</a:t>
            </a:r>
            <a:r>
              <a:rPr lang="en-US" sz="2400" dirty="0">
                <a:solidFill>
                  <a:srgbClr val="FFFF00"/>
                </a:solidFill>
              </a:rPr>
              <a:t>. </a:t>
            </a:r>
            <a:r>
              <a:rPr lang="en-US" sz="2400" dirty="0" err="1">
                <a:solidFill>
                  <a:srgbClr val="FFFF00"/>
                </a:solidFill>
              </a:rPr>
              <a:t>Gunakan</a:t>
            </a:r>
            <a:r>
              <a:rPr lang="en-US" sz="2400" dirty="0">
                <a:solidFill>
                  <a:srgbClr val="FFFF00"/>
                </a:solidFill>
              </a:rPr>
              <a:t> Array </a:t>
            </a:r>
            <a:r>
              <a:rPr lang="en-US" sz="2400" dirty="0" err="1">
                <a:solidFill>
                  <a:srgbClr val="FFFF00"/>
                </a:solidFill>
              </a:rPr>
              <a:t>dimensi</a:t>
            </a:r>
            <a:r>
              <a:rPr lang="en-US" sz="2400" dirty="0">
                <a:solidFill>
                  <a:srgbClr val="FFFF0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711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32772" y="90324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22700" y="367665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POINTER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4" y="2117005"/>
            <a:ext cx="315658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433320" y="1631452"/>
            <a:ext cx="7696200" cy="46482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Pointer </a:t>
            </a:r>
            <a:r>
              <a:rPr lang="en-US" sz="2600" dirty="0" err="1">
                <a:solidFill>
                  <a:schemeClr val="bg1"/>
                </a:solidFill>
              </a:rPr>
              <a:t>adalah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variabel</a:t>
            </a:r>
            <a:r>
              <a:rPr lang="en-US" sz="2600" dirty="0">
                <a:solidFill>
                  <a:schemeClr val="bg1"/>
                </a:solidFill>
              </a:rPr>
              <a:t> yang </a:t>
            </a:r>
            <a:r>
              <a:rPr lang="en-US" sz="2600" dirty="0" err="1">
                <a:solidFill>
                  <a:schemeClr val="bg1"/>
                </a:solidFill>
              </a:rPr>
              <a:t>menyimpan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alamat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dari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variabel</a:t>
            </a:r>
            <a:r>
              <a:rPr lang="en-US" sz="2600" dirty="0">
                <a:solidFill>
                  <a:schemeClr val="bg1"/>
                </a:solidFill>
              </a:rPr>
              <a:t> yang </a:t>
            </a:r>
            <a:r>
              <a:rPr lang="en-US" sz="2600" dirty="0" err="1">
                <a:solidFill>
                  <a:schemeClr val="bg1"/>
                </a:solidFill>
              </a:rPr>
              <a:t>lainnya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sz="2600" dirty="0" err="1">
                <a:solidFill>
                  <a:schemeClr val="bg1"/>
                </a:solidFill>
              </a:rPr>
              <a:t>Deklarasi</a:t>
            </a:r>
            <a:r>
              <a:rPr lang="en-US" sz="2600" dirty="0">
                <a:solidFill>
                  <a:schemeClr val="bg1"/>
                </a:solidFill>
              </a:rPr>
              <a:t> pointer : </a:t>
            </a:r>
            <a:r>
              <a:rPr lang="en-US" sz="2600" i="1" dirty="0">
                <a:solidFill>
                  <a:schemeClr val="bg1"/>
                </a:solidFill>
              </a:rPr>
              <a:t>&lt;type&gt; *</a:t>
            </a:r>
            <a:r>
              <a:rPr lang="en-US" sz="2600" i="1" dirty="0" err="1">
                <a:solidFill>
                  <a:schemeClr val="bg1"/>
                </a:solidFill>
              </a:rPr>
              <a:t>ptr_name</a:t>
            </a:r>
            <a:r>
              <a:rPr lang="en-US" sz="2600" i="1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2600" i="1" dirty="0" err="1">
                <a:solidFill>
                  <a:schemeClr val="bg1"/>
                </a:solidFill>
              </a:rPr>
              <a:t>Dua</a:t>
            </a:r>
            <a:r>
              <a:rPr lang="en-US" sz="2600" i="1" dirty="0">
                <a:solidFill>
                  <a:schemeClr val="bg1"/>
                </a:solidFill>
              </a:rPr>
              <a:t> operator yang </a:t>
            </a:r>
            <a:r>
              <a:rPr lang="en-US" sz="2600" i="1" dirty="0" err="1">
                <a:solidFill>
                  <a:schemeClr val="bg1"/>
                </a:solidFill>
              </a:rPr>
              <a:t>sering</a:t>
            </a:r>
            <a:r>
              <a:rPr lang="en-US" sz="2600" i="1" dirty="0">
                <a:solidFill>
                  <a:schemeClr val="bg1"/>
                </a:solidFill>
              </a:rPr>
              <a:t> </a:t>
            </a:r>
            <a:r>
              <a:rPr lang="en-US" sz="2600" i="1" dirty="0" err="1">
                <a:solidFill>
                  <a:schemeClr val="bg1"/>
                </a:solidFill>
              </a:rPr>
              <a:t>digunakan</a:t>
            </a:r>
            <a:r>
              <a:rPr lang="en-US" sz="2600" i="1" dirty="0">
                <a:solidFill>
                  <a:schemeClr val="bg1"/>
                </a:solidFill>
              </a:rPr>
              <a:t> </a:t>
            </a:r>
            <a:r>
              <a:rPr lang="en-US" sz="2600" i="1" dirty="0" err="1">
                <a:solidFill>
                  <a:schemeClr val="bg1"/>
                </a:solidFill>
              </a:rPr>
              <a:t>pada</a:t>
            </a:r>
            <a:r>
              <a:rPr lang="en-US" sz="2600" i="1" dirty="0">
                <a:solidFill>
                  <a:schemeClr val="bg1"/>
                </a:solidFill>
              </a:rPr>
              <a:t> pointer : * (content of) </a:t>
            </a:r>
            <a:r>
              <a:rPr lang="en-US" sz="2600" i="1" dirty="0" err="1">
                <a:solidFill>
                  <a:schemeClr val="bg1"/>
                </a:solidFill>
              </a:rPr>
              <a:t>dan</a:t>
            </a:r>
            <a:r>
              <a:rPr lang="en-US" sz="2600" i="1" dirty="0">
                <a:solidFill>
                  <a:schemeClr val="bg1"/>
                </a:solidFill>
              </a:rPr>
              <a:t> &amp; (address of). </a:t>
            </a:r>
          </a:p>
          <a:p>
            <a:pPr>
              <a:spcBef>
                <a:spcPts val="900"/>
              </a:spcBef>
            </a:pPr>
            <a:r>
              <a:rPr lang="en-US" sz="2600" i="1" dirty="0" err="1">
                <a:solidFill>
                  <a:schemeClr val="bg1"/>
                </a:solidFill>
              </a:rPr>
              <a:t>Contoh</a:t>
            </a:r>
            <a:r>
              <a:rPr lang="en-US" sz="2600" i="1" dirty="0">
                <a:solidFill>
                  <a:schemeClr val="bg1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bg1"/>
                </a:solidFill>
              </a:rPr>
              <a:t>Inisialisasi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sebuah</a:t>
            </a:r>
            <a:r>
              <a:rPr lang="en-US" i="1" dirty="0">
                <a:solidFill>
                  <a:schemeClr val="bg1"/>
                </a:solidFill>
              </a:rPr>
              <a:t> integer pointer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data variable: </a:t>
            </a:r>
          </a:p>
          <a:p>
            <a:pPr lvl="2">
              <a:buFontTx/>
              <a:buNone/>
            </a:pP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id-ID" i="1" dirty="0" err="1">
                <a:solidFill>
                  <a:schemeClr val="bg1"/>
                </a:solidFill>
              </a:rPr>
              <a:t>x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*</a:t>
            </a:r>
            <a:r>
              <a:rPr lang="en-US" i="1" dirty="0" err="1">
                <a:solidFill>
                  <a:schemeClr val="bg1"/>
                </a:solidFill>
              </a:rPr>
              <a:t>ptr</a:t>
            </a:r>
            <a:r>
              <a:rPr lang="en-US" i="1" dirty="0">
                <a:solidFill>
                  <a:schemeClr val="bg1"/>
                </a:solidFill>
              </a:rPr>
              <a:t>;</a:t>
            </a:r>
          </a:p>
          <a:p>
            <a:pPr lvl="2">
              <a:buFontTx/>
              <a:buNone/>
            </a:pPr>
            <a:r>
              <a:rPr lang="en-US" i="1" dirty="0" err="1">
                <a:solidFill>
                  <a:schemeClr val="bg1"/>
                </a:solidFill>
              </a:rPr>
              <a:t>ptr</a:t>
            </a:r>
            <a:r>
              <a:rPr lang="en-US" i="1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&amp;</a:t>
            </a:r>
            <a:r>
              <a:rPr lang="id-ID" i="1" dirty="0" err="1">
                <a:solidFill>
                  <a:schemeClr val="bg1"/>
                </a:solidFill>
              </a:rPr>
              <a:t>x</a:t>
            </a:r>
            <a:r>
              <a:rPr lang="en-US" i="1" dirty="0">
                <a:solidFill>
                  <a:schemeClr val="bg1"/>
                </a:solidFill>
              </a:rPr>
              <a:t>;</a:t>
            </a:r>
            <a:endParaRPr lang="en-US" i="1" dirty="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bg1"/>
                </a:solidFill>
              </a:rPr>
              <a:t>Untuk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merubah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isi</a:t>
            </a:r>
            <a:r>
              <a:rPr lang="en-US" i="1" dirty="0">
                <a:solidFill>
                  <a:schemeClr val="bg1"/>
                </a:solidFill>
              </a:rPr>
              <a:t>/</a:t>
            </a:r>
            <a:r>
              <a:rPr lang="en-US" i="1" dirty="0" err="1">
                <a:solidFill>
                  <a:schemeClr val="bg1"/>
                </a:solidFill>
              </a:rPr>
              <a:t>nilai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yg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ditunjuk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oleh</a:t>
            </a:r>
            <a:r>
              <a:rPr lang="en-US" i="1" dirty="0">
                <a:solidFill>
                  <a:schemeClr val="bg1"/>
                </a:solidFill>
              </a:rPr>
              <a:t> pointer: </a:t>
            </a:r>
            <a:endParaRPr lang="en-US" b="1" i="1" dirty="0">
              <a:solidFill>
                <a:schemeClr val="bg1"/>
              </a:solidFill>
            </a:endParaRPr>
          </a:p>
          <a:p>
            <a:pPr lvl="2">
              <a:buFontTx/>
              <a:buNone/>
            </a:pPr>
            <a:r>
              <a:rPr lang="en-US" b="1" i="1" dirty="0">
                <a:solidFill>
                  <a:schemeClr val="bg1"/>
                </a:solidFill>
              </a:rPr>
              <a:t>*</a:t>
            </a:r>
            <a:r>
              <a:rPr lang="en-US" b="1" i="1" dirty="0" err="1">
                <a:solidFill>
                  <a:schemeClr val="bg1"/>
                </a:solidFill>
              </a:rPr>
              <a:t>ptr</a:t>
            </a:r>
            <a:r>
              <a:rPr lang="en-US" b="1" i="1" dirty="0">
                <a:solidFill>
                  <a:schemeClr val="bg1"/>
                </a:solidFill>
              </a:rPr>
              <a:t> = 5;  /</a:t>
            </a:r>
            <a:r>
              <a:rPr lang="en-US" i="1" dirty="0">
                <a:solidFill>
                  <a:schemeClr val="bg1"/>
                </a:solidFill>
              </a:rPr>
              <a:t>* </a:t>
            </a:r>
            <a:r>
              <a:rPr lang="en-US" i="1" dirty="0" err="1">
                <a:solidFill>
                  <a:schemeClr val="bg1"/>
                </a:solidFill>
              </a:rPr>
              <a:t>sama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artinya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dgn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id-ID" i="1" dirty="0">
                <a:solidFill>
                  <a:schemeClr val="bg1"/>
                </a:solidFill>
              </a:rPr>
              <a:t>x</a:t>
            </a:r>
            <a:r>
              <a:rPr lang="en-US" i="1" dirty="0">
                <a:solidFill>
                  <a:schemeClr val="bg1"/>
                </a:solidFill>
              </a:rPr>
              <a:t>=5 </a:t>
            </a:r>
            <a:r>
              <a:rPr lang="en-US" i="1" dirty="0">
                <a:solidFill>
                  <a:schemeClr val="bg1"/>
                </a:solidFill>
              </a:rPr>
              <a:t>*/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B75-2C2A-4F35-91AF-F91D99A2F8E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2400000"/>
              </a:lightRig>
            </a:scene3d>
            <a:sp3d extrusionH="57150">
              <a:bevelT w="19050" h="12700" prst="relaxedInset"/>
            </a:sp3d>
          </a:bodyPr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Pointer</a:t>
            </a:r>
            <a:endParaRPr lang="en-US" sz="5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EE1A-72E6-4F3B-B9DC-AB33E1693615}" type="slidenum">
              <a:rPr lang="en-US"/>
              <a:pPr/>
              <a:t>24</a:t>
            </a:fld>
            <a:endParaRPr lang="en-US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876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962400"/>
            <a:ext cx="4648200" cy="246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8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 to Pointer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Pointer to pointer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menyimpan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alamat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pointer yang </a:t>
            </a:r>
            <a:r>
              <a:rPr lang="en-US" dirty="0" err="1">
                <a:solidFill>
                  <a:schemeClr val="bg1"/>
                </a:solidFill>
              </a:rPr>
              <a:t>lainnya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Deklarasi</a:t>
            </a:r>
            <a:r>
              <a:rPr lang="en-US" dirty="0">
                <a:solidFill>
                  <a:schemeClr val="bg1"/>
                </a:solidFill>
              </a:rPr>
              <a:t> pointer : </a:t>
            </a:r>
            <a:r>
              <a:rPr lang="en-US" i="1" dirty="0">
                <a:solidFill>
                  <a:schemeClr val="bg1"/>
                </a:solidFill>
              </a:rPr>
              <a:t>&lt;type&gt; **</a:t>
            </a:r>
            <a:r>
              <a:rPr lang="en-US" i="1" dirty="0" err="1">
                <a:solidFill>
                  <a:schemeClr val="bg1"/>
                </a:solidFill>
              </a:rPr>
              <a:t>ptr_ptr</a:t>
            </a:r>
            <a:r>
              <a:rPr lang="en-US" i="1" dirty="0">
                <a:solidFill>
                  <a:schemeClr val="bg1"/>
                </a:solidFill>
              </a:rPr>
              <a:t> ;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i="1" dirty="0">
                <a:solidFill>
                  <a:schemeClr val="bg1"/>
                </a:solidFill>
              </a:rPr>
              <a:t> </a:t>
            </a:r>
          </a:p>
          <a:p>
            <a:pPr lvl="2" indent="-244475">
              <a:spcBef>
                <a:spcPts val="600"/>
              </a:spcBef>
              <a:buNone/>
            </a:pP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, *</a:t>
            </a:r>
            <a:r>
              <a:rPr lang="en-US" i="1" dirty="0" err="1">
                <a:solidFill>
                  <a:schemeClr val="bg1"/>
                </a:solidFill>
              </a:rPr>
              <a:t>ptr</a:t>
            </a:r>
            <a:r>
              <a:rPr lang="en-US" i="1" dirty="0">
                <a:solidFill>
                  <a:schemeClr val="bg1"/>
                </a:solidFill>
              </a:rPr>
              <a:t>, **</a:t>
            </a:r>
            <a:r>
              <a:rPr lang="en-US" i="1" dirty="0" err="1">
                <a:solidFill>
                  <a:schemeClr val="bg1"/>
                </a:solidFill>
              </a:rPr>
              <a:t>ptr_ptr</a:t>
            </a:r>
            <a:r>
              <a:rPr lang="en-US" i="1" dirty="0">
                <a:solidFill>
                  <a:schemeClr val="bg1"/>
                </a:solidFill>
              </a:rPr>
              <a:t> ;</a:t>
            </a:r>
          </a:p>
          <a:p>
            <a:pPr lvl="2" indent="-244475">
              <a:buNone/>
            </a:pPr>
            <a:r>
              <a:rPr lang="en-US" i="1" dirty="0" err="1">
                <a:solidFill>
                  <a:schemeClr val="bg1"/>
                </a:solidFill>
              </a:rPr>
              <a:t>ptr</a:t>
            </a:r>
            <a:r>
              <a:rPr lang="en-US" i="1" dirty="0">
                <a:solidFill>
                  <a:schemeClr val="bg1"/>
                </a:solidFill>
              </a:rPr>
              <a:t> = &amp;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;</a:t>
            </a:r>
          </a:p>
          <a:p>
            <a:pPr lvl="2" indent="-244475">
              <a:buNone/>
            </a:pPr>
            <a:r>
              <a:rPr lang="en-US" i="1" dirty="0" err="1">
                <a:solidFill>
                  <a:schemeClr val="bg1"/>
                </a:solidFill>
              </a:rPr>
              <a:t>ptr_ptr</a:t>
            </a:r>
            <a:r>
              <a:rPr lang="en-US" i="1" dirty="0">
                <a:solidFill>
                  <a:schemeClr val="bg1"/>
                </a:solidFill>
              </a:rPr>
              <a:t> = &amp;</a:t>
            </a:r>
            <a:r>
              <a:rPr lang="en-US" i="1" dirty="0" err="1">
                <a:solidFill>
                  <a:schemeClr val="bg1"/>
                </a:solidFill>
              </a:rPr>
              <a:t>ptr</a:t>
            </a:r>
            <a:r>
              <a:rPr lang="en-US" i="1" dirty="0">
                <a:solidFill>
                  <a:schemeClr val="bg1"/>
                </a:solidFill>
              </a:rPr>
              <a:t>;</a:t>
            </a:r>
          </a:p>
          <a:p>
            <a:pPr marL="522288" lvl="1" indent="-65088">
              <a:spcBef>
                <a:spcPts val="1800"/>
              </a:spcBef>
              <a:buNone/>
            </a:pP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sbb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b="1" dirty="0">
              <a:solidFill>
                <a:schemeClr val="bg1"/>
              </a:solidFill>
            </a:endParaRPr>
          </a:p>
          <a:p>
            <a:pPr lvl="2" indent="-244475">
              <a:buNone/>
            </a:pPr>
            <a:r>
              <a:rPr lang="en-US" b="1" i="1" dirty="0">
                <a:solidFill>
                  <a:schemeClr val="bg1"/>
                </a:solidFill>
              </a:rPr>
              <a:t>*</a:t>
            </a:r>
            <a:r>
              <a:rPr lang="en-US" b="1" i="1" dirty="0" err="1">
                <a:solidFill>
                  <a:schemeClr val="bg1"/>
                </a:solidFill>
              </a:rPr>
              <a:t>ptr</a:t>
            </a:r>
            <a:r>
              <a:rPr lang="en-US" b="1" i="1" dirty="0">
                <a:solidFill>
                  <a:schemeClr val="bg1"/>
                </a:solidFill>
              </a:rPr>
              <a:t> = 5;  //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sama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artinya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dgn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=5 ;</a:t>
            </a:r>
            <a:endParaRPr lang="en-US" dirty="0">
              <a:solidFill>
                <a:schemeClr val="bg1"/>
              </a:solidFill>
            </a:endParaRPr>
          </a:p>
          <a:p>
            <a:pPr lvl="2" indent="-244475">
              <a:buNone/>
            </a:pPr>
            <a:r>
              <a:rPr lang="en-US" b="1" i="1" dirty="0">
                <a:solidFill>
                  <a:schemeClr val="bg1"/>
                </a:solidFill>
              </a:rPr>
              <a:t>**</a:t>
            </a:r>
            <a:r>
              <a:rPr lang="en-US" b="1" i="1" dirty="0" err="1">
                <a:solidFill>
                  <a:schemeClr val="bg1"/>
                </a:solidFill>
              </a:rPr>
              <a:t>ptr_ptr</a:t>
            </a:r>
            <a:r>
              <a:rPr lang="en-US" b="1" i="1" dirty="0">
                <a:solidFill>
                  <a:schemeClr val="bg1"/>
                </a:solidFill>
              </a:rPr>
              <a:t> = 9</a:t>
            </a:r>
            <a:r>
              <a:rPr lang="en-US" dirty="0">
                <a:solidFill>
                  <a:schemeClr val="bg1"/>
                </a:solidFill>
              </a:rPr>
              <a:t>; //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=9;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=9;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6BEE-9E9E-4446-8BD6-F09771077C1D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Pointer to Pointer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61A6-F6FC-485D-B140-67E194BF3F9C}" type="slidenum">
              <a:rPr lang="en-US"/>
              <a:pPr/>
              <a:t>26</a:t>
            </a:fld>
            <a:endParaRPr lang="en-US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00200"/>
            <a:ext cx="3942443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2" y="3274142"/>
            <a:ext cx="4343399" cy="2898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8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Akses</a:t>
            </a:r>
            <a:r>
              <a:rPr 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Array</a:t>
            </a:r>
            <a:r>
              <a:rPr lang="id-ID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Dengan pointer</a:t>
            </a:r>
            <a:endParaRPr lang="id-ID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Akses</a:t>
            </a:r>
            <a:r>
              <a:rPr lang="en-US" dirty="0">
                <a:solidFill>
                  <a:schemeClr val="bg1"/>
                </a:solidFill>
              </a:rPr>
              <a:t> array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pointer</a:t>
            </a:r>
            <a:endParaRPr lang="id-ID" dirty="0">
              <a:solidFill>
                <a:schemeClr val="bg1"/>
              </a:solidFill>
            </a:endParaRPr>
          </a:p>
          <a:p>
            <a:pPr marL="338138" indent="-338138" eaLnBrk="0" hangingPunct="0">
              <a:spcBef>
                <a:spcPts val="600"/>
              </a:spcBef>
              <a:buNone/>
            </a:pPr>
            <a:r>
              <a:rPr lang="id-ID" b="1" dirty="0">
                <a:latin typeface="Courier New" pitchFamily="49" charset="0"/>
              </a:rPr>
              <a:t>		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>
                <a:solidFill>
                  <a:srgbClr val="FFFF00"/>
                </a:solidFill>
              </a:rPr>
              <a:t>[10];</a:t>
            </a:r>
          </a:p>
          <a:p>
            <a:pPr marL="338138" indent="-338138" eaLnBrk="0" hangingPunct="0">
              <a:buNone/>
            </a:pPr>
            <a:r>
              <a:rPr lang="en-US" sz="2400" dirty="0">
                <a:solidFill>
                  <a:srgbClr val="FFFF00"/>
                </a:solidFill>
              </a:rPr>
              <a:t>  </a:t>
            </a:r>
            <a:r>
              <a:rPr lang="id-ID" sz="2400" dirty="0">
                <a:solidFill>
                  <a:srgbClr val="FFFF00"/>
                </a:solidFill>
              </a:rPr>
              <a:t>		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*</a:t>
            </a:r>
            <a:r>
              <a:rPr lang="en-US" sz="2400" dirty="0" err="1">
                <a:solidFill>
                  <a:srgbClr val="FFFF00"/>
                </a:solidFill>
              </a:rPr>
              <a:t>ptr_arr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</a:p>
          <a:p>
            <a:pPr marL="338138" indent="-338138" eaLnBrk="0" hangingPunct="0">
              <a:buNone/>
            </a:pPr>
            <a:r>
              <a:rPr lang="en-US" sz="2400" dirty="0">
                <a:solidFill>
                  <a:srgbClr val="FFFF00"/>
                </a:solidFill>
              </a:rPr>
              <a:t>  </a:t>
            </a:r>
            <a:r>
              <a:rPr lang="id-ID" sz="2400" dirty="0">
                <a:solidFill>
                  <a:srgbClr val="FFFF00"/>
                </a:solidFill>
              </a:rPr>
              <a:t>		</a:t>
            </a:r>
            <a:r>
              <a:rPr lang="en-US" sz="2400" dirty="0" err="1">
                <a:solidFill>
                  <a:srgbClr val="FFFF00"/>
                </a:solidFill>
              </a:rPr>
              <a:t>ptr_arr</a:t>
            </a:r>
            <a:r>
              <a:rPr lang="en-US" sz="2400" dirty="0">
                <a:solidFill>
                  <a:srgbClr val="FFFF00"/>
                </a:solidFill>
              </a:rPr>
              <a:t> =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>
                <a:solidFill>
                  <a:srgbClr val="FFFF00"/>
                </a:solidFill>
              </a:rPr>
              <a:t>; </a:t>
            </a:r>
            <a:r>
              <a:rPr lang="id-ID" sz="2400" dirty="0">
                <a:solidFill>
                  <a:srgbClr val="FFFF00"/>
                </a:solidFill>
              </a:rPr>
              <a:t>	</a:t>
            </a:r>
            <a:r>
              <a:rPr lang="en-US" sz="2400" dirty="0">
                <a:solidFill>
                  <a:srgbClr val="92D050"/>
                </a:solidFill>
              </a:rPr>
              <a:t>// </a:t>
            </a:r>
            <a:r>
              <a:rPr lang="en-US" sz="2400" dirty="0" err="1">
                <a:solidFill>
                  <a:srgbClr val="92D050"/>
                </a:solidFill>
              </a:rPr>
              <a:t>sama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artinya</a:t>
            </a:r>
            <a:r>
              <a:rPr lang="id-ID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dgn</a:t>
            </a:r>
            <a:endParaRPr lang="en-US" sz="2400" dirty="0">
              <a:solidFill>
                <a:srgbClr val="92D050"/>
              </a:solidFill>
            </a:endParaRPr>
          </a:p>
          <a:p>
            <a:pPr marL="338138" indent="-338138" eaLnBrk="0" hangingPunct="0">
              <a:buNone/>
            </a:pPr>
            <a:r>
              <a:rPr lang="en-US" sz="2400" dirty="0">
                <a:solidFill>
                  <a:srgbClr val="92D050"/>
                </a:solidFill>
              </a:rPr>
              <a:t>			  </a:t>
            </a:r>
            <a:r>
              <a:rPr lang="id-ID" sz="2400" dirty="0">
                <a:solidFill>
                  <a:srgbClr val="92D050"/>
                </a:solidFill>
              </a:rPr>
              <a:t>	</a:t>
            </a:r>
            <a:r>
              <a:rPr lang="en-US" sz="2400" dirty="0">
                <a:solidFill>
                  <a:srgbClr val="92D050"/>
                </a:solidFill>
              </a:rPr>
              <a:t>// </a:t>
            </a:r>
            <a:r>
              <a:rPr lang="en-US" sz="2400" dirty="0" err="1">
                <a:solidFill>
                  <a:srgbClr val="92D050"/>
                </a:solidFill>
              </a:rPr>
              <a:t>ptr_arr</a:t>
            </a:r>
            <a:r>
              <a:rPr lang="en-US" sz="2400" dirty="0">
                <a:solidFill>
                  <a:srgbClr val="92D050"/>
                </a:solidFill>
              </a:rPr>
              <a:t> = &amp;</a:t>
            </a:r>
            <a:r>
              <a:rPr lang="en-US" sz="2400" dirty="0" err="1">
                <a:solidFill>
                  <a:srgbClr val="92D050"/>
                </a:solidFill>
              </a:rPr>
              <a:t>arr</a:t>
            </a:r>
            <a:r>
              <a:rPr lang="en-US" sz="2400" dirty="0">
                <a:solidFill>
                  <a:srgbClr val="92D050"/>
                </a:solidFill>
              </a:rPr>
              <a:t>[0];</a:t>
            </a:r>
            <a:endParaRPr lang="id-ID" dirty="0"/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ke-i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338138" indent="-338138" eaLnBrk="0" hangingPunct="0">
              <a:spcBef>
                <a:spcPts val="600"/>
              </a:spcBef>
              <a:buNone/>
            </a:pPr>
            <a:r>
              <a:rPr lang="id-ID" sz="2600" dirty="0">
                <a:solidFill>
                  <a:srgbClr val="FFFF00"/>
                </a:solidFill>
              </a:rPr>
              <a:t>		</a:t>
            </a:r>
            <a:r>
              <a:rPr lang="en-GB" sz="2600" dirty="0" err="1">
                <a:solidFill>
                  <a:srgbClr val="FFFF00"/>
                </a:solidFill>
              </a:rPr>
              <a:t>ptr_arr</a:t>
            </a:r>
            <a:r>
              <a:rPr lang="en-GB" sz="2600" dirty="0">
                <a:solidFill>
                  <a:srgbClr val="FFFF00"/>
                </a:solidFill>
              </a:rPr>
              <a:t>[</a:t>
            </a:r>
            <a:r>
              <a:rPr lang="en-GB" sz="2600" dirty="0" err="1">
                <a:solidFill>
                  <a:srgbClr val="FFFF00"/>
                </a:solidFill>
              </a:rPr>
              <a:t>i</a:t>
            </a:r>
            <a:r>
              <a:rPr lang="en-GB" sz="2600" dirty="0">
                <a:solidFill>
                  <a:srgbClr val="FFFF00"/>
                </a:solidFill>
              </a:rPr>
              <a:t>];</a:t>
            </a:r>
            <a:endParaRPr lang="en-US" sz="2600" dirty="0">
              <a:solidFill>
                <a:srgbClr val="FFFF00"/>
              </a:solidFill>
            </a:endParaRPr>
          </a:p>
          <a:p>
            <a:pPr marL="338138" indent="-338138" eaLnBrk="0" hangingPunct="0">
              <a:buNone/>
            </a:pPr>
            <a:r>
              <a:rPr lang="en-GB" sz="2600" dirty="0">
                <a:solidFill>
                  <a:srgbClr val="FFFF00"/>
                </a:solidFill>
              </a:rPr>
              <a:t>  </a:t>
            </a:r>
            <a:r>
              <a:rPr lang="id-ID" sz="2600" dirty="0">
                <a:solidFill>
                  <a:srgbClr val="FFFF00"/>
                </a:solidFill>
              </a:rPr>
              <a:t>		</a:t>
            </a:r>
            <a:r>
              <a:rPr lang="en-GB" sz="2600" dirty="0" err="1">
                <a:solidFill>
                  <a:srgbClr val="FFFF00"/>
                </a:solidFill>
              </a:rPr>
              <a:t>arr</a:t>
            </a:r>
            <a:r>
              <a:rPr lang="en-GB" sz="2600" dirty="0">
                <a:solidFill>
                  <a:srgbClr val="FFFF00"/>
                </a:solidFill>
              </a:rPr>
              <a:t>[</a:t>
            </a:r>
            <a:r>
              <a:rPr lang="en-GB" sz="2600" dirty="0" err="1">
                <a:solidFill>
                  <a:srgbClr val="FFFF00"/>
                </a:solidFill>
              </a:rPr>
              <a:t>i</a:t>
            </a:r>
            <a:r>
              <a:rPr lang="en-GB" sz="2600" dirty="0">
                <a:solidFill>
                  <a:srgbClr val="FFFF00"/>
                </a:solidFill>
              </a:rPr>
              <a:t>];</a:t>
            </a:r>
            <a:endParaRPr lang="en-US" sz="2600" dirty="0">
              <a:solidFill>
                <a:srgbClr val="FFFF00"/>
              </a:solidFill>
            </a:endParaRPr>
          </a:p>
          <a:p>
            <a:pPr marL="338138" indent="-338138" eaLnBrk="0" hangingPunct="0">
              <a:buNone/>
            </a:pPr>
            <a:r>
              <a:rPr lang="en-GB" sz="2600" dirty="0">
                <a:solidFill>
                  <a:srgbClr val="FFFF00"/>
                </a:solidFill>
              </a:rPr>
              <a:t>  </a:t>
            </a:r>
            <a:r>
              <a:rPr lang="id-ID" sz="2600" dirty="0">
                <a:solidFill>
                  <a:srgbClr val="FFFF00"/>
                </a:solidFill>
              </a:rPr>
              <a:t>		</a:t>
            </a:r>
            <a:r>
              <a:rPr lang="en-GB" sz="2600" dirty="0">
                <a:solidFill>
                  <a:srgbClr val="FFFF00"/>
                </a:solidFill>
              </a:rPr>
              <a:t>*(</a:t>
            </a:r>
            <a:r>
              <a:rPr lang="en-GB" sz="2600" dirty="0" err="1">
                <a:solidFill>
                  <a:srgbClr val="FFFF00"/>
                </a:solidFill>
              </a:rPr>
              <a:t>ptr_arr</a:t>
            </a:r>
            <a:r>
              <a:rPr lang="en-GB" sz="2600" dirty="0">
                <a:solidFill>
                  <a:srgbClr val="FFFF00"/>
                </a:solidFill>
              </a:rPr>
              <a:t> + </a:t>
            </a:r>
            <a:r>
              <a:rPr lang="en-GB" sz="2600" dirty="0" err="1">
                <a:solidFill>
                  <a:srgbClr val="FFFF00"/>
                </a:solidFill>
              </a:rPr>
              <a:t>i</a:t>
            </a:r>
            <a:r>
              <a:rPr lang="en-GB" sz="2600" dirty="0">
                <a:solidFill>
                  <a:srgbClr val="FFFF00"/>
                </a:solidFill>
              </a:rPr>
              <a:t>);</a:t>
            </a:r>
            <a:endParaRPr lang="en-US" sz="2600" dirty="0">
              <a:solidFill>
                <a:srgbClr val="FFFF00"/>
              </a:solidFill>
            </a:endParaRPr>
          </a:p>
          <a:p>
            <a:pPr marL="338138" indent="-338138" eaLnBrk="0" hangingPunct="0">
              <a:buNone/>
            </a:pPr>
            <a:r>
              <a:rPr lang="en-GB" sz="2600" dirty="0">
                <a:solidFill>
                  <a:srgbClr val="FFFF00"/>
                </a:solidFill>
              </a:rPr>
              <a:t>  </a:t>
            </a:r>
            <a:r>
              <a:rPr lang="id-ID" sz="2600" dirty="0">
                <a:solidFill>
                  <a:srgbClr val="FFFF00"/>
                </a:solidFill>
              </a:rPr>
              <a:t>		</a:t>
            </a:r>
            <a:r>
              <a:rPr lang="en-GB" sz="2600" dirty="0">
                <a:solidFill>
                  <a:srgbClr val="FFFF00"/>
                </a:solidFill>
              </a:rPr>
              <a:t>*(</a:t>
            </a:r>
            <a:r>
              <a:rPr lang="en-GB" sz="2600" dirty="0" err="1">
                <a:solidFill>
                  <a:srgbClr val="FFFF00"/>
                </a:solidFill>
              </a:rPr>
              <a:t>arr</a:t>
            </a:r>
            <a:r>
              <a:rPr lang="en-GB" sz="2600" dirty="0">
                <a:solidFill>
                  <a:srgbClr val="FFFF00"/>
                </a:solidFill>
              </a:rPr>
              <a:t> + </a:t>
            </a:r>
            <a:r>
              <a:rPr lang="en-GB" sz="2600" dirty="0" err="1">
                <a:solidFill>
                  <a:srgbClr val="FFFF00"/>
                </a:solidFill>
              </a:rPr>
              <a:t>i</a:t>
            </a:r>
            <a:r>
              <a:rPr lang="en-GB" sz="2600" dirty="0">
                <a:solidFill>
                  <a:srgbClr val="FFFF00"/>
                </a:solidFill>
              </a:rPr>
              <a:t>);</a:t>
            </a:r>
          </a:p>
          <a:p>
            <a:pPr marL="338138" indent="-338138" eaLnBrk="0" hangingPunct="0">
              <a:buNone/>
            </a:pPr>
            <a:endParaRPr lang="id-ID" sz="2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899-F94A-42A0-A59D-C26244716D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Cara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Akses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</a:t>
            </a:r>
            <a:r>
              <a:rPr lang="id-ID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dengan Pointer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>
                <a:solidFill>
                  <a:srgbClr val="00B0F0"/>
                </a:solidFill>
              </a:rPr>
              <a:t>Dua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cara</a:t>
            </a:r>
            <a:r>
              <a:rPr lang="en-US" sz="2600" dirty="0">
                <a:solidFill>
                  <a:srgbClr val="00B0F0"/>
                </a:solidFill>
              </a:rPr>
              <a:t> yang </a:t>
            </a:r>
            <a:r>
              <a:rPr lang="en-US" sz="2600" dirty="0" err="1">
                <a:solidFill>
                  <a:srgbClr val="00B0F0"/>
                </a:solidFill>
              </a:rPr>
              <a:t>ekuivalen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untuk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mengakses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unsur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ke-i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dari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suatu</a:t>
            </a:r>
            <a:r>
              <a:rPr lang="en-US" sz="2600" dirty="0">
                <a:solidFill>
                  <a:srgbClr val="00B0F0"/>
                </a:solidFill>
              </a:rPr>
              <a:t> array. </a:t>
            </a:r>
            <a:r>
              <a:rPr lang="en-US" sz="2600" dirty="0" err="1">
                <a:solidFill>
                  <a:srgbClr val="00B0F0"/>
                </a:solidFill>
              </a:rPr>
              <a:t>Misal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untuk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i</a:t>
            </a:r>
            <a:r>
              <a:rPr lang="en-US" sz="2600" dirty="0">
                <a:solidFill>
                  <a:srgbClr val="00B0F0"/>
                </a:solidFill>
              </a:rPr>
              <a:t>=2;</a:t>
            </a:r>
            <a:endParaRPr lang="en-US" sz="2600" b="1" dirty="0">
              <a:solidFill>
                <a:srgbClr val="00B0F0"/>
              </a:solidFill>
            </a:endParaRPr>
          </a:p>
          <a:p>
            <a:pPr lvl="1">
              <a:buFontTx/>
              <a:buNone/>
            </a:pPr>
            <a:r>
              <a:rPr lang="en-US" b="1" dirty="0">
                <a:solidFill>
                  <a:srgbClr val="00B0F0"/>
                </a:solidFill>
              </a:rPr>
              <a:t>*(A+2) </a:t>
            </a:r>
            <a:r>
              <a:rPr lang="en-US" b="1" dirty="0" err="1">
                <a:solidFill>
                  <a:srgbClr val="00B0F0"/>
                </a:solidFill>
              </a:rPr>
              <a:t>atau</a:t>
            </a:r>
            <a:r>
              <a:rPr lang="en-US" b="1" dirty="0">
                <a:solidFill>
                  <a:srgbClr val="00B0F0"/>
                </a:solidFill>
              </a:rPr>
              <a:t> A[2]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B0F0"/>
                </a:solidFill>
              </a:rPr>
              <a:t>A  </a:t>
            </a:r>
            <a:r>
              <a:rPr lang="en-US" sz="2600" dirty="0" err="1">
                <a:solidFill>
                  <a:srgbClr val="00B0F0"/>
                </a:solidFill>
              </a:rPr>
              <a:t>ekuivalen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dengan</a:t>
            </a:r>
            <a:r>
              <a:rPr lang="en-US" sz="2600" dirty="0">
                <a:solidFill>
                  <a:srgbClr val="00B0F0"/>
                </a:solidFill>
              </a:rPr>
              <a:t> &amp;A[0] </a:t>
            </a:r>
            <a:r>
              <a:rPr lang="en-US" sz="2600" dirty="0" err="1">
                <a:solidFill>
                  <a:srgbClr val="00B0F0"/>
                </a:solidFill>
              </a:rPr>
              <a:t>atau</a:t>
            </a:r>
            <a:r>
              <a:rPr lang="en-US" sz="2600" dirty="0">
                <a:solidFill>
                  <a:srgbClr val="00B0F0"/>
                </a:solidFill>
              </a:rPr>
              <a:t> pointer constant </a:t>
            </a:r>
            <a:r>
              <a:rPr lang="en-US" sz="2600" dirty="0" err="1">
                <a:solidFill>
                  <a:srgbClr val="00B0F0"/>
                </a:solidFill>
              </a:rPr>
              <a:t>ke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elemen-pertama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dari</a:t>
            </a:r>
            <a:r>
              <a:rPr lang="en-US" sz="2600" dirty="0">
                <a:solidFill>
                  <a:srgbClr val="00B0F0"/>
                </a:solidFill>
              </a:rPr>
              <a:t> array </a:t>
            </a:r>
            <a:r>
              <a:rPr lang="en-US" sz="2600" dirty="0" err="1">
                <a:solidFill>
                  <a:srgbClr val="00B0F0"/>
                </a:solidFill>
              </a:rPr>
              <a:t>tersebut</a:t>
            </a:r>
            <a:r>
              <a:rPr lang="en-US" sz="2600" dirty="0">
                <a:solidFill>
                  <a:srgbClr val="00B0F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600" dirty="0" err="1">
                <a:solidFill>
                  <a:srgbClr val="00B0F0"/>
                </a:solidFill>
              </a:rPr>
              <a:t>Bila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elemen</a:t>
            </a:r>
            <a:r>
              <a:rPr lang="en-US" sz="2600" dirty="0">
                <a:solidFill>
                  <a:srgbClr val="00B0F0"/>
                </a:solidFill>
              </a:rPr>
              <a:t> A[2] </a:t>
            </a:r>
            <a:r>
              <a:rPr lang="en-US" sz="2600" dirty="0" err="1">
                <a:solidFill>
                  <a:srgbClr val="00B0F0"/>
                </a:solidFill>
              </a:rPr>
              <a:t>hendak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ditampilkan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di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layar</a:t>
            </a:r>
            <a:r>
              <a:rPr lang="en-US" sz="2600" dirty="0">
                <a:solidFill>
                  <a:srgbClr val="00B0F0"/>
                </a:solidFill>
              </a:rPr>
              <a:t> monitor, </a:t>
            </a:r>
            <a:r>
              <a:rPr lang="en-US" sz="2600" dirty="0" err="1">
                <a:solidFill>
                  <a:srgbClr val="00B0F0"/>
                </a:solidFill>
              </a:rPr>
              <a:t>gunakan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statemen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sbb</a:t>
            </a:r>
            <a:r>
              <a:rPr lang="en-US" sz="2600" dirty="0">
                <a:solidFill>
                  <a:srgbClr val="00B0F0"/>
                </a:solidFill>
              </a:rPr>
              <a:t>:</a:t>
            </a:r>
          </a:p>
          <a:p>
            <a:pPr lvl="2">
              <a:spcBef>
                <a:spcPts val="1200"/>
              </a:spcBef>
              <a:buNone/>
            </a:pPr>
            <a:r>
              <a:rPr lang="id-ID" sz="2400" i="1" dirty="0">
                <a:solidFill>
                  <a:schemeClr val="bg1"/>
                </a:solidFill>
              </a:rPr>
              <a:t>cout &lt;&lt; </a:t>
            </a:r>
            <a:r>
              <a:rPr lang="en-US" sz="2400" i="1" dirty="0">
                <a:solidFill>
                  <a:schemeClr val="bg1"/>
                </a:solidFill>
              </a:rPr>
              <a:t>A[2] </a:t>
            </a:r>
            <a:r>
              <a:rPr lang="en-US" sz="2400" i="1" dirty="0" err="1">
                <a:solidFill>
                  <a:schemeClr val="bg1"/>
                </a:solidFill>
              </a:rPr>
              <a:t>atau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</a:p>
          <a:p>
            <a:pPr lvl="2">
              <a:buFontTx/>
              <a:buNone/>
            </a:pPr>
            <a:r>
              <a:rPr lang="id-ID" sz="2400" i="1" dirty="0">
                <a:solidFill>
                  <a:schemeClr val="bg1"/>
                </a:solidFill>
              </a:rPr>
              <a:t>cout  &lt;&lt;</a:t>
            </a:r>
            <a:r>
              <a:rPr lang="en-US" sz="2400" i="1" dirty="0">
                <a:solidFill>
                  <a:schemeClr val="bg1"/>
                </a:solidFill>
              </a:rPr>
              <a:t>*(</a:t>
            </a:r>
            <a:r>
              <a:rPr lang="en-US" sz="2400" i="1" dirty="0">
                <a:solidFill>
                  <a:schemeClr val="bg1"/>
                </a:solidFill>
              </a:rPr>
              <a:t>A+2</a:t>
            </a:r>
            <a:r>
              <a:rPr lang="en-US" sz="2400" i="1" dirty="0">
                <a:solidFill>
                  <a:schemeClr val="bg1"/>
                </a:solidFill>
              </a:rPr>
              <a:t>);</a:t>
            </a:r>
            <a:endParaRPr lang="en-US" sz="2400" i="1" dirty="0">
              <a:solidFill>
                <a:schemeClr val="bg1"/>
              </a:solidFill>
            </a:endParaRPr>
          </a:p>
          <a:p>
            <a:endParaRPr lang="en-US" sz="36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237-2D04-47B8-ABBF-4935B67BA84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Pointer Constant </a:t>
            </a:r>
            <a:r>
              <a:rPr lang="en-US" sz="32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</a:t>
            </a:r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Pointer Variable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1"/>
            <a:ext cx="8229600" cy="46021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B0F0"/>
                </a:solidFill>
              </a:rPr>
              <a:t>Pointer </a:t>
            </a:r>
            <a:r>
              <a:rPr lang="en-US" sz="2400" dirty="0" err="1">
                <a:solidFill>
                  <a:srgbClr val="00B0F0"/>
                </a:solidFill>
              </a:rPr>
              <a:t>variabel</a:t>
            </a:r>
            <a:r>
              <a:rPr lang="en-US" sz="2400" dirty="0">
                <a:solidFill>
                  <a:srgbClr val="00B0F0"/>
                </a:solidFill>
              </a:rPr>
              <a:t> : </a:t>
            </a:r>
            <a:r>
              <a:rPr lang="en-US" sz="2400" dirty="0" err="1">
                <a:solidFill>
                  <a:srgbClr val="00B0F0"/>
                </a:solidFill>
              </a:rPr>
              <a:t>adalah</a:t>
            </a:r>
            <a:r>
              <a:rPr lang="en-US" sz="2400" dirty="0">
                <a:solidFill>
                  <a:srgbClr val="00B0F0"/>
                </a:solidFill>
              </a:rPr>
              <a:t> pointer yang </a:t>
            </a:r>
            <a:r>
              <a:rPr lang="en-US" sz="2400" dirty="0" err="1">
                <a:solidFill>
                  <a:srgbClr val="00B0F0"/>
                </a:solidFill>
              </a:rPr>
              <a:t>isinya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bisa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dirubah-rubah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pada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saat</a:t>
            </a:r>
            <a:r>
              <a:rPr lang="en-US" sz="2400" dirty="0">
                <a:solidFill>
                  <a:srgbClr val="00B0F0"/>
                </a:solidFill>
              </a:rPr>
              <a:t> run time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B0F0"/>
                </a:solidFill>
              </a:rPr>
              <a:t>Pointer constant : </a:t>
            </a:r>
            <a:r>
              <a:rPr lang="en-US" sz="2400" dirty="0" err="1">
                <a:solidFill>
                  <a:srgbClr val="00B0F0"/>
                </a:solidFill>
              </a:rPr>
              <a:t>adalah</a:t>
            </a:r>
            <a:r>
              <a:rPr lang="en-US" sz="2400" dirty="0">
                <a:solidFill>
                  <a:srgbClr val="00B0F0"/>
                </a:solidFill>
              </a:rPr>
              <a:t> pointer yang </a:t>
            </a:r>
            <a:r>
              <a:rPr lang="en-US" sz="2400" dirty="0" err="1">
                <a:solidFill>
                  <a:srgbClr val="00B0F0"/>
                </a:solidFill>
              </a:rPr>
              <a:t>isinya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tdk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bisa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dirubah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pada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saat</a:t>
            </a:r>
            <a:r>
              <a:rPr lang="en-US" sz="2400" dirty="0">
                <a:solidFill>
                  <a:srgbClr val="00B0F0"/>
                </a:solidFill>
              </a:rPr>
              <a:t> run time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B0F0"/>
                </a:solidFill>
              </a:rPr>
              <a:t>Array </a:t>
            </a:r>
            <a:r>
              <a:rPr lang="en-US" sz="2400" dirty="0" err="1">
                <a:solidFill>
                  <a:srgbClr val="00B0F0"/>
                </a:solidFill>
              </a:rPr>
              <a:t>tipenya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adalah</a:t>
            </a:r>
            <a:r>
              <a:rPr lang="en-US" sz="2400" dirty="0">
                <a:solidFill>
                  <a:srgbClr val="00B0F0"/>
                </a:solidFill>
              </a:rPr>
              <a:t> Pointer Constant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element </a:t>
            </a:r>
            <a:r>
              <a:rPr lang="en-US" sz="2400" dirty="0" err="1">
                <a:solidFill>
                  <a:srgbClr val="00B0F0"/>
                </a:solidFill>
              </a:rPr>
              <a:t>pertama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dari</a:t>
            </a:r>
            <a:r>
              <a:rPr lang="en-US" sz="2400" dirty="0">
                <a:solidFill>
                  <a:srgbClr val="00B0F0"/>
                </a:solidFill>
              </a:rPr>
              <a:t> array </a:t>
            </a:r>
            <a:r>
              <a:rPr lang="en-US" sz="2400" dirty="0" err="1">
                <a:solidFill>
                  <a:srgbClr val="00B0F0"/>
                </a:solidFill>
              </a:rPr>
              <a:t>tersebut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oleh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karena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itu</a:t>
            </a:r>
            <a:r>
              <a:rPr lang="en-US" sz="2400" dirty="0">
                <a:solidFill>
                  <a:srgbClr val="00B0F0"/>
                </a:solidFill>
              </a:rPr>
              <a:t> Array </a:t>
            </a:r>
            <a:r>
              <a:rPr lang="en-US" sz="2400" dirty="0" err="1">
                <a:solidFill>
                  <a:srgbClr val="00B0F0"/>
                </a:solidFill>
              </a:rPr>
              <a:t>bisa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mengisi</a:t>
            </a:r>
            <a:r>
              <a:rPr lang="en-US" sz="2400" dirty="0">
                <a:solidFill>
                  <a:srgbClr val="00B0F0"/>
                </a:solidFill>
              </a:rPr>
              <a:t> pointer </a:t>
            </a:r>
            <a:r>
              <a:rPr lang="en-US" sz="2400" dirty="0" err="1">
                <a:solidFill>
                  <a:srgbClr val="00B0F0"/>
                </a:solidFill>
              </a:rPr>
              <a:t>variabel</a:t>
            </a:r>
            <a:r>
              <a:rPr lang="en-US" sz="2400" dirty="0">
                <a:solidFill>
                  <a:srgbClr val="00B0F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00B0F0"/>
                </a:solidFill>
              </a:rPr>
              <a:t>Contoh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x=10, y=20;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*</a:t>
            </a:r>
            <a:r>
              <a:rPr lang="en-US" dirty="0" err="1">
                <a:solidFill>
                  <a:srgbClr val="FFFF00"/>
                </a:solidFill>
              </a:rPr>
              <a:t>ptr</a:t>
            </a:r>
            <a:r>
              <a:rPr lang="en-US" dirty="0">
                <a:solidFill>
                  <a:srgbClr val="FFFF00"/>
                </a:solidFill>
              </a:rPr>
              <a:t>;    //</a:t>
            </a:r>
            <a:r>
              <a:rPr lang="en-US" dirty="0" err="1">
                <a:solidFill>
                  <a:srgbClr val="FFFF00"/>
                </a:solidFill>
              </a:rPr>
              <a:t>ptr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adalah</a:t>
            </a:r>
            <a:r>
              <a:rPr lang="en-US" dirty="0">
                <a:solidFill>
                  <a:srgbClr val="FFFF00"/>
                </a:solidFill>
              </a:rPr>
              <a:t> pointer variable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ptr</a:t>
            </a:r>
            <a:r>
              <a:rPr lang="en-US" dirty="0">
                <a:solidFill>
                  <a:srgbClr val="FFFF00"/>
                </a:solidFill>
              </a:rPr>
              <a:t> = &amp;x;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ptr</a:t>
            </a:r>
            <a:r>
              <a:rPr lang="en-US" dirty="0">
                <a:solidFill>
                  <a:srgbClr val="FFFF00"/>
                </a:solidFill>
              </a:rPr>
              <a:t> = &amp;y;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8938-DDAB-4405-9F66-7F61EEFDD623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8" name="AutoShape 4"/>
          <p:cNvSpPr>
            <a:spLocks/>
          </p:cNvSpPr>
          <p:nvPr/>
        </p:nvSpPr>
        <p:spPr bwMode="auto">
          <a:xfrm>
            <a:off x="4114800" y="5334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343400" y="5334001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Isi ptr bisa dirubah-rubah saat run time</a:t>
            </a:r>
          </a:p>
        </p:txBody>
      </p:sp>
    </p:spTree>
    <p:extLst>
      <p:ext uri="{BB962C8B-B14F-4D97-AF65-F5344CB8AC3E}">
        <p14:creationId xmlns:p14="http://schemas.microsoft.com/office/powerpoint/2010/main" val="810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200" y="1600200"/>
            <a:ext cx="54292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Konsep Array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2875" y="6515100"/>
            <a:ext cx="619125" cy="273050"/>
          </a:xfrm>
          <a:prstGeom prst="rect">
            <a:avLst/>
          </a:prstGeom>
        </p:spPr>
        <p:txBody>
          <a:bodyPr/>
          <a:lstStyle/>
          <a:p>
            <a:fld id="{1374F899-F94A-42A0-A59D-C26244716D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7"/>
          <p:cNvPicPr>
            <a:picLocks noChangeArrowheads="1"/>
          </p:cNvPicPr>
          <p:nvPr/>
        </p:nvPicPr>
        <p:blipFill>
          <a:blip r:embed="rId3" cstate="print"/>
          <a:srcRect l="31517" t="19887" r="28998" b="16568"/>
          <a:stretch>
            <a:fillRect/>
          </a:stretch>
        </p:blipFill>
        <p:spPr bwMode="auto">
          <a:xfrm>
            <a:off x="6858000" y="2590800"/>
            <a:ext cx="2819400" cy="3352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8162926" y="1600200"/>
            <a:ext cx="2352675" cy="990600"/>
          </a:xfrm>
          <a:prstGeom prst="wedgeEllipseCallout">
            <a:avLst>
              <a:gd name="adj1" fmla="val -56391"/>
              <a:gd name="adj2" fmla="val 5880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omic Sans MS" pitchFamily="66" charset="0"/>
                <a:ea typeface="MS PGothic" pitchFamily="34" charset="-128"/>
              </a:rPr>
              <a:t>Array == </a:t>
            </a:r>
            <a:r>
              <a:rPr lang="en-US" dirty="0" err="1">
                <a:solidFill>
                  <a:srgbClr val="FFFFFF"/>
                </a:solidFill>
                <a:latin typeface="Comic Sans MS" pitchFamily="66" charset="0"/>
                <a:ea typeface="MS PGothic" pitchFamily="34" charset="-128"/>
              </a:rPr>
              <a:t>Laci</a:t>
            </a:r>
            <a:r>
              <a:rPr lang="en-US" dirty="0">
                <a:solidFill>
                  <a:srgbClr val="FFFFFF"/>
                </a:solidFill>
                <a:latin typeface="Comic Sans MS" pitchFamily="66" charset="0"/>
                <a:ea typeface="MS PGothic" pitchFamily="34" charset="-128"/>
              </a:rPr>
              <a:t>?</a:t>
            </a:r>
            <a:endParaRPr lang="id-ID" dirty="0">
              <a:solidFill>
                <a:srgbClr val="FFFFFF"/>
              </a:solidFill>
              <a:latin typeface="Comic Sans MS" pitchFamily="66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41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Array Of Pointer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229600" cy="4243388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Sebuah</a:t>
            </a:r>
            <a:r>
              <a:rPr lang="en-US" dirty="0">
                <a:solidFill>
                  <a:srgbClr val="FFC000"/>
                </a:solidFill>
              </a:rPr>
              <a:t> array yang </a:t>
            </a:r>
            <a:r>
              <a:rPr lang="en-US" dirty="0" err="1">
                <a:solidFill>
                  <a:srgbClr val="FFC000"/>
                </a:solidFill>
              </a:rPr>
              <a:t>isinya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adalah</a:t>
            </a:r>
            <a:r>
              <a:rPr lang="en-US" dirty="0">
                <a:solidFill>
                  <a:srgbClr val="FFC000"/>
                </a:solidFill>
              </a:rPr>
              <a:t> pointer</a:t>
            </a:r>
          </a:p>
          <a:p>
            <a:r>
              <a:rPr lang="en-US" dirty="0" err="1">
                <a:solidFill>
                  <a:srgbClr val="FFC000"/>
                </a:solidFill>
              </a:rPr>
              <a:t>Sintak</a:t>
            </a:r>
            <a:r>
              <a:rPr lang="en-US" dirty="0">
                <a:solidFill>
                  <a:srgbClr val="FFC000"/>
                </a:solidFill>
              </a:rPr>
              <a:t> :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b="1" i="1" dirty="0"/>
              <a:t>	</a:t>
            </a:r>
            <a:r>
              <a:rPr lang="en-US" i="1" dirty="0">
                <a:solidFill>
                  <a:srgbClr val="92D050"/>
                </a:solidFill>
              </a:rPr>
              <a:t>type *</a:t>
            </a:r>
            <a:r>
              <a:rPr lang="en-US" i="1" dirty="0" err="1">
                <a:solidFill>
                  <a:srgbClr val="92D050"/>
                </a:solidFill>
              </a:rPr>
              <a:t>nama_array</a:t>
            </a:r>
            <a:r>
              <a:rPr lang="en-US" i="1" dirty="0">
                <a:solidFill>
                  <a:srgbClr val="92D050"/>
                </a:solidFill>
              </a:rPr>
              <a:t> [</a:t>
            </a:r>
            <a:r>
              <a:rPr lang="en-US" i="1" dirty="0" err="1">
                <a:solidFill>
                  <a:srgbClr val="92D050"/>
                </a:solidFill>
              </a:rPr>
              <a:t>nilai_dim</a:t>
            </a:r>
            <a:r>
              <a:rPr lang="en-US" i="1" dirty="0">
                <a:solidFill>
                  <a:srgbClr val="92D050"/>
                </a:solidFill>
              </a:rPr>
              <a:t>];</a:t>
            </a:r>
          </a:p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*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[4]; 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x=1, y=2,  z=3, w=5;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[0]=&amp;x,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[1]=&amp;y;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[2]=&amp;z; 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[3]=&amp;w;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    for(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=0;i&lt;4;i++) </a:t>
            </a:r>
            <a:r>
              <a:rPr lang="id-ID" dirty="0">
                <a:solidFill>
                  <a:srgbClr val="00B0F0"/>
                </a:solidFill>
              </a:rPr>
              <a:t>cout&lt;&lt;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ECF2-C6E5-48E3-A9BE-A07BBDE20DB9}" type="slidenum">
              <a:rPr lang="en-US"/>
              <a:pPr/>
              <a:t>30</a:t>
            </a:fld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267200" y="5715001"/>
            <a:ext cx="2819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Output : 1 2 3 5</a:t>
            </a:r>
          </a:p>
        </p:txBody>
      </p:sp>
    </p:spTree>
    <p:extLst>
      <p:ext uri="{BB962C8B-B14F-4D97-AF65-F5344CB8AC3E}">
        <p14:creationId xmlns:p14="http://schemas.microsoft.com/office/powerpoint/2010/main" val="12166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err="1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Latihan</a:t>
            </a:r>
            <a:endParaRPr lang="en-US" sz="4000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Perhatikan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dua</a:t>
            </a:r>
            <a:r>
              <a:rPr lang="en-US" dirty="0">
                <a:solidFill>
                  <a:srgbClr val="FFFF00"/>
                </a:solidFill>
              </a:rPr>
              <a:t> statement </a:t>
            </a:r>
            <a:r>
              <a:rPr lang="en-US" dirty="0" err="1">
                <a:solidFill>
                  <a:srgbClr val="FFFF00"/>
                </a:solidFill>
              </a:rPr>
              <a:t>dibawah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968375" lvl="2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str</a:t>
            </a:r>
            <a:r>
              <a:rPr lang="en-US" dirty="0">
                <a:solidFill>
                  <a:srgbClr val="00B0F0"/>
                </a:solidFill>
              </a:rPr>
              <a:t>[] = ”</a:t>
            </a:r>
            <a:r>
              <a:rPr lang="en-US" dirty="0" err="1">
                <a:solidFill>
                  <a:srgbClr val="00B0F0"/>
                </a:solidFill>
              </a:rPr>
              <a:t>Selamat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Datang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UB</a:t>
            </a:r>
            <a:r>
              <a:rPr lang="en-US" dirty="0" smtClean="0">
                <a:solidFill>
                  <a:srgbClr val="00B0F0"/>
                </a:solidFill>
              </a:rPr>
              <a:t>”;</a:t>
            </a:r>
            <a:endParaRPr lang="en-US" dirty="0">
              <a:solidFill>
                <a:srgbClr val="00B0F0"/>
              </a:solidFill>
            </a:endParaRPr>
          </a:p>
          <a:p>
            <a:pPr marL="968375" lvl="2" indent="0">
              <a:buNone/>
            </a:pPr>
            <a:r>
              <a:rPr lang="en-US" dirty="0">
                <a:solidFill>
                  <a:srgbClr val="00B0F0"/>
                </a:solidFill>
              </a:rPr>
              <a:t>char *</a:t>
            </a:r>
            <a:r>
              <a:rPr lang="en-US" dirty="0" err="1">
                <a:solidFill>
                  <a:schemeClr val="accent2"/>
                </a:solidFill>
              </a:rPr>
              <a:t>str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”</a:t>
            </a:r>
            <a:r>
              <a:rPr lang="en-US" dirty="0" err="1">
                <a:solidFill>
                  <a:srgbClr val="00B0F0"/>
                </a:solidFill>
              </a:rPr>
              <a:t>Selamat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Datang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UB</a:t>
            </a:r>
            <a:r>
              <a:rPr lang="en-US" dirty="0" smtClean="0">
                <a:solidFill>
                  <a:srgbClr val="00B0F0"/>
                </a:solidFill>
              </a:rPr>
              <a:t>”;</a:t>
            </a:r>
            <a:endParaRPr lang="en-US" dirty="0">
              <a:solidFill>
                <a:srgbClr val="00B0F0"/>
              </a:solidFill>
            </a:endParaRPr>
          </a:p>
          <a:p>
            <a:pPr marL="788988" lvl="1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92D050"/>
                </a:solidFill>
              </a:rPr>
              <a:t>Jelaskan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perbedaan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kedua</a:t>
            </a:r>
            <a:r>
              <a:rPr lang="en-US" dirty="0">
                <a:solidFill>
                  <a:srgbClr val="92D050"/>
                </a:solidFill>
              </a:rPr>
              <a:t> identifier </a:t>
            </a:r>
            <a:r>
              <a:rPr lang="en-US" dirty="0" err="1">
                <a:solidFill>
                  <a:srgbClr val="92D05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tersebut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diatas</a:t>
            </a:r>
            <a:r>
              <a:rPr lang="en-US" dirty="0">
                <a:solidFill>
                  <a:srgbClr val="92D050"/>
                </a:solidFill>
              </a:rPr>
              <a:t> !</a:t>
            </a:r>
          </a:p>
          <a:p>
            <a:pPr marL="788988" lvl="1" indent="0">
              <a:buNone/>
            </a:pP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Perhatikan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dua</a:t>
            </a:r>
            <a:r>
              <a:rPr lang="en-US" dirty="0">
                <a:solidFill>
                  <a:srgbClr val="FFFF00"/>
                </a:solidFill>
              </a:rPr>
              <a:t> statement </a:t>
            </a:r>
            <a:r>
              <a:rPr lang="en-US" dirty="0" err="1">
                <a:solidFill>
                  <a:srgbClr val="FFFF00"/>
                </a:solidFill>
              </a:rPr>
              <a:t>dibawah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968375" lvl="2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char *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>
                <a:solidFill>
                  <a:srgbClr val="00B0F0"/>
                </a:solidFill>
              </a:rPr>
              <a:t>[] = {”</a:t>
            </a:r>
            <a:r>
              <a:rPr lang="en-US" dirty="0" err="1">
                <a:solidFill>
                  <a:srgbClr val="00B0F0"/>
                </a:solidFill>
              </a:rPr>
              <a:t>Ali”,”Ani”,”Tono</a:t>
            </a:r>
            <a:r>
              <a:rPr lang="en-US" dirty="0">
                <a:solidFill>
                  <a:srgbClr val="00B0F0"/>
                </a:solidFill>
              </a:rPr>
              <a:t>”};</a:t>
            </a:r>
          </a:p>
          <a:p>
            <a:pPr marL="968375" lvl="2" indent="0">
              <a:buNone/>
            </a:pP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>
                <a:solidFill>
                  <a:srgbClr val="00B0F0"/>
                </a:solidFill>
              </a:rPr>
              <a:t>[][10] = {”</a:t>
            </a:r>
            <a:r>
              <a:rPr lang="en-US" dirty="0" err="1">
                <a:solidFill>
                  <a:srgbClr val="00B0F0"/>
                </a:solidFill>
              </a:rPr>
              <a:t>Ali”,”Ani”,”Tono</a:t>
            </a:r>
            <a:r>
              <a:rPr lang="en-US" dirty="0">
                <a:solidFill>
                  <a:srgbClr val="00B0F0"/>
                </a:solidFill>
              </a:rPr>
              <a:t>”};</a:t>
            </a:r>
          </a:p>
          <a:p>
            <a:pPr marL="788988" lvl="1" indent="0">
              <a:spcBef>
                <a:spcPts val="1200"/>
              </a:spcBef>
              <a:buNone/>
            </a:pPr>
            <a:r>
              <a:rPr lang="en-US" dirty="0" err="1">
                <a:solidFill>
                  <a:srgbClr val="92D050"/>
                </a:solidFill>
              </a:rPr>
              <a:t>Jelaskan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perbedaan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kedua</a:t>
            </a:r>
            <a:r>
              <a:rPr lang="en-US" dirty="0">
                <a:solidFill>
                  <a:srgbClr val="92D050"/>
                </a:solidFill>
              </a:rPr>
              <a:t> identifier name </a:t>
            </a:r>
            <a:r>
              <a:rPr lang="en-US" dirty="0" err="1">
                <a:solidFill>
                  <a:srgbClr val="92D050"/>
                </a:solidFill>
              </a:rPr>
              <a:t>tersebut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diatas</a:t>
            </a:r>
            <a:r>
              <a:rPr lang="en-US" dirty="0">
                <a:solidFill>
                  <a:srgbClr val="92D050"/>
                </a:solidFill>
              </a:rPr>
              <a:t> !</a:t>
            </a:r>
          </a:p>
          <a:p>
            <a:pPr marL="609600" indent="-609600">
              <a:buFontTx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723-A8B5-4578-B655-CF373FCE594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101858"/>
            <a:ext cx="7609840" cy="5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Array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84936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Data </a:t>
            </a:r>
            <a:r>
              <a:rPr lang="en-US" sz="2600" dirty="0" err="1">
                <a:solidFill>
                  <a:schemeClr val="bg1"/>
                </a:solidFill>
              </a:rPr>
              <a:t>disimpan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dalam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suatu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struktur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sedemikian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rupa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sehingga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elemen-elemen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dalam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struktur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id-ID" sz="2600" dirty="0">
                <a:solidFill>
                  <a:schemeClr val="bg1"/>
                </a:solidFill>
              </a:rPr>
              <a:t>tersebut </a:t>
            </a:r>
            <a:r>
              <a:rPr lang="en-US" sz="2600" dirty="0" err="1">
                <a:solidFill>
                  <a:schemeClr val="bg1"/>
                </a:solidFill>
              </a:rPr>
              <a:t>dapat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diolah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secara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kelompok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ataupun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secara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individu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b="1" i="1" u="sng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chemeClr val="bg1"/>
                </a:solidFill>
              </a:rPr>
              <a:t>Sifat</a:t>
            </a:r>
            <a:r>
              <a:rPr lang="en-US" sz="2600" b="1" dirty="0">
                <a:solidFill>
                  <a:schemeClr val="bg1"/>
                </a:solidFill>
              </a:rPr>
              <a:t> - </a:t>
            </a:r>
            <a:r>
              <a:rPr lang="en-US" sz="2600" b="1" dirty="0" err="1">
                <a:solidFill>
                  <a:schemeClr val="bg1"/>
                </a:solidFill>
              </a:rPr>
              <a:t>sifat</a:t>
            </a:r>
            <a:r>
              <a:rPr lang="en-US" sz="2600" b="1" dirty="0">
                <a:solidFill>
                  <a:schemeClr val="bg1"/>
                </a:solidFill>
              </a:rPr>
              <a:t> Array</a:t>
            </a: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Homogen</a:t>
            </a:r>
            <a:endParaRPr lang="en-US" dirty="0">
              <a:solidFill>
                <a:schemeClr val="bg1"/>
              </a:solidFill>
            </a:endParaRPr>
          </a:p>
          <a:p>
            <a:pPr marL="922338" lvl="2" indent="-7938">
              <a:buNone/>
            </a:pPr>
            <a:r>
              <a:rPr lang="en-US" dirty="0" err="1">
                <a:solidFill>
                  <a:schemeClr val="bg1"/>
                </a:solidFill>
              </a:rPr>
              <a:t>Seluruh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 array </a:t>
            </a:r>
            <a:r>
              <a:rPr lang="en-US" dirty="0" err="1">
                <a:solidFill>
                  <a:schemeClr val="bg1"/>
                </a:solidFill>
              </a:rPr>
              <a:t>mempunyai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Random Access</a:t>
            </a:r>
          </a:p>
          <a:p>
            <a:pPr marL="922338" lvl="2" indent="-7938">
              <a:buNone/>
            </a:pP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 array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dicapai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individual,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diinginkan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pertama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EF22-32C2-4C61-BE8D-989A5EC18B52}" type="slidenum">
              <a:rPr lang="en-US"/>
              <a:pPr/>
              <a:t>4</a:t>
            </a:fld>
            <a:endParaRPr lang="en-US"/>
          </a:p>
        </p:txBody>
      </p:sp>
      <p:sp>
        <p:nvSpPr>
          <p:cNvPr id="45060" name="AutoShape 4" descr="new"/>
          <p:cNvSpPr>
            <a:spLocks noChangeAspect="1" noChangeArrowheads="1"/>
          </p:cNvSpPr>
          <p:nvPr/>
        </p:nvSpPr>
        <p:spPr bwMode="auto">
          <a:xfrm>
            <a:off x="5610225" y="3014664"/>
            <a:ext cx="971550" cy="828675"/>
          </a:xfrm>
          <a:prstGeom prst="rect">
            <a:avLst/>
          </a:prstGeom>
          <a:noFill/>
        </p:spPr>
        <p:txBody>
          <a:bodyPr/>
          <a:lstStyle/>
          <a:p>
            <a:endParaRPr lang="id-ID"/>
          </a:p>
        </p:txBody>
      </p:sp>
      <p:sp>
        <p:nvSpPr>
          <p:cNvPr id="45061" name="AutoShape 5" descr="F01ph05x"/>
          <p:cNvSpPr>
            <a:spLocks noChangeAspect="1" noChangeArrowheads="1"/>
          </p:cNvSpPr>
          <p:nvPr/>
        </p:nvSpPr>
        <p:spPr bwMode="auto">
          <a:xfrm>
            <a:off x="2286000" y="571500"/>
            <a:ext cx="7620000" cy="5715000"/>
          </a:xfrm>
          <a:prstGeom prst="rect">
            <a:avLst/>
          </a:prstGeom>
          <a:noFill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9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</a:rPr>
              <a:t>Array </a:t>
            </a:r>
            <a:r>
              <a:rPr lang="en-US" sz="4000" b="1" cap="all" dirty="0" err="1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</a:rPr>
              <a:t>Dimensi</a:t>
            </a:r>
            <a:r>
              <a:rPr lang="en-US" sz="4000" b="1" cap="all" dirty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</a:rPr>
              <a:t>Satu</a:t>
            </a:r>
            <a:endParaRPr lang="en-US" sz="4000" b="1" cap="all" dirty="0">
              <a:ln w="0"/>
              <a:solidFill>
                <a:schemeClr val="accent5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1"/>
            <a:ext cx="8229600" cy="44199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>
                <a:solidFill>
                  <a:srgbClr val="FFC000"/>
                </a:solidFill>
              </a:rPr>
              <a:t>Sintaks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deklarasi</a:t>
            </a:r>
            <a:r>
              <a:rPr lang="en-US" dirty="0">
                <a:solidFill>
                  <a:srgbClr val="FFC000"/>
                </a:solidFill>
              </a:rPr>
              <a:t> array </a:t>
            </a:r>
            <a:r>
              <a:rPr lang="en-US" dirty="0" err="1">
                <a:solidFill>
                  <a:srgbClr val="FFC000"/>
                </a:solidFill>
              </a:rPr>
              <a:t>dimensi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satu</a:t>
            </a:r>
            <a:endParaRPr lang="en-US" b="1" i="1" dirty="0">
              <a:solidFill>
                <a:srgbClr val="FFC000"/>
              </a:solidFill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nama_arrray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Nilai_dim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[10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];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err="1">
                <a:solidFill>
                  <a:srgbClr val="FFC000"/>
                </a:solidFill>
              </a:rPr>
              <a:t>Definisi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dari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sebuah</a:t>
            </a:r>
            <a:r>
              <a:rPr lang="en-US" dirty="0">
                <a:solidFill>
                  <a:srgbClr val="FFC000"/>
                </a:solidFill>
              </a:rPr>
              <a:t> array </a:t>
            </a:r>
            <a:r>
              <a:rPr lang="en-US" dirty="0" err="1">
                <a:solidFill>
                  <a:srgbClr val="FFC000"/>
                </a:solidFill>
              </a:rPr>
              <a:t>terdiri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dari</a:t>
            </a:r>
            <a:r>
              <a:rPr lang="en-US" dirty="0">
                <a:solidFill>
                  <a:srgbClr val="FFC000"/>
                </a:solidFill>
              </a:rPr>
              <a:t> 4 </a:t>
            </a:r>
            <a:r>
              <a:rPr lang="en-US" dirty="0" err="1">
                <a:solidFill>
                  <a:srgbClr val="FFC000"/>
                </a:solidFill>
              </a:rPr>
              <a:t>komponen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yaitu</a:t>
            </a:r>
            <a:r>
              <a:rPr lang="en-US" dirty="0">
                <a:solidFill>
                  <a:srgbClr val="FFC000"/>
                </a:solidFill>
              </a:rPr>
              <a:t> 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Identifier 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nama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Operator index ([  ])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dimensi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operator [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76B-B013-499A-B08D-408B20E5C5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Visualisasi</a:t>
            </a:r>
            <a:r>
              <a:rPr lang="en-US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 Array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229600" cy="43437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menggunakan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deklarasi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sebelumnya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dapat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digambarkan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alokasi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untuk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variabel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Elemen-elemen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suatu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Array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diindeks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(subscript)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mulai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dari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0.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B5-F060-4728-8227-CDE286731994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3352801" y="4267200"/>
            <a:ext cx="5440363" cy="1358966"/>
            <a:chOff x="0" y="1955"/>
            <a:chExt cx="20000" cy="23262"/>
          </a:xfrm>
        </p:grpSpPr>
        <p:sp>
          <p:nvSpPr>
            <p:cNvPr id="74757" name="AutoShape 5"/>
            <p:cNvSpPr>
              <a:spLocks noChangeArrowheads="1"/>
            </p:cNvSpPr>
            <p:nvPr/>
          </p:nvSpPr>
          <p:spPr bwMode="auto">
            <a:xfrm>
              <a:off x="0" y="5217"/>
              <a:ext cx="20000" cy="2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endParaRPr lang="id-ID"/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409" y="1955"/>
              <a:ext cx="19147" cy="718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>
              <a:off x="2311" y="1966"/>
              <a:ext cx="3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>
              <a:off x="4273" y="2184"/>
              <a:ext cx="2" cy="6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>
              <a:off x="6129" y="2118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8125" y="1955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>
              <a:off x="10086" y="2173"/>
              <a:ext cx="3" cy="6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>
              <a:off x="11978" y="2118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>
              <a:off x="13904" y="1955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15865" y="2173"/>
              <a:ext cx="2" cy="6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17756" y="2118"/>
              <a:ext cx="3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grpSp>
          <p:nvGrpSpPr>
            <p:cNvPr id="74768" name="Group 16"/>
            <p:cNvGrpSpPr>
              <a:grpSpLocks/>
            </p:cNvGrpSpPr>
            <p:nvPr/>
          </p:nvGrpSpPr>
          <p:grpSpPr bwMode="auto">
            <a:xfrm>
              <a:off x="560" y="11885"/>
              <a:ext cx="19230" cy="5236"/>
              <a:chOff x="0" y="0"/>
              <a:chExt cx="20006" cy="20000"/>
            </a:xfrm>
          </p:grpSpPr>
          <p:sp>
            <p:nvSpPr>
              <p:cNvPr id="74769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A[0]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0" name="Rectangle 18"/>
              <p:cNvSpPr>
                <a:spLocks noChangeArrowheads="1"/>
              </p:cNvSpPr>
              <p:nvPr/>
            </p:nvSpPr>
            <p:spPr bwMode="auto">
              <a:xfrm>
                <a:off x="1858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A[1]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1" name="Rectangle 19"/>
              <p:cNvSpPr>
                <a:spLocks noChangeArrowheads="1"/>
              </p:cNvSpPr>
              <p:nvPr/>
            </p:nvSpPr>
            <p:spPr bwMode="auto">
              <a:xfrm>
                <a:off x="3899" y="0"/>
                <a:ext cx="1787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A[2]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2" name="Rectangle 20"/>
              <p:cNvSpPr>
                <a:spLocks noChangeArrowheads="1"/>
              </p:cNvSpPr>
              <p:nvPr/>
            </p:nvSpPr>
            <p:spPr bwMode="auto">
              <a:xfrm>
                <a:off x="5902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A[3]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3" name="Rectangle 21"/>
              <p:cNvSpPr>
                <a:spLocks noChangeArrowheads="1"/>
              </p:cNvSpPr>
              <p:nvPr/>
            </p:nvSpPr>
            <p:spPr bwMode="auto">
              <a:xfrm>
                <a:off x="7979" y="0"/>
                <a:ext cx="1789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A[4]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4" name="Rectangle 22"/>
              <p:cNvSpPr>
                <a:spLocks noChangeArrowheads="1"/>
              </p:cNvSpPr>
              <p:nvPr/>
            </p:nvSpPr>
            <p:spPr bwMode="auto">
              <a:xfrm>
                <a:off x="9983" y="0"/>
                <a:ext cx="1789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A[5]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5" name="Rectangle 23"/>
              <p:cNvSpPr>
                <a:spLocks noChangeArrowheads="1"/>
              </p:cNvSpPr>
              <p:nvPr/>
            </p:nvSpPr>
            <p:spPr bwMode="auto">
              <a:xfrm>
                <a:off x="11952" y="0"/>
                <a:ext cx="1787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A[6]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6" name="Rectangle 24"/>
              <p:cNvSpPr>
                <a:spLocks noChangeArrowheads="1"/>
              </p:cNvSpPr>
              <p:nvPr/>
            </p:nvSpPr>
            <p:spPr bwMode="auto">
              <a:xfrm>
                <a:off x="13919" y="0"/>
                <a:ext cx="1787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A[7]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7" name="Rectangle 25"/>
              <p:cNvSpPr>
                <a:spLocks noChangeArrowheads="1"/>
              </p:cNvSpPr>
              <p:nvPr/>
            </p:nvSpPr>
            <p:spPr bwMode="auto">
              <a:xfrm>
                <a:off x="15922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A[8]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778" name="Rectangle 26"/>
              <p:cNvSpPr>
                <a:spLocks noChangeArrowheads="1"/>
              </p:cNvSpPr>
              <p:nvPr/>
            </p:nvSpPr>
            <p:spPr bwMode="auto">
              <a:xfrm>
                <a:off x="17817" y="42"/>
                <a:ext cx="2189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A[9]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18177" y="3248"/>
              <a:ext cx="1088" cy="5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71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Cara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Akses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Cara </a:t>
            </a:r>
            <a:r>
              <a:rPr lang="en-US" sz="2600" dirty="0" err="1">
                <a:solidFill>
                  <a:schemeClr val="bg1"/>
                </a:solidFill>
              </a:rPr>
              <a:t>untuk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mengakses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unsur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ke-i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dari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suatu</a:t>
            </a:r>
            <a:r>
              <a:rPr lang="en-US" sz="2600" dirty="0">
                <a:solidFill>
                  <a:schemeClr val="bg1"/>
                </a:solidFill>
              </a:rPr>
              <a:t> array. </a:t>
            </a:r>
            <a:r>
              <a:rPr lang="en-US" sz="2600" dirty="0" err="1">
                <a:solidFill>
                  <a:schemeClr val="bg1"/>
                </a:solidFill>
              </a:rPr>
              <a:t>Misal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untuk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=2;</a:t>
            </a:r>
            <a:endParaRPr lang="en-US" sz="2600" b="1" dirty="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en-US" b="1" dirty="0" smtClean="0">
                <a:solidFill>
                  <a:schemeClr val="bg1"/>
                </a:solidFill>
              </a:rPr>
              <a:t>A[2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600" dirty="0" err="1">
                <a:solidFill>
                  <a:schemeClr val="bg1"/>
                </a:solidFill>
              </a:rPr>
              <a:t>Bila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elemen</a:t>
            </a:r>
            <a:r>
              <a:rPr lang="en-US" sz="2600" dirty="0">
                <a:solidFill>
                  <a:schemeClr val="bg1"/>
                </a:solidFill>
              </a:rPr>
              <a:t> A[2] </a:t>
            </a:r>
            <a:r>
              <a:rPr lang="en-US" sz="2600" dirty="0" err="1">
                <a:solidFill>
                  <a:schemeClr val="bg1"/>
                </a:solidFill>
              </a:rPr>
              <a:t>hendak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ditampilkan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layar</a:t>
            </a:r>
            <a:r>
              <a:rPr lang="en-US" sz="2600" dirty="0">
                <a:solidFill>
                  <a:schemeClr val="bg1"/>
                </a:solidFill>
              </a:rPr>
              <a:t> monitor, </a:t>
            </a:r>
            <a:r>
              <a:rPr lang="en-US" sz="2600" dirty="0" err="1">
                <a:solidFill>
                  <a:schemeClr val="bg1"/>
                </a:solidFill>
              </a:rPr>
              <a:t>gunakan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statemen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sbb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lvl="2">
              <a:spcBef>
                <a:spcPts val="1200"/>
              </a:spcBef>
              <a:buNone/>
            </a:pPr>
            <a:r>
              <a:rPr lang="id-ID" sz="2400" i="1" dirty="0">
                <a:solidFill>
                  <a:schemeClr val="bg1"/>
                </a:solidFill>
              </a:rPr>
              <a:t>cout &lt;&lt; </a:t>
            </a:r>
            <a:r>
              <a:rPr lang="en-US" sz="2400" i="1" dirty="0">
                <a:solidFill>
                  <a:schemeClr val="bg1"/>
                </a:solidFill>
              </a:rPr>
              <a:t>A[2];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237-2D04-47B8-ABBF-4935B67BA84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Mengisi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Array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1"/>
            <a:ext cx="8229600" cy="4648517"/>
          </a:xfrm>
        </p:spPr>
        <p:txBody>
          <a:bodyPr/>
          <a:lstStyle/>
          <a:p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Mengisi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array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dilakukan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menggunakan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assignment operator.</a:t>
            </a:r>
          </a:p>
          <a:p>
            <a:pPr>
              <a:spcBef>
                <a:spcPts val="1200"/>
              </a:spcBef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 A[6] = 15;  A[3] = 27;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Statement A[2] = A[3] - A[6],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menghasilkan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E8F5-5C4D-4F25-B486-64F085438AC2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200400" y="3048000"/>
            <a:ext cx="6315506" cy="1168400"/>
            <a:chOff x="339" y="136"/>
            <a:chExt cx="23224" cy="20000"/>
          </a:xfrm>
        </p:grpSpPr>
        <p:grpSp>
          <p:nvGrpSpPr>
            <p:cNvPr id="76805" name="Group 5"/>
            <p:cNvGrpSpPr>
              <a:grpSpLocks/>
            </p:cNvGrpSpPr>
            <p:nvPr/>
          </p:nvGrpSpPr>
          <p:grpSpPr bwMode="auto">
            <a:xfrm>
              <a:off x="339" y="136"/>
              <a:ext cx="23224" cy="20000"/>
              <a:chOff x="339" y="136"/>
              <a:chExt cx="23224" cy="20000"/>
            </a:xfrm>
          </p:grpSpPr>
          <p:sp>
            <p:nvSpPr>
              <p:cNvPr id="76806" name="AutoShape 6"/>
              <p:cNvSpPr>
                <a:spLocks noChangeArrowheads="1"/>
              </p:cNvSpPr>
              <p:nvPr/>
            </p:nvSpPr>
            <p:spPr bwMode="auto">
              <a:xfrm>
                <a:off x="339" y="136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endParaRPr lang="id-ID"/>
              </a:p>
            </p:txBody>
          </p:sp>
          <p:sp>
            <p:nvSpPr>
              <p:cNvPr id="76807" name="Rectangle 7"/>
              <p:cNvSpPr>
                <a:spLocks noChangeArrowheads="1"/>
              </p:cNvSpPr>
              <p:nvPr/>
            </p:nvSpPr>
            <p:spPr bwMode="auto">
              <a:xfrm>
                <a:off x="409" y="1955"/>
                <a:ext cx="19147" cy="718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08" name="Line 8"/>
              <p:cNvSpPr>
                <a:spLocks noChangeShapeType="1"/>
              </p:cNvSpPr>
              <p:nvPr/>
            </p:nvSpPr>
            <p:spPr bwMode="auto">
              <a:xfrm>
                <a:off x="2311" y="1966"/>
                <a:ext cx="3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09" name="Line 9"/>
              <p:cNvSpPr>
                <a:spLocks noChangeShapeType="1"/>
              </p:cNvSpPr>
              <p:nvPr/>
            </p:nvSpPr>
            <p:spPr bwMode="auto">
              <a:xfrm>
                <a:off x="4273" y="2184"/>
                <a:ext cx="2" cy="69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0" name="Line 10"/>
              <p:cNvSpPr>
                <a:spLocks noChangeShapeType="1"/>
              </p:cNvSpPr>
              <p:nvPr/>
            </p:nvSpPr>
            <p:spPr bwMode="auto">
              <a:xfrm>
                <a:off x="6129" y="2118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1" name="Line 11"/>
              <p:cNvSpPr>
                <a:spLocks noChangeShapeType="1"/>
              </p:cNvSpPr>
              <p:nvPr/>
            </p:nvSpPr>
            <p:spPr bwMode="auto">
              <a:xfrm>
                <a:off x="8125" y="1955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2" name="Line 12"/>
              <p:cNvSpPr>
                <a:spLocks noChangeShapeType="1"/>
              </p:cNvSpPr>
              <p:nvPr/>
            </p:nvSpPr>
            <p:spPr bwMode="auto">
              <a:xfrm>
                <a:off x="10086" y="2173"/>
                <a:ext cx="3" cy="69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3" name="Line 13"/>
              <p:cNvSpPr>
                <a:spLocks noChangeShapeType="1"/>
              </p:cNvSpPr>
              <p:nvPr/>
            </p:nvSpPr>
            <p:spPr bwMode="auto">
              <a:xfrm>
                <a:off x="11978" y="2118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4" name="Line 14"/>
              <p:cNvSpPr>
                <a:spLocks noChangeShapeType="1"/>
              </p:cNvSpPr>
              <p:nvPr/>
            </p:nvSpPr>
            <p:spPr bwMode="auto">
              <a:xfrm>
                <a:off x="13904" y="1955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5" name="Line 15"/>
              <p:cNvSpPr>
                <a:spLocks noChangeShapeType="1"/>
              </p:cNvSpPr>
              <p:nvPr/>
            </p:nvSpPr>
            <p:spPr bwMode="auto">
              <a:xfrm>
                <a:off x="15865" y="2173"/>
                <a:ext cx="2" cy="69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6816" name="Line 16"/>
              <p:cNvSpPr>
                <a:spLocks noChangeShapeType="1"/>
              </p:cNvSpPr>
              <p:nvPr/>
            </p:nvSpPr>
            <p:spPr bwMode="auto">
              <a:xfrm>
                <a:off x="17756" y="2118"/>
                <a:ext cx="3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76817" name="Group 17"/>
              <p:cNvGrpSpPr>
                <a:grpSpLocks/>
              </p:cNvGrpSpPr>
              <p:nvPr/>
            </p:nvGrpSpPr>
            <p:grpSpPr bwMode="auto">
              <a:xfrm>
                <a:off x="560" y="11885"/>
                <a:ext cx="19230" cy="5236"/>
                <a:chOff x="0" y="0"/>
                <a:chExt cx="20006" cy="20000"/>
              </a:xfrm>
            </p:grpSpPr>
            <p:sp>
              <p:nvSpPr>
                <p:cNvPr id="7681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A[0]</a:t>
                  </a:r>
                </a:p>
              </p:txBody>
            </p:sp>
            <p:sp>
              <p:nvSpPr>
                <p:cNvPr id="76819" name="Rectangle 19"/>
                <p:cNvSpPr>
                  <a:spLocks noChangeArrowheads="1"/>
                </p:cNvSpPr>
                <p:nvPr/>
              </p:nvSpPr>
              <p:spPr bwMode="auto">
                <a:xfrm>
                  <a:off x="1858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A[1]</a:t>
                  </a:r>
                </a:p>
              </p:txBody>
            </p:sp>
            <p:sp>
              <p:nvSpPr>
                <p:cNvPr id="768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9" y="0"/>
                  <a:ext cx="1787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A[2]</a:t>
                  </a:r>
                </a:p>
              </p:txBody>
            </p:sp>
            <p:sp>
              <p:nvSpPr>
                <p:cNvPr id="76821" name="Rectangle 21"/>
                <p:cNvSpPr>
                  <a:spLocks noChangeArrowheads="1"/>
                </p:cNvSpPr>
                <p:nvPr/>
              </p:nvSpPr>
              <p:spPr bwMode="auto">
                <a:xfrm>
                  <a:off x="5902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A[3]</a:t>
                  </a:r>
                </a:p>
              </p:txBody>
            </p:sp>
            <p:sp>
              <p:nvSpPr>
                <p:cNvPr id="76822" name="Rectangle 22"/>
                <p:cNvSpPr>
                  <a:spLocks noChangeArrowheads="1"/>
                </p:cNvSpPr>
                <p:nvPr/>
              </p:nvSpPr>
              <p:spPr bwMode="auto">
                <a:xfrm>
                  <a:off x="7979" y="0"/>
                  <a:ext cx="1789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A[4]</a:t>
                  </a:r>
                </a:p>
              </p:txBody>
            </p:sp>
            <p:sp>
              <p:nvSpPr>
                <p:cNvPr id="76823" name="Rectangle 23"/>
                <p:cNvSpPr>
                  <a:spLocks noChangeArrowheads="1"/>
                </p:cNvSpPr>
                <p:nvPr/>
              </p:nvSpPr>
              <p:spPr bwMode="auto">
                <a:xfrm>
                  <a:off x="9983" y="0"/>
                  <a:ext cx="1789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A[5]</a:t>
                  </a:r>
                </a:p>
              </p:txBody>
            </p:sp>
            <p:sp>
              <p:nvSpPr>
                <p:cNvPr id="768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1952" y="0"/>
                  <a:ext cx="1787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A[6]</a:t>
                  </a:r>
                </a:p>
              </p:txBody>
            </p:sp>
            <p:sp>
              <p:nvSpPr>
                <p:cNvPr id="76825" name="Rectangle 25"/>
                <p:cNvSpPr>
                  <a:spLocks noChangeArrowheads="1"/>
                </p:cNvSpPr>
                <p:nvPr/>
              </p:nvSpPr>
              <p:spPr bwMode="auto">
                <a:xfrm>
                  <a:off x="13919" y="0"/>
                  <a:ext cx="1787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A[7]</a:t>
                  </a:r>
                </a:p>
              </p:txBody>
            </p:sp>
            <p:sp>
              <p:nvSpPr>
                <p:cNvPr id="7682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22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A[8]</a:t>
                  </a:r>
                </a:p>
              </p:txBody>
            </p:sp>
            <p:sp>
              <p:nvSpPr>
                <p:cNvPr id="76827" name="Rectangle 27"/>
                <p:cNvSpPr>
                  <a:spLocks noChangeArrowheads="1"/>
                </p:cNvSpPr>
                <p:nvPr/>
              </p:nvSpPr>
              <p:spPr bwMode="auto">
                <a:xfrm>
                  <a:off x="17817" y="42"/>
                  <a:ext cx="2189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A[9]</a:t>
                  </a:r>
                </a:p>
              </p:txBody>
            </p:sp>
          </p:grpSp>
          <p:sp>
            <p:nvSpPr>
              <p:cNvPr id="76828" name="Rectangle 28"/>
              <p:cNvSpPr>
                <a:spLocks noChangeArrowheads="1"/>
              </p:cNvSpPr>
              <p:nvPr/>
            </p:nvSpPr>
            <p:spPr bwMode="auto">
              <a:xfrm>
                <a:off x="22475" y="4049"/>
                <a:ext cx="1088" cy="52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endParaRPr lang="id-ID"/>
              </a:p>
            </p:txBody>
          </p:sp>
        </p:grp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6409" y="3161"/>
              <a:ext cx="1578" cy="5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700" b="1" dirty="0">
                  <a:solidFill>
                    <a:srgbClr val="0070C0"/>
                  </a:solidFill>
                </a:rPr>
                <a:t>27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12118" y="3161"/>
              <a:ext cx="1578" cy="5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700" b="1" dirty="0">
                  <a:solidFill>
                    <a:srgbClr val="0070C0"/>
                  </a:solidFill>
                </a:rPr>
                <a:t>15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6831" name="Group 31"/>
          <p:cNvGrpSpPr>
            <a:grpSpLocks/>
          </p:cNvGrpSpPr>
          <p:nvPr/>
        </p:nvGrpSpPr>
        <p:grpSpPr bwMode="auto">
          <a:xfrm>
            <a:off x="3200401" y="5029200"/>
            <a:ext cx="5440363" cy="1168400"/>
            <a:chOff x="0" y="0"/>
            <a:chExt cx="20000" cy="20000"/>
          </a:xfrm>
        </p:grpSpPr>
        <p:grpSp>
          <p:nvGrpSpPr>
            <p:cNvPr id="76832" name="Group 32"/>
            <p:cNvGrpSpPr>
              <a:grpSpLocks/>
            </p:cNvGrpSpPr>
            <p:nvPr/>
          </p:nvGrpSpPr>
          <p:grpSpPr bwMode="auto">
            <a:xfrm>
              <a:off x="0" y="0"/>
              <a:ext cx="20000" cy="20000"/>
              <a:chOff x="0" y="0"/>
              <a:chExt cx="20000" cy="20000"/>
            </a:xfrm>
          </p:grpSpPr>
          <p:grpSp>
            <p:nvGrpSpPr>
              <p:cNvPr id="76833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76834" name="AutoShap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57238" dir="2021404" algn="ctr" rotWithShape="0">
                    <a:srgbClr val="000000"/>
                  </a:outerShdw>
                </a:effectLst>
              </p:spPr>
              <p:txBody>
                <a:bodyPr lIns="12700" tIns="12700" rIns="12700" bIns="12700"/>
                <a:lstStyle/>
                <a:p>
                  <a:endParaRPr lang="id-ID"/>
                </a:p>
              </p:txBody>
            </p:sp>
            <p:sp>
              <p:nvSpPr>
                <p:cNvPr id="76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409" y="1955"/>
                  <a:ext cx="19147" cy="7181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auto">
                <a:xfrm>
                  <a:off x="2311" y="1966"/>
                  <a:ext cx="3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auto">
                <a:xfrm>
                  <a:off x="4273" y="2184"/>
                  <a:ext cx="2" cy="69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auto">
                <a:xfrm>
                  <a:off x="6129" y="2118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auto">
                <a:xfrm>
                  <a:off x="8125" y="1955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auto">
                <a:xfrm>
                  <a:off x="10086" y="2173"/>
                  <a:ext cx="3" cy="69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auto">
                <a:xfrm>
                  <a:off x="11978" y="2118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auto">
                <a:xfrm>
                  <a:off x="13904" y="1955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auto">
                <a:xfrm>
                  <a:off x="15865" y="2173"/>
                  <a:ext cx="2" cy="69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auto">
                <a:xfrm>
                  <a:off x="17756" y="2118"/>
                  <a:ext cx="3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76845" name="Group 45"/>
                <p:cNvGrpSpPr>
                  <a:grpSpLocks/>
                </p:cNvGrpSpPr>
                <p:nvPr/>
              </p:nvGrpSpPr>
              <p:grpSpPr bwMode="auto">
                <a:xfrm>
                  <a:off x="560" y="11885"/>
                  <a:ext cx="19230" cy="5236"/>
                  <a:chOff x="0" y="0"/>
                  <a:chExt cx="20006" cy="20000"/>
                </a:xfrm>
              </p:grpSpPr>
              <p:sp>
                <p:nvSpPr>
                  <p:cNvPr id="768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A[0]</a:t>
                    </a:r>
                  </a:p>
                </p:txBody>
              </p:sp>
              <p:sp>
                <p:nvSpPr>
                  <p:cNvPr id="7684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858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A[1]</a:t>
                    </a:r>
                  </a:p>
                </p:txBody>
              </p:sp>
              <p:sp>
                <p:nvSpPr>
                  <p:cNvPr id="7684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899" y="0"/>
                    <a:ext cx="1787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A[2]</a:t>
                    </a:r>
                  </a:p>
                </p:txBody>
              </p:sp>
              <p:sp>
                <p:nvSpPr>
                  <p:cNvPr id="7684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5902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A[3]</a:t>
                    </a:r>
                  </a:p>
                </p:txBody>
              </p:sp>
              <p:sp>
                <p:nvSpPr>
                  <p:cNvPr id="768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979" y="0"/>
                    <a:ext cx="1789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A[4]</a:t>
                    </a:r>
                  </a:p>
                </p:txBody>
              </p:sp>
              <p:sp>
                <p:nvSpPr>
                  <p:cNvPr id="768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983" y="0"/>
                    <a:ext cx="1789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A[5]</a:t>
                    </a:r>
                  </a:p>
                </p:txBody>
              </p:sp>
              <p:sp>
                <p:nvSpPr>
                  <p:cNvPr id="7685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1952" y="0"/>
                    <a:ext cx="1787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A[6]</a:t>
                    </a:r>
                  </a:p>
                </p:txBody>
              </p:sp>
              <p:sp>
                <p:nvSpPr>
                  <p:cNvPr id="7685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3919" y="0"/>
                    <a:ext cx="1787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A[7]</a:t>
                    </a:r>
                  </a:p>
                </p:txBody>
              </p:sp>
              <p:sp>
                <p:nvSpPr>
                  <p:cNvPr id="7685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922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A[8]</a:t>
                    </a:r>
                  </a:p>
                </p:txBody>
              </p:sp>
              <p:sp>
                <p:nvSpPr>
                  <p:cNvPr id="768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7817" y="42"/>
                    <a:ext cx="2189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A[9]</a:t>
                    </a:r>
                  </a:p>
                </p:txBody>
              </p:sp>
            </p:grpSp>
            <p:sp>
              <p:nvSpPr>
                <p:cNvPr id="76856" name="Rectangle 56"/>
                <p:cNvSpPr>
                  <a:spLocks noChangeArrowheads="1"/>
                </p:cNvSpPr>
                <p:nvPr/>
              </p:nvSpPr>
              <p:spPr bwMode="auto">
                <a:xfrm>
                  <a:off x="18177" y="3248"/>
                  <a:ext cx="1088" cy="522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endParaRPr lang="id-ID"/>
                </a:p>
              </p:txBody>
            </p:sp>
          </p:grpSp>
          <p:sp>
            <p:nvSpPr>
              <p:cNvPr id="76857" name="Rectangle 57"/>
              <p:cNvSpPr>
                <a:spLocks noChangeArrowheads="1"/>
              </p:cNvSpPr>
              <p:nvPr/>
            </p:nvSpPr>
            <p:spPr bwMode="auto">
              <a:xfrm>
                <a:off x="6409" y="3161"/>
                <a:ext cx="1578" cy="52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700" b="1" dirty="0">
                    <a:solidFill>
                      <a:srgbClr val="C00000"/>
                    </a:solidFill>
                  </a:rPr>
                  <a:t>27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6858" name="Rectangle 58"/>
              <p:cNvSpPr>
                <a:spLocks noChangeArrowheads="1"/>
              </p:cNvSpPr>
              <p:nvPr/>
            </p:nvSpPr>
            <p:spPr bwMode="auto">
              <a:xfrm>
                <a:off x="12118" y="3161"/>
                <a:ext cx="1578" cy="52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700" b="1" dirty="0">
                    <a:solidFill>
                      <a:srgbClr val="C00000"/>
                    </a:solidFill>
                  </a:rPr>
                  <a:t>15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6859" name="Rectangle 59"/>
            <p:cNvSpPr>
              <a:spLocks noChangeArrowheads="1"/>
            </p:cNvSpPr>
            <p:nvPr/>
          </p:nvSpPr>
          <p:spPr bwMode="auto">
            <a:xfrm>
              <a:off x="4483" y="3303"/>
              <a:ext cx="1543" cy="45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700" b="1" dirty="0">
                  <a:solidFill>
                    <a:srgbClr val="C00000"/>
                  </a:solidFill>
                </a:rPr>
                <a:t>12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8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Inisialisasi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Array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Array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diinisialisasi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secara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eksplisit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didefinisikan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diberikan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dimensinya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i="1" dirty="0">
              <a:solidFill>
                <a:schemeClr val="bg1"/>
              </a:solidFill>
            </a:endParaRPr>
          </a:p>
          <a:p>
            <a:pPr lvl="1"/>
            <a:r>
              <a:rPr lang="en-US" i="1" dirty="0" err="1">
                <a:solidFill>
                  <a:schemeClr val="bg1"/>
                </a:solidFill>
              </a:rPr>
              <a:t>Contoh</a:t>
            </a:r>
            <a:r>
              <a:rPr lang="en-US" i="1" dirty="0">
                <a:solidFill>
                  <a:schemeClr val="bg1"/>
                </a:solidFill>
              </a:rPr>
              <a:t>:  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B[ ]={1, 2, -4, 8};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diatas</a:t>
            </a:r>
            <a:r>
              <a:rPr lang="en-US" dirty="0">
                <a:solidFill>
                  <a:schemeClr val="bg1"/>
                </a:solidFill>
              </a:rPr>
              <a:t> Array B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4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; 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B[8]={1, 2, -4, 8};</a:t>
            </a:r>
          </a:p>
          <a:p>
            <a:pPr lvl="1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AD5C-C664-41C1-BCDC-8C9D76EAC9A5}" type="slidenum">
              <a:rPr lang="en-US"/>
              <a:pPr/>
              <a:t>9</a:t>
            </a:fld>
            <a:endParaRPr lang="en-US"/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261360"/>
            <a:ext cx="3810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8760" y="4886960"/>
            <a:ext cx="716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6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1405</Words>
  <Application>Microsoft Office PowerPoint</Application>
  <PresentationFormat>Widescreen</PresentationFormat>
  <Paragraphs>344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MS PGothic</vt:lpstr>
      <vt:lpstr>Arial</vt:lpstr>
      <vt:lpstr>Arial Black</vt:lpstr>
      <vt:lpstr>Comic Sans MS</vt:lpstr>
      <vt:lpstr>Courier New</vt:lpstr>
      <vt:lpstr>Symbol</vt:lpstr>
      <vt:lpstr>Times New Roman</vt:lpstr>
      <vt:lpstr>Trebuchet MS</vt:lpstr>
      <vt:lpstr>Verdana</vt:lpstr>
      <vt:lpstr>Wingdings 2</vt:lpstr>
      <vt:lpstr>庞门正道标题体</vt:lpstr>
      <vt:lpstr>思源宋体 CN Heavy</vt:lpstr>
      <vt:lpstr>思源黑体 CN Bold</vt:lpstr>
      <vt:lpstr>思源黑体 CN Light</vt:lpstr>
      <vt:lpstr>思源黑体 CN Regular</vt:lpstr>
      <vt:lpstr>思源黑体 ExtraLight</vt:lpstr>
      <vt:lpstr>等线 Light</vt:lpstr>
      <vt:lpstr>Office 主题​​</vt:lpstr>
      <vt:lpstr>PowerPoint Presentation</vt:lpstr>
      <vt:lpstr>PowerPoint Presentation</vt:lpstr>
      <vt:lpstr>Konsep Array</vt:lpstr>
      <vt:lpstr>Array</vt:lpstr>
      <vt:lpstr>Array Dimensi Satu</vt:lpstr>
      <vt:lpstr>Visualisasi Array</vt:lpstr>
      <vt:lpstr>Cara Akses Array</vt:lpstr>
      <vt:lpstr>Mengisi Data Array</vt:lpstr>
      <vt:lpstr>Inisialisasi Array</vt:lpstr>
      <vt:lpstr>Inisialisasi Array</vt:lpstr>
      <vt:lpstr>Array Dimensi Satu</vt:lpstr>
      <vt:lpstr>Array Dimensi Dua</vt:lpstr>
      <vt:lpstr>Array Dimensi Dua</vt:lpstr>
      <vt:lpstr>Array of character</vt:lpstr>
      <vt:lpstr>String</vt:lpstr>
      <vt:lpstr>String</vt:lpstr>
      <vt:lpstr>Karakter vs String</vt:lpstr>
      <vt:lpstr>Manipulasi string</vt:lpstr>
      <vt:lpstr>Manipulasi string</vt:lpstr>
      <vt:lpstr>Latihan</vt:lpstr>
      <vt:lpstr>Latihan</vt:lpstr>
      <vt:lpstr>PowerPoint Presentation</vt:lpstr>
      <vt:lpstr>Pointer</vt:lpstr>
      <vt:lpstr>Pointer</vt:lpstr>
      <vt:lpstr>Pointer to Pointer</vt:lpstr>
      <vt:lpstr>Pointer to Pointer</vt:lpstr>
      <vt:lpstr>Akses Array Dengan pointer</vt:lpstr>
      <vt:lpstr>Cara Akses Array dengan Pointer</vt:lpstr>
      <vt:lpstr>Pointer Constant vs Pointer Variable</vt:lpstr>
      <vt:lpstr>Array Of Pointer</vt:lpstr>
      <vt:lpstr>Latihan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Microsoft account</cp:lastModifiedBy>
  <cp:revision>768</cp:revision>
  <dcterms:created xsi:type="dcterms:W3CDTF">2020-07-07T03:15:00Z</dcterms:created>
  <dcterms:modified xsi:type="dcterms:W3CDTF">2022-10-28T04:36:24Z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