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Lumberjack" charset="1" panose="02000503050000020004"/>
      <p:regular r:id="rId10"/>
    </p:embeddedFont>
    <p:embeddedFont>
      <p:font typeface="TAN Tangkiwood" charset="1" panose="0000000000000000000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slides/slide1.xml" Type="http://schemas.openxmlformats.org/officeDocument/2006/relationships/slide"/><Relationship Id="rId13" Target="slides/slide2.xml" Type="http://schemas.openxmlformats.org/officeDocument/2006/relationships/slide"/><Relationship Id="rId14" Target="slides/slide3.xml" Type="http://schemas.openxmlformats.org/officeDocument/2006/relationships/slide"/><Relationship Id="rId15" Target="slides/slide4.xml" Type="http://schemas.openxmlformats.org/officeDocument/2006/relationships/slide"/><Relationship Id="rId16" Target="slides/slide5.xml" Type="http://schemas.openxmlformats.org/officeDocument/2006/relationships/slide"/><Relationship Id="rId17" Target="slides/slide6.xml" Type="http://schemas.openxmlformats.org/officeDocument/2006/relationships/slide"/><Relationship Id="rId18" Target="slides/slide7.xml" Type="http://schemas.openxmlformats.org/officeDocument/2006/relationships/slide"/><Relationship Id="rId19" Target="slides/slide8.xml" Type="http://schemas.openxmlformats.org/officeDocument/2006/relationships/slide"/><Relationship Id="rId2" Target="presProps.xml" Type="http://schemas.openxmlformats.org/officeDocument/2006/relationships/presProps"/><Relationship Id="rId20" Target="slides/slide9.xml" Type="http://schemas.openxmlformats.org/officeDocument/2006/relationships/slide"/><Relationship Id="rId21" Target="slides/slide10.xml" Type="http://schemas.openxmlformats.org/officeDocument/2006/relationships/slide"/><Relationship Id="rId22" Target="slides/slide11.xml" Type="http://schemas.openxmlformats.org/officeDocument/2006/relationships/slide"/><Relationship Id="rId23" Target="slides/slide12.xml" Type="http://schemas.openxmlformats.org/officeDocument/2006/relationships/slide"/><Relationship Id="rId24" Target="slides/slide13.xml" Type="http://schemas.openxmlformats.org/officeDocument/2006/relationships/slide"/><Relationship Id="rId25" Target="slides/slide14.xml" Type="http://schemas.openxmlformats.org/officeDocument/2006/relationships/slide"/><Relationship Id="rId26" Target="slides/slide15.xml" Type="http://schemas.openxmlformats.org/officeDocument/2006/relationships/slide"/><Relationship Id="rId27" Target="slides/slide16.xml" Type="http://schemas.openxmlformats.org/officeDocument/2006/relationships/slide"/><Relationship Id="rId28" Target="slides/slide17.xml" Type="http://schemas.openxmlformats.org/officeDocument/2006/relationships/slide"/><Relationship Id="rId29" Target="slides/slide18.xml" Type="http://schemas.openxmlformats.org/officeDocument/2006/relationships/slide"/><Relationship Id="rId3" Target="viewProps.xml" Type="http://schemas.openxmlformats.org/officeDocument/2006/relationships/viewProps"/><Relationship Id="rId30" Target="slides/slide19.xml" Type="http://schemas.openxmlformats.org/officeDocument/2006/relationships/slide"/><Relationship Id="rId31" Target="slides/slide20.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9.png" Type="http://schemas.openxmlformats.org/officeDocument/2006/relationships/image"/><Relationship Id="rId11" Target="../media/image40.svg" Type="http://schemas.openxmlformats.org/officeDocument/2006/relationships/image"/><Relationship Id="rId12" Target="../media/image41.png" Type="http://schemas.openxmlformats.org/officeDocument/2006/relationships/image"/><Relationship Id="rId13" Target="../media/image4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 Id="rId8" Target="../media/image37.png" Type="http://schemas.openxmlformats.org/officeDocument/2006/relationships/image"/><Relationship Id="rId9" Target="../media/image3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9.png" Type="http://schemas.openxmlformats.org/officeDocument/2006/relationships/image"/><Relationship Id="rId11" Target="../media/image50.svg" Type="http://schemas.openxmlformats.org/officeDocument/2006/relationships/image"/><Relationship Id="rId12" Target="../media/image51.png" Type="http://schemas.openxmlformats.org/officeDocument/2006/relationships/image"/><Relationship Id="rId13" Target="../media/image5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43.png" Type="http://schemas.openxmlformats.org/officeDocument/2006/relationships/image"/><Relationship Id="rId5" Target="../media/image44.svg" Type="http://schemas.openxmlformats.org/officeDocument/2006/relationships/image"/><Relationship Id="rId6" Target="../media/image45.png" Type="http://schemas.openxmlformats.org/officeDocument/2006/relationships/image"/><Relationship Id="rId7" Target="../media/image46.svg" Type="http://schemas.openxmlformats.org/officeDocument/2006/relationships/image"/><Relationship Id="rId8" Target="../media/image47.png" Type="http://schemas.openxmlformats.org/officeDocument/2006/relationships/image"/><Relationship Id="rId9" Target="../media/image4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9.png" Type="http://schemas.openxmlformats.org/officeDocument/2006/relationships/image"/><Relationship Id="rId11" Target="../media/image60.svg" Type="http://schemas.openxmlformats.org/officeDocument/2006/relationships/image"/><Relationship Id="rId12" Target="../media/image61.png" Type="http://schemas.openxmlformats.org/officeDocument/2006/relationships/image"/><Relationship Id="rId13" Target="../media/image62.svg" Type="http://schemas.openxmlformats.org/officeDocument/2006/relationships/image"/><Relationship Id="rId14" Target="../media/image63.png" Type="http://schemas.openxmlformats.org/officeDocument/2006/relationships/image"/><Relationship Id="rId15" Target="../media/image64.svg" Type="http://schemas.openxmlformats.org/officeDocument/2006/relationships/image"/><Relationship Id="rId16" Target="../media/image65.png" Type="http://schemas.openxmlformats.org/officeDocument/2006/relationships/image"/><Relationship Id="rId17" Target="../media/image66.svg" Type="http://schemas.openxmlformats.org/officeDocument/2006/relationships/image"/><Relationship Id="rId18" Target="../media/image67.png" Type="http://schemas.openxmlformats.org/officeDocument/2006/relationships/image"/><Relationship Id="rId19" Target="../media/image68.svg" Type="http://schemas.openxmlformats.org/officeDocument/2006/relationships/image"/><Relationship Id="rId2" Target="../media/image1.png" Type="http://schemas.openxmlformats.org/officeDocument/2006/relationships/image"/><Relationship Id="rId20" Target="../media/image69.png" Type="http://schemas.openxmlformats.org/officeDocument/2006/relationships/image"/><Relationship Id="rId21" Target="../media/image70.svg" Type="http://schemas.openxmlformats.org/officeDocument/2006/relationships/image"/><Relationship Id="rId22" Target="../media/image71.png" Type="http://schemas.openxmlformats.org/officeDocument/2006/relationships/image"/><Relationship Id="rId23" Target="../media/image72.svg" Type="http://schemas.openxmlformats.org/officeDocument/2006/relationships/image"/><Relationship Id="rId24" Target="../media/image35.png" Type="http://schemas.openxmlformats.org/officeDocument/2006/relationships/image"/><Relationship Id="rId25" Target="../media/image36.svg" Type="http://schemas.openxmlformats.org/officeDocument/2006/relationships/image"/><Relationship Id="rId3" Target="../media/image2.svg" Type="http://schemas.openxmlformats.org/officeDocument/2006/relationships/image"/><Relationship Id="rId4" Target="../media/image53.png" Type="http://schemas.openxmlformats.org/officeDocument/2006/relationships/image"/><Relationship Id="rId5" Target="../media/image54.svg" Type="http://schemas.openxmlformats.org/officeDocument/2006/relationships/image"/><Relationship Id="rId6" Target="../media/image55.png" Type="http://schemas.openxmlformats.org/officeDocument/2006/relationships/image"/><Relationship Id="rId7" Target="../media/image56.svg" Type="http://schemas.openxmlformats.org/officeDocument/2006/relationships/image"/><Relationship Id="rId8" Target="../media/image57.png" Type="http://schemas.openxmlformats.org/officeDocument/2006/relationships/image"/><Relationship Id="rId9" Target="../media/image5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1.png" Type="http://schemas.openxmlformats.org/officeDocument/2006/relationships/image"/><Relationship Id="rId11" Target="../media/image52.svg" Type="http://schemas.openxmlformats.org/officeDocument/2006/relationships/image"/><Relationship Id="rId12" Target="../media/image25.png" Type="http://schemas.openxmlformats.org/officeDocument/2006/relationships/image"/><Relationship Id="rId13" Target="../media/image2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43.png" Type="http://schemas.openxmlformats.org/officeDocument/2006/relationships/image"/><Relationship Id="rId5" Target="../media/image44.svg" Type="http://schemas.openxmlformats.org/officeDocument/2006/relationships/image"/><Relationship Id="rId6" Target="../media/image47.png" Type="http://schemas.openxmlformats.org/officeDocument/2006/relationships/image"/><Relationship Id="rId7" Target="../media/image48.svg" Type="http://schemas.openxmlformats.org/officeDocument/2006/relationships/image"/><Relationship Id="rId8" Target="../media/image49.png" Type="http://schemas.openxmlformats.org/officeDocument/2006/relationships/image"/><Relationship Id="rId9" Target="../media/image50.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1.png" Type="http://schemas.openxmlformats.org/officeDocument/2006/relationships/image"/><Relationship Id="rId11" Target="../media/image52.svg" Type="http://schemas.openxmlformats.org/officeDocument/2006/relationships/image"/><Relationship Id="rId12" Target="../media/image25.png" Type="http://schemas.openxmlformats.org/officeDocument/2006/relationships/image"/><Relationship Id="rId13" Target="../media/image2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43.png" Type="http://schemas.openxmlformats.org/officeDocument/2006/relationships/image"/><Relationship Id="rId5" Target="../media/image44.svg" Type="http://schemas.openxmlformats.org/officeDocument/2006/relationships/image"/><Relationship Id="rId6" Target="../media/image47.png" Type="http://schemas.openxmlformats.org/officeDocument/2006/relationships/image"/><Relationship Id="rId7" Target="../media/image48.svg" Type="http://schemas.openxmlformats.org/officeDocument/2006/relationships/image"/><Relationship Id="rId8" Target="../media/image49.png" Type="http://schemas.openxmlformats.org/officeDocument/2006/relationships/image"/><Relationship Id="rId9" Target="../media/image50.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9.png" Type="http://schemas.openxmlformats.org/officeDocument/2006/relationships/image"/><Relationship Id="rId11" Target="../media/image40.svg" Type="http://schemas.openxmlformats.org/officeDocument/2006/relationships/image"/><Relationship Id="rId12" Target="../media/image41.png" Type="http://schemas.openxmlformats.org/officeDocument/2006/relationships/image"/><Relationship Id="rId13" Target="../media/image4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 Id="rId8" Target="../media/image37.png" Type="http://schemas.openxmlformats.org/officeDocument/2006/relationships/image"/><Relationship Id="rId9" Target="../media/image3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9.png" Type="http://schemas.openxmlformats.org/officeDocument/2006/relationships/image"/><Relationship Id="rId11" Target="../media/image40.svg" Type="http://schemas.openxmlformats.org/officeDocument/2006/relationships/image"/><Relationship Id="rId12" Target="../media/image41.png" Type="http://schemas.openxmlformats.org/officeDocument/2006/relationships/image"/><Relationship Id="rId13" Target="../media/image4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 Id="rId8" Target="../media/image37.png" Type="http://schemas.openxmlformats.org/officeDocument/2006/relationships/image"/><Relationship Id="rId9" Target="../media/image38.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1.png" Type="http://schemas.openxmlformats.org/officeDocument/2006/relationships/image"/><Relationship Id="rId11" Target="../media/image52.svg" Type="http://schemas.openxmlformats.org/officeDocument/2006/relationships/image"/><Relationship Id="rId12" Target="../media/image25.png" Type="http://schemas.openxmlformats.org/officeDocument/2006/relationships/image"/><Relationship Id="rId13" Target="../media/image26.svg" Type="http://schemas.openxmlformats.org/officeDocument/2006/relationships/image"/><Relationship Id="rId14" Target="../media/image7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43.png" Type="http://schemas.openxmlformats.org/officeDocument/2006/relationships/image"/><Relationship Id="rId5" Target="../media/image44.svg" Type="http://schemas.openxmlformats.org/officeDocument/2006/relationships/image"/><Relationship Id="rId6" Target="../media/image47.png" Type="http://schemas.openxmlformats.org/officeDocument/2006/relationships/image"/><Relationship Id="rId7" Target="../media/image48.svg" Type="http://schemas.openxmlformats.org/officeDocument/2006/relationships/image"/><Relationship Id="rId8" Target="../media/image49.png" Type="http://schemas.openxmlformats.org/officeDocument/2006/relationships/image"/><Relationship Id="rId9" Target="../media/image50.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3.png" Type="http://schemas.openxmlformats.org/officeDocument/2006/relationships/image"/><Relationship Id="rId13" Target="../media/image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4.png" Type="http://schemas.openxmlformats.org/officeDocument/2006/relationships/image"/><Relationship Id="rId5" Target="../media/image75.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2.png" Type="http://schemas.openxmlformats.org/officeDocument/2006/relationships/image"/><Relationship Id="rId11" Target="../media/image83.svg" Type="http://schemas.openxmlformats.org/officeDocument/2006/relationships/image"/><Relationship Id="rId12" Target="../media/image84.png" Type="http://schemas.openxmlformats.org/officeDocument/2006/relationships/image"/><Relationship Id="rId13" Target="../media/image85.svg" Type="http://schemas.openxmlformats.org/officeDocument/2006/relationships/image"/><Relationship Id="rId14" Target="../media/image86.png" Type="http://schemas.openxmlformats.org/officeDocument/2006/relationships/image"/><Relationship Id="rId15" Target="../media/image87.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6.png" Type="http://schemas.openxmlformats.org/officeDocument/2006/relationships/image"/><Relationship Id="rId5" Target="../media/image77.svg" Type="http://schemas.openxmlformats.org/officeDocument/2006/relationships/image"/><Relationship Id="rId6" Target="../media/image78.png" Type="http://schemas.openxmlformats.org/officeDocument/2006/relationships/image"/><Relationship Id="rId7" Target="../media/image79.svg" Type="http://schemas.openxmlformats.org/officeDocument/2006/relationships/image"/><Relationship Id="rId8" Target="../media/image80.png" Type="http://schemas.openxmlformats.org/officeDocument/2006/relationships/image"/><Relationship Id="rId9" Target="../media/image81.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12" Target="../media/image21.png" Type="http://schemas.openxmlformats.org/officeDocument/2006/relationships/image"/><Relationship Id="rId13" Target="../media/image2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21.png" Type="http://schemas.openxmlformats.org/officeDocument/2006/relationships/image"/><Relationship Id="rId15" Target="../media/image2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 Id="rId7" Target="../media/image2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9.png" Type="http://schemas.openxmlformats.org/officeDocument/2006/relationships/image"/><Relationship Id="rId7" Target="../media/image3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31.png" Type="http://schemas.openxmlformats.org/officeDocument/2006/relationships/image"/><Relationship Id="rId7" Target="../media/image3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12" Target="../media/image21.png" Type="http://schemas.openxmlformats.org/officeDocument/2006/relationships/image"/><Relationship Id="rId13" Target="../media/image2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7D7C0"/>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3797755" y="-4360936"/>
            <a:ext cx="10692491" cy="19008872"/>
          </a:xfrm>
          <a:custGeom>
            <a:avLst/>
            <a:gdLst/>
            <a:ahLst/>
            <a:cxnLst/>
            <a:rect r="r" b="b" t="t" l="l"/>
            <a:pathLst>
              <a:path h="19008872" w="10692491">
                <a:moveTo>
                  <a:pt x="0" y="0"/>
                </a:moveTo>
                <a:lnTo>
                  <a:pt x="10692490" y="0"/>
                </a:lnTo>
                <a:lnTo>
                  <a:pt x="10692490" y="19008872"/>
                </a:lnTo>
                <a:lnTo>
                  <a:pt x="0" y="19008872"/>
                </a:lnTo>
                <a:lnTo>
                  <a:pt x="0" y="0"/>
                </a:lnTo>
                <a:close/>
              </a:path>
            </a:pathLst>
          </a:custGeom>
          <a:blipFill>
            <a:blip r:embed="rId2">
              <a:alphaModFix amt="7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11655">
            <a:off x="-906877" y="7981307"/>
            <a:ext cx="5194130" cy="3343721"/>
          </a:xfrm>
          <a:custGeom>
            <a:avLst/>
            <a:gdLst/>
            <a:ahLst/>
            <a:cxnLst/>
            <a:rect r="r" b="b" t="t" l="l"/>
            <a:pathLst>
              <a:path h="3343721" w="5194130">
                <a:moveTo>
                  <a:pt x="0" y="0"/>
                </a:moveTo>
                <a:lnTo>
                  <a:pt x="5194130" y="0"/>
                </a:lnTo>
                <a:lnTo>
                  <a:pt x="5194130" y="3343721"/>
                </a:lnTo>
                <a:lnTo>
                  <a:pt x="0" y="33437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5628535" y="4408806"/>
            <a:ext cx="1630765" cy="1698714"/>
          </a:xfrm>
          <a:custGeom>
            <a:avLst/>
            <a:gdLst/>
            <a:ahLst/>
            <a:cxnLst/>
            <a:rect r="r" b="b" t="t" l="l"/>
            <a:pathLst>
              <a:path h="1698714" w="1630765">
                <a:moveTo>
                  <a:pt x="0" y="1698714"/>
                </a:moveTo>
                <a:lnTo>
                  <a:pt x="1630765" y="1698714"/>
                </a:lnTo>
                <a:lnTo>
                  <a:pt x="1630765" y="0"/>
                </a:lnTo>
                <a:lnTo>
                  <a:pt x="0" y="0"/>
                </a:lnTo>
                <a:lnTo>
                  <a:pt x="0" y="169871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028700" y="4408806"/>
            <a:ext cx="1627776" cy="1695600"/>
          </a:xfrm>
          <a:custGeom>
            <a:avLst/>
            <a:gdLst/>
            <a:ahLst/>
            <a:cxnLst/>
            <a:rect r="r" b="b" t="t" l="l"/>
            <a:pathLst>
              <a:path h="1695600" w="1627776">
                <a:moveTo>
                  <a:pt x="1627776" y="0"/>
                </a:moveTo>
                <a:lnTo>
                  <a:pt x="0" y="0"/>
                </a:lnTo>
                <a:lnTo>
                  <a:pt x="0" y="1695600"/>
                </a:lnTo>
                <a:lnTo>
                  <a:pt x="1627776" y="1695600"/>
                </a:lnTo>
                <a:lnTo>
                  <a:pt x="1627776"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075661">
            <a:off x="15447210" y="7200900"/>
            <a:ext cx="4022217" cy="4114800"/>
          </a:xfrm>
          <a:custGeom>
            <a:avLst/>
            <a:gdLst/>
            <a:ahLst/>
            <a:cxnLst/>
            <a:rect r="r" b="b" t="t" l="l"/>
            <a:pathLst>
              <a:path h="4114800" w="4022217">
                <a:moveTo>
                  <a:pt x="0" y="0"/>
                </a:moveTo>
                <a:lnTo>
                  <a:pt x="4022217" y="0"/>
                </a:lnTo>
                <a:lnTo>
                  <a:pt x="4022217"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7916682">
            <a:off x="-982408" y="-1393967"/>
            <a:ext cx="4022217" cy="4114800"/>
          </a:xfrm>
          <a:custGeom>
            <a:avLst/>
            <a:gdLst/>
            <a:ahLst/>
            <a:cxnLst/>
            <a:rect r="r" b="b" t="t" l="l"/>
            <a:pathLst>
              <a:path h="4114800" w="4022217">
                <a:moveTo>
                  <a:pt x="0" y="0"/>
                </a:moveTo>
                <a:lnTo>
                  <a:pt x="4022217" y="0"/>
                </a:lnTo>
                <a:lnTo>
                  <a:pt x="4022217"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3421465" y="2323851"/>
            <a:ext cx="11445070" cy="5639298"/>
          </a:xfrm>
          <a:custGeom>
            <a:avLst/>
            <a:gdLst/>
            <a:ahLst/>
            <a:cxnLst/>
            <a:rect r="r" b="b" t="t" l="l"/>
            <a:pathLst>
              <a:path h="5639298" w="11445070">
                <a:moveTo>
                  <a:pt x="0" y="0"/>
                </a:moveTo>
                <a:lnTo>
                  <a:pt x="11445070" y="0"/>
                </a:lnTo>
                <a:lnTo>
                  <a:pt x="11445070" y="5639298"/>
                </a:lnTo>
                <a:lnTo>
                  <a:pt x="0" y="563929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5400000">
            <a:off x="7982074" y="-1113891"/>
            <a:ext cx="2323851" cy="3554648"/>
          </a:xfrm>
          <a:custGeom>
            <a:avLst/>
            <a:gdLst/>
            <a:ahLst/>
            <a:cxnLst/>
            <a:rect r="r" b="b" t="t" l="l"/>
            <a:pathLst>
              <a:path h="3554648" w="2323851">
                <a:moveTo>
                  <a:pt x="0" y="0"/>
                </a:moveTo>
                <a:lnTo>
                  <a:pt x="2323852" y="0"/>
                </a:lnTo>
                <a:lnTo>
                  <a:pt x="2323852" y="3554648"/>
                </a:lnTo>
                <a:lnTo>
                  <a:pt x="0" y="355464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0" id="10"/>
          <p:cNvSpPr txBox="true"/>
          <p:nvPr/>
        </p:nvSpPr>
        <p:spPr>
          <a:xfrm rot="0">
            <a:off x="3636106" y="3829385"/>
            <a:ext cx="10588121" cy="2565403"/>
          </a:xfrm>
          <a:prstGeom prst="rect">
            <a:avLst/>
          </a:prstGeom>
        </p:spPr>
        <p:txBody>
          <a:bodyPr anchor="t" rtlCol="false" tIns="0" lIns="0" bIns="0" rIns="0">
            <a:spAutoFit/>
          </a:bodyPr>
          <a:lstStyle/>
          <a:p>
            <a:pPr algn="ctr">
              <a:lnSpc>
                <a:spcPts val="18199"/>
              </a:lnSpc>
            </a:pPr>
            <a:r>
              <a:rPr lang="en-US" sz="12999">
                <a:solidFill>
                  <a:srgbClr val="CA5038"/>
                </a:solidFill>
                <a:latin typeface="TAN Tangkiwood"/>
              </a:rPr>
              <a:t>Kelompok 11</a:t>
            </a:r>
          </a:p>
        </p:txBody>
      </p:sp>
      <p:sp>
        <p:nvSpPr>
          <p:cNvPr name="TextBox 11" id="11"/>
          <p:cNvSpPr txBox="true"/>
          <p:nvPr/>
        </p:nvSpPr>
        <p:spPr>
          <a:xfrm rot="0">
            <a:off x="3636106" y="6283660"/>
            <a:ext cx="10588121" cy="596900"/>
          </a:xfrm>
          <a:prstGeom prst="rect">
            <a:avLst/>
          </a:prstGeom>
        </p:spPr>
        <p:txBody>
          <a:bodyPr anchor="t" rtlCol="false" tIns="0" lIns="0" bIns="0" rIns="0">
            <a:spAutoFit/>
          </a:bodyPr>
          <a:lstStyle/>
          <a:p>
            <a:pPr algn="ctr">
              <a:lnSpc>
                <a:spcPts val="4900"/>
              </a:lnSpc>
            </a:pPr>
            <a:r>
              <a:rPr lang="en-US" sz="3500">
                <a:solidFill>
                  <a:srgbClr val="29130E"/>
                </a:solidFill>
                <a:latin typeface="Lumberjack"/>
              </a:rPr>
              <a:t>2IA11 - BUILD WITH ANGGA</a:t>
            </a:r>
          </a:p>
        </p:txBody>
      </p:sp>
      <p:sp>
        <p:nvSpPr>
          <p:cNvPr name="Freeform 12" id="12"/>
          <p:cNvSpPr/>
          <p:nvPr/>
        </p:nvSpPr>
        <p:spPr>
          <a:xfrm flipH="true" flipV="true" rot="-5400000">
            <a:off x="7982074" y="7866319"/>
            <a:ext cx="2323851" cy="3554648"/>
          </a:xfrm>
          <a:custGeom>
            <a:avLst/>
            <a:gdLst/>
            <a:ahLst/>
            <a:cxnLst/>
            <a:rect r="r" b="b" t="t" l="l"/>
            <a:pathLst>
              <a:path h="3554648" w="2323851">
                <a:moveTo>
                  <a:pt x="2323852" y="3554648"/>
                </a:moveTo>
                <a:lnTo>
                  <a:pt x="0" y="3554648"/>
                </a:lnTo>
                <a:lnTo>
                  <a:pt x="0" y="0"/>
                </a:lnTo>
                <a:lnTo>
                  <a:pt x="2323852" y="0"/>
                </a:lnTo>
                <a:lnTo>
                  <a:pt x="2323852" y="3554648"/>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true" flipV="true" rot="2154203">
            <a:off x="14432959" y="-643161"/>
            <a:ext cx="5194130" cy="3343721"/>
          </a:xfrm>
          <a:custGeom>
            <a:avLst/>
            <a:gdLst/>
            <a:ahLst/>
            <a:cxnLst/>
            <a:rect r="r" b="b" t="t" l="l"/>
            <a:pathLst>
              <a:path h="3343721" w="5194130">
                <a:moveTo>
                  <a:pt x="5194130" y="3343722"/>
                </a:moveTo>
                <a:lnTo>
                  <a:pt x="0" y="3343722"/>
                </a:lnTo>
                <a:lnTo>
                  <a:pt x="0" y="0"/>
                </a:lnTo>
                <a:lnTo>
                  <a:pt x="5194130" y="0"/>
                </a:lnTo>
                <a:lnTo>
                  <a:pt x="5194130" y="3343722"/>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7D7C0"/>
        </a:solidFill>
      </p:bgPr>
    </p:bg>
    <p:spTree>
      <p:nvGrpSpPr>
        <p:cNvPr id="1" name=""/>
        <p:cNvGrpSpPr/>
        <p:nvPr/>
      </p:nvGrpSpPr>
      <p:grpSpPr>
        <a:xfrm>
          <a:off x="0" y="0"/>
          <a:ext cx="0" cy="0"/>
          <a:chOff x="0" y="0"/>
          <a:chExt cx="0" cy="0"/>
        </a:xfrm>
      </p:grpSpPr>
      <p:sp>
        <p:nvSpPr>
          <p:cNvPr name="Freeform 2" id="2"/>
          <p:cNvSpPr/>
          <p:nvPr/>
        </p:nvSpPr>
        <p:spPr>
          <a:xfrm flipH="false" flipV="true" rot="-5400000">
            <a:off x="3797755" y="-4360936"/>
            <a:ext cx="10692491" cy="19008872"/>
          </a:xfrm>
          <a:custGeom>
            <a:avLst/>
            <a:gdLst/>
            <a:ahLst/>
            <a:cxnLst/>
            <a:rect r="r" b="b" t="t" l="l"/>
            <a:pathLst>
              <a:path h="19008872" w="10692491">
                <a:moveTo>
                  <a:pt x="0" y="19008872"/>
                </a:moveTo>
                <a:lnTo>
                  <a:pt x="10692490" y="19008872"/>
                </a:lnTo>
                <a:lnTo>
                  <a:pt x="10692490" y="0"/>
                </a:lnTo>
                <a:lnTo>
                  <a:pt x="0" y="0"/>
                </a:lnTo>
                <a:lnTo>
                  <a:pt x="0" y="19008872"/>
                </a:lnTo>
                <a:close/>
              </a:path>
            </a:pathLst>
          </a:custGeom>
          <a:blipFill>
            <a:blip r:embed="rId2">
              <a:alphaModFix amt="7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51720" y="2790682"/>
            <a:ext cx="6981445" cy="5953268"/>
          </a:xfrm>
          <a:custGeom>
            <a:avLst/>
            <a:gdLst/>
            <a:ahLst/>
            <a:cxnLst/>
            <a:rect r="r" b="b" t="t" l="l"/>
            <a:pathLst>
              <a:path h="5953268" w="6981445">
                <a:moveTo>
                  <a:pt x="0" y="0"/>
                </a:moveTo>
                <a:lnTo>
                  <a:pt x="6981445" y="0"/>
                </a:lnTo>
                <a:lnTo>
                  <a:pt x="6981445" y="5953268"/>
                </a:lnTo>
                <a:lnTo>
                  <a:pt x="0" y="59532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301169" y="2790682"/>
            <a:ext cx="6981445" cy="5953268"/>
          </a:xfrm>
          <a:custGeom>
            <a:avLst/>
            <a:gdLst/>
            <a:ahLst/>
            <a:cxnLst/>
            <a:rect r="r" b="b" t="t" l="l"/>
            <a:pathLst>
              <a:path h="5953268" w="6981445">
                <a:moveTo>
                  <a:pt x="0" y="0"/>
                </a:moveTo>
                <a:lnTo>
                  <a:pt x="6981445" y="0"/>
                </a:lnTo>
                <a:lnTo>
                  <a:pt x="6981445" y="5953268"/>
                </a:lnTo>
                <a:lnTo>
                  <a:pt x="0" y="59532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284236" y="7200900"/>
            <a:ext cx="1874806" cy="3086100"/>
          </a:xfrm>
          <a:custGeom>
            <a:avLst/>
            <a:gdLst/>
            <a:ahLst/>
            <a:cxnLst/>
            <a:rect r="r" b="b" t="t" l="l"/>
            <a:pathLst>
              <a:path h="3086100" w="1874806">
                <a:moveTo>
                  <a:pt x="0" y="0"/>
                </a:moveTo>
                <a:lnTo>
                  <a:pt x="1874806" y="0"/>
                </a:lnTo>
                <a:lnTo>
                  <a:pt x="1874806" y="3086100"/>
                </a:lnTo>
                <a:lnTo>
                  <a:pt x="0" y="30861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5926022" y="-964643"/>
            <a:ext cx="3790760" cy="4114800"/>
          </a:xfrm>
          <a:custGeom>
            <a:avLst/>
            <a:gdLst/>
            <a:ahLst/>
            <a:cxnLst/>
            <a:rect r="r" b="b" t="t" l="l"/>
            <a:pathLst>
              <a:path h="4114800" w="3790760">
                <a:moveTo>
                  <a:pt x="0" y="0"/>
                </a:moveTo>
                <a:lnTo>
                  <a:pt x="3790759" y="0"/>
                </a:lnTo>
                <a:lnTo>
                  <a:pt x="3790759"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122208" y="-964643"/>
            <a:ext cx="3790760" cy="4114800"/>
          </a:xfrm>
          <a:custGeom>
            <a:avLst/>
            <a:gdLst/>
            <a:ahLst/>
            <a:cxnLst/>
            <a:rect r="r" b="b" t="t" l="l"/>
            <a:pathLst>
              <a:path h="4114800" w="3790760">
                <a:moveTo>
                  <a:pt x="0" y="0"/>
                </a:moveTo>
                <a:lnTo>
                  <a:pt x="3790760" y="0"/>
                </a:lnTo>
                <a:lnTo>
                  <a:pt x="379076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false" rot="0">
            <a:off x="16701714" y="7200900"/>
            <a:ext cx="1874806" cy="3086100"/>
          </a:xfrm>
          <a:custGeom>
            <a:avLst/>
            <a:gdLst/>
            <a:ahLst/>
            <a:cxnLst/>
            <a:rect r="r" b="b" t="t" l="l"/>
            <a:pathLst>
              <a:path h="3086100" w="1874806">
                <a:moveTo>
                  <a:pt x="1874806" y="0"/>
                </a:moveTo>
                <a:lnTo>
                  <a:pt x="0" y="0"/>
                </a:lnTo>
                <a:lnTo>
                  <a:pt x="0" y="3086100"/>
                </a:lnTo>
                <a:lnTo>
                  <a:pt x="1874806" y="3086100"/>
                </a:lnTo>
                <a:lnTo>
                  <a:pt x="1874806"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2668552" y="398340"/>
            <a:ext cx="2305116" cy="1388832"/>
          </a:xfrm>
          <a:custGeom>
            <a:avLst/>
            <a:gdLst/>
            <a:ahLst/>
            <a:cxnLst/>
            <a:rect r="r" b="b" t="t" l="l"/>
            <a:pathLst>
              <a:path h="1388832" w="2305116">
                <a:moveTo>
                  <a:pt x="0" y="0"/>
                </a:moveTo>
                <a:lnTo>
                  <a:pt x="2305116" y="0"/>
                </a:lnTo>
                <a:lnTo>
                  <a:pt x="2305116" y="1388833"/>
                </a:lnTo>
                <a:lnTo>
                  <a:pt x="0" y="138883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3658073" y="609600"/>
            <a:ext cx="10971853" cy="1768085"/>
          </a:xfrm>
          <a:prstGeom prst="rect">
            <a:avLst/>
          </a:prstGeom>
        </p:spPr>
        <p:txBody>
          <a:bodyPr anchor="t" rtlCol="false" tIns="0" lIns="0" bIns="0" rIns="0">
            <a:spAutoFit/>
          </a:bodyPr>
          <a:lstStyle/>
          <a:p>
            <a:pPr algn="ctr">
              <a:lnSpc>
                <a:spcPts val="12444"/>
              </a:lnSpc>
            </a:pPr>
            <a:r>
              <a:rPr lang="en-US" sz="8888">
                <a:solidFill>
                  <a:srgbClr val="CA5038"/>
                </a:solidFill>
                <a:latin typeface="TAN Tangkiwood"/>
              </a:rPr>
              <a:t>Strategi Pertumbuhan</a:t>
            </a:r>
          </a:p>
        </p:txBody>
      </p:sp>
      <p:sp>
        <p:nvSpPr>
          <p:cNvPr name="Freeform 11" id="11"/>
          <p:cNvSpPr/>
          <p:nvPr/>
        </p:nvSpPr>
        <p:spPr>
          <a:xfrm flipH="true" flipV="false" rot="0">
            <a:off x="13129020" y="398340"/>
            <a:ext cx="2305116" cy="1388832"/>
          </a:xfrm>
          <a:custGeom>
            <a:avLst/>
            <a:gdLst/>
            <a:ahLst/>
            <a:cxnLst/>
            <a:rect r="r" b="b" t="t" l="l"/>
            <a:pathLst>
              <a:path h="1388832" w="2305116">
                <a:moveTo>
                  <a:pt x="2305116" y="0"/>
                </a:moveTo>
                <a:lnTo>
                  <a:pt x="0" y="0"/>
                </a:lnTo>
                <a:lnTo>
                  <a:pt x="0" y="1388833"/>
                </a:lnTo>
                <a:lnTo>
                  <a:pt x="2305116" y="1388833"/>
                </a:lnTo>
                <a:lnTo>
                  <a:pt x="2305116"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5400000">
            <a:off x="4514501" y="8432345"/>
            <a:ext cx="2057400" cy="4114800"/>
          </a:xfrm>
          <a:custGeom>
            <a:avLst/>
            <a:gdLst/>
            <a:ahLst/>
            <a:cxnLst/>
            <a:rect r="r" b="b" t="t" l="l"/>
            <a:pathLst>
              <a:path h="4114800" w="2057400">
                <a:moveTo>
                  <a:pt x="0" y="0"/>
                </a:moveTo>
                <a:lnTo>
                  <a:pt x="2057400" y="0"/>
                </a:lnTo>
                <a:lnTo>
                  <a:pt x="2057400"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false" flipV="true" rot="5400000">
            <a:off x="11716099" y="8432345"/>
            <a:ext cx="2057400" cy="4114800"/>
          </a:xfrm>
          <a:custGeom>
            <a:avLst/>
            <a:gdLst/>
            <a:ahLst/>
            <a:cxnLst/>
            <a:rect r="r" b="b" t="t" l="l"/>
            <a:pathLst>
              <a:path h="4114800" w="2057400">
                <a:moveTo>
                  <a:pt x="0" y="4114800"/>
                </a:moveTo>
                <a:lnTo>
                  <a:pt x="2057400" y="4114800"/>
                </a:lnTo>
                <a:lnTo>
                  <a:pt x="2057400" y="0"/>
                </a:lnTo>
                <a:lnTo>
                  <a:pt x="0" y="0"/>
                </a:lnTo>
                <a:lnTo>
                  <a:pt x="0" y="411480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4" id="14"/>
          <p:cNvSpPr txBox="true"/>
          <p:nvPr/>
        </p:nvSpPr>
        <p:spPr>
          <a:xfrm rot="0">
            <a:off x="9972693" y="4181374"/>
            <a:ext cx="5544213" cy="3475982"/>
          </a:xfrm>
          <a:prstGeom prst="rect">
            <a:avLst/>
          </a:prstGeom>
        </p:spPr>
        <p:txBody>
          <a:bodyPr anchor="t" rtlCol="false" tIns="0" lIns="0" bIns="0" rIns="0">
            <a:spAutoFit/>
          </a:bodyPr>
          <a:lstStyle/>
          <a:p>
            <a:pPr>
              <a:lnSpc>
                <a:spcPts val="3640"/>
              </a:lnSpc>
            </a:pPr>
            <a:r>
              <a:rPr lang="en-US" sz="2600">
                <a:solidFill>
                  <a:srgbClr val="29130E"/>
                </a:solidFill>
                <a:latin typeface="Lumberjack"/>
              </a:rPr>
              <a:t>3. Membangun Komunitas yang Kuat:</a:t>
            </a:r>
          </a:p>
          <a:p>
            <a:pPr>
              <a:lnSpc>
                <a:spcPts val="3751"/>
              </a:lnSpc>
            </a:pPr>
            <a:r>
              <a:rPr lang="en-US" sz="2679">
                <a:solidFill>
                  <a:srgbClr val="29130E"/>
                </a:solidFill>
                <a:latin typeface="Lumberjack"/>
              </a:rPr>
              <a:t>BuildWithangga membangun komunitas online yang aktif dan suportif bagi para penggunanya.</a:t>
            </a:r>
          </a:p>
          <a:p>
            <a:pPr>
              <a:lnSpc>
                <a:spcPts val="3640"/>
              </a:lnSpc>
            </a:pPr>
            <a:r>
              <a:rPr lang="en-US" sz="2600">
                <a:solidFill>
                  <a:srgbClr val="29130E"/>
                </a:solidFill>
                <a:latin typeface="Lumberjack"/>
              </a:rPr>
              <a:t>Komunitas ini menjadi wadah bagi para pengguna untuk saling belajar, berbagi pengalaman, dan mendapatkan dukungan.</a:t>
            </a:r>
          </a:p>
          <a:p>
            <a:pPr>
              <a:lnSpc>
                <a:spcPts val="1680"/>
              </a:lnSpc>
            </a:pPr>
          </a:p>
        </p:txBody>
      </p:sp>
      <p:sp>
        <p:nvSpPr>
          <p:cNvPr name="TextBox 15" id="15"/>
          <p:cNvSpPr txBox="true"/>
          <p:nvPr/>
        </p:nvSpPr>
        <p:spPr>
          <a:xfrm rot="0">
            <a:off x="2364815" y="3844684"/>
            <a:ext cx="5755254" cy="5616361"/>
          </a:xfrm>
          <a:prstGeom prst="rect">
            <a:avLst/>
          </a:prstGeom>
        </p:spPr>
        <p:txBody>
          <a:bodyPr anchor="t" rtlCol="false" tIns="0" lIns="0" bIns="0" rIns="0">
            <a:spAutoFit/>
          </a:bodyPr>
          <a:lstStyle/>
          <a:p>
            <a:pPr>
              <a:lnSpc>
                <a:spcPts val="3746"/>
              </a:lnSpc>
            </a:pPr>
            <a:r>
              <a:rPr lang="en-US" sz="2676">
                <a:solidFill>
                  <a:srgbClr val="29130E"/>
                </a:solidFill>
                <a:latin typeface="Lumberjack"/>
              </a:rPr>
              <a:t>1. Konten Berkualitas Tinggi dan Relevan:</a:t>
            </a:r>
          </a:p>
          <a:p>
            <a:pPr>
              <a:lnSpc>
                <a:spcPts val="3746"/>
              </a:lnSpc>
            </a:pPr>
            <a:r>
              <a:rPr lang="en-US" sz="2676">
                <a:solidFill>
                  <a:srgbClr val="29130E"/>
                </a:solidFill>
                <a:latin typeface="Lumberjack"/>
              </a:rPr>
              <a:t>BuildWithangga fokus pada pembuatan konten edukasi yang berkualitas tinggi dan relevan dengan kebutuhan pasar.</a:t>
            </a:r>
          </a:p>
          <a:p>
            <a:pPr>
              <a:lnSpc>
                <a:spcPts val="3746"/>
              </a:lnSpc>
            </a:pPr>
          </a:p>
          <a:p>
            <a:pPr>
              <a:lnSpc>
                <a:spcPts val="3746"/>
              </a:lnSpc>
            </a:pPr>
            <a:r>
              <a:rPr lang="en-US" sz="2676">
                <a:solidFill>
                  <a:srgbClr val="29130E"/>
                </a:solidFill>
                <a:latin typeface="Lumberjack"/>
              </a:rPr>
              <a:t>2. Pemasaran Digital yang Efektif:</a:t>
            </a:r>
          </a:p>
          <a:p>
            <a:pPr>
              <a:lnSpc>
                <a:spcPts val="3746"/>
              </a:lnSpc>
            </a:pPr>
            <a:r>
              <a:rPr lang="en-US" sz="2676">
                <a:solidFill>
                  <a:srgbClr val="29130E"/>
                </a:solidFill>
                <a:latin typeface="Lumberjack"/>
              </a:rPr>
              <a:t>BuildWithangga memanfaatkan berbagai platform digital untuk menjangkau audiens yang lebih luas.</a:t>
            </a:r>
          </a:p>
          <a:p>
            <a:pPr>
              <a:lnSpc>
                <a:spcPts val="3746"/>
              </a:lnSpc>
            </a:pPr>
          </a:p>
          <a:p>
            <a:pPr>
              <a:lnSpc>
                <a:spcPts val="1665"/>
              </a:lnSpc>
            </a:pPr>
          </a:p>
          <a:p>
            <a:pPr>
              <a:lnSpc>
                <a:spcPts val="3746"/>
              </a:lnSpc>
            </a:pPr>
          </a:p>
          <a:p>
            <a:pPr>
              <a:lnSpc>
                <a:spcPts val="1665"/>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7D7C0"/>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3797755" y="-4360936"/>
            <a:ext cx="10692491" cy="19008872"/>
          </a:xfrm>
          <a:custGeom>
            <a:avLst/>
            <a:gdLst/>
            <a:ahLst/>
            <a:cxnLst/>
            <a:rect r="r" b="b" t="t" l="l"/>
            <a:pathLst>
              <a:path h="19008872" w="10692491">
                <a:moveTo>
                  <a:pt x="0" y="0"/>
                </a:moveTo>
                <a:lnTo>
                  <a:pt x="10692490" y="0"/>
                </a:lnTo>
                <a:lnTo>
                  <a:pt x="10692490" y="19008872"/>
                </a:lnTo>
                <a:lnTo>
                  <a:pt x="0" y="19008872"/>
                </a:lnTo>
                <a:lnTo>
                  <a:pt x="0" y="0"/>
                </a:lnTo>
                <a:close/>
              </a:path>
            </a:pathLst>
          </a:custGeom>
          <a:blipFill>
            <a:blip r:embed="rId2">
              <a:alphaModFix amt="7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4692180" y="7553784"/>
            <a:ext cx="4342716" cy="3409032"/>
          </a:xfrm>
          <a:custGeom>
            <a:avLst/>
            <a:gdLst/>
            <a:ahLst/>
            <a:cxnLst/>
            <a:rect r="r" b="b" t="t" l="l"/>
            <a:pathLst>
              <a:path h="3409032" w="4342716">
                <a:moveTo>
                  <a:pt x="4342716" y="0"/>
                </a:moveTo>
                <a:lnTo>
                  <a:pt x="0" y="0"/>
                </a:lnTo>
                <a:lnTo>
                  <a:pt x="0" y="3409032"/>
                </a:lnTo>
                <a:lnTo>
                  <a:pt x="4342716" y="3409032"/>
                </a:lnTo>
                <a:lnTo>
                  <a:pt x="43427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96145" y="7474651"/>
            <a:ext cx="4342716" cy="3409032"/>
          </a:xfrm>
          <a:custGeom>
            <a:avLst/>
            <a:gdLst/>
            <a:ahLst/>
            <a:cxnLst/>
            <a:rect r="r" b="b" t="t" l="l"/>
            <a:pathLst>
              <a:path h="3409032" w="4342716">
                <a:moveTo>
                  <a:pt x="0" y="0"/>
                </a:moveTo>
                <a:lnTo>
                  <a:pt x="4342716" y="0"/>
                </a:lnTo>
                <a:lnTo>
                  <a:pt x="4342716" y="3409032"/>
                </a:lnTo>
                <a:lnTo>
                  <a:pt x="0" y="34090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658794" y="2882779"/>
            <a:ext cx="5238655" cy="6172200"/>
          </a:xfrm>
          <a:custGeom>
            <a:avLst/>
            <a:gdLst/>
            <a:ahLst/>
            <a:cxnLst/>
            <a:rect r="r" b="b" t="t" l="l"/>
            <a:pathLst>
              <a:path h="6172200" w="5238655">
                <a:moveTo>
                  <a:pt x="0" y="0"/>
                </a:moveTo>
                <a:lnTo>
                  <a:pt x="5238655" y="0"/>
                </a:lnTo>
                <a:lnTo>
                  <a:pt x="5238655" y="6172200"/>
                </a:lnTo>
                <a:lnTo>
                  <a:pt x="0" y="61722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6524673" y="2882779"/>
            <a:ext cx="5238655" cy="6172200"/>
          </a:xfrm>
          <a:custGeom>
            <a:avLst/>
            <a:gdLst/>
            <a:ahLst/>
            <a:cxnLst/>
            <a:rect r="r" b="b" t="t" l="l"/>
            <a:pathLst>
              <a:path h="6172200" w="5238655">
                <a:moveTo>
                  <a:pt x="0" y="0"/>
                </a:moveTo>
                <a:lnTo>
                  <a:pt x="5238654" y="0"/>
                </a:lnTo>
                <a:lnTo>
                  <a:pt x="5238654" y="6172200"/>
                </a:lnTo>
                <a:lnTo>
                  <a:pt x="0" y="61722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2390551" y="2882779"/>
            <a:ext cx="5238655" cy="6172200"/>
          </a:xfrm>
          <a:custGeom>
            <a:avLst/>
            <a:gdLst/>
            <a:ahLst/>
            <a:cxnLst/>
            <a:rect r="r" b="b" t="t" l="l"/>
            <a:pathLst>
              <a:path h="6172200" w="5238655">
                <a:moveTo>
                  <a:pt x="0" y="0"/>
                </a:moveTo>
                <a:lnTo>
                  <a:pt x="5238655" y="0"/>
                </a:lnTo>
                <a:lnTo>
                  <a:pt x="5238655" y="6172200"/>
                </a:lnTo>
                <a:lnTo>
                  <a:pt x="0" y="61722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3347650">
            <a:off x="-803776" y="-1053943"/>
            <a:ext cx="3174771" cy="3131118"/>
          </a:xfrm>
          <a:custGeom>
            <a:avLst/>
            <a:gdLst/>
            <a:ahLst/>
            <a:cxnLst/>
            <a:rect r="r" b="b" t="t" l="l"/>
            <a:pathLst>
              <a:path h="3131118" w="3174771">
                <a:moveTo>
                  <a:pt x="0" y="0"/>
                </a:moveTo>
                <a:lnTo>
                  <a:pt x="3174771" y="0"/>
                </a:lnTo>
                <a:lnTo>
                  <a:pt x="3174771" y="3131118"/>
                </a:lnTo>
                <a:lnTo>
                  <a:pt x="0" y="31311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3195136">
            <a:off x="16041820" y="-1017386"/>
            <a:ext cx="3174771" cy="3131118"/>
          </a:xfrm>
          <a:custGeom>
            <a:avLst/>
            <a:gdLst/>
            <a:ahLst/>
            <a:cxnLst/>
            <a:rect r="r" b="b" t="t" l="l"/>
            <a:pathLst>
              <a:path h="3131118" w="3174771">
                <a:moveTo>
                  <a:pt x="3174772" y="0"/>
                </a:moveTo>
                <a:lnTo>
                  <a:pt x="0" y="0"/>
                </a:lnTo>
                <a:lnTo>
                  <a:pt x="0" y="3131118"/>
                </a:lnTo>
                <a:lnTo>
                  <a:pt x="3174772" y="3131118"/>
                </a:lnTo>
                <a:lnTo>
                  <a:pt x="3174772"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5250493" y="872621"/>
            <a:ext cx="8303601" cy="1495139"/>
          </a:xfrm>
          <a:prstGeom prst="rect">
            <a:avLst/>
          </a:prstGeom>
        </p:spPr>
        <p:txBody>
          <a:bodyPr anchor="t" rtlCol="false" tIns="0" lIns="0" bIns="0" rIns="0">
            <a:spAutoFit/>
          </a:bodyPr>
          <a:lstStyle/>
          <a:p>
            <a:pPr algn="ctr">
              <a:lnSpc>
                <a:spcPts val="10541"/>
              </a:lnSpc>
            </a:pPr>
            <a:r>
              <a:rPr lang="en-US" sz="7529">
                <a:solidFill>
                  <a:srgbClr val="CA5038"/>
                </a:solidFill>
                <a:latin typeface="TAN Tangkiwood"/>
              </a:rPr>
              <a:t>Strategi Pertumbuhan</a:t>
            </a:r>
          </a:p>
        </p:txBody>
      </p:sp>
      <p:sp>
        <p:nvSpPr>
          <p:cNvPr name="Freeform 11" id="11"/>
          <p:cNvSpPr/>
          <p:nvPr/>
        </p:nvSpPr>
        <p:spPr>
          <a:xfrm flipH="false" flipV="false" rot="-1013736">
            <a:off x="3847356" y="452743"/>
            <a:ext cx="1405591" cy="1544606"/>
          </a:xfrm>
          <a:custGeom>
            <a:avLst/>
            <a:gdLst/>
            <a:ahLst/>
            <a:cxnLst/>
            <a:rect r="r" b="b" t="t" l="l"/>
            <a:pathLst>
              <a:path h="1544606" w="1405591">
                <a:moveTo>
                  <a:pt x="0" y="0"/>
                </a:moveTo>
                <a:lnTo>
                  <a:pt x="1405592" y="0"/>
                </a:lnTo>
                <a:lnTo>
                  <a:pt x="1405592" y="1544606"/>
                </a:lnTo>
                <a:lnTo>
                  <a:pt x="0" y="154460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1013736">
            <a:off x="13410169" y="452743"/>
            <a:ext cx="1405591" cy="1544606"/>
          </a:xfrm>
          <a:custGeom>
            <a:avLst/>
            <a:gdLst/>
            <a:ahLst/>
            <a:cxnLst/>
            <a:rect r="r" b="b" t="t" l="l"/>
            <a:pathLst>
              <a:path h="1544606" w="1405591">
                <a:moveTo>
                  <a:pt x="0" y="0"/>
                </a:moveTo>
                <a:lnTo>
                  <a:pt x="1405592" y="0"/>
                </a:lnTo>
                <a:lnTo>
                  <a:pt x="1405592" y="1544606"/>
                </a:lnTo>
                <a:lnTo>
                  <a:pt x="0" y="154460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3" id="13"/>
          <p:cNvSpPr txBox="true"/>
          <p:nvPr/>
        </p:nvSpPr>
        <p:spPr>
          <a:xfrm rot="0">
            <a:off x="1028700" y="4208880"/>
            <a:ext cx="4248198" cy="3590954"/>
          </a:xfrm>
          <a:prstGeom prst="rect">
            <a:avLst/>
          </a:prstGeom>
        </p:spPr>
        <p:txBody>
          <a:bodyPr anchor="t" rtlCol="false" tIns="0" lIns="0" bIns="0" rIns="0">
            <a:spAutoFit/>
          </a:bodyPr>
          <a:lstStyle/>
          <a:p>
            <a:pPr algn="ctr">
              <a:lnSpc>
                <a:spcPts val="3574"/>
              </a:lnSpc>
            </a:pPr>
            <a:r>
              <a:rPr lang="en-US" sz="2552">
                <a:solidFill>
                  <a:srgbClr val="29130E"/>
                </a:solidFill>
                <a:latin typeface="Lumberjack"/>
              </a:rPr>
              <a:t>4. Berkolaborasi dengan Influencer dan Brand Lain:</a:t>
            </a:r>
          </a:p>
          <a:p>
            <a:pPr algn="ctr">
              <a:lnSpc>
                <a:spcPts val="3574"/>
              </a:lnSpc>
            </a:pPr>
            <a:r>
              <a:rPr lang="en-US" sz="2552">
                <a:solidFill>
                  <a:srgbClr val="29130E"/>
                </a:solidFill>
                <a:latin typeface="Lumberjack"/>
              </a:rPr>
              <a:t>BuildWithangga sering berkolaborasi dengan influencer dan brand lain untuk menjangkau audiens yang lebih luas.</a:t>
            </a:r>
          </a:p>
          <a:p>
            <a:pPr algn="ctr">
              <a:lnSpc>
                <a:spcPts val="3429"/>
              </a:lnSpc>
            </a:pPr>
          </a:p>
        </p:txBody>
      </p:sp>
      <p:sp>
        <p:nvSpPr>
          <p:cNvPr name="TextBox 14" id="14"/>
          <p:cNvSpPr txBox="true"/>
          <p:nvPr/>
        </p:nvSpPr>
        <p:spPr>
          <a:xfrm rot="0">
            <a:off x="6648591" y="4218405"/>
            <a:ext cx="4769265" cy="3462847"/>
          </a:xfrm>
          <a:prstGeom prst="rect">
            <a:avLst/>
          </a:prstGeom>
        </p:spPr>
        <p:txBody>
          <a:bodyPr anchor="t" rtlCol="false" tIns="0" lIns="0" bIns="0" rIns="0">
            <a:spAutoFit/>
          </a:bodyPr>
          <a:lstStyle/>
          <a:p>
            <a:pPr algn="ctr">
              <a:lnSpc>
                <a:spcPts val="3440"/>
              </a:lnSpc>
            </a:pPr>
            <a:r>
              <a:rPr lang="en-US" sz="2457">
                <a:solidFill>
                  <a:srgbClr val="29130E"/>
                </a:solidFill>
                <a:latin typeface="Lumberjack"/>
              </a:rPr>
              <a:t>5. Inovasi dan Diversifikasi Produk:</a:t>
            </a:r>
          </a:p>
          <a:p>
            <a:pPr algn="ctr">
              <a:lnSpc>
                <a:spcPts val="3440"/>
              </a:lnSpc>
            </a:pPr>
            <a:r>
              <a:rPr lang="en-US" sz="2457">
                <a:solidFill>
                  <a:srgbClr val="29130E"/>
                </a:solidFill>
                <a:latin typeface="Lumberjack"/>
              </a:rPr>
              <a:t>BuildWithangga terus berinovasi dan mengembangkan produk baru untuk memenuhi kebutuhan pasar yang terus berkembang.</a:t>
            </a:r>
          </a:p>
          <a:p>
            <a:pPr algn="ctr">
              <a:lnSpc>
                <a:spcPts val="3440"/>
              </a:lnSpc>
            </a:pPr>
            <a:r>
              <a:rPr lang="en-US" sz="2457">
                <a:solidFill>
                  <a:srgbClr val="29130E"/>
                </a:solidFill>
                <a:latin typeface="Lumberjack"/>
              </a:rPr>
              <a:t>Mereka menawarkan berbagai program edukasi, seperti kelas online, mentorship, dan bootcamp.</a:t>
            </a:r>
          </a:p>
        </p:txBody>
      </p:sp>
      <p:sp>
        <p:nvSpPr>
          <p:cNvPr name="TextBox 15" id="15"/>
          <p:cNvSpPr txBox="true"/>
          <p:nvPr/>
        </p:nvSpPr>
        <p:spPr>
          <a:xfrm rot="0">
            <a:off x="12515802" y="4218405"/>
            <a:ext cx="4743498" cy="4072016"/>
          </a:xfrm>
          <a:prstGeom prst="rect">
            <a:avLst/>
          </a:prstGeom>
        </p:spPr>
        <p:txBody>
          <a:bodyPr anchor="t" rtlCol="false" tIns="0" lIns="0" bIns="0" rIns="0">
            <a:spAutoFit/>
          </a:bodyPr>
          <a:lstStyle/>
          <a:p>
            <a:pPr algn="ctr">
              <a:lnSpc>
                <a:spcPts val="3429"/>
              </a:lnSpc>
            </a:pPr>
            <a:r>
              <a:rPr lang="en-US" sz="2449">
                <a:solidFill>
                  <a:srgbClr val="29130E"/>
                </a:solidFill>
                <a:latin typeface="Lumberjack"/>
              </a:rPr>
              <a:t>6. Menawarkan Layanan Pelanggan yang Baik:</a:t>
            </a:r>
          </a:p>
          <a:p>
            <a:pPr algn="ctr">
              <a:lnSpc>
                <a:spcPts val="3429"/>
              </a:lnSpc>
            </a:pPr>
            <a:r>
              <a:rPr lang="en-US" sz="2449">
                <a:solidFill>
                  <a:srgbClr val="29130E"/>
                </a:solidFill>
                <a:latin typeface="Lumberjack"/>
              </a:rPr>
              <a:t>BuildWithangga memberikan layanan pelanggan yang baik dan responsif kepada para penggunanya.</a:t>
            </a:r>
          </a:p>
          <a:p>
            <a:pPr algn="ctr">
              <a:lnSpc>
                <a:spcPts val="3429"/>
              </a:lnSpc>
            </a:pPr>
            <a:r>
              <a:rPr lang="en-US" sz="2449">
                <a:solidFill>
                  <a:srgbClr val="29130E"/>
                </a:solidFill>
                <a:latin typeface="Lumberjack"/>
              </a:rPr>
              <a:t>Mereka menyediakan berbagai saluran komunikasi bagi para pengguna untuk mendapatkan bantuan dan support.</a:t>
            </a:r>
          </a:p>
          <a:p>
            <a:pPr>
              <a:lnSpc>
                <a:spcPts val="1524"/>
              </a:lnSpc>
            </a:pPr>
          </a:p>
        </p:txBody>
      </p:sp>
      <p:sp>
        <p:nvSpPr>
          <p:cNvPr name="Freeform 16" id="16"/>
          <p:cNvSpPr/>
          <p:nvPr/>
        </p:nvSpPr>
        <p:spPr>
          <a:xfrm flipH="false" flipV="false" rot="-1792984">
            <a:off x="11230326" y="9270411"/>
            <a:ext cx="1688109" cy="928460"/>
          </a:xfrm>
          <a:custGeom>
            <a:avLst/>
            <a:gdLst/>
            <a:ahLst/>
            <a:cxnLst/>
            <a:rect r="r" b="b" t="t" l="l"/>
            <a:pathLst>
              <a:path h="928460" w="1688109">
                <a:moveTo>
                  <a:pt x="0" y="0"/>
                </a:moveTo>
                <a:lnTo>
                  <a:pt x="1688110" y="0"/>
                </a:lnTo>
                <a:lnTo>
                  <a:pt x="1688110" y="928460"/>
                </a:lnTo>
                <a:lnTo>
                  <a:pt x="0" y="92846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7" id="17"/>
          <p:cNvSpPr/>
          <p:nvPr/>
        </p:nvSpPr>
        <p:spPr>
          <a:xfrm flipH="true" flipV="false" rot="1689788">
            <a:off x="5369672" y="9270411"/>
            <a:ext cx="1688109" cy="928460"/>
          </a:xfrm>
          <a:custGeom>
            <a:avLst/>
            <a:gdLst/>
            <a:ahLst/>
            <a:cxnLst/>
            <a:rect r="r" b="b" t="t" l="l"/>
            <a:pathLst>
              <a:path h="928460" w="1688109">
                <a:moveTo>
                  <a:pt x="1688109" y="0"/>
                </a:moveTo>
                <a:lnTo>
                  <a:pt x="0" y="0"/>
                </a:lnTo>
                <a:lnTo>
                  <a:pt x="0" y="928460"/>
                </a:lnTo>
                <a:lnTo>
                  <a:pt x="1688109" y="928460"/>
                </a:lnTo>
                <a:lnTo>
                  <a:pt x="1688109"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7D7C0"/>
        </a:solidFill>
      </p:bgPr>
    </p:bg>
    <p:spTree>
      <p:nvGrpSpPr>
        <p:cNvPr id="1" name=""/>
        <p:cNvGrpSpPr/>
        <p:nvPr/>
      </p:nvGrpSpPr>
      <p:grpSpPr>
        <a:xfrm>
          <a:off x="0" y="0"/>
          <a:ext cx="0" cy="0"/>
          <a:chOff x="0" y="0"/>
          <a:chExt cx="0" cy="0"/>
        </a:xfrm>
      </p:grpSpPr>
      <p:sp>
        <p:nvSpPr>
          <p:cNvPr name="Freeform 2" id="2"/>
          <p:cNvSpPr/>
          <p:nvPr/>
        </p:nvSpPr>
        <p:spPr>
          <a:xfrm flipH="true" flipV="true" rot="-5400000">
            <a:off x="3797755" y="-4360936"/>
            <a:ext cx="10692491" cy="19008872"/>
          </a:xfrm>
          <a:custGeom>
            <a:avLst/>
            <a:gdLst/>
            <a:ahLst/>
            <a:cxnLst/>
            <a:rect r="r" b="b" t="t" l="l"/>
            <a:pathLst>
              <a:path h="19008872" w="10692491">
                <a:moveTo>
                  <a:pt x="10692490" y="19008872"/>
                </a:moveTo>
                <a:lnTo>
                  <a:pt x="0" y="19008872"/>
                </a:lnTo>
                <a:lnTo>
                  <a:pt x="0" y="0"/>
                </a:lnTo>
                <a:lnTo>
                  <a:pt x="10692490" y="0"/>
                </a:lnTo>
                <a:lnTo>
                  <a:pt x="10692490" y="19008872"/>
                </a:lnTo>
                <a:close/>
              </a:path>
            </a:pathLst>
          </a:custGeom>
          <a:blipFill>
            <a:blip r:embed="rId2">
              <a:alphaModFix amt="7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512072" y="2358139"/>
            <a:ext cx="13263856" cy="6511347"/>
          </a:xfrm>
          <a:custGeom>
            <a:avLst/>
            <a:gdLst/>
            <a:ahLst/>
            <a:cxnLst/>
            <a:rect r="r" b="b" t="t" l="l"/>
            <a:pathLst>
              <a:path h="6511347" w="13263856">
                <a:moveTo>
                  <a:pt x="0" y="0"/>
                </a:moveTo>
                <a:lnTo>
                  <a:pt x="13263856" y="0"/>
                </a:lnTo>
                <a:lnTo>
                  <a:pt x="13263856" y="6511348"/>
                </a:lnTo>
                <a:lnTo>
                  <a:pt x="0" y="65113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411843" y="300739"/>
            <a:ext cx="4007204" cy="2925259"/>
          </a:xfrm>
          <a:custGeom>
            <a:avLst/>
            <a:gdLst/>
            <a:ahLst/>
            <a:cxnLst/>
            <a:rect r="r" b="b" t="t" l="l"/>
            <a:pathLst>
              <a:path h="2925259" w="4007204">
                <a:moveTo>
                  <a:pt x="0" y="0"/>
                </a:moveTo>
                <a:lnTo>
                  <a:pt x="4007204" y="0"/>
                </a:lnTo>
                <a:lnTo>
                  <a:pt x="4007204" y="2925259"/>
                </a:lnTo>
                <a:lnTo>
                  <a:pt x="0" y="29252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032703" y="300739"/>
            <a:ext cx="4007204" cy="2925259"/>
          </a:xfrm>
          <a:custGeom>
            <a:avLst/>
            <a:gdLst/>
            <a:ahLst/>
            <a:cxnLst/>
            <a:rect r="r" b="b" t="t" l="l"/>
            <a:pathLst>
              <a:path h="2925259" w="4007204">
                <a:moveTo>
                  <a:pt x="4007205" y="0"/>
                </a:moveTo>
                <a:lnTo>
                  <a:pt x="0" y="0"/>
                </a:lnTo>
                <a:lnTo>
                  <a:pt x="0" y="2925259"/>
                </a:lnTo>
                <a:lnTo>
                  <a:pt x="4007205" y="2925259"/>
                </a:lnTo>
                <a:lnTo>
                  <a:pt x="400720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735054" y="3788635"/>
            <a:ext cx="3826764" cy="4114800"/>
          </a:xfrm>
          <a:custGeom>
            <a:avLst/>
            <a:gdLst/>
            <a:ahLst/>
            <a:cxnLst/>
            <a:rect r="r" b="b" t="t" l="l"/>
            <a:pathLst>
              <a:path h="4114800" w="3826764">
                <a:moveTo>
                  <a:pt x="0" y="0"/>
                </a:moveTo>
                <a:lnTo>
                  <a:pt x="3826764" y="0"/>
                </a:lnTo>
                <a:lnTo>
                  <a:pt x="382676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false" rot="0">
            <a:off x="-2273818" y="3788635"/>
            <a:ext cx="3826764" cy="4114800"/>
          </a:xfrm>
          <a:custGeom>
            <a:avLst/>
            <a:gdLst/>
            <a:ahLst/>
            <a:cxnLst/>
            <a:rect r="r" b="b" t="t" l="l"/>
            <a:pathLst>
              <a:path h="4114800" w="3826764">
                <a:moveTo>
                  <a:pt x="3826764" y="0"/>
                </a:moveTo>
                <a:lnTo>
                  <a:pt x="0" y="0"/>
                </a:lnTo>
                <a:lnTo>
                  <a:pt x="0" y="4114800"/>
                </a:lnTo>
                <a:lnTo>
                  <a:pt x="3826764" y="4114800"/>
                </a:lnTo>
                <a:lnTo>
                  <a:pt x="3826764"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182235">
            <a:off x="3323733" y="-1571204"/>
            <a:ext cx="3912252" cy="2953750"/>
          </a:xfrm>
          <a:custGeom>
            <a:avLst/>
            <a:gdLst/>
            <a:ahLst/>
            <a:cxnLst/>
            <a:rect r="r" b="b" t="t" l="l"/>
            <a:pathLst>
              <a:path h="2953750" w="3912252">
                <a:moveTo>
                  <a:pt x="0" y="0"/>
                </a:moveTo>
                <a:lnTo>
                  <a:pt x="3912252" y="0"/>
                </a:lnTo>
                <a:lnTo>
                  <a:pt x="3912252" y="2953750"/>
                </a:lnTo>
                <a:lnTo>
                  <a:pt x="0" y="29537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9" id="9"/>
          <p:cNvSpPr txBox="true"/>
          <p:nvPr/>
        </p:nvSpPr>
        <p:spPr>
          <a:xfrm rot="0">
            <a:off x="3998048" y="720868"/>
            <a:ext cx="10333968" cy="1421228"/>
          </a:xfrm>
          <a:prstGeom prst="rect">
            <a:avLst/>
          </a:prstGeom>
        </p:spPr>
        <p:txBody>
          <a:bodyPr anchor="t" rtlCol="false" tIns="0" lIns="0" bIns="0" rIns="0">
            <a:spAutoFit/>
          </a:bodyPr>
          <a:lstStyle/>
          <a:p>
            <a:pPr algn="ctr">
              <a:lnSpc>
                <a:spcPts val="10035"/>
              </a:lnSpc>
            </a:pPr>
            <a:r>
              <a:rPr lang="en-US" sz="7167">
                <a:solidFill>
                  <a:srgbClr val="CA5038"/>
                </a:solidFill>
                <a:latin typeface="TAN Tangkiwood"/>
              </a:rPr>
              <a:t>Analisa Produk &amp; Layanan</a:t>
            </a:r>
          </a:p>
        </p:txBody>
      </p:sp>
      <p:sp>
        <p:nvSpPr>
          <p:cNvPr name="Freeform 10" id="10"/>
          <p:cNvSpPr/>
          <p:nvPr/>
        </p:nvSpPr>
        <p:spPr>
          <a:xfrm flipH="true" flipV="false" rot="497808">
            <a:off x="11306950" y="-1571204"/>
            <a:ext cx="3912252" cy="2953750"/>
          </a:xfrm>
          <a:custGeom>
            <a:avLst/>
            <a:gdLst/>
            <a:ahLst/>
            <a:cxnLst/>
            <a:rect r="r" b="b" t="t" l="l"/>
            <a:pathLst>
              <a:path h="2953750" w="3912252">
                <a:moveTo>
                  <a:pt x="3912252" y="0"/>
                </a:moveTo>
                <a:lnTo>
                  <a:pt x="0" y="0"/>
                </a:lnTo>
                <a:lnTo>
                  <a:pt x="0" y="2953750"/>
                </a:lnTo>
                <a:lnTo>
                  <a:pt x="3912252" y="2953750"/>
                </a:lnTo>
                <a:lnTo>
                  <a:pt x="3912252"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true" flipV="true" rot="0">
            <a:off x="0" y="8869487"/>
            <a:ext cx="1941799" cy="1417513"/>
          </a:xfrm>
          <a:custGeom>
            <a:avLst/>
            <a:gdLst/>
            <a:ahLst/>
            <a:cxnLst/>
            <a:rect r="r" b="b" t="t" l="l"/>
            <a:pathLst>
              <a:path h="1417513" w="1941799">
                <a:moveTo>
                  <a:pt x="1941799" y="1417513"/>
                </a:moveTo>
                <a:lnTo>
                  <a:pt x="0" y="1417513"/>
                </a:lnTo>
                <a:lnTo>
                  <a:pt x="0" y="0"/>
                </a:lnTo>
                <a:lnTo>
                  <a:pt x="1941799" y="0"/>
                </a:lnTo>
                <a:lnTo>
                  <a:pt x="1941799" y="1417513"/>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true" rot="0">
            <a:off x="16658953" y="8733426"/>
            <a:ext cx="1941799" cy="1417513"/>
          </a:xfrm>
          <a:custGeom>
            <a:avLst/>
            <a:gdLst/>
            <a:ahLst/>
            <a:cxnLst/>
            <a:rect r="r" b="b" t="t" l="l"/>
            <a:pathLst>
              <a:path h="1417513" w="1941799">
                <a:moveTo>
                  <a:pt x="0" y="1417513"/>
                </a:moveTo>
                <a:lnTo>
                  <a:pt x="1941799" y="1417513"/>
                </a:lnTo>
                <a:lnTo>
                  <a:pt x="1941799" y="0"/>
                </a:lnTo>
                <a:lnTo>
                  <a:pt x="0" y="0"/>
                </a:lnTo>
                <a:lnTo>
                  <a:pt x="0" y="1417513"/>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true" flipV="false" rot="2493803">
            <a:off x="2180598" y="9290182"/>
            <a:ext cx="1153149" cy="1157490"/>
          </a:xfrm>
          <a:custGeom>
            <a:avLst/>
            <a:gdLst/>
            <a:ahLst/>
            <a:cxnLst/>
            <a:rect r="r" b="b" t="t" l="l"/>
            <a:pathLst>
              <a:path h="1157490" w="1153149">
                <a:moveTo>
                  <a:pt x="1153148" y="0"/>
                </a:moveTo>
                <a:lnTo>
                  <a:pt x="0" y="0"/>
                </a:lnTo>
                <a:lnTo>
                  <a:pt x="0" y="1157489"/>
                </a:lnTo>
                <a:lnTo>
                  <a:pt x="1153148" y="1157489"/>
                </a:lnTo>
                <a:lnTo>
                  <a:pt x="1153148"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4" id="14"/>
          <p:cNvSpPr/>
          <p:nvPr/>
        </p:nvSpPr>
        <p:spPr>
          <a:xfrm flipH="false" flipV="false" rot="-2528589">
            <a:off x="14895061" y="9278187"/>
            <a:ext cx="1153149" cy="1157490"/>
          </a:xfrm>
          <a:custGeom>
            <a:avLst/>
            <a:gdLst/>
            <a:ahLst/>
            <a:cxnLst/>
            <a:rect r="r" b="b" t="t" l="l"/>
            <a:pathLst>
              <a:path h="1157490" w="1153149">
                <a:moveTo>
                  <a:pt x="0" y="0"/>
                </a:moveTo>
                <a:lnTo>
                  <a:pt x="1153149" y="0"/>
                </a:lnTo>
                <a:lnTo>
                  <a:pt x="1153149" y="1157490"/>
                </a:lnTo>
                <a:lnTo>
                  <a:pt x="0" y="115749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3922551" y="9264076"/>
            <a:ext cx="1357308" cy="1209701"/>
          </a:xfrm>
          <a:custGeom>
            <a:avLst/>
            <a:gdLst/>
            <a:ahLst/>
            <a:cxnLst/>
            <a:rect r="r" b="b" t="t" l="l"/>
            <a:pathLst>
              <a:path h="1209701" w="1357308">
                <a:moveTo>
                  <a:pt x="0" y="0"/>
                </a:moveTo>
                <a:lnTo>
                  <a:pt x="1357308" y="0"/>
                </a:lnTo>
                <a:lnTo>
                  <a:pt x="1357308" y="1209701"/>
                </a:lnTo>
                <a:lnTo>
                  <a:pt x="0" y="1209701"/>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6" id="16"/>
          <p:cNvSpPr/>
          <p:nvPr/>
        </p:nvSpPr>
        <p:spPr>
          <a:xfrm flipH="false" flipV="false" rot="0">
            <a:off x="12924843" y="9224819"/>
            <a:ext cx="1357308" cy="1209701"/>
          </a:xfrm>
          <a:custGeom>
            <a:avLst/>
            <a:gdLst/>
            <a:ahLst/>
            <a:cxnLst/>
            <a:rect r="r" b="b" t="t" l="l"/>
            <a:pathLst>
              <a:path h="1209701" w="1357308">
                <a:moveTo>
                  <a:pt x="0" y="0"/>
                </a:moveTo>
                <a:lnTo>
                  <a:pt x="1357308" y="0"/>
                </a:lnTo>
                <a:lnTo>
                  <a:pt x="1357308" y="1209701"/>
                </a:lnTo>
                <a:lnTo>
                  <a:pt x="0" y="1209701"/>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7" id="17"/>
          <p:cNvSpPr/>
          <p:nvPr/>
        </p:nvSpPr>
        <p:spPr>
          <a:xfrm flipH="false" flipV="false" rot="0">
            <a:off x="5632284" y="9442183"/>
            <a:ext cx="791329" cy="767589"/>
          </a:xfrm>
          <a:custGeom>
            <a:avLst/>
            <a:gdLst/>
            <a:ahLst/>
            <a:cxnLst/>
            <a:rect r="r" b="b" t="t" l="l"/>
            <a:pathLst>
              <a:path h="767589" w="791329">
                <a:moveTo>
                  <a:pt x="0" y="0"/>
                </a:moveTo>
                <a:lnTo>
                  <a:pt x="791329" y="0"/>
                </a:lnTo>
                <a:lnTo>
                  <a:pt x="791329" y="767589"/>
                </a:lnTo>
                <a:lnTo>
                  <a:pt x="0" y="767589"/>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8" id="18"/>
          <p:cNvSpPr/>
          <p:nvPr/>
        </p:nvSpPr>
        <p:spPr>
          <a:xfrm flipH="true" flipV="false" rot="0">
            <a:off x="11762039" y="9378331"/>
            <a:ext cx="791329" cy="767589"/>
          </a:xfrm>
          <a:custGeom>
            <a:avLst/>
            <a:gdLst/>
            <a:ahLst/>
            <a:cxnLst/>
            <a:rect r="r" b="b" t="t" l="l"/>
            <a:pathLst>
              <a:path h="767589" w="791329">
                <a:moveTo>
                  <a:pt x="791329" y="0"/>
                </a:moveTo>
                <a:lnTo>
                  <a:pt x="0" y="0"/>
                </a:lnTo>
                <a:lnTo>
                  <a:pt x="0" y="767590"/>
                </a:lnTo>
                <a:lnTo>
                  <a:pt x="791329" y="767590"/>
                </a:lnTo>
                <a:lnTo>
                  <a:pt x="791329"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9" id="19"/>
          <p:cNvSpPr/>
          <p:nvPr/>
        </p:nvSpPr>
        <p:spPr>
          <a:xfrm flipH="false" flipV="false" rot="0">
            <a:off x="6959695" y="9378331"/>
            <a:ext cx="1118515" cy="1928475"/>
          </a:xfrm>
          <a:custGeom>
            <a:avLst/>
            <a:gdLst/>
            <a:ahLst/>
            <a:cxnLst/>
            <a:rect r="r" b="b" t="t" l="l"/>
            <a:pathLst>
              <a:path h="1928475" w="1118515">
                <a:moveTo>
                  <a:pt x="0" y="0"/>
                </a:moveTo>
                <a:lnTo>
                  <a:pt x="1118515" y="0"/>
                </a:lnTo>
                <a:lnTo>
                  <a:pt x="1118515" y="1928475"/>
                </a:lnTo>
                <a:lnTo>
                  <a:pt x="0" y="1928475"/>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20" id="20"/>
          <p:cNvSpPr/>
          <p:nvPr/>
        </p:nvSpPr>
        <p:spPr>
          <a:xfrm flipH="false" flipV="false" rot="0">
            <a:off x="10224872" y="9378331"/>
            <a:ext cx="1118515" cy="1928475"/>
          </a:xfrm>
          <a:custGeom>
            <a:avLst/>
            <a:gdLst/>
            <a:ahLst/>
            <a:cxnLst/>
            <a:rect r="r" b="b" t="t" l="l"/>
            <a:pathLst>
              <a:path h="1928475" w="1118515">
                <a:moveTo>
                  <a:pt x="0" y="0"/>
                </a:moveTo>
                <a:lnTo>
                  <a:pt x="1118515" y="0"/>
                </a:lnTo>
                <a:lnTo>
                  <a:pt x="1118515" y="1928475"/>
                </a:lnTo>
                <a:lnTo>
                  <a:pt x="0" y="1928475"/>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21" id="21"/>
          <p:cNvSpPr/>
          <p:nvPr/>
        </p:nvSpPr>
        <p:spPr>
          <a:xfrm flipH="false" flipV="false" rot="0">
            <a:off x="8524292" y="9224819"/>
            <a:ext cx="1281480" cy="1986791"/>
          </a:xfrm>
          <a:custGeom>
            <a:avLst/>
            <a:gdLst/>
            <a:ahLst/>
            <a:cxnLst/>
            <a:rect r="r" b="b" t="t" l="l"/>
            <a:pathLst>
              <a:path h="1986791" w="1281480">
                <a:moveTo>
                  <a:pt x="0" y="0"/>
                </a:moveTo>
                <a:lnTo>
                  <a:pt x="1281480" y="0"/>
                </a:lnTo>
                <a:lnTo>
                  <a:pt x="1281480" y="1986791"/>
                </a:lnTo>
                <a:lnTo>
                  <a:pt x="0" y="198679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22" id="22"/>
          <p:cNvSpPr/>
          <p:nvPr/>
        </p:nvSpPr>
        <p:spPr>
          <a:xfrm flipH="false" flipV="true" rot="0">
            <a:off x="8275496" y="-2247900"/>
            <a:ext cx="1874806" cy="3086100"/>
          </a:xfrm>
          <a:custGeom>
            <a:avLst/>
            <a:gdLst/>
            <a:ahLst/>
            <a:cxnLst/>
            <a:rect r="r" b="b" t="t" l="l"/>
            <a:pathLst>
              <a:path h="3086100" w="1874806">
                <a:moveTo>
                  <a:pt x="0" y="3086100"/>
                </a:moveTo>
                <a:lnTo>
                  <a:pt x="1874806" y="3086100"/>
                </a:lnTo>
                <a:lnTo>
                  <a:pt x="1874806" y="0"/>
                </a:lnTo>
                <a:lnTo>
                  <a:pt x="0" y="0"/>
                </a:lnTo>
                <a:lnTo>
                  <a:pt x="0" y="308610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TextBox 23" id="23"/>
          <p:cNvSpPr txBox="true"/>
          <p:nvPr/>
        </p:nvSpPr>
        <p:spPr>
          <a:xfrm rot="0">
            <a:off x="2512072" y="4888001"/>
            <a:ext cx="12648960" cy="1849393"/>
          </a:xfrm>
          <a:prstGeom prst="rect">
            <a:avLst/>
          </a:prstGeom>
        </p:spPr>
        <p:txBody>
          <a:bodyPr anchor="t" rtlCol="false" tIns="0" lIns="0" bIns="0" rIns="0">
            <a:spAutoFit/>
          </a:bodyPr>
          <a:lstStyle/>
          <a:p>
            <a:pPr algn="ctr">
              <a:lnSpc>
                <a:spcPts val="4241"/>
              </a:lnSpc>
            </a:pPr>
            <a:r>
              <a:rPr lang="en-US" sz="3029">
                <a:solidFill>
                  <a:srgbClr val="29130E"/>
                </a:solidFill>
                <a:latin typeface="Lumberjack"/>
              </a:rPr>
              <a:t>BuildWithangga adalah platform edukasi online yang menyediakan berbagai program edukasi untuk meningkatkan skill dan pengetahuan penggunanya. Berikut adalah analisis produk dan layanan BuildWithangga:</a:t>
            </a:r>
          </a:p>
          <a:p>
            <a:pPr>
              <a:lnSpc>
                <a:spcPts val="1885"/>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7D7C0"/>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3797755" y="-4360936"/>
            <a:ext cx="10692491" cy="19008872"/>
          </a:xfrm>
          <a:custGeom>
            <a:avLst/>
            <a:gdLst/>
            <a:ahLst/>
            <a:cxnLst/>
            <a:rect r="r" b="b" t="t" l="l"/>
            <a:pathLst>
              <a:path h="19008872" w="10692491">
                <a:moveTo>
                  <a:pt x="0" y="0"/>
                </a:moveTo>
                <a:lnTo>
                  <a:pt x="10692490" y="0"/>
                </a:lnTo>
                <a:lnTo>
                  <a:pt x="10692490" y="19008872"/>
                </a:lnTo>
                <a:lnTo>
                  <a:pt x="0" y="19008872"/>
                </a:lnTo>
                <a:lnTo>
                  <a:pt x="0" y="0"/>
                </a:lnTo>
                <a:close/>
              </a:path>
            </a:pathLst>
          </a:custGeom>
          <a:blipFill>
            <a:blip r:embed="rId2">
              <a:alphaModFix amt="7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4692180" y="7553784"/>
            <a:ext cx="4342716" cy="3409032"/>
          </a:xfrm>
          <a:custGeom>
            <a:avLst/>
            <a:gdLst/>
            <a:ahLst/>
            <a:cxnLst/>
            <a:rect r="r" b="b" t="t" l="l"/>
            <a:pathLst>
              <a:path h="3409032" w="4342716">
                <a:moveTo>
                  <a:pt x="4342716" y="0"/>
                </a:moveTo>
                <a:lnTo>
                  <a:pt x="0" y="0"/>
                </a:lnTo>
                <a:lnTo>
                  <a:pt x="0" y="3409032"/>
                </a:lnTo>
                <a:lnTo>
                  <a:pt x="4342716" y="3409032"/>
                </a:lnTo>
                <a:lnTo>
                  <a:pt x="43427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96145" y="7474651"/>
            <a:ext cx="4342716" cy="3409032"/>
          </a:xfrm>
          <a:custGeom>
            <a:avLst/>
            <a:gdLst/>
            <a:ahLst/>
            <a:cxnLst/>
            <a:rect r="r" b="b" t="t" l="l"/>
            <a:pathLst>
              <a:path h="3409032" w="4342716">
                <a:moveTo>
                  <a:pt x="0" y="0"/>
                </a:moveTo>
                <a:lnTo>
                  <a:pt x="4342716" y="0"/>
                </a:lnTo>
                <a:lnTo>
                  <a:pt x="4342716" y="3409032"/>
                </a:lnTo>
                <a:lnTo>
                  <a:pt x="0" y="34090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3347650">
            <a:off x="-803776" y="-1053943"/>
            <a:ext cx="3174771" cy="3131118"/>
          </a:xfrm>
          <a:custGeom>
            <a:avLst/>
            <a:gdLst/>
            <a:ahLst/>
            <a:cxnLst/>
            <a:rect r="r" b="b" t="t" l="l"/>
            <a:pathLst>
              <a:path h="3131118" w="3174771">
                <a:moveTo>
                  <a:pt x="0" y="0"/>
                </a:moveTo>
                <a:lnTo>
                  <a:pt x="3174771" y="0"/>
                </a:lnTo>
                <a:lnTo>
                  <a:pt x="3174771" y="3131118"/>
                </a:lnTo>
                <a:lnTo>
                  <a:pt x="0" y="31311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false" rot="-3195136">
            <a:off x="16041820" y="-1017386"/>
            <a:ext cx="3174771" cy="3131118"/>
          </a:xfrm>
          <a:custGeom>
            <a:avLst/>
            <a:gdLst/>
            <a:ahLst/>
            <a:cxnLst/>
            <a:rect r="r" b="b" t="t" l="l"/>
            <a:pathLst>
              <a:path h="3131118" w="3174771">
                <a:moveTo>
                  <a:pt x="3174772" y="0"/>
                </a:moveTo>
                <a:lnTo>
                  <a:pt x="0" y="0"/>
                </a:lnTo>
                <a:lnTo>
                  <a:pt x="0" y="3131118"/>
                </a:lnTo>
                <a:lnTo>
                  <a:pt x="3174772" y="3131118"/>
                </a:lnTo>
                <a:lnTo>
                  <a:pt x="317477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4204720" y="872621"/>
            <a:ext cx="10370876" cy="1495139"/>
          </a:xfrm>
          <a:prstGeom prst="rect">
            <a:avLst/>
          </a:prstGeom>
        </p:spPr>
        <p:txBody>
          <a:bodyPr anchor="t" rtlCol="false" tIns="0" lIns="0" bIns="0" rIns="0">
            <a:spAutoFit/>
          </a:bodyPr>
          <a:lstStyle/>
          <a:p>
            <a:pPr algn="ctr">
              <a:lnSpc>
                <a:spcPts val="10541"/>
              </a:lnSpc>
            </a:pPr>
            <a:r>
              <a:rPr lang="en-US" sz="7529">
                <a:solidFill>
                  <a:srgbClr val="CA5038"/>
                </a:solidFill>
                <a:latin typeface="TAN Tangkiwood"/>
              </a:rPr>
              <a:t>Analisa Produk &amp; Layanan</a:t>
            </a:r>
          </a:p>
        </p:txBody>
      </p:sp>
      <p:sp>
        <p:nvSpPr>
          <p:cNvPr name="Freeform 8" id="8"/>
          <p:cNvSpPr/>
          <p:nvPr/>
        </p:nvSpPr>
        <p:spPr>
          <a:xfrm flipH="false" flipV="false" rot="-1013736">
            <a:off x="3043776" y="256397"/>
            <a:ext cx="1405591" cy="1544606"/>
          </a:xfrm>
          <a:custGeom>
            <a:avLst/>
            <a:gdLst/>
            <a:ahLst/>
            <a:cxnLst/>
            <a:rect r="r" b="b" t="t" l="l"/>
            <a:pathLst>
              <a:path h="1544606" w="1405591">
                <a:moveTo>
                  <a:pt x="0" y="0"/>
                </a:moveTo>
                <a:lnTo>
                  <a:pt x="1405591" y="0"/>
                </a:lnTo>
                <a:lnTo>
                  <a:pt x="1405591" y="1544606"/>
                </a:lnTo>
                <a:lnTo>
                  <a:pt x="0" y="15446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1013736">
            <a:off x="14268315" y="256397"/>
            <a:ext cx="1405591" cy="1544606"/>
          </a:xfrm>
          <a:custGeom>
            <a:avLst/>
            <a:gdLst/>
            <a:ahLst/>
            <a:cxnLst/>
            <a:rect r="r" b="b" t="t" l="l"/>
            <a:pathLst>
              <a:path h="1544606" w="1405591">
                <a:moveTo>
                  <a:pt x="0" y="0"/>
                </a:moveTo>
                <a:lnTo>
                  <a:pt x="1405592" y="0"/>
                </a:lnTo>
                <a:lnTo>
                  <a:pt x="1405592" y="1544606"/>
                </a:lnTo>
                <a:lnTo>
                  <a:pt x="0" y="15446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1792984">
            <a:off x="11230326" y="9270411"/>
            <a:ext cx="1688109" cy="928460"/>
          </a:xfrm>
          <a:custGeom>
            <a:avLst/>
            <a:gdLst/>
            <a:ahLst/>
            <a:cxnLst/>
            <a:rect r="r" b="b" t="t" l="l"/>
            <a:pathLst>
              <a:path h="928460" w="1688109">
                <a:moveTo>
                  <a:pt x="0" y="0"/>
                </a:moveTo>
                <a:lnTo>
                  <a:pt x="1688110" y="0"/>
                </a:lnTo>
                <a:lnTo>
                  <a:pt x="1688110" y="928460"/>
                </a:lnTo>
                <a:lnTo>
                  <a:pt x="0" y="92846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true" flipV="false" rot="1689788">
            <a:off x="5369672" y="9270411"/>
            <a:ext cx="1688109" cy="928460"/>
          </a:xfrm>
          <a:custGeom>
            <a:avLst/>
            <a:gdLst/>
            <a:ahLst/>
            <a:cxnLst/>
            <a:rect r="r" b="b" t="t" l="l"/>
            <a:pathLst>
              <a:path h="928460" w="1688109">
                <a:moveTo>
                  <a:pt x="1688109" y="0"/>
                </a:moveTo>
                <a:lnTo>
                  <a:pt x="0" y="0"/>
                </a:lnTo>
                <a:lnTo>
                  <a:pt x="0" y="928460"/>
                </a:lnTo>
                <a:lnTo>
                  <a:pt x="1688109" y="928460"/>
                </a:lnTo>
                <a:lnTo>
                  <a:pt x="1688109"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296903" y="3409122"/>
            <a:ext cx="5763351" cy="4914567"/>
          </a:xfrm>
          <a:custGeom>
            <a:avLst/>
            <a:gdLst/>
            <a:ahLst/>
            <a:cxnLst/>
            <a:rect r="r" b="b" t="t" l="l"/>
            <a:pathLst>
              <a:path h="4914567" w="5763351">
                <a:moveTo>
                  <a:pt x="0" y="0"/>
                </a:moveTo>
                <a:lnTo>
                  <a:pt x="5763351" y="0"/>
                </a:lnTo>
                <a:lnTo>
                  <a:pt x="5763351" y="4914567"/>
                </a:lnTo>
                <a:lnTo>
                  <a:pt x="0" y="491456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false" flipV="false" rot="0">
            <a:off x="12566589" y="3377409"/>
            <a:ext cx="5555221" cy="4737089"/>
          </a:xfrm>
          <a:custGeom>
            <a:avLst/>
            <a:gdLst/>
            <a:ahLst/>
            <a:cxnLst/>
            <a:rect r="r" b="b" t="t" l="l"/>
            <a:pathLst>
              <a:path h="4737089" w="5555221">
                <a:moveTo>
                  <a:pt x="0" y="0"/>
                </a:moveTo>
                <a:lnTo>
                  <a:pt x="5555222" y="0"/>
                </a:lnTo>
                <a:lnTo>
                  <a:pt x="5555222" y="4737089"/>
                </a:lnTo>
                <a:lnTo>
                  <a:pt x="0" y="473708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540597" y="3409122"/>
            <a:ext cx="5699121" cy="4859796"/>
          </a:xfrm>
          <a:custGeom>
            <a:avLst/>
            <a:gdLst/>
            <a:ahLst/>
            <a:cxnLst/>
            <a:rect r="r" b="b" t="t" l="l"/>
            <a:pathLst>
              <a:path h="4859796" w="5699121">
                <a:moveTo>
                  <a:pt x="0" y="0"/>
                </a:moveTo>
                <a:lnTo>
                  <a:pt x="5699121" y="0"/>
                </a:lnTo>
                <a:lnTo>
                  <a:pt x="5699121" y="4859796"/>
                </a:lnTo>
                <a:lnTo>
                  <a:pt x="0" y="485979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5" id="15"/>
          <p:cNvSpPr txBox="true"/>
          <p:nvPr/>
        </p:nvSpPr>
        <p:spPr>
          <a:xfrm rot="0">
            <a:off x="7829481" y="2082010"/>
            <a:ext cx="2629038" cy="1657464"/>
          </a:xfrm>
          <a:prstGeom prst="rect">
            <a:avLst/>
          </a:prstGeom>
        </p:spPr>
        <p:txBody>
          <a:bodyPr anchor="t" rtlCol="false" tIns="0" lIns="0" bIns="0" rIns="0">
            <a:spAutoFit/>
          </a:bodyPr>
          <a:lstStyle/>
          <a:p>
            <a:pPr algn="ctr">
              <a:lnSpc>
                <a:spcPts val="8691"/>
              </a:lnSpc>
            </a:pPr>
            <a:r>
              <a:rPr lang="en-US" sz="6208">
                <a:solidFill>
                  <a:srgbClr val="CA5038"/>
                </a:solidFill>
                <a:latin typeface="TAN Tangkiwood"/>
              </a:rPr>
              <a:t>Produk :</a:t>
            </a:r>
          </a:p>
          <a:p>
            <a:pPr>
              <a:lnSpc>
                <a:spcPts val="3067"/>
              </a:lnSpc>
            </a:pPr>
          </a:p>
        </p:txBody>
      </p:sp>
      <p:sp>
        <p:nvSpPr>
          <p:cNvPr name="TextBox 16" id="16"/>
          <p:cNvSpPr txBox="true"/>
          <p:nvPr/>
        </p:nvSpPr>
        <p:spPr>
          <a:xfrm rot="0">
            <a:off x="755676" y="4364222"/>
            <a:ext cx="4845806" cy="3110429"/>
          </a:xfrm>
          <a:prstGeom prst="rect">
            <a:avLst/>
          </a:prstGeom>
        </p:spPr>
        <p:txBody>
          <a:bodyPr anchor="t" rtlCol="false" tIns="0" lIns="0" bIns="0" rIns="0">
            <a:spAutoFit/>
          </a:bodyPr>
          <a:lstStyle/>
          <a:p>
            <a:pPr algn="ctr">
              <a:lnSpc>
                <a:spcPts val="4169"/>
              </a:lnSpc>
            </a:pPr>
            <a:r>
              <a:rPr lang="en-US" sz="2978">
                <a:solidFill>
                  <a:srgbClr val="000000"/>
                </a:solidFill>
                <a:latin typeface="Lumberjack"/>
              </a:rPr>
              <a:t>Kelas Online: BuildWithangga menawarkan berbagai kelas online dalam berbagai bidang, seperti desain grafis, web development, digital marketing, dan bisnis.</a:t>
            </a:r>
          </a:p>
        </p:txBody>
      </p:sp>
      <p:sp>
        <p:nvSpPr>
          <p:cNvPr name="TextBox 17" id="17"/>
          <p:cNvSpPr txBox="true"/>
          <p:nvPr/>
        </p:nvSpPr>
        <p:spPr>
          <a:xfrm rot="0">
            <a:off x="6764271" y="4234163"/>
            <a:ext cx="4759459" cy="3880335"/>
          </a:xfrm>
          <a:prstGeom prst="rect">
            <a:avLst/>
          </a:prstGeom>
        </p:spPr>
        <p:txBody>
          <a:bodyPr anchor="t" rtlCol="false" tIns="0" lIns="0" bIns="0" rIns="0">
            <a:spAutoFit/>
          </a:bodyPr>
          <a:lstStyle/>
          <a:p>
            <a:pPr algn="ctr">
              <a:lnSpc>
                <a:spcPts val="4095"/>
              </a:lnSpc>
            </a:pPr>
            <a:r>
              <a:rPr lang="en-US" sz="2925">
                <a:solidFill>
                  <a:srgbClr val="000000"/>
                </a:solidFill>
                <a:latin typeface="Lumberjack"/>
              </a:rPr>
              <a:t>Mentorship: BuildWithangga menyediakan program mentorship bagi para penggunanya yang ingin mendapatkan bimbingan dan arahan dari para pakar di bidangnya.</a:t>
            </a:r>
          </a:p>
          <a:p>
            <a:pPr>
              <a:lnSpc>
                <a:spcPts val="2377"/>
              </a:lnSpc>
            </a:pPr>
          </a:p>
        </p:txBody>
      </p:sp>
      <p:sp>
        <p:nvSpPr>
          <p:cNvPr name="TextBox 18" id="18"/>
          <p:cNvSpPr txBox="true"/>
          <p:nvPr/>
        </p:nvSpPr>
        <p:spPr>
          <a:xfrm rot="0">
            <a:off x="12869747" y="4382473"/>
            <a:ext cx="4759459" cy="2855945"/>
          </a:xfrm>
          <a:prstGeom prst="rect">
            <a:avLst/>
          </a:prstGeom>
        </p:spPr>
        <p:txBody>
          <a:bodyPr anchor="t" rtlCol="false" tIns="0" lIns="0" bIns="0" rIns="0">
            <a:spAutoFit/>
          </a:bodyPr>
          <a:lstStyle/>
          <a:p>
            <a:pPr algn="ctr">
              <a:lnSpc>
                <a:spcPts val="4095"/>
              </a:lnSpc>
            </a:pPr>
            <a:r>
              <a:rPr lang="en-US" sz="2925">
                <a:solidFill>
                  <a:srgbClr val="000000"/>
                </a:solidFill>
                <a:latin typeface="Lumberjack"/>
              </a:rPr>
              <a:t>Bootcamp: BuildWithangga mengadakan bootcamp intensif untuk membantu para penggunanya mempelajari skill baru dalam waktu singkat.</a:t>
            </a:r>
          </a:p>
          <a:p>
            <a:pPr>
              <a:lnSpc>
                <a:spcPts val="2377"/>
              </a:lnSpc>
            </a:pPr>
          </a:p>
        </p:txBody>
      </p:sp>
      <p:sp>
        <p:nvSpPr>
          <p:cNvPr name="Freeform 19" id="19"/>
          <p:cNvSpPr/>
          <p:nvPr/>
        </p:nvSpPr>
        <p:spPr>
          <a:xfrm flipH="false" flipV="false" rot="-1792984">
            <a:off x="8299945" y="156067"/>
            <a:ext cx="1688109" cy="928460"/>
          </a:xfrm>
          <a:custGeom>
            <a:avLst/>
            <a:gdLst/>
            <a:ahLst/>
            <a:cxnLst/>
            <a:rect r="r" b="b" t="t" l="l"/>
            <a:pathLst>
              <a:path h="928460" w="1688109">
                <a:moveTo>
                  <a:pt x="0" y="0"/>
                </a:moveTo>
                <a:lnTo>
                  <a:pt x="1688110" y="0"/>
                </a:lnTo>
                <a:lnTo>
                  <a:pt x="1688110" y="928460"/>
                </a:lnTo>
                <a:lnTo>
                  <a:pt x="0" y="92846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7D7C0"/>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3797755" y="-4360936"/>
            <a:ext cx="10692491" cy="19008872"/>
          </a:xfrm>
          <a:custGeom>
            <a:avLst/>
            <a:gdLst/>
            <a:ahLst/>
            <a:cxnLst/>
            <a:rect r="r" b="b" t="t" l="l"/>
            <a:pathLst>
              <a:path h="19008872" w="10692491">
                <a:moveTo>
                  <a:pt x="0" y="0"/>
                </a:moveTo>
                <a:lnTo>
                  <a:pt x="10692490" y="0"/>
                </a:lnTo>
                <a:lnTo>
                  <a:pt x="10692490" y="19008872"/>
                </a:lnTo>
                <a:lnTo>
                  <a:pt x="0" y="19008872"/>
                </a:lnTo>
                <a:lnTo>
                  <a:pt x="0" y="0"/>
                </a:lnTo>
                <a:close/>
              </a:path>
            </a:pathLst>
          </a:custGeom>
          <a:blipFill>
            <a:blip r:embed="rId2">
              <a:alphaModFix amt="7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4692180" y="7553784"/>
            <a:ext cx="4342716" cy="3409032"/>
          </a:xfrm>
          <a:custGeom>
            <a:avLst/>
            <a:gdLst/>
            <a:ahLst/>
            <a:cxnLst/>
            <a:rect r="r" b="b" t="t" l="l"/>
            <a:pathLst>
              <a:path h="3409032" w="4342716">
                <a:moveTo>
                  <a:pt x="4342716" y="0"/>
                </a:moveTo>
                <a:lnTo>
                  <a:pt x="0" y="0"/>
                </a:lnTo>
                <a:lnTo>
                  <a:pt x="0" y="3409032"/>
                </a:lnTo>
                <a:lnTo>
                  <a:pt x="4342716" y="3409032"/>
                </a:lnTo>
                <a:lnTo>
                  <a:pt x="43427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96145" y="7474651"/>
            <a:ext cx="4342716" cy="3409032"/>
          </a:xfrm>
          <a:custGeom>
            <a:avLst/>
            <a:gdLst/>
            <a:ahLst/>
            <a:cxnLst/>
            <a:rect r="r" b="b" t="t" l="l"/>
            <a:pathLst>
              <a:path h="3409032" w="4342716">
                <a:moveTo>
                  <a:pt x="0" y="0"/>
                </a:moveTo>
                <a:lnTo>
                  <a:pt x="4342716" y="0"/>
                </a:lnTo>
                <a:lnTo>
                  <a:pt x="4342716" y="3409032"/>
                </a:lnTo>
                <a:lnTo>
                  <a:pt x="0" y="34090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3347650">
            <a:off x="-803776" y="-1053943"/>
            <a:ext cx="3174771" cy="3131118"/>
          </a:xfrm>
          <a:custGeom>
            <a:avLst/>
            <a:gdLst/>
            <a:ahLst/>
            <a:cxnLst/>
            <a:rect r="r" b="b" t="t" l="l"/>
            <a:pathLst>
              <a:path h="3131118" w="3174771">
                <a:moveTo>
                  <a:pt x="0" y="0"/>
                </a:moveTo>
                <a:lnTo>
                  <a:pt x="3174771" y="0"/>
                </a:lnTo>
                <a:lnTo>
                  <a:pt x="3174771" y="3131118"/>
                </a:lnTo>
                <a:lnTo>
                  <a:pt x="0" y="31311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false" rot="-3195136">
            <a:off x="16041820" y="-1017386"/>
            <a:ext cx="3174771" cy="3131118"/>
          </a:xfrm>
          <a:custGeom>
            <a:avLst/>
            <a:gdLst/>
            <a:ahLst/>
            <a:cxnLst/>
            <a:rect r="r" b="b" t="t" l="l"/>
            <a:pathLst>
              <a:path h="3131118" w="3174771">
                <a:moveTo>
                  <a:pt x="3174772" y="0"/>
                </a:moveTo>
                <a:lnTo>
                  <a:pt x="0" y="0"/>
                </a:lnTo>
                <a:lnTo>
                  <a:pt x="0" y="3131118"/>
                </a:lnTo>
                <a:lnTo>
                  <a:pt x="3174772" y="3131118"/>
                </a:lnTo>
                <a:lnTo>
                  <a:pt x="317477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4204720" y="872621"/>
            <a:ext cx="10370876" cy="1495139"/>
          </a:xfrm>
          <a:prstGeom prst="rect">
            <a:avLst/>
          </a:prstGeom>
        </p:spPr>
        <p:txBody>
          <a:bodyPr anchor="t" rtlCol="false" tIns="0" lIns="0" bIns="0" rIns="0">
            <a:spAutoFit/>
          </a:bodyPr>
          <a:lstStyle/>
          <a:p>
            <a:pPr algn="ctr">
              <a:lnSpc>
                <a:spcPts val="10541"/>
              </a:lnSpc>
            </a:pPr>
            <a:r>
              <a:rPr lang="en-US" sz="7529">
                <a:solidFill>
                  <a:srgbClr val="CA5038"/>
                </a:solidFill>
                <a:latin typeface="TAN Tangkiwood"/>
              </a:rPr>
              <a:t>Analisa Produk &amp; Layanan</a:t>
            </a:r>
          </a:p>
        </p:txBody>
      </p:sp>
      <p:sp>
        <p:nvSpPr>
          <p:cNvPr name="Freeform 8" id="8"/>
          <p:cNvSpPr/>
          <p:nvPr/>
        </p:nvSpPr>
        <p:spPr>
          <a:xfrm flipH="false" flipV="false" rot="-1013736">
            <a:off x="3043776" y="256397"/>
            <a:ext cx="1405591" cy="1544606"/>
          </a:xfrm>
          <a:custGeom>
            <a:avLst/>
            <a:gdLst/>
            <a:ahLst/>
            <a:cxnLst/>
            <a:rect r="r" b="b" t="t" l="l"/>
            <a:pathLst>
              <a:path h="1544606" w="1405591">
                <a:moveTo>
                  <a:pt x="0" y="0"/>
                </a:moveTo>
                <a:lnTo>
                  <a:pt x="1405591" y="0"/>
                </a:lnTo>
                <a:lnTo>
                  <a:pt x="1405591" y="1544606"/>
                </a:lnTo>
                <a:lnTo>
                  <a:pt x="0" y="15446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1013736">
            <a:off x="14268315" y="256397"/>
            <a:ext cx="1405591" cy="1544606"/>
          </a:xfrm>
          <a:custGeom>
            <a:avLst/>
            <a:gdLst/>
            <a:ahLst/>
            <a:cxnLst/>
            <a:rect r="r" b="b" t="t" l="l"/>
            <a:pathLst>
              <a:path h="1544606" w="1405591">
                <a:moveTo>
                  <a:pt x="0" y="0"/>
                </a:moveTo>
                <a:lnTo>
                  <a:pt x="1405592" y="0"/>
                </a:lnTo>
                <a:lnTo>
                  <a:pt x="1405592" y="1544606"/>
                </a:lnTo>
                <a:lnTo>
                  <a:pt x="0" y="15446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1792984">
            <a:off x="11230326" y="9270411"/>
            <a:ext cx="1688109" cy="928460"/>
          </a:xfrm>
          <a:custGeom>
            <a:avLst/>
            <a:gdLst/>
            <a:ahLst/>
            <a:cxnLst/>
            <a:rect r="r" b="b" t="t" l="l"/>
            <a:pathLst>
              <a:path h="928460" w="1688109">
                <a:moveTo>
                  <a:pt x="0" y="0"/>
                </a:moveTo>
                <a:lnTo>
                  <a:pt x="1688110" y="0"/>
                </a:lnTo>
                <a:lnTo>
                  <a:pt x="1688110" y="928460"/>
                </a:lnTo>
                <a:lnTo>
                  <a:pt x="0" y="92846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true" flipV="false" rot="1689788">
            <a:off x="5369672" y="9270411"/>
            <a:ext cx="1688109" cy="928460"/>
          </a:xfrm>
          <a:custGeom>
            <a:avLst/>
            <a:gdLst/>
            <a:ahLst/>
            <a:cxnLst/>
            <a:rect r="r" b="b" t="t" l="l"/>
            <a:pathLst>
              <a:path h="928460" w="1688109">
                <a:moveTo>
                  <a:pt x="1688109" y="0"/>
                </a:moveTo>
                <a:lnTo>
                  <a:pt x="0" y="0"/>
                </a:lnTo>
                <a:lnTo>
                  <a:pt x="0" y="928460"/>
                </a:lnTo>
                <a:lnTo>
                  <a:pt x="1688109" y="928460"/>
                </a:lnTo>
                <a:lnTo>
                  <a:pt x="1688109"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296903" y="3409122"/>
            <a:ext cx="5763351" cy="4914567"/>
          </a:xfrm>
          <a:custGeom>
            <a:avLst/>
            <a:gdLst/>
            <a:ahLst/>
            <a:cxnLst/>
            <a:rect r="r" b="b" t="t" l="l"/>
            <a:pathLst>
              <a:path h="4914567" w="5763351">
                <a:moveTo>
                  <a:pt x="0" y="0"/>
                </a:moveTo>
                <a:lnTo>
                  <a:pt x="5763351" y="0"/>
                </a:lnTo>
                <a:lnTo>
                  <a:pt x="5763351" y="4914567"/>
                </a:lnTo>
                <a:lnTo>
                  <a:pt x="0" y="491456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false" flipV="false" rot="0">
            <a:off x="12566589" y="3377409"/>
            <a:ext cx="5555221" cy="4737089"/>
          </a:xfrm>
          <a:custGeom>
            <a:avLst/>
            <a:gdLst/>
            <a:ahLst/>
            <a:cxnLst/>
            <a:rect r="r" b="b" t="t" l="l"/>
            <a:pathLst>
              <a:path h="4737089" w="5555221">
                <a:moveTo>
                  <a:pt x="0" y="0"/>
                </a:moveTo>
                <a:lnTo>
                  <a:pt x="5555222" y="0"/>
                </a:lnTo>
                <a:lnTo>
                  <a:pt x="5555222" y="4737089"/>
                </a:lnTo>
                <a:lnTo>
                  <a:pt x="0" y="473708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540597" y="3409122"/>
            <a:ext cx="5699121" cy="4859796"/>
          </a:xfrm>
          <a:custGeom>
            <a:avLst/>
            <a:gdLst/>
            <a:ahLst/>
            <a:cxnLst/>
            <a:rect r="r" b="b" t="t" l="l"/>
            <a:pathLst>
              <a:path h="4859796" w="5699121">
                <a:moveTo>
                  <a:pt x="0" y="0"/>
                </a:moveTo>
                <a:lnTo>
                  <a:pt x="5699121" y="0"/>
                </a:lnTo>
                <a:lnTo>
                  <a:pt x="5699121" y="4859796"/>
                </a:lnTo>
                <a:lnTo>
                  <a:pt x="0" y="485979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5" id="15"/>
          <p:cNvSpPr txBox="true"/>
          <p:nvPr/>
        </p:nvSpPr>
        <p:spPr>
          <a:xfrm rot="0">
            <a:off x="7503113" y="2072485"/>
            <a:ext cx="3281773" cy="1670137"/>
          </a:xfrm>
          <a:prstGeom prst="rect">
            <a:avLst/>
          </a:prstGeom>
        </p:spPr>
        <p:txBody>
          <a:bodyPr anchor="t" rtlCol="false" tIns="0" lIns="0" bIns="0" rIns="0">
            <a:spAutoFit/>
          </a:bodyPr>
          <a:lstStyle/>
          <a:p>
            <a:pPr algn="ctr">
              <a:lnSpc>
                <a:spcPts val="8711"/>
              </a:lnSpc>
            </a:pPr>
            <a:r>
              <a:rPr lang="en-US" sz="6222">
                <a:solidFill>
                  <a:srgbClr val="CA5038"/>
                </a:solidFill>
                <a:latin typeface="TAN Tangkiwood"/>
              </a:rPr>
              <a:t>Layanan : </a:t>
            </a:r>
          </a:p>
          <a:p>
            <a:pPr>
              <a:lnSpc>
                <a:spcPts val="3074"/>
              </a:lnSpc>
            </a:pPr>
          </a:p>
        </p:txBody>
      </p:sp>
      <p:sp>
        <p:nvSpPr>
          <p:cNvPr name="TextBox 16" id="16"/>
          <p:cNvSpPr txBox="true"/>
          <p:nvPr/>
        </p:nvSpPr>
        <p:spPr>
          <a:xfrm rot="0">
            <a:off x="755676" y="4373747"/>
            <a:ext cx="4494817" cy="3501199"/>
          </a:xfrm>
          <a:prstGeom prst="rect">
            <a:avLst/>
          </a:prstGeom>
        </p:spPr>
        <p:txBody>
          <a:bodyPr anchor="t" rtlCol="false" tIns="0" lIns="0" bIns="0" rIns="0">
            <a:spAutoFit/>
          </a:bodyPr>
          <a:lstStyle/>
          <a:p>
            <a:pPr algn="ctr">
              <a:lnSpc>
                <a:spcPts val="3515"/>
              </a:lnSpc>
            </a:pPr>
            <a:r>
              <a:rPr lang="en-US" sz="2510">
                <a:solidFill>
                  <a:srgbClr val="000000"/>
                </a:solidFill>
                <a:latin typeface="Lumberjack"/>
              </a:rPr>
              <a:t>Komunitas: BuildWithangga membangun komunitas online yang aktif dan suportif bagi para penggunanya. Komunitas ini menjadi wadah bagi para pengguna untuk saling belajar, berbagi pengalaman, dan mendapatkan dukungan.</a:t>
            </a:r>
          </a:p>
        </p:txBody>
      </p:sp>
      <p:sp>
        <p:nvSpPr>
          <p:cNvPr name="TextBox 17" id="17"/>
          <p:cNvSpPr txBox="true"/>
          <p:nvPr/>
        </p:nvSpPr>
        <p:spPr>
          <a:xfrm rot="0">
            <a:off x="7010428" y="4364222"/>
            <a:ext cx="4759459" cy="3152479"/>
          </a:xfrm>
          <a:prstGeom prst="rect">
            <a:avLst/>
          </a:prstGeom>
        </p:spPr>
        <p:txBody>
          <a:bodyPr anchor="t" rtlCol="false" tIns="0" lIns="0" bIns="0" rIns="0">
            <a:spAutoFit/>
          </a:bodyPr>
          <a:lstStyle/>
          <a:p>
            <a:pPr algn="ctr">
              <a:lnSpc>
                <a:spcPts val="4095"/>
              </a:lnSpc>
            </a:pPr>
            <a:r>
              <a:rPr lang="en-US" sz="2925">
                <a:solidFill>
                  <a:srgbClr val="000000"/>
                </a:solidFill>
                <a:latin typeface="Lumberjack"/>
              </a:rPr>
              <a:t>Customer Support: BuildWithangga menyediakan layanan customer support yang responsif dan helpful untuk membantu para penggunanya.</a:t>
            </a:r>
          </a:p>
          <a:p>
            <a:pPr>
              <a:lnSpc>
                <a:spcPts val="2377"/>
              </a:lnSpc>
            </a:pPr>
          </a:p>
          <a:p>
            <a:pPr>
              <a:lnSpc>
                <a:spcPts val="2377"/>
              </a:lnSpc>
            </a:pPr>
          </a:p>
        </p:txBody>
      </p:sp>
      <p:sp>
        <p:nvSpPr>
          <p:cNvPr name="TextBox 18" id="18"/>
          <p:cNvSpPr txBox="true"/>
          <p:nvPr/>
        </p:nvSpPr>
        <p:spPr>
          <a:xfrm rot="0">
            <a:off x="13037507" y="4291750"/>
            <a:ext cx="4389553" cy="3583196"/>
          </a:xfrm>
          <a:prstGeom prst="rect">
            <a:avLst/>
          </a:prstGeom>
        </p:spPr>
        <p:txBody>
          <a:bodyPr anchor="t" rtlCol="false" tIns="0" lIns="0" bIns="0" rIns="0">
            <a:spAutoFit/>
          </a:bodyPr>
          <a:lstStyle/>
          <a:p>
            <a:pPr algn="ctr">
              <a:lnSpc>
                <a:spcPts val="3776"/>
              </a:lnSpc>
            </a:pPr>
            <a:r>
              <a:rPr lang="en-US" sz="2697">
                <a:solidFill>
                  <a:srgbClr val="000000"/>
                </a:solidFill>
                <a:latin typeface="Lumberjack"/>
              </a:rPr>
              <a:t>Career Support: BuildWithangga membantu para penggunanya dalam mencari pekerjaan dengan menyediakan layanan career support, seperti resume review dan interview preparation.</a:t>
            </a:r>
          </a:p>
          <a:p>
            <a:pPr>
              <a:lnSpc>
                <a:spcPts val="2192"/>
              </a:lnSpc>
            </a:pPr>
          </a:p>
        </p:txBody>
      </p:sp>
      <p:sp>
        <p:nvSpPr>
          <p:cNvPr name="Freeform 19" id="19"/>
          <p:cNvSpPr/>
          <p:nvPr/>
        </p:nvSpPr>
        <p:spPr>
          <a:xfrm flipH="false" flipV="false" rot="-1792984">
            <a:off x="8299945" y="156067"/>
            <a:ext cx="1688109" cy="928460"/>
          </a:xfrm>
          <a:custGeom>
            <a:avLst/>
            <a:gdLst/>
            <a:ahLst/>
            <a:cxnLst/>
            <a:rect r="r" b="b" t="t" l="l"/>
            <a:pathLst>
              <a:path h="928460" w="1688109">
                <a:moveTo>
                  <a:pt x="0" y="0"/>
                </a:moveTo>
                <a:lnTo>
                  <a:pt x="1688110" y="0"/>
                </a:lnTo>
                <a:lnTo>
                  <a:pt x="1688110" y="928460"/>
                </a:lnTo>
                <a:lnTo>
                  <a:pt x="0" y="92846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7D7C0"/>
        </a:solidFill>
      </p:bgPr>
    </p:bg>
    <p:spTree>
      <p:nvGrpSpPr>
        <p:cNvPr id="1" name=""/>
        <p:cNvGrpSpPr/>
        <p:nvPr/>
      </p:nvGrpSpPr>
      <p:grpSpPr>
        <a:xfrm>
          <a:off x="0" y="0"/>
          <a:ext cx="0" cy="0"/>
          <a:chOff x="0" y="0"/>
          <a:chExt cx="0" cy="0"/>
        </a:xfrm>
      </p:grpSpPr>
      <p:sp>
        <p:nvSpPr>
          <p:cNvPr name="Freeform 2" id="2"/>
          <p:cNvSpPr/>
          <p:nvPr/>
        </p:nvSpPr>
        <p:spPr>
          <a:xfrm flipH="false" flipV="true" rot="-5400000">
            <a:off x="3797755" y="-4360936"/>
            <a:ext cx="10692491" cy="19008872"/>
          </a:xfrm>
          <a:custGeom>
            <a:avLst/>
            <a:gdLst/>
            <a:ahLst/>
            <a:cxnLst/>
            <a:rect r="r" b="b" t="t" l="l"/>
            <a:pathLst>
              <a:path h="19008872" w="10692491">
                <a:moveTo>
                  <a:pt x="0" y="19008872"/>
                </a:moveTo>
                <a:lnTo>
                  <a:pt x="10692490" y="19008872"/>
                </a:lnTo>
                <a:lnTo>
                  <a:pt x="10692490" y="0"/>
                </a:lnTo>
                <a:lnTo>
                  <a:pt x="0" y="0"/>
                </a:lnTo>
                <a:lnTo>
                  <a:pt x="0" y="19008872"/>
                </a:lnTo>
                <a:close/>
              </a:path>
            </a:pathLst>
          </a:custGeom>
          <a:blipFill>
            <a:blip r:embed="rId2">
              <a:alphaModFix amt="7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2790682"/>
            <a:ext cx="7822388" cy="6670364"/>
          </a:xfrm>
          <a:custGeom>
            <a:avLst/>
            <a:gdLst/>
            <a:ahLst/>
            <a:cxnLst/>
            <a:rect r="r" b="b" t="t" l="l"/>
            <a:pathLst>
              <a:path h="6670364" w="7822388">
                <a:moveTo>
                  <a:pt x="0" y="0"/>
                </a:moveTo>
                <a:lnTo>
                  <a:pt x="7822388" y="0"/>
                </a:lnTo>
                <a:lnTo>
                  <a:pt x="7822388" y="6670363"/>
                </a:lnTo>
                <a:lnTo>
                  <a:pt x="0" y="66703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455975" y="2790682"/>
            <a:ext cx="7867607" cy="6708923"/>
          </a:xfrm>
          <a:custGeom>
            <a:avLst/>
            <a:gdLst/>
            <a:ahLst/>
            <a:cxnLst/>
            <a:rect r="r" b="b" t="t" l="l"/>
            <a:pathLst>
              <a:path h="6708923" w="7867607">
                <a:moveTo>
                  <a:pt x="0" y="0"/>
                </a:moveTo>
                <a:lnTo>
                  <a:pt x="7867607" y="0"/>
                </a:lnTo>
                <a:lnTo>
                  <a:pt x="7867607" y="6708923"/>
                </a:lnTo>
                <a:lnTo>
                  <a:pt x="0" y="67089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846106" y="7403645"/>
            <a:ext cx="1874806" cy="3086100"/>
          </a:xfrm>
          <a:custGeom>
            <a:avLst/>
            <a:gdLst/>
            <a:ahLst/>
            <a:cxnLst/>
            <a:rect r="r" b="b" t="t" l="l"/>
            <a:pathLst>
              <a:path h="3086100" w="1874806">
                <a:moveTo>
                  <a:pt x="0" y="0"/>
                </a:moveTo>
                <a:lnTo>
                  <a:pt x="1874806" y="0"/>
                </a:lnTo>
                <a:lnTo>
                  <a:pt x="1874806" y="3086100"/>
                </a:lnTo>
                <a:lnTo>
                  <a:pt x="0" y="30861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392620" y="-964643"/>
            <a:ext cx="3790760" cy="4114800"/>
          </a:xfrm>
          <a:custGeom>
            <a:avLst/>
            <a:gdLst/>
            <a:ahLst/>
            <a:cxnLst/>
            <a:rect r="r" b="b" t="t" l="l"/>
            <a:pathLst>
              <a:path h="4114800" w="3790760">
                <a:moveTo>
                  <a:pt x="0" y="0"/>
                </a:moveTo>
                <a:lnTo>
                  <a:pt x="3790760" y="0"/>
                </a:lnTo>
                <a:lnTo>
                  <a:pt x="379076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442143" y="-1028700"/>
            <a:ext cx="3790760" cy="4114800"/>
          </a:xfrm>
          <a:custGeom>
            <a:avLst/>
            <a:gdLst/>
            <a:ahLst/>
            <a:cxnLst/>
            <a:rect r="r" b="b" t="t" l="l"/>
            <a:pathLst>
              <a:path h="4114800" w="3790760">
                <a:moveTo>
                  <a:pt x="0" y="0"/>
                </a:moveTo>
                <a:lnTo>
                  <a:pt x="3790759" y="0"/>
                </a:lnTo>
                <a:lnTo>
                  <a:pt x="3790759"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false" rot="0">
            <a:off x="17350597" y="7403645"/>
            <a:ext cx="1874806" cy="3086100"/>
          </a:xfrm>
          <a:custGeom>
            <a:avLst/>
            <a:gdLst/>
            <a:ahLst/>
            <a:cxnLst/>
            <a:rect r="r" b="b" t="t" l="l"/>
            <a:pathLst>
              <a:path h="3086100" w="1874806">
                <a:moveTo>
                  <a:pt x="1874806" y="0"/>
                </a:moveTo>
                <a:lnTo>
                  <a:pt x="0" y="0"/>
                </a:lnTo>
                <a:lnTo>
                  <a:pt x="0" y="3086100"/>
                </a:lnTo>
                <a:lnTo>
                  <a:pt x="1874806" y="3086100"/>
                </a:lnTo>
                <a:lnTo>
                  <a:pt x="1874806"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2693162" y="0"/>
            <a:ext cx="2305116" cy="1388832"/>
          </a:xfrm>
          <a:custGeom>
            <a:avLst/>
            <a:gdLst/>
            <a:ahLst/>
            <a:cxnLst/>
            <a:rect r="r" b="b" t="t" l="l"/>
            <a:pathLst>
              <a:path h="1388832" w="2305116">
                <a:moveTo>
                  <a:pt x="0" y="0"/>
                </a:moveTo>
                <a:lnTo>
                  <a:pt x="2305116" y="0"/>
                </a:lnTo>
                <a:lnTo>
                  <a:pt x="2305116" y="1388832"/>
                </a:lnTo>
                <a:lnTo>
                  <a:pt x="0" y="138883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2693162" y="2524441"/>
            <a:ext cx="3802796" cy="1312649"/>
          </a:xfrm>
          <a:prstGeom prst="rect">
            <a:avLst/>
          </a:prstGeom>
        </p:spPr>
        <p:txBody>
          <a:bodyPr anchor="t" rtlCol="false" tIns="0" lIns="0" bIns="0" rIns="0">
            <a:spAutoFit/>
          </a:bodyPr>
          <a:lstStyle/>
          <a:p>
            <a:pPr algn="ctr">
              <a:lnSpc>
                <a:spcPts val="9297"/>
              </a:lnSpc>
            </a:pPr>
            <a:r>
              <a:rPr lang="en-US" sz="6640">
                <a:solidFill>
                  <a:srgbClr val="CA5038"/>
                </a:solidFill>
                <a:latin typeface="TAN Tangkiwood"/>
              </a:rPr>
              <a:t>Kelebihan :</a:t>
            </a:r>
          </a:p>
        </p:txBody>
      </p:sp>
      <p:sp>
        <p:nvSpPr>
          <p:cNvPr name="Freeform 11" id="11"/>
          <p:cNvSpPr/>
          <p:nvPr/>
        </p:nvSpPr>
        <p:spPr>
          <a:xfrm flipH="true" flipV="false" rot="0">
            <a:off x="13649641" y="0"/>
            <a:ext cx="2305116" cy="1388832"/>
          </a:xfrm>
          <a:custGeom>
            <a:avLst/>
            <a:gdLst/>
            <a:ahLst/>
            <a:cxnLst/>
            <a:rect r="r" b="b" t="t" l="l"/>
            <a:pathLst>
              <a:path h="1388832" w="2305116">
                <a:moveTo>
                  <a:pt x="2305116" y="0"/>
                </a:moveTo>
                <a:lnTo>
                  <a:pt x="0" y="0"/>
                </a:lnTo>
                <a:lnTo>
                  <a:pt x="0" y="1388832"/>
                </a:lnTo>
                <a:lnTo>
                  <a:pt x="2305116" y="1388832"/>
                </a:lnTo>
                <a:lnTo>
                  <a:pt x="2305116"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5400000">
            <a:off x="4514501" y="8432345"/>
            <a:ext cx="2057400" cy="4114800"/>
          </a:xfrm>
          <a:custGeom>
            <a:avLst/>
            <a:gdLst/>
            <a:ahLst/>
            <a:cxnLst/>
            <a:rect r="r" b="b" t="t" l="l"/>
            <a:pathLst>
              <a:path h="4114800" w="2057400">
                <a:moveTo>
                  <a:pt x="0" y="0"/>
                </a:moveTo>
                <a:lnTo>
                  <a:pt x="2057400" y="0"/>
                </a:lnTo>
                <a:lnTo>
                  <a:pt x="2057400"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false" flipV="true" rot="5400000">
            <a:off x="11716099" y="8432345"/>
            <a:ext cx="2057400" cy="4114800"/>
          </a:xfrm>
          <a:custGeom>
            <a:avLst/>
            <a:gdLst/>
            <a:ahLst/>
            <a:cxnLst/>
            <a:rect r="r" b="b" t="t" l="l"/>
            <a:pathLst>
              <a:path h="4114800" w="2057400">
                <a:moveTo>
                  <a:pt x="0" y="4114800"/>
                </a:moveTo>
                <a:lnTo>
                  <a:pt x="2057400" y="4114800"/>
                </a:lnTo>
                <a:lnTo>
                  <a:pt x="2057400" y="0"/>
                </a:lnTo>
                <a:lnTo>
                  <a:pt x="0" y="0"/>
                </a:lnTo>
                <a:lnTo>
                  <a:pt x="0" y="411480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4" id="14"/>
          <p:cNvSpPr txBox="true"/>
          <p:nvPr/>
        </p:nvSpPr>
        <p:spPr>
          <a:xfrm rot="0">
            <a:off x="10196960" y="4047035"/>
            <a:ext cx="6385638" cy="4751070"/>
          </a:xfrm>
          <a:prstGeom prst="rect">
            <a:avLst/>
          </a:prstGeom>
        </p:spPr>
        <p:txBody>
          <a:bodyPr anchor="t" rtlCol="false" tIns="0" lIns="0" bIns="0" rIns="0">
            <a:spAutoFit/>
          </a:bodyPr>
          <a:lstStyle/>
          <a:p>
            <a:pPr>
              <a:lnSpc>
                <a:spcPts val="3779"/>
              </a:lnSpc>
            </a:pPr>
            <a:r>
              <a:rPr lang="en-US" sz="2700">
                <a:solidFill>
                  <a:srgbClr val="29130E"/>
                </a:solidFill>
                <a:latin typeface="Lumberjack"/>
              </a:rPr>
              <a:t>Kurangnya Fitur Interaktif: Beberapa kelas online BuildWithangga masih kurang memiliki fitur interaktif yang dapat meningkatkan engagement para penggunanya.</a:t>
            </a:r>
          </a:p>
          <a:p>
            <a:pPr>
              <a:lnSpc>
                <a:spcPts val="3779"/>
              </a:lnSpc>
            </a:pPr>
            <a:r>
              <a:rPr lang="en-US" sz="2700">
                <a:solidFill>
                  <a:srgbClr val="29130E"/>
                </a:solidFill>
                <a:latin typeface="Lumberjack"/>
              </a:rPr>
              <a:t>Aksesibilitas: BuildWithangga belum menyediakan aksesibilitas bagi para pengguna dengan disabilities.</a:t>
            </a:r>
          </a:p>
          <a:p>
            <a:pPr>
              <a:lnSpc>
                <a:spcPts val="3779"/>
              </a:lnSpc>
            </a:pPr>
            <a:r>
              <a:rPr lang="en-US" sz="2700">
                <a:solidFill>
                  <a:srgbClr val="29130E"/>
                </a:solidFill>
                <a:latin typeface="Lumberjack"/>
              </a:rPr>
              <a:t>Promosi yang Terbatas: BuildWithangga masih perlu meningkatkan upaya promosinya untuk menjangkau audiens yang lebih luas.</a:t>
            </a:r>
          </a:p>
        </p:txBody>
      </p:sp>
      <p:sp>
        <p:nvSpPr>
          <p:cNvPr name="TextBox 15" id="15"/>
          <p:cNvSpPr txBox="true"/>
          <p:nvPr/>
        </p:nvSpPr>
        <p:spPr>
          <a:xfrm rot="0">
            <a:off x="1724945" y="4047035"/>
            <a:ext cx="6557911" cy="5455920"/>
          </a:xfrm>
          <a:prstGeom prst="rect">
            <a:avLst/>
          </a:prstGeom>
        </p:spPr>
        <p:txBody>
          <a:bodyPr anchor="t" rtlCol="false" tIns="0" lIns="0" bIns="0" rIns="0">
            <a:spAutoFit/>
          </a:bodyPr>
          <a:lstStyle/>
          <a:p>
            <a:pPr>
              <a:lnSpc>
                <a:spcPts val="3779"/>
              </a:lnSpc>
            </a:pPr>
            <a:r>
              <a:rPr lang="en-US" sz="2700">
                <a:solidFill>
                  <a:srgbClr val="29130E"/>
                </a:solidFill>
                <a:latin typeface="Lumberjack"/>
              </a:rPr>
              <a:t>Konten Berkualitas Tinggi: BuildWithangga terkenal dengan konten edukasi yang berkualitas tinggi dan mudah dipahami.</a:t>
            </a:r>
          </a:p>
          <a:p>
            <a:pPr>
              <a:lnSpc>
                <a:spcPts val="3779"/>
              </a:lnSpc>
            </a:pPr>
            <a:r>
              <a:rPr lang="en-US" sz="2700">
                <a:solidFill>
                  <a:srgbClr val="29130E"/>
                </a:solidFill>
                <a:latin typeface="Lumberjack"/>
              </a:rPr>
              <a:t>Instruktur Berpengalaman: BuildWithangga menghadirkan instruktur yang berpengalaman dan pakar di bidangnya.</a:t>
            </a:r>
          </a:p>
          <a:p>
            <a:pPr>
              <a:lnSpc>
                <a:spcPts val="3779"/>
              </a:lnSpc>
            </a:pPr>
            <a:r>
              <a:rPr lang="en-US" sz="2700">
                <a:solidFill>
                  <a:srgbClr val="29130E"/>
                </a:solidFill>
                <a:latin typeface="Lumberjack"/>
              </a:rPr>
              <a:t>Variasi Produk dan Layanan: BuildWithangga menawarkan berbagai produk dan layanan edukasi yang lengkap untuk memenuhi kebutuhan belajar yang berbeda-beda.</a:t>
            </a:r>
          </a:p>
          <a:p>
            <a:pPr>
              <a:lnSpc>
                <a:spcPts val="3779"/>
              </a:lnSpc>
            </a:pPr>
          </a:p>
          <a:p>
            <a:pPr>
              <a:lnSpc>
                <a:spcPts val="1679"/>
              </a:lnSpc>
            </a:pPr>
          </a:p>
        </p:txBody>
      </p:sp>
      <p:sp>
        <p:nvSpPr>
          <p:cNvPr name="TextBox 16" id="16"/>
          <p:cNvSpPr txBox="true"/>
          <p:nvPr/>
        </p:nvSpPr>
        <p:spPr>
          <a:xfrm rot="0">
            <a:off x="10507195" y="2485882"/>
            <a:ext cx="4295004" cy="1312649"/>
          </a:xfrm>
          <a:prstGeom prst="rect">
            <a:avLst/>
          </a:prstGeom>
        </p:spPr>
        <p:txBody>
          <a:bodyPr anchor="t" rtlCol="false" tIns="0" lIns="0" bIns="0" rIns="0">
            <a:spAutoFit/>
          </a:bodyPr>
          <a:lstStyle/>
          <a:p>
            <a:pPr algn="ctr">
              <a:lnSpc>
                <a:spcPts val="9297"/>
              </a:lnSpc>
            </a:pPr>
            <a:r>
              <a:rPr lang="en-US" sz="6640">
                <a:solidFill>
                  <a:srgbClr val="CA5038"/>
                </a:solidFill>
                <a:latin typeface="TAN Tangkiwood"/>
              </a:rPr>
              <a:t>kekurangan :</a:t>
            </a:r>
          </a:p>
        </p:txBody>
      </p:sp>
      <p:sp>
        <p:nvSpPr>
          <p:cNvPr name="TextBox 17" id="17"/>
          <p:cNvSpPr txBox="true"/>
          <p:nvPr/>
        </p:nvSpPr>
        <p:spPr>
          <a:xfrm rot="0">
            <a:off x="3958562" y="465051"/>
            <a:ext cx="10370876" cy="1495139"/>
          </a:xfrm>
          <a:prstGeom prst="rect">
            <a:avLst/>
          </a:prstGeom>
        </p:spPr>
        <p:txBody>
          <a:bodyPr anchor="t" rtlCol="false" tIns="0" lIns="0" bIns="0" rIns="0">
            <a:spAutoFit/>
          </a:bodyPr>
          <a:lstStyle/>
          <a:p>
            <a:pPr algn="ctr">
              <a:lnSpc>
                <a:spcPts val="10541"/>
              </a:lnSpc>
            </a:pPr>
            <a:r>
              <a:rPr lang="en-US" sz="7529">
                <a:solidFill>
                  <a:srgbClr val="CA5038"/>
                </a:solidFill>
                <a:latin typeface="TAN Tangkiwood"/>
              </a:rPr>
              <a:t>Analisa Produk &amp; Layanan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7D7C0"/>
        </a:solidFill>
      </p:bgPr>
    </p:bg>
    <p:spTree>
      <p:nvGrpSpPr>
        <p:cNvPr id="1" name=""/>
        <p:cNvGrpSpPr/>
        <p:nvPr/>
      </p:nvGrpSpPr>
      <p:grpSpPr>
        <a:xfrm>
          <a:off x="0" y="0"/>
          <a:ext cx="0" cy="0"/>
          <a:chOff x="0" y="0"/>
          <a:chExt cx="0" cy="0"/>
        </a:xfrm>
      </p:grpSpPr>
      <p:sp>
        <p:nvSpPr>
          <p:cNvPr name="Freeform 2" id="2"/>
          <p:cNvSpPr/>
          <p:nvPr/>
        </p:nvSpPr>
        <p:spPr>
          <a:xfrm flipH="false" flipV="true" rot="-5400000">
            <a:off x="3797755" y="-4360936"/>
            <a:ext cx="10692491" cy="19008872"/>
          </a:xfrm>
          <a:custGeom>
            <a:avLst/>
            <a:gdLst/>
            <a:ahLst/>
            <a:cxnLst/>
            <a:rect r="r" b="b" t="t" l="l"/>
            <a:pathLst>
              <a:path h="19008872" w="10692491">
                <a:moveTo>
                  <a:pt x="0" y="19008872"/>
                </a:moveTo>
                <a:lnTo>
                  <a:pt x="10692490" y="19008872"/>
                </a:lnTo>
                <a:lnTo>
                  <a:pt x="10692490" y="0"/>
                </a:lnTo>
                <a:lnTo>
                  <a:pt x="0" y="0"/>
                </a:lnTo>
                <a:lnTo>
                  <a:pt x="0" y="19008872"/>
                </a:lnTo>
                <a:close/>
              </a:path>
            </a:pathLst>
          </a:custGeom>
          <a:blipFill>
            <a:blip r:embed="rId2">
              <a:alphaModFix amt="7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655419" y="2974759"/>
            <a:ext cx="6981445" cy="5953268"/>
          </a:xfrm>
          <a:custGeom>
            <a:avLst/>
            <a:gdLst/>
            <a:ahLst/>
            <a:cxnLst/>
            <a:rect r="r" b="b" t="t" l="l"/>
            <a:pathLst>
              <a:path h="5953268" w="6981445">
                <a:moveTo>
                  <a:pt x="0" y="0"/>
                </a:moveTo>
                <a:lnTo>
                  <a:pt x="6981445" y="0"/>
                </a:lnTo>
                <a:lnTo>
                  <a:pt x="6981445" y="5953269"/>
                </a:lnTo>
                <a:lnTo>
                  <a:pt x="0" y="59532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84236" y="7200900"/>
            <a:ext cx="1874806" cy="3086100"/>
          </a:xfrm>
          <a:custGeom>
            <a:avLst/>
            <a:gdLst/>
            <a:ahLst/>
            <a:cxnLst/>
            <a:rect r="r" b="b" t="t" l="l"/>
            <a:pathLst>
              <a:path h="3086100" w="1874806">
                <a:moveTo>
                  <a:pt x="0" y="0"/>
                </a:moveTo>
                <a:lnTo>
                  <a:pt x="1874806" y="0"/>
                </a:lnTo>
                <a:lnTo>
                  <a:pt x="1874806" y="3086100"/>
                </a:lnTo>
                <a:lnTo>
                  <a:pt x="0" y="30861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926022" y="-964643"/>
            <a:ext cx="3790760" cy="4114800"/>
          </a:xfrm>
          <a:custGeom>
            <a:avLst/>
            <a:gdLst/>
            <a:ahLst/>
            <a:cxnLst/>
            <a:rect r="r" b="b" t="t" l="l"/>
            <a:pathLst>
              <a:path h="4114800" w="3790760">
                <a:moveTo>
                  <a:pt x="0" y="0"/>
                </a:moveTo>
                <a:lnTo>
                  <a:pt x="3790759" y="0"/>
                </a:lnTo>
                <a:lnTo>
                  <a:pt x="3790759"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122208" y="-964643"/>
            <a:ext cx="3790760" cy="4114800"/>
          </a:xfrm>
          <a:custGeom>
            <a:avLst/>
            <a:gdLst/>
            <a:ahLst/>
            <a:cxnLst/>
            <a:rect r="r" b="b" t="t" l="l"/>
            <a:pathLst>
              <a:path h="4114800" w="3790760">
                <a:moveTo>
                  <a:pt x="0" y="0"/>
                </a:moveTo>
                <a:lnTo>
                  <a:pt x="3790760" y="0"/>
                </a:lnTo>
                <a:lnTo>
                  <a:pt x="379076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false" rot="0">
            <a:off x="16701714" y="7200900"/>
            <a:ext cx="1874806" cy="3086100"/>
          </a:xfrm>
          <a:custGeom>
            <a:avLst/>
            <a:gdLst/>
            <a:ahLst/>
            <a:cxnLst/>
            <a:rect r="r" b="b" t="t" l="l"/>
            <a:pathLst>
              <a:path h="3086100" w="1874806">
                <a:moveTo>
                  <a:pt x="1874806" y="0"/>
                </a:moveTo>
                <a:lnTo>
                  <a:pt x="0" y="0"/>
                </a:lnTo>
                <a:lnTo>
                  <a:pt x="0" y="3086100"/>
                </a:lnTo>
                <a:lnTo>
                  <a:pt x="1874806" y="3086100"/>
                </a:lnTo>
                <a:lnTo>
                  <a:pt x="1874806"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668552" y="398340"/>
            <a:ext cx="2305116" cy="1388832"/>
          </a:xfrm>
          <a:custGeom>
            <a:avLst/>
            <a:gdLst/>
            <a:ahLst/>
            <a:cxnLst/>
            <a:rect r="r" b="b" t="t" l="l"/>
            <a:pathLst>
              <a:path h="1388832" w="2305116">
                <a:moveTo>
                  <a:pt x="0" y="0"/>
                </a:moveTo>
                <a:lnTo>
                  <a:pt x="2305116" y="0"/>
                </a:lnTo>
                <a:lnTo>
                  <a:pt x="2305116" y="1388833"/>
                </a:lnTo>
                <a:lnTo>
                  <a:pt x="0" y="138883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9" id="9"/>
          <p:cNvSpPr txBox="true"/>
          <p:nvPr/>
        </p:nvSpPr>
        <p:spPr>
          <a:xfrm rot="0">
            <a:off x="3485801" y="673657"/>
            <a:ext cx="11316399" cy="1768085"/>
          </a:xfrm>
          <a:prstGeom prst="rect">
            <a:avLst/>
          </a:prstGeom>
        </p:spPr>
        <p:txBody>
          <a:bodyPr anchor="t" rtlCol="false" tIns="0" lIns="0" bIns="0" rIns="0">
            <a:spAutoFit/>
          </a:bodyPr>
          <a:lstStyle/>
          <a:p>
            <a:pPr algn="ctr">
              <a:lnSpc>
                <a:spcPts val="12444"/>
              </a:lnSpc>
            </a:pPr>
            <a:r>
              <a:rPr lang="en-US" sz="8888">
                <a:solidFill>
                  <a:srgbClr val="CA5038"/>
                </a:solidFill>
                <a:latin typeface="TAN Tangkiwood"/>
              </a:rPr>
              <a:t>Keuangan</a:t>
            </a:r>
          </a:p>
        </p:txBody>
      </p:sp>
      <p:sp>
        <p:nvSpPr>
          <p:cNvPr name="Freeform 10" id="10"/>
          <p:cNvSpPr/>
          <p:nvPr/>
        </p:nvSpPr>
        <p:spPr>
          <a:xfrm flipH="true" flipV="false" rot="0">
            <a:off x="13129020" y="398340"/>
            <a:ext cx="2305116" cy="1388832"/>
          </a:xfrm>
          <a:custGeom>
            <a:avLst/>
            <a:gdLst/>
            <a:ahLst/>
            <a:cxnLst/>
            <a:rect r="r" b="b" t="t" l="l"/>
            <a:pathLst>
              <a:path h="1388832" w="2305116">
                <a:moveTo>
                  <a:pt x="2305116" y="0"/>
                </a:moveTo>
                <a:lnTo>
                  <a:pt x="0" y="0"/>
                </a:lnTo>
                <a:lnTo>
                  <a:pt x="0" y="1388833"/>
                </a:lnTo>
                <a:lnTo>
                  <a:pt x="2305116" y="1388833"/>
                </a:lnTo>
                <a:lnTo>
                  <a:pt x="2305116"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5400000">
            <a:off x="4514501" y="8432345"/>
            <a:ext cx="2057400" cy="4114800"/>
          </a:xfrm>
          <a:custGeom>
            <a:avLst/>
            <a:gdLst/>
            <a:ahLst/>
            <a:cxnLst/>
            <a:rect r="r" b="b" t="t" l="l"/>
            <a:pathLst>
              <a:path h="4114800" w="2057400">
                <a:moveTo>
                  <a:pt x="0" y="0"/>
                </a:moveTo>
                <a:lnTo>
                  <a:pt x="2057400" y="0"/>
                </a:lnTo>
                <a:lnTo>
                  <a:pt x="2057400"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true" rot="5400000">
            <a:off x="11716099" y="8432345"/>
            <a:ext cx="2057400" cy="4114800"/>
          </a:xfrm>
          <a:custGeom>
            <a:avLst/>
            <a:gdLst/>
            <a:ahLst/>
            <a:cxnLst/>
            <a:rect r="r" b="b" t="t" l="l"/>
            <a:pathLst>
              <a:path h="4114800" w="2057400">
                <a:moveTo>
                  <a:pt x="0" y="4114800"/>
                </a:moveTo>
                <a:lnTo>
                  <a:pt x="2057400" y="4114800"/>
                </a:lnTo>
                <a:lnTo>
                  <a:pt x="2057400" y="0"/>
                </a:lnTo>
                <a:lnTo>
                  <a:pt x="0" y="0"/>
                </a:lnTo>
                <a:lnTo>
                  <a:pt x="0" y="411480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3" id="13"/>
          <p:cNvSpPr txBox="true"/>
          <p:nvPr/>
        </p:nvSpPr>
        <p:spPr>
          <a:xfrm rot="0">
            <a:off x="6318585" y="4124821"/>
            <a:ext cx="5268871" cy="4274820"/>
          </a:xfrm>
          <a:prstGeom prst="rect">
            <a:avLst/>
          </a:prstGeom>
        </p:spPr>
        <p:txBody>
          <a:bodyPr anchor="t" rtlCol="false" tIns="0" lIns="0" bIns="0" rIns="0">
            <a:spAutoFit/>
          </a:bodyPr>
          <a:lstStyle/>
          <a:p>
            <a:pPr marL="582930" indent="-291465" lvl="1">
              <a:lnSpc>
                <a:spcPts val="3779"/>
              </a:lnSpc>
              <a:buFont typeface="Arial"/>
              <a:buChar char="•"/>
            </a:pPr>
            <a:r>
              <a:rPr lang="en-US" sz="2700">
                <a:solidFill>
                  <a:srgbClr val="29130E"/>
                </a:solidFill>
                <a:latin typeface="Lumberjack"/>
              </a:rPr>
              <a:t>Menjual DVD </a:t>
            </a:r>
          </a:p>
          <a:p>
            <a:pPr marL="582930" indent="-291465" lvl="1">
              <a:lnSpc>
                <a:spcPts val="3779"/>
              </a:lnSpc>
              <a:buFont typeface="Arial"/>
              <a:buChar char="•"/>
            </a:pPr>
            <a:r>
              <a:rPr lang="en-US" sz="2700">
                <a:solidFill>
                  <a:srgbClr val="29130E"/>
                </a:solidFill>
                <a:latin typeface="Lumberjack"/>
              </a:rPr>
              <a:t>Fokus di YouTube</a:t>
            </a:r>
          </a:p>
          <a:p>
            <a:pPr marL="582930" indent="-291465" lvl="1">
              <a:lnSpc>
                <a:spcPts val="3779"/>
              </a:lnSpc>
              <a:buFont typeface="Arial"/>
              <a:buChar char="•"/>
            </a:pPr>
            <a:r>
              <a:rPr lang="en-US" sz="2700">
                <a:solidFill>
                  <a:srgbClr val="29130E"/>
                </a:solidFill>
                <a:latin typeface="Lumberjack"/>
              </a:rPr>
              <a:t>Mengajar di China</a:t>
            </a:r>
          </a:p>
          <a:p>
            <a:pPr marL="582930" indent="-291465" lvl="1">
              <a:lnSpc>
                <a:spcPts val="3779"/>
              </a:lnSpc>
              <a:buFont typeface="Arial"/>
              <a:buChar char="•"/>
            </a:pPr>
            <a:r>
              <a:rPr lang="en-US" sz="2700">
                <a:solidFill>
                  <a:srgbClr val="29130E"/>
                </a:solidFill>
                <a:latin typeface="Lumberjack"/>
              </a:rPr>
              <a:t>Full-time product designer di beberapa perusahaan di Malaysia, Singapore, dan Indonesia</a:t>
            </a:r>
          </a:p>
          <a:p>
            <a:pPr marL="582930" indent="-291465" lvl="1">
              <a:lnSpc>
                <a:spcPts val="3779"/>
              </a:lnSpc>
              <a:buFont typeface="Arial"/>
              <a:buChar char="•"/>
            </a:pPr>
            <a:r>
              <a:rPr lang="en-US" sz="2700">
                <a:solidFill>
                  <a:srgbClr val="29130E"/>
                </a:solidFill>
                <a:latin typeface="Lumberjack"/>
              </a:rPr>
              <a:t>Seminar di beberapa universitas</a:t>
            </a:r>
          </a:p>
          <a:p>
            <a:pPr marL="582930" indent="-291465" lvl="1">
              <a:lnSpc>
                <a:spcPts val="3779"/>
              </a:lnSpc>
              <a:buFont typeface="Arial"/>
              <a:buChar char="•"/>
            </a:pPr>
            <a:r>
              <a:rPr lang="en-US" sz="2700">
                <a:solidFill>
                  <a:srgbClr val="29130E"/>
                </a:solidFill>
                <a:latin typeface="Lumberjack"/>
              </a:rPr>
              <a:t>Menjual kelas online di beberapa platform</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7D7C0"/>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3797755" y="-4360936"/>
            <a:ext cx="10692491" cy="19008872"/>
          </a:xfrm>
          <a:custGeom>
            <a:avLst/>
            <a:gdLst/>
            <a:ahLst/>
            <a:cxnLst/>
            <a:rect r="r" b="b" t="t" l="l"/>
            <a:pathLst>
              <a:path h="19008872" w="10692491">
                <a:moveTo>
                  <a:pt x="0" y="0"/>
                </a:moveTo>
                <a:lnTo>
                  <a:pt x="10692490" y="0"/>
                </a:lnTo>
                <a:lnTo>
                  <a:pt x="10692490" y="19008872"/>
                </a:lnTo>
                <a:lnTo>
                  <a:pt x="0" y="19008872"/>
                </a:lnTo>
                <a:lnTo>
                  <a:pt x="0" y="0"/>
                </a:lnTo>
                <a:close/>
              </a:path>
            </a:pathLst>
          </a:custGeom>
          <a:blipFill>
            <a:blip r:embed="rId2">
              <a:alphaModFix amt="7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4692180" y="7553784"/>
            <a:ext cx="4342716" cy="3409032"/>
          </a:xfrm>
          <a:custGeom>
            <a:avLst/>
            <a:gdLst/>
            <a:ahLst/>
            <a:cxnLst/>
            <a:rect r="r" b="b" t="t" l="l"/>
            <a:pathLst>
              <a:path h="3409032" w="4342716">
                <a:moveTo>
                  <a:pt x="4342716" y="0"/>
                </a:moveTo>
                <a:lnTo>
                  <a:pt x="0" y="0"/>
                </a:lnTo>
                <a:lnTo>
                  <a:pt x="0" y="3409032"/>
                </a:lnTo>
                <a:lnTo>
                  <a:pt x="4342716" y="3409032"/>
                </a:lnTo>
                <a:lnTo>
                  <a:pt x="43427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96145" y="7474651"/>
            <a:ext cx="4342716" cy="3409032"/>
          </a:xfrm>
          <a:custGeom>
            <a:avLst/>
            <a:gdLst/>
            <a:ahLst/>
            <a:cxnLst/>
            <a:rect r="r" b="b" t="t" l="l"/>
            <a:pathLst>
              <a:path h="3409032" w="4342716">
                <a:moveTo>
                  <a:pt x="0" y="0"/>
                </a:moveTo>
                <a:lnTo>
                  <a:pt x="4342716" y="0"/>
                </a:lnTo>
                <a:lnTo>
                  <a:pt x="4342716" y="3409032"/>
                </a:lnTo>
                <a:lnTo>
                  <a:pt x="0" y="34090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3347650">
            <a:off x="-803776" y="-1053943"/>
            <a:ext cx="3174771" cy="3131118"/>
          </a:xfrm>
          <a:custGeom>
            <a:avLst/>
            <a:gdLst/>
            <a:ahLst/>
            <a:cxnLst/>
            <a:rect r="r" b="b" t="t" l="l"/>
            <a:pathLst>
              <a:path h="3131118" w="3174771">
                <a:moveTo>
                  <a:pt x="0" y="0"/>
                </a:moveTo>
                <a:lnTo>
                  <a:pt x="3174771" y="0"/>
                </a:lnTo>
                <a:lnTo>
                  <a:pt x="3174771" y="3131118"/>
                </a:lnTo>
                <a:lnTo>
                  <a:pt x="0" y="31311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false" rot="-3195136">
            <a:off x="16041820" y="-1017386"/>
            <a:ext cx="3174771" cy="3131118"/>
          </a:xfrm>
          <a:custGeom>
            <a:avLst/>
            <a:gdLst/>
            <a:ahLst/>
            <a:cxnLst/>
            <a:rect r="r" b="b" t="t" l="l"/>
            <a:pathLst>
              <a:path h="3131118" w="3174771">
                <a:moveTo>
                  <a:pt x="3174772" y="0"/>
                </a:moveTo>
                <a:lnTo>
                  <a:pt x="0" y="0"/>
                </a:lnTo>
                <a:lnTo>
                  <a:pt x="0" y="3131118"/>
                </a:lnTo>
                <a:lnTo>
                  <a:pt x="3174772" y="3131118"/>
                </a:lnTo>
                <a:lnTo>
                  <a:pt x="317477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4204720" y="872621"/>
            <a:ext cx="10370876" cy="1495139"/>
          </a:xfrm>
          <a:prstGeom prst="rect">
            <a:avLst/>
          </a:prstGeom>
        </p:spPr>
        <p:txBody>
          <a:bodyPr anchor="t" rtlCol="false" tIns="0" lIns="0" bIns="0" rIns="0">
            <a:spAutoFit/>
          </a:bodyPr>
          <a:lstStyle/>
          <a:p>
            <a:pPr algn="ctr">
              <a:lnSpc>
                <a:spcPts val="10541"/>
              </a:lnSpc>
            </a:pPr>
            <a:r>
              <a:rPr lang="en-US" sz="7529">
                <a:solidFill>
                  <a:srgbClr val="CA5038"/>
                </a:solidFill>
                <a:latin typeface="TAN Tangkiwood"/>
              </a:rPr>
              <a:t>Feedback Pelanggan</a:t>
            </a:r>
          </a:p>
        </p:txBody>
      </p:sp>
      <p:sp>
        <p:nvSpPr>
          <p:cNvPr name="Freeform 8" id="8"/>
          <p:cNvSpPr/>
          <p:nvPr/>
        </p:nvSpPr>
        <p:spPr>
          <a:xfrm flipH="false" flipV="false" rot="-1013736">
            <a:off x="3043776" y="256397"/>
            <a:ext cx="1405591" cy="1544606"/>
          </a:xfrm>
          <a:custGeom>
            <a:avLst/>
            <a:gdLst/>
            <a:ahLst/>
            <a:cxnLst/>
            <a:rect r="r" b="b" t="t" l="l"/>
            <a:pathLst>
              <a:path h="1544606" w="1405591">
                <a:moveTo>
                  <a:pt x="0" y="0"/>
                </a:moveTo>
                <a:lnTo>
                  <a:pt x="1405591" y="0"/>
                </a:lnTo>
                <a:lnTo>
                  <a:pt x="1405591" y="1544606"/>
                </a:lnTo>
                <a:lnTo>
                  <a:pt x="0" y="15446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1013736">
            <a:off x="14268315" y="256397"/>
            <a:ext cx="1405591" cy="1544606"/>
          </a:xfrm>
          <a:custGeom>
            <a:avLst/>
            <a:gdLst/>
            <a:ahLst/>
            <a:cxnLst/>
            <a:rect r="r" b="b" t="t" l="l"/>
            <a:pathLst>
              <a:path h="1544606" w="1405591">
                <a:moveTo>
                  <a:pt x="0" y="0"/>
                </a:moveTo>
                <a:lnTo>
                  <a:pt x="1405592" y="0"/>
                </a:lnTo>
                <a:lnTo>
                  <a:pt x="1405592" y="1544606"/>
                </a:lnTo>
                <a:lnTo>
                  <a:pt x="0" y="15446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1792984">
            <a:off x="11230326" y="9270411"/>
            <a:ext cx="1688109" cy="928460"/>
          </a:xfrm>
          <a:custGeom>
            <a:avLst/>
            <a:gdLst/>
            <a:ahLst/>
            <a:cxnLst/>
            <a:rect r="r" b="b" t="t" l="l"/>
            <a:pathLst>
              <a:path h="928460" w="1688109">
                <a:moveTo>
                  <a:pt x="0" y="0"/>
                </a:moveTo>
                <a:lnTo>
                  <a:pt x="1688110" y="0"/>
                </a:lnTo>
                <a:lnTo>
                  <a:pt x="1688110" y="928460"/>
                </a:lnTo>
                <a:lnTo>
                  <a:pt x="0" y="92846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true" flipV="false" rot="1689788">
            <a:off x="5369672" y="9270411"/>
            <a:ext cx="1688109" cy="928460"/>
          </a:xfrm>
          <a:custGeom>
            <a:avLst/>
            <a:gdLst/>
            <a:ahLst/>
            <a:cxnLst/>
            <a:rect r="r" b="b" t="t" l="l"/>
            <a:pathLst>
              <a:path h="928460" w="1688109">
                <a:moveTo>
                  <a:pt x="1688109" y="0"/>
                </a:moveTo>
                <a:lnTo>
                  <a:pt x="0" y="0"/>
                </a:lnTo>
                <a:lnTo>
                  <a:pt x="0" y="928460"/>
                </a:lnTo>
                <a:lnTo>
                  <a:pt x="1688109" y="928460"/>
                </a:lnTo>
                <a:lnTo>
                  <a:pt x="1688109"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296903" y="3409122"/>
            <a:ext cx="5763351" cy="4914567"/>
          </a:xfrm>
          <a:custGeom>
            <a:avLst/>
            <a:gdLst/>
            <a:ahLst/>
            <a:cxnLst/>
            <a:rect r="r" b="b" t="t" l="l"/>
            <a:pathLst>
              <a:path h="4914567" w="5763351">
                <a:moveTo>
                  <a:pt x="0" y="0"/>
                </a:moveTo>
                <a:lnTo>
                  <a:pt x="5763351" y="0"/>
                </a:lnTo>
                <a:lnTo>
                  <a:pt x="5763351" y="4914567"/>
                </a:lnTo>
                <a:lnTo>
                  <a:pt x="0" y="491456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false" flipV="false" rot="0">
            <a:off x="12566589" y="3377409"/>
            <a:ext cx="5555221" cy="4737089"/>
          </a:xfrm>
          <a:custGeom>
            <a:avLst/>
            <a:gdLst/>
            <a:ahLst/>
            <a:cxnLst/>
            <a:rect r="r" b="b" t="t" l="l"/>
            <a:pathLst>
              <a:path h="4737089" w="5555221">
                <a:moveTo>
                  <a:pt x="0" y="0"/>
                </a:moveTo>
                <a:lnTo>
                  <a:pt x="5555222" y="0"/>
                </a:lnTo>
                <a:lnTo>
                  <a:pt x="5555222" y="4737089"/>
                </a:lnTo>
                <a:lnTo>
                  <a:pt x="0" y="473708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6540597" y="3409122"/>
            <a:ext cx="5699121" cy="4859796"/>
          </a:xfrm>
          <a:custGeom>
            <a:avLst/>
            <a:gdLst/>
            <a:ahLst/>
            <a:cxnLst/>
            <a:rect r="r" b="b" t="t" l="l"/>
            <a:pathLst>
              <a:path h="4859796" w="5699121">
                <a:moveTo>
                  <a:pt x="0" y="0"/>
                </a:moveTo>
                <a:lnTo>
                  <a:pt x="5699121" y="0"/>
                </a:lnTo>
                <a:lnTo>
                  <a:pt x="5699121" y="4859796"/>
                </a:lnTo>
                <a:lnTo>
                  <a:pt x="0" y="485979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1792984">
            <a:off x="8299945" y="156067"/>
            <a:ext cx="1688109" cy="928460"/>
          </a:xfrm>
          <a:custGeom>
            <a:avLst/>
            <a:gdLst/>
            <a:ahLst/>
            <a:cxnLst/>
            <a:rect r="r" b="b" t="t" l="l"/>
            <a:pathLst>
              <a:path h="928460" w="1688109">
                <a:moveTo>
                  <a:pt x="0" y="0"/>
                </a:moveTo>
                <a:lnTo>
                  <a:pt x="1688110" y="0"/>
                </a:lnTo>
                <a:lnTo>
                  <a:pt x="1688110" y="928460"/>
                </a:lnTo>
                <a:lnTo>
                  <a:pt x="0" y="92846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6" id="16"/>
          <p:cNvSpPr/>
          <p:nvPr/>
        </p:nvSpPr>
        <p:spPr>
          <a:xfrm flipH="false" flipV="false" rot="0">
            <a:off x="1028700" y="4604728"/>
            <a:ext cx="4292623" cy="2758498"/>
          </a:xfrm>
          <a:custGeom>
            <a:avLst/>
            <a:gdLst/>
            <a:ahLst/>
            <a:cxnLst/>
            <a:rect r="r" b="b" t="t" l="l"/>
            <a:pathLst>
              <a:path h="2758498" w="4292623">
                <a:moveTo>
                  <a:pt x="0" y="0"/>
                </a:moveTo>
                <a:lnTo>
                  <a:pt x="4292623" y="0"/>
                </a:lnTo>
                <a:lnTo>
                  <a:pt x="4292623" y="2758498"/>
                </a:lnTo>
                <a:lnTo>
                  <a:pt x="0" y="2758498"/>
                </a:lnTo>
                <a:lnTo>
                  <a:pt x="0" y="0"/>
                </a:lnTo>
                <a:close/>
              </a:path>
            </a:pathLst>
          </a:custGeom>
          <a:blipFill>
            <a:blip r:embed="rId14"/>
            <a:stretch>
              <a:fillRect l="0" t="0" r="-102603" b="-116978"/>
            </a:stretch>
          </a:blipFill>
        </p:spPr>
      </p:sp>
      <p:sp>
        <p:nvSpPr>
          <p:cNvPr name="Freeform 17" id="17"/>
          <p:cNvSpPr/>
          <p:nvPr/>
        </p:nvSpPr>
        <p:spPr>
          <a:xfrm flipH="false" flipV="false" rot="0">
            <a:off x="7176960" y="4604728"/>
            <a:ext cx="4303795" cy="2841197"/>
          </a:xfrm>
          <a:custGeom>
            <a:avLst/>
            <a:gdLst/>
            <a:ahLst/>
            <a:cxnLst/>
            <a:rect r="r" b="b" t="t" l="l"/>
            <a:pathLst>
              <a:path h="2841197" w="4303795">
                <a:moveTo>
                  <a:pt x="0" y="0"/>
                </a:moveTo>
                <a:lnTo>
                  <a:pt x="4303795" y="0"/>
                </a:lnTo>
                <a:lnTo>
                  <a:pt x="4303795" y="2841197"/>
                </a:lnTo>
                <a:lnTo>
                  <a:pt x="0" y="2841197"/>
                </a:lnTo>
                <a:lnTo>
                  <a:pt x="0" y="0"/>
                </a:lnTo>
                <a:close/>
              </a:path>
            </a:pathLst>
          </a:custGeom>
          <a:blipFill>
            <a:blip r:embed="rId14"/>
            <a:stretch>
              <a:fillRect l="-102077" t="0" r="0" b="-110663"/>
            </a:stretch>
          </a:blipFill>
        </p:spPr>
      </p:sp>
      <p:sp>
        <p:nvSpPr>
          <p:cNvPr name="Freeform 18" id="18"/>
          <p:cNvSpPr/>
          <p:nvPr/>
        </p:nvSpPr>
        <p:spPr>
          <a:xfrm flipH="false" flipV="false" rot="0">
            <a:off x="13192163" y="4420811"/>
            <a:ext cx="4304074" cy="3126333"/>
          </a:xfrm>
          <a:custGeom>
            <a:avLst/>
            <a:gdLst/>
            <a:ahLst/>
            <a:cxnLst/>
            <a:rect r="r" b="b" t="t" l="l"/>
            <a:pathLst>
              <a:path h="3126333" w="4304074">
                <a:moveTo>
                  <a:pt x="0" y="0"/>
                </a:moveTo>
                <a:lnTo>
                  <a:pt x="4304074" y="0"/>
                </a:lnTo>
                <a:lnTo>
                  <a:pt x="4304074" y="3126333"/>
                </a:lnTo>
                <a:lnTo>
                  <a:pt x="0" y="3126333"/>
                </a:lnTo>
                <a:lnTo>
                  <a:pt x="0" y="0"/>
                </a:lnTo>
                <a:close/>
              </a:path>
            </a:pathLst>
          </a:custGeom>
          <a:blipFill>
            <a:blip r:embed="rId14"/>
            <a:stretch>
              <a:fillRect l="0" t="-91449" r="-102064" b="0"/>
            </a:stretch>
          </a:blipFill>
        </p:spPr>
      </p:sp>
      <p:sp>
        <p:nvSpPr>
          <p:cNvPr name="TextBox 19" id="19"/>
          <p:cNvSpPr txBox="true"/>
          <p:nvPr/>
        </p:nvSpPr>
        <p:spPr>
          <a:xfrm rot="0">
            <a:off x="7503113" y="2072485"/>
            <a:ext cx="3281773" cy="1670137"/>
          </a:xfrm>
          <a:prstGeom prst="rect">
            <a:avLst/>
          </a:prstGeom>
        </p:spPr>
        <p:txBody>
          <a:bodyPr anchor="t" rtlCol="false" tIns="0" lIns="0" bIns="0" rIns="0">
            <a:spAutoFit/>
          </a:bodyPr>
          <a:lstStyle/>
          <a:p>
            <a:pPr algn="ctr">
              <a:lnSpc>
                <a:spcPts val="8711"/>
              </a:lnSpc>
            </a:pPr>
            <a:r>
              <a:rPr lang="en-US" sz="6222">
                <a:solidFill>
                  <a:srgbClr val="CA5038"/>
                </a:solidFill>
                <a:latin typeface="TAN Tangkiwood"/>
              </a:rPr>
              <a:t>Layanan : </a:t>
            </a:r>
          </a:p>
          <a:p>
            <a:pPr>
              <a:lnSpc>
                <a:spcPts val="3074"/>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7D7C0"/>
        </a:solidFill>
      </p:bgPr>
    </p:bg>
    <p:spTree>
      <p:nvGrpSpPr>
        <p:cNvPr id="1" name=""/>
        <p:cNvGrpSpPr/>
        <p:nvPr/>
      </p:nvGrpSpPr>
      <p:grpSpPr>
        <a:xfrm>
          <a:off x="0" y="0"/>
          <a:ext cx="0" cy="0"/>
          <a:chOff x="0" y="0"/>
          <a:chExt cx="0" cy="0"/>
        </a:xfrm>
      </p:grpSpPr>
      <p:sp>
        <p:nvSpPr>
          <p:cNvPr name="Freeform 2" id="2"/>
          <p:cNvSpPr/>
          <p:nvPr/>
        </p:nvSpPr>
        <p:spPr>
          <a:xfrm flipH="true" flipV="true" rot="-5400000">
            <a:off x="3797755" y="-4360936"/>
            <a:ext cx="10692491" cy="19008872"/>
          </a:xfrm>
          <a:custGeom>
            <a:avLst/>
            <a:gdLst/>
            <a:ahLst/>
            <a:cxnLst/>
            <a:rect r="r" b="b" t="t" l="l"/>
            <a:pathLst>
              <a:path h="19008872" w="10692491">
                <a:moveTo>
                  <a:pt x="10692490" y="19008872"/>
                </a:moveTo>
                <a:lnTo>
                  <a:pt x="0" y="19008872"/>
                </a:lnTo>
                <a:lnTo>
                  <a:pt x="0" y="0"/>
                </a:lnTo>
                <a:lnTo>
                  <a:pt x="10692490" y="0"/>
                </a:lnTo>
                <a:lnTo>
                  <a:pt x="10692490" y="19008872"/>
                </a:lnTo>
                <a:close/>
              </a:path>
            </a:pathLst>
          </a:custGeom>
          <a:blipFill>
            <a:blip r:embed="rId2">
              <a:alphaModFix amt="7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023899" y="975004"/>
            <a:ext cx="14240203" cy="8336991"/>
          </a:xfrm>
          <a:custGeom>
            <a:avLst/>
            <a:gdLst/>
            <a:ahLst/>
            <a:cxnLst/>
            <a:rect r="r" b="b" t="t" l="l"/>
            <a:pathLst>
              <a:path h="8336991" w="14240203">
                <a:moveTo>
                  <a:pt x="0" y="0"/>
                </a:moveTo>
                <a:lnTo>
                  <a:pt x="14240202" y="0"/>
                </a:lnTo>
                <a:lnTo>
                  <a:pt x="14240202" y="8336992"/>
                </a:lnTo>
                <a:lnTo>
                  <a:pt x="0" y="83369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305795" y="4534818"/>
            <a:ext cx="11680695" cy="3724275"/>
          </a:xfrm>
          <a:prstGeom prst="rect">
            <a:avLst/>
          </a:prstGeom>
        </p:spPr>
        <p:txBody>
          <a:bodyPr anchor="t" rtlCol="false" tIns="0" lIns="0" bIns="0" rIns="0">
            <a:spAutoFit/>
          </a:bodyPr>
          <a:lstStyle/>
          <a:p>
            <a:pPr algn="ctr">
              <a:lnSpc>
                <a:spcPts val="4200"/>
              </a:lnSpc>
            </a:pPr>
            <a:r>
              <a:rPr lang="en-US" sz="3000">
                <a:solidFill>
                  <a:srgbClr val="29130E"/>
                </a:solidFill>
                <a:latin typeface="Lumberjack"/>
              </a:rPr>
              <a:t>BuildWithangga adalah platform edukasi online yang memiliki banyak potensi dengan konten berkualitas tinggi, instruktur berpengalaman, dan komunitas yang kuat.</a:t>
            </a:r>
          </a:p>
          <a:p>
            <a:pPr algn="ctr">
              <a:lnSpc>
                <a:spcPts val="4200"/>
              </a:lnSpc>
            </a:pPr>
          </a:p>
          <a:p>
            <a:pPr algn="ctr">
              <a:lnSpc>
                <a:spcPts val="4200"/>
              </a:lnSpc>
            </a:pPr>
            <a:r>
              <a:rPr lang="en-US" sz="3000">
                <a:solidFill>
                  <a:srgbClr val="29130E"/>
                </a:solidFill>
                <a:latin typeface="Lumberjack"/>
              </a:rPr>
              <a:t>Namun, BuildWithangga masih perlu meningkatkan beberapa aspek, seperti fitur interaktif, aksesibilitas, dan promosi, untuk dapat bersaing dengan platform edukasi online lainnya.</a:t>
            </a:r>
          </a:p>
        </p:txBody>
      </p:sp>
      <p:sp>
        <p:nvSpPr>
          <p:cNvPr name="TextBox 5" id="5"/>
          <p:cNvSpPr txBox="true"/>
          <p:nvPr/>
        </p:nvSpPr>
        <p:spPr>
          <a:xfrm rot="0">
            <a:off x="4411728" y="1889648"/>
            <a:ext cx="11131446" cy="1358545"/>
          </a:xfrm>
          <a:prstGeom prst="rect">
            <a:avLst/>
          </a:prstGeom>
        </p:spPr>
        <p:txBody>
          <a:bodyPr anchor="t" rtlCol="false" tIns="0" lIns="0" bIns="0" rIns="0">
            <a:spAutoFit/>
          </a:bodyPr>
          <a:lstStyle/>
          <a:p>
            <a:pPr algn="ctr">
              <a:lnSpc>
                <a:spcPts val="9644"/>
              </a:lnSpc>
            </a:pPr>
            <a:r>
              <a:rPr lang="en-US" sz="6888">
                <a:solidFill>
                  <a:srgbClr val="CA5038"/>
                </a:solidFill>
                <a:latin typeface="TAN Tangkiwood"/>
              </a:rPr>
              <a:t>Kesimpulan</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7D7C0"/>
        </a:solidFill>
      </p:bgPr>
    </p:bg>
    <p:spTree>
      <p:nvGrpSpPr>
        <p:cNvPr id="1" name=""/>
        <p:cNvGrpSpPr/>
        <p:nvPr/>
      </p:nvGrpSpPr>
      <p:grpSpPr>
        <a:xfrm>
          <a:off x="0" y="0"/>
          <a:ext cx="0" cy="0"/>
          <a:chOff x="0" y="0"/>
          <a:chExt cx="0" cy="0"/>
        </a:xfrm>
      </p:grpSpPr>
      <p:sp>
        <p:nvSpPr>
          <p:cNvPr name="Freeform 2" id="2"/>
          <p:cNvSpPr/>
          <p:nvPr/>
        </p:nvSpPr>
        <p:spPr>
          <a:xfrm flipH="true" flipV="false" rot="-5400000">
            <a:off x="3797755" y="-4360936"/>
            <a:ext cx="10692491" cy="19008872"/>
          </a:xfrm>
          <a:custGeom>
            <a:avLst/>
            <a:gdLst/>
            <a:ahLst/>
            <a:cxnLst/>
            <a:rect r="r" b="b" t="t" l="l"/>
            <a:pathLst>
              <a:path h="19008872" w="10692491">
                <a:moveTo>
                  <a:pt x="10692490" y="0"/>
                </a:moveTo>
                <a:lnTo>
                  <a:pt x="0" y="0"/>
                </a:lnTo>
                <a:lnTo>
                  <a:pt x="0" y="19008872"/>
                </a:lnTo>
                <a:lnTo>
                  <a:pt x="10692490" y="19008872"/>
                </a:lnTo>
                <a:lnTo>
                  <a:pt x="10692490" y="0"/>
                </a:lnTo>
                <a:close/>
              </a:path>
            </a:pathLst>
          </a:custGeom>
          <a:blipFill>
            <a:blip r:embed="rId2">
              <a:alphaModFix amt="7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849939" y="2074978"/>
            <a:ext cx="10006543" cy="5678713"/>
          </a:xfrm>
          <a:custGeom>
            <a:avLst/>
            <a:gdLst/>
            <a:ahLst/>
            <a:cxnLst/>
            <a:rect r="r" b="b" t="t" l="l"/>
            <a:pathLst>
              <a:path h="5678713" w="10006543">
                <a:moveTo>
                  <a:pt x="0" y="0"/>
                </a:moveTo>
                <a:lnTo>
                  <a:pt x="10006544" y="0"/>
                </a:lnTo>
                <a:lnTo>
                  <a:pt x="10006544" y="5678713"/>
                </a:lnTo>
                <a:lnTo>
                  <a:pt x="0" y="56787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849939" y="2784477"/>
            <a:ext cx="10588121" cy="4127497"/>
          </a:xfrm>
          <a:prstGeom prst="rect">
            <a:avLst/>
          </a:prstGeom>
        </p:spPr>
        <p:txBody>
          <a:bodyPr anchor="t" rtlCol="false" tIns="0" lIns="0" bIns="0" rIns="0">
            <a:spAutoFit/>
          </a:bodyPr>
          <a:lstStyle/>
          <a:p>
            <a:pPr algn="ctr">
              <a:lnSpc>
                <a:spcPts val="18199"/>
              </a:lnSpc>
            </a:pPr>
            <a:r>
              <a:rPr lang="en-US" sz="12999">
                <a:solidFill>
                  <a:srgbClr val="CA5038"/>
                </a:solidFill>
                <a:latin typeface="TAN Tangkiwood"/>
              </a:rPr>
              <a:t>Thank</a:t>
            </a:r>
          </a:p>
          <a:p>
            <a:pPr algn="ctr">
              <a:lnSpc>
                <a:spcPts val="6499"/>
              </a:lnSpc>
            </a:pPr>
            <a:r>
              <a:rPr lang="en-US" sz="12999">
                <a:solidFill>
                  <a:srgbClr val="CA5038"/>
                </a:solidFill>
                <a:latin typeface="TAN Tangkiwood"/>
              </a:rPr>
              <a:t>You</a:t>
            </a:r>
          </a:p>
        </p:txBody>
      </p:sp>
      <p:sp>
        <p:nvSpPr>
          <p:cNvPr name="Freeform 5" id="5"/>
          <p:cNvSpPr/>
          <p:nvPr/>
        </p:nvSpPr>
        <p:spPr>
          <a:xfrm flipH="false" flipV="true" rot="0">
            <a:off x="15628535" y="4408806"/>
            <a:ext cx="1630765" cy="1698714"/>
          </a:xfrm>
          <a:custGeom>
            <a:avLst/>
            <a:gdLst/>
            <a:ahLst/>
            <a:cxnLst/>
            <a:rect r="r" b="b" t="t" l="l"/>
            <a:pathLst>
              <a:path h="1698714" w="1630765">
                <a:moveTo>
                  <a:pt x="0" y="1698714"/>
                </a:moveTo>
                <a:lnTo>
                  <a:pt x="1630765" y="1698714"/>
                </a:lnTo>
                <a:lnTo>
                  <a:pt x="1630765" y="0"/>
                </a:lnTo>
                <a:lnTo>
                  <a:pt x="0" y="0"/>
                </a:lnTo>
                <a:lnTo>
                  <a:pt x="0" y="169871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false" rot="0">
            <a:off x="1028700" y="4408806"/>
            <a:ext cx="1627776" cy="1695600"/>
          </a:xfrm>
          <a:custGeom>
            <a:avLst/>
            <a:gdLst/>
            <a:ahLst/>
            <a:cxnLst/>
            <a:rect r="r" b="b" t="t" l="l"/>
            <a:pathLst>
              <a:path h="1695600" w="1627776">
                <a:moveTo>
                  <a:pt x="1627776" y="0"/>
                </a:moveTo>
                <a:lnTo>
                  <a:pt x="0" y="0"/>
                </a:lnTo>
                <a:lnTo>
                  <a:pt x="0" y="1695600"/>
                </a:lnTo>
                <a:lnTo>
                  <a:pt x="1627776" y="1695600"/>
                </a:lnTo>
                <a:lnTo>
                  <a:pt x="1627776"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8467383">
            <a:off x="15283918" y="-1546323"/>
            <a:ext cx="4022217" cy="4114800"/>
          </a:xfrm>
          <a:custGeom>
            <a:avLst/>
            <a:gdLst/>
            <a:ahLst/>
            <a:cxnLst/>
            <a:rect r="r" b="b" t="t" l="l"/>
            <a:pathLst>
              <a:path h="4114800" w="4022217">
                <a:moveTo>
                  <a:pt x="0" y="0"/>
                </a:moveTo>
                <a:lnTo>
                  <a:pt x="4022217" y="0"/>
                </a:lnTo>
                <a:lnTo>
                  <a:pt x="4022217"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2700000">
            <a:off x="-1446266" y="7586243"/>
            <a:ext cx="4022217" cy="4114800"/>
          </a:xfrm>
          <a:custGeom>
            <a:avLst/>
            <a:gdLst/>
            <a:ahLst/>
            <a:cxnLst/>
            <a:rect r="r" b="b" t="t" l="l"/>
            <a:pathLst>
              <a:path h="4114800" w="4022217">
                <a:moveTo>
                  <a:pt x="0" y="0"/>
                </a:moveTo>
                <a:lnTo>
                  <a:pt x="4022217" y="0"/>
                </a:lnTo>
                <a:lnTo>
                  <a:pt x="4022217"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5400000">
            <a:off x="7982074" y="-1113891"/>
            <a:ext cx="2323851" cy="3554648"/>
          </a:xfrm>
          <a:custGeom>
            <a:avLst/>
            <a:gdLst/>
            <a:ahLst/>
            <a:cxnLst/>
            <a:rect r="r" b="b" t="t" l="l"/>
            <a:pathLst>
              <a:path h="3554648" w="2323851">
                <a:moveTo>
                  <a:pt x="0" y="0"/>
                </a:moveTo>
                <a:lnTo>
                  <a:pt x="2323852" y="0"/>
                </a:lnTo>
                <a:lnTo>
                  <a:pt x="2323852" y="3554648"/>
                </a:lnTo>
                <a:lnTo>
                  <a:pt x="0" y="355464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true" flipV="true" rot="-5400000">
            <a:off x="7982074" y="7866319"/>
            <a:ext cx="2323851" cy="3554648"/>
          </a:xfrm>
          <a:custGeom>
            <a:avLst/>
            <a:gdLst/>
            <a:ahLst/>
            <a:cxnLst/>
            <a:rect r="r" b="b" t="t" l="l"/>
            <a:pathLst>
              <a:path h="3554648" w="2323851">
                <a:moveTo>
                  <a:pt x="2323852" y="3554648"/>
                </a:moveTo>
                <a:lnTo>
                  <a:pt x="0" y="3554648"/>
                </a:lnTo>
                <a:lnTo>
                  <a:pt x="0" y="0"/>
                </a:lnTo>
                <a:lnTo>
                  <a:pt x="2323852" y="0"/>
                </a:lnTo>
                <a:lnTo>
                  <a:pt x="2323852" y="3554648"/>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true" flipV="false" rot="8426426">
            <a:off x="-1324472" y="-547911"/>
            <a:ext cx="5194130" cy="3343721"/>
          </a:xfrm>
          <a:custGeom>
            <a:avLst/>
            <a:gdLst/>
            <a:ahLst/>
            <a:cxnLst/>
            <a:rect r="r" b="b" t="t" l="l"/>
            <a:pathLst>
              <a:path h="3343721" w="5194130">
                <a:moveTo>
                  <a:pt x="5194129" y="0"/>
                </a:moveTo>
                <a:lnTo>
                  <a:pt x="0" y="0"/>
                </a:lnTo>
                <a:lnTo>
                  <a:pt x="0" y="3343722"/>
                </a:lnTo>
                <a:lnTo>
                  <a:pt x="5194129" y="3343722"/>
                </a:lnTo>
                <a:lnTo>
                  <a:pt x="5194129"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true" rot="8203547">
            <a:off x="14613604" y="7233149"/>
            <a:ext cx="5194130" cy="3343721"/>
          </a:xfrm>
          <a:custGeom>
            <a:avLst/>
            <a:gdLst/>
            <a:ahLst/>
            <a:cxnLst/>
            <a:rect r="r" b="b" t="t" l="l"/>
            <a:pathLst>
              <a:path h="3343721" w="5194130">
                <a:moveTo>
                  <a:pt x="0" y="3343721"/>
                </a:moveTo>
                <a:lnTo>
                  <a:pt x="5194130" y="3343721"/>
                </a:lnTo>
                <a:lnTo>
                  <a:pt x="5194130" y="0"/>
                </a:lnTo>
                <a:lnTo>
                  <a:pt x="0" y="0"/>
                </a:lnTo>
                <a:lnTo>
                  <a:pt x="0" y="3343721"/>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7D7C0"/>
        </a:solidFill>
      </p:bgPr>
    </p:bg>
    <p:spTree>
      <p:nvGrpSpPr>
        <p:cNvPr id="1" name=""/>
        <p:cNvGrpSpPr/>
        <p:nvPr/>
      </p:nvGrpSpPr>
      <p:grpSpPr>
        <a:xfrm>
          <a:off x="0" y="0"/>
          <a:ext cx="0" cy="0"/>
          <a:chOff x="0" y="0"/>
          <a:chExt cx="0" cy="0"/>
        </a:xfrm>
      </p:grpSpPr>
      <p:sp>
        <p:nvSpPr>
          <p:cNvPr name="Freeform 2" id="2"/>
          <p:cNvSpPr/>
          <p:nvPr/>
        </p:nvSpPr>
        <p:spPr>
          <a:xfrm flipH="true" flipV="false" rot="-5400000">
            <a:off x="3797755" y="-4360936"/>
            <a:ext cx="10692491" cy="19008872"/>
          </a:xfrm>
          <a:custGeom>
            <a:avLst/>
            <a:gdLst/>
            <a:ahLst/>
            <a:cxnLst/>
            <a:rect r="r" b="b" t="t" l="l"/>
            <a:pathLst>
              <a:path h="19008872" w="10692491">
                <a:moveTo>
                  <a:pt x="10692490" y="0"/>
                </a:moveTo>
                <a:lnTo>
                  <a:pt x="0" y="0"/>
                </a:lnTo>
                <a:lnTo>
                  <a:pt x="0" y="19008872"/>
                </a:lnTo>
                <a:lnTo>
                  <a:pt x="10692490" y="19008872"/>
                </a:lnTo>
                <a:lnTo>
                  <a:pt x="10692490" y="0"/>
                </a:lnTo>
                <a:close/>
              </a:path>
            </a:pathLst>
          </a:custGeom>
          <a:blipFill>
            <a:blip r:embed="rId2">
              <a:alphaModFix amt="7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1513748"/>
            <a:ext cx="16230600" cy="7259505"/>
          </a:xfrm>
          <a:custGeom>
            <a:avLst/>
            <a:gdLst/>
            <a:ahLst/>
            <a:cxnLst/>
            <a:rect r="r" b="b" t="t" l="l"/>
            <a:pathLst>
              <a:path h="7259505" w="16230600">
                <a:moveTo>
                  <a:pt x="0" y="0"/>
                </a:moveTo>
                <a:lnTo>
                  <a:pt x="16230600" y="0"/>
                </a:lnTo>
                <a:lnTo>
                  <a:pt x="16230600" y="7259504"/>
                </a:lnTo>
                <a:lnTo>
                  <a:pt x="0" y="72595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533284" y="1346780"/>
            <a:ext cx="11316399" cy="1768085"/>
          </a:xfrm>
          <a:prstGeom prst="rect">
            <a:avLst/>
          </a:prstGeom>
        </p:spPr>
        <p:txBody>
          <a:bodyPr anchor="t" rtlCol="false" tIns="0" lIns="0" bIns="0" rIns="0">
            <a:spAutoFit/>
          </a:bodyPr>
          <a:lstStyle/>
          <a:p>
            <a:pPr algn="ctr">
              <a:lnSpc>
                <a:spcPts val="12444"/>
              </a:lnSpc>
            </a:pPr>
            <a:r>
              <a:rPr lang="en-US" sz="8888">
                <a:solidFill>
                  <a:srgbClr val="CA5038"/>
                </a:solidFill>
                <a:latin typeface="TAN Tangkiwood"/>
              </a:rPr>
              <a:t>Anggota Kelompok</a:t>
            </a:r>
          </a:p>
        </p:txBody>
      </p:sp>
      <p:sp>
        <p:nvSpPr>
          <p:cNvPr name="TextBox 5" id="5"/>
          <p:cNvSpPr txBox="true"/>
          <p:nvPr/>
        </p:nvSpPr>
        <p:spPr>
          <a:xfrm rot="0">
            <a:off x="2250656" y="4528207"/>
            <a:ext cx="11680695" cy="2528699"/>
          </a:xfrm>
          <a:prstGeom prst="rect">
            <a:avLst/>
          </a:prstGeom>
        </p:spPr>
        <p:txBody>
          <a:bodyPr anchor="t" rtlCol="false" tIns="0" lIns="0" bIns="0" rIns="0">
            <a:spAutoFit/>
          </a:bodyPr>
          <a:lstStyle/>
          <a:p>
            <a:pPr marL="906774" indent="-453387" lvl="1">
              <a:lnSpc>
                <a:spcPts val="6803"/>
              </a:lnSpc>
              <a:buFont typeface="Arial"/>
              <a:buChar char="•"/>
            </a:pPr>
            <a:r>
              <a:rPr lang="en-US" sz="4199">
                <a:solidFill>
                  <a:srgbClr val="29130E"/>
                </a:solidFill>
                <a:latin typeface="Lumberjack"/>
              </a:rPr>
              <a:t>FIRMAN RAMADHAN - 50422584</a:t>
            </a:r>
          </a:p>
          <a:p>
            <a:pPr marL="906774" indent="-453387" lvl="1">
              <a:lnSpc>
                <a:spcPts val="6803"/>
              </a:lnSpc>
              <a:buFont typeface="Arial"/>
              <a:buChar char="•"/>
            </a:pPr>
            <a:r>
              <a:rPr lang="en-US" sz="4199">
                <a:solidFill>
                  <a:srgbClr val="29130E"/>
                </a:solidFill>
                <a:latin typeface="Lumberjack"/>
              </a:rPr>
              <a:t>I KETUT DHANANJAYA - 50422685</a:t>
            </a:r>
          </a:p>
          <a:p>
            <a:pPr marL="906774" indent="-453387" lvl="1">
              <a:lnSpc>
                <a:spcPts val="6803"/>
              </a:lnSpc>
              <a:buFont typeface="Arial"/>
              <a:buChar char="•"/>
            </a:pPr>
            <a:r>
              <a:rPr lang="en-US" sz="4199">
                <a:solidFill>
                  <a:srgbClr val="29130E"/>
                </a:solidFill>
                <a:latin typeface="Lumberjack"/>
              </a:rPr>
              <a:t>MUHAMMAD TARMIDZI BARIQ - 51422161</a:t>
            </a:r>
          </a:p>
        </p:txBody>
      </p:sp>
      <p:sp>
        <p:nvSpPr>
          <p:cNvPr name="Freeform 6" id="6"/>
          <p:cNvSpPr/>
          <p:nvPr/>
        </p:nvSpPr>
        <p:spPr>
          <a:xfrm flipH="true" flipV="true" rot="0">
            <a:off x="-1797653" y="7056906"/>
            <a:ext cx="4343094" cy="4970637"/>
          </a:xfrm>
          <a:custGeom>
            <a:avLst/>
            <a:gdLst/>
            <a:ahLst/>
            <a:cxnLst/>
            <a:rect r="r" b="b" t="t" l="l"/>
            <a:pathLst>
              <a:path h="4970637" w="4343094">
                <a:moveTo>
                  <a:pt x="4343094" y="4970637"/>
                </a:moveTo>
                <a:lnTo>
                  <a:pt x="0" y="4970637"/>
                </a:lnTo>
                <a:lnTo>
                  <a:pt x="0" y="0"/>
                </a:lnTo>
                <a:lnTo>
                  <a:pt x="4343094" y="0"/>
                </a:lnTo>
                <a:lnTo>
                  <a:pt x="4343094" y="4970637"/>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false" rot="0">
            <a:off x="6199649" y="9049477"/>
            <a:ext cx="5194130" cy="3343721"/>
          </a:xfrm>
          <a:custGeom>
            <a:avLst/>
            <a:gdLst/>
            <a:ahLst/>
            <a:cxnLst/>
            <a:rect r="r" b="b" t="t" l="l"/>
            <a:pathLst>
              <a:path h="3343721" w="5194130">
                <a:moveTo>
                  <a:pt x="5194129" y="0"/>
                </a:moveTo>
                <a:lnTo>
                  <a:pt x="0" y="0"/>
                </a:lnTo>
                <a:lnTo>
                  <a:pt x="0" y="3343721"/>
                </a:lnTo>
                <a:lnTo>
                  <a:pt x="5194129" y="3343721"/>
                </a:lnTo>
                <a:lnTo>
                  <a:pt x="5194129"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true" rot="0">
            <a:off x="6546935" y="-2105676"/>
            <a:ext cx="5194130" cy="3343721"/>
          </a:xfrm>
          <a:custGeom>
            <a:avLst/>
            <a:gdLst/>
            <a:ahLst/>
            <a:cxnLst/>
            <a:rect r="r" b="b" t="t" l="l"/>
            <a:pathLst>
              <a:path h="3343721" w="5194130">
                <a:moveTo>
                  <a:pt x="0" y="3343721"/>
                </a:moveTo>
                <a:lnTo>
                  <a:pt x="5194130" y="3343721"/>
                </a:lnTo>
                <a:lnTo>
                  <a:pt x="5194130" y="0"/>
                </a:lnTo>
                <a:lnTo>
                  <a:pt x="0" y="0"/>
                </a:lnTo>
                <a:lnTo>
                  <a:pt x="0" y="3343721"/>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7D7C0"/>
        </a:solidFill>
      </p:bgPr>
    </p:bg>
    <p:spTree>
      <p:nvGrpSpPr>
        <p:cNvPr id="1" name=""/>
        <p:cNvGrpSpPr/>
        <p:nvPr/>
      </p:nvGrpSpPr>
      <p:grpSpPr>
        <a:xfrm>
          <a:off x="0" y="0"/>
          <a:ext cx="0" cy="0"/>
          <a:chOff x="0" y="0"/>
          <a:chExt cx="0" cy="0"/>
        </a:xfrm>
      </p:grpSpPr>
      <p:sp>
        <p:nvSpPr>
          <p:cNvPr name="Freeform 2" id="2"/>
          <p:cNvSpPr/>
          <p:nvPr/>
        </p:nvSpPr>
        <p:spPr>
          <a:xfrm flipH="false" flipV="true" rot="-5400000">
            <a:off x="3797755" y="-4360936"/>
            <a:ext cx="10692491" cy="19008872"/>
          </a:xfrm>
          <a:custGeom>
            <a:avLst/>
            <a:gdLst/>
            <a:ahLst/>
            <a:cxnLst/>
            <a:rect r="r" b="b" t="t" l="l"/>
            <a:pathLst>
              <a:path h="19008872" w="10692491">
                <a:moveTo>
                  <a:pt x="0" y="19008872"/>
                </a:moveTo>
                <a:lnTo>
                  <a:pt x="10692490" y="19008872"/>
                </a:lnTo>
                <a:lnTo>
                  <a:pt x="10692490" y="0"/>
                </a:lnTo>
                <a:lnTo>
                  <a:pt x="0" y="0"/>
                </a:lnTo>
                <a:lnTo>
                  <a:pt x="0" y="19008872"/>
                </a:lnTo>
                <a:close/>
              </a:path>
            </a:pathLst>
          </a:custGeom>
          <a:blipFill>
            <a:blip r:embed="rId2">
              <a:alphaModFix amt="7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847641" y="1323801"/>
            <a:ext cx="11487818" cy="7639399"/>
          </a:xfrm>
          <a:custGeom>
            <a:avLst/>
            <a:gdLst/>
            <a:ahLst/>
            <a:cxnLst/>
            <a:rect r="r" b="b" t="t" l="l"/>
            <a:pathLst>
              <a:path h="7639399" w="11487818">
                <a:moveTo>
                  <a:pt x="0" y="0"/>
                </a:moveTo>
                <a:lnTo>
                  <a:pt x="11487818" y="0"/>
                </a:lnTo>
                <a:lnTo>
                  <a:pt x="11487818" y="7639398"/>
                </a:lnTo>
                <a:lnTo>
                  <a:pt x="0" y="76393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579320">
            <a:off x="16409843" y="2911569"/>
            <a:ext cx="2782634" cy="4114800"/>
          </a:xfrm>
          <a:custGeom>
            <a:avLst/>
            <a:gdLst/>
            <a:ahLst/>
            <a:cxnLst/>
            <a:rect r="r" b="b" t="t" l="l"/>
            <a:pathLst>
              <a:path h="4114800" w="2782634">
                <a:moveTo>
                  <a:pt x="0" y="0"/>
                </a:moveTo>
                <a:lnTo>
                  <a:pt x="2782633" y="0"/>
                </a:lnTo>
                <a:lnTo>
                  <a:pt x="278263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751052">
            <a:off x="-845894" y="2897922"/>
            <a:ext cx="2782634" cy="4114800"/>
          </a:xfrm>
          <a:custGeom>
            <a:avLst/>
            <a:gdLst/>
            <a:ahLst/>
            <a:cxnLst/>
            <a:rect r="r" b="b" t="t" l="l"/>
            <a:pathLst>
              <a:path h="4114800" w="2782634">
                <a:moveTo>
                  <a:pt x="0" y="0"/>
                </a:moveTo>
                <a:lnTo>
                  <a:pt x="2782634" y="0"/>
                </a:lnTo>
                <a:lnTo>
                  <a:pt x="278263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628243">
            <a:off x="15755641" y="7171805"/>
            <a:ext cx="3007317" cy="3364830"/>
          </a:xfrm>
          <a:custGeom>
            <a:avLst/>
            <a:gdLst/>
            <a:ahLst/>
            <a:cxnLst/>
            <a:rect r="r" b="b" t="t" l="l"/>
            <a:pathLst>
              <a:path h="3364830" w="3007317">
                <a:moveTo>
                  <a:pt x="0" y="0"/>
                </a:moveTo>
                <a:lnTo>
                  <a:pt x="3007318" y="0"/>
                </a:lnTo>
                <a:lnTo>
                  <a:pt x="3007318" y="3364831"/>
                </a:lnTo>
                <a:lnTo>
                  <a:pt x="0" y="336483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false" rot="1564072">
            <a:off x="-454032" y="7163259"/>
            <a:ext cx="3022593" cy="3381923"/>
          </a:xfrm>
          <a:custGeom>
            <a:avLst/>
            <a:gdLst/>
            <a:ahLst/>
            <a:cxnLst/>
            <a:rect r="r" b="b" t="t" l="l"/>
            <a:pathLst>
              <a:path h="3381923" w="3022593">
                <a:moveTo>
                  <a:pt x="3022594" y="0"/>
                </a:moveTo>
                <a:lnTo>
                  <a:pt x="0" y="0"/>
                </a:lnTo>
                <a:lnTo>
                  <a:pt x="0" y="3381923"/>
                </a:lnTo>
                <a:lnTo>
                  <a:pt x="3022594" y="3381923"/>
                </a:lnTo>
                <a:lnTo>
                  <a:pt x="3022594"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false" rot="2226039">
            <a:off x="-186103" y="-33070"/>
            <a:ext cx="1631636" cy="2713741"/>
          </a:xfrm>
          <a:custGeom>
            <a:avLst/>
            <a:gdLst/>
            <a:ahLst/>
            <a:cxnLst/>
            <a:rect r="r" b="b" t="t" l="l"/>
            <a:pathLst>
              <a:path h="2713741" w="1631636">
                <a:moveTo>
                  <a:pt x="1631637" y="0"/>
                </a:moveTo>
                <a:lnTo>
                  <a:pt x="0" y="0"/>
                </a:lnTo>
                <a:lnTo>
                  <a:pt x="0" y="2713741"/>
                </a:lnTo>
                <a:lnTo>
                  <a:pt x="1631637" y="2713741"/>
                </a:lnTo>
                <a:lnTo>
                  <a:pt x="1631637"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2412969">
            <a:off x="16985341" y="3261"/>
            <a:ext cx="1631636" cy="2713741"/>
          </a:xfrm>
          <a:custGeom>
            <a:avLst/>
            <a:gdLst/>
            <a:ahLst/>
            <a:cxnLst/>
            <a:rect r="r" b="b" t="t" l="l"/>
            <a:pathLst>
              <a:path h="2713741" w="1631636">
                <a:moveTo>
                  <a:pt x="0" y="0"/>
                </a:moveTo>
                <a:lnTo>
                  <a:pt x="1631637" y="0"/>
                </a:lnTo>
                <a:lnTo>
                  <a:pt x="1631637" y="2713741"/>
                </a:lnTo>
                <a:lnTo>
                  <a:pt x="0" y="271374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2876216" y="8963199"/>
            <a:ext cx="1070524" cy="939385"/>
          </a:xfrm>
          <a:custGeom>
            <a:avLst/>
            <a:gdLst/>
            <a:ahLst/>
            <a:cxnLst/>
            <a:rect r="r" b="b" t="t" l="l"/>
            <a:pathLst>
              <a:path h="939385" w="1070524">
                <a:moveTo>
                  <a:pt x="0" y="0"/>
                </a:moveTo>
                <a:lnTo>
                  <a:pt x="1070524" y="0"/>
                </a:lnTo>
                <a:lnTo>
                  <a:pt x="1070524" y="939386"/>
                </a:lnTo>
                <a:lnTo>
                  <a:pt x="0" y="9393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true" flipV="false" rot="0">
            <a:off x="14335459" y="8963199"/>
            <a:ext cx="1070524" cy="939385"/>
          </a:xfrm>
          <a:custGeom>
            <a:avLst/>
            <a:gdLst/>
            <a:ahLst/>
            <a:cxnLst/>
            <a:rect r="r" b="b" t="t" l="l"/>
            <a:pathLst>
              <a:path h="939385" w="1070524">
                <a:moveTo>
                  <a:pt x="1070524" y="0"/>
                </a:moveTo>
                <a:lnTo>
                  <a:pt x="0" y="0"/>
                </a:lnTo>
                <a:lnTo>
                  <a:pt x="0" y="939386"/>
                </a:lnTo>
                <a:lnTo>
                  <a:pt x="1070524" y="939386"/>
                </a:lnTo>
                <a:lnTo>
                  <a:pt x="1070524"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true" flipV="false" rot="0">
            <a:off x="4804520" y="1360132"/>
            <a:ext cx="3127568" cy="3171172"/>
          </a:xfrm>
          <a:custGeom>
            <a:avLst/>
            <a:gdLst/>
            <a:ahLst/>
            <a:cxnLst/>
            <a:rect r="r" b="b" t="t" l="l"/>
            <a:pathLst>
              <a:path h="3171172" w="3127568">
                <a:moveTo>
                  <a:pt x="3127569" y="0"/>
                </a:moveTo>
                <a:lnTo>
                  <a:pt x="0" y="0"/>
                </a:lnTo>
                <a:lnTo>
                  <a:pt x="0" y="3171171"/>
                </a:lnTo>
                <a:lnTo>
                  <a:pt x="3127569" y="3171171"/>
                </a:lnTo>
                <a:lnTo>
                  <a:pt x="3127569"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3" id="13"/>
          <p:cNvSpPr txBox="true"/>
          <p:nvPr/>
        </p:nvSpPr>
        <p:spPr>
          <a:xfrm rot="0">
            <a:off x="4804520" y="5455131"/>
            <a:ext cx="8678959" cy="1974851"/>
          </a:xfrm>
          <a:prstGeom prst="rect">
            <a:avLst/>
          </a:prstGeom>
        </p:spPr>
        <p:txBody>
          <a:bodyPr anchor="t" rtlCol="false" tIns="0" lIns="0" bIns="0" rIns="0">
            <a:spAutoFit/>
          </a:bodyPr>
          <a:lstStyle/>
          <a:p>
            <a:pPr algn="ctr">
              <a:lnSpc>
                <a:spcPts val="13999"/>
              </a:lnSpc>
            </a:pPr>
            <a:r>
              <a:rPr lang="en-US" sz="9999">
                <a:solidFill>
                  <a:srgbClr val="CA5038"/>
                </a:solidFill>
                <a:latin typeface="TAN Tangkiwood"/>
              </a:rPr>
              <a:t>Question Time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7D7C0"/>
        </a:solidFill>
      </p:bgPr>
    </p:bg>
    <p:spTree>
      <p:nvGrpSpPr>
        <p:cNvPr id="1" name=""/>
        <p:cNvGrpSpPr/>
        <p:nvPr/>
      </p:nvGrpSpPr>
      <p:grpSpPr>
        <a:xfrm>
          <a:off x="0" y="0"/>
          <a:ext cx="0" cy="0"/>
          <a:chOff x="0" y="0"/>
          <a:chExt cx="0" cy="0"/>
        </a:xfrm>
      </p:grpSpPr>
      <p:sp>
        <p:nvSpPr>
          <p:cNvPr name="Freeform 2" id="2"/>
          <p:cNvSpPr/>
          <p:nvPr/>
        </p:nvSpPr>
        <p:spPr>
          <a:xfrm flipH="true" flipV="false" rot="-5400000">
            <a:off x="3797755" y="-4360936"/>
            <a:ext cx="10692491" cy="19008872"/>
          </a:xfrm>
          <a:custGeom>
            <a:avLst/>
            <a:gdLst/>
            <a:ahLst/>
            <a:cxnLst/>
            <a:rect r="r" b="b" t="t" l="l"/>
            <a:pathLst>
              <a:path h="19008872" w="10692491">
                <a:moveTo>
                  <a:pt x="10692490" y="0"/>
                </a:moveTo>
                <a:lnTo>
                  <a:pt x="0" y="0"/>
                </a:lnTo>
                <a:lnTo>
                  <a:pt x="0" y="19008872"/>
                </a:lnTo>
                <a:lnTo>
                  <a:pt x="10692490" y="19008872"/>
                </a:lnTo>
                <a:lnTo>
                  <a:pt x="10692490" y="0"/>
                </a:lnTo>
                <a:close/>
              </a:path>
            </a:pathLst>
          </a:custGeom>
          <a:blipFill>
            <a:blip r:embed="rId2">
              <a:alphaModFix amt="7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1513748"/>
            <a:ext cx="16230600" cy="7259505"/>
          </a:xfrm>
          <a:custGeom>
            <a:avLst/>
            <a:gdLst/>
            <a:ahLst/>
            <a:cxnLst/>
            <a:rect r="r" b="b" t="t" l="l"/>
            <a:pathLst>
              <a:path h="7259505" w="16230600">
                <a:moveTo>
                  <a:pt x="0" y="0"/>
                </a:moveTo>
                <a:lnTo>
                  <a:pt x="16230600" y="0"/>
                </a:lnTo>
                <a:lnTo>
                  <a:pt x="16230600" y="7259504"/>
                </a:lnTo>
                <a:lnTo>
                  <a:pt x="0" y="72595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533284" y="1346780"/>
            <a:ext cx="11316399" cy="1768085"/>
          </a:xfrm>
          <a:prstGeom prst="rect">
            <a:avLst/>
          </a:prstGeom>
        </p:spPr>
        <p:txBody>
          <a:bodyPr anchor="t" rtlCol="false" tIns="0" lIns="0" bIns="0" rIns="0">
            <a:spAutoFit/>
          </a:bodyPr>
          <a:lstStyle/>
          <a:p>
            <a:pPr algn="ctr">
              <a:lnSpc>
                <a:spcPts val="12444"/>
              </a:lnSpc>
            </a:pPr>
            <a:r>
              <a:rPr lang="en-US" sz="8888">
                <a:solidFill>
                  <a:srgbClr val="CA5038"/>
                </a:solidFill>
                <a:latin typeface="TAN Tangkiwood"/>
              </a:rPr>
              <a:t>Model Bisnis</a:t>
            </a:r>
          </a:p>
        </p:txBody>
      </p:sp>
      <p:sp>
        <p:nvSpPr>
          <p:cNvPr name="TextBox 5" id="5"/>
          <p:cNvSpPr txBox="true"/>
          <p:nvPr/>
        </p:nvSpPr>
        <p:spPr>
          <a:xfrm rot="0">
            <a:off x="2232827" y="4758706"/>
            <a:ext cx="11680695" cy="2124075"/>
          </a:xfrm>
          <a:prstGeom prst="rect">
            <a:avLst/>
          </a:prstGeom>
        </p:spPr>
        <p:txBody>
          <a:bodyPr anchor="t" rtlCol="false" tIns="0" lIns="0" bIns="0" rIns="0">
            <a:spAutoFit/>
          </a:bodyPr>
          <a:lstStyle/>
          <a:p>
            <a:pPr>
              <a:lnSpc>
                <a:spcPts val="4200"/>
              </a:lnSpc>
            </a:pPr>
            <a:r>
              <a:rPr lang="en-US" sz="3000">
                <a:solidFill>
                  <a:srgbClr val="29130E"/>
                </a:solidFill>
                <a:latin typeface="Lumberjack"/>
              </a:rPr>
              <a:t>BuildWithAngga adalah platform yang dikenal untuk belajar pemrograman dan pengembangan web, termasuk kursus untuk full-stack development, UI/UX design, dan lebih banyak lagi. Mereka biasanya fokus pada pengembangan keterampilan di bidang teknologi dan pemrograman.</a:t>
            </a:r>
          </a:p>
        </p:txBody>
      </p:sp>
      <p:sp>
        <p:nvSpPr>
          <p:cNvPr name="Freeform 6" id="6"/>
          <p:cNvSpPr/>
          <p:nvPr/>
        </p:nvSpPr>
        <p:spPr>
          <a:xfrm flipH="false" flipV="false" rot="0">
            <a:off x="15857973" y="-1580582"/>
            <a:ext cx="4135204" cy="4732708"/>
          </a:xfrm>
          <a:custGeom>
            <a:avLst/>
            <a:gdLst/>
            <a:ahLst/>
            <a:cxnLst/>
            <a:rect r="r" b="b" t="t" l="l"/>
            <a:pathLst>
              <a:path h="4732708" w="4135204">
                <a:moveTo>
                  <a:pt x="0" y="0"/>
                </a:moveTo>
                <a:lnTo>
                  <a:pt x="4135204" y="0"/>
                </a:lnTo>
                <a:lnTo>
                  <a:pt x="4135204" y="4732708"/>
                </a:lnTo>
                <a:lnTo>
                  <a:pt x="0" y="47327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true" rot="0">
            <a:off x="-1797653" y="7056906"/>
            <a:ext cx="4343094" cy="4970637"/>
          </a:xfrm>
          <a:custGeom>
            <a:avLst/>
            <a:gdLst/>
            <a:ahLst/>
            <a:cxnLst/>
            <a:rect r="r" b="b" t="t" l="l"/>
            <a:pathLst>
              <a:path h="4970637" w="4343094">
                <a:moveTo>
                  <a:pt x="4343094" y="4970637"/>
                </a:moveTo>
                <a:lnTo>
                  <a:pt x="0" y="4970637"/>
                </a:lnTo>
                <a:lnTo>
                  <a:pt x="0" y="0"/>
                </a:lnTo>
                <a:lnTo>
                  <a:pt x="4343094" y="0"/>
                </a:lnTo>
                <a:lnTo>
                  <a:pt x="4343094" y="4970637"/>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false" rot="0">
            <a:off x="6199649" y="9049477"/>
            <a:ext cx="5194130" cy="3343721"/>
          </a:xfrm>
          <a:custGeom>
            <a:avLst/>
            <a:gdLst/>
            <a:ahLst/>
            <a:cxnLst/>
            <a:rect r="r" b="b" t="t" l="l"/>
            <a:pathLst>
              <a:path h="3343721" w="5194130">
                <a:moveTo>
                  <a:pt x="5194129" y="0"/>
                </a:moveTo>
                <a:lnTo>
                  <a:pt x="0" y="0"/>
                </a:lnTo>
                <a:lnTo>
                  <a:pt x="0" y="3343721"/>
                </a:lnTo>
                <a:lnTo>
                  <a:pt x="5194129" y="3343721"/>
                </a:lnTo>
                <a:lnTo>
                  <a:pt x="5194129"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true" rot="0">
            <a:off x="6546935" y="-2105676"/>
            <a:ext cx="5194130" cy="3343721"/>
          </a:xfrm>
          <a:custGeom>
            <a:avLst/>
            <a:gdLst/>
            <a:ahLst/>
            <a:cxnLst/>
            <a:rect r="r" b="b" t="t" l="l"/>
            <a:pathLst>
              <a:path h="3343721" w="5194130">
                <a:moveTo>
                  <a:pt x="0" y="3343721"/>
                </a:moveTo>
                <a:lnTo>
                  <a:pt x="5194130" y="3343721"/>
                </a:lnTo>
                <a:lnTo>
                  <a:pt x="5194130" y="0"/>
                </a:lnTo>
                <a:lnTo>
                  <a:pt x="0" y="0"/>
                </a:lnTo>
                <a:lnTo>
                  <a:pt x="0" y="3343721"/>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true" flipV="true" rot="7906522">
            <a:off x="-1412686" y="-1453041"/>
            <a:ext cx="4343047" cy="4963482"/>
          </a:xfrm>
          <a:custGeom>
            <a:avLst/>
            <a:gdLst/>
            <a:ahLst/>
            <a:cxnLst/>
            <a:rect r="r" b="b" t="t" l="l"/>
            <a:pathLst>
              <a:path h="4963482" w="4343047">
                <a:moveTo>
                  <a:pt x="4343048" y="4963482"/>
                </a:moveTo>
                <a:lnTo>
                  <a:pt x="0" y="4963482"/>
                </a:lnTo>
                <a:lnTo>
                  <a:pt x="0" y="0"/>
                </a:lnTo>
                <a:lnTo>
                  <a:pt x="4343048" y="0"/>
                </a:lnTo>
                <a:lnTo>
                  <a:pt x="4343048" y="4963482"/>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7D7C0"/>
        </a:solidFill>
      </p:bgPr>
    </p:bg>
    <p:spTree>
      <p:nvGrpSpPr>
        <p:cNvPr id="1" name=""/>
        <p:cNvGrpSpPr/>
        <p:nvPr/>
      </p:nvGrpSpPr>
      <p:grpSpPr>
        <a:xfrm>
          <a:off x="0" y="0"/>
          <a:ext cx="0" cy="0"/>
          <a:chOff x="0" y="0"/>
          <a:chExt cx="0" cy="0"/>
        </a:xfrm>
      </p:grpSpPr>
      <p:sp>
        <p:nvSpPr>
          <p:cNvPr name="Freeform 2" id="2"/>
          <p:cNvSpPr/>
          <p:nvPr/>
        </p:nvSpPr>
        <p:spPr>
          <a:xfrm flipH="true" flipV="false" rot="-5400000">
            <a:off x="3797755" y="-4360936"/>
            <a:ext cx="10692491" cy="19008872"/>
          </a:xfrm>
          <a:custGeom>
            <a:avLst/>
            <a:gdLst/>
            <a:ahLst/>
            <a:cxnLst/>
            <a:rect r="r" b="b" t="t" l="l"/>
            <a:pathLst>
              <a:path h="19008872" w="10692491">
                <a:moveTo>
                  <a:pt x="10692490" y="0"/>
                </a:moveTo>
                <a:lnTo>
                  <a:pt x="0" y="0"/>
                </a:lnTo>
                <a:lnTo>
                  <a:pt x="0" y="19008872"/>
                </a:lnTo>
                <a:lnTo>
                  <a:pt x="10692490" y="19008872"/>
                </a:lnTo>
                <a:lnTo>
                  <a:pt x="10692490" y="0"/>
                </a:lnTo>
                <a:close/>
              </a:path>
            </a:pathLst>
          </a:custGeom>
          <a:blipFill>
            <a:blip r:embed="rId2">
              <a:alphaModFix amt="7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1513748"/>
            <a:ext cx="16230600" cy="7259505"/>
          </a:xfrm>
          <a:custGeom>
            <a:avLst/>
            <a:gdLst/>
            <a:ahLst/>
            <a:cxnLst/>
            <a:rect r="r" b="b" t="t" l="l"/>
            <a:pathLst>
              <a:path h="7259505" w="16230600">
                <a:moveTo>
                  <a:pt x="0" y="0"/>
                </a:moveTo>
                <a:lnTo>
                  <a:pt x="16230600" y="0"/>
                </a:lnTo>
                <a:lnTo>
                  <a:pt x="16230600" y="7259504"/>
                </a:lnTo>
                <a:lnTo>
                  <a:pt x="0" y="72595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533284" y="1346780"/>
            <a:ext cx="11316399" cy="1768085"/>
          </a:xfrm>
          <a:prstGeom prst="rect">
            <a:avLst/>
          </a:prstGeom>
        </p:spPr>
        <p:txBody>
          <a:bodyPr anchor="t" rtlCol="false" tIns="0" lIns="0" bIns="0" rIns="0">
            <a:spAutoFit/>
          </a:bodyPr>
          <a:lstStyle/>
          <a:p>
            <a:pPr algn="ctr">
              <a:lnSpc>
                <a:spcPts val="12444"/>
              </a:lnSpc>
            </a:pPr>
            <a:r>
              <a:rPr lang="en-US" sz="8888">
                <a:solidFill>
                  <a:srgbClr val="CA5038"/>
                </a:solidFill>
                <a:latin typeface="TAN Tangkiwood"/>
              </a:rPr>
              <a:t>Model Bisnis</a:t>
            </a:r>
          </a:p>
        </p:txBody>
      </p:sp>
      <p:sp>
        <p:nvSpPr>
          <p:cNvPr name="TextBox 5" id="5"/>
          <p:cNvSpPr txBox="true"/>
          <p:nvPr/>
        </p:nvSpPr>
        <p:spPr>
          <a:xfrm rot="0">
            <a:off x="2232827" y="4720096"/>
            <a:ext cx="11680695" cy="2657475"/>
          </a:xfrm>
          <a:prstGeom prst="rect">
            <a:avLst/>
          </a:prstGeom>
        </p:spPr>
        <p:txBody>
          <a:bodyPr anchor="t" rtlCol="false" tIns="0" lIns="0" bIns="0" rIns="0">
            <a:spAutoFit/>
          </a:bodyPr>
          <a:lstStyle/>
          <a:p>
            <a:pPr>
              <a:lnSpc>
                <a:spcPts val="4200"/>
              </a:lnSpc>
            </a:pPr>
            <a:r>
              <a:rPr lang="en-US" sz="3000">
                <a:solidFill>
                  <a:srgbClr val="29130E"/>
                </a:solidFill>
                <a:latin typeface="Lumberjack"/>
              </a:rPr>
              <a:t>Pembelajaran dilaksanakan secara daring melalui video yang disusun oleh mentor. Para murid akan diberi kuis yang menantang untuk memastikan pemahaman mereka terhadap materi. Setelah menyelesaikan seluruh modul pembelajaran, peserta akan menerima sertifikat. Apabila murid menghadapi kendala, mentor siap memberikan bantuan melalui grup Telegram.</a:t>
            </a:r>
          </a:p>
        </p:txBody>
      </p:sp>
      <p:sp>
        <p:nvSpPr>
          <p:cNvPr name="Freeform 6" id="6"/>
          <p:cNvSpPr/>
          <p:nvPr/>
        </p:nvSpPr>
        <p:spPr>
          <a:xfrm flipH="false" flipV="false" rot="0">
            <a:off x="15047986" y="6172200"/>
            <a:ext cx="3600450" cy="4114800"/>
          </a:xfrm>
          <a:custGeom>
            <a:avLst/>
            <a:gdLst/>
            <a:ahLst/>
            <a:cxnLst/>
            <a:rect r="r" b="b" t="t" l="l"/>
            <a:pathLst>
              <a:path h="4114800" w="3600450">
                <a:moveTo>
                  <a:pt x="0" y="0"/>
                </a:moveTo>
                <a:lnTo>
                  <a:pt x="3600450" y="0"/>
                </a:lnTo>
                <a:lnTo>
                  <a:pt x="360045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5857973" y="-1580582"/>
            <a:ext cx="4135204" cy="4732708"/>
          </a:xfrm>
          <a:custGeom>
            <a:avLst/>
            <a:gdLst/>
            <a:ahLst/>
            <a:cxnLst/>
            <a:rect r="r" b="b" t="t" l="l"/>
            <a:pathLst>
              <a:path h="4732708" w="4135204">
                <a:moveTo>
                  <a:pt x="0" y="0"/>
                </a:moveTo>
                <a:lnTo>
                  <a:pt x="4135204" y="0"/>
                </a:lnTo>
                <a:lnTo>
                  <a:pt x="4135204" y="4732708"/>
                </a:lnTo>
                <a:lnTo>
                  <a:pt x="0" y="473270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0">
            <a:off x="-1797653" y="7056906"/>
            <a:ext cx="4343094" cy="4970637"/>
          </a:xfrm>
          <a:custGeom>
            <a:avLst/>
            <a:gdLst/>
            <a:ahLst/>
            <a:cxnLst/>
            <a:rect r="r" b="b" t="t" l="l"/>
            <a:pathLst>
              <a:path h="4970637" w="4343094">
                <a:moveTo>
                  <a:pt x="4343094" y="4970637"/>
                </a:moveTo>
                <a:lnTo>
                  <a:pt x="0" y="4970637"/>
                </a:lnTo>
                <a:lnTo>
                  <a:pt x="0" y="0"/>
                </a:lnTo>
                <a:lnTo>
                  <a:pt x="4343094" y="0"/>
                </a:lnTo>
                <a:lnTo>
                  <a:pt x="4343094" y="4970637"/>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false" rot="0">
            <a:off x="6199649" y="9049477"/>
            <a:ext cx="5194130" cy="3343721"/>
          </a:xfrm>
          <a:custGeom>
            <a:avLst/>
            <a:gdLst/>
            <a:ahLst/>
            <a:cxnLst/>
            <a:rect r="r" b="b" t="t" l="l"/>
            <a:pathLst>
              <a:path h="3343721" w="5194130">
                <a:moveTo>
                  <a:pt x="5194129" y="0"/>
                </a:moveTo>
                <a:lnTo>
                  <a:pt x="0" y="0"/>
                </a:lnTo>
                <a:lnTo>
                  <a:pt x="0" y="3343721"/>
                </a:lnTo>
                <a:lnTo>
                  <a:pt x="5194129" y="3343721"/>
                </a:lnTo>
                <a:lnTo>
                  <a:pt x="5194129"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true" rot="0">
            <a:off x="6546935" y="-2105676"/>
            <a:ext cx="5194130" cy="3343721"/>
          </a:xfrm>
          <a:custGeom>
            <a:avLst/>
            <a:gdLst/>
            <a:ahLst/>
            <a:cxnLst/>
            <a:rect r="r" b="b" t="t" l="l"/>
            <a:pathLst>
              <a:path h="3343721" w="5194130">
                <a:moveTo>
                  <a:pt x="0" y="3343721"/>
                </a:moveTo>
                <a:lnTo>
                  <a:pt x="5194130" y="3343721"/>
                </a:lnTo>
                <a:lnTo>
                  <a:pt x="5194130" y="0"/>
                </a:lnTo>
                <a:lnTo>
                  <a:pt x="0" y="0"/>
                </a:lnTo>
                <a:lnTo>
                  <a:pt x="0" y="3343721"/>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true" flipV="true" rot="7906522">
            <a:off x="-1412686" y="-1453041"/>
            <a:ext cx="4343047" cy="4963482"/>
          </a:xfrm>
          <a:custGeom>
            <a:avLst/>
            <a:gdLst/>
            <a:ahLst/>
            <a:cxnLst/>
            <a:rect r="r" b="b" t="t" l="l"/>
            <a:pathLst>
              <a:path h="4963482" w="4343047">
                <a:moveTo>
                  <a:pt x="4343048" y="4963482"/>
                </a:moveTo>
                <a:lnTo>
                  <a:pt x="0" y="4963482"/>
                </a:lnTo>
                <a:lnTo>
                  <a:pt x="0" y="0"/>
                </a:lnTo>
                <a:lnTo>
                  <a:pt x="4343048" y="0"/>
                </a:lnTo>
                <a:lnTo>
                  <a:pt x="4343048" y="4963482"/>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7D7C0"/>
        </a:solidFill>
      </p:bgPr>
    </p:bg>
    <p:spTree>
      <p:nvGrpSpPr>
        <p:cNvPr id="1" name=""/>
        <p:cNvGrpSpPr/>
        <p:nvPr/>
      </p:nvGrpSpPr>
      <p:grpSpPr>
        <a:xfrm>
          <a:off x="0" y="0"/>
          <a:ext cx="0" cy="0"/>
          <a:chOff x="0" y="0"/>
          <a:chExt cx="0" cy="0"/>
        </a:xfrm>
      </p:grpSpPr>
      <p:sp>
        <p:nvSpPr>
          <p:cNvPr name="Freeform 2" id="2"/>
          <p:cNvSpPr/>
          <p:nvPr/>
        </p:nvSpPr>
        <p:spPr>
          <a:xfrm flipH="false" flipV="true" rot="-5400000">
            <a:off x="3797755" y="-4360936"/>
            <a:ext cx="10692491" cy="19008872"/>
          </a:xfrm>
          <a:custGeom>
            <a:avLst/>
            <a:gdLst/>
            <a:ahLst/>
            <a:cxnLst/>
            <a:rect r="r" b="b" t="t" l="l"/>
            <a:pathLst>
              <a:path h="19008872" w="10692491">
                <a:moveTo>
                  <a:pt x="0" y="19008872"/>
                </a:moveTo>
                <a:lnTo>
                  <a:pt x="10692490" y="19008872"/>
                </a:lnTo>
                <a:lnTo>
                  <a:pt x="10692490" y="0"/>
                </a:lnTo>
                <a:lnTo>
                  <a:pt x="0" y="0"/>
                </a:lnTo>
                <a:lnTo>
                  <a:pt x="0" y="19008872"/>
                </a:lnTo>
                <a:close/>
              </a:path>
            </a:pathLst>
          </a:custGeom>
          <a:blipFill>
            <a:blip r:embed="rId2">
              <a:alphaModFix amt="7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2790682"/>
            <a:ext cx="7958131" cy="6786115"/>
          </a:xfrm>
          <a:custGeom>
            <a:avLst/>
            <a:gdLst/>
            <a:ahLst/>
            <a:cxnLst/>
            <a:rect r="r" b="b" t="t" l="l"/>
            <a:pathLst>
              <a:path h="6786115" w="7958131">
                <a:moveTo>
                  <a:pt x="0" y="0"/>
                </a:moveTo>
                <a:lnTo>
                  <a:pt x="7958131" y="0"/>
                </a:lnTo>
                <a:lnTo>
                  <a:pt x="7958131" y="6786115"/>
                </a:lnTo>
                <a:lnTo>
                  <a:pt x="0" y="67861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24013" y="5051061"/>
            <a:ext cx="6524466" cy="2737126"/>
          </a:xfrm>
          <a:custGeom>
            <a:avLst/>
            <a:gdLst/>
            <a:ahLst/>
            <a:cxnLst/>
            <a:rect r="r" b="b" t="t" l="l"/>
            <a:pathLst>
              <a:path h="2737126" w="6524466">
                <a:moveTo>
                  <a:pt x="0" y="0"/>
                </a:moveTo>
                <a:lnTo>
                  <a:pt x="6524466" y="0"/>
                </a:lnTo>
                <a:lnTo>
                  <a:pt x="6524466" y="2737126"/>
                </a:lnTo>
                <a:lnTo>
                  <a:pt x="0" y="2737126"/>
                </a:lnTo>
                <a:lnTo>
                  <a:pt x="0" y="0"/>
                </a:lnTo>
                <a:close/>
              </a:path>
            </a:pathLst>
          </a:custGeom>
          <a:blipFill>
            <a:blip r:embed="rId6"/>
            <a:stretch>
              <a:fillRect l="0" t="0" r="-30375" b="0"/>
            </a:stretch>
          </a:blipFill>
        </p:spPr>
      </p:sp>
      <p:sp>
        <p:nvSpPr>
          <p:cNvPr name="Freeform 5" id="5"/>
          <p:cNvSpPr/>
          <p:nvPr/>
        </p:nvSpPr>
        <p:spPr>
          <a:xfrm flipH="false" flipV="false" rot="0">
            <a:off x="10637795" y="3031152"/>
            <a:ext cx="6033699" cy="6043216"/>
          </a:xfrm>
          <a:custGeom>
            <a:avLst/>
            <a:gdLst/>
            <a:ahLst/>
            <a:cxnLst/>
            <a:rect r="r" b="b" t="t" l="l"/>
            <a:pathLst>
              <a:path h="6043216" w="6033699">
                <a:moveTo>
                  <a:pt x="0" y="0"/>
                </a:moveTo>
                <a:lnTo>
                  <a:pt x="6033699" y="0"/>
                </a:lnTo>
                <a:lnTo>
                  <a:pt x="6033699" y="6043216"/>
                </a:lnTo>
                <a:lnTo>
                  <a:pt x="0" y="6043216"/>
                </a:lnTo>
                <a:lnTo>
                  <a:pt x="0" y="0"/>
                </a:lnTo>
                <a:close/>
              </a:path>
            </a:pathLst>
          </a:custGeom>
          <a:blipFill>
            <a:blip r:embed="rId7"/>
            <a:stretch>
              <a:fillRect l="0" t="0" r="0" b="0"/>
            </a:stretch>
          </a:blipFill>
        </p:spPr>
      </p:sp>
      <p:sp>
        <p:nvSpPr>
          <p:cNvPr name="TextBox 6" id="6"/>
          <p:cNvSpPr txBox="true"/>
          <p:nvPr/>
        </p:nvSpPr>
        <p:spPr>
          <a:xfrm rot="0">
            <a:off x="3485801" y="673657"/>
            <a:ext cx="11316399" cy="1768085"/>
          </a:xfrm>
          <a:prstGeom prst="rect">
            <a:avLst/>
          </a:prstGeom>
        </p:spPr>
        <p:txBody>
          <a:bodyPr anchor="t" rtlCol="false" tIns="0" lIns="0" bIns="0" rIns="0">
            <a:spAutoFit/>
          </a:bodyPr>
          <a:lstStyle/>
          <a:p>
            <a:pPr algn="ctr">
              <a:lnSpc>
                <a:spcPts val="12444"/>
              </a:lnSpc>
            </a:pPr>
            <a:r>
              <a:rPr lang="en-US" sz="8888">
                <a:solidFill>
                  <a:srgbClr val="CA5038"/>
                </a:solidFill>
                <a:latin typeface="TAN Tangkiwood"/>
              </a:rPr>
              <a:t>Analisis Pasar Instagram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7D7C0"/>
        </a:solidFill>
      </p:bgPr>
    </p:bg>
    <p:spTree>
      <p:nvGrpSpPr>
        <p:cNvPr id="1" name=""/>
        <p:cNvGrpSpPr/>
        <p:nvPr/>
      </p:nvGrpSpPr>
      <p:grpSpPr>
        <a:xfrm>
          <a:off x="0" y="0"/>
          <a:ext cx="0" cy="0"/>
          <a:chOff x="0" y="0"/>
          <a:chExt cx="0" cy="0"/>
        </a:xfrm>
      </p:grpSpPr>
      <p:sp>
        <p:nvSpPr>
          <p:cNvPr name="Freeform 2" id="2"/>
          <p:cNvSpPr/>
          <p:nvPr/>
        </p:nvSpPr>
        <p:spPr>
          <a:xfrm flipH="false" flipV="true" rot="-5400000">
            <a:off x="3797755" y="-4360936"/>
            <a:ext cx="10692491" cy="19008872"/>
          </a:xfrm>
          <a:custGeom>
            <a:avLst/>
            <a:gdLst/>
            <a:ahLst/>
            <a:cxnLst/>
            <a:rect r="r" b="b" t="t" l="l"/>
            <a:pathLst>
              <a:path h="19008872" w="10692491">
                <a:moveTo>
                  <a:pt x="0" y="19008872"/>
                </a:moveTo>
                <a:lnTo>
                  <a:pt x="10692490" y="19008872"/>
                </a:lnTo>
                <a:lnTo>
                  <a:pt x="10692490" y="0"/>
                </a:lnTo>
                <a:lnTo>
                  <a:pt x="0" y="0"/>
                </a:lnTo>
                <a:lnTo>
                  <a:pt x="0" y="19008872"/>
                </a:lnTo>
                <a:close/>
              </a:path>
            </a:pathLst>
          </a:custGeom>
          <a:blipFill>
            <a:blip r:embed="rId2">
              <a:alphaModFix amt="7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2790682"/>
            <a:ext cx="7958131" cy="6786115"/>
          </a:xfrm>
          <a:custGeom>
            <a:avLst/>
            <a:gdLst/>
            <a:ahLst/>
            <a:cxnLst/>
            <a:rect r="r" b="b" t="t" l="l"/>
            <a:pathLst>
              <a:path h="6786115" w="7958131">
                <a:moveTo>
                  <a:pt x="0" y="0"/>
                </a:moveTo>
                <a:lnTo>
                  <a:pt x="7958131" y="0"/>
                </a:lnTo>
                <a:lnTo>
                  <a:pt x="7958131" y="6786115"/>
                </a:lnTo>
                <a:lnTo>
                  <a:pt x="0" y="67861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872033" y="4837485"/>
            <a:ext cx="5874563" cy="2692508"/>
          </a:xfrm>
          <a:custGeom>
            <a:avLst/>
            <a:gdLst/>
            <a:ahLst/>
            <a:cxnLst/>
            <a:rect r="r" b="b" t="t" l="l"/>
            <a:pathLst>
              <a:path h="2692508" w="5874563">
                <a:moveTo>
                  <a:pt x="0" y="0"/>
                </a:moveTo>
                <a:lnTo>
                  <a:pt x="5874563" y="0"/>
                </a:lnTo>
                <a:lnTo>
                  <a:pt x="5874563" y="2692508"/>
                </a:lnTo>
                <a:lnTo>
                  <a:pt x="0" y="2692508"/>
                </a:lnTo>
                <a:lnTo>
                  <a:pt x="0" y="0"/>
                </a:lnTo>
                <a:close/>
              </a:path>
            </a:pathLst>
          </a:custGeom>
          <a:blipFill>
            <a:blip r:embed="rId6"/>
            <a:stretch>
              <a:fillRect l="0" t="0" r="0" b="0"/>
            </a:stretch>
          </a:blipFill>
        </p:spPr>
      </p:sp>
      <p:sp>
        <p:nvSpPr>
          <p:cNvPr name="Freeform 5" id="5"/>
          <p:cNvSpPr/>
          <p:nvPr/>
        </p:nvSpPr>
        <p:spPr>
          <a:xfrm flipH="false" flipV="false" rot="0">
            <a:off x="10229646" y="3117924"/>
            <a:ext cx="6814340" cy="5869673"/>
          </a:xfrm>
          <a:custGeom>
            <a:avLst/>
            <a:gdLst/>
            <a:ahLst/>
            <a:cxnLst/>
            <a:rect r="r" b="b" t="t" l="l"/>
            <a:pathLst>
              <a:path h="5869673" w="6814340">
                <a:moveTo>
                  <a:pt x="0" y="0"/>
                </a:moveTo>
                <a:lnTo>
                  <a:pt x="6814340" y="0"/>
                </a:lnTo>
                <a:lnTo>
                  <a:pt x="6814340" y="5869673"/>
                </a:lnTo>
                <a:lnTo>
                  <a:pt x="0" y="5869673"/>
                </a:lnTo>
                <a:lnTo>
                  <a:pt x="0" y="0"/>
                </a:lnTo>
                <a:close/>
              </a:path>
            </a:pathLst>
          </a:custGeom>
          <a:blipFill>
            <a:blip r:embed="rId7"/>
            <a:stretch>
              <a:fillRect l="0" t="0" r="0" b="0"/>
            </a:stretch>
          </a:blipFill>
        </p:spPr>
      </p:sp>
      <p:sp>
        <p:nvSpPr>
          <p:cNvPr name="TextBox 6" id="6"/>
          <p:cNvSpPr txBox="true"/>
          <p:nvPr/>
        </p:nvSpPr>
        <p:spPr>
          <a:xfrm rot="0">
            <a:off x="3485801" y="673657"/>
            <a:ext cx="11316399" cy="1768085"/>
          </a:xfrm>
          <a:prstGeom prst="rect">
            <a:avLst/>
          </a:prstGeom>
        </p:spPr>
        <p:txBody>
          <a:bodyPr anchor="t" rtlCol="false" tIns="0" lIns="0" bIns="0" rIns="0">
            <a:spAutoFit/>
          </a:bodyPr>
          <a:lstStyle/>
          <a:p>
            <a:pPr algn="ctr">
              <a:lnSpc>
                <a:spcPts val="12444"/>
              </a:lnSpc>
            </a:pPr>
            <a:r>
              <a:rPr lang="en-US" sz="8888">
                <a:solidFill>
                  <a:srgbClr val="CA5038"/>
                </a:solidFill>
                <a:latin typeface="TAN Tangkiwood"/>
              </a:rPr>
              <a:t>Analisis Pasar Youtube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7D7C0"/>
        </a:solidFill>
      </p:bgPr>
    </p:bg>
    <p:spTree>
      <p:nvGrpSpPr>
        <p:cNvPr id="1" name=""/>
        <p:cNvGrpSpPr/>
        <p:nvPr/>
      </p:nvGrpSpPr>
      <p:grpSpPr>
        <a:xfrm>
          <a:off x="0" y="0"/>
          <a:ext cx="0" cy="0"/>
          <a:chOff x="0" y="0"/>
          <a:chExt cx="0" cy="0"/>
        </a:xfrm>
      </p:grpSpPr>
      <p:sp>
        <p:nvSpPr>
          <p:cNvPr name="Freeform 2" id="2"/>
          <p:cNvSpPr/>
          <p:nvPr/>
        </p:nvSpPr>
        <p:spPr>
          <a:xfrm flipH="false" flipV="true" rot="-5400000">
            <a:off x="3797755" y="-4360936"/>
            <a:ext cx="10692491" cy="19008872"/>
          </a:xfrm>
          <a:custGeom>
            <a:avLst/>
            <a:gdLst/>
            <a:ahLst/>
            <a:cxnLst/>
            <a:rect r="r" b="b" t="t" l="l"/>
            <a:pathLst>
              <a:path h="19008872" w="10692491">
                <a:moveTo>
                  <a:pt x="0" y="19008872"/>
                </a:moveTo>
                <a:lnTo>
                  <a:pt x="10692490" y="19008872"/>
                </a:lnTo>
                <a:lnTo>
                  <a:pt x="10692490" y="0"/>
                </a:lnTo>
                <a:lnTo>
                  <a:pt x="0" y="0"/>
                </a:lnTo>
                <a:lnTo>
                  <a:pt x="0" y="19008872"/>
                </a:lnTo>
                <a:close/>
              </a:path>
            </a:pathLst>
          </a:custGeom>
          <a:blipFill>
            <a:blip r:embed="rId2">
              <a:alphaModFix amt="7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2790682"/>
            <a:ext cx="7958131" cy="6786115"/>
          </a:xfrm>
          <a:custGeom>
            <a:avLst/>
            <a:gdLst/>
            <a:ahLst/>
            <a:cxnLst/>
            <a:rect r="r" b="b" t="t" l="l"/>
            <a:pathLst>
              <a:path h="6786115" w="7958131">
                <a:moveTo>
                  <a:pt x="0" y="0"/>
                </a:moveTo>
                <a:lnTo>
                  <a:pt x="7958131" y="0"/>
                </a:lnTo>
                <a:lnTo>
                  <a:pt x="7958131" y="6786115"/>
                </a:lnTo>
                <a:lnTo>
                  <a:pt x="0" y="67861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197098" y="4574875"/>
            <a:ext cx="5283571" cy="3567424"/>
          </a:xfrm>
          <a:custGeom>
            <a:avLst/>
            <a:gdLst/>
            <a:ahLst/>
            <a:cxnLst/>
            <a:rect r="r" b="b" t="t" l="l"/>
            <a:pathLst>
              <a:path h="3567424" w="5283571">
                <a:moveTo>
                  <a:pt x="0" y="0"/>
                </a:moveTo>
                <a:lnTo>
                  <a:pt x="5283571" y="0"/>
                </a:lnTo>
                <a:lnTo>
                  <a:pt x="5283571" y="3567424"/>
                </a:lnTo>
                <a:lnTo>
                  <a:pt x="0" y="3567424"/>
                </a:lnTo>
                <a:lnTo>
                  <a:pt x="0" y="0"/>
                </a:lnTo>
                <a:close/>
              </a:path>
            </a:pathLst>
          </a:custGeom>
          <a:blipFill>
            <a:blip r:embed="rId6"/>
            <a:stretch>
              <a:fillRect l="0" t="0" r="0" b="0"/>
            </a:stretch>
          </a:blipFill>
        </p:spPr>
      </p:sp>
      <p:sp>
        <p:nvSpPr>
          <p:cNvPr name="Freeform 5" id="5"/>
          <p:cNvSpPr/>
          <p:nvPr/>
        </p:nvSpPr>
        <p:spPr>
          <a:xfrm flipH="false" flipV="false" rot="0">
            <a:off x="9539993" y="4269924"/>
            <a:ext cx="7999134" cy="4177325"/>
          </a:xfrm>
          <a:custGeom>
            <a:avLst/>
            <a:gdLst/>
            <a:ahLst/>
            <a:cxnLst/>
            <a:rect r="r" b="b" t="t" l="l"/>
            <a:pathLst>
              <a:path h="4177325" w="7999134">
                <a:moveTo>
                  <a:pt x="0" y="0"/>
                </a:moveTo>
                <a:lnTo>
                  <a:pt x="7999134" y="0"/>
                </a:lnTo>
                <a:lnTo>
                  <a:pt x="7999134" y="4177326"/>
                </a:lnTo>
                <a:lnTo>
                  <a:pt x="0" y="4177326"/>
                </a:lnTo>
                <a:lnTo>
                  <a:pt x="0" y="0"/>
                </a:lnTo>
                <a:close/>
              </a:path>
            </a:pathLst>
          </a:custGeom>
          <a:blipFill>
            <a:blip r:embed="rId7"/>
            <a:stretch>
              <a:fillRect l="0" t="0" r="0" b="0"/>
            </a:stretch>
          </a:blipFill>
        </p:spPr>
      </p:sp>
      <p:sp>
        <p:nvSpPr>
          <p:cNvPr name="TextBox 6" id="6"/>
          <p:cNvSpPr txBox="true"/>
          <p:nvPr/>
        </p:nvSpPr>
        <p:spPr>
          <a:xfrm rot="0">
            <a:off x="3485801" y="673657"/>
            <a:ext cx="11316399" cy="1768085"/>
          </a:xfrm>
          <a:prstGeom prst="rect">
            <a:avLst/>
          </a:prstGeom>
        </p:spPr>
        <p:txBody>
          <a:bodyPr anchor="t" rtlCol="false" tIns="0" lIns="0" bIns="0" rIns="0">
            <a:spAutoFit/>
          </a:bodyPr>
          <a:lstStyle/>
          <a:p>
            <a:pPr algn="ctr">
              <a:lnSpc>
                <a:spcPts val="12444"/>
              </a:lnSpc>
            </a:pPr>
            <a:r>
              <a:rPr lang="en-US" sz="8888">
                <a:solidFill>
                  <a:srgbClr val="CA5038"/>
                </a:solidFill>
                <a:latin typeface="TAN Tangkiwood"/>
              </a:rPr>
              <a:t>Analisis Pasar TikTok</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7D7C0"/>
        </a:solidFill>
      </p:bgPr>
    </p:bg>
    <p:spTree>
      <p:nvGrpSpPr>
        <p:cNvPr id="1" name=""/>
        <p:cNvGrpSpPr/>
        <p:nvPr/>
      </p:nvGrpSpPr>
      <p:grpSpPr>
        <a:xfrm>
          <a:off x="0" y="0"/>
          <a:ext cx="0" cy="0"/>
          <a:chOff x="0" y="0"/>
          <a:chExt cx="0" cy="0"/>
        </a:xfrm>
      </p:grpSpPr>
      <p:sp>
        <p:nvSpPr>
          <p:cNvPr name="Freeform 2" id="2"/>
          <p:cNvSpPr/>
          <p:nvPr/>
        </p:nvSpPr>
        <p:spPr>
          <a:xfrm flipH="true" flipV="true" rot="-5400000">
            <a:off x="3797755" y="-4360936"/>
            <a:ext cx="10692491" cy="19008872"/>
          </a:xfrm>
          <a:custGeom>
            <a:avLst/>
            <a:gdLst/>
            <a:ahLst/>
            <a:cxnLst/>
            <a:rect r="r" b="b" t="t" l="l"/>
            <a:pathLst>
              <a:path h="19008872" w="10692491">
                <a:moveTo>
                  <a:pt x="10692490" y="19008872"/>
                </a:moveTo>
                <a:lnTo>
                  <a:pt x="0" y="19008872"/>
                </a:lnTo>
                <a:lnTo>
                  <a:pt x="0" y="0"/>
                </a:lnTo>
                <a:lnTo>
                  <a:pt x="10692490" y="0"/>
                </a:lnTo>
                <a:lnTo>
                  <a:pt x="10692490" y="19008872"/>
                </a:lnTo>
                <a:close/>
              </a:path>
            </a:pathLst>
          </a:custGeom>
          <a:blipFill>
            <a:blip r:embed="rId2">
              <a:alphaModFix amt="7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023899" y="975004"/>
            <a:ext cx="14240203" cy="8336991"/>
          </a:xfrm>
          <a:custGeom>
            <a:avLst/>
            <a:gdLst/>
            <a:ahLst/>
            <a:cxnLst/>
            <a:rect r="r" b="b" t="t" l="l"/>
            <a:pathLst>
              <a:path h="8336991" w="14240203">
                <a:moveTo>
                  <a:pt x="0" y="0"/>
                </a:moveTo>
                <a:lnTo>
                  <a:pt x="14240202" y="0"/>
                </a:lnTo>
                <a:lnTo>
                  <a:pt x="14240202" y="8336992"/>
                </a:lnTo>
                <a:lnTo>
                  <a:pt x="0" y="83369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305795" y="4534818"/>
            <a:ext cx="11680695" cy="3724275"/>
          </a:xfrm>
          <a:prstGeom prst="rect">
            <a:avLst/>
          </a:prstGeom>
        </p:spPr>
        <p:txBody>
          <a:bodyPr anchor="t" rtlCol="false" tIns="0" lIns="0" bIns="0" rIns="0">
            <a:spAutoFit/>
          </a:bodyPr>
          <a:lstStyle/>
          <a:p>
            <a:pPr algn="ctr">
              <a:lnSpc>
                <a:spcPts val="4200"/>
              </a:lnSpc>
            </a:pPr>
            <a:r>
              <a:rPr lang="en-US" sz="3000">
                <a:solidFill>
                  <a:srgbClr val="29130E"/>
                </a:solidFill>
                <a:latin typeface="Lumberjack"/>
              </a:rPr>
              <a:t>Tahun Berdiri 2019</a:t>
            </a:r>
          </a:p>
          <a:p>
            <a:pPr algn="ctr">
              <a:lnSpc>
                <a:spcPts val="4200"/>
              </a:lnSpc>
            </a:pPr>
            <a:r>
              <a:rPr lang="en-US" sz="3000">
                <a:solidFill>
                  <a:srgbClr val="29130E"/>
                </a:solidFill>
                <a:latin typeface="Lumberjack"/>
              </a:rPr>
              <a:t>Karyaran : 48 anggota</a:t>
            </a:r>
          </a:p>
          <a:p>
            <a:pPr algn="ctr">
              <a:lnSpc>
                <a:spcPts val="4200"/>
              </a:lnSpc>
            </a:pPr>
            <a:r>
              <a:rPr lang="en-US" sz="3000">
                <a:solidFill>
                  <a:srgbClr val="29130E"/>
                </a:solidFill>
                <a:latin typeface="Lumberjack"/>
              </a:rPr>
              <a:t>Tempat : Jakarta Selatan, DKI Jakarta</a:t>
            </a:r>
          </a:p>
          <a:p>
            <a:pPr algn="ctr">
              <a:lnSpc>
                <a:spcPts val="4200"/>
              </a:lnSpc>
            </a:pPr>
            <a:r>
              <a:rPr lang="en-US" sz="3000">
                <a:solidFill>
                  <a:srgbClr val="29130E"/>
                </a:solidFill>
                <a:latin typeface="Lumberjack"/>
              </a:rPr>
              <a:t>BuildWithAngga fokus menciptakan produk-produk baru yang bermanfaat. Hal itu tentunya tidak terlepas dari pencarian mentor-mentor berbakat dan peningkatan kualitas di keseluruhan sistem course. Karena dari BuildWithAngga, #semuabisabelajar</a:t>
            </a:r>
          </a:p>
        </p:txBody>
      </p:sp>
      <p:sp>
        <p:nvSpPr>
          <p:cNvPr name="TextBox 5" id="5"/>
          <p:cNvSpPr txBox="true"/>
          <p:nvPr/>
        </p:nvSpPr>
        <p:spPr>
          <a:xfrm rot="0">
            <a:off x="4411728" y="1889648"/>
            <a:ext cx="11131446" cy="1358545"/>
          </a:xfrm>
          <a:prstGeom prst="rect">
            <a:avLst/>
          </a:prstGeom>
        </p:spPr>
        <p:txBody>
          <a:bodyPr anchor="t" rtlCol="false" tIns="0" lIns="0" bIns="0" rIns="0">
            <a:spAutoFit/>
          </a:bodyPr>
          <a:lstStyle/>
          <a:p>
            <a:pPr algn="ctr">
              <a:lnSpc>
                <a:spcPts val="9644"/>
              </a:lnSpc>
            </a:pPr>
            <a:r>
              <a:rPr lang="en-US" sz="6888">
                <a:solidFill>
                  <a:srgbClr val="CA5038"/>
                </a:solidFill>
                <a:latin typeface="TAN Tangkiwood"/>
              </a:rPr>
              <a:t>Manajemen &amp; Evaluasi</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7D7C0"/>
        </a:solidFill>
      </p:bgPr>
    </p:bg>
    <p:spTree>
      <p:nvGrpSpPr>
        <p:cNvPr id="1" name=""/>
        <p:cNvGrpSpPr/>
        <p:nvPr/>
      </p:nvGrpSpPr>
      <p:grpSpPr>
        <a:xfrm>
          <a:off x="0" y="0"/>
          <a:ext cx="0" cy="0"/>
          <a:chOff x="0" y="0"/>
          <a:chExt cx="0" cy="0"/>
        </a:xfrm>
      </p:grpSpPr>
      <p:sp>
        <p:nvSpPr>
          <p:cNvPr name="Freeform 2" id="2"/>
          <p:cNvSpPr/>
          <p:nvPr/>
        </p:nvSpPr>
        <p:spPr>
          <a:xfrm flipH="true" flipV="false" rot="-5400000">
            <a:off x="3797755" y="-4360936"/>
            <a:ext cx="10692491" cy="19008872"/>
          </a:xfrm>
          <a:custGeom>
            <a:avLst/>
            <a:gdLst/>
            <a:ahLst/>
            <a:cxnLst/>
            <a:rect r="r" b="b" t="t" l="l"/>
            <a:pathLst>
              <a:path h="19008872" w="10692491">
                <a:moveTo>
                  <a:pt x="10692490" y="0"/>
                </a:moveTo>
                <a:lnTo>
                  <a:pt x="0" y="0"/>
                </a:lnTo>
                <a:lnTo>
                  <a:pt x="0" y="19008872"/>
                </a:lnTo>
                <a:lnTo>
                  <a:pt x="10692490" y="19008872"/>
                </a:lnTo>
                <a:lnTo>
                  <a:pt x="10692490" y="0"/>
                </a:lnTo>
                <a:close/>
              </a:path>
            </a:pathLst>
          </a:custGeom>
          <a:blipFill>
            <a:blip r:embed="rId2">
              <a:alphaModFix amt="7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1513748"/>
            <a:ext cx="16230600" cy="7259505"/>
          </a:xfrm>
          <a:custGeom>
            <a:avLst/>
            <a:gdLst/>
            <a:ahLst/>
            <a:cxnLst/>
            <a:rect r="r" b="b" t="t" l="l"/>
            <a:pathLst>
              <a:path h="7259505" w="16230600">
                <a:moveTo>
                  <a:pt x="0" y="0"/>
                </a:moveTo>
                <a:lnTo>
                  <a:pt x="16230600" y="0"/>
                </a:lnTo>
                <a:lnTo>
                  <a:pt x="16230600" y="7259504"/>
                </a:lnTo>
                <a:lnTo>
                  <a:pt x="0" y="72595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545441" y="1384041"/>
            <a:ext cx="9860495" cy="1768085"/>
          </a:xfrm>
          <a:prstGeom prst="rect">
            <a:avLst/>
          </a:prstGeom>
        </p:spPr>
        <p:txBody>
          <a:bodyPr anchor="t" rtlCol="false" tIns="0" lIns="0" bIns="0" rIns="0">
            <a:spAutoFit/>
          </a:bodyPr>
          <a:lstStyle/>
          <a:p>
            <a:pPr algn="ctr">
              <a:lnSpc>
                <a:spcPts val="12444"/>
              </a:lnSpc>
            </a:pPr>
            <a:r>
              <a:rPr lang="en-US" sz="8888">
                <a:solidFill>
                  <a:srgbClr val="CA5038"/>
                </a:solidFill>
                <a:latin typeface="TAN Tangkiwood"/>
              </a:rPr>
              <a:t>Strategi Pertumbuhan</a:t>
            </a:r>
          </a:p>
        </p:txBody>
      </p:sp>
      <p:sp>
        <p:nvSpPr>
          <p:cNvPr name="TextBox 5" id="5"/>
          <p:cNvSpPr txBox="true"/>
          <p:nvPr/>
        </p:nvSpPr>
        <p:spPr>
          <a:xfrm rot="0">
            <a:off x="1963217" y="4632970"/>
            <a:ext cx="12073357" cy="2423935"/>
          </a:xfrm>
          <a:prstGeom prst="rect">
            <a:avLst/>
          </a:prstGeom>
        </p:spPr>
        <p:txBody>
          <a:bodyPr anchor="t" rtlCol="false" tIns="0" lIns="0" bIns="0" rIns="0">
            <a:spAutoFit/>
          </a:bodyPr>
          <a:lstStyle/>
          <a:p>
            <a:pPr>
              <a:lnSpc>
                <a:spcPts val="4341"/>
              </a:lnSpc>
            </a:pPr>
            <a:r>
              <a:rPr lang="en-US" sz="3100">
                <a:solidFill>
                  <a:srgbClr val="29130E"/>
                </a:solidFill>
                <a:latin typeface="Lumberjack"/>
              </a:rPr>
              <a:t>BuildWithangga, platform edukasi online yang didirikan oleh Angga Dwimas Sasongko, telah menunjukkan pertumbuhan yang pesat dalam beberapa tahun terakhir. Berikut beberapa strategi yang kemungkinan diterapkan oleh BuildWithangga untuk mencapai pertumbuhan tersebut:</a:t>
            </a:r>
          </a:p>
          <a:p>
            <a:pPr>
              <a:lnSpc>
                <a:spcPts val="1736"/>
              </a:lnSpc>
            </a:pPr>
          </a:p>
        </p:txBody>
      </p:sp>
      <p:sp>
        <p:nvSpPr>
          <p:cNvPr name="Freeform 6" id="6"/>
          <p:cNvSpPr/>
          <p:nvPr/>
        </p:nvSpPr>
        <p:spPr>
          <a:xfrm flipH="false" flipV="false" rot="0">
            <a:off x="15857973" y="-1580582"/>
            <a:ext cx="4135204" cy="4732708"/>
          </a:xfrm>
          <a:custGeom>
            <a:avLst/>
            <a:gdLst/>
            <a:ahLst/>
            <a:cxnLst/>
            <a:rect r="r" b="b" t="t" l="l"/>
            <a:pathLst>
              <a:path h="4732708" w="4135204">
                <a:moveTo>
                  <a:pt x="0" y="0"/>
                </a:moveTo>
                <a:lnTo>
                  <a:pt x="4135204" y="0"/>
                </a:lnTo>
                <a:lnTo>
                  <a:pt x="4135204" y="4732708"/>
                </a:lnTo>
                <a:lnTo>
                  <a:pt x="0" y="47327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true" rot="0">
            <a:off x="-1797653" y="7056906"/>
            <a:ext cx="4343094" cy="4970637"/>
          </a:xfrm>
          <a:custGeom>
            <a:avLst/>
            <a:gdLst/>
            <a:ahLst/>
            <a:cxnLst/>
            <a:rect r="r" b="b" t="t" l="l"/>
            <a:pathLst>
              <a:path h="4970637" w="4343094">
                <a:moveTo>
                  <a:pt x="4343094" y="4970637"/>
                </a:moveTo>
                <a:lnTo>
                  <a:pt x="0" y="4970637"/>
                </a:lnTo>
                <a:lnTo>
                  <a:pt x="0" y="0"/>
                </a:lnTo>
                <a:lnTo>
                  <a:pt x="4343094" y="0"/>
                </a:lnTo>
                <a:lnTo>
                  <a:pt x="4343094" y="4970637"/>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false" rot="0">
            <a:off x="6199649" y="9049477"/>
            <a:ext cx="5194130" cy="3343721"/>
          </a:xfrm>
          <a:custGeom>
            <a:avLst/>
            <a:gdLst/>
            <a:ahLst/>
            <a:cxnLst/>
            <a:rect r="r" b="b" t="t" l="l"/>
            <a:pathLst>
              <a:path h="3343721" w="5194130">
                <a:moveTo>
                  <a:pt x="5194129" y="0"/>
                </a:moveTo>
                <a:lnTo>
                  <a:pt x="0" y="0"/>
                </a:lnTo>
                <a:lnTo>
                  <a:pt x="0" y="3343721"/>
                </a:lnTo>
                <a:lnTo>
                  <a:pt x="5194129" y="3343721"/>
                </a:lnTo>
                <a:lnTo>
                  <a:pt x="5194129"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true" rot="0">
            <a:off x="6546935" y="-2105676"/>
            <a:ext cx="5194130" cy="3343721"/>
          </a:xfrm>
          <a:custGeom>
            <a:avLst/>
            <a:gdLst/>
            <a:ahLst/>
            <a:cxnLst/>
            <a:rect r="r" b="b" t="t" l="l"/>
            <a:pathLst>
              <a:path h="3343721" w="5194130">
                <a:moveTo>
                  <a:pt x="0" y="3343721"/>
                </a:moveTo>
                <a:lnTo>
                  <a:pt x="5194130" y="3343721"/>
                </a:lnTo>
                <a:lnTo>
                  <a:pt x="5194130" y="0"/>
                </a:lnTo>
                <a:lnTo>
                  <a:pt x="0" y="0"/>
                </a:lnTo>
                <a:lnTo>
                  <a:pt x="0" y="3343721"/>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true" flipV="true" rot="7906522">
            <a:off x="-1412686" y="-1453041"/>
            <a:ext cx="4343047" cy="4963482"/>
          </a:xfrm>
          <a:custGeom>
            <a:avLst/>
            <a:gdLst/>
            <a:ahLst/>
            <a:cxnLst/>
            <a:rect r="r" b="b" t="t" l="l"/>
            <a:pathLst>
              <a:path h="4963482" w="4343047">
                <a:moveTo>
                  <a:pt x="4343048" y="4963482"/>
                </a:moveTo>
                <a:lnTo>
                  <a:pt x="0" y="4963482"/>
                </a:lnTo>
                <a:lnTo>
                  <a:pt x="0" y="0"/>
                </a:lnTo>
                <a:lnTo>
                  <a:pt x="4343048" y="0"/>
                </a:lnTo>
                <a:lnTo>
                  <a:pt x="4343048" y="4963482"/>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DAGBEGXibcA</dc:identifier>
  <dcterms:modified xsi:type="dcterms:W3CDTF">2011-08-01T06:04:30Z</dcterms:modified>
  <cp:revision>1</cp:revision>
  <dc:title>BISNIS INFORMATIKA</dc:title>
</cp:coreProperties>
</file>