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08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3333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896"/>
                </a:lnTo>
                <a:lnTo>
                  <a:pt x="9144000" y="31089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9144000" cy="93345"/>
          </a:xfrm>
          <a:custGeom>
            <a:avLst/>
            <a:gdLst/>
            <a:ahLst/>
            <a:cxnLst/>
            <a:rect l="l" t="t" r="r" b="b"/>
            <a:pathLst>
              <a:path w="9144000" h="93345">
                <a:moveTo>
                  <a:pt x="9144000" y="0"/>
                </a:moveTo>
                <a:lnTo>
                  <a:pt x="0" y="0"/>
                </a:lnTo>
                <a:lnTo>
                  <a:pt x="0" y="92963"/>
                </a:lnTo>
                <a:lnTo>
                  <a:pt x="9144000" y="92963"/>
                </a:lnTo>
                <a:lnTo>
                  <a:pt x="91440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84564" y="451104"/>
            <a:ext cx="58419" cy="167640"/>
          </a:xfrm>
          <a:custGeom>
            <a:avLst/>
            <a:gdLst/>
            <a:ahLst/>
            <a:cxnLst/>
            <a:rect l="l" t="t" r="r" b="b"/>
            <a:pathLst>
              <a:path w="58420" h="167640">
                <a:moveTo>
                  <a:pt x="0" y="167640"/>
                </a:moveTo>
                <a:lnTo>
                  <a:pt x="57911" y="167640"/>
                </a:lnTo>
                <a:lnTo>
                  <a:pt x="57911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84564" y="0"/>
            <a:ext cx="58419" cy="407034"/>
          </a:xfrm>
          <a:custGeom>
            <a:avLst/>
            <a:gdLst/>
            <a:ahLst/>
            <a:cxnLst/>
            <a:rect l="l" t="t" r="r" b="b"/>
            <a:pathLst>
              <a:path w="58420" h="407034">
                <a:moveTo>
                  <a:pt x="0" y="406907"/>
                </a:moveTo>
                <a:lnTo>
                  <a:pt x="57911" y="406907"/>
                </a:lnTo>
                <a:lnTo>
                  <a:pt x="57911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3416" y="451104"/>
            <a:ext cx="29209" cy="167640"/>
          </a:xfrm>
          <a:custGeom>
            <a:avLst/>
            <a:gdLst/>
            <a:ahLst/>
            <a:cxnLst/>
            <a:rect l="l" t="t" r="r" b="b"/>
            <a:pathLst>
              <a:path w="29209" h="167640">
                <a:moveTo>
                  <a:pt x="0" y="167640"/>
                </a:moveTo>
                <a:lnTo>
                  <a:pt x="28955" y="167640"/>
                </a:lnTo>
                <a:lnTo>
                  <a:pt x="28955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43416" y="0"/>
            <a:ext cx="29209" cy="407034"/>
          </a:xfrm>
          <a:custGeom>
            <a:avLst/>
            <a:gdLst/>
            <a:ahLst/>
            <a:cxnLst/>
            <a:rect l="l" t="t" r="r" b="b"/>
            <a:pathLst>
              <a:path w="29209" h="407034">
                <a:moveTo>
                  <a:pt x="0" y="406907"/>
                </a:moveTo>
                <a:lnTo>
                  <a:pt x="28955" y="406907"/>
                </a:lnTo>
                <a:lnTo>
                  <a:pt x="28955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25128" y="451104"/>
            <a:ext cx="9525" cy="167640"/>
          </a:xfrm>
          <a:custGeom>
            <a:avLst/>
            <a:gdLst/>
            <a:ahLst/>
            <a:cxnLst/>
            <a:rect l="l" t="t" r="r" b="b"/>
            <a:pathLst>
              <a:path w="9525" h="167640">
                <a:moveTo>
                  <a:pt x="0" y="167640"/>
                </a:moveTo>
                <a:lnTo>
                  <a:pt x="9143" y="167640"/>
                </a:lnTo>
                <a:lnTo>
                  <a:pt x="9143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25128" y="0"/>
            <a:ext cx="9525" cy="407034"/>
          </a:xfrm>
          <a:custGeom>
            <a:avLst/>
            <a:gdLst/>
            <a:ahLst/>
            <a:cxnLst/>
            <a:rect l="l" t="t" r="r" b="b"/>
            <a:pathLst>
              <a:path w="9525" h="407034">
                <a:moveTo>
                  <a:pt x="0" y="406907"/>
                </a:moveTo>
                <a:lnTo>
                  <a:pt x="9143" y="406907"/>
                </a:lnTo>
                <a:lnTo>
                  <a:pt x="914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76359" y="451104"/>
            <a:ext cx="26034" cy="167640"/>
          </a:xfrm>
          <a:custGeom>
            <a:avLst/>
            <a:gdLst/>
            <a:ahLst/>
            <a:cxnLst/>
            <a:rect l="l" t="t" r="r" b="b"/>
            <a:pathLst>
              <a:path w="26034" h="167640">
                <a:moveTo>
                  <a:pt x="0" y="167640"/>
                </a:moveTo>
                <a:lnTo>
                  <a:pt x="25907" y="167640"/>
                </a:lnTo>
                <a:lnTo>
                  <a:pt x="25907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6359" y="0"/>
            <a:ext cx="26034" cy="407034"/>
          </a:xfrm>
          <a:custGeom>
            <a:avLst/>
            <a:gdLst/>
            <a:ahLst/>
            <a:cxnLst/>
            <a:rect l="l" t="t" r="r" b="b"/>
            <a:pathLst>
              <a:path w="26034" h="407034">
                <a:moveTo>
                  <a:pt x="0" y="406907"/>
                </a:moveTo>
                <a:lnTo>
                  <a:pt x="25907" y="406907"/>
                </a:lnTo>
                <a:lnTo>
                  <a:pt x="25907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400" y="451104"/>
            <a:ext cx="55244" cy="128270"/>
          </a:xfrm>
          <a:custGeom>
            <a:avLst/>
            <a:gdLst/>
            <a:ahLst/>
            <a:cxnLst/>
            <a:rect l="l" t="t" r="r" b="b"/>
            <a:pathLst>
              <a:path w="55245" h="128270">
                <a:moveTo>
                  <a:pt x="0" y="128016"/>
                </a:moveTo>
                <a:lnTo>
                  <a:pt x="54864" y="128016"/>
                </a:lnTo>
                <a:lnTo>
                  <a:pt x="54864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15400" y="0"/>
            <a:ext cx="55244" cy="405765"/>
          </a:xfrm>
          <a:custGeom>
            <a:avLst/>
            <a:gdLst/>
            <a:ahLst/>
            <a:cxnLst/>
            <a:rect l="l" t="t" r="r" b="b"/>
            <a:pathLst>
              <a:path w="55245" h="405765">
                <a:moveTo>
                  <a:pt x="0" y="405383"/>
                </a:moveTo>
                <a:lnTo>
                  <a:pt x="54864" y="405383"/>
                </a:lnTo>
                <a:lnTo>
                  <a:pt x="54864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74252" y="451104"/>
            <a:ext cx="7620" cy="128270"/>
          </a:xfrm>
          <a:custGeom>
            <a:avLst/>
            <a:gdLst/>
            <a:ahLst/>
            <a:cxnLst/>
            <a:rect l="l" t="t" r="r" b="b"/>
            <a:pathLst>
              <a:path w="7620" h="128270">
                <a:moveTo>
                  <a:pt x="0" y="128016"/>
                </a:moveTo>
                <a:lnTo>
                  <a:pt x="7619" y="128016"/>
                </a:lnTo>
                <a:lnTo>
                  <a:pt x="761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874252" y="0"/>
            <a:ext cx="7620" cy="405765"/>
          </a:xfrm>
          <a:custGeom>
            <a:avLst/>
            <a:gdLst/>
            <a:ahLst/>
            <a:cxnLst/>
            <a:rect l="l" t="t" r="r" b="b"/>
            <a:pathLst>
              <a:path w="7620" h="405765">
                <a:moveTo>
                  <a:pt x="0" y="405383"/>
                </a:moveTo>
                <a:lnTo>
                  <a:pt x="7619" y="405383"/>
                </a:lnTo>
                <a:lnTo>
                  <a:pt x="7619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88392"/>
            <a:ext cx="1421891" cy="90982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3742944" y="405384"/>
            <a:ext cx="5401310" cy="45720"/>
          </a:xfrm>
          <a:custGeom>
            <a:avLst/>
            <a:gdLst/>
            <a:ahLst/>
            <a:cxnLst/>
            <a:rect l="l" t="t" r="r" b="b"/>
            <a:pathLst>
              <a:path w="5401309" h="45720">
                <a:moveTo>
                  <a:pt x="5401056" y="0"/>
                </a:moveTo>
                <a:lnTo>
                  <a:pt x="0" y="0"/>
                </a:lnTo>
                <a:lnTo>
                  <a:pt x="0" y="45720"/>
                </a:lnTo>
                <a:lnTo>
                  <a:pt x="5401056" y="45720"/>
                </a:lnTo>
                <a:lnTo>
                  <a:pt x="5401056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742944" y="530351"/>
            <a:ext cx="5401310" cy="90170"/>
          </a:xfrm>
          <a:custGeom>
            <a:avLst/>
            <a:gdLst/>
            <a:ahLst/>
            <a:cxnLst/>
            <a:rect l="l" t="t" r="r" b="b"/>
            <a:pathLst>
              <a:path w="5401309" h="90170">
                <a:moveTo>
                  <a:pt x="5401056" y="0"/>
                </a:moveTo>
                <a:lnTo>
                  <a:pt x="0" y="0"/>
                </a:lnTo>
                <a:lnTo>
                  <a:pt x="0" y="89915"/>
                </a:lnTo>
                <a:lnTo>
                  <a:pt x="5401056" y="89915"/>
                </a:lnTo>
                <a:lnTo>
                  <a:pt x="5401056" y="0"/>
                </a:lnTo>
                <a:close/>
              </a:path>
            </a:pathLst>
          </a:custGeom>
          <a:solidFill>
            <a:srgbClr val="3333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659879" y="579119"/>
            <a:ext cx="2315210" cy="45720"/>
          </a:xfrm>
          <a:custGeom>
            <a:avLst/>
            <a:gdLst/>
            <a:ahLst/>
            <a:cxnLst/>
            <a:rect l="l" t="t" r="r" b="b"/>
            <a:pathLst>
              <a:path w="2315209" h="45720">
                <a:moveTo>
                  <a:pt x="2311527" y="0"/>
                </a:moveTo>
                <a:lnTo>
                  <a:pt x="3428" y="0"/>
                </a:lnTo>
                <a:lnTo>
                  <a:pt x="0" y="3428"/>
                </a:lnTo>
                <a:lnTo>
                  <a:pt x="0" y="7619"/>
                </a:lnTo>
                <a:lnTo>
                  <a:pt x="0" y="42290"/>
                </a:lnTo>
                <a:lnTo>
                  <a:pt x="3428" y="45719"/>
                </a:lnTo>
                <a:lnTo>
                  <a:pt x="2311527" y="45719"/>
                </a:lnTo>
                <a:lnTo>
                  <a:pt x="2314955" y="42290"/>
                </a:lnTo>
                <a:lnTo>
                  <a:pt x="2314955" y="3428"/>
                </a:lnTo>
                <a:lnTo>
                  <a:pt x="2311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08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3333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896"/>
                </a:lnTo>
                <a:lnTo>
                  <a:pt x="9144000" y="31089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9144000" cy="93345"/>
          </a:xfrm>
          <a:custGeom>
            <a:avLst/>
            <a:gdLst/>
            <a:ahLst/>
            <a:cxnLst/>
            <a:rect l="l" t="t" r="r" b="b"/>
            <a:pathLst>
              <a:path w="9144000" h="93345">
                <a:moveTo>
                  <a:pt x="9144000" y="0"/>
                </a:moveTo>
                <a:lnTo>
                  <a:pt x="0" y="0"/>
                </a:lnTo>
                <a:lnTo>
                  <a:pt x="0" y="92963"/>
                </a:lnTo>
                <a:lnTo>
                  <a:pt x="9144000" y="92963"/>
                </a:lnTo>
                <a:lnTo>
                  <a:pt x="91440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84564" y="451104"/>
            <a:ext cx="58419" cy="167640"/>
          </a:xfrm>
          <a:custGeom>
            <a:avLst/>
            <a:gdLst/>
            <a:ahLst/>
            <a:cxnLst/>
            <a:rect l="l" t="t" r="r" b="b"/>
            <a:pathLst>
              <a:path w="58420" h="167640">
                <a:moveTo>
                  <a:pt x="0" y="167640"/>
                </a:moveTo>
                <a:lnTo>
                  <a:pt x="57911" y="167640"/>
                </a:lnTo>
                <a:lnTo>
                  <a:pt x="57911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84564" y="0"/>
            <a:ext cx="58419" cy="407034"/>
          </a:xfrm>
          <a:custGeom>
            <a:avLst/>
            <a:gdLst/>
            <a:ahLst/>
            <a:cxnLst/>
            <a:rect l="l" t="t" r="r" b="b"/>
            <a:pathLst>
              <a:path w="58420" h="407034">
                <a:moveTo>
                  <a:pt x="0" y="406907"/>
                </a:moveTo>
                <a:lnTo>
                  <a:pt x="57911" y="406907"/>
                </a:lnTo>
                <a:lnTo>
                  <a:pt x="57911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3416" y="451104"/>
            <a:ext cx="29209" cy="167640"/>
          </a:xfrm>
          <a:custGeom>
            <a:avLst/>
            <a:gdLst/>
            <a:ahLst/>
            <a:cxnLst/>
            <a:rect l="l" t="t" r="r" b="b"/>
            <a:pathLst>
              <a:path w="29209" h="167640">
                <a:moveTo>
                  <a:pt x="0" y="167640"/>
                </a:moveTo>
                <a:lnTo>
                  <a:pt x="28955" y="167640"/>
                </a:lnTo>
                <a:lnTo>
                  <a:pt x="28955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43416" y="0"/>
            <a:ext cx="29209" cy="407034"/>
          </a:xfrm>
          <a:custGeom>
            <a:avLst/>
            <a:gdLst/>
            <a:ahLst/>
            <a:cxnLst/>
            <a:rect l="l" t="t" r="r" b="b"/>
            <a:pathLst>
              <a:path w="29209" h="407034">
                <a:moveTo>
                  <a:pt x="0" y="406907"/>
                </a:moveTo>
                <a:lnTo>
                  <a:pt x="28955" y="406907"/>
                </a:lnTo>
                <a:lnTo>
                  <a:pt x="28955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25128" y="451104"/>
            <a:ext cx="9525" cy="167640"/>
          </a:xfrm>
          <a:custGeom>
            <a:avLst/>
            <a:gdLst/>
            <a:ahLst/>
            <a:cxnLst/>
            <a:rect l="l" t="t" r="r" b="b"/>
            <a:pathLst>
              <a:path w="9525" h="167640">
                <a:moveTo>
                  <a:pt x="0" y="167640"/>
                </a:moveTo>
                <a:lnTo>
                  <a:pt x="9143" y="167640"/>
                </a:lnTo>
                <a:lnTo>
                  <a:pt x="9143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25128" y="0"/>
            <a:ext cx="9525" cy="407034"/>
          </a:xfrm>
          <a:custGeom>
            <a:avLst/>
            <a:gdLst/>
            <a:ahLst/>
            <a:cxnLst/>
            <a:rect l="l" t="t" r="r" b="b"/>
            <a:pathLst>
              <a:path w="9525" h="407034">
                <a:moveTo>
                  <a:pt x="0" y="406907"/>
                </a:moveTo>
                <a:lnTo>
                  <a:pt x="9143" y="406907"/>
                </a:lnTo>
                <a:lnTo>
                  <a:pt x="914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76359" y="451104"/>
            <a:ext cx="26034" cy="167640"/>
          </a:xfrm>
          <a:custGeom>
            <a:avLst/>
            <a:gdLst/>
            <a:ahLst/>
            <a:cxnLst/>
            <a:rect l="l" t="t" r="r" b="b"/>
            <a:pathLst>
              <a:path w="26034" h="167640">
                <a:moveTo>
                  <a:pt x="0" y="167640"/>
                </a:moveTo>
                <a:lnTo>
                  <a:pt x="25907" y="167640"/>
                </a:lnTo>
                <a:lnTo>
                  <a:pt x="25907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6359" y="0"/>
            <a:ext cx="26034" cy="407034"/>
          </a:xfrm>
          <a:custGeom>
            <a:avLst/>
            <a:gdLst/>
            <a:ahLst/>
            <a:cxnLst/>
            <a:rect l="l" t="t" r="r" b="b"/>
            <a:pathLst>
              <a:path w="26034" h="407034">
                <a:moveTo>
                  <a:pt x="0" y="406907"/>
                </a:moveTo>
                <a:lnTo>
                  <a:pt x="25907" y="406907"/>
                </a:lnTo>
                <a:lnTo>
                  <a:pt x="25907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400" y="451104"/>
            <a:ext cx="55244" cy="128270"/>
          </a:xfrm>
          <a:custGeom>
            <a:avLst/>
            <a:gdLst/>
            <a:ahLst/>
            <a:cxnLst/>
            <a:rect l="l" t="t" r="r" b="b"/>
            <a:pathLst>
              <a:path w="55245" h="128270">
                <a:moveTo>
                  <a:pt x="0" y="128016"/>
                </a:moveTo>
                <a:lnTo>
                  <a:pt x="54864" y="128016"/>
                </a:lnTo>
                <a:lnTo>
                  <a:pt x="54864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15400" y="0"/>
            <a:ext cx="55244" cy="405765"/>
          </a:xfrm>
          <a:custGeom>
            <a:avLst/>
            <a:gdLst/>
            <a:ahLst/>
            <a:cxnLst/>
            <a:rect l="l" t="t" r="r" b="b"/>
            <a:pathLst>
              <a:path w="55245" h="405765">
                <a:moveTo>
                  <a:pt x="0" y="405383"/>
                </a:moveTo>
                <a:lnTo>
                  <a:pt x="54864" y="405383"/>
                </a:lnTo>
                <a:lnTo>
                  <a:pt x="54864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74252" y="451104"/>
            <a:ext cx="7620" cy="128270"/>
          </a:xfrm>
          <a:custGeom>
            <a:avLst/>
            <a:gdLst/>
            <a:ahLst/>
            <a:cxnLst/>
            <a:rect l="l" t="t" r="r" b="b"/>
            <a:pathLst>
              <a:path w="7620" h="128270">
                <a:moveTo>
                  <a:pt x="0" y="128016"/>
                </a:moveTo>
                <a:lnTo>
                  <a:pt x="7619" y="128016"/>
                </a:lnTo>
                <a:lnTo>
                  <a:pt x="761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874252" y="0"/>
            <a:ext cx="7620" cy="405765"/>
          </a:xfrm>
          <a:custGeom>
            <a:avLst/>
            <a:gdLst/>
            <a:ahLst/>
            <a:cxnLst/>
            <a:rect l="l" t="t" r="r" b="b"/>
            <a:pathLst>
              <a:path w="7620" h="405765">
                <a:moveTo>
                  <a:pt x="0" y="405383"/>
                </a:moveTo>
                <a:lnTo>
                  <a:pt x="7619" y="405383"/>
                </a:lnTo>
                <a:lnTo>
                  <a:pt x="7619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836" y="88392"/>
            <a:ext cx="1421891" cy="90982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3742944" y="405384"/>
            <a:ext cx="5401310" cy="45720"/>
          </a:xfrm>
          <a:custGeom>
            <a:avLst/>
            <a:gdLst/>
            <a:ahLst/>
            <a:cxnLst/>
            <a:rect l="l" t="t" r="r" b="b"/>
            <a:pathLst>
              <a:path w="5401309" h="45720">
                <a:moveTo>
                  <a:pt x="5401056" y="0"/>
                </a:moveTo>
                <a:lnTo>
                  <a:pt x="0" y="0"/>
                </a:lnTo>
                <a:lnTo>
                  <a:pt x="0" y="45720"/>
                </a:lnTo>
                <a:lnTo>
                  <a:pt x="5401056" y="45720"/>
                </a:lnTo>
                <a:lnTo>
                  <a:pt x="5401056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742944" y="530351"/>
            <a:ext cx="5401310" cy="90170"/>
          </a:xfrm>
          <a:custGeom>
            <a:avLst/>
            <a:gdLst/>
            <a:ahLst/>
            <a:cxnLst/>
            <a:rect l="l" t="t" r="r" b="b"/>
            <a:pathLst>
              <a:path w="5401309" h="90170">
                <a:moveTo>
                  <a:pt x="5401056" y="0"/>
                </a:moveTo>
                <a:lnTo>
                  <a:pt x="0" y="0"/>
                </a:lnTo>
                <a:lnTo>
                  <a:pt x="0" y="89915"/>
                </a:lnTo>
                <a:lnTo>
                  <a:pt x="5401056" y="89915"/>
                </a:lnTo>
                <a:lnTo>
                  <a:pt x="5401056" y="0"/>
                </a:lnTo>
                <a:close/>
              </a:path>
            </a:pathLst>
          </a:custGeom>
          <a:solidFill>
            <a:srgbClr val="3333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659879" y="579119"/>
            <a:ext cx="2315210" cy="45720"/>
          </a:xfrm>
          <a:custGeom>
            <a:avLst/>
            <a:gdLst/>
            <a:ahLst/>
            <a:cxnLst/>
            <a:rect l="l" t="t" r="r" b="b"/>
            <a:pathLst>
              <a:path w="2315209" h="45720">
                <a:moveTo>
                  <a:pt x="2311527" y="0"/>
                </a:moveTo>
                <a:lnTo>
                  <a:pt x="3428" y="0"/>
                </a:lnTo>
                <a:lnTo>
                  <a:pt x="0" y="3428"/>
                </a:lnTo>
                <a:lnTo>
                  <a:pt x="0" y="7619"/>
                </a:lnTo>
                <a:lnTo>
                  <a:pt x="0" y="42290"/>
                </a:lnTo>
                <a:lnTo>
                  <a:pt x="3428" y="45719"/>
                </a:lnTo>
                <a:lnTo>
                  <a:pt x="2311527" y="45719"/>
                </a:lnTo>
                <a:lnTo>
                  <a:pt x="2314955" y="42290"/>
                </a:lnTo>
                <a:lnTo>
                  <a:pt x="2314955" y="3428"/>
                </a:lnTo>
                <a:lnTo>
                  <a:pt x="2311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2068" y="376123"/>
            <a:ext cx="1581150" cy="32339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1210" y="376123"/>
            <a:ext cx="304800" cy="3233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341" y="906526"/>
            <a:ext cx="8351316" cy="910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490" y="3368776"/>
            <a:ext cx="7368540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606" y="6544055"/>
            <a:ext cx="304800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08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3333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51484"/>
            <a:chOff x="0" y="0"/>
            <a:chExt cx="9144000" cy="45148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9144000" y="3108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7847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97536"/>
                  </a:moveTo>
                  <a:lnTo>
                    <a:pt x="3742944" y="97536"/>
                  </a:lnTo>
                  <a:lnTo>
                    <a:pt x="3742944" y="143256"/>
                  </a:lnTo>
                  <a:lnTo>
                    <a:pt x="9144000" y="143256"/>
                  </a:lnTo>
                  <a:lnTo>
                    <a:pt x="9144000" y="97536"/>
                  </a:lnTo>
                  <a:close/>
                </a:path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4000" y="929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42944" y="0"/>
            <a:ext cx="5401310" cy="626745"/>
            <a:chOff x="3742944" y="0"/>
            <a:chExt cx="5401310" cy="626745"/>
          </a:xfrm>
        </p:grpSpPr>
        <p:sp>
          <p:nvSpPr>
            <p:cNvPr id="7" name="object 7"/>
            <p:cNvSpPr/>
            <p:nvPr/>
          </p:nvSpPr>
          <p:spPr>
            <a:xfrm>
              <a:off x="3742944" y="530352"/>
              <a:ext cx="5401310" cy="90170"/>
            </a:xfrm>
            <a:custGeom>
              <a:avLst/>
              <a:gdLst/>
              <a:ahLst/>
              <a:cxnLst/>
              <a:rect l="l" t="t" r="r" b="b"/>
              <a:pathLst>
                <a:path w="5401309" h="90170">
                  <a:moveTo>
                    <a:pt x="5401056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5401056" y="89915"/>
                  </a:lnTo>
                  <a:lnTo>
                    <a:pt x="5401056" y="0"/>
                  </a:lnTo>
                  <a:close/>
                </a:path>
              </a:pathLst>
            </a:custGeom>
            <a:solidFill>
              <a:srgbClr val="3333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9879" y="579120"/>
              <a:ext cx="2315210" cy="45720"/>
            </a:xfrm>
            <a:custGeom>
              <a:avLst/>
              <a:gdLst/>
              <a:ahLst/>
              <a:cxnLst/>
              <a:rect l="l" t="t" r="r" b="b"/>
              <a:pathLst>
                <a:path w="2315209" h="45720">
                  <a:moveTo>
                    <a:pt x="2311527" y="0"/>
                  </a:moveTo>
                  <a:lnTo>
                    <a:pt x="3428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42290"/>
                  </a:lnTo>
                  <a:lnTo>
                    <a:pt x="3428" y="45719"/>
                  </a:lnTo>
                  <a:lnTo>
                    <a:pt x="2311527" y="45719"/>
                  </a:lnTo>
                  <a:lnTo>
                    <a:pt x="2314955" y="42290"/>
                  </a:lnTo>
                  <a:lnTo>
                    <a:pt x="2314955" y="3428"/>
                  </a:lnTo>
                  <a:lnTo>
                    <a:pt x="2311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43416" y="0"/>
              <a:ext cx="99060" cy="620395"/>
            </a:xfrm>
            <a:custGeom>
              <a:avLst/>
              <a:gdLst/>
              <a:ahLst/>
              <a:cxnLst/>
              <a:rect l="l" t="t" r="r" b="b"/>
              <a:pathLst>
                <a:path w="99059" h="620395">
                  <a:moveTo>
                    <a:pt x="28956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8956" y="620268"/>
                  </a:lnTo>
                  <a:lnTo>
                    <a:pt x="28956" y="0"/>
                  </a:lnTo>
                  <a:close/>
                </a:path>
                <a:path w="99059" h="620395">
                  <a:moveTo>
                    <a:pt x="99060" y="0"/>
                  </a:moveTo>
                  <a:lnTo>
                    <a:pt x="41148" y="0"/>
                  </a:lnTo>
                  <a:lnTo>
                    <a:pt x="41148" y="620268"/>
                  </a:lnTo>
                  <a:lnTo>
                    <a:pt x="99060" y="620268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FFFFF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5128" y="0"/>
              <a:ext cx="9525" cy="620395"/>
            </a:xfrm>
            <a:custGeom>
              <a:avLst/>
              <a:gdLst/>
              <a:ahLst/>
              <a:cxnLst/>
              <a:rect l="l" t="t" r="r" b="b"/>
              <a:pathLst>
                <a:path w="9525" h="620395">
                  <a:moveTo>
                    <a:pt x="9143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9143" y="62026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6359" y="0"/>
              <a:ext cx="26034" cy="620395"/>
            </a:xfrm>
            <a:custGeom>
              <a:avLst/>
              <a:gdLst/>
              <a:ahLst/>
              <a:cxnLst/>
              <a:rect l="l" t="t" r="r" b="b"/>
              <a:pathLst>
                <a:path w="26034" h="620395">
                  <a:moveTo>
                    <a:pt x="25907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5907" y="620268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5400" y="0"/>
              <a:ext cx="55244" cy="585470"/>
            </a:xfrm>
            <a:custGeom>
              <a:avLst/>
              <a:gdLst/>
              <a:ahLst/>
              <a:cxnLst/>
              <a:rect l="l" t="t" r="r" b="b"/>
              <a:pathLst>
                <a:path w="55245" h="585470">
                  <a:moveTo>
                    <a:pt x="5486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54864" y="585215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4252" y="0"/>
              <a:ext cx="7620" cy="585470"/>
            </a:xfrm>
            <a:custGeom>
              <a:avLst/>
              <a:gdLst/>
              <a:ahLst/>
              <a:cxnLst/>
              <a:rect l="l" t="t" r="r" b="b"/>
              <a:pathLst>
                <a:path w="7620" h="585470">
                  <a:moveTo>
                    <a:pt x="7619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7619" y="58521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88392"/>
            <a:ext cx="1421891" cy="90982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822069" y="376123"/>
            <a:ext cx="1814195" cy="323850"/>
            <a:chOff x="1822069" y="376123"/>
            <a:chExt cx="1814195" cy="3238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2069" y="376123"/>
              <a:ext cx="1581150" cy="323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1210" y="376123"/>
              <a:ext cx="304800" cy="32339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69878" y="1289422"/>
            <a:ext cx="7870190" cy="5224145"/>
            <a:chOff x="269878" y="1289422"/>
            <a:chExt cx="7870190" cy="522414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878" y="1289422"/>
              <a:ext cx="3000560" cy="52240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9415" y="2328672"/>
              <a:ext cx="2478024" cy="899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1575" y="2328672"/>
              <a:ext cx="2388107" cy="89916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949700" y="2056891"/>
            <a:ext cx="3921760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D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2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Pendugaan</a:t>
            </a:r>
            <a:r>
              <a:rPr sz="3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Parameter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9600" y="762000"/>
            <a:ext cx="7590790" cy="5603240"/>
            <a:chOff x="609600" y="762000"/>
            <a:chExt cx="7590790" cy="560324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" y="762000"/>
              <a:ext cx="2438400" cy="2438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6899" y="6251140"/>
              <a:ext cx="293434" cy="11391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884668" y="6124458"/>
            <a:ext cx="2978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i="1" spc="-540" dirty="0">
                <a:solidFill>
                  <a:srgbClr val="A2A2DF"/>
                </a:solidFill>
                <a:latin typeface="Arial"/>
                <a:cs typeface="Arial"/>
              </a:rPr>
              <a:t>S</a:t>
            </a:r>
            <a:r>
              <a:rPr sz="1650" b="1" i="1" spc="-210" dirty="0">
                <a:solidFill>
                  <a:srgbClr val="A2A2DF"/>
                </a:solidFill>
                <a:latin typeface="Arial"/>
                <a:cs typeface="Arial"/>
              </a:rPr>
              <a:t>t</a:t>
            </a:r>
            <a:r>
              <a:rPr sz="1650" b="1" i="1" spc="-430" dirty="0">
                <a:solidFill>
                  <a:srgbClr val="A2A2DF"/>
                </a:solidFill>
                <a:latin typeface="Arial"/>
                <a:cs typeface="Arial"/>
              </a:rPr>
              <a:t>a</a:t>
            </a:r>
            <a:r>
              <a:rPr sz="1650" b="1" i="1" spc="-240" dirty="0">
                <a:solidFill>
                  <a:srgbClr val="A2A2DF"/>
                </a:solidFill>
                <a:latin typeface="Arial"/>
                <a:cs typeface="Arial"/>
              </a:rPr>
              <a:t>r</a:t>
            </a:r>
            <a:r>
              <a:rPr sz="1650" b="1" i="1" spc="-215" dirty="0">
                <a:solidFill>
                  <a:srgbClr val="A2A2DF"/>
                </a:solidFill>
                <a:latin typeface="Arial"/>
                <a:cs typeface="Arial"/>
              </a:rPr>
              <a:t>t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9603" y="6195325"/>
              <a:ext cx="331304" cy="3271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2069" y="376123"/>
            <a:ext cx="1814195" cy="323850"/>
            <a:chOff x="1822069" y="376123"/>
            <a:chExt cx="1814195" cy="323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2069" y="376123"/>
              <a:ext cx="1581150" cy="3233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210" y="376123"/>
              <a:ext cx="304800" cy="3233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02640" y="1093977"/>
            <a:ext cx="15201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259" y="1705113"/>
            <a:ext cx="748665" cy="198120"/>
            <a:chOff x="1204259" y="1705113"/>
            <a:chExt cx="748665" cy="198120"/>
          </a:xfrm>
        </p:grpSpPr>
        <p:sp>
          <p:nvSpPr>
            <p:cNvPr id="7" name="object 7"/>
            <p:cNvSpPr/>
            <p:nvPr/>
          </p:nvSpPr>
          <p:spPr>
            <a:xfrm>
              <a:off x="1348906" y="1707653"/>
              <a:ext cx="113664" cy="158750"/>
            </a:xfrm>
            <a:custGeom>
              <a:avLst/>
              <a:gdLst/>
              <a:ahLst/>
              <a:cxnLst/>
              <a:rect l="l" t="t" r="r" b="b"/>
              <a:pathLst>
                <a:path w="113665" h="158750">
                  <a:moveTo>
                    <a:pt x="113499" y="0"/>
                  </a:moveTo>
                  <a:lnTo>
                    <a:pt x="0" y="158563"/>
                  </a:lnTo>
                </a:path>
              </a:pathLst>
            </a:custGeom>
            <a:ln w="4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9657" y="1897555"/>
              <a:ext cx="737870" cy="0"/>
            </a:xfrm>
            <a:custGeom>
              <a:avLst/>
              <a:gdLst/>
              <a:ahLst/>
              <a:cxnLst/>
              <a:rect l="l" t="t" r="r" b="b"/>
              <a:pathLst>
                <a:path w="737869">
                  <a:moveTo>
                    <a:pt x="0" y="0"/>
                  </a:moveTo>
                  <a:lnTo>
                    <a:pt x="737431" y="0"/>
                  </a:lnTo>
                </a:path>
              </a:pathLst>
            </a:custGeom>
            <a:ln w="10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2405" y="1781167"/>
            <a:ext cx="31051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i="1" spc="112" baseline="-24216" dirty="0">
                <a:latin typeface="Cambria"/>
                <a:cs typeface="Cambria"/>
              </a:rPr>
              <a:t>E</a:t>
            </a:r>
            <a:r>
              <a:rPr sz="1100" i="1" spc="7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1394" y="1495348"/>
            <a:ext cx="4013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i="1" spc="-45" dirty="0">
                <a:latin typeface="Cambria"/>
                <a:cs typeface="Cambria"/>
              </a:rPr>
              <a:t>p</a:t>
            </a:r>
            <a:r>
              <a:rPr sz="1950" i="1" spc="-135" dirty="0">
                <a:latin typeface="Cambria"/>
                <a:cs typeface="Cambria"/>
              </a:rPr>
              <a:t> </a:t>
            </a:r>
            <a:r>
              <a:rPr sz="1950" i="1" spc="105" dirty="0">
                <a:latin typeface="Cambria"/>
                <a:cs typeface="Cambria"/>
              </a:rPr>
              <a:t>.</a:t>
            </a:r>
            <a:r>
              <a:rPr sz="1950" i="1" spc="-165" dirty="0">
                <a:latin typeface="Cambria"/>
                <a:cs typeface="Cambria"/>
              </a:rPr>
              <a:t> </a:t>
            </a:r>
            <a:r>
              <a:rPr sz="1950" i="1" spc="-105" dirty="0">
                <a:latin typeface="Cambria"/>
                <a:cs typeface="Cambria"/>
              </a:rPr>
              <a:t>q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1864" y="1384738"/>
            <a:ext cx="27178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i="1" spc="52" baseline="-24216" dirty="0">
                <a:latin typeface="Cambria"/>
                <a:cs typeface="Cambria"/>
              </a:rPr>
              <a:t>z</a:t>
            </a:r>
            <a:r>
              <a:rPr sz="1100" i="1" spc="3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908" y="1721953"/>
            <a:ext cx="35623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i="1" spc="50" dirty="0">
                <a:latin typeface="Cambria"/>
                <a:cs typeface="Cambria"/>
              </a:rPr>
              <a:t>n</a:t>
            </a:r>
            <a:r>
              <a:rPr sz="1950" i="1" spc="-125" dirty="0">
                <a:latin typeface="Cambria"/>
                <a:cs typeface="Cambria"/>
              </a:rPr>
              <a:t> </a:t>
            </a:r>
            <a:r>
              <a:rPr sz="1950" i="1" spc="165" dirty="0">
                <a:latin typeface="Cambria"/>
                <a:cs typeface="Cambria"/>
              </a:rPr>
              <a:t>=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3791" y="1670300"/>
            <a:ext cx="19050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800" i="1" spc="-125" dirty="0">
                <a:latin typeface="Verdana"/>
                <a:cs typeface="Verdana"/>
              </a:rPr>
              <a:t>α</a:t>
            </a:r>
            <a:r>
              <a:rPr sz="800" i="1" spc="-170" dirty="0">
                <a:latin typeface="Verdana"/>
                <a:cs typeface="Verdana"/>
              </a:rPr>
              <a:t> </a:t>
            </a:r>
            <a:r>
              <a:rPr sz="1200" i="1" spc="-22" baseline="-45138" dirty="0">
                <a:latin typeface="Cambria"/>
                <a:cs typeface="Cambria"/>
              </a:rPr>
              <a:t>2</a:t>
            </a:r>
            <a:endParaRPr sz="1200" baseline="-45138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3045" y="1674113"/>
            <a:ext cx="19405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Symbol"/>
                <a:cs typeface="Symbol"/>
              </a:rPr>
              <a:t>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diketahui</a:t>
            </a:r>
            <a:r>
              <a:rPr sz="1700" i="1" spc="434" dirty="0">
                <a:latin typeface="Cambria"/>
                <a:cs typeface="Cambria"/>
              </a:rPr>
              <a:t> </a:t>
            </a:r>
            <a:r>
              <a:rPr sz="1700" i="1" spc="35" dirty="0">
                <a:latin typeface="Cambria"/>
                <a:cs typeface="Cambria"/>
              </a:rPr>
              <a:t>n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500,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9978" y="1789460"/>
            <a:ext cx="788035" cy="0"/>
          </a:xfrm>
          <a:custGeom>
            <a:avLst/>
            <a:gdLst/>
            <a:ahLst/>
            <a:cxnLst/>
            <a:rect l="l" t="t" r="r" b="b"/>
            <a:pathLst>
              <a:path w="788035">
                <a:moveTo>
                  <a:pt x="0" y="0"/>
                </a:moveTo>
                <a:lnTo>
                  <a:pt x="152764" y="0"/>
                </a:lnTo>
              </a:path>
              <a:path w="788035">
                <a:moveTo>
                  <a:pt x="411478" y="0"/>
                </a:moveTo>
                <a:lnTo>
                  <a:pt x="787999" y="0"/>
                </a:lnTo>
              </a:path>
            </a:pathLst>
          </a:custGeom>
          <a:ln w="11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62355" y="1829652"/>
            <a:ext cx="78041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1165" algn="l"/>
              </a:tabLst>
            </a:pPr>
            <a:r>
              <a:rPr sz="1750" i="1" spc="55" dirty="0">
                <a:latin typeface="Cambria"/>
                <a:cs typeface="Cambria"/>
              </a:rPr>
              <a:t>n	</a:t>
            </a:r>
            <a:r>
              <a:rPr sz="1750" i="1" spc="-45" dirty="0">
                <a:latin typeface="Cambria"/>
                <a:cs typeface="Cambria"/>
              </a:rPr>
              <a:t>500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3682" y="1452072"/>
            <a:ext cx="2022578" cy="487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5605">
              <a:lnSpc>
                <a:spcPts val="1810"/>
              </a:lnSpc>
              <a:spcBef>
                <a:spcPts val="110"/>
              </a:spcBef>
              <a:tabLst>
                <a:tab pos="803275" algn="l"/>
              </a:tabLst>
            </a:pPr>
            <a:r>
              <a:rPr sz="1750" i="1" spc="105" dirty="0">
                <a:latin typeface="Cambria"/>
                <a:cs typeface="Cambria"/>
              </a:rPr>
              <a:t>x	</a:t>
            </a:r>
            <a:r>
              <a:rPr sz="1750" i="1" spc="-45" dirty="0">
                <a:latin typeface="Cambria"/>
                <a:cs typeface="Cambria"/>
              </a:rPr>
              <a:t>160</a:t>
            </a:r>
            <a:endParaRPr sz="1750" dirty="0">
              <a:latin typeface="Cambria"/>
              <a:cs typeface="Cambria"/>
            </a:endParaRPr>
          </a:p>
          <a:p>
            <a:pPr marL="12700">
              <a:lnSpc>
                <a:spcPts val="1810"/>
              </a:lnSpc>
              <a:tabLst>
                <a:tab pos="586740" algn="l"/>
                <a:tab pos="1221740" algn="l"/>
              </a:tabLst>
            </a:pPr>
            <a:r>
              <a:rPr sz="1750" i="1" spc="-30" dirty="0">
                <a:latin typeface="Cambria"/>
                <a:cs typeface="Cambria"/>
              </a:rPr>
              <a:t>p</a:t>
            </a:r>
            <a:r>
              <a:rPr sz="1750" i="1" spc="-5" dirty="0">
                <a:latin typeface="Cambria"/>
                <a:cs typeface="Cambria"/>
              </a:rPr>
              <a:t> </a:t>
            </a:r>
            <a:r>
              <a:rPr sz="1750" i="1" spc="160" dirty="0">
                <a:latin typeface="Cambria"/>
                <a:cs typeface="Cambria"/>
              </a:rPr>
              <a:t>=	=	=</a:t>
            </a:r>
            <a:r>
              <a:rPr sz="1750" i="1" spc="-50" dirty="0">
                <a:latin typeface="Cambria"/>
                <a:cs typeface="Cambria"/>
              </a:rPr>
              <a:t> </a:t>
            </a:r>
            <a:r>
              <a:rPr sz="1750" i="1" spc="15" dirty="0">
                <a:latin typeface="Cambria"/>
                <a:cs typeface="Cambria"/>
              </a:rPr>
              <a:t>0.32</a:t>
            </a:r>
            <a:endParaRPr sz="175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3080" y="1612138"/>
            <a:ext cx="19500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Symbol"/>
                <a:cs typeface="Symbol"/>
              </a:rPr>
              <a:t>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i="1" spc="-100" dirty="0">
                <a:latin typeface="Cambria"/>
                <a:cs typeface="Cambria"/>
              </a:rPr>
              <a:t>q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1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dirty="0">
                <a:latin typeface="Cambria"/>
                <a:cs typeface="Cambria"/>
              </a:rPr>
              <a:t>–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0.32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0.68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04410" y="2268347"/>
            <a:ext cx="2330450" cy="562610"/>
            <a:chOff x="4304410" y="2268347"/>
            <a:chExt cx="2330450" cy="56261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4410" y="2268347"/>
              <a:ext cx="228600" cy="2606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4700" y="2268347"/>
              <a:ext cx="228600" cy="2606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6260" y="2268347"/>
              <a:ext cx="228600" cy="2606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3114" y="2570099"/>
              <a:ext cx="228600" cy="2606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02640" y="2195296"/>
            <a:ext cx="6626859" cy="629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669029" algn="l"/>
                <a:tab pos="4720590" algn="l"/>
                <a:tab pos="5717540" algn="l"/>
              </a:tabLst>
            </a:pPr>
            <a:r>
              <a:rPr sz="1700" i="1" spc="100" dirty="0">
                <a:latin typeface="Cambria"/>
                <a:cs typeface="Cambria"/>
              </a:rPr>
              <a:t>Un</a:t>
            </a:r>
            <a:r>
              <a:rPr sz="1700" i="1" spc="50" dirty="0">
                <a:latin typeface="Cambria"/>
                <a:cs typeface="Cambria"/>
              </a:rPr>
              <a:t>t</a:t>
            </a:r>
            <a:r>
              <a:rPr sz="1700" i="1" spc="-35" dirty="0">
                <a:latin typeface="Cambria"/>
                <a:cs typeface="Cambria"/>
              </a:rPr>
              <a:t>u</a:t>
            </a:r>
            <a:r>
              <a:rPr sz="1700" i="1" spc="-25" dirty="0">
                <a:latin typeface="Cambria"/>
                <a:cs typeface="Cambria"/>
              </a:rPr>
              <a:t>k</a:t>
            </a:r>
            <a:r>
              <a:rPr sz="1700" i="1" spc="55" dirty="0">
                <a:latin typeface="Cambria"/>
                <a:cs typeface="Cambria"/>
              </a:rPr>
              <a:t> </a:t>
            </a:r>
            <a:r>
              <a:rPr sz="1700" i="1" spc="-5" dirty="0">
                <a:latin typeface="Cambria"/>
                <a:cs typeface="Cambria"/>
              </a:rPr>
              <a:t>t</a:t>
            </a:r>
            <a:r>
              <a:rPr sz="1700" i="1" spc="-15" dirty="0">
                <a:latin typeface="Cambria"/>
                <a:cs typeface="Cambria"/>
              </a:rPr>
              <a:t>i</a:t>
            </a:r>
            <a:r>
              <a:rPr sz="1700" i="1" spc="-60" dirty="0">
                <a:latin typeface="Cambria"/>
                <a:cs typeface="Cambria"/>
              </a:rPr>
              <a:t>ngka</a:t>
            </a:r>
            <a:r>
              <a:rPr sz="1700" i="1" spc="-35" dirty="0">
                <a:latin typeface="Cambria"/>
                <a:cs typeface="Cambria"/>
              </a:rPr>
              <a:t>t</a:t>
            </a:r>
            <a:r>
              <a:rPr sz="1700" i="1" spc="25" dirty="0">
                <a:latin typeface="Cambria"/>
                <a:cs typeface="Cambria"/>
              </a:rPr>
              <a:t> </a:t>
            </a:r>
            <a:r>
              <a:rPr sz="1700" i="1" spc="-95" dirty="0">
                <a:latin typeface="Cambria"/>
                <a:cs typeface="Cambria"/>
              </a:rPr>
              <a:t>kepe</a:t>
            </a:r>
            <a:r>
              <a:rPr sz="1700" i="1" spc="-60" dirty="0">
                <a:latin typeface="Cambria"/>
                <a:cs typeface="Cambria"/>
              </a:rPr>
              <a:t>rcayaan</a:t>
            </a:r>
            <a:r>
              <a:rPr sz="1700" i="1" spc="15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95%</a:t>
            </a:r>
            <a:r>
              <a:rPr sz="1700" i="1" spc="6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  </a:t>
            </a:r>
            <a:r>
              <a:rPr sz="1700" i="1" spc="-50" dirty="0">
                <a:latin typeface="Cambria"/>
                <a:cs typeface="Cambria"/>
              </a:rPr>
              <a:t>1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</a:t>
            </a:r>
            <a:r>
              <a:rPr sz="1700" i="1" dirty="0">
                <a:latin typeface="Cambria"/>
                <a:cs typeface="Cambria"/>
              </a:rPr>
              <a:t>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95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05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025</a:t>
            </a:r>
            <a:endParaRPr sz="1700">
              <a:latin typeface="Cambria"/>
              <a:cs typeface="Cambria"/>
            </a:endParaRPr>
          </a:p>
          <a:p>
            <a:pPr marL="2413635">
              <a:lnSpc>
                <a:spcPct val="100000"/>
              </a:lnSpc>
              <a:spcBef>
                <a:spcPts val="335"/>
              </a:spcBef>
              <a:tabLst>
                <a:tab pos="3914140" algn="l"/>
              </a:tabLst>
            </a:pPr>
            <a:r>
              <a:rPr sz="1700" i="1" spc="175" dirty="0">
                <a:latin typeface="Cambria"/>
                <a:cs typeface="Cambria"/>
              </a:rPr>
              <a:t>N</a:t>
            </a:r>
            <a:r>
              <a:rPr sz="1700" i="1" spc="5" dirty="0">
                <a:latin typeface="Cambria"/>
                <a:cs typeface="Cambria"/>
              </a:rPr>
              <a:t>i</a:t>
            </a:r>
            <a:r>
              <a:rPr sz="1700" i="1" spc="15" dirty="0">
                <a:latin typeface="Cambria"/>
                <a:cs typeface="Cambria"/>
              </a:rPr>
              <a:t>l</a:t>
            </a:r>
            <a:r>
              <a:rPr sz="1700" i="1" spc="-65" dirty="0">
                <a:latin typeface="Cambria"/>
                <a:cs typeface="Cambria"/>
              </a:rPr>
              <a:t>ai</a:t>
            </a:r>
            <a:r>
              <a:rPr sz="1700" i="1" spc="60" dirty="0">
                <a:latin typeface="Cambria"/>
                <a:cs typeface="Cambria"/>
              </a:rPr>
              <a:t> </a:t>
            </a:r>
            <a:r>
              <a:rPr sz="1700" i="1" spc="265" dirty="0">
                <a:latin typeface="Cambria"/>
                <a:cs typeface="Cambria"/>
              </a:rPr>
              <a:t>Z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85" dirty="0">
                <a:latin typeface="Cambria"/>
                <a:cs typeface="Cambria"/>
              </a:rPr>
              <a:t>de</a:t>
            </a:r>
            <a:r>
              <a:rPr sz="1700" i="1" spc="-30" dirty="0">
                <a:latin typeface="Cambria"/>
                <a:cs typeface="Cambria"/>
              </a:rPr>
              <a:t>nga</a:t>
            </a:r>
            <a:r>
              <a:rPr sz="1700" i="1" spc="-25" dirty="0">
                <a:latin typeface="Cambria"/>
                <a:cs typeface="Cambria"/>
              </a:rPr>
              <a:t>n</a:t>
            </a:r>
            <a:r>
              <a:rPr sz="1700" i="1" dirty="0">
                <a:latin typeface="Cambria"/>
                <a:cs typeface="Cambria"/>
              </a:rPr>
              <a:t>	</a:t>
            </a: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mbria"/>
                <a:cs typeface="Cambria"/>
              </a:rPr>
              <a:t>0.025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85" dirty="0">
                <a:latin typeface="Cambria"/>
                <a:cs typeface="Cambria"/>
              </a:rPr>
              <a:t>ada</a:t>
            </a:r>
            <a:r>
              <a:rPr sz="1700" i="1" spc="-55" dirty="0">
                <a:latin typeface="Cambria"/>
                <a:cs typeface="Cambria"/>
              </a:rPr>
              <a:t>l</a:t>
            </a:r>
            <a:r>
              <a:rPr sz="1700" i="1" spc="-95" dirty="0">
                <a:latin typeface="Cambria"/>
                <a:cs typeface="Cambria"/>
              </a:rPr>
              <a:t>ah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1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96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640" y="2798191"/>
            <a:ext cx="5721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25" dirty="0">
                <a:latin typeface="Cambria"/>
                <a:cs typeface="Cambria"/>
              </a:rPr>
              <a:t>Maka: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97966" y="3181420"/>
            <a:ext cx="720725" cy="189865"/>
            <a:chOff x="1997966" y="3181420"/>
            <a:chExt cx="720725" cy="189865"/>
          </a:xfrm>
        </p:grpSpPr>
        <p:sp>
          <p:nvSpPr>
            <p:cNvPr id="27" name="object 27"/>
            <p:cNvSpPr/>
            <p:nvPr/>
          </p:nvSpPr>
          <p:spPr>
            <a:xfrm>
              <a:off x="2137394" y="3183960"/>
              <a:ext cx="109220" cy="152400"/>
            </a:xfrm>
            <a:custGeom>
              <a:avLst/>
              <a:gdLst/>
              <a:ahLst/>
              <a:cxnLst/>
              <a:rect l="l" t="t" r="r" b="b"/>
              <a:pathLst>
                <a:path w="109219" h="152400">
                  <a:moveTo>
                    <a:pt x="109200" y="0"/>
                  </a:moveTo>
                  <a:lnTo>
                    <a:pt x="0" y="152286"/>
                  </a:lnTo>
                </a:path>
              </a:pathLst>
            </a:custGeom>
            <a:ln w="4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3046" y="3365953"/>
              <a:ext cx="710565" cy="0"/>
            </a:xfrm>
            <a:custGeom>
              <a:avLst/>
              <a:gdLst/>
              <a:ahLst/>
              <a:cxnLst/>
              <a:rect l="l" t="t" r="r" b="b"/>
              <a:pathLst>
                <a:path w="710564">
                  <a:moveTo>
                    <a:pt x="0" y="0"/>
                  </a:moveTo>
                  <a:lnTo>
                    <a:pt x="710330" y="0"/>
                  </a:lnTo>
                </a:path>
              </a:pathLst>
            </a:custGeom>
            <a:ln w="9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22325" y="2978971"/>
            <a:ext cx="38925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-15" dirty="0">
                <a:latin typeface="Cambria"/>
                <a:cs typeface="Cambria"/>
              </a:rPr>
              <a:t>p</a:t>
            </a:r>
            <a:r>
              <a:rPr sz="1850" i="1" spc="-140" dirty="0">
                <a:latin typeface="Cambria"/>
                <a:cs typeface="Cambria"/>
              </a:rPr>
              <a:t> </a:t>
            </a:r>
            <a:r>
              <a:rPr sz="1850" i="1" spc="110" dirty="0">
                <a:latin typeface="Cambria"/>
                <a:cs typeface="Cambria"/>
              </a:rPr>
              <a:t>.</a:t>
            </a:r>
            <a:r>
              <a:rPr sz="1850" i="1" spc="-150" dirty="0">
                <a:latin typeface="Cambria"/>
                <a:cs typeface="Cambria"/>
              </a:rPr>
              <a:t> </a:t>
            </a:r>
            <a:r>
              <a:rPr sz="1850" i="1" spc="-80" dirty="0">
                <a:latin typeface="Cambria"/>
                <a:cs typeface="Cambria"/>
              </a:rPr>
              <a:t>q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828" y="3196786"/>
            <a:ext cx="34544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75" dirty="0">
                <a:latin typeface="Cambria"/>
                <a:cs typeface="Cambria"/>
              </a:rPr>
              <a:t>n</a:t>
            </a:r>
            <a:r>
              <a:rPr sz="1850" i="1" spc="-125" dirty="0">
                <a:latin typeface="Cambria"/>
                <a:cs typeface="Cambria"/>
              </a:rPr>
              <a:t> </a:t>
            </a:r>
            <a:r>
              <a:rPr sz="1850" i="1" spc="185" dirty="0">
                <a:latin typeface="Cambria"/>
                <a:cs typeface="Cambria"/>
              </a:rPr>
              <a:t>=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49022" y="3360396"/>
            <a:ext cx="7283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i="1" spc="-25" dirty="0">
                <a:latin typeface="Cambria"/>
                <a:cs typeface="Cambria"/>
              </a:rPr>
              <a:t>(0.02)</a:t>
            </a:r>
            <a:r>
              <a:rPr sz="1650" i="1" spc="-37" baseline="42929" dirty="0">
                <a:latin typeface="Cambria"/>
                <a:cs typeface="Cambria"/>
              </a:rPr>
              <a:t>2</a:t>
            </a:r>
            <a:endParaRPr sz="1650" baseline="42929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03728" y="3017313"/>
            <a:ext cx="965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387" y="3253838"/>
            <a:ext cx="3022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75" i="1" spc="104" baseline="-25525" dirty="0">
                <a:latin typeface="Cambria"/>
                <a:cs typeface="Cambria"/>
              </a:rPr>
              <a:t>E</a:t>
            </a:r>
            <a:r>
              <a:rPr sz="1100" i="1" spc="70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84767" y="2872415"/>
            <a:ext cx="26543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75" i="1" spc="52" baseline="-25525" dirty="0">
                <a:latin typeface="Cambria"/>
                <a:cs typeface="Cambria"/>
              </a:rPr>
              <a:t>z</a:t>
            </a:r>
            <a:r>
              <a:rPr sz="1100" i="1" spc="3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01710" y="3147518"/>
            <a:ext cx="187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i="1" spc="-105" dirty="0">
                <a:latin typeface="Verdana"/>
                <a:cs typeface="Verdana"/>
              </a:rPr>
              <a:t>α</a:t>
            </a:r>
            <a:r>
              <a:rPr sz="750" i="1" spc="-160" dirty="0">
                <a:latin typeface="Verdana"/>
                <a:cs typeface="Verdana"/>
              </a:rPr>
              <a:t> </a:t>
            </a:r>
            <a:r>
              <a:rPr sz="1125" i="1" baseline="-44444" dirty="0">
                <a:latin typeface="Cambria"/>
                <a:cs typeface="Cambria"/>
              </a:rPr>
              <a:t>2</a:t>
            </a:r>
            <a:endParaRPr sz="1125" baseline="-44444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38579" y="3024219"/>
            <a:ext cx="3905775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75" spc="60" baseline="-40540" dirty="0">
                <a:latin typeface="Times New Roman"/>
                <a:cs typeface="Times New Roman"/>
              </a:rPr>
              <a:t>=</a:t>
            </a:r>
            <a:r>
              <a:rPr sz="1850" u="sng" spc="4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(1.96)</a:t>
            </a:r>
            <a:r>
              <a:rPr sz="1850" i="1" u="sng" spc="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5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(0.32)(0.68)</a:t>
            </a:r>
            <a:r>
              <a:rPr sz="1850" i="1" spc="-25" dirty="0">
                <a:latin typeface="Cambria"/>
                <a:cs typeface="Cambria"/>
              </a:rPr>
              <a:t> </a:t>
            </a:r>
            <a:r>
              <a:rPr sz="2775" i="1" spc="277" baseline="-40540" dirty="0">
                <a:latin typeface="Cambria"/>
                <a:cs typeface="Cambria"/>
              </a:rPr>
              <a:t>=</a:t>
            </a:r>
            <a:r>
              <a:rPr sz="2775" i="1" spc="-120" baseline="-40540" dirty="0">
                <a:latin typeface="Cambria"/>
                <a:cs typeface="Cambria"/>
              </a:rPr>
              <a:t> </a:t>
            </a:r>
            <a:r>
              <a:rPr sz="2775" i="1" spc="-67" baseline="-40540" dirty="0">
                <a:latin typeface="Cambria"/>
                <a:cs typeface="Cambria"/>
              </a:rPr>
              <a:t>2090</a:t>
            </a:r>
            <a:endParaRPr sz="2775" baseline="-40540" dirty="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38" name="object 38"/>
            <p:cNvSpPr/>
            <p:nvPr/>
          </p:nvSpPr>
          <p:spPr>
            <a:xfrm>
              <a:off x="4425696" y="1699259"/>
              <a:ext cx="2312035" cy="41275"/>
            </a:xfrm>
            <a:custGeom>
              <a:avLst/>
              <a:gdLst/>
              <a:ahLst/>
              <a:cxnLst/>
              <a:rect l="l" t="t" r="r" b="b"/>
              <a:pathLst>
                <a:path w="2312034" h="41275">
                  <a:moveTo>
                    <a:pt x="0" y="41148"/>
                  </a:moveTo>
                  <a:lnTo>
                    <a:pt x="70103" y="41148"/>
                  </a:lnTo>
                </a:path>
                <a:path w="2312034" h="41275">
                  <a:moveTo>
                    <a:pt x="2241804" y="0"/>
                  </a:moveTo>
                  <a:lnTo>
                    <a:pt x="231190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52" y="790955"/>
            <a:ext cx="8543925" cy="1242060"/>
            <a:chOff x="187452" y="790955"/>
            <a:chExt cx="8543925" cy="1242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" y="816863"/>
              <a:ext cx="8517636" cy="1216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52" y="790955"/>
              <a:ext cx="1112520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79" y="790955"/>
              <a:ext cx="1517904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7296" y="790955"/>
              <a:ext cx="2494787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790955"/>
              <a:ext cx="1136903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4231" y="790955"/>
              <a:ext cx="2217419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6559" y="790955"/>
              <a:ext cx="1505711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12608" y="790955"/>
              <a:ext cx="792479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5339" y="1217675"/>
              <a:ext cx="1831848" cy="78943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080" marR="5080" indent="-62801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11.</a:t>
            </a:r>
            <a:r>
              <a:rPr spc="-20" dirty="0"/>
              <a:t> </a:t>
            </a:r>
            <a:r>
              <a:rPr dirty="0"/>
              <a:t>Selang</a:t>
            </a:r>
            <a:r>
              <a:rPr spc="-30" dirty="0"/>
              <a:t> </a:t>
            </a:r>
            <a:r>
              <a:rPr spc="5" dirty="0"/>
              <a:t>Kepercayaan</a:t>
            </a:r>
            <a:r>
              <a:rPr spc="10" dirty="0"/>
              <a:t> bagi</a:t>
            </a:r>
            <a:r>
              <a:rPr spc="-15" dirty="0"/>
              <a:t> </a:t>
            </a:r>
            <a:r>
              <a:rPr dirty="0"/>
              <a:t>Pendugaan</a:t>
            </a:r>
            <a:r>
              <a:rPr spc="25" dirty="0"/>
              <a:t> </a:t>
            </a:r>
            <a:r>
              <a:rPr spc="55" dirty="0"/>
              <a:t>Selisih</a:t>
            </a:r>
            <a:r>
              <a:rPr spc="-25" dirty="0"/>
              <a:t> </a:t>
            </a:r>
            <a:r>
              <a:rPr spc="175" dirty="0"/>
              <a:t>2 </a:t>
            </a:r>
            <a:r>
              <a:rPr spc="-860" dirty="0"/>
              <a:t> </a:t>
            </a:r>
            <a:r>
              <a:rPr spc="80" dirty="0"/>
              <a:t>Proporsi</a:t>
            </a: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20366" y="2434463"/>
            <a:ext cx="228600" cy="2606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4340" y="1885314"/>
            <a:ext cx="7983220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431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  <a:tab pos="2154555" algn="l"/>
              </a:tabLst>
            </a:pPr>
            <a:r>
              <a:rPr sz="1700" dirty="0">
                <a:latin typeface="Arial MT"/>
                <a:cs typeface="Arial MT"/>
              </a:rPr>
              <a:t>Bila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1</a:t>
            </a:r>
            <a:r>
              <a:rPr sz="1650" i="1" spc="37" baseline="-20202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dan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2</a:t>
            </a:r>
            <a:r>
              <a:rPr sz="1650" i="1" spc="52" baseline="-20202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masing-masing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adalah proporsi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keberhasilan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dalam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sampel acak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yang </a:t>
            </a:r>
            <a:r>
              <a:rPr sz="1700" dirty="0">
                <a:latin typeface="Arial MT"/>
                <a:cs typeface="Arial MT"/>
              </a:rPr>
              <a:t>berukuran </a:t>
            </a:r>
            <a:r>
              <a:rPr sz="1700" i="1" spc="10" dirty="0">
                <a:latin typeface="Cambria"/>
                <a:cs typeface="Cambria"/>
              </a:rPr>
              <a:t>n</a:t>
            </a:r>
            <a:r>
              <a:rPr sz="1650" i="1" spc="15" baseline="-20202" dirty="0">
                <a:latin typeface="Cambria"/>
                <a:cs typeface="Cambria"/>
              </a:rPr>
              <a:t>1</a:t>
            </a:r>
            <a:r>
              <a:rPr sz="1650" i="1" spc="22" baseline="-20202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dan </a:t>
            </a:r>
            <a:r>
              <a:rPr sz="1700" i="1" spc="10" dirty="0">
                <a:latin typeface="Cambria"/>
                <a:cs typeface="Cambria"/>
              </a:rPr>
              <a:t>n</a:t>
            </a:r>
            <a:r>
              <a:rPr sz="1650" i="1" spc="15" baseline="-20202" dirty="0">
                <a:latin typeface="Cambria"/>
                <a:cs typeface="Cambria"/>
              </a:rPr>
              <a:t>2</a:t>
            </a:r>
            <a:r>
              <a:rPr sz="1650" i="1" spc="22" baseline="-20202" dirty="0">
                <a:latin typeface="Cambria"/>
                <a:cs typeface="Cambria"/>
              </a:rPr>
              <a:t> </a:t>
            </a:r>
            <a:r>
              <a:rPr sz="1700" spc="-5" dirty="0">
                <a:latin typeface="Arial MT"/>
                <a:cs typeface="Arial MT"/>
              </a:rPr>
              <a:t>serta </a:t>
            </a:r>
            <a:r>
              <a:rPr sz="1700" i="1" spc="-60" dirty="0">
                <a:latin typeface="Cambria"/>
                <a:cs typeface="Cambria"/>
              </a:rPr>
              <a:t>q</a:t>
            </a:r>
            <a:r>
              <a:rPr sz="1650" i="1" spc="-89" baseline="-20202" dirty="0">
                <a:latin typeface="Cambria"/>
                <a:cs typeface="Cambria"/>
              </a:rPr>
              <a:t>1</a:t>
            </a:r>
            <a:r>
              <a:rPr sz="1650" i="1" spc="-82" baseline="-20202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 </a:t>
            </a:r>
            <a:r>
              <a:rPr sz="1700" i="1" spc="-50" dirty="0">
                <a:latin typeface="Cambria"/>
                <a:cs typeface="Cambria"/>
              </a:rPr>
              <a:t>1 </a:t>
            </a:r>
            <a:r>
              <a:rPr sz="1700" i="1" spc="25" dirty="0">
                <a:latin typeface="Cambria"/>
                <a:cs typeface="Cambria"/>
              </a:rPr>
              <a:t>-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1</a:t>
            </a:r>
            <a:r>
              <a:rPr sz="1650" i="1" spc="-44" baseline="-20202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dan </a:t>
            </a:r>
            <a:r>
              <a:rPr sz="1700" i="1" spc="-60" dirty="0">
                <a:latin typeface="Cambria"/>
                <a:cs typeface="Cambria"/>
              </a:rPr>
              <a:t>q</a:t>
            </a:r>
            <a:r>
              <a:rPr sz="1650" i="1" spc="-89" baseline="-20202" dirty="0">
                <a:latin typeface="Cambria"/>
                <a:cs typeface="Cambria"/>
              </a:rPr>
              <a:t>2</a:t>
            </a:r>
            <a:r>
              <a:rPr sz="1650" i="1" spc="-82" baseline="-20202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 </a:t>
            </a:r>
            <a:r>
              <a:rPr sz="1700" i="1" spc="-50" dirty="0">
                <a:latin typeface="Cambria"/>
                <a:cs typeface="Cambria"/>
              </a:rPr>
              <a:t>1 </a:t>
            </a:r>
            <a:r>
              <a:rPr sz="1700" i="1" dirty="0">
                <a:latin typeface="Cambria"/>
                <a:cs typeface="Cambria"/>
              </a:rPr>
              <a:t>– </a:t>
            </a:r>
            <a:r>
              <a:rPr sz="1700" i="1" spc="-20" dirty="0">
                <a:latin typeface="Cambria"/>
                <a:cs typeface="Cambria"/>
              </a:rPr>
              <a:t>p</a:t>
            </a:r>
            <a:r>
              <a:rPr sz="1650" i="1" spc="-30" baseline="-20202" dirty="0">
                <a:latin typeface="Cambria"/>
                <a:cs typeface="Cambria"/>
              </a:rPr>
              <a:t>2</a:t>
            </a:r>
            <a:r>
              <a:rPr sz="1700" i="1" spc="-20" dirty="0">
                <a:latin typeface="Courier New"/>
                <a:cs typeface="Courier New"/>
              </a:rPr>
              <a:t>, </a:t>
            </a:r>
            <a:r>
              <a:rPr sz="1700" dirty="0">
                <a:latin typeface="Arial MT"/>
                <a:cs typeface="Arial MT"/>
              </a:rPr>
              <a:t>maka selang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kepercayaan</a:t>
            </a:r>
            <a:r>
              <a:rPr sz="1700" spc="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(</a:t>
            </a:r>
            <a:r>
              <a:rPr sz="1700" i="1" spc="-10" dirty="0">
                <a:latin typeface="Cambria"/>
                <a:cs typeface="Cambria"/>
              </a:rPr>
              <a:t>1-	</a:t>
            </a:r>
            <a:r>
              <a:rPr sz="1700" spc="-20" dirty="0">
                <a:latin typeface="Arial MT"/>
                <a:cs typeface="Arial MT"/>
              </a:rPr>
              <a:t>).</a:t>
            </a:r>
            <a:r>
              <a:rPr sz="1700" i="1" spc="-20" dirty="0">
                <a:latin typeface="Cambria"/>
                <a:cs typeface="Cambria"/>
              </a:rPr>
              <a:t>100%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bagi selisih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antara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1</a:t>
            </a:r>
            <a:r>
              <a:rPr sz="1650" i="1" spc="60" baseline="-20202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2</a:t>
            </a:r>
            <a:r>
              <a:rPr sz="1650" i="1" spc="52" baseline="-20202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6791" y="4132719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80">
                <a:moveTo>
                  <a:pt x="0" y="0"/>
                </a:moveTo>
                <a:lnTo>
                  <a:pt x="1693682" y="0"/>
                </a:lnTo>
              </a:path>
            </a:pathLst>
          </a:custGeom>
          <a:ln w="10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3991" y="4370290"/>
            <a:ext cx="264160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00660" algn="l"/>
              </a:tabLst>
            </a:pPr>
            <a:r>
              <a:rPr sz="800" i="1" spc="-30" dirty="0">
                <a:latin typeface="Cambria"/>
                <a:cs typeface="Cambria"/>
              </a:rPr>
              <a:t>1	2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2474" y="4189337"/>
            <a:ext cx="4667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925" i="1" spc="-135" baseline="14245" dirty="0">
                <a:latin typeface="Verdana"/>
                <a:cs typeface="Verdana"/>
              </a:rPr>
              <a:t>σ</a:t>
            </a:r>
            <a:r>
              <a:rPr sz="1100" i="1" spc="-90" dirty="0">
                <a:latin typeface="Cambria"/>
                <a:cs typeface="Cambria"/>
              </a:rPr>
              <a:t>p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1100" i="1" spc="40" dirty="0">
                <a:latin typeface="Cambria"/>
                <a:cs typeface="Cambria"/>
              </a:rPr>
              <a:t>-p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4494" y="3770958"/>
            <a:ext cx="21018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925" i="1" spc="-44" baseline="-41310" dirty="0">
                <a:latin typeface="Cambria"/>
                <a:cs typeface="Cambria"/>
              </a:rPr>
              <a:t>z</a:t>
            </a:r>
            <a:r>
              <a:rPr sz="2925" i="1" spc="-202" baseline="-41310" dirty="0">
                <a:latin typeface="Cambria"/>
                <a:cs typeface="Cambria"/>
              </a:rPr>
              <a:t> </a:t>
            </a:r>
            <a:r>
              <a:rPr sz="2925" i="1" spc="187" baseline="-41310" dirty="0">
                <a:latin typeface="Cambria"/>
                <a:cs typeface="Cambria"/>
              </a:rPr>
              <a:t>=</a:t>
            </a:r>
            <a:r>
              <a:rPr sz="2925" i="1" spc="7" baseline="-41310" dirty="0">
                <a:latin typeface="Cambria"/>
                <a:cs typeface="Cambria"/>
              </a:rPr>
              <a:t> </a:t>
            </a:r>
            <a:r>
              <a:rPr sz="1950" i="1" spc="-80" dirty="0">
                <a:latin typeface="Cambria"/>
                <a:cs typeface="Cambria"/>
              </a:rPr>
              <a:t>(</a:t>
            </a:r>
            <a:r>
              <a:rPr sz="1950" i="1" spc="-135" dirty="0">
                <a:latin typeface="Cambria"/>
                <a:cs typeface="Cambria"/>
              </a:rPr>
              <a:t>p</a:t>
            </a:r>
            <a:r>
              <a:rPr sz="1650" i="1" spc="-37" baseline="-25252" dirty="0">
                <a:latin typeface="Cambria"/>
                <a:cs typeface="Cambria"/>
              </a:rPr>
              <a:t>1</a:t>
            </a:r>
            <a:r>
              <a:rPr sz="1650" i="1" baseline="-25252" dirty="0">
                <a:latin typeface="Cambria"/>
                <a:cs typeface="Cambria"/>
              </a:rPr>
              <a:t> </a:t>
            </a:r>
            <a:r>
              <a:rPr sz="1650" i="1" spc="-60" baseline="-25252" dirty="0">
                <a:latin typeface="Cambria"/>
                <a:cs typeface="Cambria"/>
              </a:rPr>
              <a:t> </a:t>
            </a:r>
            <a:r>
              <a:rPr sz="1950" i="1" spc="10" dirty="0">
                <a:latin typeface="Cambria"/>
                <a:cs typeface="Cambria"/>
              </a:rPr>
              <a:t>-</a:t>
            </a:r>
            <a:r>
              <a:rPr sz="1950" i="1" spc="-70" dirty="0">
                <a:latin typeface="Cambria"/>
                <a:cs typeface="Cambria"/>
              </a:rPr>
              <a:t> </a:t>
            </a:r>
            <a:r>
              <a:rPr sz="1950" i="1" spc="-50" dirty="0">
                <a:latin typeface="Cambria"/>
                <a:cs typeface="Cambria"/>
              </a:rPr>
              <a:t>p</a:t>
            </a:r>
            <a:r>
              <a:rPr sz="1650" i="1" spc="-37" baseline="-25252" dirty="0">
                <a:latin typeface="Cambria"/>
                <a:cs typeface="Cambria"/>
              </a:rPr>
              <a:t>2</a:t>
            </a:r>
            <a:r>
              <a:rPr sz="1650" i="1" spc="89" baseline="-25252" dirty="0">
                <a:latin typeface="Cambria"/>
                <a:cs typeface="Cambria"/>
              </a:rPr>
              <a:t> </a:t>
            </a:r>
            <a:r>
              <a:rPr sz="1950" i="1" spc="-90" dirty="0">
                <a:latin typeface="Cambria"/>
                <a:cs typeface="Cambria"/>
              </a:rPr>
              <a:t>)</a:t>
            </a:r>
            <a:r>
              <a:rPr sz="1950" i="1" spc="-130" dirty="0">
                <a:latin typeface="Cambria"/>
                <a:cs typeface="Cambria"/>
              </a:rPr>
              <a:t> </a:t>
            </a:r>
            <a:r>
              <a:rPr sz="1950" i="1" spc="10" dirty="0">
                <a:latin typeface="Cambria"/>
                <a:cs typeface="Cambria"/>
              </a:rPr>
              <a:t>-</a:t>
            </a:r>
            <a:r>
              <a:rPr sz="1950" i="1" spc="-185" dirty="0">
                <a:latin typeface="Cambria"/>
                <a:cs typeface="Cambria"/>
              </a:rPr>
              <a:t> </a:t>
            </a:r>
            <a:r>
              <a:rPr sz="1950" i="1" spc="-80" dirty="0">
                <a:latin typeface="Cambria"/>
                <a:cs typeface="Cambria"/>
              </a:rPr>
              <a:t>(</a:t>
            </a:r>
            <a:r>
              <a:rPr sz="1950" i="1" spc="-135" dirty="0">
                <a:latin typeface="Cambria"/>
                <a:cs typeface="Cambria"/>
              </a:rPr>
              <a:t>p</a:t>
            </a:r>
            <a:r>
              <a:rPr sz="1650" i="1" spc="-37" baseline="-25252" dirty="0">
                <a:latin typeface="Cambria"/>
                <a:cs typeface="Cambria"/>
              </a:rPr>
              <a:t>1</a:t>
            </a:r>
            <a:r>
              <a:rPr sz="1650" i="1" baseline="-25252" dirty="0">
                <a:latin typeface="Cambria"/>
                <a:cs typeface="Cambria"/>
              </a:rPr>
              <a:t> </a:t>
            </a:r>
            <a:r>
              <a:rPr sz="1650" i="1" spc="-52" baseline="-25252" dirty="0">
                <a:latin typeface="Cambria"/>
                <a:cs typeface="Cambria"/>
              </a:rPr>
              <a:t> </a:t>
            </a:r>
            <a:r>
              <a:rPr sz="1950" i="1" spc="10" dirty="0">
                <a:latin typeface="Cambria"/>
                <a:cs typeface="Cambria"/>
              </a:rPr>
              <a:t>-</a:t>
            </a:r>
            <a:r>
              <a:rPr sz="1950" i="1" spc="-15" dirty="0">
                <a:latin typeface="Cambria"/>
                <a:cs typeface="Cambria"/>
              </a:rPr>
              <a:t> </a:t>
            </a:r>
            <a:r>
              <a:rPr sz="1950" i="1" spc="-50" dirty="0">
                <a:latin typeface="Cambria"/>
                <a:cs typeface="Cambria"/>
              </a:rPr>
              <a:t>p</a:t>
            </a:r>
            <a:r>
              <a:rPr sz="1650" i="1" spc="-37" baseline="-25252" dirty="0">
                <a:latin typeface="Cambria"/>
                <a:cs typeface="Cambria"/>
              </a:rPr>
              <a:t>2</a:t>
            </a:r>
            <a:r>
              <a:rPr sz="1650" i="1" spc="89" baseline="-25252" dirty="0">
                <a:latin typeface="Cambria"/>
                <a:cs typeface="Cambria"/>
              </a:rPr>
              <a:t> </a:t>
            </a:r>
            <a:r>
              <a:rPr sz="1950" i="1" spc="-90" dirty="0">
                <a:latin typeface="Cambria"/>
                <a:cs typeface="Cambria"/>
              </a:rPr>
              <a:t>)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9700" y="3886200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9740" y="4760823"/>
            <a:ext cx="8181975" cy="17284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Contoh</a:t>
            </a:r>
            <a:r>
              <a:rPr sz="17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soal</a:t>
            </a:r>
            <a:r>
              <a:rPr sz="1700" spc="-5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355600" marR="5080">
              <a:lnSpc>
                <a:spcPct val="101099"/>
              </a:lnSpc>
              <a:spcBef>
                <a:spcPts val="515"/>
              </a:spcBef>
            </a:pPr>
            <a:r>
              <a:rPr sz="1700" i="1" spc="5" dirty="0">
                <a:latin typeface="Cambria"/>
                <a:cs typeface="Cambria"/>
              </a:rPr>
              <a:t>Suatu </a:t>
            </a:r>
            <a:r>
              <a:rPr sz="1700" i="1" spc="-20" dirty="0">
                <a:latin typeface="Cambria"/>
                <a:cs typeface="Cambria"/>
              </a:rPr>
              <a:t>polling </a:t>
            </a:r>
            <a:r>
              <a:rPr sz="1700" i="1" spc="-45" dirty="0">
                <a:latin typeface="Cambria"/>
                <a:cs typeface="Cambria"/>
              </a:rPr>
              <a:t>dilakukan </a:t>
            </a:r>
            <a:r>
              <a:rPr sz="1700" i="1" spc="-80" dirty="0">
                <a:latin typeface="Cambria"/>
                <a:cs typeface="Cambria"/>
              </a:rPr>
              <a:t>terhadap</a:t>
            </a:r>
            <a:r>
              <a:rPr sz="1700" i="1" spc="-75" dirty="0">
                <a:latin typeface="Cambria"/>
                <a:cs typeface="Cambria"/>
              </a:rPr>
              <a:t> </a:t>
            </a:r>
            <a:r>
              <a:rPr sz="1700" i="1" spc="-30" dirty="0">
                <a:latin typeface="Cambria"/>
                <a:cs typeface="Cambria"/>
              </a:rPr>
              <a:t>penduduk </a:t>
            </a:r>
            <a:r>
              <a:rPr sz="1700" i="1" spc="-90" dirty="0">
                <a:latin typeface="Cambria"/>
                <a:cs typeface="Cambria"/>
              </a:rPr>
              <a:t>kota</a:t>
            </a:r>
            <a:r>
              <a:rPr sz="1700" i="1" spc="-85" dirty="0">
                <a:latin typeface="Cambria"/>
                <a:cs typeface="Cambria"/>
              </a:rPr>
              <a:t> </a:t>
            </a:r>
            <a:r>
              <a:rPr sz="1700" i="1" spc="229" dirty="0">
                <a:latin typeface="Cambria"/>
                <a:cs typeface="Cambria"/>
              </a:rPr>
              <a:t>A </a:t>
            </a:r>
            <a:r>
              <a:rPr sz="1700" i="1" spc="-50" dirty="0">
                <a:latin typeface="Cambria"/>
                <a:cs typeface="Cambria"/>
              </a:rPr>
              <a:t>dan </a:t>
            </a:r>
            <a:r>
              <a:rPr sz="1700" i="1" spc="-30" dirty="0">
                <a:latin typeface="Cambria"/>
                <a:cs typeface="Cambria"/>
              </a:rPr>
              <a:t>penduduk </a:t>
            </a:r>
            <a:r>
              <a:rPr sz="1700" i="1" spc="-15" dirty="0">
                <a:latin typeface="Cambria"/>
                <a:cs typeface="Cambria"/>
              </a:rPr>
              <a:t>di </a:t>
            </a:r>
            <a:r>
              <a:rPr sz="1700" i="1" spc="-60" dirty="0">
                <a:latin typeface="Cambria"/>
                <a:cs typeface="Cambria"/>
              </a:rPr>
              <a:t>sekitar </a:t>
            </a:r>
            <a:r>
              <a:rPr sz="1700" i="1" spc="-90" dirty="0">
                <a:latin typeface="Cambria"/>
                <a:cs typeface="Cambria"/>
              </a:rPr>
              <a:t>kota</a:t>
            </a:r>
            <a:r>
              <a:rPr sz="1700" i="1" spc="-85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tersebut, </a:t>
            </a:r>
            <a:r>
              <a:rPr sz="1700" i="1" spc="-360" dirty="0">
                <a:latin typeface="Cambria"/>
                <a:cs typeface="Cambria"/>
              </a:rPr>
              <a:t> </a:t>
            </a:r>
            <a:r>
              <a:rPr sz="1700" i="1" spc="-5" dirty="0">
                <a:latin typeface="Cambria"/>
                <a:cs typeface="Cambria"/>
              </a:rPr>
              <a:t>untuk </a:t>
            </a:r>
            <a:r>
              <a:rPr sz="1700" i="1" spc="-45" dirty="0">
                <a:latin typeface="Cambria"/>
                <a:cs typeface="Cambria"/>
              </a:rPr>
              <a:t>mengetahui</a:t>
            </a:r>
            <a:r>
              <a:rPr sz="1700" i="1" spc="-40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kemungkinan diajukannya </a:t>
            </a:r>
            <a:r>
              <a:rPr sz="1700" i="1" spc="-20" dirty="0">
                <a:latin typeface="Cambria"/>
                <a:cs typeface="Cambria"/>
              </a:rPr>
              <a:t>suatu </a:t>
            </a:r>
            <a:r>
              <a:rPr sz="1700" i="1" spc="-60" dirty="0">
                <a:latin typeface="Cambria"/>
                <a:cs typeface="Cambria"/>
              </a:rPr>
              <a:t>rencana</a:t>
            </a:r>
            <a:r>
              <a:rPr sz="1700" i="1" spc="-5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pembangunan </a:t>
            </a:r>
            <a:r>
              <a:rPr sz="1700" i="1" spc="130" dirty="0">
                <a:latin typeface="Cambria"/>
                <a:cs typeface="Cambria"/>
              </a:rPr>
              <a:t>TPA </a:t>
            </a:r>
            <a:r>
              <a:rPr sz="1700" i="1" spc="-50" dirty="0">
                <a:latin typeface="Cambria"/>
                <a:cs typeface="Cambria"/>
              </a:rPr>
              <a:t>sampah. </a:t>
            </a:r>
            <a:r>
              <a:rPr sz="1700" i="1" spc="-360" dirty="0">
                <a:latin typeface="Cambria"/>
                <a:cs typeface="Cambria"/>
              </a:rPr>
              <a:t> </a:t>
            </a:r>
            <a:r>
              <a:rPr sz="1700" i="1" spc="-25" dirty="0">
                <a:latin typeface="Cambria"/>
                <a:cs typeface="Cambria"/>
              </a:rPr>
              <a:t>Bila </a:t>
            </a:r>
            <a:r>
              <a:rPr sz="1700" i="1" spc="-50" dirty="0">
                <a:latin typeface="Cambria"/>
                <a:cs typeface="Cambria"/>
              </a:rPr>
              <a:t>2400 </a:t>
            </a:r>
            <a:r>
              <a:rPr sz="1700" i="1" spc="-60" dirty="0">
                <a:latin typeface="Cambria"/>
                <a:cs typeface="Cambria"/>
              </a:rPr>
              <a:t>diantara</a:t>
            </a:r>
            <a:r>
              <a:rPr sz="1700" i="1" spc="-55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5000 </a:t>
            </a:r>
            <a:r>
              <a:rPr sz="1700" i="1" spc="-30" dirty="0">
                <a:latin typeface="Cambria"/>
                <a:cs typeface="Cambria"/>
              </a:rPr>
              <a:t>penduduk </a:t>
            </a:r>
            <a:r>
              <a:rPr sz="1700" i="1" spc="-90" dirty="0">
                <a:latin typeface="Cambria"/>
                <a:cs typeface="Cambria"/>
              </a:rPr>
              <a:t>kota</a:t>
            </a:r>
            <a:r>
              <a:rPr sz="1700" i="1" spc="-85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dan 1200 dari</a:t>
            </a:r>
            <a:r>
              <a:rPr sz="1700" i="1" spc="-45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2000 </a:t>
            </a:r>
            <a:r>
              <a:rPr sz="1700" i="1" spc="-30" dirty="0">
                <a:latin typeface="Cambria"/>
                <a:cs typeface="Cambria"/>
              </a:rPr>
              <a:t>penduduk </a:t>
            </a:r>
            <a:r>
              <a:rPr sz="1700" i="1" spc="-60" dirty="0">
                <a:latin typeface="Cambria"/>
                <a:cs typeface="Cambria"/>
              </a:rPr>
              <a:t>sekitar</a:t>
            </a:r>
            <a:r>
              <a:rPr sz="1700" i="1" spc="250" dirty="0">
                <a:latin typeface="Cambria"/>
                <a:cs typeface="Cambria"/>
              </a:rPr>
              <a:t> </a:t>
            </a:r>
            <a:r>
              <a:rPr sz="1700" i="1" spc="-10" dirty="0">
                <a:latin typeface="Cambria"/>
                <a:cs typeface="Cambria"/>
              </a:rPr>
              <a:t>setuju </a:t>
            </a:r>
            <a:r>
              <a:rPr sz="1700" i="1" spc="-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dengan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-60" dirty="0">
                <a:latin typeface="Cambria"/>
                <a:cs typeface="Cambria"/>
              </a:rPr>
              <a:t>rencana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10" dirty="0">
                <a:latin typeface="Cambria"/>
                <a:cs typeface="Cambria"/>
              </a:rPr>
              <a:t>tsb,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-40" dirty="0">
                <a:latin typeface="Cambria"/>
                <a:cs typeface="Cambria"/>
              </a:rPr>
              <a:t>tentukan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mbria"/>
                <a:cs typeface="Cambria"/>
              </a:rPr>
              <a:t>selisih</a:t>
            </a:r>
            <a:r>
              <a:rPr sz="1700" i="1" spc="80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proporsi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sebenarnya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mbria"/>
                <a:cs typeface="Cambria"/>
              </a:rPr>
              <a:t>yang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10" dirty="0">
                <a:latin typeface="Cambria"/>
                <a:cs typeface="Cambria"/>
              </a:rPr>
              <a:t>setuju</a:t>
            </a:r>
            <a:r>
              <a:rPr sz="1700" i="1" spc="5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dengan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tingkat </a:t>
            </a:r>
            <a:r>
              <a:rPr sz="1700" i="1" spc="-40" dirty="0">
                <a:latin typeface="Cambria"/>
                <a:cs typeface="Cambria"/>
              </a:rPr>
              <a:t> </a:t>
            </a:r>
            <a:r>
              <a:rPr sz="1700" i="1" spc="-75" dirty="0">
                <a:latin typeface="Cambria"/>
                <a:cs typeface="Cambria"/>
              </a:rPr>
              <a:t>kepercayaan</a:t>
            </a:r>
            <a:r>
              <a:rPr sz="1700" i="1" spc="1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90%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90" dirty="0">
                <a:latin typeface="Cambria"/>
                <a:cs typeface="Cambria"/>
              </a:rPr>
              <a:t>!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3437" y="2814637"/>
            <a:ext cx="7019925" cy="1788160"/>
            <a:chOff x="833437" y="2814637"/>
            <a:chExt cx="7019925" cy="1788160"/>
          </a:xfrm>
        </p:grpSpPr>
        <p:sp>
          <p:nvSpPr>
            <p:cNvPr id="22" name="object 22"/>
            <p:cNvSpPr/>
            <p:nvPr/>
          </p:nvSpPr>
          <p:spPr>
            <a:xfrm>
              <a:off x="838200" y="3771900"/>
              <a:ext cx="2336800" cy="826135"/>
            </a:xfrm>
            <a:custGeom>
              <a:avLst/>
              <a:gdLst/>
              <a:ahLst/>
              <a:cxnLst/>
              <a:rect l="l" t="t" r="r" b="b"/>
              <a:pathLst>
                <a:path w="2336800" h="826135">
                  <a:moveTo>
                    <a:pt x="0" y="826007"/>
                  </a:moveTo>
                  <a:lnTo>
                    <a:pt x="2336292" y="826007"/>
                  </a:lnTo>
                  <a:lnTo>
                    <a:pt x="2336292" y="0"/>
                  </a:lnTo>
                  <a:lnTo>
                    <a:pt x="0" y="0"/>
                  </a:lnTo>
                  <a:lnTo>
                    <a:pt x="0" y="8260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4608" y="3150108"/>
              <a:ext cx="786765" cy="736600"/>
            </a:xfrm>
            <a:custGeom>
              <a:avLst/>
              <a:gdLst/>
              <a:ahLst/>
              <a:cxnLst/>
              <a:rect l="l" t="t" r="r" b="b"/>
              <a:pathLst>
                <a:path w="786764" h="736600">
                  <a:moveTo>
                    <a:pt x="717804" y="736091"/>
                  </a:moveTo>
                  <a:lnTo>
                    <a:pt x="786384" y="736091"/>
                  </a:lnTo>
                </a:path>
                <a:path w="786764" h="736600">
                  <a:moveTo>
                    <a:pt x="0" y="0"/>
                  </a:moveTo>
                  <a:lnTo>
                    <a:pt x="70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200" y="2819400"/>
              <a:ext cx="7010400" cy="762000"/>
            </a:xfrm>
            <a:custGeom>
              <a:avLst/>
              <a:gdLst/>
              <a:ahLst/>
              <a:cxnLst/>
              <a:rect l="l" t="t" r="r" b="b"/>
              <a:pathLst>
                <a:path w="7010400" h="762000">
                  <a:moveTo>
                    <a:pt x="0" y="762000"/>
                  </a:moveTo>
                  <a:lnTo>
                    <a:pt x="7010400" y="762000"/>
                  </a:lnTo>
                  <a:lnTo>
                    <a:pt x="7010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5132" y="3228087"/>
              <a:ext cx="171450" cy="249554"/>
            </a:xfrm>
            <a:custGeom>
              <a:avLst/>
              <a:gdLst/>
              <a:ahLst/>
              <a:cxnLst/>
              <a:rect l="l" t="t" r="r" b="b"/>
              <a:pathLst>
                <a:path w="171450" h="249554">
                  <a:moveTo>
                    <a:pt x="171106" y="0"/>
                  </a:moveTo>
                  <a:lnTo>
                    <a:pt x="0" y="249148"/>
                  </a:lnTo>
                </a:path>
              </a:pathLst>
            </a:custGeom>
            <a:ln w="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1606" y="3187204"/>
              <a:ext cx="1270635" cy="50800"/>
            </a:xfrm>
            <a:custGeom>
              <a:avLst/>
              <a:gdLst/>
              <a:ahLst/>
              <a:cxnLst/>
              <a:rect l="l" t="t" r="r" b="b"/>
              <a:pathLst>
                <a:path w="1270635" h="50800">
                  <a:moveTo>
                    <a:pt x="174866" y="0"/>
                  </a:moveTo>
                  <a:lnTo>
                    <a:pt x="586655" y="0"/>
                  </a:lnTo>
                </a:path>
                <a:path w="1270635" h="50800">
                  <a:moveTo>
                    <a:pt x="840760" y="0"/>
                  </a:moveTo>
                  <a:lnTo>
                    <a:pt x="1270463" y="0"/>
                  </a:lnTo>
                </a:path>
                <a:path w="1270635" h="50800">
                  <a:moveTo>
                    <a:pt x="0" y="50706"/>
                  </a:moveTo>
                  <a:lnTo>
                    <a:pt x="33991" y="29985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5597" y="3223186"/>
              <a:ext cx="50165" cy="165735"/>
            </a:xfrm>
            <a:custGeom>
              <a:avLst/>
              <a:gdLst/>
              <a:ahLst/>
              <a:cxnLst/>
              <a:rect l="l" t="t" r="r" b="b"/>
              <a:pathLst>
                <a:path w="50164" h="165735">
                  <a:moveTo>
                    <a:pt x="0" y="0"/>
                  </a:moveTo>
                  <a:lnTo>
                    <a:pt x="49649" y="165185"/>
                  </a:lnTo>
                </a:path>
              </a:pathLst>
            </a:custGeom>
            <a:ln w="22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0643" y="2927161"/>
              <a:ext cx="1203960" cy="461645"/>
            </a:xfrm>
            <a:custGeom>
              <a:avLst/>
              <a:gdLst/>
              <a:ahLst/>
              <a:cxnLst/>
              <a:rect l="l" t="t" r="r" b="b"/>
              <a:pathLst>
                <a:path w="1203960" h="461645">
                  <a:moveTo>
                    <a:pt x="0" y="461211"/>
                  </a:moveTo>
                  <a:lnTo>
                    <a:pt x="65306" y="0"/>
                  </a:lnTo>
                </a:path>
                <a:path w="1203960" h="461645">
                  <a:moveTo>
                    <a:pt x="65306" y="0"/>
                  </a:moveTo>
                  <a:lnTo>
                    <a:pt x="1203541" y="0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1118" y="3228087"/>
              <a:ext cx="170815" cy="249554"/>
            </a:xfrm>
            <a:custGeom>
              <a:avLst/>
              <a:gdLst/>
              <a:ahLst/>
              <a:cxnLst/>
              <a:rect l="l" t="t" r="r" b="b"/>
              <a:pathLst>
                <a:path w="170814" h="249554">
                  <a:moveTo>
                    <a:pt x="170509" y="0"/>
                  </a:moveTo>
                  <a:lnTo>
                    <a:pt x="0" y="249148"/>
                  </a:lnTo>
                </a:path>
              </a:pathLst>
            </a:custGeom>
            <a:ln w="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7570" y="3187204"/>
              <a:ext cx="1270000" cy="50800"/>
            </a:xfrm>
            <a:custGeom>
              <a:avLst/>
              <a:gdLst/>
              <a:ahLst/>
              <a:cxnLst/>
              <a:rect l="l" t="t" r="r" b="b"/>
              <a:pathLst>
                <a:path w="1270000" h="50800">
                  <a:moveTo>
                    <a:pt x="174932" y="0"/>
                  </a:moveTo>
                  <a:lnTo>
                    <a:pt x="586721" y="0"/>
                  </a:lnTo>
                </a:path>
                <a:path w="1270000" h="50800">
                  <a:moveTo>
                    <a:pt x="840385" y="0"/>
                  </a:moveTo>
                  <a:lnTo>
                    <a:pt x="1269866" y="0"/>
                  </a:lnTo>
                </a:path>
                <a:path w="1270000" h="50800">
                  <a:moveTo>
                    <a:pt x="0" y="50706"/>
                  </a:moveTo>
                  <a:lnTo>
                    <a:pt x="34057" y="29985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1628" y="3223186"/>
              <a:ext cx="49530" cy="165735"/>
            </a:xfrm>
            <a:custGeom>
              <a:avLst/>
              <a:gdLst/>
              <a:ahLst/>
              <a:cxnLst/>
              <a:rect l="l" t="t" r="r" b="b"/>
              <a:pathLst>
                <a:path w="49529" h="165735">
                  <a:moveTo>
                    <a:pt x="0" y="0"/>
                  </a:moveTo>
                  <a:lnTo>
                    <a:pt x="49096" y="165185"/>
                  </a:lnTo>
                </a:path>
              </a:pathLst>
            </a:custGeom>
            <a:ln w="22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16032" y="2927161"/>
              <a:ext cx="1204595" cy="461645"/>
            </a:xfrm>
            <a:custGeom>
              <a:avLst/>
              <a:gdLst/>
              <a:ahLst/>
              <a:cxnLst/>
              <a:rect l="l" t="t" r="r" b="b"/>
              <a:pathLst>
                <a:path w="1204595" h="461645">
                  <a:moveTo>
                    <a:pt x="0" y="461211"/>
                  </a:moveTo>
                  <a:lnTo>
                    <a:pt x="65240" y="0"/>
                  </a:lnTo>
                </a:path>
                <a:path w="1204595" h="461645">
                  <a:moveTo>
                    <a:pt x="65240" y="0"/>
                  </a:moveTo>
                  <a:lnTo>
                    <a:pt x="1204183" y="0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83163" y="3115823"/>
            <a:ext cx="92773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07390" algn="l"/>
              </a:tabLst>
            </a:pPr>
            <a:r>
              <a:rPr sz="1600" i="1" spc="-25" dirty="0">
                <a:latin typeface="Cambria"/>
                <a:cs typeface="Cambria"/>
              </a:rPr>
              <a:t>n</a:t>
            </a:r>
            <a:r>
              <a:rPr sz="1350" i="1" spc="-37" baseline="-18518" dirty="0">
                <a:latin typeface="Cambria"/>
                <a:cs typeface="Cambria"/>
              </a:rPr>
              <a:t>1	</a:t>
            </a:r>
            <a:r>
              <a:rPr sz="1600" i="1" spc="-5" dirty="0">
                <a:latin typeface="Cambria"/>
                <a:cs typeface="Cambria"/>
              </a:rPr>
              <a:t>n</a:t>
            </a:r>
            <a:r>
              <a:rPr sz="1350" i="1" spc="-7" baseline="-18518" dirty="0">
                <a:latin typeface="Cambria"/>
                <a:cs typeface="Cambria"/>
              </a:rPr>
              <a:t>2</a:t>
            </a:r>
            <a:endParaRPr sz="1350" baseline="-18518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7110" y="3115823"/>
            <a:ext cx="928369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08025" algn="l"/>
              </a:tabLst>
            </a:pPr>
            <a:r>
              <a:rPr sz="1600" i="1" spc="-25" dirty="0">
                <a:latin typeface="Cambria"/>
                <a:cs typeface="Cambria"/>
              </a:rPr>
              <a:t>n</a:t>
            </a:r>
            <a:r>
              <a:rPr sz="1350" i="1" spc="-37" baseline="-18518" dirty="0">
                <a:latin typeface="Cambria"/>
                <a:cs typeface="Cambria"/>
              </a:rPr>
              <a:t>1	</a:t>
            </a:r>
            <a:r>
              <a:rPr sz="1600" i="1" spc="-5" dirty="0">
                <a:latin typeface="Cambria"/>
                <a:cs typeface="Cambria"/>
              </a:rPr>
              <a:t>n</a:t>
            </a:r>
            <a:r>
              <a:rPr sz="1350" i="1" spc="-7" baseline="-18518" dirty="0">
                <a:latin typeface="Cambria"/>
                <a:cs typeface="Cambria"/>
              </a:rPr>
              <a:t>2</a:t>
            </a:r>
            <a:endParaRPr sz="1350" baseline="-18518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57099" y="3302346"/>
            <a:ext cx="9334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50" i="1" spc="-3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59954" y="3176957"/>
            <a:ext cx="5029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08940" algn="l"/>
              </a:tabLst>
            </a:pPr>
            <a:r>
              <a:rPr sz="1250" i="1" spc="-30" dirty="0">
                <a:latin typeface="Cambria"/>
                <a:cs typeface="Cambria"/>
              </a:rPr>
              <a:t>1	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2752" y="3176957"/>
            <a:ext cx="5029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08940" algn="l"/>
              </a:tabLst>
            </a:pPr>
            <a:r>
              <a:rPr sz="1250" i="1" spc="-30" dirty="0">
                <a:latin typeface="Cambria"/>
                <a:cs typeface="Cambria"/>
              </a:rPr>
              <a:t>1	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61754" y="3302346"/>
            <a:ext cx="9334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50" i="1" spc="-3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6623" y="2992512"/>
            <a:ext cx="145859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40360" algn="l"/>
                <a:tab pos="721360" algn="l"/>
                <a:tab pos="1376680" algn="l"/>
              </a:tabLst>
            </a:pPr>
            <a:r>
              <a:rPr sz="2150" i="1" spc="-114" dirty="0">
                <a:latin typeface="Cambria"/>
                <a:cs typeface="Cambria"/>
              </a:rPr>
              <a:t>(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20" dirty="0">
                <a:latin typeface="Cambria"/>
                <a:cs typeface="Cambria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-80" dirty="0">
                <a:latin typeface="Cambria"/>
                <a:cs typeface="Cambria"/>
              </a:rPr>
              <a:t>)</a:t>
            </a:r>
            <a:r>
              <a:rPr sz="2150" i="1" spc="-145" dirty="0">
                <a:latin typeface="Cambria"/>
                <a:cs typeface="Cambria"/>
              </a:rPr>
              <a:t> 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45" dirty="0">
                <a:latin typeface="Cambria"/>
                <a:cs typeface="Cambria"/>
              </a:rPr>
              <a:t> </a:t>
            </a:r>
            <a:r>
              <a:rPr sz="2150" i="1" spc="-10" dirty="0">
                <a:latin typeface="Cambria"/>
                <a:cs typeface="Cambria"/>
              </a:rPr>
              <a:t>z</a:t>
            </a:r>
            <a:r>
              <a:rPr sz="2150" i="1" dirty="0">
                <a:latin typeface="Cambria"/>
                <a:cs typeface="Cambria"/>
              </a:rPr>
              <a:t>	</a:t>
            </a:r>
            <a:r>
              <a:rPr sz="2150" i="1" spc="110" dirty="0">
                <a:latin typeface="Cambria"/>
                <a:cs typeface="Cambria"/>
              </a:rPr>
              <a:t>.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86771" y="2992512"/>
            <a:ext cx="260413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76884" algn="l"/>
                <a:tab pos="890905" algn="l"/>
                <a:tab pos="1423670" algn="l"/>
                <a:tab pos="1804670" algn="l"/>
                <a:tab pos="2522220" algn="l"/>
              </a:tabLst>
            </a:pPr>
            <a:r>
              <a:rPr sz="2150" dirty="0">
                <a:latin typeface="Times New Roman"/>
                <a:cs typeface="Times New Roman"/>
              </a:rPr>
              <a:t>&lt; </a:t>
            </a:r>
            <a:r>
              <a:rPr sz="1600" i="1" spc="-35" dirty="0">
                <a:latin typeface="Cambria"/>
                <a:cs typeface="Cambria"/>
              </a:rPr>
              <a:t>p	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25" dirty="0">
                <a:latin typeface="Cambria"/>
                <a:cs typeface="Cambria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&lt;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-110" dirty="0">
                <a:latin typeface="Cambria"/>
                <a:cs typeface="Cambria"/>
              </a:rPr>
              <a:t>(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25" dirty="0">
                <a:latin typeface="Cambria"/>
                <a:cs typeface="Cambria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-80" dirty="0">
                <a:latin typeface="Cambria"/>
                <a:cs typeface="Cambria"/>
              </a:rPr>
              <a:t>)</a:t>
            </a:r>
            <a:r>
              <a:rPr sz="2150" i="1" spc="-145" dirty="0">
                <a:latin typeface="Cambria"/>
                <a:cs typeface="Cambria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+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Cambria"/>
                <a:cs typeface="Cambria"/>
              </a:rPr>
              <a:t>z</a:t>
            </a:r>
            <a:r>
              <a:rPr sz="2150" i="1" dirty="0">
                <a:latin typeface="Cambria"/>
                <a:cs typeface="Cambria"/>
              </a:rPr>
              <a:t>	</a:t>
            </a:r>
            <a:r>
              <a:rPr sz="2150" i="1" spc="110" dirty="0">
                <a:latin typeface="Cambria"/>
                <a:cs typeface="Cambria"/>
              </a:rPr>
              <a:t>.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3739" y="2812600"/>
            <a:ext cx="512445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032885" algn="l"/>
              </a:tabLst>
            </a:pPr>
            <a:r>
              <a:rPr sz="1600" i="1" spc="-80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spc="-112" baseline="-18518" dirty="0">
                <a:latin typeface="Cambria"/>
                <a:cs typeface="Cambria"/>
              </a:rPr>
              <a:t> </a:t>
            </a:r>
            <a:r>
              <a:rPr sz="1250" i="1" spc="55" dirty="0">
                <a:latin typeface="Cambria"/>
                <a:cs typeface="Cambria"/>
              </a:rPr>
              <a:t>.</a:t>
            </a:r>
            <a:r>
              <a:rPr sz="1600" i="1" spc="-100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baseline="-18518" dirty="0">
                <a:latin typeface="Cambria"/>
                <a:cs typeface="Cambria"/>
              </a:rPr>
              <a:t>  </a:t>
            </a:r>
            <a:r>
              <a:rPr sz="1350" i="1" spc="60" baseline="-18518" dirty="0">
                <a:latin typeface="Cambria"/>
                <a:cs typeface="Cambria"/>
              </a:rPr>
              <a:t> </a:t>
            </a:r>
            <a:r>
              <a:rPr sz="3225" baseline="-36175" dirty="0">
                <a:latin typeface="Times New Roman"/>
                <a:cs typeface="Times New Roman"/>
              </a:rPr>
              <a:t>+</a:t>
            </a:r>
            <a:r>
              <a:rPr sz="3225" spc="22" baseline="-36175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r>
              <a:rPr sz="1350" i="1" spc="-75" baseline="-18518" dirty="0">
                <a:latin typeface="Cambria"/>
                <a:cs typeface="Cambria"/>
              </a:rPr>
              <a:t> </a:t>
            </a:r>
            <a:r>
              <a:rPr sz="1250" i="1" spc="55" dirty="0">
                <a:latin typeface="Cambria"/>
                <a:cs typeface="Cambria"/>
              </a:rPr>
              <a:t>.</a:t>
            </a:r>
            <a:r>
              <a:rPr sz="1600" i="1" spc="-55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r>
              <a:rPr sz="1350" i="1" baseline="-18518" dirty="0">
                <a:latin typeface="Cambria"/>
                <a:cs typeface="Cambria"/>
              </a:rPr>
              <a:t>	</a:t>
            </a:r>
            <a:r>
              <a:rPr sz="1600" i="1" spc="-85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spc="-112" baseline="-18518" dirty="0">
                <a:latin typeface="Cambria"/>
                <a:cs typeface="Cambria"/>
              </a:rPr>
              <a:t> </a:t>
            </a:r>
            <a:r>
              <a:rPr sz="1250" i="1" spc="50" dirty="0">
                <a:latin typeface="Cambria"/>
                <a:cs typeface="Cambria"/>
              </a:rPr>
              <a:t>.</a:t>
            </a:r>
            <a:r>
              <a:rPr sz="1600" i="1" spc="-95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baseline="-18518" dirty="0">
                <a:latin typeface="Cambria"/>
                <a:cs typeface="Cambria"/>
              </a:rPr>
              <a:t>  </a:t>
            </a:r>
            <a:r>
              <a:rPr sz="1350" i="1" spc="60" baseline="-18518" dirty="0">
                <a:latin typeface="Cambria"/>
                <a:cs typeface="Cambria"/>
              </a:rPr>
              <a:t> </a:t>
            </a:r>
            <a:r>
              <a:rPr sz="3225" baseline="-36175" dirty="0">
                <a:latin typeface="Times New Roman"/>
                <a:cs typeface="Times New Roman"/>
              </a:rPr>
              <a:t>+</a:t>
            </a:r>
            <a:r>
              <a:rPr sz="3225" spc="22" baseline="-36175" dirty="0">
                <a:latin typeface="Times New Roman"/>
                <a:cs typeface="Times New Roman"/>
              </a:rPr>
              <a:t> </a:t>
            </a:r>
            <a:r>
              <a:rPr sz="1600" i="1" spc="-40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r>
              <a:rPr sz="1350" i="1" spc="-75" baseline="-18518" dirty="0">
                <a:latin typeface="Cambria"/>
                <a:cs typeface="Cambria"/>
              </a:rPr>
              <a:t> </a:t>
            </a:r>
            <a:r>
              <a:rPr sz="1250" i="1" spc="55" dirty="0">
                <a:latin typeface="Cambria"/>
                <a:cs typeface="Cambria"/>
              </a:rPr>
              <a:t>.</a:t>
            </a:r>
            <a:r>
              <a:rPr sz="1600" i="1" spc="-60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endParaRPr sz="1350" baseline="-18518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52935" y="3176957"/>
            <a:ext cx="971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50" i="1" spc="5" dirty="0">
                <a:latin typeface="Times New Roman"/>
                <a:cs typeface="Times New Roman"/>
              </a:rPr>
              <a:t>α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6599" y="3176957"/>
            <a:ext cx="10280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09575" algn="l"/>
                <a:tab pos="930910" algn="l"/>
              </a:tabLst>
            </a:pPr>
            <a:r>
              <a:rPr sz="1250" i="1" spc="-30" dirty="0">
                <a:latin typeface="Cambria"/>
                <a:cs typeface="Cambria"/>
              </a:rPr>
              <a:t>1	2	</a:t>
            </a:r>
            <a:r>
              <a:rPr sz="1250" i="1" spc="5" dirty="0">
                <a:latin typeface="Times New Roman"/>
                <a:cs typeface="Times New Roman"/>
              </a:rPr>
              <a:t>α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45" name="object 45"/>
            <p:cNvSpPr/>
            <p:nvPr/>
          </p:nvSpPr>
          <p:spPr>
            <a:xfrm>
              <a:off x="2673096" y="2971800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41775" y="313639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53896" y="2971800"/>
              <a:ext cx="5278120" cy="178435"/>
            </a:xfrm>
            <a:custGeom>
              <a:avLst/>
              <a:gdLst/>
              <a:ahLst/>
              <a:cxnLst/>
              <a:rect l="l" t="t" r="r" b="b"/>
              <a:pathLst>
                <a:path w="5278120" h="178435">
                  <a:moveTo>
                    <a:pt x="0" y="178308"/>
                  </a:moveTo>
                  <a:lnTo>
                    <a:pt x="70103" y="178308"/>
                  </a:lnTo>
                </a:path>
                <a:path w="5278120" h="178435">
                  <a:moveTo>
                    <a:pt x="1423416" y="0"/>
                  </a:moveTo>
                  <a:lnTo>
                    <a:pt x="1491996" y="0"/>
                  </a:lnTo>
                </a:path>
                <a:path w="5278120" h="178435">
                  <a:moveTo>
                    <a:pt x="1880615" y="0"/>
                  </a:moveTo>
                  <a:lnTo>
                    <a:pt x="1949195" y="0"/>
                  </a:lnTo>
                </a:path>
                <a:path w="5278120" h="178435">
                  <a:moveTo>
                    <a:pt x="2083307" y="0"/>
                  </a:moveTo>
                  <a:lnTo>
                    <a:pt x="2153412" y="0"/>
                  </a:lnTo>
                </a:path>
                <a:path w="5278120" h="178435">
                  <a:moveTo>
                    <a:pt x="3537204" y="178308"/>
                  </a:moveTo>
                  <a:lnTo>
                    <a:pt x="3607307" y="178308"/>
                  </a:lnTo>
                </a:path>
                <a:path w="5278120" h="178435">
                  <a:moveTo>
                    <a:pt x="5207508" y="0"/>
                  </a:moveTo>
                  <a:lnTo>
                    <a:pt x="527761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30084" y="313639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1911" y="2971800"/>
              <a:ext cx="2202180" cy="178435"/>
            </a:xfrm>
            <a:custGeom>
              <a:avLst/>
              <a:gdLst/>
              <a:ahLst/>
              <a:cxnLst/>
              <a:rect l="l" t="t" r="r" b="b"/>
              <a:pathLst>
                <a:path w="2202179" h="178435">
                  <a:moveTo>
                    <a:pt x="0" y="178308"/>
                  </a:moveTo>
                  <a:lnTo>
                    <a:pt x="68579" y="178308"/>
                  </a:lnTo>
                </a:path>
                <a:path w="2202179" h="178435">
                  <a:moveTo>
                    <a:pt x="1472184" y="0"/>
                  </a:moveTo>
                  <a:lnTo>
                    <a:pt x="1542288" y="0"/>
                  </a:lnTo>
                </a:path>
                <a:path w="2202179" h="178435">
                  <a:moveTo>
                    <a:pt x="1929384" y="0"/>
                  </a:moveTo>
                  <a:lnTo>
                    <a:pt x="1999488" y="0"/>
                  </a:lnTo>
                </a:path>
                <a:path w="2202179" h="178435">
                  <a:moveTo>
                    <a:pt x="2133599" y="0"/>
                  </a:moveTo>
                  <a:lnTo>
                    <a:pt x="22021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2069" y="376123"/>
            <a:ext cx="1814195" cy="323850"/>
            <a:chOff x="1822069" y="376123"/>
            <a:chExt cx="1814195" cy="323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2069" y="376123"/>
              <a:ext cx="1581150" cy="3233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210" y="376123"/>
              <a:ext cx="304800" cy="3233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77240" y="941044"/>
            <a:ext cx="2152015" cy="787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1</a:t>
            </a:r>
            <a:r>
              <a:rPr sz="1650" i="1" spc="52" baseline="-20202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2</a:t>
            </a:r>
            <a:r>
              <a:rPr sz="1650" i="1" spc="254" baseline="-20202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mbria"/>
                <a:cs typeface="Cambria"/>
              </a:rPr>
              <a:t>selisih</a:t>
            </a:r>
            <a:r>
              <a:rPr sz="1700" i="1" spc="6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proporsi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1491" y="2093220"/>
            <a:ext cx="3499485" cy="0"/>
          </a:xfrm>
          <a:custGeom>
            <a:avLst/>
            <a:gdLst/>
            <a:ahLst/>
            <a:cxnLst/>
            <a:rect l="l" t="t" r="r" b="b"/>
            <a:pathLst>
              <a:path w="3499485">
                <a:moveTo>
                  <a:pt x="0" y="0"/>
                </a:moveTo>
                <a:lnTo>
                  <a:pt x="249826" y="0"/>
                </a:lnTo>
              </a:path>
              <a:path w="3499485">
                <a:moveTo>
                  <a:pt x="508845" y="0"/>
                </a:moveTo>
                <a:lnTo>
                  <a:pt x="997084" y="0"/>
                </a:lnTo>
              </a:path>
              <a:path w="3499485">
                <a:moveTo>
                  <a:pt x="2493266" y="0"/>
                </a:moveTo>
                <a:lnTo>
                  <a:pt x="2755949" y="0"/>
                </a:lnTo>
              </a:path>
              <a:path w="3499485">
                <a:moveTo>
                  <a:pt x="3014413" y="0"/>
                </a:moveTo>
                <a:lnTo>
                  <a:pt x="3498921" y="0"/>
                </a:lnTo>
              </a:path>
            </a:pathLst>
          </a:custGeom>
          <a:ln w="11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63472" y="1754882"/>
            <a:ext cx="2208530" cy="487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2130">
              <a:lnSpc>
                <a:spcPts val="1810"/>
              </a:lnSpc>
              <a:spcBef>
                <a:spcPts val="110"/>
              </a:spcBef>
              <a:tabLst>
                <a:tab pos="1046480" algn="l"/>
              </a:tabLst>
            </a:pPr>
            <a:r>
              <a:rPr sz="1750" i="1" spc="90" dirty="0">
                <a:latin typeface="Cambria"/>
                <a:cs typeface="Cambria"/>
              </a:rPr>
              <a:t>x</a:t>
            </a:r>
            <a:r>
              <a:rPr sz="1800" i="1" spc="135" baseline="-25462" dirty="0">
                <a:latin typeface="Cambria"/>
                <a:cs typeface="Cambria"/>
              </a:rPr>
              <a:t>2	</a:t>
            </a:r>
            <a:r>
              <a:rPr sz="1750" i="1" spc="-50" dirty="0">
                <a:latin typeface="Cambria"/>
                <a:cs typeface="Cambria"/>
              </a:rPr>
              <a:t>1200</a:t>
            </a:r>
            <a:endParaRPr sz="1750">
              <a:latin typeface="Cambria"/>
              <a:cs typeface="Cambria"/>
            </a:endParaRPr>
          </a:p>
          <a:p>
            <a:pPr marL="38100">
              <a:lnSpc>
                <a:spcPts val="1810"/>
              </a:lnSpc>
              <a:tabLst>
                <a:tab pos="309880" algn="l"/>
                <a:tab pos="831850" algn="l"/>
                <a:tab pos="1574800" algn="l"/>
              </a:tabLst>
            </a:pPr>
            <a:r>
              <a:rPr sz="1750" i="1" spc="-25" dirty="0">
                <a:latin typeface="Cambria"/>
                <a:cs typeface="Cambria"/>
              </a:rPr>
              <a:t>p	</a:t>
            </a:r>
            <a:r>
              <a:rPr sz="1750" i="1" spc="165" dirty="0">
                <a:latin typeface="Cambria"/>
                <a:cs typeface="Cambria"/>
              </a:rPr>
              <a:t>=	=	=</a:t>
            </a:r>
            <a:r>
              <a:rPr sz="1750" i="1" spc="-25" dirty="0">
                <a:latin typeface="Cambria"/>
                <a:cs typeface="Cambria"/>
              </a:rPr>
              <a:t> </a:t>
            </a:r>
            <a:r>
              <a:rPr sz="1750" i="1" spc="10" dirty="0">
                <a:latin typeface="Cambria"/>
                <a:cs typeface="Cambria"/>
              </a:rPr>
              <a:t>0.60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889" y="2082904"/>
            <a:ext cx="10541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-5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879" y="2132524"/>
            <a:ext cx="356679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66420" algn="l"/>
                <a:tab pos="2544445" algn="l"/>
                <a:tab pos="3068955" algn="l"/>
              </a:tabLst>
            </a:pPr>
            <a:r>
              <a:rPr sz="1750" i="1" spc="15" dirty="0">
                <a:latin typeface="Cambria"/>
                <a:cs typeface="Cambria"/>
              </a:rPr>
              <a:t>n</a:t>
            </a:r>
            <a:r>
              <a:rPr sz="1800" i="1" spc="22" baseline="-25462" dirty="0">
                <a:latin typeface="Cambria"/>
                <a:cs typeface="Cambria"/>
              </a:rPr>
              <a:t>1	</a:t>
            </a:r>
            <a:r>
              <a:rPr sz="1750" i="1" spc="-45" dirty="0">
                <a:latin typeface="Cambria"/>
                <a:cs typeface="Cambria"/>
              </a:rPr>
              <a:t>5000	</a:t>
            </a:r>
            <a:r>
              <a:rPr sz="1750" i="1" spc="45" dirty="0">
                <a:latin typeface="Cambria"/>
                <a:cs typeface="Cambria"/>
              </a:rPr>
              <a:t>n</a:t>
            </a:r>
            <a:r>
              <a:rPr sz="1800" i="1" spc="67" baseline="-25462" dirty="0">
                <a:latin typeface="Cambria"/>
                <a:cs typeface="Cambria"/>
              </a:rPr>
              <a:t>2	</a:t>
            </a:r>
            <a:r>
              <a:rPr sz="1750" i="1" spc="-50" dirty="0">
                <a:latin typeface="Cambria"/>
                <a:cs typeface="Cambria"/>
              </a:rPr>
              <a:t>2000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796" y="1754882"/>
            <a:ext cx="2398395" cy="487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19430">
              <a:lnSpc>
                <a:spcPts val="1810"/>
              </a:lnSpc>
              <a:spcBef>
                <a:spcPts val="110"/>
              </a:spcBef>
              <a:tabLst>
                <a:tab pos="1027430" algn="l"/>
              </a:tabLst>
            </a:pPr>
            <a:r>
              <a:rPr sz="1750" i="1" spc="60" dirty="0">
                <a:latin typeface="Cambria"/>
                <a:cs typeface="Cambria"/>
              </a:rPr>
              <a:t>x</a:t>
            </a:r>
            <a:r>
              <a:rPr sz="1800" i="1" spc="89" baseline="-25462" dirty="0">
                <a:latin typeface="Cambria"/>
                <a:cs typeface="Cambria"/>
              </a:rPr>
              <a:t>1	</a:t>
            </a:r>
            <a:r>
              <a:rPr sz="1750" i="1" spc="-50" dirty="0">
                <a:latin typeface="Cambria"/>
                <a:cs typeface="Cambria"/>
              </a:rPr>
              <a:t>2400</a:t>
            </a:r>
            <a:endParaRPr sz="1750">
              <a:latin typeface="Cambria"/>
              <a:cs typeface="Cambria"/>
            </a:endParaRPr>
          </a:p>
          <a:p>
            <a:pPr marL="38100">
              <a:lnSpc>
                <a:spcPts val="1810"/>
              </a:lnSpc>
              <a:tabLst>
                <a:tab pos="297180" algn="l"/>
                <a:tab pos="805815" algn="l"/>
                <a:tab pos="1552575" algn="l"/>
                <a:tab pos="2302510" algn="l"/>
              </a:tabLst>
            </a:pPr>
            <a:r>
              <a:rPr sz="1750" i="1" spc="-25" dirty="0">
                <a:latin typeface="Cambria"/>
                <a:cs typeface="Cambria"/>
              </a:rPr>
              <a:t>p	</a:t>
            </a:r>
            <a:r>
              <a:rPr sz="1750" i="1" spc="165" dirty="0">
                <a:latin typeface="Cambria"/>
                <a:cs typeface="Cambria"/>
              </a:rPr>
              <a:t>=	=	=</a:t>
            </a:r>
            <a:r>
              <a:rPr sz="1750" i="1" spc="25" dirty="0">
                <a:latin typeface="Cambria"/>
                <a:cs typeface="Cambria"/>
              </a:rPr>
              <a:t> </a:t>
            </a:r>
            <a:r>
              <a:rPr sz="1750" i="1" spc="10" dirty="0">
                <a:latin typeface="Cambria"/>
                <a:cs typeface="Cambria"/>
              </a:rPr>
              <a:t>0.48	</a:t>
            </a:r>
            <a:r>
              <a:rPr sz="1750" i="1" spc="-5" dirty="0">
                <a:latin typeface="Cambria"/>
                <a:cs typeface="Cambria"/>
              </a:rPr>
              <a:t>;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1450" y="2082904"/>
            <a:ext cx="10541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-5" dirty="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17238" y="2617597"/>
            <a:ext cx="2330450" cy="562610"/>
            <a:chOff x="4317238" y="2617597"/>
            <a:chExt cx="2330450" cy="5626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7238" y="2617597"/>
              <a:ext cx="228600" cy="2606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7274" y="2617597"/>
              <a:ext cx="228600" cy="2606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9088" y="2617597"/>
              <a:ext cx="228600" cy="2606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5942" y="2919349"/>
              <a:ext cx="228600" cy="2606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64641" y="2544546"/>
            <a:ext cx="6595109" cy="977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  <a:tabLst>
                <a:tab pos="3719829" algn="l"/>
                <a:tab pos="4771390" algn="l"/>
                <a:tab pos="5768340" algn="l"/>
              </a:tabLst>
            </a:pPr>
            <a:r>
              <a:rPr sz="1700" i="1" spc="245" dirty="0">
                <a:latin typeface="Cambria"/>
                <a:cs typeface="Cambria"/>
              </a:rPr>
              <a:t>U</a:t>
            </a:r>
            <a:r>
              <a:rPr sz="1700" i="1" spc="-15" dirty="0">
                <a:latin typeface="Cambria"/>
                <a:cs typeface="Cambria"/>
              </a:rPr>
              <a:t>ntu</a:t>
            </a:r>
            <a:r>
              <a:rPr sz="1700" i="1" spc="-10" dirty="0">
                <a:latin typeface="Cambria"/>
                <a:cs typeface="Cambria"/>
              </a:rPr>
              <a:t>k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5" dirty="0">
                <a:latin typeface="Cambria"/>
                <a:cs typeface="Cambria"/>
              </a:rPr>
              <a:t>t</a:t>
            </a:r>
            <a:r>
              <a:rPr sz="1700" i="1" spc="-15" dirty="0">
                <a:latin typeface="Cambria"/>
                <a:cs typeface="Cambria"/>
              </a:rPr>
              <a:t>i</a:t>
            </a:r>
            <a:r>
              <a:rPr sz="1700" i="1" spc="-60" dirty="0">
                <a:latin typeface="Cambria"/>
                <a:cs typeface="Cambria"/>
              </a:rPr>
              <a:t>ngka</a:t>
            </a:r>
            <a:r>
              <a:rPr sz="1700" i="1" spc="-35" dirty="0">
                <a:latin typeface="Cambria"/>
                <a:cs typeface="Cambria"/>
              </a:rPr>
              <a:t>t</a:t>
            </a:r>
            <a:r>
              <a:rPr sz="1700" i="1" spc="25" dirty="0">
                <a:latin typeface="Cambria"/>
                <a:cs typeface="Cambria"/>
              </a:rPr>
              <a:t> </a:t>
            </a:r>
            <a:r>
              <a:rPr sz="1700" i="1" spc="-95" dirty="0">
                <a:latin typeface="Cambria"/>
                <a:cs typeface="Cambria"/>
              </a:rPr>
              <a:t>kepe</a:t>
            </a:r>
            <a:r>
              <a:rPr sz="1700" i="1" spc="-60" dirty="0">
                <a:latin typeface="Cambria"/>
                <a:cs typeface="Cambria"/>
              </a:rPr>
              <a:t>rcayaan</a:t>
            </a:r>
            <a:r>
              <a:rPr sz="1700" i="1" spc="15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90%</a:t>
            </a:r>
            <a:r>
              <a:rPr sz="1700" i="1" spc="6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  </a:t>
            </a:r>
            <a:r>
              <a:rPr sz="1700" i="1" spc="-50" dirty="0">
                <a:latin typeface="Cambria"/>
                <a:cs typeface="Cambria"/>
              </a:rPr>
              <a:t>1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</a:t>
            </a:r>
            <a:r>
              <a:rPr sz="1700" i="1" dirty="0">
                <a:latin typeface="Cambria"/>
                <a:cs typeface="Cambria"/>
              </a:rPr>
              <a:t>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90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10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05</a:t>
            </a:r>
            <a:endParaRPr sz="1700">
              <a:latin typeface="Cambria"/>
              <a:cs typeface="Cambria"/>
            </a:endParaRPr>
          </a:p>
          <a:p>
            <a:pPr marL="2463800">
              <a:lnSpc>
                <a:spcPct val="100000"/>
              </a:lnSpc>
              <a:spcBef>
                <a:spcPts val="335"/>
              </a:spcBef>
              <a:tabLst>
                <a:tab pos="3964940" algn="l"/>
              </a:tabLst>
            </a:pPr>
            <a:r>
              <a:rPr sz="1700" i="1" spc="175" dirty="0">
                <a:latin typeface="Cambria"/>
                <a:cs typeface="Cambria"/>
              </a:rPr>
              <a:t>N</a:t>
            </a:r>
            <a:r>
              <a:rPr sz="1700" i="1" spc="5" dirty="0">
                <a:latin typeface="Cambria"/>
                <a:cs typeface="Cambria"/>
              </a:rPr>
              <a:t>i</a:t>
            </a:r>
            <a:r>
              <a:rPr sz="1700" i="1" spc="15" dirty="0">
                <a:latin typeface="Cambria"/>
                <a:cs typeface="Cambria"/>
              </a:rPr>
              <a:t>l</a:t>
            </a:r>
            <a:r>
              <a:rPr sz="1700" i="1" spc="-65" dirty="0">
                <a:latin typeface="Cambria"/>
                <a:cs typeface="Cambria"/>
              </a:rPr>
              <a:t>ai</a:t>
            </a:r>
            <a:r>
              <a:rPr sz="1700" i="1" spc="60" dirty="0">
                <a:latin typeface="Cambria"/>
                <a:cs typeface="Cambria"/>
              </a:rPr>
              <a:t> </a:t>
            </a:r>
            <a:r>
              <a:rPr sz="1700" i="1" spc="265" dirty="0">
                <a:latin typeface="Cambria"/>
                <a:cs typeface="Cambria"/>
              </a:rPr>
              <a:t>Z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85" dirty="0">
                <a:latin typeface="Cambria"/>
                <a:cs typeface="Cambria"/>
              </a:rPr>
              <a:t>de</a:t>
            </a:r>
            <a:r>
              <a:rPr sz="1700" i="1" spc="-30" dirty="0">
                <a:latin typeface="Cambria"/>
                <a:cs typeface="Cambria"/>
              </a:rPr>
              <a:t>nga</a:t>
            </a:r>
            <a:r>
              <a:rPr sz="1700" i="1" spc="-25" dirty="0">
                <a:latin typeface="Cambria"/>
                <a:cs typeface="Cambria"/>
              </a:rPr>
              <a:t>n</a:t>
            </a:r>
            <a:r>
              <a:rPr sz="1700" i="1" dirty="0">
                <a:latin typeface="Cambria"/>
                <a:cs typeface="Cambria"/>
              </a:rPr>
              <a:t>	</a:t>
            </a: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05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-85" dirty="0">
                <a:latin typeface="Cambria"/>
                <a:cs typeface="Cambria"/>
              </a:rPr>
              <a:t>ada</a:t>
            </a:r>
            <a:r>
              <a:rPr sz="1700" i="1" spc="-55" dirty="0">
                <a:latin typeface="Cambria"/>
                <a:cs typeface="Cambria"/>
              </a:rPr>
              <a:t>l</a:t>
            </a:r>
            <a:r>
              <a:rPr sz="1700" i="1" spc="-95" dirty="0">
                <a:latin typeface="Cambria"/>
                <a:cs typeface="Cambria"/>
              </a:rPr>
              <a:t>ah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1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65</a:t>
            </a:r>
            <a:endParaRPr sz="17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1700" i="1" spc="-30" dirty="0">
                <a:latin typeface="Cambria"/>
                <a:cs typeface="Cambria"/>
              </a:rPr>
              <a:t>Maka</a:t>
            </a:r>
            <a:r>
              <a:rPr sz="1700" i="1" spc="20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mbria"/>
                <a:cs typeface="Cambria"/>
              </a:rPr>
              <a:t>selisih</a:t>
            </a:r>
            <a:r>
              <a:rPr sz="1700" i="1" spc="85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1</a:t>
            </a:r>
            <a:r>
              <a:rPr sz="1650" i="1" spc="75" baseline="-20202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2</a:t>
            </a:r>
            <a:r>
              <a:rPr sz="1650" i="1" spc="-30" baseline="-20202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dengan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tingkat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75" dirty="0">
                <a:latin typeface="Cambria"/>
                <a:cs typeface="Cambria"/>
              </a:rPr>
              <a:t>kepercayaan</a:t>
            </a:r>
            <a:r>
              <a:rPr sz="1700" i="1" spc="2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90%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: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3353" y="3715132"/>
            <a:ext cx="6678295" cy="559435"/>
            <a:chOff x="923353" y="3715132"/>
            <a:chExt cx="6678295" cy="559435"/>
          </a:xfrm>
        </p:grpSpPr>
        <p:sp>
          <p:nvSpPr>
            <p:cNvPr id="19" name="object 19"/>
            <p:cNvSpPr/>
            <p:nvPr/>
          </p:nvSpPr>
          <p:spPr>
            <a:xfrm>
              <a:off x="928116" y="394411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0164" y="4022091"/>
              <a:ext cx="171450" cy="249554"/>
            </a:xfrm>
            <a:custGeom>
              <a:avLst/>
              <a:gdLst/>
              <a:ahLst/>
              <a:cxnLst/>
              <a:rect l="l" t="t" r="r" b="b"/>
              <a:pathLst>
                <a:path w="171450" h="249554">
                  <a:moveTo>
                    <a:pt x="171106" y="0"/>
                  </a:moveTo>
                  <a:lnTo>
                    <a:pt x="0" y="249148"/>
                  </a:lnTo>
                </a:path>
              </a:pathLst>
            </a:custGeom>
            <a:ln w="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6638" y="3981208"/>
              <a:ext cx="586740" cy="50800"/>
            </a:xfrm>
            <a:custGeom>
              <a:avLst/>
              <a:gdLst/>
              <a:ahLst/>
              <a:cxnLst/>
              <a:rect l="l" t="t" r="r" b="b"/>
              <a:pathLst>
                <a:path w="586739" h="50800">
                  <a:moveTo>
                    <a:pt x="174866" y="0"/>
                  </a:moveTo>
                  <a:lnTo>
                    <a:pt x="586655" y="0"/>
                  </a:lnTo>
                </a:path>
                <a:path w="586739" h="50800">
                  <a:moveTo>
                    <a:pt x="0" y="50706"/>
                  </a:moveTo>
                  <a:lnTo>
                    <a:pt x="33991" y="29985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0629" y="4017190"/>
              <a:ext cx="50165" cy="165735"/>
            </a:xfrm>
            <a:custGeom>
              <a:avLst/>
              <a:gdLst/>
              <a:ahLst/>
              <a:cxnLst/>
              <a:rect l="l" t="t" r="r" b="b"/>
              <a:pathLst>
                <a:path w="50164" h="165735">
                  <a:moveTo>
                    <a:pt x="0" y="0"/>
                  </a:moveTo>
                  <a:lnTo>
                    <a:pt x="49649" y="165185"/>
                  </a:lnTo>
                </a:path>
              </a:pathLst>
            </a:custGeom>
            <a:ln w="22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5675" y="3721165"/>
              <a:ext cx="1203960" cy="461645"/>
            </a:xfrm>
            <a:custGeom>
              <a:avLst/>
              <a:gdLst/>
              <a:ahLst/>
              <a:cxnLst/>
              <a:rect l="l" t="t" r="r" b="b"/>
              <a:pathLst>
                <a:path w="1203960" h="461645">
                  <a:moveTo>
                    <a:pt x="0" y="461211"/>
                  </a:moveTo>
                  <a:lnTo>
                    <a:pt x="65306" y="0"/>
                  </a:lnTo>
                </a:path>
                <a:path w="1203960" h="461645">
                  <a:moveTo>
                    <a:pt x="65306" y="0"/>
                  </a:moveTo>
                  <a:lnTo>
                    <a:pt x="1203541" y="0"/>
                  </a:lnTo>
                </a:path>
                <a:path w="1203960" h="461645">
                  <a:moveTo>
                    <a:pt x="751724" y="260043"/>
                  </a:moveTo>
                  <a:lnTo>
                    <a:pt x="1181426" y="260043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6151" y="4022091"/>
              <a:ext cx="170815" cy="249554"/>
            </a:xfrm>
            <a:custGeom>
              <a:avLst/>
              <a:gdLst/>
              <a:ahLst/>
              <a:cxnLst/>
              <a:rect l="l" t="t" r="r" b="b"/>
              <a:pathLst>
                <a:path w="170814" h="249554">
                  <a:moveTo>
                    <a:pt x="170509" y="0"/>
                  </a:moveTo>
                  <a:lnTo>
                    <a:pt x="0" y="249148"/>
                  </a:lnTo>
                </a:path>
              </a:pathLst>
            </a:custGeom>
            <a:ln w="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02603" y="3981208"/>
              <a:ext cx="586740" cy="50800"/>
            </a:xfrm>
            <a:custGeom>
              <a:avLst/>
              <a:gdLst/>
              <a:ahLst/>
              <a:cxnLst/>
              <a:rect l="l" t="t" r="r" b="b"/>
              <a:pathLst>
                <a:path w="586740" h="50800">
                  <a:moveTo>
                    <a:pt x="174932" y="0"/>
                  </a:moveTo>
                  <a:lnTo>
                    <a:pt x="586721" y="0"/>
                  </a:lnTo>
                </a:path>
                <a:path w="586740" h="50800">
                  <a:moveTo>
                    <a:pt x="0" y="50706"/>
                  </a:moveTo>
                  <a:lnTo>
                    <a:pt x="34057" y="29985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6660" y="4017190"/>
              <a:ext cx="49530" cy="165735"/>
            </a:xfrm>
            <a:custGeom>
              <a:avLst/>
              <a:gdLst/>
              <a:ahLst/>
              <a:cxnLst/>
              <a:rect l="l" t="t" r="r" b="b"/>
              <a:pathLst>
                <a:path w="49529" h="165735">
                  <a:moveTo>
                    <a:pt x="0" y="0"/>
                  </a:moveTo>
                  <a:lnTo>
                    <a:pt x="49096" y="165185"/>
                  </a:lnTo>
                </a:path>
              </a:pathLst>
            </a:custGeom>
            <a:ln w="22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91064" y="3721165"/>
              <a:ext cx="1204595" cy="461645"/>
            </a:xfrm>
            <a:custGeom>
              <a:avLst/>
              <a:gdLst/>
              <a:ahLst/>
              <a:cxnLst/>
              <a:rect l="l" t="t" r="r" b="b"/>
              <a:pathLst>
                <a:path w="1204595" h="461645">
                  <a:moveTo>
                    <a:pt x="0" y="461211"/>
                  </a:moveTo>
                  <a:lnTo>
                    <a:pt x="65240" y="0"/>
                  </a:lnTo>
                </a:path>
                <a:path w="1204595" h="461645">
                  <a:moveTo>
                    <a:pt x="65240" y="0"/>
                  </a:moveTo>
                  <a:lnTo>
                    <a:pt x="1204183" y="0"/>
                  </a:lnTo>
                </a:path>
                <a:path w="1204595" h="461645">
                  <a:moveTo>
                    <a:pt x="751923" y="260043"/>
                  </a:moveTo>
                  <a:lnTo>
                    <a:pt x="1181404" y="260043"/>
                  </a:lnTo>
                </a:path>
              </a:pathLst>
            </a:custGeom>
            <a:ln w="11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45495" y="3909827"/>
            <a:ext cx="94043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720090" algn="l"/>
              </a:tabLst>
            </a:pPr>
            <a:r>
              <a:rPr sz="1600" i="1" spc="-25" dirty="0">
                <a:latin typeface="Cambria"/>
                <a:cs typeface="Cambria"/>
              </a:rPr>
              <a:t>n</a:t>
            </a:r>
            <a:r>
              <a:rPr sz="1350" i="1" spc="-37" baseline="-18518" dirty="0">
                <a:latin typeface="Cambria"/>
                <a:cs typeface="Cambria"/>
              </a:rPr>
              <a:t>1	</a:t>
            </a:r>
            <a:r>
              <a:rPr sz="1600" i="1" spc="-5" dirty="0">
                <a:latin typeface="Cambria"/>
                <a:cs typeface="Cambria"/>
              </a:rPr>
              <a:t>n</a:t>
            </a:r>
            <a:r>
              <a:rPr sz="1350" i="1" spc="-7" baseline="-18518" dirty="0">
                <a:latin typeface="Cambria"/>
                <a:cs typeface="Cambria"/>
              </a:rPr>
              <a:t>2</a:t>
            </a:r>
            <a:endParaRPr sz="1350" baseline="-18518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9442" y="3909827"/>
            <a:ext cx="941069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720725" algn="l"/>
              </a:tabLst>
            </a:pPr>
            <a:r>
              <a:rPr sz="1600" i="1" spc="-25" dirty="0">
                <a:latin typeface="Cambria"/>
                <a:cs typeface="Cambria"/>
              </a:rPr>
              <a:t>n</a:t>
            </a:r>
            <a:r>
              <a:rPr sz="1350" i="1" spc="-37" baseline="-18518" dirty="0">
                <a:latin typeface="Cambria"/>
                <a:cs typeface="Cambria"/>
              </a:rPr>
              <a:t>1	</a:t>
            </a:r>
            <a:r>
              <a:rPr sz="1600" i="1" spc="-5" dirty="0">
                <a:latin typeface="Cambria"/>
                <a:cs typeface="Cambria"/>
              </a:rPr>
              <a:t>n</a:t>
            </a:r>
            <a:r>
              <a:rPr sz="1350" i="1" spc="-7" baseline="-18518" dirty="0">
                <a:latin typeface="Cambria"/>
                <a:cs typeface="Cambria"/>
              </a:rPr>
              <a:t>2</a:t>
            </a:r>
            <a:endParaRPr sz="1350" baseline="-18518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19431" y="4096350"/>
            <a:ext cx="10604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-3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22286" y="3970961"/>
            <a:ext cx="5156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1640" algn="l"/>
              </a:tabLst>
            </a:pPr>
            <a:r>
              <a:rPr sz="1250" i="1" spc="-30" dirty="0">
                <a:latin typeface="Cambria"/>
                <a:cs typeface="Cambria"/>
              </a:rPr>
              <a:t>1	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75084" y="3970961"/>
            <a:ext cx="5156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1640" algn="l"/>
              </a:tabLst>
            </a:pPr>
            <a:r>
              <a:rPr sz="1250" i="1" spc="-30" dirty="0">
                <a:latin typeface="Cambria"/>
                <a:cs typeface="Cambria"/>
              </a:rPr>
              <a:t>1	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24086" y="4096350"/>
            <a:ext cx="10604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-3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8955" y="3786516"/>
            <a:ext cx="147129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3060" algn="l"/>
                <a:tab pos="734060" algn="l"/>
                <a:tab pos="1389380" algn="l"/>
              </a:tabLst>
            </a:pPr>
            <a:r>
              <a:rPr sz="2150" i="1" spc="-114" dirty="0">
                <a:latin typeface="Cambria"/>
                <a:cs typeface="Cambria"/>
              </a:rPr>
              <a:t>(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20" dirty="0">
                <a:latin typeface="Cambria"/>
                <a:cs typeface="Cambria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-80" dirty="0">
                <a:latin typeface="Cambria"/>
                <a:cs typeface="Cambria"/>
              </a:rPr>
              <a:t>)</a:t>
            </a:r>
            <a:r>
              <a:rPr sz="2150" i="1" spc="-145" dirty="0">
                <a:latin typeface="Cambria"/>
                <a:cs typeface="Cambria"/>
              </a:rPr>
              <a:t> 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45" dirty="0">
                <a:latin typeface="Cambria"/>
                <a:cs typeface="Cambria"/>
              </a:rPr>
              <a:t> </a:t>
            </a:r>
            <a:r>
              <a:rPr sz="2150" i="1" spc="-10" dirty="0">
                <a:latin typeface="Cambria"/>
                <a:cs typeface="Cambria"/>
              </a:rPr>
              <a:t>z</a:t>
            </a:r>
            <a:r>
              <a:rPr sz="2150" i="1" dirty="0">
                <a:latin typeface="Cambria"/>
                <a:cs typeface="Cambria"/>
              </a:rPr>
              <a:t>	</a:t>
            </a:r>
            <a:r>
              <a:rPr sz="2150" i="1" spc="110" dirty="0">
                <a:latin typeface="Cambria"/>
                <a:cs typeface="Cambria"/>
              </a:rPr>
              <a:t>.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9103" y="3786516"/>
            <a:ext cx="261683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9584" algn="l"/>
                <a:tab pos="903605" algn="l"/>
                <a:tab pos="1436370" algn="l"/>
                <a:tab pos="1817370" algn="l"/>
                <a:tab pos="2534920" algn="l"/>
              </a:tabLst>
            </a:pPr>
            <a:r>
              <a:rPr sz="2150" dirty="0">
                <a:latin typeface="Times New Roman"/>
                <a:cs typeface="Times New Roman"/>
              </a:rPr>
              <a:t>&lt; </a:t>
            </a:r>
            <a:r>
              <a:rPr sz="1600" i="1" spc="-35" dirty="0">
                <a:latin typeface="Cambria"/>
                <a:cs typeface="Cambria"/>
              </a:rPr>
              <a:t>p	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25" dirty="0">
                <a:latin typeface="Cambria"/>
                <a:cs typeface="Cambria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&lt;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-110" dirty="0">
                <a:latin typeface="Cambria"/>
                <a:cs typeface="Cambria"/>
              </a:rPr>
              <a:t>(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30" dirty="0">
                <a:latin typeface="Cambria"/>
                <a:cs typeface="Cambria"/>
              </a:rPr>
              <a:t>-</a:t>
            </a:r>
            <a:r>
              <a:rPr sz="2150" i="1" spc="-25" dirty="0">
                <a:latin typeface="Cambria"/>
                <a:cs typeface="Cambria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600" i="1" dirty="0">
                <a:latin typeface="Cambria"/>
                <a:cs typeface="Cambria"/>
              </a:rPr>
              <a:t>	</a:t>
            </a:r>
            <a:r>
              <a:rPr sz="2150" i="1" spc="-80" dirty="0">
                <a:latin typeface="Cambria"/>
                <a:cs typeface="Cambria"/>
              </a:rPr>
              <a:t>)</a:t>
            </a:r>
            <a:r>
              <a:rPr sz="2150" i="1" spc="-145" dirty="0">
                <a:latin typeface="Cambria"/>
                <a:cs typeface="Cambria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+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Cambria"/>
                <a:cs typeface="Cambria"/>
              </a:rPr>
              <a:t>z</a:t>
            </a:r>
            <a:r>
              <a:rPr sz="2150" i="1" dirty="0">
                <a:latin typeface="Cambria"/>
                <a:cs typeface="Cambria"/>
              </a:rPr>
              <a:t>	</a:t>
            </a:r>
            <a:r>
              <a:rPr sz="2150" i="1" spc="110" dirty="0">
                <a:latin typeface="Cambria"/>
                <a:cs typeface="Cambria"/>
              </a:rPr>
              <a:t>.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56071" y="3606604"/>
            <a:ext cx="513715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4045585" algn="l"/>
              </a:tabLst>
            </a:pPr>
            <a:r>
              <a:rPr sz="1600" i="1" spc="-80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spc="-112" baseline="-18518" dirty="0">
                <a:latin typeface="Cambria"/>
                <a:cs typeface="Cambria"/>
              </a:rPr>
              <a:t> </a:t>
            </a:r>
            <a:r>
              <a:rPr sz="1250" i="1" spc="55" dirty="0">
                <a:latin typeface="Cambria"/>
                <a:cs typeface="Cambria"/>
              </a:rPr>
              <a:t>.</a:t>
            </a:r>
            <a:r>
              <a:rPr sz="1600" i="1" spc="-100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baseline="-18518" dirty="0">
                <a:latin typeface="Cambria"/>
                <a:cs typeface="Cambria"/>
              </a:rPr>
              <a:t>  </a:t>
            </a:r>
            <a:r>
              <a:rPr sz="1350" i="1" spc="60" baseline="-18518" dirty="0">
                <a:latin typeface="Cambria"/>
                <a:cs typeface="Cambria"/>
              </a:rPr>
              <a:t> </a:t>
            </a:r>
            <a:r>
              <a:rPr sz="3225" baseline="-36175" dirty="0">
                <a:latin typeface="Times New Roman"/>
                <a:cs typeface="Times New Roman"/>
              </a:rPr>
              <a:t>+</a:t>
            </a:r>
            <a:r>
              <a:rPr sz="3225" spc="22" baseline="-36175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r>
              <a:rPr sz="1350" i="1" spc="-75" baseline="-18518" dirty="0">
                <a:latin typeface="Cambria"/>
                <a:cs typeface="Cambria"/>
              </a:rPr>
              <a:t> </a:t>
            </a:r>
            <a:r>
              <a:rPr sz="1250" i="1" spc="55" dirty="0">
                <a:latin typeface="Cambria"/>
                <a:cs typeface="Cambria"/>
              </a:rPr>
              <a:t>.</a:t>
            </a:r>
            <a:r>
              <a:rPr sz="1600" i="1" spc="-55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r>
              <a:rPr sz="1350" i="1" baseline="-18518" dirty="0">
                <a:latin typeface="Cambria"/>
                <a:cs typeface="Cambria"/>
              </a:rPr>
              <a:t>	</a:t>
            </a:r>
            <a:r>
              <a:rPr sz="1600" i="1" spc="-85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spc="-112" baseline="-18518" dirty="0">
                <a:latin typeface="Cambria"/>
                <a:cs typeface="Cambria"/>
              </a:rPr>
              <a:t> </a:t>
            </a:r>
            <a:r>
              <a:rPr sz="1250" i="1" spc="50" dirty="0">
                <a:latin typeface="Cambria"/>
                <a:cs typeface="Cambria"/>
              </a:rPr>
              <a:t>.</a:t>
            </a:r>
            <a:r>
              <a:rPr sz="1600" i="1" spc="-95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1</a:t>
            </a:r>
            <a:r>
              <a:rPr sz="1350" i="1" baseline="-18518" dirty="0">
                <a:latin typeface="Cambria"/>
                <a:cs typeface="Cambria"/>
              </a:rPr>
              <a:t>  </a:t>
            </a:r>
            <a:r>
              <a:rPr sz="1350" i="1" spc="60" baseline="-18518" dirty="0">
                <a:latin typeface="Cambria"/>
                <a:cs typeface="Cambria"/>
              </a:rPr>
              <a:t> </a:t>
            </a:r>
            <a:r>
              <a:rPr sz="3225" baseline="-36175" dirty="0">
                <a:latin typeface="Times New Roman"/>
                <a:cs typeface="Times New Roman"/>
              </a:rPr>
              <a:t>+</a:t>
            </a:r>
            <a:r>
              <a:rPr sz="3225" spc="22" baseline="-36175" dirty="0">
                <a:latin typeface="Times New Roman"/>
                <a:cs typeface="Times New Roman"/>
              </a:rPr>
              <a:t> </a:t>
            </a:r>
            <a:r>
              <a:rPr sz="1600" i="1" spc="-40" dirty="0">
                <a:latin typeface="Cambria"/>
                <a:cs typeface="Cambria"/>
              </a:rPr>
              <a:t>p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r>
              <a:rPr sz="1350" i="1" spc="-75" baseline="-18518" dirty="0">
                <a:latin typeface="Cambria"/>
                <a:cs typeface="Cambria"/>
              </a:rPr>
              <a:t> </a:t>
            </a:r>
            <a:r>
              <a:rPr sz="1250" i="1" spc="55" dirty="0">
                <a:latin typeface="Cambria"/>
                <a:cs typeface="Cambria"/>
              </a:rPr>
              <a:t>.</a:t>
            </a:r>
            <a:r>
              <a:rPr sz="1600" i="1" spc="-60" dirty="0">
                <a:latin typeface="Cambria"/>
                <a:cs typeface="Cambria"/>
              </a:rPr>
              <a:t>q</a:t>
            </a:r>
            <a:r>
              <a:rPr sz="1350" i="1" spc="-37" baseline="-18518" dirty="0">
                <a:latin typeface="Cambria"/>
                <a:cs typeface="Cambria"/>
              </a:rPr>
              <a:t>2</a:t>
            </a:r>
            <a:endParaRPr sz="1350" baseline="-18518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5268" y="3970961"/>
            <a:ext cx="1098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5" dirty="0">
                <a:latin typeface="Times New Roman"/>
                <a:cs typeface="Times New Roman"/>
              </a:rPr>
              <a:t>α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8931" y="3970961"/>
            <a:ext cx="10407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2275" algn="l"/>
                <a:tab pos="943610" algn="l"/>
              </a:tabLst>
            </a:pPr>
            <a:r>
              <a:rPr sz="1250" i="1" spc="-30" dirty="0">
                <a:latin typeface="Cambria"/>
                <a:cs typeface="Cambria"/>
              </a:rPr>
              <a:t>1	2	</a:t>
            </a:r>
            <a:r>
              <a:rPr sz="1250" i="1" spc="5" dirty="0">
                <a:latin typeface="Times New Roman"/>
                <a:cs typeface="Times New Roman"/>
              </a:rPr>
              <a:t>α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24165" y="3761041"/>
            <a:ext cx="6149975" cy="1272540"/>
            <a:chOff x="1324165" y="3761041"/>
            <a:chExt cx="6149975" cy="1272540"/>
          </a:xfrm>
        </p:grpSpPr>
        <p:sp>
          <p:nvSpPr>
            <p:cNvPr id="40" name="object 40"/>
            <p:cNvSpPr/>
            <p:nvPr/>
          </p:nvSpPr>
          <p:spPr>
            <a:xfrm>
              <a:off x="2548127" y="376580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16807" y="3930395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0819" y="3765803"/>
              <a:ext cx="3854450" cy="0"/>
            </a:xfrm>
            <a:custGeom>
              <a:avLst/>
              <a:gdLst/>
              <a:ahLst/>
              <a:cxnLst/>
              <a:rect l="l" t="t" r="r" b="b"/>
              <a:pathLst>
                <a:path w="3854450">
                  <a:moveTo>
                    <a:pt x="0" y="0"/>
                  </a:moveTo>
                  <a:lnTo>
                    <a:pt x="70104" y="0"/>
                  </a:lnTo>
                </a:path>
                <a:path w="3854450">
                  <a:moveTo>
                    <a:pt x="457200" y="0"/>
                  </a:moveTo>
                  <a:lnTo>
                    <a:pt x="527304" y="0"/>
                  </a:lnTo>
                </a:path>
                <a:path w="3854450">
                  <a:moveTo>
                    <a:pt x="661416" y="0"/>
                  </a:moveTo>
                  <a:lnTo>
                    <a:pt x="729995" y="0"/>
                  </a:lnTo>
                </a:path>
                <a:path w="3854450">
                  <a:moveTo>
                    <a:pt x="3785615" y="0"/>
                  </a:moveTo>
                  <a:lnTo>
                    <a:pt x="385419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3592" y="394411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8927" y="3765803"/>
              <a:ext cx="6140450" cy="178435"/>
            </a:xfrm>
            <a:custGeom>
              <a:avLst/>
              <a:gdLst/>
              <a:ahLst/>
              <a:cxnLst/>
              <a:rect l="l" t="t" r="r" b="b"/>
              <a:pathLst>
                <a:path w="6140450" h="178435">
                  <a:moveTo>
                    <a:pt x="5410200" y="0"/>
                  </a:moveTo>
                  <a:lnTo>
                    <a:pt x="5480304" y="0"/>
                  </a:lnTo>
                </a:path>
                <a:path w="6140450" h="178435">
                  <a:moveTo>
                    <a:pt x="5867400" y="0"/>
                  </a:moveTo>
                  <a:lnTo>
                    <a:pt x="5937504" y="0"/>
                  </a:lnTo>
                </a:path>
                <a:path w="6140450" h="178435">
                  <a:moveTo>
                    <a:pt x="6070092" y="0"/>
                  </a:moveTo>
                  <a:lnTo>
                    <a:pt x="6140196" y="0"/>
                  </a:lnTo>
                </a:path>
                <a:path w="6140450" h="178435">
                  <a:moveTo>
                    <a:pt x="0" y="178308"/>
                  </a:moveTo>
                  <a:lnTo>
                    <a:pt x="70103" y="178308"/>
                  </a:lnTo>
                </a:path>
                <a:path w="6140450" h="178435">
                  <a:moveTo>
                    <a:pt x="3537204" y="178308"/>
                  </a:moveTo>
                  <a:lnTo>
                    <a:pt x="3607308" y="178308"/>
                  </a:lnTo>
                </a:path>
                <a:path w="6140450" h="178435">
                  <a:moveTo>
                    <a:pt x="3936492" y="178308"/>
                  </a:moveTo>
                  <a:lnTo>
                    <a:pt x="4006596" y="1783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1577" y="4825848"/>
              <a:ext cx="43815" cy="27305"/>
            </a:xfrm>
            <a:custGeom>
              <a:avLst/>
              <a:gdLst/>
              <a:ahLst/>
              <a:cxnLst/>
              <a:rect l="l" t="t" r="r" b="b"/>
              <a:pathLst>
                <a:path w="43814" h="27304">
                  <a:moveTo>
                    <a:pt x="0" y="26703"/>
                  </a:moveTo>
                  <a:lnTo>
                    <a:pt x="43264" y="0"/>
                  </a:lnTo>
                </a:path>
              </a:pathLst>
            </a:custGeom>
            <a:ln w="14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14842" y="4833787"/>
              <a:ext cx="62865" cy="186055"/>
            </a:xfrm>
            <a:custGeom>
              <a:avLst/>
              <a:gdLst/>
              <a:ahLst/>
              <a:cxnLst/>
              <a:rect l="l" t="t" r="r" b="b"/>
              <a:pathLst>
                <a:path w="62864" h="186054">
                  <a:moveTo>
                    <a:pt x="0" y="0"/>
                  </a:moveTo>
                  <a:lnTo>
                    <a:pt x="62450" y="185485"/>
                  </a:lnTo>
                </a:path>
              </a:pathLst>
            </a:custGeom>
            <a:ln w="28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84859" y="4492396"/>
              <a:ext cx="2569210" cy="527050"/>
            </a:xfrm>
            <a:custGeom>
              <a:avLst/>
              <a:gdLst/>
              <a:ahLst/>
              <a:cxnLst/>
              <a:rect l="l" t="t" r="r" b="b"/>
              <a:pathLst>
                <a:path w="2569210" h="527050">
                  <a:moveTo>
                    <a:pt x="0" y="526877"/>
                  </a:moveTo>
                  <a:lnTo>
                    <a:pt x="83069" y="0"/>
                  </a:lnTo>
                </a:path>
                <a:path w="2569210" h="527050">
                  <a:moveTo>
                    <a:pt x="83069" y="0"/>
                  </a:moveTo>
                  <a:lnTo>
                    <a:pt x="2568777" y="0"/>
                  </a:lnTo>
                </a:path>
              </a:pathLst>
            </a:custGeom>
            <a:ln w="1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472254" y="4481810"/>
            <a:ext cx="1094740" cy="5759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i="1" u="heavy" spc="-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1700" i="1" u="heavy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60</a:t>
            </a:r>
            <a:r>
              <a:rPr sz="1700" i="1" u="heavy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r>
              <a:rPr sz="1700" i="1" u="heavy" spc="-1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700" i="1" u="heavy" spc="-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1700" i="1" u="heavy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40</a:t>
            </a:r>
            <a:r>
              <a:rPr sz="1700" i="1" u="heavy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  <a:p>
            <a:pPr marL="16510" algn="ctr">
              <a:lnSpc>
                <a:spcPct val="100000"/>
              </a:lnSpc>
              <a:spcBef>
                <a:spcPts val="125"/>
              </a:spcBef>
            </a:pPr>
            <a:r>
              <a:rPr sz="1700" i="1" spc="-10" dirty="0">
                <a:latin typeface="Cambria"/>
                <a:cs typeface="Cambria"/>
              </a:rPr>
              <a:t>2000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95034" y="4481810"/>
            <a:ext cx="1095375" cy="5759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i="1" u="heavy" spc="-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1700" i="1" u="heavy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48</a:t>
            </a:r>
            <a:r>
              <a:rPr sz="1700" i="1" u="heavy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r>
              <a:rPr sz="1700" i="1" u="heavy" spc="-1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700" i="1" u="heavy" spc="-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1700" i="1" u="heavy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</a:t>
            </a:r>
            <a:r>
              <a:rPr sz="170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52</a:t>
            </a:r>
            <a:r>
              <a:rPr sz="1700" i="1" u="heavy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  <a:p>
            <a:pPr marL="17780" algn="ctr">
              <a:lnSpc>
                <a:spcPct val="100000"/>
              </a:lnSpc>
              <a:spcBef>
                <a:spcPts val="125"/>
              </a:spcBef>
            </a:pPr>
            <a:r>
              <a:rPr sz="1700" i="1" spc="-10" dirty="0">
                <a:latin typeface="Cambria"/>
                <a:cs typeface="Cambria"/>
              </a:rPr>
              <a:t>5000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04450" y="4545486"/>
            <a:ext cx="224154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-75" dirty="0">
                <a:latin typeface="Times New Roman"/>
                <a:cs typeface="Times New Roman"/>
              </a:rPr>
              <a:t>+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5861" y="4669104"/>
            <a:ext cx="195580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-80" dirty="0">
                <a:latin typeface="Cambria"/>
                <a:cs typeface="Cambria"/>
              </a:rPr>
              <a:t>(0.48</a:t>
            </a:r>
            <a:r>
              <a:rPr sz="1950" i="1" spc="235" dirty="0">
                <a:latin typeface="Cambria"/>
                <a:cs typeface="Cambria"/>
              </a:rPr>
              <a:t> </a:t>
            </a:r>
            <a:r>
              <a:rPr sz="1950" i="1" spc="-10" dirty="0">
                <a:latin typeface="Cambria"/>
                <a:cs typeface="Cambria"/>
              </a:rPr>
              <a:t>-</a:t>
            </a:r>
            <a:r>
              <a:rPr sz="1950" i="1" spc="280" dirty="0">
                <a:latin typeface="Cambria"/>
                <a:cs typeface="Cambria"/>
              </a:rPr>
              <a:t> </a:t>
            </a:r>
            <a:r>
              <a:rPr sz="1950" i="1" spc="-95" dirty="0">
                <a:latin typeface="Cambria"/>
                <a:cs typeface="Cambria"/>
              </a:rPr>
              <a:t>0.60)</a:t>
            </a:r>
            <a:r>
              <a:rPr sz="1950" i="1" spc="300" dirty="0">
                <a:latin typeface="Cambria"/>
                <a:cs typeface="Cambria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±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85" dirty="0">
                <a:latin typeface="Cambria"/>
                <a:cs typeface="Cambria"/>
              </a:rPr>
              <a:t>1.65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6460" y="5229306"/>
            <a:ext cx="3644244" cy="4167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50" i="1" spc="50" dirty="0">
                <a:latin typeface="Cambria"/>
                <a:cs typeface="Cambria"/>
              </a:rPr>
              <a:t>-</a:t>
            </a:r>
            <a:r>
              <a:rPr sz="1750" i="1" spc="10" dirty="0">
                <a:latin typeface="Cambria"/>
                <a:cs typeface="Cambria"/>
              </a:rPr>
              <a:t> </a:t>
            </a:r>
            <a:r>
              <a:rPr sz="1750" i="1" spc="-55" dirty="0">
                <a:latin typeface="Cambria"/>
                <a:cs typeface="Cambria"/>
              </a:rPr>
              <a:t>0</a:t>
            </a:r>
            <a:r>
              <a:rPr sz="1750" i="1" spc="85" dirty="0">
                <a:latin typeface="Cambria"/>
                <a:cs typeface="Cambria"/>
              </a:rPr>
              <a:t>.</a:t>
            </a:r>
            <a:r>
              <a:rPr sz="1750" i="1" spc="-55" dirty="0">
                <a:latin typeface="Cambria"/>
                <a:cs typeface="Cambria"/>
              </a:rPr>
              <a:t>141</a:t>
            </a:r>
            <a:r>
              <a:rPr sz="1750" i="1" spc="-10" dirty="0">
                <a:latin typeface="Cambria"/>
                <a:cs typeface="Cambria"/>
              </a:rPr>
              <a:t>4</a:t>
            </a:r>
            <a:r>
              <a:rPr sz="1750" i="1" spc="-90" dirty="0">
                <a:latin typeface="Cambria"/>
                <a:cs typeface="Cambria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&lt;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Cambria"/>
                <a:cs typeface="Cambria"/>
              </a:rPr>
              <a:t>p</a:t>
            </a:r>
            <a:r>
              <a:rPr sz="2250" i="1" spc="15" baseline="-24074" dirty="0">
                <a:latin typeface="Cambria"/>
                <a:cs typeface="Cambria"/>
              </a:rPr>
              <a:t>1</a:t>
            </a:r>
            <a:r>
              <a:rPr sz="2250" i="1" baseline="-24074" dirty="0">
                <a:latin typeface="Cambria"/>
                <a:cs typeface="Cambria"/>
              </a:rPr>
              <a:t> </a:t>
            </a:r>
            <a:r>
              <a:rPr sz="2250" i="1" spc="30" baseline="-24074" dirty="0">
                <a:latin typeface="Cambria"/>
                <a:cs typeface="Cambria"/>
              </a:rPr>
              <a:t> </a:t>
            </a:r>
            <a:r>
              <a:rPr sz="2600" i="1" spc="85" dirty="0">
                <a:latin typeface="Cambria"/>
                <a:cs typeface="Cambria"/>
              </a:rPr>
              <a:t>-</a:t>
            </a:r>
            <a:r>
              <a:rPr sz="2600" i="1" spc="-25" dirty="0">
                <a:latin typeface="Cambria"/>
                <a:cs typeface="Cambria"/>
              </a:rPr>
              <a:t> </a:t>
            </a:r>
            <a:r>
              <a:rPr sz="1950" i="1" spc="60" dirty="0">
                <a:latin typeface="Cambria"/>
                <a:cs typeface="Cambria"/>
              </a:rPr>
              <a:t>p</a:t>
            </a:r>
            <a:r>
              <a:rPr sz="2250" i="1" spc="15" baseline="-24074" dirty="0">
                <a:latin typeface="Cambria"/>
                <a:cs typeface="Cambria"/>
              </a:rPr>
              <a:t>2</a:t>
            </a:r>
            <a:r>
              <a:rPr sz="2250" i="1" baseline="-24074" dirty="0">
                <a:latin typeface="Cambria"/>
                <a:cs typeface="Cambria"/>
              </a:rPr>
              <a:t> </a:t>
            </a:r>
            <a:r>
              <a:rPr sz="2250" i="1" spc="104" baseline="-24074" dirty="0">
                <a:latin typeface="Cambria"/>
                <a:cs typeface="Cambria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&lt;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Cambria"/>
                <a:cs typeface="Cambria"/>
              </a:rPr>
              <a:t>-</a:t>
            </a:r>
            <a:r>
              <a:rPr sz="1750" i="1" spc="-120" dirty="0">
                <a:latin typeface="Cambria"/>
                <a:cs typeface="Cambria"/>
              </a:rPr>
              <a:t> </a:t>
            </a:r>
            <a:r>
              <a:rPr sz="1750" i="1" spc="-55" dirty="0">
                <a:latin typeface="Cambria"/>
                <a:cs typeface="Cambria"/>
              </a:rPr>
              <a:t>0</a:t>
            </a:r>
            <a:r>
              <a:rPr sz="1750" i="1" spc="85" dirty="0">
                <a:latin typeface="Cambria"/>
                <a:cs typeface="Cambria"/>
              </a:rPr>
              <a:t>.</a:t>
            </a:r>
            <a:r>
              <a:rPr sz="1750" i="1" spc="-55" dirty="0">
                <a:latin typeface="Cambria"/>
                <a:cs typeface="Cambria"/>
              </a:rPr>
              <a:t>098</a:t>
            </a:r>
            <a:r>
              <a:rPr sz="1750" i="1" spc="-10" dirty="0">
                <a:latin typeface="Cambria"/>
                <a:cs typeface="Cambria"/>
              </a:rPr>
              <a:t>6</a:t>
            </a:r>
            <a:endParaRPr sz="1750" dirty="0">
              <a:latin typeface="Cambria"/>
              <a:cs typeface="Cambr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54" name="object 54"/>
            <p:cNvSpPr/>
            <p:nvPr/>
          </p:nvSpPr>
          <p:spPr>
            <a:xfrm>
              <a:off x="850391" y="2051303"/>
              <a:ext cx="2552700" cy="0"/>
            </a:xfrm>
            <a:custGeom>
              <a:avLst/>
              <a:gdLst/>
              <a:ahLst/>
              <a:cxnLst/>
              <a:rect l="l" t="t" r="r" b="b"/>
              <a:pathLst>
                <a:path w="2552700">
                  <a:moveTo>
                    <a:pt x="0" y="0"/>
                  </a:moveTo>
                  <a:lnTo>
                    <a:pt x="70104" y="0"/>
                  </a:lnTo>
                </a:path>
                <a:path w="2552700">
                  <a:moveTo>
                    <a:pt x="2484120" y="0"/>
                  </a:moveTo>
                  <a:lnTo>
                    <a:pt x="25527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52" y="822960"/>
            <a:ext cx="8219440" cy="815340"/>
            <a:chOff x="187452" y="822960"/>
            <a:chExt cx="8219440" cy="815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" y="848868"/>
              <a:ext cx="8193024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52" y="822960"/>
              <a:ext cx="894588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647" y="822960"/>
              <a:ext cx="1517903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0888" y="822960"/>
              <a:ext cx="2494788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9060" y="822960"/>
              <a:ext cx="1136903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6299" y="822960"/>
              <a:ext cx="2217420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8628" y="822960"/>
              <a:ext cx="1831848" cy="7894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6341" y="916050"/>
            <a:ext cx="7750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/>
              <a:t>9.</a:t>
            </a:r>
            <a:r>
              <a:rPr spc="-40" dirty="0"/>
              <a:t> </a:t>
            </a:r>
            <a:r>
              <a:rPr dirty="0"/>
              <a:t>Selang</a:t>
            </a:r>
            <a:r>
              <a:rPr spc="-25" dirty="0"/>
              <a:t> </a:t>
            </a:r>
            <a:r>
              <a:rPr spc="5" dirty="0"/>
              <a:t>Kepercayaan</a:t>
            </a:r>
            <a:r>
              <a:rPr spc="10" dirty="0"/>
              <a:t> bagi</a:t>
            </a:r>
            <a:r>
              <a:rPr spc="-30" dirty="0"/>
              <a:t> </a:t>
            </a:r>
            <a:r>
              <a:rPr dirty="0"/>
              <a:t>Pendugaan</a:t>
            </a:r>
            <a:r>
              <a:rPr spc="25" dirty="0"/>
              <a:t> </a:t>
            </a:r>
            <a:r>
              <a:rPr spc="80" dirty="0"/>
              <a:t>Proporsi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9740" y="1425956"/>
            <a:ext cx="8042275" cy="795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indent="-342900">
              <a:lnSpc>
                <a:spcPct val="98500"/>
              </a:lnSpc>
              <a:spcBef>
                <a:spcPts val="13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Proporsi </a:t>
            </a:r>
            <a:r>
              <a:rPr sz="1700" i="1" dirty="0">
                <a:latin typeface="Arial"/>
                <a:cs typeface="Arial"/>
              </a:rPr>
              <a:t>populasi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dinotasikan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sebagai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</a:t>
            </a:r>
            <a:r>
              <a:rPr sz="1700" i="1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menunjukkan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rasio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jumlah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suatu populasi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yang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memiliki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karakteristik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tertentu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dengan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jumlah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total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populasi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tersebut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3504" y="2819684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555" y="0"/>
                </a:lnTo>
              </a:path>
            </a:pathLst>
          </a:custGeom>
          <a:ln w="11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14285" y="2814982"/>
            <a:ext cx="19304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00" i="1" spc="1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702" y="2630938"/>
            <a:ext cx="6584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00" i="1" spc="140" dirty="0">
                <a:latin typeface="Times New Roman"/>
                <a:cs typeface="Times New Roman"/>
              </a:rPr>
              <a:t>p=</a:t>
            </a:r>
            <a:r>
              <a:rPr sz="2100" i="1" spc="385" dirty="0">
                <a:latin typeface="Times New Roman"/>
                <a:cs typeface="Times New Roman"/>
              </a:rPr>
              <a:t> </a:t>
            </a:r>
            <a:r>
              <a:rPr sz="3150" i="1" spc="15" baseline="39682" dirty="0">
                <a:latin typeface="Times New Roman"/>
                <a:cs typeface="Times New Roman"/>
              </a:rPr>
              <a:t>x</a:t>
            </a:r>
            <a:endParaRPr sz="3150" baseline="3968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4108" y="2491739"/>
            <a:ext cx="939165" cy="685800"/>
          </a:xfrm>
          <a:custGeom>
            <a:avLst/>
            <a:gdLst/>
            <a:ahLst/>
            <a:cxnLst/>
            <a:rect l="l" t="t" r="r" b="b"/>
            <a:pathLst>
              <a:path w="939164" h="685800">
                <a:moveTo>
                  <a:pt x="0" y="685800"/>
                </a:moveTo>
                <a:lnTo>
                  <a:pt x="938784" y="685800"/>
                </a:lnTo>
                <a:lnTo>
                  <a:pt x="93878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12594" y="2325979"/>
            <a:ext cx="4758055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5080" indent="-483234">
              <a:lnSpc>
                <a:spcPct val="120600"/>
              </a:lnSpc>
              <a:spcBef>
                <a:spcPts val="95"/>
              </a:spcBef>
            </a:pP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jumlah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populasi dengan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karakteristik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tertentu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jumlah</a:t>
            </a:r>
            <a:r>
              <a:rPr sz="1700" spc="-5" dirty="0">
                <a:latin typeface="Arial MT"/>
                <a:cs typeface="Arial MT"/>
              </a:rPr>
              <a:t> total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populasi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3445205"/>
            <a:ext cx="7885430" cy="796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indent="-342900">
              <a:lnSpc>
                <a:spcPct val="98600"/>
              </a:lnSpc>
              <a:spcBef>
                <a:spcPts val="13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Proporsi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i="1" dirty="0">
                <a:latin typeface="Arial"/>
                <a:cs typeface="Arial"/>
              </a:rPr>
              <a:t>sampel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dinotasikan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sebagai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</a:t>
            </a:r>
            <a:r>
              <a:rPr sz="1700" i="1" spc="10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Symbol"/>
                <a:cs typeface="Symbol"/>
              </a:rPr>
              <a:t>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me</a:t>
            </a:r>
            <a:r>
              <a:rPr sz="1700" strike="sngStrike" dirty="0">
                <a:latin typeface="Arial MT"/>
                <a:cs typeface="Arial MT"/>
              </a:rPr>
              <a:t>n</a:t>
            </a:r>
            <a:r>
              <a:rPr sz="1700" strike="noStrike" dirty="0">
                <a:latin typeface="Arial MT"/>
                <a:cs typeface="Arial MT"/>
              </a:rPr>
              <a:t>unjukkan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spc="-5" dirty="0">
                <a:latin typeface="Arial MT"/>
                <a:cs typeface="Arial MT"/>
              </a:rPr>
              <a:t>ratio</a:t>
            </a:r>
            <a:r>
              <a:rPr sz="1700" strike="noStrike" dirty="0">
                <a:latin typeface="Arial MT"/>
                <a:cs typeface="Arial MT"/>
              </a:rPr>
              <a:t> jumlah</a:t>
            </a:r>
            <a:r>
              <a:rPr sz="1700" strike="noStrike" spc="-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elemen </a:t>
            </a:r>
            <a:r>
              <a:rPr sz="1700" strike="noStrike" spc="-459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suatu sampel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spc="-5" dirty="0">
                <a:latin typeface="Arial MT"/>
                <a:cs typeface="Arial MT"/>
              </a:rPr>
              <a:t>yang</a:t>
            </a:r>
            <a:r>
              <a:rPr sz="1700" strike="noStrike" spc="3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memiliki</a:t>
            </a:r>
            <a:r>
              <a:rPr sz="1700" strike="noStrike" spc="-40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karakteristik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spc="-5" dirty="0">
                <a:latin typeface="Arial MT"/>
                <a:cs typeface="Arial MT"/>
              </a:rPr>
              <a:t>tertentu</a:t>
            </a:r>
            <a:r>
              <a:rPr sz="1700" strike="noStrike" spc="30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dengan</a:t>
            </a:r>
            <a:r>
              <a:rPr sz="1700" strike="noStrike" spc="20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jumlah</a:t>
            </a:r>
            <a:r>
              <a:rPr sz="1700" strike="noStrike" spc="-15" dirty="0">
                <a:latin typeface="Arial MT"/>
                <a:cs typeface="Arial MT"/>
              </a:rPr>
              <a:t> </a:t>
            </a:r>
            <a:r>
              <a:rPr sz="1700" strike="noStrike" spc="-5" dirty="0">
                <a:latin typeface="Arial MT"/>
                <a:cs typeface="Arial MT"/>
              </a:rPr>
              <a:t>total</a:t>
            </a:r>
            <a:r>
              <a:rPr sz="1700" strike="noStrike" spc="1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elemen 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sampel</a:t>
            </a:r>
            <a:r>
              <a:rPr sz="1700" strike="noStrike" spc="-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tersebut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1986" y="478795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263" y="0"/>
                </a:lnTo>
              </a:path>
            </a:pathLst>
          </a:custGeom>
          <a:ln w="11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20046" y="4783266"/>
            <a:ext cx="14795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100" i="1" spc="1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486" y="4598818"/>
            <a:ext cx="61849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100" i="1" spc="140" dirty="0">
                <a:latin typeface="Times New Roman"/>
                <a:cs typeface="Times New Roman"/>
              </a:rPr>
              <a:t>p=</a:t>
            </a:r>
            <a:r>
              <a:rPr sz="2100" i="1" spc="75" dirty="0">
                <a:latin typeface="Times New Roman"/>
                <a:cs typeface="Times New Roman"/>
              </a:rPr>
              <a:t> </a:t>
            </a:r>
            <a:r>
              <a:rPr sz="3150" i="1" spc="15" baseline="41005" dirty="0">
                <a:latin typeface="Times New Roman"/>
                <a:cs typeface="Times New Roman"/>
              </a:rPr>
              <a:t>x</a:t>
            </a:r>
            <a:endParaRPr sz="3150" baseline="410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4108" y="4472940"/>
            <a:ext cx="939165" cy="685800"/>
          </a:xfrm>
          <a:custGeom>
            <a:avLst/>
            <a:gdLst/>
            <a:ahLst/>
            <a:cxnLst/>
            <a:rect l="l" t="t" r="r" b="b"/>
            <a:pathLst>
              <a:path w="939164" h="685800">
                <a:moveTo>
                  <a:pt x="0" y="685800"/>
                </a:moveTo>
                <a:lnTo>
                  <a:pt x="938784" y="685800"/>
                </a:lnTo>
                <a:lnTo>
                  <a:pt x="93878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12594" y="4307560"/>
            <a:ext cx="4589145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5080" indent="-483234">
              <a:lnSpc>
                <a:spcPct val="120600"/>
              </a:lnSpc>
              <a:spcBef>
                <a:spcPts val="95"/>
              </a:spcBef>
            </a:pP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jumlah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sampel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dengan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karakteristik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tertentu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jumlah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total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sampel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4796" y="4722876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740" y="5286197"/>
            <a:ext cx="8204834" cy="96329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Contoh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1700" dirty="0">
                <a:latin typeface="Arial MT"/>
                <a:cs typeface="Arial MT"/>
              </a:rPr>
              <a:t>Misal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terdapat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789654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keluarga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 </a:t>
            </a:r>
            <a:r>
              <a:rPr sz="1700" spc="-5" dirty="0">
                <a:latin typeface="Arial MT"/>
                <a:cs typeface="Arial MT"/>
              </a:rPr>
              <a:t>kota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Depok,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563282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dari keluarga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tersebut</a:t>
            </a:r>
            <a:endParaRPr sz="17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1700" dirty="0">
                <a:latin typeface="Arial MT"/>
                <a:cs typeface="Arial MT"/>
              </a:rPr>
              <a:t>sudah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memiliki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rumah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sendiri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………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729" y="376123"/>
            <a:ext cx="2752725" cy="4441825"/>
            <a:chOff x="883729" y="376123"/>
            <a:chExt cx="2752725" cy="4441825"/>
          </a:xfrm>
        </p:grpSpPr>
        <p:sp>
          <p:nvSpPr>
            <p:cNvPr id="3" name="object 3"/>
            <p:cNvSpPr/>
            <p:nvPr/>
          </p:nvSpPr>
          <p:spPr>
            <a:xfrm>
              <a:off x="1213122" y="2879949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228270" y="0"/>
                  </a:lnTo>
                </a:path>
                <a:path w="1358900">
                  <a:moveTo>
                    <a:pt x="599030" y="0"/>
                  </a:moveTo>
                  <a:lnTo>
                    <a:pt x="1358288" y="0"/>
                  </a:lnTo>
                </a:path>
              </a:pathLst>
            </a:custGeom>
            <a:ln w="10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8491" y="481279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2640" y="1066038"/>
            <a:ext cx="5800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21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i="1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155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2000" i="1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35" dirty="0">
                <a:solidFill>
                  <a:srgbClr val="000000"/>
                </a:solidFill>
                <a:latin typeface="Cambria"/>
                <a:cs typeface="Cambria"/>
              </a:rPr>
              <a:t>ukuran</a:t>
            </a:r>
            <a:r>
              <a:rPr sz="2000" i="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000000"/>
                </a:solidFill>
                <a:latin typeface="Cambria"/>
                <a:cs typeface="Cambria"/>
              </a:rPr>
              <a:t>populasi</a:t>
            </a:r>
            <a:r>
              <a:rPr sz="2000" i="1" spc="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155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2000" i="1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000000"/>
                </a:solidFill>
                <a:latin typeface="Cambria"/>
                <a:cs typeface="Cambria"/>
              </a:rPr>
              <a:t>789654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i="1" spc="100" dirty="0">
                <a:solidFill>
                  <a:srgbClr val="000000"/>
                </a:solidFill>
                <a:latin typeface="Cambria"/>
                <a:cs typeface="Cambria"/>
              </a:rPr>
              <a:t>x</a:t>
            </a:r>
            <a:r>
              <a:rPr sz="2000" i="1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155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2000" i="1" spc="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75" dirty="0">
                <a:solidFill>
                  <a:srgbClr val="000000"/>
                </a:solidFill>
                <a:latin typeface="Cambria"/>
                <a:cs typeface="Cambria"/>
              </a:rPr>
              <a:t>keluarga</a:t>
            </a:r>
            <a:r>
              <a:rPr sz="2000" i="1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20" dirty="0">
                <a:solidFill>
                  <a:srgbClr val="000000"/>
                </a:solidFill>
                <a:latin typeface="Cambria"/>
                <a:cs typeface="Cambria"/>
              </a:rPr>
              <a:t>yg</a:t>
            </a:r>
            <a:r>
              <a:rPr sz="2000" i="1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000000"/>
                </a:solidFill>
                <a:latin typeface="Cambria"/>
                <a:cs typeface="Cambria"/>
              </a:rPr>
              <a:t>sudah</a:t>
            </a:r>
            <a:r>
              <a:rPr sz="2000" i="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35" dirty="0">
                <a:solidFill>
                  <a:srgbClr val="000000"/>
                </a:solidFill>
                <a:latin typeface="Cambria"/>
                <a:cs typeface="Cambria"/>
              </a:rPr>
              <a:t>memiliki</a:t>
            </a:r>
            <a:r>
              <a:rPr sz="2000" i="1" spc="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000000"/>
                </a:solidFill>
                <a:latin typeface="Cambria"/>
                <a:cs typeface="Cambria"/>
              </a:rPr>
              <a:t>rumah</a:t>
            </a:r>
            <a:r>
              <a:rPr sz="2000" i="1" spc="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20" dirty="0">
                <a:solidFill>
                  <a:srgbClr val="000000"/>
                </a:solidFill>
                <a:latin typeface="Cambria"/>
                <a:cs typeface="Cambria"/>
              </a:rPr>
              <a:t>sendiri</a:t>
            </a:r>
            <a:r>
              <a:rPr sz="2000" i="1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155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2000" i="1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000000"/>
                </a:solidFill>
                <a:latin typeface="Cambria"/>
                <a:cs typeface="Cambria"/>
              </a:rPr>
              <a:t>563282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6535" y="4876627"/>
            <a:ext cx="3204845" cy="512445"/>
            <a:chOff x="1216535" y="4876627"/>
            <a:chExt cx="3204845" cy="512445"/>
          </a:xfrm>
        </p:grpSpPr>
        <p:sp>
          <p:nvSpPr>
            <p:cNvPr id="7" name="object 7"/>
            <p:cNvSpPr/>
            <p:nvPr/>
          </p:nvSpPr>
          <p:spPr>
            <a:xfrm>
              <a:off x="1221615" y="4881707"/>
              <a:ext cx="922019" cy="0"/>
            </a:xfrm>
            <a:custGeom>
              <a:avLst/>
              <a:gdLst/>
              <a:ahLst/>
              <a:cxnLst/>
              <a:rect l="l" t="t" r="r" b="b"/>
              <a:pathLst>
                <a:path w="922019">
                  <a:moveTo>
                    <a:pt x="0" y="0"/>
                  </a:moveTo>
                  <a:lnTo>
                    <a:pt x="151467" y="0"/>
                  </a:lnTo>
                </a:path>
                <a:path w="922019">
                  <a:moveTo>
                    <a:pt x="521742" y="0"/>
                  </a:moveTo>
                  <a:lnTo>
                    <a:pt x="921517" y="0"/>
                  </a:lnTo>
                </a:path>
              </a:pathLst>
            </a:custGeom>
            <a:ln w="1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7355" y="5384292"/>
              <a:ext cx="1949450" cy="0"/>
            </a:xfrm>
            <a:custGeom>
              <a:avLst/>
              <a:gdLst/>
              <a:ahLst/>
              <a:cxnLst/>
              <a:rect l="l" t="t" r="r" b="b"/>
              <a:pathLst>
                <a:path w="1949450">
                  <a:moveTo>
                    <a:pt x="0" y="0"/>
                  </a:moveTo>
                  <a:lnTo>
                    <a:pt x="70104" y="0"/>
                  </a:lnTo>
                </a:path>
                <a:path w="1949450">
                  <a:moveTo>
                    <a:pt x="1879092" y="0"/>
                  </a:moveTo>
                  <a:lnTo>
                    <a:pt x="194919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640" y="1767332"/>
            <a:ext cx="8394065" cy="474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2000" b="1" i="1" spc="-40" dirty="0">
                <a:latin typeface="Cambria"/>
                <a:cs typeface="Cambria"/>
              </a:rPr>
              <a:t>Sehingga</a:t>
            </a:r>
            <a:r>
              <a:rPr sz="2000" b="1" i="1" spc="-20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</a:pPr>
            <a:r>
              <a:rPr sz="2000" i="1" spc="-30" dirty="0">
                <a:latin typeface="Cambria"/>
                <a:cs typeface="Cambria"/>
              </a:rPr>
              <a:t>Proporsi</a:t>
            </a:r>
            <a:r>
              <a:rPr sz="2000" i="1" spc="35" dirty="0">
                <a:latin typeface="Cambria"/>
                <a:cs typeface="Cambria"/>
              </a:rPr>
              <a:t> </a:t>
            </a:r>
            <a:r>
              <a:rPr sz="2000" i="1" spc="-60" dirty="0">
                <a:latin typeface="Cambria"/>
                <a:cs typeface="Cambria"/>
              </a:rPr>
              <a:t>semua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75" dirty="0">
                <a:latin typeface="Cambria"/>
                <a:cs typeface="Cambria"/>
              </a:rPr>
              <a:t>keluarga</a:t>
            </a:r>
            <a:r>
              <a:rPr sz="2000" i="1" spc="4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di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30" dirty="0">
                <a:latin typeface="Cambria"/>
                <a:cs typeface="Cambria"/>
              </a:rPr>
              <a:t>Depok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yang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sudah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35" dirty="0">
                <a:latin typeface="Cambria"/>
                <a:cs typeface="Cambria"/>
              </a:rPr>
              <a:t>memiliki</a:t>
            </a:r>
            <a:r>
              <a:rPr sz="2000" i="1" spc="20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rumah</a:t>
            </a:r>
            <a:r>
              <a:rPr sz="2000" i="1" spc="3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sendiri</a:t>
            </a:r>
            <a:r>
              <a:rPr sz="2000" i="1" spc="1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050">
              <a:latin typeface="Cambria"/>
              <a:cs typeface="Cambria"/>
            </a:endParaRPr>
          </a:p>
          <a:p>
            <a:pPr marL="819150" marR="5449570" indent="-394970">
              <a:lnSpc>
                <a:spcPct val="57999"/>
              </a:lnSpc>
              <a:tabLst>
                <a:tab pos="1115060" algn="l"/>
                <a:tab pos="1391285" algn="l"/>
              </a:tabLst>
            </a:pPr>
            <a:r>
              <a:rPr sz="1900" i="1" spc="145" dirty="0">
                <a:latin typeface="Times New Roman"/>
                <a:cs typeface="Times New Roman"/>
              </a:rPr>
              <a:t>p=</a:t>
            </a:r>
            <a:r>
              <a:rPr sz="1900" i="1" spc="405" dirty="0">
                <a:latin typeface="Times New Roman"/>
                <a:cs typeface="Times New Roman"/>
              </a:rPr>
              <a:t> </a:t>
            </a:r>
            <a:r>
              <a:rPr sz="2850" i="1" spc="44" baseline="40935" dirty="0">
                <a:latin typeface="Times New Roman"/>
                <a:cs typeface="Times New Roman"/>
              </a:rPr>
              <a:t>x	</a:t>
            </a:r>
            <a:r>
              <a:rPr sz="1900" i="1" spc="45" dirty="0">
                <a:latin typeface="Times New Roman"/>
                <a:cs typeface="Times New Roman"/>
              </a:rPr>
              <a:t>=</a:t>
            </a:r>
            <a:r>
              <a:rPr sz="1900" i="1" spc="430" dirty="0">
                <a:latin typeface="Times New Roman"/>
                <a:cs typeface="Times New Roman"/>
              </a:rPr>
              <a:t> </a:t>
            </a:r>
            <a:r>
              <a:rPr sz="2850" i="1" spc="22" baseline="40935" dirty="0">
                <a:latin typeface="Times New Roman"/>
                <a:cs typeface="Times New Roman"/>
              </a:rPr>
              <a:t>563282</a:t>
            </a:r>
            <a:r>
              <a:rPr sz="2850" i="1" spc="487" baseline="40935" dirty="0">
                <a:latin typeface="Times New Roman"/>
                <a:cs typeface="Times New Roman"/>
              </a:rPr>
              <a:t> </a:t>
            </a:r>
            <a:r>
              <a:rPr sz="1900" i="1" spc="45" dirty="0">
                <a:latin typeface="Times New Roman"/>
                <a:cs typeface="Times New Roman"/>
              </a:rPr>
              <a:t>=</a:t>
            </a:r>
            <a:r>
              <a:rPr sz="1900" i="1" spc="21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0.71 </a:t>
            </a:r>
            <a:r>
              <a:rPr sz="1900" i="1" spc="-459" dirty="0">
                <a:latin typeface="Times New Roman"/>
                <a:cs typeface="Times New Roman"/>
              </a:rPr>
              <a:t> </a:t>
            </a:r>
            <a:r>
              <a:rPr sz="1900" i="1" spc="45" dirty="0">
                <a:latin typeface="Times New Roman"/>
                <a:cs typeface="Times New Roman"/>
              </a:rPr>
              <a:t>N		</a:t>
            </a:r>
            <a:r>
              <a:rPr sz="1900" i="1" spc="10" dirty="0">
                <a:latin typeface="Times New Roman"/>
                <a:cs typeface="Times New Roman"/>
              </a:rPr>
              <a:t>789654</a:t>
            </a:r>
            <a:endParaRPr sz="1900">
              <a:latin typeface="Times New Roman"/>
              <a:cs typeface="Times New Roman"/>
            </a:endParaRPr>
          </a:p>
          <a:p>
            <a:pPr marL="393700" marR="127000">
              <a:lnSpc>
                <a:spcPct val="100000"/>
              </a:lnSpc>
              <a:spcBef>
                <a:spcPts val="260"/>
              </a:spcBef>
            </a:pPr>
            <a:r>
              <a:rPr sz="2000" i="1" spc="-10" dirty="0">
                <a:latin typeface="Cambria"/>
                <a:cs typeface="Cambria"/>
              </a:rPr>
              <a:t>Kemudian,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60" dirty="0">
                <a:latin typeface="Cambria"/>
                <a:cs typeface="Cambria"/>
              </a:rPr>
              <a:t>jika</a:t>
            </a:r>
            <a:r>
              <a:rPr sz="2000" i="1" spc="50" dirty="0">
                <a:latin typeface="Cambria"/>
                <a:cs typeface="Cambria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diambil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sampel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120" dirty="0">
                <a:latin typeface="Cambria"/>
                <a:cs typeface="Cambria"/>
              </a:rPr>
              <a:t>acak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70" dirty="0">
                <a:latin typeface="Cambria"/>
                <a:cs typeface="Cambria"/>
              </a:rPr>
              <a:t>sebanyak</a:t>
            </a:r>
            <a:r>
              <a:rPr sz="2000" i="1" spc="40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240</a:t>
            </a:r>
            <a:r>
              <a:rPr sz="2000" i="1" spc="50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keluarga,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dan</a:t>
            </a:r>
            <a:r>
              <a:rPr sz="2000" i="1" spc="60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ternyata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125" dirty="0">
                <a:latin typeface="Cambria"/>
                <a:cs typeface="Cambria"/>
              </a:rPr>
              <a:t>ada </a:t>
            </a:r>
            <a:r>
              <a:rPr sz="2000" i="1" spc="-425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158</a:t>
            </a:r>
            <a:r>
              <a:rPr sz="2000" i="1" spc="40" dirty="0">
                <a:latin typeface="Cambria"/>
                <a:cs typeface="Cambria"/>
              </a:rPr>
              <a:t> </a:t>
            </a:r>
            <a:r>
              <a:rPr sz="2000" i="1" spc="-75" dirty="0">
                <a:latin typeface="Cambria"/>
                <a:cs typeface="Cambria"/>
              </a:rPr>
              <a:t>keluarga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yang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sudah</a:t>
            </a:r>
            <a:r>
              <a:rPr sz="2000" i="1" spc="40" dirty="0">
                <a:latin typeface="Cambria"/>
                <a:cs typeface="Cambria"/>
              </a:rPr>
              <a:t> </a:t>
            </a:r>
            <a:r>
              <a:rPr sz="2000" i="1" spc="-35" dirty="0">
                <a:latin typeface="Cambria"/>
                <a:cs typeface="Cambria"/>
              </a:rPr>
              <a:t>memiliki</a:t>
            </a:r>
            <a:r>
              <a:rPr sz="2000" i="1" spc="20" dirty="0">
                <a:latin typeface="Cambria"/>
                <a:cs typeface="Cambria"/>
              </a:rPr>
              <a:t> </a:t>
            </a:r>
            <a:r>
              <a:rPr sz="2000" i="1" spc="-30" dirty="0">
                <a:latin typeface="Cambria"/>
                <a:cs typeface="Cambria"/>
              </a:rPr>
              <a:t>rumah,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120" dirty="0">
                <a:latin typeface="Cambria"/>
                <a:cs typeface="Cambria"/>
              </a:rPr>
              <a:t>maka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i="1" spc="40" dirty="0">
                <a:latin typeface="Cambria"/>
                <a:cs typeface="Cambria"/>
              </a:rPr>
              <a:t>n</a:t>
            </a:r>
            <a:r>
              <a:rPr sz="2000" i="1" spc="50" dirty="0">
                <a:latin typeface="Cambria"/>
                <a:cs typeface="Cambria"/>
              </a:rPr>
              <a:t> </a:t>
            </a:r>
            <a:r>
              <a:rPr sz="2000" i="1" spc="155" dirty="0">
                <a:latin typeface="Cambria"/>
                <a:cs typeface="Cambria"/>
              </a:rPr>
              <a:t>=</a:t>
            </a:r>
            <a:r>
              <a:rPr sz="2000" i="1" spc="55" dirty="0">
                <a:latin typeface="Cambria"/>
                <a:cs typeface="Cambria"/>
              </a:rPr>
              <a:t> </a:t>
            </a:r>
            <a:r>
              <a:rPr sz="2000" i="1" spc="-35" dirty="0">
                <a:latin typeface="Cambria"/>
                <a:cs typeface="Cambria"/>
              </a:rPr>
              <a:t>ukuran</a:t>
            </a:r>
            <a:r>
              <a:rPr sz="2000" i="1" spc="40" dirty="0">
                <a:latin typeface="Cambria"/>
                <a:cs typeface="Cambria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sampel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155" dirty="0">
                <a:latin typeface="Cambria"/>
                <a:cs typeface="Cambria"/>
              </a:rPr>
              <a:t>=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240</a:t>
            </a:r>
            <a:endParaRPr sz="200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i="1" spc="100" dirty="0">
                <a:latin typeface="Cambria"/>
                <a:cs typeface="Cambria"/>
              </a:rPr>
              <a:t>x</a:t>
            </a:r>
            <a:r>
              <a:rPr sz="2000" i="1" spc="55" dirty="0">
                <a:latin typeface="Cambria"/>
                <a:cs typeface="Cambria"/>
              </a:rPr>
              <a:t> </a:t>
            </a:r>
            <a:r>
              <a:rPr sz="2000" i="1" spc="155" dirty="0">
                <a:latin typeface="Cambria"/>
                <a:cs typeface="Cambria"/>
              </a:rPr>
              <a:t>=</a:t>
            </a:r>
            <a:r>
              <a:rPr sz="2000" i="1" spc="65" dirty="0">
                <a:latin typeface="Cambria"/>
                <a:cs typeface="Cambria"/>
              </a:rPr>
              <a:t> </a:t>
            </a:r>
            <a:r>
              <a:rPr sz="2000" i="1" spc="-75" dirty="0">
                <a:latin typeface="Cambria"/>
                <a:cs typeface="Cambria"/>
              </a:rPr>
              <a:t>keluarga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60" dirty="0">
                <a:latin typeface="Cambria"/>
                <a:cs typeface="Cambria"/>
              </a:rPr>
              <a:t>dari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sampel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20" dirty="0">
                <a:latin typeface="Cambria"/>
                <a:cs typeface="Cambria"/>
              </a:rPr>
              <a:t>yg</a:t>
            </a:r>
            <a:r>
              <a:rPr sz="2000" i="1" spc="50" dirty="0">
                <a:latin typeface="Cambria"/>
                <a:cs typeface="Cambria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sudah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35" dirty="0">
                <a:latin typeface="Cambria"/>
                <a:cs typeface="Cambria"/>
              </a:rPr>
              <a:t>memiliki</a:t>
            </a:r>
            <a:r>
              <a:rPr sz="2000" i="1" spc="20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rumah</a:t>
            </a:r>
            <a:r>
              <a:rPr sz="2000" i="1" spc="35" dirty="0">
                <a:latin typeface="Cambria"/>
                <a:cs typeface="Cambria"/>
              </a:rPr>
              <a:t> </a:t>
            </a:r>
            <a:r>
              <a:rPr sz="2000" i="1" spc="155" dirty="0">
                <a:latin typeface="Cambria"/>
                <a:cs typeface="Cambria"/>
              </a:rPr>
              <a:t>=</a:t>
            </a:r>
            <a:r>
              <a:rPr sz="2000" i="1" spc="65" dirty="0">
                <a:latin typeface="Cambria"/>
                <a:cs typeface="Cambria"/>
              </a:rPr>
              <a:t> </a:t>
            </a:r>
            <a:r>
              <a:rPr sz="2000" i="1" spc="-50" dirty="0">
                <a:latin typeface="Cambria"/>
                <a:cs typeface="Cambria"/>
              </a:rPr>
              <a:t>158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"/>
              <a:cs typeface="Cambria"/>
            </a:endParaRPr>
          </a:p>
          <a:p>
            <a:pPr marL="816610" marR="5879465" indent="-383540">
              <a:lnSpc>
                <a:spcPct val="57799"/>
              </a:lnSpc>
              <a:spcBef>
                <a:spcPts val="5"/>
              </a:spcBef>
              <a:tabLst>
                <a:tab pos="1337945" algn="l"/>
              </a:tabLst>
            </a:pPr>
            <a:r>
              <a:rPr sz="1900" i="1" spc="145" dirty="0">
                <a:latin typeface="Times New Roman"/>
                <a:cs typeface="Times New Roman"/>
              </a:rPr>
              <a:t>p=</a:t>
            </a:r>
            <a:r>
              <a:rPr sz="1900" i="1" spc="85" dirty="0">
                <a:latin typeface="Times New Roman"/>
                <a:cs typeface="Times New Roman"/>
              </a:rPr>
              <a:t> </a:t>
            </a:r>
            <a:r>
              <a:rPr sz="2850" i="1" spc="37" baseline="40935" dirty="0">
                <a:latin typeface="Times New Roman"/>
                <a:cs typeface="Times New Roman"/>
              </a:rPr>
              <a:t>x</a:t>
            </a:r>
            <a:r>
              <a:rPr sz="2850" i="1" spc="540" baseline="40935" dirty="0">
                <a:latin typeface="Times New Roman"/>
                <a:cs typeface="Times New Roman"/>
              </a:rPr>
              <a:t> </a:t>
            </a:r>
            <a:r>
              <a:rPr sz="1900" i="1" spc="45" dirty="0">
                <a:latin typeface="Times New Roman"/>
                <a:cs typeface="Times New Roman"/>
              </a:rPr>
              <a:t>=</a:t>
            </a:r>
            <a:r>
              <a:rPr sz="1900" i="1" spc="425" dirty="0">
                <a:latin typeface="Times New Roman"/>
                <a:cs typeface="Times New Roman"/>
              </a:rPr>
              <a:t> </a:t>
            </a:r>
            <a:r>
              <a:rPr sz="2850" i="1" spc="22" baseline="40935" dirty="0">
                <a:latin typeface="Times New Roman"/>
                <a:cs typeface="Times New Roman"/>
              </a:rPr>
              <a:t>158</a:t>
            </a:r>
            <a:r>
              <a:rPr sz="2850" i="1" spc="622" baseline="40935" dirty="0">
                <a:latin typeface="Times New Roman"/>
                <a:cs typeface="Times New Roman"/>
              </a:rPr>
              <a:t> </a:t>
            </a:r>
            <a:r>
              <a:rPr sz="1900" i="1" spc="45" dirty="0">
                <a:latin typeface="Times New Roman"/>
                <a:cs typeface="Times New Roman"/>
              </a:rPr>
              <a:t>=</a:t>
            </a:r>
            <a:r>
              <a:rPr sz="1900" i="1" spc="229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0.66 </a:t>
            </a:r>
            <a:r>
              <a:rPr sz="1900" i="1" spc="-459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n	</a:t>
            </a:r>
            <a:r>
              <a:rPr sz="1900" i="1" spc="5" dirty="0">
                <a:latin typeface="Times New Roman"/>
                <a:cs typeface="Times New Roman"/>
              </a:rPr>
              <a:t>240</a:t>
            </a:r>
            <a:endParaRPr sz="1900">
              <a:latin typeface="Times New Roman"/>
              <a:cs typeface="Times New Roman"/>
            </a:endParaRPr>
          </a:p>
          <a:p>
            <a:pPr marL="393700" marR="55880" indent="-342900">
              <a:lnSpc>
                <a:spcPct val="104600"/>
              </a:lnSpc>
              <a:spcBef>
                <a:spcPts val="825"/>
              </a:spcBef>
              <a:buChar char="•"/>
              <a:tabLst>
                <a:tab pos="393065" algn="l"/>
                <a:tab pos="393700" algn="l"/>
              </a:tabLst>
            </a:pPr>
            <a:r>
              <a:rPr sz="1700" dirty="0">
                <a:latin typeface="Arial MT"/>
                <a:cs typeface="Arial MT"/>
              </a:rPr>
              <a:t>Seperti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rata-rata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800" i="1" spc="90" dirty="0">
                <a:latin typeface="Cambria"/>
                <a:cs typeface="Cambria"/>
              </a:rPr>
              <a:t>x,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proporsi sampel</a:t>
            </a:r>
            <a:r>
              <a:rPr sz="1700" spc="430" dirty="0">
                <a:latin typeface="Arial MT"/>
                <a:cs typeface="Arial MT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juga merupakan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variabel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acak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yang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memiliki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distribusi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peluang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yang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disebut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i="1" dirty="0">
                <a:latin typeface="Arial"/>
                <a:cs typeface="Arial"/>
              </a:rPr>
              <a:t>distribusi</a:t>
            </a:r>
            <a:r>
              <a:rPr sz="1700" i="1" spc="-1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sampling</a:t>
            </a:r>
            <a:endParaRPr sz="1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100"/>
              </a:spcBef>
            </a:pPr>
            <a:r>
              <a:rPr sz="17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Contoh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Sebuah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konsultan memiliki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5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staf.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35" dirty="0">
                <a:latin typeface="Arial MT"/>
                <a:cs typeface="Arial MT"/>
              </a:rPr>
              <a:t>Tabel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berikut adalah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daftar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5 staf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&amp;</a:t>
            </a:r>
            <a:endParaRPr sz="17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Arial MT"/>
                <a:cs typeface="Arial MT"/>
              </a:rPr>
              <a:t>pengetahuannya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ttg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Statistika.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5312" y="1027112"/>
          <a:ext cx="29483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i="1" spc="15" dirty="0">
                          <a:latin typeface="Cambria"/>
                          <a:cs typeface="Cambria"/>
                        </a:rPr>
                        <a:t>Nama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i="1" spc="-15" dirty="0">
                          <a:latin typeface="Cambria"/>
                          <a:cs typeface="Cambria"/>
                        </a:rPr>
                        <a:t>Mengerti</a:t>
                      </a:r>
                      <a:r>
                        <a:rPr sz="1400" b="1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25" dirty="0">
                          <a:latin typeface="Cambria"/>
                          <a:cs typeface="Cambria"/>
                        </a:rPr>
                        <a:t>Statistika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6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2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Ya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-15" dirty="0">
                          <a:latin typeface="Cambria"/>
                          <a:cs typeface="Cambria"/>
                        </a:rPr>
                        <a:t>John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-35" dirty="0">
                          <a:latin typeface="Cambria"/>
                          <a:cs typeface="Cambria"/>
                        </a:rPr>
                        <a:t>Tidak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10" dirty="0">
                          <a:latin typeface="Cambria"/>
                          <a:cs typeface="Cambria"/>
                        </a:rPr>
                        <a:t>Susan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-35" dirty="0">
                          <a:latin typeface="Cambria"/>
                          <a:cs typeface="Cambria"/>
                        </a:rPr>
                        <a:t>Tidak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-5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spc="2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Ya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spc="-2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spc="2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Ya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0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0000"/>
                </a:solidFill>
                <a:latin typeface="Arial MT"/>
                <a:cs typeface="Arial MT"/>
              </a:rPr>
              <a:t>Dari</a:t>
            </a:r>
            <a:r>
              <a:rPr sz="17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00000"/>
                </a:solidFill>
                <a:latin typeface="Arial MT"/>
                <a:cs typeface="Arial MT"/>
              </a:rPr>
              <a:t>populasi ini,</a:t>
            </a:r>
            <a:r>
              <a:rPr sz="17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00000"/>
                </a:solidFill>
                <a:latin typeface="Arial MT"/>
                <a:cs typeface="Arial MT"/>
              </a:rPr>
              <a:t>proporsi </a:t>
            </a:r>
            <a:r>
              <a:rPr sz="1700" spc="-15" dirty="0">
                <a:solidFill>
                  <a:srgbClr val="000000"/>
                </a:solidFill>
                <a:latin typeface="Arial MT"/>
                <a:cs typeface="Arial MT"/>
              </a:rPr>
              <a:t>staff</a:t>
            </a:r>
            <a:r>
              <a:rPr sz="17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00000"/>
                </a:solidFill>
                <a:latin typeface="Arial MT"/>
                <a:cs typeface="Arial MT"/>
              </a:rPr>
              <a:t>yang</a:t>
            </a:r>
            <a:r>
              <a:rPr sz="1700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00000"/>
                </a:solidFill>
                <a:latin typeface="Arial MT"/>
                <a:cs typeface="Arial MT"/>
              </a:rPr>
              <a:t>mengerti </a:t>
            </a:r>
            <a:r>
              <a:rPr sz="1700" spc="-4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00000"/>
                </a:solidFill>
                <a:latin typeface="Arial MT"/>
                <a:cs typeface="Arial MT"/>
              </a:rPr>
              <a:t>statistika</a:t>
            </a:r>
            <a:r>
              <a:rPr sz="1700" dirty="0">
                <a:solidFill>
                  <a:srgbClr val="000000"/>
                </a:solidFill>
                <a:latin typeface="Arial MT"/>
                <a:cs typeface="Arial MT"/>
              </a:rPr>
              <a:t> 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775" y="1472159"/>
            <a:ext cx="4658360" cy="11601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520"/>
              </a:spcBef>
            </a:pPr>
            <a:r>
              <a:rPr sz="1700" i="1" dirty="0">
                <a:latin typeface="Times New Roman"/>
                <a:cs typeface="Times New Roman"/>
              </a:rPr>
              <a:t>p</a:t>
            </a:r>
            <a:r>
              <a:rPr sz="1700" i="1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3/5</a:t>
            </a:r>
            <a:r>
              <a:rPr sz="1700" dirty="0">
                <a:latin typeface="Arial MT"/>
                <a:cs typeface="Arial MT"/>
              </a:rPr>
              <a:t> =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0.60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98200"/>
              </a:lnSpc>
              <a:spcBef>
                <a:spcPts val="459"/>
              </a:spcBef>
            </a:pPr>
            <a:r>
              <a:rPr sz="1700" dirty="0">
                <a:latin typeface="Arial MT"/>
                <a:cs typeface="Arial MT"/>
              </a:rPr>
              <a:t>Jika diambil sampel berukuran 3 dari populasi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tersebut,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maka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akan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dihasilkan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10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kemungkinan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kombinasi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sampel.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43249"/>
            <a:ext cx="100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80" dirty="0">
                <a:latin typeface="Cambria"/>
                <a:cs typeface="Cambria"/>
              </a:rPr>
              <a:t>∑</a:t>
            </a:r>
            <a:r>
              <a:rPr sz="1600" i="1" spc="90" dirty="0">
                <a:latin typeface="Cambria"/>
                <a:cs typeface="Cambria"/>
              </a:rPr>
              <a:t> </a:t>
            </a:r>
            <a:r>
              <a:rPr sz="1600" i="1" spc="-20" dirty="0">
                <a:latin typeface="Cambria"/>
                <a:cs typeface="Cambria"/>
              </a:rPr>
              <a:t>Sa</a:t>
            </a:r>
            <a:r>
              <a:rPr sz="1600" i="1" spc="-35" dirty="0">
                <a:latin typeface="Cambria"/>
                <a:cs typeface="Cambria"/>
              </a:rPr>
              <a:t>m</a:t>
            </a:r>
            <a:r>
              <a:rPr sz="1600" i="1" spc="-45" dirty="0">
                <a:latin typeface="Cambria"/>
                <a:cs typeface="Cambria"/>
              </a:rPr>
              <a:t>p</a:t>
            </a:r>
            <a:r>
              <a:rPr sz="1600" i="1" spc="-65" dirty="0">
                <a:latin typeface="Cambria"/>
                <a:cs typeface="Cambria"/>
              </a:rPr>
              <a:t>e</a:t>
            </a:r>
            <a:r>
              <a:rPr sz="1600" i="1" spc="-35" dirty="0">
                <a:latin typeface="Cambria"/>
                <a:cs typeface="Cambria"/>
              </a:rPr>
              <a:t>l</a:t>
            </a:r>
            <a:r>
              <a:rPr sz="1600" i="1" spc="75" dirty="0">
                <a:latin typeface="Cambria"/>
                <a:cs typeface="Cambria"/>
              </a:rPr>
              <a:t> </a:t>
            </a:r>
            <a:r>
              <a:rPr sz="1600" i="1" spc="120" dirty="0">
                <a:latin typeface="Cambria"/>
                <a:cs typeface="Cambria"/>
              </a:rPr>
              <a:t>=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5289" y="2889989"/>
            <a:ext cx="59880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3390" algn="l"/>
              </a:tabLst>
            </a:pPr>
            <a:r>
              <a:rPr sz="4100" spc="-330" dirty="0">
                <a:latin typeface="Arial MT"/>
                <a:cs typeface="Arial MT"/>
              </a:rPr>
              <a:t>(	)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8668" y="3091121"/>
            <a:ext cx="13208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10" dirty="0"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1450" spc="10" dirty="0">
                <a:latin typeface="Arial MT"/>
                <a:cs typeface="Arial MT"/>
              </a:rPr>
              <a:t>3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66916" y="3283899"/>
            <a:ext cx="788035" cy="0"/>
          </a:xfrm>
          <a:custGeom>
            <a:avLst/>
            <a:gdLst/>
            <a:ahLst/>
            <a:cxnLst/>
            <a:rect l="l" t="t" r="r" b="b"/>
            <a:pathLst>
              <a:path w="788035">
                <a:moveTo>
                  <a:pt x="0" y="0"/>
                </a:moveTo>
                <a:lnTo>
                  <a:pt x="787523" y="0"/>
                </a:lnTo>
              </a:path>
            </a:pathLst>
          </a:custGeom>
          <a:ln w="7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0895" y="3277106"/>
            <a:ext cx="79692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15" dirty="0">
                <a:latin typeface="Arial MT"/>
                <a:cs typeface="Arial MT"/>
              </a:rPr>
              <a:t>3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!</a:t>
            </a:r>
            <a:r>
              <a:rPr sz="1450" spc="-204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(</a:t>
            </a:r>
            <a:r>
              <a:rPr sz="1450" spc="15" dirty="0">
                <a:latin typeface="Arial MT"/>
                <a:cs typeface="Arial MT"/>
              </a:rPr>
              <a:t>5</a:t>
            </a:r>
            <a:r>
              <a:rPr sz="1450" spc="40" dirty="0">
                <a:latin typeface="Arial MT"/>
                <a:cs typeface="Arial MT"/>
              </a:rPr>
              <a:t> </a:t>
            </a:r>
            <a:r>
              <a:rPr sz="1450" spc="55" dirty="0">
                <a:latin typeface="Arial MT"/>
                <a:cs typeface="Arial MT"/>
              </a:rPr>
              <a:t>-</a:t>
            </a:r>
            <a:r>
              <a:rPr sz="1450" spc="40" dirty="0">
                <a:latin typeface="Arial MT"/>
                <a:cs typeface="Arial MT"/>
              </a:rPr>
              <a:t>3</a:t>
            </a:r>
            <a:r>
              <a:rPr sz="1450" spc="5" dirty="0">
                <a:latin typeface="Arial MT"/>
                <a:cs typeface="Arial MT"/>
              </a:rPr>
              <a:t>)</a:t>
            </a:r>
            <a:r>
              <a:rPr sz="1450" spc="-15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!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4206" y="3016032"/>
            <a:ext cx="22796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15" dirty="0">
                <a:latin typeface="Arial MT"/>
                <a:cs typeface="Arial MT"/>
              </a:rPr>
              <a:t>5</a:t>
            </a:r>
            <a:r>
              <a:rPr sz="1450" spc="-4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!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5177" y="3132502"/>
            <a:ext cx="33909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Symbol"/>
                <a:cs typeface="Symbol"/>
              </a:rPr>
              <a:t></a:t>
            </a:r>
            <a:r>
              <a:rPr sz="1450" spc="40" dirty="0">
                <a:latin typeface="Arial MT"/>
                <a:cs typeface="Arial MT"/>
              </a:rPr>
              <a:t>10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755" y="3132502"/>
            <a:ext cx="12890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1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00512" y="2881312"/>
          <a:ext cx="4267200" cy="356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Palatino Linotype"/>
                          <a:cs typeface="Palatino Linotype"/>
                        </a:rPr>
                        <a:t>Sampel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140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0890" marR="356870" indent="-405765">
                        <a:lnSpc>
                          <a:spcPts val="1670"/>
                        </a:lnSpc>
                        <a:spcBef>
                          <a:spcPts val="335"/>
                        </a:spcBef>
                      </a:pPr>
                      <a:r>
                        <a:rPr sz="1400" b="1" spc="-5" dirty="0">
                          <a:latin typeface="Palatino Linotype"/>
                          <a:cs typeface="Palatino Linotype"/>
                        </a:rPr>
                        <a:t>Proporsi</a:t>
                      </a:r>
                      <a:r>
                        <a:rPr sz="1400" b="1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b="1" spc="-5" dirty="0">
                          <a:latin typeface="Palatino Linotype"/>
                          <a:cs typeface="Palatino Linotype"/>
                        </a:rPr>
                        <a:t>yang</a:t>
                      </a:r>
                      <a:r>
                        <a:rPr sz="1400" b="1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b="1" dirty="0">
                          <a:latin typeface="Palatino Linotype"/>
                          <a:cs typeface="Palatino Linotype"/>
                        </a:rPr>
                        <a:t>Mengerti </a:t>
                      </a:r>
                      <a:r>
                        <a:rPr sz="1400" b="1" spc="-3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b="1" dirty="0">
                          <a:latin typeface="Palatino Linotype"/>
                          <a:cs typeface="Palatino Linotype"/>
                        </a:rPr>
                        <a:t>Statistika</a:t>
                      </a:r>
                      <a:r>
                        <a:rPr sz="1400" b="1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b="1" dirty="0">
                          <a:latin typeface="Palatino Linotype"/>
                          <a:cs typeface="Palatino Linotype"/>
                        </a:rPr>
                        <a:t>(</a:t>
                      </a:r>
                      <a:r>
                        <a:rPr sz="1400" b="1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b="1" i="1" spc="-2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400" b="1" i="1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dirty="0">
                          <a:latin typeface="Palatino Linotype"/>
                          <a:cs typeface="Palatino Linotype"/>
                        </a:rPr>
                        <a:t>)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2"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i="1" spc="7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r>
                        <a:rPr sz="1400" i="1" spc="7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John,</a:t>
                      </a:r>
                      <a:r>
                        <a:rPr sz="1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Susan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1/3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3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i="1" spc="7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r>
                        <a:rPr sz="1400" i="1" spc="7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John, </a:t>
                      </a:r>
                      <a:r>
                        <a:rPr sz="1400" b="1" i="1" spc="-1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2/3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0.67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3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i="1" spc="7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r>
                        <a:rPr sz="1400" i="1" spc="7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John, </a:t>
                      </a:r>
                      <a:r>
                        <a:rPr sz="1400" b="1" i="1" spc="-1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2/3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0.67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i="1" spc="7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r>
                        <a:rPr sz="1400" i="1" spc="7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Susan,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1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2/3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0.67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73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i="1" spc="7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r>
                        <a:rPr sz="1400" i="1" spc="7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Susan,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1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2/3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7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i="1" spc="7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Ali</a:t>
                      </a:r>
                      <a:r>
                        <a:rPr sz="1400" i="1" spc="7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r>
                        <a:rPr sz="1400" i="1" spc="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1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3/3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1.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spc="5" dirty="0">
                          <a:latin typeface="Cambria"/>
                          <a:cs typeface="Cambria"/>
                        </a:rPr>
                        <a:t>John,</a:t>
                      </a:r>
                      <a:r>
                        <a:rPr sz="1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Susan,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2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1/3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3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i="1" spc="5" dirty="0">
                          <a:latin typeface="Cambria"/>
                          <a:cs typeface="Cambria"/>
                        </a:rPr>
                        <a:t>John,</a:t>
                      </a:r>
                      <a:r>
                        <a:rPr sz="1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Susan,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1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1/3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3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i="1" spc="5" dirty="0">
                          <a:latin typeface="Cambria"/>
                          <a:cs typeface="Cambria"/>
                        </a:rPr>
                        <a:t>John,</a:t>
                      </a:r>
                      <a:r>
                        <a:rPr sz="1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1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2/3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7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i="1" spc="20" dirty="0">
                          <a:latin typeface="Cambria"/>
                          <a:cs typeface="Cambria"/>
                        </a:rPr>
                        <a:t>Susan,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5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Lee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400" i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i="1" spc="-10" dirty="0">
                          <a:solidFill>
                            <a:srgbClr val="FF3300"/>
                          </a:solidFill>
                          <a:latin typeface="Cambria"/>
                          <a:cs typeface="Cambria"/>
                        </a:rPr>
                        <a:t>Tom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i="1" dirty="0">
                          <a:latin typeface="Cambria"/>
                          <a:cs typeface="Cambria"/>
                        </a:rPr>
                        <a:t>2/3</a:t>
                      </a:r>
                      <a:r>
                        <a:rPr sz="14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4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400" i="1" spc="5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400" i="1" dirty="0">
                          <a:latin typeface="Cambria"/>
                          <a:cs typeface="Cambria"/>
                        </a:rPr>
                        <a:t>7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423404" y="3200400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95312" y="3643312"/>
          <a:ext cx="2972435" cy="1447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b="1" i="1" dirty="0">
                          <a:latin typeface="Cambria"/>
                          <a:cs typeface="Cambria"/>
                        </a:rPr>
                        <a:t>p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b="1" i="1" dirty="0">
                          <a:latin typeface="Cambria"/>
                          <a:cs typeface="Cambria"/>
                        </a:rPr>
                        <a:t>f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i="1" spc="-15" dirty="0">
                          <a:latin typeface="Cambria"/>
                          <a:cs typeface="Cambria"/>
                        </a:rPr>
                        <a:t>0.33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i="1" dirty="0">
                          <a:latin typeface="Cambria"/>
                          <a:cs typeface="Cambria"/>
                        </a:rPr>
                        <a:t>3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i="1" spc="-15" dirty="0">
                          <a:latin typeface="Cambria"/>
                          <a:cs typeface="Cambria"/>
                        </a:rPr>
                        <a:t>0.67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i="1" dirty="0">
                          <a:latin typeface="Cambria"/>
                          <a:cs typeface="Cambria"/>
                        </a:rPr>
                        <a:t>6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i="1" spc="-15" dirty="0">
                          <a:latin typeface="Cambria"/>
                          <a:cs typeface="Cambria"/>
                        </a:rPr>
                        <a:t>1.00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00" i="1" dirty="0">
                          <a:latin typeface="Cambria"/>
                          <a:cs typeface="Cambria"/>
                        </a:rPr>
                        <a:t>1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dirty="0">
                          <a:latin typeface="Cambria"/>
                          <a:cs typeface="Cambria"/>
                        </a:rPr>
                        <a:t>∑f</a:t>
                      </a:r>
                      <a:r>
                        <a:rPr sz="1300" i="1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300" i="1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dirty="0">
                          <a:latin typeface="Cambria"/>
                          <a:cs typeface="Cambria"/>
                        </a:rPr>
                        <a:t>10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95312" y="5243512"/>
          <a:ext cx="2972435" cy="144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b="1" i="1" dirty="0">
                          <a:latin typeface="Cambria"/>
                          <a:cs typeface="Cambria"/>
                        </a:rPr>
                        <a:t>p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b="1" i="1" dirty="0">
                          <a:latin typeface="Cambria"/>
                          <a:cs typeface="Cambria"/>
                        </a:rPr>
                        <a:t>P(</a:t>
                      </a:r>
                      <a:r>
                        <a:rPr sz="1300" b="1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b="1" i="1" spc="-60" dirty="0">
                          <a:latin typeface="Cambria"/>
                          <a:cs typeface="Cambria"/>
                        </a:rPr>
                        <a:t>p)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15" dirty="0">
                          <a:latin typeface="Cambria"/>
                          <a:cs typeface="Cambria"/>
                        </a:rPr>
                        <a:t>0.33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85" dirty="0">
                          <a:latin typeface="Cambria"/>
                          <a:cs typeface="Cambria"/>
                        </a:rPr>
                        <a:t>3/10</a:t>
                      </a:r>
                      <a:r>
                        <a:rPr sz="1300" i="1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9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300" i="1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-15" dirty="0">
                          <a:latin typeface="Cambria"/>
                          <a:cs typeface="Cambria"/>
                        </a:rPr>
                        <a:t>0.30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15" dirty="0">
                          <a:latin typeface="Cambria"/>
                          <a:cs typeface="Cambria"/>
                        </a:rPr>
                        <a:t>0.67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85" dirty="0">
                          <a:latin typeface="Cambria"/>
                          <a:cs typeface="Cambria"/>
                        </a:rPr>
                        <a:t>6/10</a:t>
                      </a:r>
                      <a:r>
                        <a:rPr sz="1300" i="1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9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300" i="1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-15" dirty="0">
                          <a:latin typeface="Cambria"/>
                          <a:cs typeface="Cambria"/>
                        </a:rPr>
                        <a:t>0.60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15" dirty="0">
                          <a:latin typeface="Cambria"/>
                          <a:cs typeface="Cambria"/>
                        </a:rPr>
                        <a:t>1.00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85" dirty="0">
                          <a:latin typeface="Cambria"/>
                          <a:cs typeface="Cambria"/>
                        </a:rPr>
                        <a:t>1/10</a:t>
                      </a:r>
                      <a:r>
                        <a:rPr sz="1300" i="1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9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300" i="1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-15" dirty="0">
                          <a:latin typeface="Cambria"/>
                          <a:cs typeface="Cambria"/>
                        </a:rPr>
                        <a:t>0.10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i="1" spc="-45" dirty="0">
                          <a:latin typeface="Cambria"/>
                          <a:cs typeface="Cambria"/>
                        </a:rPr>
                        <a:t>∑P(</a:t>
                      </a:r>
                      <a:r>
                        <a:rPr sz="1300" i="1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-4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300" i="1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-55" dirty="0">
                          <a:latin typeface="Cambria"/>
                          <a:cs typeface="Cambria"/>
                        </a:rPr>
                        <a:t>)</a:t>
                      </a:r>
                      <a:r>
                        <a:rPr sz="1300" i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9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300" i="1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i="1" spc="-40" dirty="0">
                          <a:latin typeface="Cambria"/>
                          <a:cs typeface="Cambria"/>
                        </a:rPr>
                        <a:t>1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207008" y="534619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292" y="534619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3291" y="3733800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21" name="object 21"/>
            <p:cNvSpPr/>
            <p:nvPr/>
          </p:nvSpPr>
          <p:spPr>
            <a:xfrm>
              <a:off x="2584703" y="649986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17777"/>
            <a:ext cx="8291830" cy="5505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Untuk 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Arial MT"/>
                <a:cs typeface="Arial MT"/>
              </a:rPr>
              <a:t>yang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besar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</a:t>
            </a:r>
            <a:r>
              <a:rPr sz="1700" i="1" spc="-5" dirty="0">
                <a:latin typeface="Times New Roman"/>
                <a:cs typeface="Times New Roman"/>
              </a:rPr>
              <a:t>n</a:t>
            </a:r>
            <a:r>
              <a:rPr sz="1700" i="1" spc="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≥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30)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sebaran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bagi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</a:t>
            </a:r>
            <a:r>
              <a:rPr sz="1700" i="1" spc="85" dirty="0">
                <a:latin typeface="Cambria"/>
                <a:cs typeface="Cambria"/>
              </a:rPr>
              <a:t> </a:t>
            </a:r>
            <a:r>
              <a:rPr sz="1700" spc="-5" dirty="0">
                <a:latin typeface="Arial MT"/>
                <a:cs typeface="Arial MT"/>
              </a:rPr>
              <a:t>terdi</a:t>
            </a:r>
            <a:r>
              <a:rPr sz="1700" strike="sngStrike" spc="-5" dirty="0">
                <a:latin typeface="Arial MT"/>
                <a:cs typeface="Arial MT"/>
              </a:rPr>
              <a:t>s</a:t>
            </a:r>
            <a:r>
              <a:rPr sz="1700" strike="noStrike" spc="-5" dirty="0">
                <a:latin typeface="Arial MT"/>
                <a:cs typeface="Arial MT"/>
              </a:rPr>
              <a:t>tribusi</a:t>
            </a:r>
            <a:r>
              <a:rPr sz="1700" strike="noStrike" spc="-10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mendekati</a:t>
            </a:r>
            <a:r>
              <a:rPr sz="1700" strike="noStrike" spc="1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normal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dengan </a:t>
            </a:r>
            <a:r>
              <a:rPr sz="1700" strike="noStrike" spc="-459" dirty="0">
                <a:latin typeface="Arial MT"/>
                <a:cs typeface="Arial MT"/>
              </a:rPr>
              <a:t> </a:t>
            </a:r>
            <a:r>
              <a:rPr sz="1700" strike="noStrike" spc="-5" dirty="0">
                <a:latin typeface="Arial MT"/>
                <a:cs typeface="Arial MT"/>
              </a:rPr>
              <a:t>rata-rata</a:t>
            </a:r>
            <a:r>
              <a:rPr sz="1700" strike="noStrike" spc="10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dan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simpangan</a:t>
            </a:r>
            <a:r>
              <a:rPr sz="1700" strike="noStrike" spc="5" dirty="0">
                <a:latin typeface="Arial MT"/>
                <a:cs typeface="Arial MT"/>
              </a:rPr>
              <a:t> </a:t>
            </a:r>
            <a:r>
              <a:rPr sz="1700" strike="noStrike" dirty="0">
                <a:latin typeface="Arial MT"/>
                <a:cs typeface="Arial MT"/>
              </a:rPr>
              <a:t>baku :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35275" y="2928937"/>
            <a:ext cx="3913504" cy="382270"/>
            <a:chOff x="2835275" y="2928937"/>
            <a:chExt cx="3913504" cy="382270"/>
          </a:xfrm>
        </p:grpSpPr>
        <p:sp>
          <p:nvSpPr>
            <p:cNvPr id="4" name="object 4"/>
            <p:cNvSpPr/>
            <p:nvPr/>
          </p:nvSpPr>
          <p:spPr>
            <a:xfrm>
              <a:off x="6673596" y="2933700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5275" y="3138550"/>
              <a:ext cx="152400" cy="172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1575" y="3138550"/>
              <a:ext cx="152400" cy="172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8129" y="3018155"/>
              <a:ext cx="228600" cy="2606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8200" y="2857500"/>
            <a:ext cx="40386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25"/>
              </a:spcBef>
              <a:tabLst>
                <a:tab pos="3863975" algn="l"/>
              </a:tabLst>
            </a:pPr>
            <a:r>
              <a:rPr sz="1700" i="1" spc="95" dirty="0">
                <a:latin typeface="Cambria"/>
                <a:cs typeface="Cambria"/>
              </a:rPr>
              <a:t>P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(p</a:t>
            </a:r>
            <a:r>
              <a:rPr sz="1650" i="1" spc="-75" baseline="-20202" dirty="0">
                <a:latin typeface="Cambria"/>
                <a:cs typeface="Cambria"/>
              </a:rPr>
              <a:t>1</a:t>
            </a:r>
            <a:r>
              <a:rPr sz="1650" i="1" spc="487" baseline="-20202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&lt;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&lt;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Cambria"/>
                <a:cs typeface="Cambria"/>
              </a:rPr>
              <a:t>p</a:t>
            </a:r>
            <a:r>
              <a:rPr sz="1650" i="1" spc="-52" baseline="-20202" dirty="0">
                <a:latin typeface="Cambria"/>
                <a:cs typeface="Cambria"/>
              </a:rPr>
              <a:t>2</a:t>
            </a:r>
            <a:r>
              <a:rPr sz="1650" i="1" spc="75" baseline="-20202" dirty="0">
                <a:latin typeface="Cambria"/>
                <a:cs typeface="Cambria"/>
              </a:rPr>
              <a:t> </a:t>
            </a:r>
            <a:r>
              <a:rPr sz="1700" i="1" spc="-65" dirty="0">
                <a:latin typeface="Cambria"/>
                <a:cs typeface="Cambria"/>
              </a:rPr>
              <a:t>)</a:t>
            </a:r>
            <a:r>
              <a:rPr sz="1700" i="1" spc="195" dirty="0">
                <a:latin typeface="Cambria"/>
                <a:cs typeface="Cambria"/>
              </a:rPr>
              <a:t> </a:t>
            </a:r>
            <a:r>
              <a:rPr sz="1700" i="1" spc="250" dirty="0">
                <a:latin typeface="Cambria"/>
                <a:cs typeface="Cambria"/>
              </a:rPr>
              <a:t>=P</a:t>
            </a:r>
            <a:r>
              <a:rPr sz="1700" i="1" spc="5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(z</a:t>
            </a:r>
            <a:r>
              <a:rPr sz="1700" i="1" spc="229" dirty="0">
                <a:latin typeface="Cambria"/>
                <a:cs typeface="Cambria"/>
              </a:rPr>
              <a:t> </a:t>
            </a:r>
            <a:r>
              <a:rPr sz="1650" i="1" spc="-150" baseline="-20202" dirty="0">
                <a:latin typeface="Cambria"/>
                <a:cs typeface="Cambria"/>
              </a:rPr>
              <a:t>/2</a:t>
            </a:r>
            <a:r>
              <a:rPr sz="1650" i="1" spc="60" baseline="-20202" dirty="0">
                <a:latin typeface="Cambria"/>
                <a:cs typeface="Cambria"/>
              </a:rPr>
              <a:t> </a:t>
            </a:r>
            <a:r>
              <a:rPr sz="1650" i="1" spc="67" baseline="-20202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&lt;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10" dirty="0">
                <a:latin typeface="Cambria"/>
                <a:cs typeface="Cambria"/>
              </a:rPr>
              <a:t>z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&lt;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10" dirty="0">
                <a:latin typeface="Cambria"/>
                <a:cs typeface="Cambria"/>
              </a:rPr>
              <a:t>z</a:t>
            </a:r>
            <a:r>
              <a:rPr sz="1700" i="1" spc="229" dirty="0">
                <a:latin typeface="Cambria"/>
                <a:cs typeface="Cambria"/>
              </a:rPr>
              <a:t> </a:t>
            </a:r>
            <a:r>
              <a:rPr sz="1650" i="1" spc="-150" baseline="-20202" dirty="0">
                <a:latin typeface="Cambria"/>
                <a:cs typeface="Cambria"/>
              </a:rPr>
              <a:t>/2</a:t>
            </a:r>
            <a:r>
              <a:rPr sz="1650" i="1" spc="52" baseline="-20202" dirty="0">
                <a:latin typeface="Cambria"/>
                <a:cs typeface="Cambria"/>
              </a:rPr>
              <a:t> </a:t>
            </a:r>
            <a:r>
              <a:rPr sz="1700" i="1" spc="-65" dirty="0">
                <a:latin typeface="Cambria"/>
                <a:cs typeface="Cambria"/>
              </a:rPr>
              <a:t>)</a:t>
            </a:r>
            <a:r>
              <a:rPr sz="1700" i="1" spc="-8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60" dirty="0">
                <a:latin typeface="Cambria"/>
                <a:cs typeface="Cambria"/>
              </a:rPr>
              <a:t>(1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	</a:t>
            </a:r>
            <a:r>
              <a:rPr sz="1700" i="1" spc="-65" dirty="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3437" y="1747837"/>
            <a:ext cx="8010525" cy="835660"/>
            <a:chOff x="833437" y="1747837"/>
            <a:chExt cx="8010525" cy="835660"/>
          </a:xfrm>
        </p:grpSpPr>
        <p:sp>
          <p:nvSpPr>
            <p:cNvPr id="10" name="object 10"/>
            <p:cNvSpPr/>
            <p:nvPr/>
          </p:nvSpPr>
          <p:spPr>
            <a:xfrm>
              <a:off x="838200" y="1752600"/>
              <a:ext cx="8001000" cy="826135"/>
            </a:xfrm>
            <a:custGeom>
              <a:avLst/>
              <a:gdLst/>
              <a:ahLst/>
              <a:cxnLst/>
              <a:rect l="l" t="t" r="r" b="b"/>
              <a:pathLst>
                <a:path w="8001000" h="826135">
                  <a:moveTo>
                    <a:pt x="0" y="826008"/>
                  </a:moveTo>
                  <a:lnTo>
                    <a:pt x="8001000" y="82600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3440" y="2250352"/>
              <a:ext cx="31115" cy="18415"/>
            </a:xfrm>
            <a:custGeom>
              <a:avLst/>
              <a:gdLst/>
              <a:ahLst/>
              <a:cxnLst/>
              <a:rect l="l" t="t" r="r" b="b"/>
              <a:pathLst>
                <a:path w="31114" h="18414">
                  <a:moveTo>
                    <a:pt x="0" y="18291"/>
                  </a:moveTo>
                  <a:lnTo>
                    <a:pt x="30673" y="0"/>
                  </a:lnTo>
                </a:path>
              </a:pathLst>
            </a:custGeom>
            <a:ln w="10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4113" y="2255793"/>
              <a:ext cx="45085" cy="226695"/>
            </a:xfrm>
            <a:custGeom>
              <a:avLst/>
              <a:gdLst/>
              <a:ahLst/>
              <a:cxnLst/>
              <a:rect l="l" t="t" r="r" b="b"/>
              <a:pathLst>
                <a:path w="45085" h="226694">
                  <a:moveTo>
                    <a:pt x="0" y="0"/>
                  </a:moveTo>
                  <a:lnTo>
                    <a:pt x="44902" y="226513"/>
                  </a:lnTo>
                </a:path>
              </a:pathLst>
            </a:custGeom>
            <a:ln w="19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805" y="1870015"/>
              <a:ext cx="433070" cy="612775"/>
            </a:xfrm>
            <a:custGeom>
              <a:avLst/>
              <a:gdLst/>
              <a:ahLst/>
              <a:cxnLst/>
              <a:rect l="l" t="t" r="r" b="b"/>
              <a:pathLst>
                <a:path w="433070" h="612775">
                  <a:moveTo>
                    <a:pt x="0" y="612291"/>
                  </a:moveTo>
                  <a:lnTo>
                    <a:pt x="58871" y="0"/>
                  </a:lnTo>
                </a:path>
                <a:path w="433070" h="612775">
                  <a:moveTo>
                    <a:pt x="58871" y="0"/>
                  </a:moveTo>
                  <a:lnTo>
                    <a:pt x="433056" y="0"/>
                  </a:lnTo>
                </a:path>
              </a:pathLst>
            </a:custGeom>
            <a:ln w="10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25583" y="1786288"/>
            <a:ext cx="307975" cy="74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 marR="5080" indent="-77470">
              <a:lnSpc>
                <a:spcPct val="121000"/>
              </a:lnSpc>
              <a:spcBef>
                <a:spcPts val="95"/>
              </a:spcBef>
            </a:pPr>
            <a:r>
              <a:rPr sz="1950" i="1" u="sng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950" i="1" u="sng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</a:t>
            </a:r>
            <a:r>
              <a:rPr sz="1950" i="1" u="sng" spc="-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 </a:t>
            </a:r>
            <a:r>
              <a:rPr sz="1950" i="1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950" i="1" spc="3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279" y="2032471"/>
            <a:ext cx="108013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649605" algn="l"/>
                <a:tab pos="916940" algn="l"/>
              </a:tabLst>
            </a:pPr>
            <a:r>
              <a:rPr sz="1950" i="1" spc="-75" dirty="0">
                <a:latin typeface="Cambria"/>
                <a:cs typeface="Cambria"/>
              </a:rPr>
              <a:t>d</a:t>
            </a:r>
            <a:r>
              <a:rPr sz="1950" i="1" spc="-235" dirty="0">
                <a:latin typeface="Cambria"/>
                <a:cs typeface="Cambria"/>
              </a:rPr>
              <a:t>a</a:t>
            </a:r>
            <a:r>
              <a:rPr sz="1950" i="1" spc="35" dirty="0">
                <a:latin typeface="Cambria"/>
                <a:cs typeface="Cambria"/>
              </a:rPr>
              <a:t>n</a:t>
            </a:r>
            <a:r>
              <a:rPr sz="1950" i="1" dirty="0">
                <a:latin typeface="Cambria"/>
                <a:cs typeface="Cambria"/>
              </a:rPr>
              <a:t>	</a:t>
            </a:r>
            <a:r>
              <a:rPr sz="1950" i="1" spc="-310" dirty="0">
                <a:latin typeface="Verdana"/>
                <a:cs typeface="Verdana"/>
              </a:rPr>
              <a:t>σ</a:t>
            </a:r>
            <a:r>
              <a:rPr sz="1950" i="1" dirty="0">
                <a:latin typeface="Verdana"/>
                <a:cs typeface="Verdana"/>
              </a:rPr>
              <a:t>	</a:t>
            </a:r>
            <a:r>
              <a:rPr sz="1950" i="1" spc="145" dirty="0">
                <a:latin typeface="Cambria"/>
                <a:cs typeface="Cambria"/>
              </a:rPr>
              <a:t>=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113" y="2032471"/>
            <a:ext cx="60452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50" i="1" spc="-160" dirty="0">
                <a:latin typeface="Verdana"/>
                <a:cs typeface="Verdana"/>
              </a:rPr>
              <a:t>μ</a:t>
            </a:r>
            <a:r>
              <a:rPr sz="1950" i="1" spc="270" dirty="0">
                <a:latin typeface="Verdana"/>
                <a:cs typeface="Verdana"/>
              </a:rPr>
              <a:t> </a:t>
            </a:r>
            <a:r>
              <a:rPr sz="1950" i="1" spc="145" dirty="0">
                <a:latin typeface="Cambria"/>
                <a:cs typeface="Cambria"/>
              </a:rPr>
              <a:t>=</a:t>
            </a:r>
            <a:r>
              <a:rPr sz="1950" i="1" spc="-55" dirty="0">
                <a:latin typeface="Cambria"/>
                <a:cs typeface="Cambria"/>
              </a:rPr>
              <a:t> </a:t>
            </a:r>
            <a:r>
              <a:rPr sz="1950" i="1" spc="-60" dirty="0">
                <a:latin typeface="Cambria"/>
                <a:cs typeface="Cambria"/>
              </a:rPr>
              <a:t>p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1783" y="2199810"/>
            <a:ext cx="850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i="1" spc="-45" dirty="0">
                <a:latin typeface="Cambria"/>
                <a:cs typeface="Cambria"/>
              </a:rPr>
              <a:t>p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2941" y="2199810"/>
            <a:ext cx="850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i="1" spc="-45" dirty="0">
                <a:latin typeface="Cambria"/>
                <a:cs typeface="Cambria"/>
              </a:rPr>
              <a:t>p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48905" y="2255329"/>
            <a:ext cx="6171565" cy="1231900"/>
            <a:chOff x="1148905" y="2255329"/>
            <a:chExt cx="6171565" cy="1231900"/>
          </a:xfrm>
        </p:grpSpPr>
        <p:sp>
          <p:nvSpPr>
            <p:cNvPr id="20" name="object 20"/>
            <p:cNvSpPr/>
            <p:nvPr/>
          </p:nvSpPr>
          <p:spPr>
            <a:xfrm>
              <a:off x="6096000" y="2845308"/>
              <a:ext cx="1219200" cy="637540"/>
            </a:xfrm>
            <a:custGeom>
              <a:avLst/>
              <a:gdLst/>
              <a:ahLst/>
              <a:cxnLst/>
              <a:rect l="l" t="t" r="r" b="b"/>
              <a:pathLst>
                <a:path w="1219200" h="637539">
                  <a:moveTo>
                    <a:pt x="0" y="637032"/>
                  </a:moveTo>
                  <a:lnTo>
                    <a:pt x="1219200" y="637032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637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3667" y="2260092"/>
              <a:ext cx="1527175" cy="1905"/>
            </a:xfrm>
            <a:custGeom>
              <a:avLst/>
              <a:gdLst/>
              <a:ahLst/>
              <a:cxnLst/>
              <a:rect l="l" t="t" r="r" b="b"/>
              <a:pathLst>
                <a:path w="1527175" h="1905">
                  <a:moveTo>
                    <a:pt x="1487424" y="1524"/>
                  </a:moveTo>
                  <a:lnTo>
                    <a:pt x="1527048" y="1524"/>
                  </a:lnTo>
                </a:path>
                <a:path w="1527175" h="1905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46733" y="3143026"/>
            <a:ext cx="234315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600" i="1" spc="-75" dirty="0">
                <a:latin typeface="Verdana"/>
                <a:cs typeface="Verdana"/>
              </a:rPr>
              <a:t>σ</a:t>
            </a:r>
            <a:r>
              <a:rPr sz="1350" i="1" spc="-112" baseline="-24691" dirty="0">
                <a:latin typeface="Cambria"/>
                <a:cs typeface="Cambria"/>
              </a:rPr>
              <a:t>p</a:t>
            </a:r>
            <a:endParaRPr sz="1350" baseline="-24691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4217" y="2849017"/>
            <a:ext cx="94869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400" i="1" spc="330" baseline="-41666" dirty="0">
                <a:latin typeface="Cambria"/>
                <a:cs typeface="Cambria"/>
              </a:rPr>
              <a:t>Z</a:t>
            </a:r>
            <a:r>
              <a:rPr sz="2400" i="1" spc="345" baseline="-41666" dirty="0">
                <a:latin typeface="Cambria"/>
                <a:cs typeface="Cambria"/>
              </a:rPr>
              <a:t> </a:t>
            </a:r>
            <a:r>
              <a:rPr sz="2400" i="1" spc="150" baseline="-41666" dirty="0">
                <a:latin typeface="Cambria"/>
                <a:cs typeface="Cambria"/>
              </a:rPr>
              <a:t>=</a:t>
            </a:r>
            <a:r>
              <a:rPr sz="2400" i="1" spc="712" baseline="-41666" dirty="0">
                <a:latin typeface="Cambria"/>
                <a:cs typeface="Cambria"/>
              </a:rPr>
              <a:t> </a:t>
            </a:r>
            <a:r>
              <a:rPr sz="1600" i="1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600" i="1" u="sng" spc="3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-</a:t>
            </a:r>
            <a:r>
              <a:rPr sz="1600" i="1" u="sng" spc="3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i="1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9605" y="2999994"/>
            <a:ext cx="6737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20" dirty="0">
                <a:latin typeface="Cambria"/>
                <a:cs typeface="Cambria"/>
              </a:rPr>
              <a:t>di</a:t>
            </a:r>
            <a:r>
              <a:rPr sz="1700" i="1" spc="-40" dirty="0">
                <a:latin typeface="Cambria"/>
                <a:cs typeface="Cambria"/>
              </a:rPr>
              <a:t>m</a:t>
            </a:r>
            <a:r>
              <a:rPr sz="1700" i="1" spc="-80" dirty="0">
                <a:latin typeface="Cambria"/>
                <a:cs typeface="Cambria"/>
              </a:rPr>
              <a:t>ana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3437" y="3843337"/>
            <a:ext cx="2905125" cy="962025"/>
            <a:chOff x="833437" y="3843337"/>
            <a:chExt cx="2905125" cy="962025"/>
          </a:xfrm>
        </p:grpSpPr>
        <p:sp>
          <p:nvSpPr>
            <p:cNvPr id="26" name="object 26"/>
            <p:cNvSpPr/>
            <p:nvPr/>
          </p:nvSpPr>
          <p:spPr>
            <a:xfrm>
              <a:off x="1028700" y="3848100"/>
              <a:ext cx="2394585" cy="483234"/>
            </a:xfrm>
            <a:custGeom>
              <a:avLst/>
              <a:gdLst/>
              <a:ahLst/>
              <a:cxnLst/>
              <a:rect l="l" t="t" r="r" b="b"/>
              <a:pathLst>
                <a:path w="2394585" h="483235">
                  <a:moveTo>
                    <a:pt x="2324100" y="0"/>
                  </a:moveTo>
                  <a:lnTo>
                    <a:pt x="2394204" y="0"/>
                  </a:lnTo>
                </a:path>
                <a:path w="2394585" h="483235">
                  <a:moveTo>
                    <a:pt x="0" y="483107"/>
                  </a:moveTo>
                  <a:lnTo>
                    <a:pt x="70103" y="48310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" y="4162043"/>
              <a:ext cx="2895600" cy="638810"/>
            </a:xfrm>
            <a:custGeom>
              <a:avLst/>
              <a:gdLst/>
              <a:ahLst/>
              <a:cxnLst/>
              <a:rect l="l" t="t" r="r" b="b"/>
              <a:pathLst>
                <a:path w="2895600" h="638810">
                  <a:moveTo>
                    <a:pt x="0" y="638555"/>
                  </a:moveTo>
                  <a:lnTo>
                    <a:pt x="2895600" y="638555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6385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4988" y="4439242"/>
              <a:ext cx="1816735" cy="227965"/>
            </a:xfrm>
            <a:custGeom>
              <a:avLst/>
              <a:gdLst/>
              <a:ahLst/>
              <a:cxnLst/>
              <a:rect l="l" t="t" r="r" b="b"/>
              <a:pathLst>
                <a:path w="1816735" h="227964">
                  <a:moveTo>
                    <a:pt x="155864" y="0"/>
                  </a:moveTo>
                  <a:lnTo>
                    <a:pt x="0" y="227762"/>
                  </a:lnTo>
                </a:path>
                <a:path w="1816735" h="227964">
                  <a:moveTo>
                    <a:pt x="1816641" y="0"/>
                  </a:moveTo>
                  <a:lnTo>
                    <a:pt x="1660777" y="227762"/>
                  </a:lnTo>
                </a:path>
              </a:pathLst>
            </a:custGeom>
            <a:ln w="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0611" y="4331208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80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9091" y="4433316"/>
              <a:ext cx="1702435" cy="9525"/>
            </a:xfrm>
            <a:custGeom>
              <a:avLst/>
              <a:gdLst/>
              <a:ahLst/>
              <a:cxnLst/>
              <a:rect l="l" t="t" r="r" b="b"/>
              <a:pathLst>
                <a:path w="1702435" h="9525">
                  <a:moveTo>
                    <a:pt x="0" y="0"/>
                  </a:moveTo>
                  <a:lnTo>
                    <a:pt x="39624" y="0"/>
                  </a:lnTo>
                </a:path>
                <a:path w="1702435" h="9525">
                  <a:moveTo>
                    <a:pt x="1662683" y="9143"/>
                  </a:moveTo>
                  <a:lnTo>
                    <a:pt x="1702308" y="9143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7040" y="3752469"/>
            <a:ext cx="8080375" cy="146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 MT"/>
                <a:cs typeface="Arial MT"/>
              </a:rPr>
              <a:t>Selang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kepercayaan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bagi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</a:t>
            </a:r>
            <a:r>
              <a:rPr sz="1700" i="1" spc="80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Arial MT"/>
              <a:cs typeface="Arial MT"/>
            </a:endParaRPr>
          </a:p>
          <a:p>
            <a:pPr marL="1045210" marR="4915535" indent="-508634">
              <a:lnSpc>
                <a:spcPct val="90600"/>
              </a:lnSpc>
              <a:tabLst>
                <a:tab pos="1184275" algn="l"/>
                <a:tab pos="2706370" algn="l"/>
                <a:tab pos="2844800" algn="l"/>
              </a:tabLst>
            </a:pPr>
            <a:r>
              <a:rPr sz="2000" i="1" spc="-65" dirty="0">
                <a:latin typeface="Cambria"/>
                <a:cs typeface="Cambria"/>
              </a:rPr>
              <a:t>p</a:t>
            </a:r>
            <a:r>
              <a:rPr sz="2000" i="1" spc="-85" dirty="0">
                <a:latin typeface="Cambria"/>
                <a:cs typeface="Cambria"/>
              </a:rPr>
              <a:t> </a:t>
            </a:r>
            <a:r>
              <a:rPr sz="2000" i="1" spc="20" dirty="0">
                <a:latin typeface="Cambria"/>
                <a:cs typeface="Cambria"/>
              </a:rPr>
              <a:t>-</a:t>
            </a:r>
            <a:r>
              <a:rPr sz="2000" i="1" spc="-55" dirty="0">
                <a:latin typeface="Cambria"/>
                <a:cs typeface="Cambria"/>
              </a:rPr>
              <a:t> </a:t>
            </a:r>
            <a:r>
              <a:rPr sz="2000" i="1" spc="-40" dirty="0">
                <a:latin typeface="Cambria"/>
                <a:cs typeface="Cambria"/>
              </a:rPr>
              <a:t>z</a:t>
            </a:r>
            <a:r>
              <a:rPr sz="1725" i="1" baseline="-24154" dirty="0">
                <a:latin typeface="Times New Roman"/>
                <a:cs typeface="Times New Roman"/>
              </a:rPr>
              <a:t>α		</a:t>
            </a:r>
            <a:r>
              <a:rPr sz="2000" i="1" spc="95" dirty="0">
                <a:latin typeface="Cambria"/>
                <a:cs typeface="Cambria"/>
              </a:rPr>
              <a:t>.</a:t>
            </a:r>
            <a:r>
              <a:rPr sz="2000" i="1" spc="-160" dirty="0">
                <a:latin typeface="Cambria"/>
                <a:cs typeface="Cambria"/>
              </a:rPr>
              <a:t> </a:t>
            </a:r>
            <a:r>
              <a:rPr sz="2000" i="1" spc="-175" dirty="0">
                <a:latin typeface="Verdana"/>
                <a:cs typeface="Verdana"/>
              </a:rPr>
              <a:t>σ</a:t>
            </a:r>
            <a:r>
              <a:rPr sz="1725" i="1" spc="-44" baseline="-24154" dirty="0">
                <a:latin typeface="Cambria"/>
                <a:cs typeface="Cambria"/>
              </a:rPr>
              <a:t>p</a:t>
            </a:r>
            <a:r>
              <a:rPr sz="1725" i="1" baseline="-24154" dirty="0">
                <a:latin typeface="Cambria"/>
                <a:cs typeface="Cambria"/>
              </a:rPr>
              <a:t> </a:t>
            </a:r>
            <a:r>
              <a:rPr sz="1725" i="1" spc="104" baseline="-24154" dirty="0">
                <a:latin typeface="Cambria"/>
                <a:cs typeface="Cambria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p</a:t>
            </a:r>
            <a:r>
              <a:rPr sz="2000" i="1" spc="-85" dirty="0">
                <a:latin typeface="Cambria"/>
                <a:cs typeface="Cambria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&lt;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p</a:t>
            </a:r>
            <a:r>
              <a:rPr sz="2000" i="1" spc="-90" dirty="0">
                <a:latin typeface="Cambria"/>
                <a:cs typeface="Cambria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+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z</a:t>
            </a:r>
            <a:r>
              <a:rPr sz="1725" i="1" baseline="-24154" dirty="0">
                <a:latin typeface="Times New Roman"/>
                <a:cs typeface="Times New Roman"/>
              </a:rPr>
              <a:t>α		</a:t>
            </a:r>
            <a:r>
              <a:rPr sz="2000" i="1" spc="95" dirty="0">
                <a:latin typeface="Cambria"/>
                <a:cs typeface="Cambria"/>
              </a:rPr>
              <a:t>.</a:t>
            </a:r>
            <a:r>
              <a:rPr sz="2000" i="1" spc="-160" dirty="0">
                <a:latin typeface="Cambria"/>
                <a:cs typeface="Cambria"/>
              </a:rPr>
              <a:t> </a:t>
            </a:r>
            <a:r>
              <a:rPr sz="2000" i="1" spc="-170" dirty="0">
                <a:latin typeface="Verdana"/>
                <a:cs typeface="Verdana"/>
              </a:rPr>
              <a:t>σ</a:t>
            </a:r>
            <a:r>
              <a:rPr sz="1725" i="1" spc="-30" baseline="-24154" dirty="0">
                <a:latin typeface="Cambria"/>
                <a:cs typeface="Cambria"/>
              </a:rPr>
              <a:t>p  </a:t>
            </a:r>
            <a:r>
              <a:rPr sz="1150" i="1" spc="-35" dirty="0">
                <a:latin typeface="Cambria"/>
                <a:cs typeface="Cambria"/>
              </a:rPr>
              <a:t>2		2</a:t>
            </a:r>
            <a:endParaRPr sz="11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89997" y="1874686"/>
            <a:ext cx="4869180" cy="4166870"/>
            <a:chOff x="3789997" y="1874686"/>
            <a:chExt cx="4869180" cy="4166870"/>
          </a:xfrm>
        </p:grpSpPr>
        <p:sp>
          <p:nvSpPr>
            <p:cNvPr id="33" name="object 33"/>
            <p:cNvSpPr/>
            <p:nvPr/>
          </p:nvSpPr>
          <p:spPr>
            <a:xfrm>
              <a:off x="8142058" y="2245337"/>
              <a:ext cx="31115" cy="17780"/>
            </a:xfrm>
            <a:custGeom>
              <a:avLst/>
              <a:gdLst/>
              <a:ahLst/>
              <a:cxnLst/>
              <a:rect l="l" t="t" r="r" b="b"/>
              <a:pathLst>
                <a:path w="31115" h="17780">
                  <a:moveTo>
                    <a:pt x="0" y="17565"/>
                  </a:moveTo>
                  <a:lnTo>
                    <a:pt x="30702" y="0"/>
                  </a:lnTo>
                </a:path>
              </a:pathLst>
            </a:custGeom>
            <a:ln w="10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72760" y="2250562"/>
              <a:ext cx="45085" cy="217804"/>
            </a:xfrm>
            <a:custGeom>
              <a:avLst/>
              <a:gdLst/>
              <a:ahLst/>
              <a:cxnLst/>
              <a:rect l="l" t="t" r="r" b="b"/>
              <a:pathLst>
                <a:path w="45084" h="217805">
                  <a:moveTo>
                    <a:pt x="0" y="0"/>
                  </a:moveTo>
                  <a:lnTo>
                    <a:pt x="44658" y="217530"/>
                  </a:lnTo>
                </a:path>
              </a:pathLst>
            </a:custGeom>
            <a:ln w="19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22403" y="1880083"/>
              <a:ext cx="431800" cy="588010"/>
            </a:xfrm>
            <a:custGeom>
              <a:avLst/>
              <a:gdLst/>
              <a:ahLst/>
              <a:cxnLst/>
              <a:rect l="l" t="t" r="r" b="b"/>
              <a:pathLst>
                <a:path w="431800" h="588010">
                  <a:moveTo>
                    <a:pt x="0" y="588009"/>
                  </a:moveTo>
                  <a:lnTo>
                    <a:pt x="58813" y="0"/>
                  </a:lnTo>
                </a:path>
                <a:path w="431800" h="588010">
                  <a:moveTo>
                    <a:pt x="58813" y="0"/>
                  </a:moveTo>
                  <a:lnTo>
                    <a:pt x="431434" y="0"/>
                  </a:lnTo>
                </a:path>
              </a:pathLst>
            </a:custGeom>
            <a:ln w="10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94759" y="5753100"/>
              <a:ext cx="3825240" cy="283845"/>
            </a:xfrm>
            <a:custGeom>
              <a:avLst/>
              <a:gdLst/>
              <a:ahLst/>
              <a:cxnLst/>
              <a:rect l="l" t="t" r="r" b="b"/>
              <a:pathLst>
                <a:path w="3825240" h="283845">
                  <a:moveTo>
                    <a:pt x="0" y="0"/>
                  </a:moveTo>
                  <a:lnTo>
                    <a:pt x="68579" y="0"/>
                  </a:lnTo>
                </a:path>
                <a:path w="3825240" h="283845">
                  <a:moveTo>
                    <a:pt x="3755136" y="283463"/>
                  </a:moveTo>
                  <a:lnTo>
                    <a:pt x="3825240" y="28346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324081" y="1799173"/>
            <a:ext cx="30734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76835">
              <a:lnSpc>
                <a:spcPct val="119200"/>
              </a:lnSpc>
              <a:spcBef>
                <a:spcPts val="100"/>
              </a:spcBef>
            </a:pPr>
            <a:r>
              <a:rPr sz="1900" i="1" u="sng" spc="-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900" i="1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</a:t>
            </a:r>
            <a:r>
              <a:rPr sz="1900" i="1" u="sng" spc="-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 </a:t>
            </a:r>
            <a:r>
              <a:rPr sz="1900" i="1" spc="-40" dirty="0">
                <a:latin typeface="Cambria"/>
                <a:cs typeface="Cambria"/>
              </a:rPr>
              <a:t> </a:t>
            </a:r>
            <a:r>
              <a:rPr sz="1900" i="1" spc="60" dirty="0">
                <a:latin typeface="Cambria"/>
                <a:cs typeface="Cambria"/>
              </a:rPr>
              <a:t>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97275" y="2013388"/>
            <a:ext cx="147193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74650" algn="l"/>
              </a:tabLst>
            </a:pP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-100" dirty="0">
                <a:latin typeface="Cambria"/>
                <a:cs typeface="Cambria"/>
              </a:rPr>
              <a:t>q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Cambria"/>
                <a:cs typeface="Cambria"/>
              </a:rPr>
              <a:t>1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dirty="0">
                <a:latin typeface="Cambria"/>
                <a:cs typeface="Cambria"/>
              </a:rPr>
              <a:t>–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;</a:t>
            </a:r>
            <a:r>
              <a:rPr sz="1700" i="1" spc="315" dirty="0">
                <a:latin typeface="Cambria"/>
                <a:cs typeface="Cambria"/>
              </a:rPr>
              <a:t> </a:t>
            </a:r>
            <a:r>
              <a:rPr sz="2850" i="1" spc="-419" baseline="-4385" dirty="0">
                <a:latin typeface="Verdana"/>
                <a:cs typeface="Verdana"/>
              </a:rPr>
              <a:t>σ</a:t>
            </a:r>
            <a:endParaRPr sz="2850" baseline="-4385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04525" y="2196295"/>
            <a:ext cx="850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i="1" spc="-1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76402" y="2196295"/>
            <a:ext cx="850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i="1" spc="-1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7820" y="2035593"/>
            <a:ext cx="282575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63190" algn="l"/>
              </a:tabLst>
            </a:pPr>
            <a:r>
              <a:rPr sz="1900" i="1" spc="-50" dirty="0">
                <a:latin typeface="Cambria"/>
                <a:cs typeface="Cambria"/>
              </a:rPr>
              <a:t>b</a:t>
            </a:r>
            <a:r>
              <a:rPr sz="1900" i="1" spc="-45" dirty="0">
                <a:latin typeface="Cambria"/>
                <a:cs typeface="Cambria"/>
              </a:rPr>
              <a:t>i</a:t>
            </a:r>
            <a:r>
              <a:rPr sz="1900" i="1" spc="55" dirty="0">
                <a:latin typeface="Cambria"/>
                <a:cs typeface="Cambria"/>
              </a:rPr>
              <a:t>s</a:t>
            </a:r>
            <a:r>
              <a:rPr sz="1900" i="1" spc="-140" dirty="0">
                <a:latin typeface="Cambria"/>
                <a:cs typeface="Cambria"/>
              </a:rPr>
              <a:t>a</a:t>
            </a:r>
            <a:r>
              <a:rPr sz="1900" i="1" dirty="0">
                <a:latin typeface="Cambria"/>
                <a:cs typeface="Cambria"/>
              </a:rPr>
              <a:t> </a:t>
            </a:r>
            <a:r>
              <a:rPr sz="1900" i="1" spc="-55" dirty="0">
                <a:latin typeface="Cambria"/>
                <a:cs typeface="Cambria"/>
              </a:rPr>
              <a:t> d</a:t>
            </a:r>
            <a:r>
              <a:rPr sz="1900" i="1" spc="-45" dirty="0">
                <a:latin typeface="Cambria"/>
                <a:cs typeface="Cambria"/>
              </a:rPr>
              <a:t>i</a:t>
            </a:r>
            <a:r>
              <a:rPr sz="1900" i="1" spc="-55" dirty="0">
                <a:latin typeface="Cambria"/>
                <a:cs typeface="Cambria"/>
              </a:rPr>
              <a:t>d</a:t>
            </a:r>
            <a:r>
              <a:rPr sz="1900" i="1" spc="85" dirty="0">
                <a:latin typeface="Cambria"/>
                <a:cs typeface="Cambria"/>
              </a:rPr>
              <a:t>u</a:t>
            </a:r>
            <a:r>
              <a:rPr sz="1900" i="1" spc="-50" dirty="0">
                <a:latin typeface="Cambria"/>
                <a:cs typeface="Cambria"/>
              </a:rPr>
              <a:t>g</a:t>
            </a:r>
            <a:r>
              <a:rPr sz="1900" i="1" spc="-140" dirty="0">
                <a:latin typeface="Cambria"/>
                <a:cs typeface="Cambria"/>
              </a:rPr>
              <a:t>a</a:t>
            </a:r>
            <a:r>
              <a:rPr sz="1900" i="1" dirty="0">
                <a:latin typeface="Cambria"/>
                <a:cs typeface="Cambria"/>
              </a:rPr>
              <a:t> </a:t>
            </a:r>
            <a:r>
              <a:rPr sz="1900" i="1" spc="15" dirty="0">
                <a:latin typeface="Cambria"/>
                <a:cs typeface="Cambria"/>
              </a:rPr>
              <a:t> </a:t>
            </a:r>
            <a:r>
              <a:rPr sz="1900" i="1" spc="-55" dirty="0">
                <a:latin typeface="Cambria"/>
                <a:cs typeface="Cambria"/>
              </a:rPr>
              <a:t>d</a:t>
            </a:r>
            <a:r>
              <a:rPr sz="1900" i="1" spc="-85" dirty="0">
                <a:latin typeface="Cambria"/>
                <a:cs typeface="Cambria"/>
              </a:rPr>
              <a:t>e</a:t>
            </a:r>
            <a:r>
              <a:rPr sz="1900" i="1" spc="85" dirty="0">
                <a:latin typeface="Cambria"/>
                <a:cs typeface="Cambria"/>
              </a:rPr>
              <a:t>n</a:t>
            </a:r>
            <a:r>
              <a:rPr sz="1900" i="1" spc="-50" dirty="0">
                <a:latin typeface="Cambria"/>
                <a:cs typeface="Cambria"/>
              </a:rPr>
              <a:t>g</a:t>
            </a:r>
            <a:r>
              <a:rPr sz="1900" i="1" spc="-215" dirty="0">
                <a:latin typeface="Cambria"/>
                <a:cs typeface="Cambria"/>
              </a:rPr>
              <a:t>a</a:t>
            </a:r>
            <a:r>
              <a:rPr sz="1900" i="1" spc="60" dirty="0">
                <a:latin typeface="Cambria"/>
                <a:cs typeface="Cambria"/>
              </a:rPr>
              <a:t>n</a:t>
            </a:r>
            <a:r>
              <a:rPr sz="1900" i="1" dirty="0">
                <a:latin typeface="Cambria"/>
                <a:cs typeface="Cambria"/>
              </a:rPr>
              <a:t> </a:t>
            </a:r>
            <a:r>
              <a:rPr sz="1900" i="1" spc="-90" dirty="0">
                <a:latin typeface="Cambria"/>
                <a:cs typeface="Cambria"/>
              </a:rPr>
              <a:t> </a:t>
            </a:r>
            <a:r>
              <a:rPr sz="1900" spc="35" dirty="0">
                <a:latin typeface="MS UI Gothic"/>
                <a:cs typeface="MS UI Gothic"/>
              </a:rPr>
              <a:t>→</a:t>
            </a:r>
            <a:r>
              <a:rPr sz="1900" spc="175" dirty="0">
                <a:latin typeface="MS UI Gothic"/>
                <a:cs typeface="MS UI Gothic"/>
              </a:rPr>
              <a:t> </a:t>
            </a:r>
            <a:r>
              <a:rPr sz="1900" i="1" spc="25" dirty="0">
                <a:latin typeface="Cambria"/>
                <a:cs typeface="Cambria"/>
              </a:rPr>
              <a:t>s</a:t>
            </a:r>
            <a:r>
              <a:rPr sz="1900" i="1" dirty="0">
                <a:latin typeface="Cambria"/>
                <a:cs typeface="Cambria"/>
              </a:rPr>
              <a:t>	</a:t>
            </a:r>
            <a:r>
              <a:rPr sz="1900" i="1" spc="170" dirty="0">
                <a:latin typeface="Cambria"/>
                <a:cs typeface="Cambria"/>
              </a:rPr>
              <a:t>=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43" name="object 43"/>
            <p:cNvSpPr/>
            <p:nvPr/>
          </p:nvSpPr>
          <p:spPr>
            <a:xfrm>
              <a:off x="5091684" y="2247900"/>
              <a:ext cx="2784475" cy="1066800"/>
            </a:xfrm>
            <a:custGeom>
              <a:avLst/>
              <a:gdLst/>
              <a:ahLst/>
              <a:cxnLst/>
              <a:rect l="l" t="t" r="r" b="b"/>
              <a:pathLst>
                <a:path w="2784475" h="1066800">
                  <a:moveTo>
                    <a:pt x="1804415" y="1066800"/>
                  </a:moveTo>
                  <a:lnTo>
                    <a:pt x="1844039" y="1066800"/>
                  </a:lnTo>
                </a:path>
                <a:path w="2784475" h="1066800">
                  <a:moveTo>
                    <a:pt x="0" y="0"/>
                  </a:moveTo>
                  <a:lnTo>
                    <a:pt x="39624" y="0"/>
                  </a:lnTo>
                </a:path>
                <a:path w="2784475" h="1066800">
                  <a:moveTo>
                    <a:pt x="2744723" y="0"/>
                  </a:moveTo>
                  <a:lnTo>
                    <a:pt x="2784347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63712" y="1955291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68580" y="0"/>
                  </a:lnTo>
                </a:path>
                <a:path w="259079">
                  <a:moveTo>
                    <a:pt x="190500" y="0"/>
                  </a:moveTo>
                  <a:lnTo>
                    <a:pt x="25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2069" y="376123"/>
            <a:ext cx="1814195" cy="323850"/>
            <a:chOff x="1822069" y="376123"/>
            <a:chExt cx="1814195" cy="323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2069" y="376123"/>
              <a:ext cx="1581150" cy="3233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210" y="376123"/>
              <a:ext cx="304800" cy="3233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30006" y="651916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9352" y="439064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888774"/>
            <a:ext cx="8374380" cy="28314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Contoh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355600" marR="5080">
              <a:lnSpc>
                <a:spcPct val="101000"/>
              </a:lnSpc>
              <a:spcBef>
                <a:spcPts val="415"/>
              </a:spcBef>
            </a:pPr>
            <a:r>
              <a:rPr sz="1800" i="1" spc="-65" dirty="0">
                <a:latin typeface="Cambria"/>
                <a:cs typeface="Cambria"/>
              </a:rPr>
              <a:t>Berdasarkan</a:t>
            </a:r>
            <a:r>
              <a:rPr sz="1800" i="1" spc="-60" dirty="0">
                <a:latin typeface="Cambria"/>
                <a:cs typeface="Cambria"/>
              </a:rPr>
              <a:t> </a:t>
            </a:r>
            <a:r>
              <a:rPr sz="1800" i="1" spc="-35" dirty="0">
                <a:latin typeface="Cambria"/>
                <a:cs typeface="Cambria"/>
              </a:rPr>
              <a:t>hasil pooling </a:t>
            </a:r>
            <a:r>
              <a:rPr sz="1800" i="1" spc="-80" dirty="0">
                <a:latin typeface="Cambria"/>
                <a:cs typeface="Cambria"/>
              </a:rPr>
              <a:t>terhadap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500</a:t>
            </a:r>
            <a:r>
              <a:rPr sz="1800" i="1" spc="-50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Cambria"/>
                <a:cs typeface="Cambria"/>
              </a:rPr>
              <a:t>wanita, </a:t>
            </a:r>
            <a:r>
              <a:rPr sz="1800" i="1" spc="-60" dirty="0">
                <a:latin typeface="Cambria"/>
                <a:cs typeface="Cambria"/>
              </a:rPr>
              <a:t>diperoleh</a:t>
            </a:r>
            <a:r>
              <a:rPr sz="1800" i="1" spc="-55" dirty="0">
                <a:latin typeface="Cambria"/>
                <a:cs typeface="Cambria"/>
              </a:rPr>
              <a:t> </a:t>
            </a:r>
            <a:r>
              <a:rPr sz="1800" i="1" spc="-35" dirty="0">
                <a:latin typeface="Cambria"/>
                <a:cs typeface="Cambria"/>
              </a:rPr>
              <a:t>informasi </a:t>
            </a:r>
            <a:r>
              <a:rPr sz="1800" i="1" spc="-95" dirty="0">
                <a:latin typeface="Cambria"/>
                <a:cs typeface="Cambria"/>
              </a:rPr>
              <a:t>bahwa</a:t>
            </a:r>
            <a:r>
              <a:rPr sz="1800" i="1" spc="-90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sebanyak </a:t>
            </a:r>
            <a:r>
              <a:rPr sz="1800" i="1" spc="-60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79%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dari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100" dirty="0">
                <a:latin typeface="Cambria"/>
                <a:cs typeface="Cambria"/>
              </a:rPr>
              <a:t>mereka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85" dirty="0">
                <a:latin typeface="Cambria"/>
                <a:cs typeface="Cambria"/>
              </a:rPr>
              <a:t>dapat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melakukan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pemeriksaan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80" dirty="0">
                <a:latin typeface="Cambria"/>
                <a:cs typeface="Cambria"/>
              </a:rPr>
              <a:t>terhadap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Cambria"/>
                <a:cs typeface="Cambria"/>
              </a:rPr>
              <a:t>oli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60" dirty="0">
                <a:latin typeface="Cambria"/>
                <a:cs typeface="Cambria"/>
              </a:rPr>
              <a:t>kendaraan.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Buatlah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45" dirty="0">
                <a:latin typeface="Cambria"/>
                <a:cs typeface="Cambria"/>
              </a:rPr>
              <a:t>selang </a:t>
            </a:r>
            <a:r>
              <a:rPr sz="1800" i="1" spc="-38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pendugaan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proporsi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bagi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seluruh</a:t>
            </a:r>
            <a:r>
              <a:rPr sz="1800" i="1" spc="7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wanita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yang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85" dirty="0">
                <a:latin typeface="Cambria"/>
                <a:cs typeface="Cambria"/>
              </a:rPr>
              <a:t>dapat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melakukan</a:t>
            </a:r>
            <a:r>
              <a:rPr sz="1800" i="1" spc="3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pemeriksaan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80" dirty="0">
                <a:latin typeface="Cambria"/>
                <a:cs typeface="Cambria"/>
              </a:rPr>
              <a:t>terhadap 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Cambria"/>
                <a:cs typeface="Cambria"/>
              </a:rPr>
              <a:t>oli</a:t>
            </a:r>
            <a:r>
              <a:rPr sz="1800" i="1" spc="35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kendaraan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100" dirty="0">
                <a:latin typeface="Cambria"/>
                <a:cs typeface="Cambria"/>
              </a:rPr>
              <a:t>mereka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dengan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tingkat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70" dirty="0">
                <a:latin typeface="Cambria"/>
                <a:cs typeface="Cambria"/>
              </a:rPr>
              <a:t>kepercayanan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98%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90" dirty="0">
                <a:latin typeface="Cambria"/>
                <a:cs typeface="Cambria"/>
              </a:rPr>
              <a:t>!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819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40"/>
              </a:spcBef>
              <a:tabLst>
                <a:tab pos="2505710" algn="l"/>
                <a:tab pos="3557904" algn="l"/>
                <a:tab pos="4269105" algn="l"/>
              </a:tabLst>
            </a:pPr>
            <a:r>
              <a:rPr sz="1800" i="1" spc="-20" dirty="0">
                <a:latin typeface="Cambria"/>
                <a:cs typeface="Cambria"/>
              </a:rPr>
              <a:t>Diketahui</a:t>
            </a:r>
            <a:r>
              <a:rPr sz="1800" i="1" spc="40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:</a:t>
            </a:r>
            <a:r>
              <a:rPr sz="1800" i="1" spc="515" dirty="0">
                <a:latin typeface="Cambria"/>
                <a:cs typeface="Cambria"/>
              </a:rPr>
              <a:t> </a:t>
            </a:r>
            <a:r>
              <a:rPr sz="1800" i="1" spc="35" dirty="0">
                <a:latin typeface="Cambria"/>
                <a:cs typeface="Cambria"/>
              </a:rPr>
              <a:t>n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135" dirty="0">
                <a:latin typeface="Cambria"/>
                <a:cs typeface="Cambria"/>
              </a:rPr>
              <a:t>=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500,	</a:t>
            </a:r>
            <a:r>
              <a:rPr sz="1800" i="1" spc="-50" dirty="0">
                <a:latin typeface="Cambria"/>
                <a:cs typeface="Cambria"/>
              </a:rPr>
              <a:t>p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135" dirty="0">
                <a:latin typeface="Cambria"/>
                <a:cs typeface="Cambria"/>
              </a:rPr>
              <a:t>=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0.79	</a:t>
            </a:r>
            <a:r>
              <a:rPr sz="1800" i="1" spc="-110" dirty="0">
                <a:latin typeface="Cambria"/>
                <a:cs typeface="Cambria"/>
              </a:rPr>
              <a:t>maka	q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135" dirty="0">
                <a:latin typeface="Cambria"/>
                <a:cs typeface="Cambria"/>
              </a:rPr>
              <a:t>=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1</a:t>
            </a:r>
            <a:r>
              <a:rPr sz="1800" i="1" spc="7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–</a:t>
            </a:r>
            <a:r>
              <a:rPr sz="1800" i="1" spc="3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0.79</a:t>
            </a:r>
            <a:r>
              <a:rPr sz="1800" i="1" spc="40" dirty="0">
                <a:latin typeface="Cambria"/>
                <a:cs typeface="Cambria"/>
              </a:rPr>
              <a:t> </a:t>
            </a:r>
            <a:r>
              <a:rPr sz="1800" i="1" spc="135" dirty="0">
                <a:latin typeface="Cambria"/>
                <a:cs typeface="Cambria"/>
              </a:rPr>
              <a:t>=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0.21</a:t>
            </a:r>
            <a:endParaRPr sz="1800">
              <a:latin typeface="Cambria"/>
              <a:cs typeface="Cambria"/>
            </a:endParaRPr>
          </a:p>
          <a:p>
            <a:pPr marL="14986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85" dirty="0">
                <a:latin typeface="Cambria"/>
                <a:cs typeface="Cambria"/>
              </a:rPr>
              <a:t>adalah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proporsi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60" dirty="0">
                <a:latin typeface="Cambria"/>
                <a:cs typeface="Cambria"/>
              </a:rPr>
              <a:t>sampel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wanita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Cambria"/>
                <a:cs typeface="Cambria"/>
              </a:rPr>
              <a:t>yang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80" dirty="0">
                <a:latin typeface="Cambria"/>
                <a:cs typeface="Cambria"/>
              </a:rPr>
              <a:t>dapat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melakukan</a:t>
            </a:r>
            <a:r>
              <a:rPr sz="1800" i="1" spc="3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pemeriksaan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800" i="1" spc="-80" dirty="0">
                <a:latin typeface="Cambria"/>
                <a:cs typeface="Cambria"/>
              </a:rPr>
              <a:t>terhadap</a:t>
            </a:r>
            <a:r>
              <a:rPr sz="1800" i="1" spc="30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Cambria"/>
                <a:cs typeface="Cambria"/>
              </a:rPr>
              <a:t>oli</a:t>
            </a:r>
            <a:r>
              <a:rPr sz="1800" i="1" spc="35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kendaraan</a:t>
            </a:r>
            <a:r>
              <a:rPr sz="1800" i="1" spc="40" dirty="0">
                <a:latin typeface="Cambria"/>
                <a:cs typeface="Cambria"/>
              </a:rPr>
              <a:t> </a:t>
            </a:r>
            <a:r>
              <a:rPr sz="1800" i="1" spc="-95" dirty="0">
                <a:latin typeface="Cambria"/>
                <a:cs typeface="Cambria"/>
              </a:rPr>
              <a:t>mereka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640" y="3653408"/>
            <a:ext cx="123190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800" i="1" spc="-20" dirty="0">
                <a:latin typeface="Cambria"/>
                <a:cs typeface="Cambria"/>
              </a:rPr>
              <a:t>Ditanyakan : </a:t>
            </a:r>
            <a:r>
              <a:rPr sz="1800" i="1" spc="-385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Cambria"/>
                <a:cs typeface="Cambria"/>
              </a:rPr>
              <a:t>Maka: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43137" y="2878645"/>
            <a:ext cx="2594610" cy="1273175"/>
            <a:chOff x="2243137" y="2878645"/>
            <a:chExt cx="2594610" cy="1273175"/>
          </a:xfrm>
        </p:grpSpPr>
        <p:sp>
          <p:nvSpPr>
            <p:cNvPr id="10" name="object 10"/>
            <p:cNvSpPr/>
            <p:nvPr/>
          </p:nvSpPr>
          <p:spPr>
            <a:xfrm>
              <a:off x="2247900" y="2883407"/>
              <a:ext cx="2585085" cy="931544"/>
            </a:xfrm>
            <a:custGeom>
              <a:avLst/>
              <a:gdLst/>
              <a:ahLst/>
              <a:cxnLst/>
              <a:rect l="l" t="t" r="r" b="b"/>
              <a:pathLst>
                <a:path w="2585085" h="931545">
                  <a:moveTo>
                    <a:pt x="2514600" y="0"/>
                  </a:moveTo>
                  <a:lnTo>
                    <a:pt x="2584704" y="0"/>
                  </a:lnTo>
                </a:path>
                <a:path w="2585085" h="931545">
                  <a:moveTo>
                    <a:pt x="752856" y="0"/>
                  </a:moveTo>
                  <a:lnTo>
                    <a:pt x="822960" y="0"/>
                  </a:lnTo>
                </a:path>
                <a:path w="2585085" h="931545">
                  <a:moveTo>
                    <a:pt x="88392" y="323088"/>
                  </a:moveTo>
                  <a:lnTo>
                    <a:pt x="158495" y="323088"/>
                  </a:lnTo>
                </a:path>
                <a:path w="2585085" h="931545">
                  <a:moveTo>
                    <a:pt x="0" y="931163"/>
                  </a:moveTo>
                  <a:lnTo>
                    <a:pt x="70104" y="93116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4188" y="3921968"/>
              <a:ext cx="1816735" cy="227329"/>
            </a:xfrm>
            <a:custGeom>
              <a:avLst/>
              <a:gdLst/>
              <a:ahLst/>
              <a:cxnLst/>
              <a:rect l="l" t="t" r="r" b="b"/>
              <a:pathLst>
                <a:path w="1816735" h="227329">
                  <a:moveTo>
                    <a:pt x="155864" y="0"/>
                  </a:moveTo>
                  <a:lnTo>
                    <a:pt x="0" y="227046"/>
                  </a:lnTo>
                </a:path>
                <a:path w="1816735" h="227329">
                  <a:moveTo>
                    <a:pt x="1816641" y="0"/>
                  </a:moveTo>
                  <a:lnTo>
                    <a:pt x="1660777" y="227046"/>
                  </a:lnTo>
                </a:path>
              </a:pathLst>
            </a:custGeom>
            <a:ln w="4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27424" y="3705431"/>
            <a:ext cx="2759075" cy="48640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84200" marR="55880" indent="-508634">
              <a:lnSpc>
                <a:spcPct val="90300"/>
              </a:lnSpc>
              <a:spcBef>
                <a:spcPts val="325"/>
              </a:spcBef>
              <a:tabLst>
                <a:tab pos="722630" algn="l"/>
                <a:tab pos="2245360" algn="l"/>
                <a:tab pos="2383790" algn="l"/>
              </a:tabLst>
            </a:pPr>
            <a:r>
              <a:rPr sz="2000" i="1" spc="-65" dirty="0">
                <a:latin typeface="Cambria"/>
                <a:cs typeface="Cambria"/>
              </a:rPr>
              <a:t>p</a:t>
            </a:r>
            <a:r>
              <a:rPr sz="2000" i="1" spc="-85" dirty="0">
                <a:latin typeface="Cambria"/>
                <a:cs typeface="Cambria"/>
              </a:rPr>
              <a:t> </a:t>
            </a:r>
            <a:r>
              <a:rPr sz="2000" i="1" spc="20" dirty="0">
                <a:latin typeface="Cambria"/>
                <a:cs typeface="Cambria"/>
              </a:rPr>
              <a:t>-</a:t>
            </a:r>
            <a:r>
              <a:rPr sz="2000" i="1" spc="-55" dirty="0">
                <a:latin typeface="Cambria"/>
                <a:cs typeface="Cambria"/>
              </a:rPr>
              <a:t> </a:t>
            </a:r>
            <a:r>
              <a:rPr sz="2000" i="1" spc="-40" dirty="0">
                <a:latin typeface="Cambria"/>
                <a:cs typeface="Cambria"/>
              </a:rPr>
              <a:t>z</a:t>
            </a:r>
            <a:r>
              <a:rPr sz="1725" i="1" baseline="-24154" dirty="0">
                <a:latin typeface="Times New Roman"/>
                <a:cs typeface="Times New Roman"/>
              </a:rPr>
              <a:t>α		</a:t>
            </a:r>
            <a:r>
              <a:rPr sz="2000" i="1" spc="95" dirty="0">
                <a:latin typeface="Cambria"/>
                <a:cs typeface="Cambria"/>
              </a:rPr>
              <a:t>.</a:t>
            </a:r>
            <a:r>
              <a:rPr sz="2000" i="1" spc="-160" dirty="0">
                <a:latin typeface="Cambria"/>
                <a:cs typeface="Cambria"/>
              </a:rPr>
              <a:t> </a:t>
            </a:r>
            <a:r>
              <a:rPr sz="2000" i="1" spc="-180" dirty="0">
                <a:latin typeface="Verdana"/>
                <a:cs typeface="Verdana"/>
              </a:rPr>
              <a:t>σ</a:t>
            </a:r>
            <a:r>
              <a:rPr sz="1725" i="1" spc="-44" baseline="-24154" dirty="0">
                <a:latin typeface="Cambria"/>
                <a:cs typeface="Cambria"/>
              </a:rPr>
              <a:t>p</a:t>
            </a:r>
            <a:r>
              <a:rPr sz="1725" i="1" baseline="-24154" dirty="0">
                <a:latin typeface="Cambria"/>
                <a:cs typeface="Cambria"/>
              </a:rPr>
              <a:t> </a:t>
            </a:r>
            <a:r>
              <a:rPr sz="1725" i="1" spc="104" baseline="-24154" dirty="0">
                <a:latin typeface="Cambria"/>
                <a:cs typeface="Cambria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p</a:t>
            </a:r>
            <a:r>
              <a:rPr sz="2000" i="1" spc="-85" dirty="0">
                <a:latin typeface="Cambria"/>
                <a:cs typeface="Cambria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&lt;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p</a:t>
            </a:r>
            <a:r>
              <a:rPr sz="2000" i="1" spc="-90" dirty="0">
                <a:latin typeface="Cambria"/>
                <a:cs typeface="Cambria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+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z</a:t>
            </a:r>
            <a:r>
              <a:rPr sz="1725" i="1" baseline="-24154" dirty="0">
                <a:latin typeface="Times New Roman"/>
                <a:cs typeface="Times New Roman"/>
              </a:rPr>
              <a:t>α		</a:t>
            </a:r>
            <a:r>
              <a:rPr sz="2000" i="1" spc="95" dirty="0">
                <a:latin typeface="Cambria"/>
                <a:cs typeface="Cambria"/>
              </a:rPr>
              <a:t>.</a:t>
            </a:r>
            <a:r>
              <a:rPr sz="2000" i="1" spc="-160" dirty="0">
                <a:latin typeface="Cambria"/>
                <a:cs typeface="Cambria"/>
              </a:rPr>
              <a:t> </a:t>
            </a:r>
            <a:r>
              <a:rPr sz="2000" i="1" spc="-175" dirty="0">
                <a:latin typeface="Verdana"/>
                <a:cs typeface="Verdana"/>
              </a:rPr>
              <a:t>σ</a:t>
            </a:r>
            <a:r>
              <a:rPr sz="1725" i="1" spc="-30" baseline="-24154" dirty="0">
                <a:latin typeface="Cambria"/>
                <a:cs typeface="Cambria"/>
              </a:rPr>
              <a:t>p  </a:t>
            </a:r>
            <a:r>
              <a:rPr sz="1150" i="1" spc="-35" dirty="0">
                <a:latin typeface="Cambria"/>
                <a:cs typeface="Cambria"/>
              </a:rPr>
              <a:t>2		2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3529" y="3809809"/>
            <a:ext cx="2614295" cy="1057910"/>
            <a:chOff x="3093529" y="3809809"/>
            <a:chExt cx="2614295" cy="1057910"/>
          </a:xfrm>
        </p:grpSpPr>
        <p:sp>
          <p:nvSpPr>
            <p:cNvPr id="14" name="object 14"/>
            <p:cNvSpPr/>
            <p:nvPr/>
          </p:nvSpPr>
          <p:spPr>
            <a:xfrm>
              <a:off x="3829812" y="3814571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7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8292" y="3915155"/>
              <a:ext cx="1702435" cy="9525"/>
            </a:xfrm>
            <a:custGeom>
              <a:avLst/>
              <a:gdLst/>
              <a:ahLst/>
              <a:cxnLst/>
              <a:rect l="l" t="t" r="r" b="b"/>
              <a:pathLst>
                <a:path w="1702435" h="9525">
                  <a:moveTo>
                    <a:pt x="0" y="0"/>
                  </a:moveTo>
                  <a:lnTo>
                    <a:pt x="39624" y="0"/>
                  </a:lnTo>
                </a:path>
                <a:path w="1702435" h="9525">
                  <a:moveTo>
                    <a:pt x="1662683" y="9144"/>
                  </a:moveTo>
                  <a:lnTo>
                    <a:pt x="1702308" y="9144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5116" y="4652046"/>
              <a:ext cx="28575" cy="16510"/>
            </a:xfrm>
            <a:custGeom>
              <a:avLst/>
              <a:gdLst/>
              <a:ahLst/>
              <a:cxnLst/>
              <a:rect l="l" t="t" r="r" b="b"/>
              <a:pathLst>
                <a:path w="28575" h="16510">
                  <a:moveTo>
                    <a:pt x="0" y="16229"/>
                  </a:moveTo>
                  <a:lnTo>
                    <a:pt x="28428" y="0"/>
                  </a:lnTo>
                </a:path>
              </a:pathLst>
            </a:custGeom>
            <a:ln w="9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3545" y="4656873"/>
              <a:ext cx="41275" cy="201295"/>
            </a:xfrm>
            <a:custGeom>
              <a:avLst/>
              <a:gdLst/>
              <a:ahLst/>
              <a:cxnLst/>
              <a:rect l="l" t="t" r="r" b="b"/>
              <a:pathLst>
                <a:path w="41275" h="201295">
                  <a:moveTo>
                    <a:pt x="0" y="0"/>
                  </a:moveTo>
                  <a:lnTo>
                    <a:pt x="40981" y="200977"/>
                  </a:lnTo>
                </a:path>
              </a:pathLst>
            </a:custGeom>
            <a:ln w="18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9510" y="4314586"/>
              <a:ext cx="661035" cy="543560"/>
            </a:xfrm>
            <a:custGeom>
              <a:avLst/>
              <a:gdLst/>
              <a:ahLst/>
              <a:cxnLst/>
              <a:rect l="l" t="t" r="r" b="b"/>
              <a:pathLst>
                <a:path w="661035" h="543560">
                  <a:moveTo>
                    <a:pt x="0" y="543264"/>
                  </a:moveTo>
                  <a:lnTo>
                    <a:pt x="54457" y="0"/>
                  </a:lnTo>
                </a:path>
                <a:path w="661035" h="543560">
                  <a:moveTo>
                    <a:pt x="54457" y="0"/>
                  </a:moveTo>
                  <a:lnTo>
                    <a:pt x="398553" y="0"/>
                  </a:lnTo>
                </a:path>
                <a:path w="661035" h="543560">
                  <a:moveTo>
                    <a:pt x="632442" y="355886"/>
                  </a:moveTo>
                  <a:lnTo>
                    <a:pt x="660870" y="339639"/>
                  </a:lnTo>
                </a:path>
              </a:pathLst>
            </a:custGeom>
            <a:ln w="9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0381" y="4659053"/>
              <a:ext cx="41275" cy="199390"/>
            </a:xfrm>
            <a:custGeom>
              <a:avLst/>
              <a:gdLst/>
              <a:ahLst/>
              <a:cxnLst/>
              <a:rect l="l" t="t" r="r" b="b"/>
              <a:pathLst>
                <a:path w="41275" h="199389">
                  <a:moveTo>
                    <a:pt x="0" y="0"/>
                  </a:moveTo>
                  <a:lnTo>
                    <a:pt x="40981" y="198797"/>
                  </a:lnTo>
                </a:path>
              </a:pathLst>
            </a:custGeom>
            <a:ln w="1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6346" y="4320278"/>
              <a:ext cx="1167130" cy="537845"/>
            </a:xfrm>
            <a:custGeom>
              <a:avLst/>
              <a:gdLst/>
              <a:ahLst/>
              <a:cxnLst/>
              <a:rect l="l" t="t" r="r" b="b"/>
              <a:pathLst>
                <a:path w="1167129" h="537845">
                  <a:moveTo>
                    <a:pt x="0" y="537572"/>
                  </a:moveTo>
                  <a:lnTo>
                    <a:pt x="54457" y="0"/>
                  </a:lnTo>
                </a:path>
                <a:path w="1167129" h="537845">
                  <a:moveTo>
                    <a:pt x="54457" y="0"/>
                  </a:moveTo>
                  <a:lnTo>
                    <a:pt x="1166676" y="0"/>
                  </a:lnTo>
                </a:path>
              </a:pathLst>
            </a:custGeom>
            <a:ln w="9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1658" y="4610010"/>
            <a:ext cx="1524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60" dirty="0">
                <a:latin typeface="Cambria"/>
                <a:cs typeface="Cambria"/>
              </a:rPr>
              <a:t>n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2302" y="4296681"/>
            <a:ext cx="27711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36600" algn="l"/>
              </a:tabLst>
            </a:pPr>
            <a:r>
              <a:rPr sz="2625" i="1" u="sng" spc="-30" baseline="158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p.q</a:t>
            </a:r>
            <a:r>
              <a:rPr sz="2625" i="1" spc="419" baseline="1587" dirty="0">
                <a:latin typeface="Cambria"/>
                <a:cs typeface="Cambria"/>
              </a:rPr>
              <a:t> </a:t>
            </a:r>
            <a:r>
              <a:rPr sz="2625" spc="37" baseline="-39682" dirty="0">
                <a:latin typeface="Times New Roman"/>
                <a:cs typeface="Times New Roman"/>
              </a:rPr>
              <a:t>=	</a:t>
            </a:r>
            <a:r>
              <a:rPr sz="175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(0.79)(0.21)</a:t>
            </a:r>
            <a:r>
              <a:rPr sz="1750" i="1" spc="200" dirty="0">
                <a:latin typeface="Cambria"/>
                <a:cs typeface="Cambria"/>
              </a:rPr>
              <a:t> </a:t>
            </a:r>
            <a:r>
              <a:rPr sz="2625" spc="37" baseline="-39682" dirty="0">
                <a:latin typeface="Times New Roman"/>
                <a:cs typeface="Times New Roman"/>
              </a:rPr>
              <a:t>=</a:t>
            </a:r>
            <a:r>
              <a:rPr sz="2625" spc="442" baseline="-39682" dirty="0">
                <a:latin typeface="Times New Roman"/>
                <a:cs typeface="Times New Roman"/>
              </a:rPr>
              <a:t> </a:t>
            </a:r>
            <a:r>
              <a:rPr sz="2625" i="1" spc="-44" baseline="-39682" dirty="0">
                <a:latin typeface="Cambria"/>
                <a:cs typeface="Cambria"/>
              </a:rPr>
              <a:t>0.0182</a:t>
            </a:r>
            <a:endParaRPr sz="2625" baseline="-39682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687" y="4457296"/>
            <a:ext cx="29889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i="1" spc="-60" dirty="0">
                <a:latin typeface="Verdana"/>
                <a:cs typeface="Verdana"/>
              </a:rPr>
              <a:t>σ</a:t>
            </a:r>
            <a:r>
              <a:rPr sz="1500" i="1" spc="-89" baseline="-25000" dirty="0">
                <a:latin typeface="Cambria"/>
                <a:cs typeface="Cambria"/>
              </a:rPr>
              <a:t>p</a:t>
            </a:r>
            <a:r>
              <a:rPr sz="1500" i="1" spc="247" baseline="-25000" dirty="0">
                <a:latin typeface="Cambria"/>
                <a:cs typeface="Cambria"/>
              </a:rPr>
              <a:t> </a:t>
            </a:r>
            <a:r>
              <a:rPr sz="1500" i="1" spc="254" baseline="-25000" dirty="0">
                <a:latin typeface="Cambria"/>
                <a:cs typeface="Cambria"/>
              </a:rPr>
              <a:t> </a:t>
            </a:r>
            <a:r>
              <a:rPr sz="1750" i="1" spc="-40" dirty="0">
                <a:latin typeface="Cambria"/>
                <a:cs typeface="Cambria"/>
              </a:rPr>
              <a:t>bisa</a:t>
            </a:r>
            <a:r>
              <a:rPr sz="1750" i="1" spc="325" dirty="0">
                <a:latin typeface="Cambria"/>
                <a:cs typeface="Cambria"/>
              </a:rPr>
              <a:t> </a:t>
            </a:r>
            <a:r>
              <a:rPr sz="1750" i="1" spc="-40" dirty="0">
                <a:latin typeface="Cambria"/>
                <a:cs typeface="Cambria"/>
              </a:rPr>
              <a:t>diduga</a:t>
            </a:r>
            <a:r>
              <a:rPr sz="1750" i="1" spc="395" dirty="0">
                <a:latin typeface="Cambria"/>
                <a:cs typeface="Cambria"/>
              </a:rPr>
              <a:t> </a:t>
            </a:r>
            <a:r>
              <a:rPr sz="1750" i="1" spc="-35" dirty="0">
                <a:latin typeface="Cambria"/>
                <a:cs typeface="Cambria"/>
              </a:rPr>
              <a:t>dengan</a:t>
            </a:r>
            <a:r>
              <a:rPr sz="1750" i="1" spc="290" dirty="0">
                <a:latin typeface="Cambria"/>
                <a:cs typeface="Cambria"/>
              </a:rPr>
              <a:t> </a:t>
            </a:r>
            <a:r>
              <a:rPr sz="1750" spc="40" dirty="0">
                <a:latin typeface="MS UI Gothic"/>
                <a:cs typeface="MS UI Gothic"/>
              </a:rPr>
              <a:t>→</a:t>
            </a:r>
            <a:r>
              <a:rPr sz="1750" spc="155" dirty="0">
                <a:latin typeface="MS UI Gothic"/>
                <a:cs typeface="MS UI Gothic"/>
              </a:rPr>
              <a:t> </a:t>
            </a:r>
            <a:r>
              <a:rPr sz="1750" i="1" spc="35" dirty="0">
                <a:latin typeface="Cambria"/>
                <a:cs typeface="Cambria"/>
              </a:rPr>
              <a:t>s</a:t>
            </a:r>
            <a:r>
              <a:rPr sz="1500" i="1" spc="52" baseline="-25000" dirty="0">
                <a:latin typeface="Cambria"/>
                <a:cs typeface="Cambria"/>
              </a:rPr>
              <a:t>p</a:t>
            </a:r>
            <a:r>
              <a:rPr sz="1500" i="1" spc="382" baseline="-25000" dirty="0">
                <a:latin typeface="Cambria"/>
                <a:cs typeface="Cambria"/>
              </a:rPr>
              <a:t> </a:t>
            </a:r>
            <a:r>
              <a:rPr sz="1750" i="1" spc="160" dirty="0">
                <a:latin typeface="Cambria"/>
                <a:cs typeface="Cambria"/>
              </a:rPr>
              <a:t>=</a:t>
            </a:r>
            <a:endParaRPr sz="175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117" y="4652581"/>
            <a:ext cx="5695315" cy="544195"/>
            <a:chOff x="940117" y="4652581"/>
            <a:chExt cx="5695315" cy="544195"/>
          </a:xfrm>
        </p:grpSpPr>
        <p:sp>
          <p:nvSpPr>
            <p:cNvPr id="25" name="object 25"/>
            <p:cNvSpPr/>
            <p:nvPr/>
          </p:nvSpPr>
          <p:spPr>
            <a:xfrm>
              <a:off x="944880" y="4657344"/>
              <a:ext cx="2557780" cy="0"/>
            </a:xfrm>
            <a:custGeom>
              <a:avLst/>
              <a:gdLst/>
              <a:ahLst/>
              <a:cxnLst/>
              <a:rect l="l" t="t" r="r" b="b"/>
              <a:pathLst>
                <a:path w="2557779">
                  <a:moveTo>
                    <a:pt x="0" y="0"/>
                  </a:moveTo>
                  <a:lnTo>
                    <a:pt x="39623" y="0"/>
                  </a:lnTo>
                </a:path>
                <a:path w="2557779">
                  <a:moveTo>
                    <a:pt x="2517647" y="0"/>
                  </a:moveTo>
                  <a:lnTo>
                    <a:pt x="2557272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4411" y="4935982"/>
              <a:ext cx="228600" cy="2606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4701" y="4935982"/>
              <a:ext cx="228600" cy="2606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6261" y="4935982"/>
              <a:ext cx="228600" cy="26060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02640" y="4581145"/>
            <a:ext cx="6518909" cy="6089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178300">
              <a:lnSpc>
                <a:spcPct val="100000"/>
              </a:lnSpc>
              <a:spcBef>
                <a:spcPts val="325"/>
              </a:spcBef>
            </a:pPr>
            <a:r>
              <a:rPr sz="1750" i="1" spc="-55" dirty="0">
                <a:latin typeface="Cambria"/>
                <a:cs typeface="Cambria"/>
              </a:rPr>
              <a:t>500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669029" algn="l"/>
                <a:tab pos="4720590" algn="l"/>
                <a:tab pos="5717540" algn="l"/>
              </a:tabLst>
            </a:pPr>
            <a:r>
              <a:rPr sz="1700" i="1" spc="100" dirty="0">
                <a:latin typeface="Cambria"/>
                <a:cs typeface="Cambria"/>
              </a:rPr>
              <a:t>Un</a:t>
            </a:r>
            <a:r>
              <a:rPr sz="1700" i="1" spc="50" dirty="0">
                <a:latin typeface="Cambria"/>
                <a:cs typeface="Cambria"/>
              </a:rPr>
              <a:t>t</a:t>
            </a:r>
            <a:r>
              <a:rPr sz="1700" i="1" spc="-35" dirty="0">
                <a:latin typeface="Cambria"/>
                <a:cs typeface="Cambria"/>
              </a:rPr>
              <a:t>u</a:t>
            </a:r>
            <a:r>
              <a:rPr sz="1700" i="1" spc="-25" dirty="0">
                <a:latin typeface="Cambria"/>
                <a:cs typeface="Cambria"/>
              </a:rPr>
              <a:t>k</a:t>
            </a:r>
            <a:r>
              <a:rPr sz="1700" i="1" spc="55" dirty="0">
                <a:latin typeface="Cambria"/>
                <a:cs typeface="Cambria"/>
              </a:rPr>
              <a:t> </a:t>
            </a:r>
            <a:r>
              <a:rPr sz="1700" i="1" spc="-5" dirty="0">
                <a:latin typeface="Cambria"/>
                <a:cs typeface="Cambria"/>
              </a:rPr>
              <a:t>t</a:t>
            </a:r>
            <a:r>
              <a:rPr sz="1700" i="1" spc="-15" dirty="0">
                <a:latin typeface="Cambria"/>
                <a:cs typeface="Cambria"/>
              </a:rPr>
              <a:t>i</a:t>
            </a:r>
            <a:r>
              <a:rPr sz="1700" i="1" spc="-60" dirty="0">
                <a:latin typeface="Cambria"/>
                <a:cs typeface="Cambria"/>
              </a:rPr>
              <a:t>ngka</a:t>
            </a:r>
            <a:r>
              <a:rPr sz="1700" i="1" spc="-35" dirty="0">
                <a:latin typeface="Cambria"/>
                <a:cs typeface="Cambria"/>
              </a:rPr>
              <a:t>t</a:t>
            </a:r>
            <a:r>
              <a:rPr sz="1700" i="1" spc="25" dirty="0">
                <a:latin typeface="Cambria"/>
                <a:cs typeface="Cambria"/>
              </a:rPr>
              <a:t> </a:t>
            </a:r>
            <a:r>
              <a:rPr sz="1700" i="1" spc="-95" dirty="0">
                <a:latin typeface="Cambria"/>
                <a:cs typeface="Cambria"/>
              </a:rPr>
              <a:t>kepe</a:t>
            </a:r>
            <a:r>
              <a:rPr sz="1700" i="1" spc="-60" dirty="0">
                <a:latin typeface="Cambria"/>
                <a:cs typeface="Cambria"/>
              </a:rPr>
              <a:t>rcayaan</a:t>
            </a:r>
            <a:r>
              <a:rPr sz="1700" i="1" spc="15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98%</a:t>
            </a:r>
            <a:r>
              <a:rPr sz="1700" i="1" spc="6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  </a:t>
            </a:r>
            <a:r>
              <a:rPr sz="1700" i="1" spc="-50" dirty="0">
                <a:latin typeface="Cambria"/>
                <a:cs typeface="Cambria"/>
              </a:rPr>
              <a:t>1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-</a:t>
            </a:r>
            <a:r>
              <a:rPr sz="1700" i="1" dirty="0">
                <a:latin typeface="Cambria"/>
                <a:cs typeface="Cambria"/>
              </a:rPr>
              <a:t>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98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02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dirty="0">
                <a:latin typeface="Symbol"/>
                <a:cs typeface="Symbol"/>
              </a:rPr>
              <a:t>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01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115" y="5237734"/>
            <a:ext cx="228600" cy="26060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02640" y="5100609"/>
            <a:ext cx="7431405" cy="1052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635">
              <a:lnSpc>
                <a:spcPct val="100000"/>
              </a:lnSpc>
              <a:spcBef>
                <a:spcPts val="940"/>
              </a:spcBef>
              <a:tabLst>
                <a:tab pos="3914140" algn="l"/>
              </a:tabLst>
            </a:pPr>
            <a:r>
              <a:rPr sz="1700" i="1" spc="175" dirty="0">
                <a:latin typeface="Cambria"/>
                <a:cs typeface="Cambria"/>
              </a:rPr>
              <a:t>N</a:t>
            </a:r>
            <a:r>
              <a:rPr sz="1700" i="1" spc="5" dirty="0">
                <a:latin typeface="Cambria"/>
                <a:cs typeface="Cambria"/>
              </a:rPr>
              <a:t>i</a:t>
            </a:r>
            <a:r>
              <a:rPr sz="1700" i="1" spc="15" dirty="0">
                <a:latin typeface="Cambria"/>
                <a:cs typeface="Cambria"/>
              </a:rPr>
              <a:t>l</a:t>
            </a:r>
            <a:r>
              <a:rPr sz="1700" i="1" spc="-65" dirty="0">
                <a:latin typeface="Cambria"/>
                <a:cs typeface="Cambria"/>
              </a:rPr>
              <a:t>ai</a:t>
            </a:r>
            <a:r>
              <a:rPr sz="1700" i="1" spc="60" dirty="0">
                <a:latin typeface="Cambria"/>
                <a:cs typeface="Cambria"/>
              </a:rPr>
              <a:t> </a:t>
            </a:r>
            <a:r>
              <a:rPr sz="1700" i="1" spc="265" dirty="0">
                <a:latin typeface="Cambria"/>
                <a:cs typeface="Cambria"/>
              </a:rPr>
              <a:t>Z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85" dirty="0">
                <a:latin typeface="Cambria"/>
                <a:cs typeface="Cambria"/>
              </a:rPr>
              <a:t>de</a:t>
            </a:r>
            <a:r>
              <a:rPr sz="1700" i="1" spc="-30" dirty="0">
                <a:latin typeface="Cambria"/>
                <a:cs typeface="Cambria"/>
              </a:rPr>
              <a:t>nga</a:t>
            </a:r>
            <a:r>
              <a:rPr sz="1700" i="1" spc="-25" dirty="0">
                <a:latin typeface="Cambria"/>
                <a:cs typeface="Cambria"/>
              </a:rPr>
              <a:t>n</a:t>
            </a:r>
            <a:r>
              <a:rPr sz="1700" i="1" dirty="0">
                <a:latin typeface="Cambria"/>
                <a:cs typeface="Cambria"/>
              </a:rPr>
              <a:t>	</a:t>
            </a: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0.01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Cambria"/>
                <a:cs typeface="Cambria"/>
              </a:rPr>
              <a:t>ad</a:t>
            </a:r>
            <a:r>
              <a:rPr sz="1700" i="1" spc="-110" dirty="0">
                <a:latin typeface="Cambria"/>
                <a:cs typeface="Cambria"/>
              </a:rPr>
              <a:t>a</a:t>
            </a:r>
            <a:r>
              <a:rPr sz="1700" i="1" spc="15" dirty="0">
                <a:latin typeface="Cambria"/>
                <a:cs typeface="Cambria"/>
              </a:rPr>
              <a:t>l</a:t>
            </a:r>
            <a:r>
              <a:rPr sz="1700" i="1" spc="-95" dirty="0">
                <a:latin typeface="Cambria"/>
                <a:cs typeface="Cambria"/>
              </a:rPr>
              <a:t>ah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2</a:t>
            </a:r>
            <a:r>
              <a:rPr sz="1700" i="1" spc="15" dirty="0">
                <a:latin typeface="Cambria"/>
                <a:cs typeface="Cambria"/>
              </a:rPr>
              <a:t>.</a:t>
            </a:r>
            <a:r>
              <a:rPr sz="1700" i="1" spc="-50" dirty="0">
                <a:latin typeface="Cambria"/>
                <a:cs typeface="Cambria"/>
              </a:rPr>
              <a:t>33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700" i="1" spc="-20" dirty="0">
                <a:latin typeface="Cambria"/>
                <a:cs typeface="Cambria"/>
              </a:rPr>
              <a:t>Sehingga,</a:t>
            </a:r>
            <a:r>
              <a:rPr sz="1700" i="1" spc="60" dirty="0">
                <a:latin typeface="Cambria"/>
                <a:cs typeface="Cambria"/>
              </a:rPr>
              <a:t> </a:t>
            </a:r>
            <a:r>
              <a:rPr sz="1800" i="1" spc="-45" dirty="0">
                <a:latin typeface="Cambria"/>
                <a:cs typeface="Cambria"/>
              </a:rPr>
              <a:t>selang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pendugaan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proporsi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bagi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seluruh</a:t>
            </a:r>
            <a:r>
              <a:rPr sz="1800" i="1" spc="70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wanita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yang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85" dirty="0">
                <a:latin typeface="Cambria"/>
                <a:cs typeface="Cambria"/>
              </a:rPr>
              <a:t>dapat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melakukan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i="1" spc="-65" dirty="0">
                <a:latin typeface="Cambria"/>
                <a:cs typeface="Cambria"/>
              </a:rPr>
              <a:t>pemeriksaan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80" dirty="0">
                <a:latin typeface="Cambria"/>
                <a:cs typeface="Cambria"/>
              </a:rPr>
              <a:t>terhadap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Cambria"/>
                <a:cs typeface="Cambria"/>
              </a:rPr>
              <a:t>oli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kendaraan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100" dirty="0">
                <a:latin typeface="Cambria"/>
                <a:cs typeface="Cambria"/>
              </a:rPr>
              <a:t>mereka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dengan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tingkat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70" dirty="0">
                <a:latin typeface="Cambria"/>
                <a:cs typeface="Cambria"/>
              </a:rPr>
              <a:t>kepercayanan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15" dirty="0">
                <a:latin typeface="Cambria"/>
                <a:cs typeface="Cambria"/>
              </a:rPr>
              <a:t>98%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33437" y="6345745"/>
            <a:ext cx="2111375" cy="325120"/>
            <a:chOff x="833437" y="6345745"/>
            <a:chExt cx="2111375" cy="325120"/>
          </a:xfrm>
        </p:grpSpPr>
        <p:sp>
          <p:nvSpPr>
            <p:cNvPr id="33" name="object 33"/>
            <p:cNvSpPr/>
            <p:nvPr/>
          </p:nvSpPr>
          <p:spPr>
            <a:xfrm>
              <a:off x="838200" y="635050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3530" y="6446689"/>
              <a:ext cx="1728470" cy="221615"/>
            </a:xfrm>
            <a:custGeom>
              <a:avLst/>
              <a:gdLst/>
              <a:ahLst/>
              <a:cxnLst/>
              <a:rect l="l" t="t" r="r" b="b"/>
              <a:pathLst>
                <a:path w="1728470" h="221615">
                  <a:moveTo>
                    <a:pt x="151157" y="0"/>
                  </a:moveTo>
                  <a:lnTo>
                    <a:pt x="0" y="221336"/>
                  </a:lnTo>
                </a:path>
                <a:path w="1728470" h="221615">
                  <a:moveTo>
                    <a:pt x="1728211" y="0"/>
                  </a:moveTo>
                  <a:lnTo>
                    <a:pt x="1577093" y="221336"/>
                  </a:lnTo>
                </a:path>
              </a:pathLst>
            </a:custGeom>
            <a:ln w="4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6949" y="6235279"/>
            <a:ext cx="668845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275"/>
              </a:lnSpc>
              <a:spcBef>
                <a:spcPts val="90"/>
              </a:spcBef>
              <a:tabLst>
                <a:tab pos="666115" algn="l"/>
                <a:tab pos="2243455" algn="l"/>
              </a:tabLst>
            </a:pPr>
            <a:r>
              <a:rPr sz="1950" i="1" spc="-65" dirty="0">
                <a:latin typeface="Cambria"/>
                <a:cs typeface="Cambria"/>
              </a:rPr>
              <a:t>p</a:t>
            </a:r>
            <a:r>
              <a:rPr sz="1950" i="1" spc="-90" dirty="0">
                <a:latin typeface="Cambria"/>
                <a:cs typeface="Cambria"/>
              </a:rPr>
              <a:t> </a:t>
            </a:r>
            <a:r>
              <a:rPr sz="1950" i="1" spc="20" dirty="0">
                <a:latin typeface="Cambria"/>
                <a:cs typeface="Cambria"/>
              </a:rPr>
              <a:t>-</a:t>
            </a:r>
            <a:r>
              <a:rPr sz="1950" i="1" spc="-60" dirty="0">
                <a:latin typeface="Cambria"/>
                <a:cs typeface="Cambria"/>
              </a:rPr>
              <a:t> </a:t>
            </a:r>
            <a:r>
              <a:rPr sz="1950" i="1" spc="-40" dirty="0">
                <a:latin typeface="Cambria"/>
                <a:cs typeface="Cambria"/>
              </a:rPr>
              <a:t>z</a:t>
            </a:r>
            <a:r>
              <a:rPr sz="1650" i="1" spc="15" baseline="-25252" dirty="0">
                <a:latin typeface="Times New Roman"/>
                <a:cs typeface="Times New Roman"/>
              </a:rPr>
              <a:t>α</a:t>
            </a:r>
            <a:r>
              <a:rPr sz="1650" i="1" baseline="-25252" dirty="0">
                <a:latin typeface="Times New Roman"/>
                <a:cs typeface="Times New Roman"/>
              </a:rPr>
              <a:t>	</a:t>
            </a:r>
            <a:r>
              <a:rPr sz="1950" i="1" spc="90" dirty="0">
                <a:latin typeface="Cambria"/>
                <a:cs typeface="Cambria"/>
              </a:rPr>
              <a:t>.</a:t>
            </a:r>
            <a:r>
              <a:rPr sz="1950" i="1" spc="-190" dirty="0">
                <a:latin typeface="Cambria"/>
                <a:cs typeface="Cambria"/>
              </a:rPr>
              <a:t> </a:t>
            </a:r>
            <a:r>
              <a:rPr sz="1950" i="1" spc="50" dirty="0">
                <a:latin typeface="Cambria"/>
                <a:cs typeface="Cambria"/>
              </a:rPr>
              <a:t>s</a:t>
            </a:r>
            <a:r>
              <a:rPr sz="1650" i="1" spc="-30" baseline="-25252" dirty="0">
                <a:latin typeface="Cambria"/>
                <a:cs typeface="Cambria"/>
              </a:rPr>
              <a:t>p</a:t>
            </a:r>
            <a:r>
              <a:rPr sz="1650" i="1" baseline="-25252" dirty="0">
                <a:latin typeface="Cambria"/>
                <a:cs typeface="Cambria"/>
              </a:rPr>
              <a:t> </a:t>
            </a:r>
            <a:r>
              <a:rPr sz="1650" i="1" spc="104" baseline="-25252" dirty="0">
                <a:latin typeface="Cambria"/>
                <a:cs typeface="Cambria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&lt;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i="1" spc="-65" dirty="0">
                <a:latin typeface="Cambria"/>
                <a:cs typeface="Cambria"/>
              </a:rPr>
              <a:t>p</a:t>
            </a:r>
            <a:r>
              <a:rPr sz="1950" i="1" spc="-90" dirty="0">
                <a:latin typeface="Cambria"/>
                <a:cs typeface="Cambria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&lt;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i="1" spc="-65" dirty="0">
                <a:latin typeface="Cambria"/>
                <a:cs typeface="Cambria"/>
              </a:rPr>
              <a:t>p</a:t>
            </a:r>
            <a:r>
              <a:rPr sz="1950" i="1" spc="-90" dirty="0">
                <a:latin typeface="Cambria"/>
                <a:cs typeface="Cambria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+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i="1" spc="-45" dirty="0">
                <a:latin typeface="Cambria"/>
                <a:cs typeface="Cambria"/>
              </a:rPr>
              <a:t>z</a:t>
            </a:r>
            <a:r>
              <a:rPr sz="1650" i="1" spc="15" baseline="-25252" dirty="0">
                <a:latin typeface="Times New Roman"/>
                <a:cs typeface="Times New Roman"/>
              </a:rPr>
              <a:t>α</a:t>
            </a:r>
            <a:r>
              <a:rPr sz="1650" i="1" baseline="-25252" dirty="0">
                <a:latin typeface="Times New Roman"/>
                <a:cs typeface="Times New Roman"/>
              </a:rPr>
              <a:t>	</a:t>
            </a:r>
            <a:r>
              <a:rPr sz="1950" i="1" spc="90" dirty="0">
                <a:latin typeface="Cambria"/>
                <a:cs typeface="Cambria"/>
              </a:rPr>
              <a:t>.</a:t>
            </a:r>
            <a:r>
              <a:rPr sz="1950" i="1" spc="-190" dirty="0">
                <a:latin typeface="Cambria"/>
                <a:cs typeface="Cambria"/>
              </a:rPr>
              <a:t> </a:t>
            </a:r>
            <a:r>
              <a:rPr sz="1950" i="1" spc="50" dirty="0">
                <a:latin typeface="Cambria"/>
                <a:cs typeface="Cambria"/>
              </a:rPr>
              <a:t>s</a:t>
            </a:r>
            <a:r>
              <a:rPr sz="1650" i="1" spc="-30" baseline="-25252" dirty="0">
                <a:latin typeface="Cambria"/>
                <a:cs typeface="Cambria"/>
              </a:rPr>
              <a:t>p</a:t>
            </a:r>
            <a:r>
              <a:rPr sz="1650" i="1" baseline="-25252" dirty="0">
                <a:latin typeface="Cambria"/>
                <a:cs typeface="Cambria"/>
              </a:rPr>
              <a:t> </a:t>
            </a:r>
            <a:r>
              <a:rPr sz="1650" i="1" spc="97" baseline="-25252" dirty="0">
                <a:latin typeface="Cambria"/>
                <a:cs typeface="Cambria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=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1950" i="1" spc="-105" dirty="0">
                <a:latin typeface="Cambria"/>
                <a:cs typeface="Cambria"/>
              </a:rPr>
              <a:t>0</a:t>
            </a:r>
            <a:r>
              <a:rPr sz="1950" i="1" spc="70" dirty="0">
                <a:latin typeface="Cambria"/>
                <a:cs typeface="Cambria"/>
              </a:rPr>
              <a:t>.</a:t>
            </a:r>
            <a:r>
              <a:rPr sz="1950" i="1" spc="-105" dirty="0">
                <a:latin typeface="Cambria"/>
                <a:cs typeface="Cambria"/>
              </a:rPr>
              <a:t>7</a:t>
            </a:r>
            <a:r>
              <a:rPr sz="1950" i="1" spc="-65" dirty="0">
                <a:latin typeface="Cambria"/>
                <a:cs typeface="Cambria"/>
              </a:rPr>
              <a:t>9</a:t>
            </a:r>
            <a:r>
              <a:rPr sz="1950" i="1" dirty="0">
                <a:latin typeface="Cambria"/>
                <a:cs typeface="Cambria"/>
              </a:rPr>
              <a:t> </a:t>
            </a:r>
            <a:r>
              <a:rPr sz="1950" i="1" spc="-20" dirty="0">
                <a:latin typeface="Cambria"/>
                <a:cs typeface="Cambria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±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i="1" spc="-105" dirty="0">
                <a:latin typeface="Cambria"/>
                <a:cs typeface="Cambria"/>
              </a:rPr>
              <a:t>2</a:t>
            </a:r>
            <a:r>
              <a:rPr sz="1950" i="1" spc="70" dirty="0">
                <a:latin typeface="Cambria"/>
                <a:cs typeface="Cambria"/>
              </a:rPr>
              <a:t>.</a:t>
            </a:r>
            <a:r>
              <a:rPr sz="1950" i="1" spc="-105" dirty="0">
                <a:latin typeface="Cambria"/>
                <a:cs typeface="Cambria"/>
              </a:rPr>
              <a:t>3</a:t>
            </a:r>
            <a:r>
              <a:rPr sz="1950" i="1" spc="-65" dirty="0">
                <a:latin typeface="Cambria"/>
                <a:cs typeface="Cambria"/>
              </a:rPr>
              <a:t>3</a:t>
            </a:r>
            <a:r>
              <a:rPr sz="1950" i="1" spc="200" dirty="0">
                <a:latin typeface="Cambria"/>
                <a:cs typeface="Cambria"/>
              </a:rPr>
              <a:t> </a:t>
            </a:r>
            <a:r>
              <a:rPr sz="1950" i="1" spc="-110" dirty="0">
                <a:latin typeface="Cambria"/>
                <a:cs typeface="Cambria"/>
              </a:rPr>
              <a:t>(</a:t>
            </a:r>
            <a:r>
              <a:rPr sz="1950" i="1" spc="-105" dirty="0">
                <a:latin typeface="Cambria"/>
                <a:cs typeface="Cambria"/>
              </a:rPr>
              <a:t>0</a:t>
            </a:r>
            <a:r>
              <a:rPr sz="1950" i="1" spc="70" dirty="0">
                <a:latin typeface="Cambria"/>
                <a:cs typeface="Cambria"/>
              </a:rPr>
              <a:t>.</a:t>
            </a:r>
            <a:r>
              <a:rPr sz="1950" i="1" spc="-105" dirty="0">
                <a:latin typeface="Cambria"/>
                <a:cs typeface="Cambria"/>
              </a:rPr>
              <a:t>0182</a:t>
            </a:r>
            <a:r>
              <a:rPr sz="1950" i="1" spc="-85" dirty="0">
                <a:latin typeface="Cambria"/>
                <a:cs typeface="Cambria"/>
              </a:rPr>
              <a:t>)</a:t>
            </a:r>
            <a:r>
              <a:rPr sz="1950" i="1" dirty="0">
                <a:latin typeface="Cambria"/>
                <a:cs typeface="Cambria"/>
              </a:rPr>
              <a:t> </a:t>
            </a:r>
            <a:r>
              <a:rPr sz="1950" i="1" spc="-114" dirty="0">
                <a:latin typeface="Cambria"/>
                <a:cs typeface="Cambria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i="1" spc="-105" dirty="0">
                <a:latin typeface="Cambria"/>
                <a:cs typeface="Cambria"/>
              </a:rPr>
              <a:t>0</a:t>
            </a:r>
            <a:r>
              <a:rPr sz="1950" i="1" spc="70" dirty="0">
                <a:latin typeface="Cambria"/>
                <a:cs typeface="Cambria"/>
              </a:rPr>
              <a:t>.</a:t>
            </a:r>
            <a:r>
              <a:rPr sz="1950" i="1" spc="-105" dirty="0">
                <a:latin typeface="Cambria"/>
                <a:cs typeface="Cambria"/>
              </a:rPr>
              <a:t>74</a:t>
            </a:r>
            <a:r>
              <a:rPr sz="1950" i="1" spc="-65" dirty="0">
                <a:latin typeface="Cambria"/>
                <a:cs typeface="Cambria"/>
              </a:rPr>
              <a:t>8</a:t>
            </a:r>
            <a:r>
              <a:rPr sz="1950" i="1" dirty="0">
                <a:latin typeface="Cambria"/>
                <a:cs typeface="Cambria"/>
              </a:rPr>
              <a:t> </a:t>
            </a:r>
            <a:r>
              <a:rPr sz="1950" i="1" spc="-80" dirty="0">
                <a:latin typeface="Cambria"/>
                <a:cs typeface="Cambria"/>
              </a:rPr>
              <a:t> </a:t>
            </a:r>
            <a:r>
              <a:rPr sz="1950" i="1" spc="25" dirty="0">
                <a:latin typeface="Cambria"/>
                <a:cs typeface="Cambria"/>
              </a:rPr>
              <a:t>s</a:t>
            </a:r>
            <a:r>
              <a:rPr sz="1950" i="1" spc="-295" dirty="0">
                <a:latin typeface="Cambria"/>
                <a:cs typeface="Cambria"/>
              </a:rPr>
              <a:t>/</a:t>
            </a:r>
            <a:r>
              <a:rPr sz="1950" i="1" spc="-60" dirty="0">
                <a:latin typeface="Cambria"/>
                <a:cs typeface="Cambria"/>
              </a:rPr>
              <a:t>d</a:t>
            </a:r>
            <a:r>
              <a:rPr sz="1950" i="1" dirty="0">
                <a:latin typeface="Cambria"/>
                <a:cs typeface="Cambria"/>
              </a:rPr>
              <a:t> </a:t>
            </a:r>
            <a:r>
              <a:rPr sz="1950" i="1" spc="-200" dirty="0">
                <a:latin typeface="Cambria"/>
                <a:cs typeface="Cambria"/>
              </a:rPr>
              <a:t> </a:t>
            </a:r>
            <a:r>
              <a:rPr sz="1950" i="1" spc="-105" dirty="0">
                <a:latin typeface="Cambria"/>
                <a:cs typeface="Cambria"/>
              </a:rPr>
              <a:t>0</a:t>
            </a:r>
            <a:r>
              <a:rPr sz="1950" i="1" spc="70" dirty="0">
                <a:latin typeface="Cambria"/>
                <a:cs typeface="Cambria"/>
              </a:rPr>
              <a:t>.</a:t>
            </a:r>
            <a:r>
              <a:rPr sz="1950" i="1" spc="-105" dirty="0">
                <a:latin typeface="Cambria"/>
                <a:cs typeface="Cambria"/>
              </a:rPr>
              <a:t>83</a:t>
            </a:r>
            <a:r>
              <a:rPr sz="1950" i="1" spc="-65" dirty="0">
                <a:latin typeface="Cambria"/>
                <a:cs typeface="Cambria"/>
              </a:rPr>
              <a:t>2</a:t>
            </a:r>
            <a:endParaRPr sz="1950">
              <a:latin typeface="Cambria"/>
              <a:cs typeface="Cambria"/>
            </a:endParaRPr>
          </a:p>
          <a:p>
            <a:pPr marL="531495">
              <a:lnSpc>
                <a:spcPts val="1255"/>
              </a:lnSpc>
              <a:tabLst>
                <a:tab pos="2108200" algn="l"/>
              </a:tabLst>
            </a:pPr>
            <a:r>
              <a:rPr sz="1100" i="1" spc="-20" dirty="0">
                <a:latin typeface="Cambria"/>
                <a:cs typeface="Cambria"/>
              </a:rPr>
              <a:t>2	2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37" name="object 37"/>
            <p:cNvSpPr/>
            <p:nvPr/>
          </p:nvSpPr>
          <p:spPr>
            <a:xfrm>
              <a:off x="2368296" y="4390643"/>
              <a:ext cx="1826260" cy="1964689"/>
            </a:xfrm>
            <a:custGeom>
              <a:avLst/>
              <a:gdLst/>
              <a:ahLst/>
              <a:cxnLst/>
              <a:rect l="l" t="t" r="r" b="b"/>
              <a:pathLst>
                <a:path w="1826260" h="1964689">
                  <a:moveTo>
                    <a:pt x="1755648" y="0"/>
                  </a:moveTo>
                  <a:lnTo>
                    <a:pt x="1825752" y="0"/>
                  </a:lnTo>
                </a:path>
                <a:path w="1826260" h="1964689">
                  <a:moveTo>
                    <a:pt x="0" y="1964435"/>
                  </a:moveTo>
                  <a:lnTo>
                    <a:pt x="70104" y="19644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50491" y="6452616"/>
              <a:ext cx="1621790" cy="5080"/>
            </a:xfrm>
            <a:custGeom>
              <a:avLst/>
              <a:gdLst/>
              <a:ahLst/>
              <a:cxnLst/>
              <a:rect l="l" t="t" r="r" b="b"/>
              <a:pathLst>
                <a:path w="1621789" h="5079">
                  <a:moveTo>
                    <a:pt x="0" y="0"/>
                  </a:moveTo>
                  <a:lnTo>
                    <a:pt x="39624" y="0"/>
                  </a:lnTo>
                </a:path>
                <a:path w="1621789" h="5079">
                  <a:moveTo>
                    <a:pt x="1581912" y="4572"/>
                  </a:moveTo>
                  <a:lnTo>
                    <a:pt x="1621535" y="4572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2069" y="376123"/>
            <a:ext cx="1814195" cy="323850"/>
            <a:chOff x="1822069" y="376123"/>
            <a:chExt cx="1814195" cy="323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2069" y="376123"/>
              <a:ext cx="1581150" cy="3233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210" y="376123"/>
              <a:ext cx="304800" cy="3233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4340" y="966571"/>
            <a:ext cx="8225155" cy="30041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40055" indent="-40259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40055" algn="l"/>
                <a:tab pos="440690" algn="l"/>
              </a:tabLst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Contoh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440055" marR="4318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latin typeface="Arial MT"/>
                <a:cs typeface="Arial MT"/>
              </a:rPr>
              <a:t>Pada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suatu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sampel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acak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berukuran n=500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orang di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suatu </a:t>
            </a:r>
            <a:r>
              <a:rPr sz="1700" spc="-5" dirty="0">
                <a:latin typeface="Arial MT"/>
                <a:cs typeface="Arial MT"/>
              </a:rPr>
              <a:t>kota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ditemukan</a:t>
            </a:r>
            <a:r>
              <a:rPr sz="1700" spc="-5" dirty="0">
                <a:latin typeface="Arial MT"/>
                <a:cs typeface="Arial MT"/>
              </a:rPr>
              <a:t> bahwa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340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orang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diantaranya</a:t>
            </a:r>
            <a:r>
              <a:rPr sz="1700" spc="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suka nonton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TV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acara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Dunia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Dalam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Berita.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Hitunglah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interval </a:t>
            </a:r>
            <a:r>
              <a:rPr sz="1700" spc="-5" dirty="0">
                <a:latin typeface="Arial MT"/>
                <a:cs typeface="Arial MT"/>
              </a:rPr>
              <a:t>kepercayaan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95%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untuk menduga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berapa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proporsi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sesungguhnya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penduduk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kota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itu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yang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suka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nonton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TV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acara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Dunia Dalam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Berita?</a:t>
            </a:r>
            <a:endParaRPr sz="1700">
              <a:latin typeface="Arial MT"/>
              <a:cs typeface="Arial MT"/>
            </a:endParaRPr>
          </a:p>
          <a:p>
            <a:pPr marL="438784">
              <a:lnSpc>
                <a:spcPct val="100000"/>
              </a:lnSpc>
              <a:spcBef>
                <a:spcPts val="600"/>
              </a:spcBef>
            </a:pPr>
            <a:r>
              <a:rPr sz="17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Penyelesaian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438784">
              <a:lnSpc>
                <a:spcPct val="100000"/>
              </a:lnSpc>
              <a:spcBef>
                <a:spcPts val="290"/>
              </a:spcBef>
            </a:pPr>
            <a:r>
              <a:rPr sz="1700" dirty="0">
                <a:latin typeface="Courier New"/>
                <a:cs typeface="Courier New"/>
              </a:rPr>
              <a:t>n</a:t>
            </a:r>
            <a:r>
              <a:rPr sz="1700" spc="-545" dirty="0">
                <a:latin typeface="Courier New"/>
                <a:cs typeface="Courier New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500,</a:t>
            </a:r>
            <a:endParaRPr sz="1700">
              <a:latin typeface="Arial MT"/>
              <a:cs typeface="Arial MT"/>
            </a:endParaRPr>
          </a:p>
          <a:p>
            <a:pPr marL="438784">
              <a:lnSpc>
                <a:spcPct val="100000"/>
              </a:lnSpc>
              <a:spcBef>
                <a:spcPts val="530"/>
              </a:spcBef>
            </a:pPr>
            <a:r>
              <a:rPr sz="1700" spc="-25" dirty="0">
                <a:latin typeface="Cambria Math"/>
                <a:cs typeface="Cambria Math"/>
              </a:rPr>
              <a:t>𝑝̅</a:t>
            </a:r>
            <a:r>
              <a:rPr sz="1700" spc="175" dirty="0">
                <a:latin typeface="Cambria Math"/>
                <a:cs typeface="Cambria Math"/>
              </a:rPr>
              <a:t> </a:t>
            </a:r>
            <a:r>
              <a:rPr sz="1700" i="1" dirty="0">
                <a:latin typeface="Arial"/>
                <a:cs typeface="Arial"/>
              </a:rPr>
              <a:t>=</a:t>
            </a:r>
            <a:r>
              <a:rPr sz="1700" i="1" spc="-2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proporsi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(sampel)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orang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yang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suka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nonton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TV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acara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Dunia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Dalam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Berita</a:t>
            </a:r>
            <a:endParaRPr sz="1700">
              <a:latin typeface="Arial MT"/>
              <a:cs typeface="Arial MT"/>
            </a:endParaRPr>
          </a:p>
          <a:p>
            <a:pPr marL="679450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latin typeface="Arial MT"/>
                <a:cs typeface="Arial MT"/>
              </a:rPr>
              <a:t>=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875" spc="-15" baseline="24444" dirty="0">
                <a:latin typeface="Cambria Math"/>
                <a:cs typeface="Cambria Math"/>
              </a:rPr>
              <a:t>340</a:t>
            </a:r>
            <a:r>
              <a:rPr sz="2550" spc="-15" baseline="1633" dirty="0">
                <a:latin typeface="Cambria Math"/>
                <a:cs typeface="Cambria Math"/>
              </a:rPr>
              <a:t>/</a:t>
            </a:r>
            <a:r>
              <a:rPr sz="1875" spc="-15" baseline="-17777" dirty="0">
                <a:latin typeface="Cambria Math"/>
                <a:cs typeface="Cambria Math"/>
              </a:rPr>
              <a:t>500</a:t>
            </a:r>
            <a:r>
              <a:rPr sz="1700" spc="-10" dirty="0">
                <a:latin typeface="Arial MT"/>
                <a:cs typeface="Arial MT"/>
              </a:rPr>
              <a:t>=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0,68</a:t>
            </a:r>
            <a:endParaRPr sz="1700">
              <a:latin typeface="Arial MT"/>
              <a:cs typeface="Arial MT"/>
            </a:endParaRPr>
          </a:p>
          <a:p>
            <a:pPr marL="438784">
              <a:lnSpc>
                <a:spcPct val="100000"/>
              </a:lnSpc>
              <a:spcBef>
                <a:spcPts val="420"/>
              </a:spcBef>
            </a:pPr>
            <a:r>
              <a:rPr sz="1700" dirty="0">
                <a:latin typeface="Arial MT"/>
                <a:cs typeface="Arial MT"/>
              </a:rPr>
              <a:t>Simpangan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baku sampel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proporsi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30" dirty="0">
                <a:latin typeface="Cambria Math"/>
                <a:cs typeface="Cambria Math"/>
              </a:rPr>
              <a:t>𝑝̅</a:t>
            </a:r>
            <a:r>
              <a:rPr sz="1700" spc="170" dirty="0">
                <a:latin typeface="Cambria Math"/>
                <a:cs typeface="Cambria Math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452" y="4189857"/>
            <a:ext cx="6096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700" spc="10" dirty="0">
                <a:latin typeface="Symbol"/>
                <a:cs typeface="Symbol"/>
              </a:rPr>
              <a:t></a:t>
            </a:r>
            <a:r>
              <a:rPr sz="1875" spc="15" baseline="-15555" dirty="0">
                <a:latin typeface="Cambria Math"/>
                <a:cs typeface="Cambria Math"/>
              </a:rPr>
              <a:t>𝑝</a:t>
            </a:r>
            <a:r>
              <a:rPr sz="1875" spc="15" baseline="-13333" dirty="0">
                <a:latin typeface="Cambria Math"/>
                <a:cs typeface="Cambria Math"/>
              </a:rPr>
              <a:t>̅ </a:t>
            </a:r>
            <a:r>
              <a:rPr sz="1875" spc="75" baseline="-13333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5387" y="4114291"/>
            <a:ext cx="357505" cy="482600"/>
          </a:xfrm>
          <a:custGeom>
            <a:avLst/>
            <a:gdLst/>
            <a:ahLst/>
            <a:cxnLst/>
            <a:rect l="l" t="t" r="r" b="b"/>
            <a:pathLst>
              <a:path w="357505" h="482600">
                <a:moveTo>
                  <a:pt x="357505" y="253492"/>
                </a:moveTo>
                <a:lnTo>
                  <a:pt x="159385" y="253492"/>
                </a:lnTo>
                <a:lnTo>
                  <a:pt x="159385" y="264160"/>
                </a:lnTo>
                <a:lnTo>
                  <a:pt x="357505" y="264160"/>
                </a:lnTo>
                <a:lnTo>
                  <a:pt x="357505" y="253492"/>
                </a:lnTo>
                <a:close/>
              </a:path>
              <a:path w="357505" h="482600">
                <a:moveTo>
                  <a:pt x="357505" y="508"/>
                </a:moveTo>
                <a:lnTo>
                  <a:pt x="166624" y="508"/>
                </a:lnTo>
                <a:lnTo>
                  <a:pt x="166624" y="0"/>
                </a:lnTo>
                <a:lnTo>
                  <a:pt x="133731" y="0"/>
                </a:lnTo>
                <a:lnTo>
                  <a:pt x="89789" y="444246"/>
                </a:lnTo>
                <a:lnTo>
                  <a:pt x="36703" y="346075"/>
                </a:lnTo>
                <a:lnTo>
                  <a:pt x="0" y="365506"/>
                </a:lnTo>
                <a:lnTo>
                  <a:pt x="4191" y="372999"/>
                </a:lnTo>
                <a:lnTo>
                  <a:pt x="23495" y="362839"/>
                </a:lnTo>
                <a:lnTo>
                  <a:pt x="88646" y="482600"/>
                </a:lnTo>
                <a:lnTo>
                  <a:pt x="98552" y="482600"/>
                </a:lnTo>
                <a:lnTo>
                  <a:pt x="145542" y="13970"/>
                </a:lnTo>
                <a:lnTo>
                  <a:pt x="159385" y="13970"/>
                </a:lnTo>
                <a:lnTo>
                  <a:pt x="159385" y="14224"/>
                </a:lnTo>
                <a:lnTo>
                  <a:pt x="357505" y="14224"/>
                </a:lnTo>
                <a:lnTo>
                  <a:pt x="357505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5666" y="4355972"/>
            <a:ext cx="11747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54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6925" y="4098416"/>
            <a:ext cx="518796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4" dirty="0">
                <a:latin typeface="Cambria Math"/>
                <a:cs typeface="Cambria Math"/>
              </a:rPr>
              <a:t>𝑝</a:t>
            </a:r>
            <a:r>
              <a:rPr sz="1200" spc="-307" baseline="2777" dirty="0">
                <a:latin typeface="Cambria Math"/>
                <a:cs typeface="Cambria Math"/>
              </a:rPr>
              <a:t>̅</a:t>
            </a:r>
            <a:r>
              <a:rPr sz="1200" spc="-204" dirty="0">
                <a:latin typeface="Cambria Math"/>
                <a:cs typeface="Cambria Math"/>
              </a:rPr>
              <a:t>.𝑞</a:t>
            </a:r>
            <a:r>
              <a:rPr sz="1200" spc="-307" baseline="2777" dirty="0">
                <a:latin typeface="Cambria Math"/>
                <a:cs typeface="Cambria Math"/>
              </a:rPr>
              <a:t>̅</a:t>
            </a:r>
            <a:r>
              <a:rPr sz="1200" spc="75" baseline="2777" dirty="0">
                <a:latin typeface="Cambria Math"/>
                <a:cs typeface="Cambria Math"/>
              </a:rPr>
              <a:t> </a:t>
            </a:r>
            <a:r>
              <a:rPr sz="2550" baseline="-22875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10" name="object 10"/>
          <p:cNvSpPr/>
          <p:nvPr/>
        </p:nvSpPr>
        <p:spPr>
          <a:xfrm>
            <a:off x="2085721" y="4244339"/>
            <a:ext cx="558800" cy="320675"/>
          </a:xfrm>
          <a:custGeom>
            <a:avLst/>
            <a:gdLst/>
            <a:ahLst/>
            <a:cxnLst/>
            <a:rect l="l" t="t" r="r" b="b"/>
            <a:pathLst>
              <a:path w="558800" h="320675">
                <a:moveTo>
                  <a:pt x="558419" y="208788"/>
                </a:moveTo>
                <a:lnTo>
                  <a:pt x="105791" y="208788"/>
                </a:lnTo>
                <a:lnTo>
                  <a:pt x="105791" y="222504"/>
                </a:lnTo>
                <a:lnTo>
                  <a:pt x="558419" y="222504"/>
                </a:lnTo>
                <a:lnTo>
                  <a:pt x="558419" y="208788"/>
                </a:lnTo>
                <a:close/>
              </a:path>
              <a:path w="558800" h="320675">
                <a:moveTo>
                  <a:pt x="558419" y="0"/>
                </a:moveTo>
                <a:lnTo>
                  <a:pt x="105791" y="0"/>
                </a:lnTo>
                <a:lnTo>
                  <a:pt x="105791" y="635"/>
                </a:lnTo>
                <a:lnTo>
                  <a:pt x="88519" y="635"/>
                </a:lnTo>
                <a:lnTo>
                  <a:pt x="59436" y="294767"/>
                </a:lnTo>
                <a:lnTo>
                  <a:pt x="24257" y="229743"/>
                </a:lnTo>
                <a:lnTo>
                  <a:pt x="0" y="242570"/>
                </a:lnTo>
                <a:lnTo>
                  <a:pt x="2794" y="247523"/>
                </a:lnTo>
                <a:lnTo>
                  <a:pt x="15621" y="240792"/>
                </a:lnTo>
                <a:lnTo>
                  <a:pt x="58674" y="320167"/>
                </a:lnTo>
                <a:lnTo>
                  <a:pt x="65278" y="320167"/>
                </a:lnTo>
                <a:lnTo>
                  <a:pt x="96393" y="9906"/>
                </a:lnTo>
                <a:lnTo>
                  <a:pt x="105791" y="9906"/>
                </a:lnTo>
                <a:lnTo>
                  <a:pt x="105791" y="13716"/>
                </a:lnTo>
                <a:lnTo>
                  <a:pt x="558419" y="13716"/>
                </a:lnTo>
                <a:lnTo>
                  <a:pt x="5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40026" y="4381880"/>
            <a:ext cx="2971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435" algn="l"/>
              </a:tabLst>
            </a:pPr>
            <a:r>
              <a:rPr sz="800" spc="5" dirty="0">
                <a:latin typeface="Cambria Math"/>
                <a:cs typeface="Cambria Math"/>
              </a:rPr>
              <a:t>,	. </a:t>
            </a:r>
            <a:r>
              <a:rPr sz="800" spc="50" dirty="0">
                <a:latin typeface="Cambria Math"/>
                <a:cs typeface="Cambria Math"/>
              </a:rPr>
              <a:t> </a:t>
            </a:r>
            <a:r>
              <a:rPr sz="800" spc="5" dirty="0">
                <a:latin typeface="Cambria Math"/>
                <a:cs typeface="Cambria Math"/>
              </a:rPr>
              <a:t>,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4701" y="4564760"/>
            <a:ext cx="2082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35" dirty="0">
                <a:latin typeface="Cambria Math"/>
                <a:cs typeface="Cambria Math"/>
              </a:rPr>
              <a:t>500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3666" y="4218813"/>
            <a:ext cx="1213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Cambria Math"/>
                <a:cs typeface="Cambria Math"/>
              </a:rPr>
              <a:t>0</a:t>
            </a:r>
            <a:r>
              <a:rPr sz="800" spc="-20" dirty="0">
                <a:latin typeface="Cambria Math"/>
                <a:cs typeface="Cambria Math"/>
              </a:rPr>
              <a:t> </a:t>
            </a:r>
            <a:r>
              <a:rPr sz="800" spc="35" dirty="0">
                <a:latin typeface="Cambria Math"/>
                <a:cs typeface="Cambria Math"/>
              </a:rPr>
              <a:t>68</a:t>
            </a:r>
            <a:r>
              <a:rPr sz="800" spc="165" dirty="0">
                <a:latin typeface="Cambria Math"/>
                <a:cs typeface="Cambria Math"/>
              </a:rPr>
              <a:t> </a:t>
            </a:r>
            <a:r>
              <a:rPr sz="800" spc="35" dirty="0">
                <a:latin typeface="Cambria Math"/>
                <a:cs typeface="Cambria Math"/>
              </a:rPr>
              <a:t>0</a:t>
            </a:r>
            <a:r>
              <a:rPr sz="800" spc="-20" dirty="0">
                <a:latin typeface="Cambria Math"/>
                <a:cs typeface="Cambria Math"/>
              </a:rPr>
              <a:t> </a:t>
            </a:r>
            <a:r>
              <a:rPr sz="800" spc="35" dirty="0">
                <a:latin typeface="Cambria Math"/>
                <a:cs typeface="Cambria Math"/>
              </a:rPr>
              <a:t>32 </a:t>
            </a:r>
            <a:r>
              <a:rPr sz="800" spc="45" dirty="0">
                <a:latin typeface="Cambria Math"/>
                <a:cs typeface="Cambria Math"/>
              </a:rPr>
              <a:t> </a:t>
            </a:r>
            <a:r>
              <a:rPr sz="2550" baseline="8169" dirty="0">
                <a:latin typeface="Cambria Math"/>
                <a:cs typeface="Cambria Math"/>
              </a:rPr>
              <a:t>=</a:t>
            </a:r>
            <a:r>
              <a:rPr sz="2550" spc="127" baseline="8169" dirty="0">
                <a:latin typeface="Cambria Math"/>
                <a:cs typeface="Cambria Math"/>
              </a:rPr>
              <a:t> </a:t>
            </a:r>
            <a:r>
              <a:rPr sz="2550" spc="-7" baseline="8169" dirty="0">
                <a:latin typeface="Cambria Math"/>
                <a:cs typeface="Cambria Math"/>
              </a:rPr>
              <a:t>0,02</a:t>
            </a:r>
            <a:endParaRPr sz="2550" baseline="8169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552" y="4629150"/>
            <a:ext cx="7312659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 MT"/>
                <a:cs typeface="Arial MT"/>
              </a:rPr>
              <a:t>Populasi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orang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yang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suka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nonton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TV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acara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Dunia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Dalam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Berita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i="1" spc="-5" dirty="0">
                <a:latin typeface="Arial"/>
                <a:cs typeface="Arial"/>
              </a:rPr>
              <a:t>p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dianggap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terbatas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(jumlah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tdak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diketahui)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7285" y="5357571"/>
            <a:ext cx="374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43300" algn="l"/>
              </a:tabLst>
            </a:pPr>
            <a:r>
              <a:rPr sz="1800" spc="5" dirty="0">
                <a:latin typeface="Cambria Math"/>
                <a:cs typeface="Cambria Math"/>
              </a:rPr>
              <a:t>𝑝(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𝑝̅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𝑍</a:t>
            </a:r>
            <a:r>
              <a:rPr sz="1300" spc="25" dirty="0">
                <a:latin typeface="Cambria Math"/>
                <a:cs typeface="Cambria Math"/>
              </a:rPr>
              <a:t>𝛼</a:t>
            </a:r>
            <a:r>
              <a:rPr sz="1950" spc="37" baseline="-21367" dirty="0">
                <a:latin typeface="Cambria Math"/>
                <a:cs typeface="Cambria Math"/>
              </a:rPr>
              <a:t>/</a:t>
            </a:r>
            <a:r>
              <a:rPr sz="1950" spc="37" baseline="-38461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.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𝜎</a:t>
            </a:r>
            <a:r>
              <a:rPr sz="1950" spc="-37" baseline="-14957" dirty="0">
                <a:latin typeface="Cambria Math"/>
                <a:cs typeface="Cambria Math"/>
              </a:rPr>
              <a:t>𝑝̅</a:t>
            </a:r>
            <a:r>
              <a:rPr sz="1950" spc="5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𝑝</a:t>
            </a:r>
            <a:r>
              <a:rPr sz="17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𝑝̅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𝑍</a:t>
            </a:r>
            <a:r>
              <a:rPr sz="1300" spc="25" dirty="0">
                <a:latin typeface="Cambria Math"/>
                <a:cs typeface="Cambria Math"/>
              </a:rPr>
              <a:t>𝛼</a:t>
            </a:r>
            <a:r>
              <a:rPr sz="1950" spc="37" baseline="-21367" dirty="0">
                <a:latin typeface="Cambria Math"/>
                <a:cs typeface="Cambria Math"/>
              </a:rPr>
              <a:t>/</a:t>
            </a:r>
            <a:r>
              <a:rPr sz="1950" spc="37" baseline="-38461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.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𝜎</a:t>
            </a:r>
            <a:r>
              <a:rPr sz="1950" spc="-30" baseline="-14957" dirty="0">
                <a:latin typeface="Cambria Math"/>
                <a:cs typeface="Cambria Math"/>
              </a:rPr>
              <a:t>𝑝̅</a:t>
            </a:r>
            <a:r>
              <a:rPr sz="1800" spc="-20" dirty="0">
                <a:latin typeface="Cambria Math"/>
                <a:cs typeface="Cambria Math"/>
              </a:rPr>
              <a:t>)	</a:t>
            </a:r>
            <a:r>
              <a:rPr sz="170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5538" y="5369763"/>
            <a:ext cx="6280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mbria Math"/>
                <a:cs typeface="Cambria Math"/>
              </a:rPr>
              <a:t>1</a:t>
            </a:r>
            <a:r>
              <a:rPr sz="1700" spc="32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−</a:t>
            </a:r>
            <a:r>
              <a:rPr sz="1700" spc="33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𝛼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226" y="1416050"/>
            <a:ext cx="228600" cy="2606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490" y="1385062"/>
            <a:ext cx="9906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3240" algn="l"/>
              </a:tabLst>
            </a:pPr>
            <a:r>
              <a:rPr sz="1700" i="1" dirty="0">
                <a:latin typeface="Times New Roman"/>
                <a:cs typeface="Times New Roman"/>
              </a:rPr>
              <a:t>1</a:t>
            </a:r>
            <a:r>
              <a:rPr sz="1700" i="1" spc="-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-	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-45" dirty="0">
                <a:latin typeface="Cambria"/>
                <a:cs typeface="Cambria"/>
              </a:rPr>
              <a:t> </a:t>
            </a:r>
            <a:r>
              <a:rPr sz="1700" i="1" dirty="0">
                <a:latin typeface="Cambria"/>
                <a:cs typeface="Cambria"/>
              </a:rPr>
              <a:t>0.9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802" y="1675129"/>
            <a:ext cx="228600" cy="2606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5047" y="1632438"/>
            <a:ext cx="163385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130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1700" i="1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i="1" spc="-50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1700" i="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i="1" dirty="0">
                <a:solidFill>
                  <a:srgbClr val="000000"/>
                </a:solidFill>
                <a:latin typeface="Cambria"/>
                <a:cs typeface="Cambria"/>
              </a:rPr>
              <a:t>–</a:t>
            </a:r>
            <a:r>
              <a:rPr sz="1700" i="1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i="1" dirty="0">
                <a:solidFill>
                  <a:srgbClr val="000000"/>
                </a:solidFill>
                <a:latin typeface="Cambria"/>
                <a:cs typeface="Cambria"/>
              </a:rPr>
              <a:t>0,9</a:t>
            </a:r>
            <a:r>
              <a:rPr sz="1700" i="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i="1" spc="130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1700" i="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i="1" dirty="0">
                <a:solidFill>
                  <a:srgbClr val="000000"/>
                </a:solidFill>
                <a:latin typeface="Cambria"/>
                <a:cs typeface="Cambria"/>
              </a:rPr>
              <a:t>0.1</a:t>
            </a:r>
            <a:r>
              <a:rPr sz="1700" i="1" spc="4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9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822" y="1675129"/>
            <a:ext cx="228600" cy="2606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95676" y="1644142"/>
            <a:ext cx="8134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170" dirty="0">
                <a:latin typeface="Cambria"/>
                <a:cs typeface="Cambria"/>
              </a:rPr>
              <a:t>/2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0" dirty="0">
                <a:latin typeface="Cambria"/>
                <a:cs typeface="Cambria"/>
              </a:rPr>
              <a:t> </a:t>
            </a:r>
            <a:r>
              <a:rPr sz="1700" i="1" spc="25" dirty="0">
                <a:latin typeface="Cambria"/>
                <a:cs typeface="Cambria"/>
              </a:rPr>
              <a:t>0</a:t>
            </a:r>
            <a:r>
              <a:rPr sz="1700" i="1" spc="15" dirty="0">
                <a:latin typeface="Cambria"/>
                <a:cs typeface="Cambria"/>
              </a:rPr>
              <a:t>,</a:t>
            </a:r>
            <a:r>
              <a:rPr sz="1700" i="1" spc="-50" dirty="0">
                <a:latin typeface="Cambria"/>
                <a:cs typeface="Cambria"/>
              </a:rPr>
              <a:t>05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674" y="2051557"/>
            <a:ext cx="152400" cy="1722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7090" y="1900174"/>
            <a:ext cx="463550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1700" i="1" spc="15" dirty="0">
                <a:latin typeface="Cambria"/>
                <a:cs typeface="Cambria"/>
              </a:rPr>
              <a:t>Nilai </a:t>
            </a:r>
            <a:r>
              <a:rPr sz="1700" i="1" spc="265" dirty="0">
                <a:latin typeface="Cambria"/>
                <a:cs typeface="Cambria"/>
              </a:rPr>
              <a:t>Z </a:t>
            </a:r>
            <a:r>
              <a:rPr sz="1650" i="1" spc="-150" baseline="-20202" dirty="0">
                <a:latin typeface="Cambria"/>
                <a:cs typeface="Cambria"/>
              </a:rPr>
              <a:t>/2</a:t>
            </a:r>
            <a:r>
              <a:rPr sz="1650" i="1" spc="-142" baseline="-20202" dirty="0">
                <a:latin typeface="Cambria"/>
                <a:cs typeface="Cambria"/>
              </a:rPr>
              <a:t> </a:t>
            </a:r>
            <a:r>
              <a:rPr sz="1700" i="1" spc="-55" dirty="0">
                <a:latin typeface="Cambria"/>
                <a:cs typeface="Cambria"/>
              </a:rPr>
              <a:t>dimana</a:t>
            </a:r>
            <a:r>
              <a:rPr sz="1700" i="1" spc="260" dirty="0">
                <a:latin typeface="Cambria"/>
                <a:cs typeface="Cambria"/>
              </a:rPr>
              <a:t> </a:t>
            </a:r>
            <a:r>
              <a:rPr sz="1700" i="1" spc="-25" dirty="0">
                <a:latin typeface="Cambria"/>
                <a:cs typeface="Cambria"/>
              </a:rPr>
              <a:t>luas </a:t>
            </a:r>
            <a:r>
              <a:rPr sz="1700" i="1" spc="-90" dirty="0">
                <a:latin typeface="Cambria"/>
                <a:cs typeface="Cambria"/>
              </a:rPr>
              <a:t>daerah</a:t>
            </a:r>
            <a:r>
              <a:rPr sz="1700" i="1" spc="195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di </a:t>
            </a:r>
            <a:r>
              <a:rPr sz="1700" i="1" spc="-85" dirty="0">
                <a:latin typeface="Cambria"/>
                <a:cs typeface="Cambria"/>
              </a:rPr>
              <a:t>bawah</a:t>
            </a:r>
            <a:r>
              <a:rPr sz="1700" i="1" spc="204" dirty="0">
                <a:latin typeface="Cambria"/>
                <a:cs typeface="Cambria"/>
              </a:rPr>
              <a:t> </a:t>
            </a:r>
            <a:r>
              <a:rPr sz="1700" i="1" spc="-30" dirty="0">
                <a:latin typeface="Cambria"/>
                <a:cs typeface="Cambria"/>
              </a:rPr>
              <a:t>kurva </a:t>
            </a:r>
            <a:r>
              <a:rPr sz="1700" i="1" spc="-25" dirty="0">
                <a:latin typeface="Cambria"/>
                <a:cs typeface="Cambria"/>
              </a:rPr>
              <a:t> </a:t>
            </a:r>
            <a:r>
              <a:rPr sz="1700" i="1" spc="-75" dirty="0">
                <a:latin typeface="Cambria"/>
                <a:cs typeface="Cambria"/>
              </a:rPr>
              <a:t>sebelah</a:t>
            </a:r>
            <a:r>
              <a:rPr sz="1700" i="1" spc="60" dirty="0">
                <a:latin typeface="Cambria"/>
                <a:cs typeface="Cambria"/>
              </a:rPr>
              <a:t> </a:t>
            </a:r>
            <a:r>
              <a:rPr sz="1700" i="1" spc="-30" dirty="0">
                <a:latin typeface="Cambria"/>
                <a:cs typeface="Cambria"/>
              </a:rPr>
              <a:t>kiri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0,05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5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1,96</a:t>
            </a:r>
            <a:r>
              <a:rPr sz="1700" i="1" spc="35" dirty="0">
                <a:latin typeface="Cambria"/>
                <a:cs typeface="Cambria"/>
              </a:rPr>
              <a:t> </a:t>
            </a:r>
            <a:r>
              <a:rPr sz="1700" i="1" spc="-60" dirty="0">
                <a:latin typeface="Cambria"/>
                <a:cs typeface="Cambria"/>
              </a:rPr>
              <a:t>(Tabel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0" dirty="0">
                <a:latin typeface="Cambria"/>
                <a:cs typeface="Cambria"/>
              </a:rPr>
              <a:t>Distribusi</a:t>
            </a:r>
            <a:r>
              <a:rPr sz="1700" i="1" spc="85" dirty="0">
                <a:latin typeface="Cambria"/>
                <a:cs typeface="Cambria"/>
              </a:rPr>
              <a:t> </a:t>
            </a:r>
            <a:r>
              <a:rPr sz="1700" i="1" spc="-20" dirty="0">
                <a:latin typeface="Cambria"/>
                <a:cs typeface="Cambria"/>
              </a:rPr>
              <a:t>Normal</a:t>
            </a:r>
            <a:r>
              <a:rPr sz="1700" i="1" spc="55" dirty="0">
                <a:latin typeface="Cambria"/>
                <a:cs typeface="Cambria"/>
              </a:rPr>
              <a:t> </a:t>
            </a:r>
            <a:r>
              <a:rPr sz="1700" i="1" spc="100" dirty="0">
                <a:latin typeface="Cambria"/>
                <a:cs typeface="Cambria"/>
              </a:rPr>
              <a:t>Z)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490" y="2677109"/>
            <a:ext cx="42672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Cambria"/>
                <a:cs typeface="Cambria"/>
              </a:rPr>
              <a:t>Maka,</a:t>
            </a:r>
            <a:r>
              <a:rPr sz="1700" i="1" spc="1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proporsi</a:t>
            </a:r>
            <a:r>
              <a:rPr sz="1700" i="1" spc="25" dirty="0">
                <a:latin typeface="Cambria"/>
                <a:cs typeface="Cambria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dengan</a:t>
            </a:r>
            <a:r>
              <a:rPr sz="1700" i="1" spc="30" dirty="0">
                <a:latin typeface="Cambria"/>
                <a:cs typeface="Cambria"/>
              </a:rPr>
              <a:t> </a:t>
            </a:r>
            <a:r>
              <a:rPr sz="1700" i="1" spc="-40" dirty="0">
                <a:latin typeface="Cambria"/>
                <a:cs typeface="Cambria"/>
              </a:rPr>
              <a:t>selang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-70" dirty="0">
                <a:latin typeface="Cambria"/>
                <a:cs typeface="Cambria"/>
              </a:rPr>
              <a:t>kepercayaan</a:t>
            </a:r>
            <a:r>
              <a:rPr sz="1700" i="1" spc="10" dirty="0">
                <a:latin typeface="Cambria"/>
                <a:cs typeface="Cambria"/>
              </a:rPr>
              <a:t> </a:t>
            </a:r>
            <a:r>
              <a:rPr sz="1700" i="1" spc="-15" dirty="0">
                <a:latin typeface="Cambria"/>
                <a:cs typeface="Cambria"/>
              </a:rPr>
              <a:t>95%: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110" y="3171570"/>
            <a:ext cx="984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40" dirty="0"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3200400"/>
            <a:ext cx="348269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i="1" spc="-45" dirty="0">
                <a:latin typeface="Cambria"/>
                <a:cs typeface="Cambria"/>
              </a:rPr>
              <a:t>p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700" i="1" spc="130" dirty="0">
                <a:latin typeface="Cambria"/>
                <a:cs typeface="Cambria"/>
              </a:rPr>
              <a:t>=</a:t>
            </a:r>
            <a:r>
              <a:rPr sz="1700" i="1" spc="45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 Math"/>
                <a:cs typeface="Cambria Math"/>
              </a:rPr>
              <a:t>𝑝</a:t>
            </a:r>
            <a:r>
              <a:rPr sz="1600" dirty="0">
                <a:latin typeface="Cambria Math"/>
                <a:cs typeface="Cambria Math"/>
              </a:rPr>
              <a:t>̅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±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𝑍</a:t>
            </a:r>
            <a:r>
              <a:rPr sz="1425" spc="135" baseline="2923" dirty="0">
                <a:latin typeface="Cambria Math"/>
                <a:cs typeface="Cambria Math"/>
              </a:rPr>
              <a:t>𝛼</a:t>
            </a:r>
            <a:r>
              <a:rPr sz="1725" spc="120" baseline="-14492" dirty="0">
                <a:latin typeface="Cambria Math"/>
                <a:cs typeface="Cambria Math"/>
              </a:rPr>
              <a:t>/</a:t>
            </a:r>
            <a:r>
              <a:rPr sz="1725" baseline="-14492" dirty="0">
                <a:latin typeface="Cambria Math"/>
                <a:cs typeface="Cambria Math"/>
              </a:rPr>
              <a:t> </a:t>
            </a:r>
            <a:r>
              <a:rPr sz="1725" spc="67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.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spc="-114" dirty="0">
                <a:latin typeface="Cambria Math"/>
                <a:cs typeface="Cambria Math"/>
              </a:rPr>
              <a:t>𝜎</a:t>
            </a:r>
            <a:r>
              <a:rPr sz="1725" spc="240" baseline="-14492" dirty="0">
                <a:latin typeface="Cambria Math"/>
                <a:cs typeface="Cambria Math"/>
              </a:rPr>
              <a:t>𝑝</a:t>
            </a:r>
            <a:endParaRPr sz="1725" baseline="-14492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600"/>
              </a:spcBef>
            </a:pPr>
            <a:r>
              <a:rPr spc="130" dirty="0"/>
              <a:t>=</a:t>
            </a:r>
            <a:r>
              <a:rPr spc="35" dirty="0"/>
              <a:t> </a:t>
            </a:r>
            <a:r>
              <a:rPr spc="-15" dirty="0"/>
              <a:t>0,68</a:t>
            </a:r>
            <a:r>
              <a:rPr spc="20" dirty="0"/>
              <a:t> </a:t>
            </a:r>
            <a:r>
              <a:rPr spc="35" dirty="0"/>
              <a:t>±</a:t>
            </a:r>
            <a:r>
              <a:rPr spc="40" dirty="0"/>
              <a:t> </a:t>
            </a:r>
            <a:r>
              <a:rPr spc="-25" dirty="0"/>
              <a:t>(1,96</a:t>
            </a:r>
            <a:r>
              <a:rPr spc="35" dirty="0"/>
              <a:t> </a:t>
            </a:r>
            <a:r>
              <a:rPr spc="-45" dirty="0"/>
              <a:t>*</a:t>
            </a:r>
            <a:r>
              <a:rPr spc="30" dirty="0"/>
              <a:t> </a:t>
            </a:r>
            <a:r>
              <a:rPr spc="-25" dirty="0"/>
              <a:t>0.02)</a:t>
            </a:r>
          </a:p>
          <a:p>
            <a:pPr marL="228600">
              <a:lnSpc>
                <a:spcPct val="100000"/>
              </a:lnSpc>
              <a:spcBef>
                <a:spcPts val="505"/>
              </a:spcBef>
            </a:pPr>
            <a:r>
              <a:rPr spc="130" dirty="0"/>
              <a:t>=</a:t>
            </a:r>
            <a:r>
              <a:rPr spc="15" dirty="0"/>
              <a:t> </a:t>
            </a:r>
            <a:r>
              <a:rPr spc="-20" dirty="0"/>
              <a:t>0,641</a:t>
            </a:r>
            <a:r>
              <a:rPr spc="30" dirty="0"/>
              <a:t> </a:t>
            </a:r>
            <a:r>
              <a:rPr spc="-110" dirty="0"/>
              <a:t>s/d</a:t>
            </a:r>
            <a:r>
              <a:rPr spc="25" dirty="0"/>
              <a:t> </a:t>
            </a:r>
            <a:r>
              <a:rPr spc="-20" dirty="0"/>
              <a:t>0,719</a:t>
            </a: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pc="20" dirty="0"/>
              <a:t>Atau</a:t>
            </a:r>
          </a:p>
          <a:p>
            <a:pPr marL="66040">
              <a:lnSpc>
                <a:spcPct val="100000"/>
              </a:lnSpc>
              <a:spcBef>
                <a:spcPts val="509"/>
              </a:spcBef>
            </a:pPr>
            <a:r>
              <a:rPr spc="-20" dirty="0"/>
              <a:t>0,641</a:t>
            </a:r>
            <a:r>
              <a:rPr spc="30" dirty="0"/>
              <a:t> </a:t>
            </a:r>
            <a:r>
              <a:rPr b="1" spc="55" dirty="0">
                <a:latin typeface="Cambria"/>
                <a:cs typeface="Cambria"/>
              </a:rPr>
              <a:t>&lt;</a:t>
            </a:r>
            <a:r>
              <a:rPr b="1" spc="15" dirty="0">
                <a:latin typeface="Cambria"/>
                <a:cs typeface="Cambria"/>
              </a:rPr>
              <a:t> </a:t>
            </a:r>
            <a:r>
              <a:rPr b="1" spc="-25" dirty="0">
                <a:latin typeface="Cambria"/>
                <a:cs typeface="Cambria"/>
              </a:rPr>
              <a:t>p</a:t>
            </a:r>
            <a:r>
              <a:rPr b="1" spc="40" dirty="0">
                <a:latin typeface="Cambria"/>
                <a:cs typeface="Cambria"/>
              </a:rPr>
              <a:t> </a:t>
            </a:r>
            <a:r>
              <a:rPr b="1" spc="55" dirty="0">
                <a:latin typeface="Cambria"/>
                <a:cs typeface="Cambria"/>
              </a:rPr>
              <a:t>&lt;</a:t>
            </a:r>
            <a:r>
              <a:rPr b="1" spc="30" dirty="0">
                <a:latin typeface="Cambria"/>
                <a:cs typeface="Cambria"/>
              </a:rPr>
              <a:t> </a:t>
            </a:r>
            <a:r>
              <a:rPr spc="-20" dirty="0"/>
              <a:t>0,719</a:t>
            </a: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pc="15" dirty="0"/>
              <a:t>Yang </a:t>
            </a:r>
            <a:r>
              <a:rPr spc="-65" dirty="0"/>
              <a:t>berarti</a:t>
            </a:r>
            <a:r>
              <a:rPr spc="-60" dirty="0"/>
              <a:t> </a:t>
            </a:r>
            <a:r>
              <a:rPr spc="-85" dirty="0"/>
              <a:t>bahwa</a:t>
            </a:r>
            <a:r>
              <a:rPr spc="-80" dirty="0"/>
              <a:t> </a:t>
            </a:r>
            <a:r>
              <a:rPr spc="-45" dirty="0"/>
              <a:t>dengan </a:t>
            </a:r>
            <a:r>
              <a:rPr spc="-60" dirty="0"/>
              <a:t>selang/tingkat</a:t>
            </a:r>
            <a:r>
              <a:rPr spc="-55" dirty="0"/>
              <a:t> </a:t>
            </a:r>
            <a:r>
              <a:rPr spc="-75" dirty="0"/>
              <a:t>kepercayaan</a:t>
            </a:r>
            <a:r>
              <a:rPr spc="220" dirty="0"/>
              <a:t> </a:t>
            </a:r>
            <a:r>
              <a:rPr spc="10" dirty="0"/>
              <a:t>95%, </a:t>
            </a:r>
            <a:r>
              <a:rPr spc="-45" dirty="0"/>
              <a:t>proporsi </a:t>
            </a:r>
            <a:r>
              <a:rPr spc="-30" dirty="0"/>
              <a:t>penduduk </a:t>
            </a:r>
            <a:r>
              <a:rPr spc="-25" dirty="0"/>
              <a:t> </a:t>
            </a:r>
            <a:r>
              <a:rPr spc="-20" dirty="0"/>
              <a:t>yang</a:t>
            </a:r>
            <a:r>
              <a:rPr spc="45" dirty="0"/>
              <a:t> </a:t>
            </a:r>
            <a:r>
              <a:rPr spc="-50" dirty="0"/>
              <a:t>suka</a:t>
            </a:r>
            <a:r>
              <a:rPr spc="45" dirty="0"/>
              <a:t> </a:t>
            </a:r>
            <a:r>
              <a:rPr spc="-25" dirty="0"/>
              <a:t>nonton</a:t>
            </a:r>
            <a:r>
              <a:rPr spc="35" dirty="0"/>
              <a:t> </a:t>
            </a:r>
            <a:r>
              <a:rPr spc="155" dirty="0"/>
              <a:t>TV</a:t>
            </a:r>
            <a:r>
              <a:rPr spc="45" dirty="0"/>
              <a:t> </a:t>
            </a:r>
            <a:r>
              <a:rPr spc="-100" dirty="0"/>
              <a:t>acara</a:t>
            </a:r>
            <a:r>
              <a:rPr spc="30" dirty="0"/>
              <a:t> Dunia</a:t>
            </a:r>
            <a:r>
              <a:rPr spc="55" dirty="0"/>
              <a:t> </a:t>
            </a:r>
            <a:r>
              <a:rPr spc="-20" dirty="0"/>
              <a:t>Dalam</a:t>
            </a:r>
            <a:r>
              <a:rPr spc="55" dirty="0"/>
              <a:t> </a:t>
            </a:r>
            <a:r>
              <a:rPr spc="-45" dirty="0"/>
              <a:t>Berita</a:t>
            </a:r>
            <a:r>
              <a:rPr spc="45" dirty="0"/>
              <a:t> </a:t>
            </a:r>
            <a:r>
              <a:rPr spc="-60" dirty="0"/>
              <a:t>(p)</a:t>
            </a:r>
            <a:r>
              <a:rPr spc="40" dirty="0"/>
              <a:t> </a:t>
            </a:r>
            <a:r>
              <a:rPr spc="-10" dirty="0"/>
              <a:t>yaitu</a:t>
            </a:r>
            <a:r>
              <a:rPr spc="40" dirty="0"/>
              <a:t> </a:t>
            </a:r>
            <a:r>
              <a:rPr spc="-75" dirty="0"/>
              <a:t>antara</a:t>
            </a:r>
            <a:r>
              <a:rPr spc="45" dirty="0"/>
              <a:t> </a:t>
            </a:r>
            <a:r>
              <a:rPr spc="-15" dirty="0"/>
              <a:t>64,1</a:t>
            </a:r>
            <a:r>
              <a:rPr spc="35" dirty="0"/>
              <a:t> </a:t>
            </a:r>
            <a:r>
              <a:rPr spc="55" dirty="0"/>
              <a:t>%</a:t>
            </a:r>
            <a:r>
              <a:rPr spc="50" dirty="0"/>
              <a:t> </a:t>
            </a:r>
            <a:r>
              <a:rPr spc="30" dirty="0"/>
              <a:t>s.d.</a:t>
            </a:r>
            <a:r>
              <a:rPr spc="60" dirty="0"/>
              <a:t> </a:t>
            </a:r>
            <a:r>
              <a:rPr dirty="0"/>
              <a:t>71,9%</a:t>
            </a:r>
          </a:p>
        </p:txBody>
      </p:sp>
      <p:sp>
        <p:nvSpPr>
          <p:cNvPr id="14" name="object 14"/>
          <p:cNvSpPr/>
          <p:nvPr/>
        </p:nvSpPr>
        <p:spPr>
          <a:xfrm>
            <a:off x="5443728" y="1384808"/>
            <a:ext cx="2895600" cy="1113155"/>
          </a:xfrm>
          <a:custGeom>
            <a:avLst/>
            <a:gdLst/>
            <a:ahLst/>
            <a:cxnLst/>
            <a:rect l="l" t="t" r="r" b="b"/>
            <a:pathLst>
              <a:path w="2895600" h="1113155">
                <a:moveTo>
                  <a:pt x="0" y="1113027"/>
                </a:moveTo>
                <a:lnTo>
                  <a:pt x="2895600" y="1113027"/>
                </a:lnTo>
              </a:path>
              <a:path w="2895600" h="1113155">
                <a:moveTo>
                  <a:pt x="228600" y="1035812"/>
                </a:moveTo>
                <a:lnTo>
                  <a:pt x="285678" y="1039247"/>
                </a:lnTo>
                <a:lnTo>
                  <a:pt x="342327" y="1042510"/>
                </a:lnTo>
                <a:lnTo>
                  <a:pt x="398117" y="1045430"/>
                </a:lnTo>
                <a:lnTo>
                  <a:pt x="452619" y="1047834"/>
                </a:lnTo>
                <a:lnTo>
                  <a:pt x="505404" y="1049552"/>
                </a:lnTo>
                <a:lnTo>
                  <a:pt x="556042" y="1050410"/>
                </a:lnTo>
                <a:lnTo>
                  <a:pt x="604103" y="1050239"/>
                </a:lnTo>
                <a:lnTo>
                  <a:pt x="649159" y="1048865"/>
                </a:lnTo>
                <a:lnTo>
                  <a:pt x="690780" y="1046117"/>
                </a:lnTo>
                <a:lnTo>
                  <a:pt x="762000" y="1035812"/>
                </a:lnTo>
                <a:lnTo>
                  <a:pt x="815644" y="1019963"/>
                </a:lnTo>
                <a:lnTo>
                  <a:pt x="866241" y="973660"/>
                </a:lnTo>
                <a:lnTo>
                  <a:pt x="885139" y="935902"/>
                </a:lnTo>
                <a:lnTo>
                  <a:pt x="914400" y="883538"/>
                </a:lnTo>
                <a:lnTo>
                  <a:pt x="934173" y="849824"/>
                </a:lnTo>
                <a:lnTo>
                  <a:pt x="955243" y="810400"/>
                </a:lnTo>
                <a:lnTo>
                  <a:pt x="977379" y="766408"/>
                </a:lnTo>
                <a:lnTo>
                  <a:pt x="1000353" y="718991"/>
                </a:lnTo>
                <a:lnTo>
                  <a:pt x="1023937" y="669289"/>
                </a:lnTo>
                <a:lnTo>
                  <a:pt x="1047902" y="618445"/>
                </a:lnTo>
                <a:lnTo>
                  <a:pt x="1072019" y="567599"/>
                </a:lnTo>
                <a:lnTo>
                  <a:pt x="1096060" y="517892"/>
                </a:lnTo>
                <a:lnTo>
                  <a:pt x="1119797" y="470467"/>
                </a:lnTo>
                <a:lnTo>
                  <a:pt x="1143000" y="426465"/>
                </a:lnTo>
                <a:lnTo>
                  <a:pt x="1168400" y="378739"/>
                </a:lnTo>
                <a:lnTo>
                  <a:pt x="1193800" y="329443"/>
                </a:lnTo>
                <a:lnTo>
                  <a:pt x="1219200" y="279832"/>
                </a:lnTo>
                <a:lnTo>
                  <a:pt x="1244600" y="231159"/>
                </a:lnTo>
                <a:lnTo>
                  <a:pt x="1270000" y="184676"/>
                </a:lnTo>
                <a:lnTo>
                  <a:pt x="1295400" y="141637"/>
                </a:lnTo>
                <a:lnTo>
                  <a:pt x="1320800" y="103296"/>
                </a:lnTo>
                <a:lnTo>
                  <a:pt x="1346200" y="70906"/>
                </a:lnTo>
                <a:lnTo>
                  <a:pt x="1417320" y="15239"/>
                </a:lnTo>
                <a:lnTo>
                  <a:pt x="1463040" y="0"/>
                </a:lnTo>
                <a:lnTo>
                  <a:pt x="1508760" y="0"/>
                </a:lnTo>
                <a:lnTo>
                  <a:pt x="1554480" y="15239"/>
                </a:lnTo>
                <a:lnTo>
                  <a:pt x="1600200" y="45719"/>
                </a:lnTo>
                <a:lnTo>
                  <a:pt x="1652463" y="103296"/>
                </a:lnTo>
                <a:lnTo>
                  <a:pt x="1679222" y="141637"/>
                </a:lnTo>
                <a:lnTo>
                  <a:pt x="1705981" y="184676"/>
                </a:lnTo>
                <a:lnTo>
                  <a:pt x="1732426" y="231159"/>
                </a:lnTo>
                <a:lnTo>
                  <a:pt x="1758244" y="279832"/>
                </a:lnTo>
                <a:lnTo>
                  <a:pt x="1783121" y="329443"/>
                </a:lnTo>
                <a:lnTo>
                  <a:pt x="1806744" y="378739"/>
                </a:lnTo>
                <a:lnTo>
                  <a:pt x="1828800" y="426465"/>
                </a:lnTo>
                <a:lnTo>
                  <a:pt x="1847126" y="470467"/>
                </a:lnTo>
                <a:lnTo>
                  <a:pt x="1864156" y="517892"/>
                </a:lnTo>
                <a:lnTo>
                  <a:pt x="1880120" y="567599"/>
                </a:lnTo>
                <a:lnTo>
                  <a:pt x="1895246" y="618445"/>
                </a:lnTo>
                <a:lnTo>
                  <a:pt x="1909762" y="669289"/>
                </a:lnTo>
                <a:lnTo>
                  <a:pt x="1923897" y="718991"/>
                </a:lnTo>
                <a:lnTo>
                  <a:pt x="1937880" y="766408"/>
                </a:lnTo>
                <a:lnTo>
                  <a:pt x="1951939" y="810400"/>
                </a:lnTo>
                <a:lnTo>
                  <a:pt x="1966302" y="849824"/>
                </a:lnTo>
                <a:lnTo>
                  <a:pt x="2006803" y="935902"/>
                </a:lnTo>
                <a:lnTo>
                  <a:pt x="2027529" y="973660"/>
                </a:lnTo>
                <a:lnTo>
                  <a:pt x="2083612" y="1019963"/>
                </a:lnTo>
                <a:lnTo>
                  <a:pt x="2133600" y="1035812"/>
                </a:lnTo>
                <a:lnTo>
                  <a:pt x="2173529" y="1042501"/>
                </a:lnTo>
                <a:lnTo>
                  <a:pt x="2223493" y="1046055"/>
                </a:lnTo>
                <a:lnTo>
                  <a:pt x="2280355" y="1047100"/>
                </a:lnTo>
                <a:lnTo>
                  <a:pt x="2340981" y="1046264"/>
                </a:lnTo>
                <a:lnTo>
                  <a:pt x="2402233" y="1044174"/>
                </a:lnTo>
                <a:lnTo>
                  <a:pt x="2460977" y="1041456"/>
                </a:lnTo>
                <a:lnTo>
                  <a:pt x="2514077" y="1038738"/>
                </a:lnTo>
                <a:lnTo>
                  <a:pt x="2558396" y="1036648"/>
                </a:lnTo>
                <a:lnTo>
                  <a:pt x="2590800" y="1035812"/>
                </a:lnTo>
              </a:path>
              <a:path w="2895600" h="1113155">
                <a:moveTo>
                  <a:pt x="1473707" y="32512"/>
                </a:moveTo>
                <a:lnTo>
                  <a:pt x="1473707" y="10993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1142" y="249148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40" dirty="0">
                <a:latin typeface="Cambria"/>
                <a:cs typeface="Cambria"/>
              </a:rPr>
              <a:t>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43728" y="2929127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0" y="38100"/>
                </a:moveTo>
                <a:lnTo>
                  <a:pt x="2895600" y="38100"/>
                </a:lnTo>
              </a:path>
              <a:path w="2895600" h="76200">
                <a:moveTo>
                  <a:pt x="1473707" y="0"/>
                </a:moveTo>
                <a:lnTo>
                  <a:pt x="1473707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0460" y="2956687"/>
            <a:ext cx="104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5733" y="2473832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3965" y="2037397"/>
            <a:ext cx="1012825" cy="517525"/>
            <a:chOff x="7343965" y="2037397"/>
            <a:chExt cx="1012825" cy="517525"/>
          </a:xfrm>
        </p:grpSpPr>
        <p:sp>
          <p:nvSpPr>
            <p:cNvPr id="20" name="object 20"/>
            <p:cNvSpPr/>
            <p:nvPr/>
          </p:nvSpPr>
          <p:spPr>
            <a:xfrm>
              <a:off x="8322564" y="254965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0" y="0"/>
                  </a:moveTo>
                  <a:lnTo>
                    <a:pt x="28955" y="0"/>
                  </a:lnTo>
                </a:path>
              </a:pathLst>
            </a:custGeom>
            <a:ln w="91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8728" y="2042160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5">
                  <a:moveTo>
                    <a:pt x="0" y="0"/>
                  </a:moveTo>
                  <a:lnTo>
                    <a:pt x="0" y="44500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18323" y="1744861"/>
            <a:ext cx="11214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430" algn="l"/>
              </a:tabLst>
            </a:pPr>
            <a:r>
              <a:rPr sz="14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i="1" spc="-130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Symbol"/>
                <a:cs typeface="Symbol"/>
              </a:rPr>
              <a:t>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/2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=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0.05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4529" y="2983738"/>
            <a:ext cx="5560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925695" algn="l"/>
                <a:tab pos="5208270" algn="l"/>
              </a:tabLst>
            </a:pPr>
            <a:r>
              <a:rPr sz="1725" baseline="-36231" dirty="0">
                <a:latin typeface="Cambria Math"/>
                <a:cs typeface="Cambria Math"/>
              </a:rPr>
              <a:t>̅	</a:t>
            </a:r>
            <a:r>
              <a:rPr sz="1400" spc="-75" dirty="0">
                <a:latin typeface="Cambria"/>
                <a:cs typeface="Cambria"/>
              </a:rPr>
              <a:t>0	</a:t>
            </a:r>
            <a:r>
              <a:rPr sz="2100" spc="-60" baseline="1984" dirty="0">
                <a:latin typeface="Cambria"/>
                <a:cs typeface="Cambria"/>
              </a:rPr>
              <a:t>0.05</a:t>
            </a:r>
            <a:endParaRPr sz="2100" baseline="1984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59196" y="2505265"/>
            <a:ext cx="1596390" cy="881380"/>
            <a:chOff x="5759196" y="2505265"/>
            <a:chExt cx="1596390" cy="881380"/>
          </a:xfrm>
        </p:grpSpPr>
        <p:sp>
          <p:nvSpPr>
            <p:cNvPr id="25" name="object 25"/>
            <p:cNvSpPr/>
            <p:nvPr/>
          </p:nvSpPr>
          <p:spPr>
            <a:xfrm>
              <a:off x="7348728" y="29337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8728" y="2510027"/>
              <a:ext cx="0" cy="447040"/>
            </a:xfrm>
            <a:custGeom>
              <a:avLst/>
              <a:gdLst/>
              <a:ahLst/>
              <a:cxnLst/>
              <a:rect l="l" t="t" r="r" b="b"/>
              <a:pathLst>
                <a:path h="447039">
                  <a:moveTo>
                    <a:pt x="0" y="0"/>
                  </a:moveTo>
                  <a:lnTo>
                    <a:pt x="0" y="44653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59196" y="2967227"/>
              <a:ext cx="1596390" cy="419100"/>
            </a:xfrm>
            <a:custGeom>
              <a:avLst/>
              <a:gdLst/>
              <a:ahLst/>
              <a:cxnLst/>
              <a:rect l="l" t="t" r="r" b="b"/>
              <a:pathLst>
                <a:path w="1596390" h="419100">
                  <a:moveTo>
                    <a:pt x="76200" y="342900"/>
                  </a:moveTo>
                  <a:lnTo>
                    <a:pt x="0" y="381000"/>
                  </a:lnTo>
                  <a:lnTo>
                    <a:pt x="76200" y="419100"/>
                  </a:lnTo>
                  <a:lnTo>
                    <a:pt x="55033" y="387350"/>
                  </a:lnTo>
                  <a:lnTo>
                    <a:pt x="50800" y="387350"/>
                  </a:lnTo>
                  <a:lnTo>
                    <a:pt x="50800" y="374650"/>
                  </a:lnTo>
                  <a:lnTo>
                    <a:pt x="55033" y="374650"/>
                  </a:lnTo>
                  <a:lnTo>
                    <a:pt x="76200" y="342900"/>
                  </a:lnTo>
                  <a:close/>
                </a:path>
                <a:path w="1596390" h="419100">
                  <a:moveTo>
                    <a:pt x="50800" y="381000"/>
                  </a:moveTo>
                  <a:lnTo>
                    <a:pt x="50800" y="387350"/>
                  </a:lnTo>
                  <a:lnTo>
                    <a:pt x="55033" y="387350"/>
                  </a:lnTo>
                  <a:lnTo>
                    <a:pt x="50800" y="381000"/>
                  </a:lnTo>
                  <a:close/>
                </a:path>
                <a:path w="1596390" h="419100">
                  <a:moveTo>
                    <a:pt x="1583181" y="374650"/>
                  </a:moveTo>
                  <a:lnTo>
                    <a:pt x="55033" y="374650"/>
                  </a:lnTo>
                  <a:lnTo>
                    <a:pt x="50800" y="381000"/>
                  </a:lnTo>
                  <a:lnTo>
                    <a:pt x="55033" y="387350"/>
                  </a:lnTo>
                  <a:lnTo>
                    <a:pt x="1593087" y="387350"/>
                  </a:lnTo>
                  <a:lnTo>
                    <a:pt x="1595881" y="384556"/>
                  </a:lnTo>
                  <a:lnTo>
                    <a:pt x="1595881" y="381000"/>
                  </a:lnTo>
                  <a:lnTo>
                    <a:pt x="1583181" y="381000"/>
                  </a:lnTo>
                  <a:lnTo>
                    <a:pt x="1583181" y="374650"/>
                  </a:lnTo>
                  <a:close/>
                </a:path>
                <a:path w="1596390" h="419100">
                  <a:moveTo>
                    <a:pt x="55033" y="374650"/>
                  </a:moveTo>
                  <a:lnTo>
                    <a:pt x="50800" y="374650"/>
                  </a:lnTo>
                  <a:lnTo>
                    <a:pt x="50800" y="381000"/>
                  </a:lnTo>
                  <a:lnTo>
                    <a:pt x="55033" y="374650"/>
                  </a:lnTo>
                  <a:close/>
                </a:path>
                <a:path w="1596390" h="419100">
                  <a:moveTo>
                    <a:pt x="1595881" y="0"/>
                  </a:moveTo>
                  <a:lnTo>
                    <a:pt x="1583181" y="0"/>
                  </a:lnTo>
                  <a:lnTo>
                    <a:pt x="1583181" y="381000"/>
                  </a:lnTo>
                  <a:lnTo>
                    <a:pt x="1589531" y="374650"/>
                  </a:lnTo>
                  <a:lnTo>
                    <a:pt x="1595881" y="374650"/>
                  </a:lnTo>
                  <a:lnTo>
                    <a:pt x="1595881" y="0"/>
                  </a:lnTo>
                  <a:close/>
                </a:path>
                <a:path w="1596390" h="419100">
                  <a:moveTo>
                    <a:pt x="1595881" y="374650"/>
                  </a:moveTo>
                  <a:lnTo>
                    <a:pt x="1589531" y="374650"/>
                  </a:lnTo>
                  <a:lnTo>
                    <a:pt x="1583181" y="381000"/>
                  </a:lnTo>
                  <a:lnTo>
                    <a:pt x="1595881" y="381000"/>
                  </a:lnTo>
                  <a:lnTo>
                    <a:pt x="1595881" y="374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64226" y="3193542"/>
            <a:ext cx="338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latin typeface="Cambria"/>
                <a:cs typeface="Cambria"/>
              </a:rPr>
              <a:t>0</a:t>
            </a:r>
            <a:r>
              <a:rPr sz="1400" spc="-30" dirty="0">
                <a:latin typeface="Cambria"/>
                <a:cs typeface="Cambria"/>
              </a:rPr>
              <a:t>.95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59" y="813816"/>
            <a:ext cx="7637145" cy="815340"/>
            <a:chOff x="251459" y="813816"/>
            <a:chExt cx="7637145" cy="815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7" y="839724"/>
              <a:ext cx="7610856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813816"/>
              <a:ext cx="1112520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587" y="813816"/>
              <a:ext cx="1280160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3559" y="813816"/>
              <a:ext cx="801624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5792" y="813816"/>
              <a:ext cx="1613916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0043" y="813816"/>
              <a:ext cx="1610868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9724" y="813816"/>
              <a:ext cx="1048512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8571" y="813816"/>
              <a:ext cx="2217420" cy="7894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9376" y="813816"/>
              <a:ext cx="662940" cy="78943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9740" y="887321"/>
            <a:ext cx="716788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10.</a:t>
            </a:r>
            <a:r>
              <a:rPr spc="-20" dirty="0"/>
              <a:t> </a:t>
            </a:r>
            <a:r>
              <a:rPr spc="-5" dirty="0"/>
              <a:t>Galat</a:t>
            </a:r>
            <a:r>
              <a:rPr spc="-35" dirty="0"/>
              <a:t> </a:t>
            </a:r>
            <a:r>
              <a:rPr spc="-114" dirty="0"/>
              <a:t>&amp;</a:t>
            </a:r>
            <a:r>
              <a:rPr spc="-40" dirty="0"/>
              <a:t> </a:t>
            </a:r>
            <a:r>
              <a:rPr spc="25" dirty="0"/>
              <a:t>Ukuran</a:t>
            </a:r>
            <a:r>
              <a:rPr spc="-15" dirty="0"/>
              <a:t> </a:t>
            </a:r>
            <a:r>
              <a:rPr spc="-10" dirty="0"/>
              <a:t>Sampel</a:t>
            </a:r>
            <a:r>
              <a:rPr spc="-35" dirty="0"/>
              <a:t> </a:t>
            </a:r>
            <a:r>
              <a:rPr spc="10" dirty="0"/>
              <a:t>dlm</a:t>
            </a:r>
            <a:r>
              <a:rPr spc="-30" dirty="0"/>
              <a:t> </a:t>
            </a:r>
            <a:r>
              <a:rPr dirty="0"/>
              <a:t>Pendugaan</a:t>
            </a:r>
            <a:r>
              <a:rPr spc="20" dirty="0"/>
              <a:t> </a:t>
            </a:r>
            <a:r>
              <a:rPr sz="2950" i="1" spc="-125" dirty="0">
                <a:latin typeface="Arial"/>
                <a:cs typeface="Arial"/>
              </a:rPr>
              <a:t>p</a:t>
            </a:r>
            <a:endParaRPr sz="295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73314" y="1471549"/>
            <a:ext cx="228600" cy="2606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49514" y="1440561"/>
            <a:ext cx="8013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)</a:t>
            </a:r>
            <a:r>
              <a:rPr sz="1650" baseline="25252" dirty="0">
                <a:latin typeface="Arial MT"/>
                <a:cs typeface="Arial MT"/>
              </a:rPr>
              <a:t>.</a:t>
            </a:r>
            <a:r>
              <a:rPr sz="1700" dirty="0">
                <a:latin typeface="Arial MT"/>
                <a:cs typeface="Arial MT"/>
              </a:rPr>
              <a:t>100%,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1440561"/>
            <a:ext cx="7473950" cy="5537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5600" marR="5080" indent="-342900">
              <a:lnSpc>
                <a:spcPct val="103499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Bila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i="1" spc="-45" dirty="0">
                <a:latin typeface="Cambria"/>
                <a:cs typeface="Cambria"/>
              </a:rPr>
              <a:t>p</a:t>
            </a:r>
            <a:r>
              <a:rPr sz="1700" i="1" spc="95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digunakan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untuk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menduga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p,</a:t>
            </a:r>
            <a:r>
              <a:rPr sz="1700" i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 MT"/>
                <a:cs typeface="Arial MT"/>
              </a:rPr>
              <a:t>maka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dengan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tingkat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kepercayaan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</a:t>
            </a:r>
            <a:r>
              <a:rPr sz="1700" i="1" spc="-5" dirty="0">
                <a:latin typeface="Cambria"/>
                <a:cs typeface="Cambria"/>
              </a:rPr>
              <a:t>1- </a:t>
            </a:r>
            <a:r>
              <a:rPr sz="1700" i="1" spc="-360" dirty="0">
                <a:latin typeface="Cambria"/>
                <a:cs typeface="Cambria"/>
              </a:rPr>
              <a:t> </a:t>
            </a:r>
            <a:r>
              <a:rPr sz="1700" dirty="0">
                <a:latin typeface="Arial MT"/>
                <a:cs typeface="Arial MT"/>
              </a:rPr>
              <a:t>galat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pendugaan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maksimum,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i="1" dirty="0">
                <a:latin typeface="Arial"/>
                <a:cs typeface="Arial"/>
              </a:rPr>
              <a:t>e</a:t>
            </a:r>
            <a:r>
              <a:rPr sz="1700" i="1" spc="-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adalah</a:t>
            </a:r>
            <a:r>
              <a:rPr sz="1700" i="1" dirty="0"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87094" y="2425954"/>
            <a:ext cx="152400" cy="1722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99972" y="2273884"/>
            <a:ext cx="82359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latin typeface="Arial"/>
                <a:cs typeface="Arial"/>
              </a:rPr>
              <a:t>e</a:t>
            </a:r>
            <a:r>
              <a:rPr sz="1700" i="1" spc="-2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=</a:t>
            </a:r>
            <a:r>
              <a:rPr sz="1700" i="1" spc="-30" dirty="0">
                <a:latin typeface="Arial"/>
                <a:cs typeface="Arial"/>
              </a:rPr>
              <a:t> </a:t>
            </a:r>
            <a:r>
              <a:rPr sz="1700" i="1" spc="-10" dirty="0">
                <a:latin typeface="Cambria"/>
                <a:cs typeface="Cambria"/>
              </a:rPr>
              <a:t>z</a:t>
            </a:r>
            <a:r>
              <a:rPr sz="1700" i="1" spc="195" dirty="0">
                <a:latin typeface="Cambria"/>
                <a:cs typeface="Cambria"/>
              </a:rPr>
              <a:t> </a:t>
            </a:r>
            <a:r>
              <a:rPr sz="1650" i="1" spc="-150" baseline="-20202" dirty="0">
                <a:latin typeface="Cambria"/>
                <a:cs typeface="Cambria"/>
              </a:rPr>
              <a:t>/2</a:t>
            </a:r>
            <a:r>
              <a:rPr sz="1650" i="1" spc="37" baseline="-20202" dirty="0">
                <a:latin typeface="Cambria"/>
                <a:cs typeface="Cambria"/>
              </a:rPr>
              <a:t> </a:t>
            </a:r>
            <a:r>
              <a:rPr sz="1700" i="1" spc="85" dirty="0">
                <a:latin typeface="Cambria"/>
                <a:cs typeface="Cambria"/>
              </a:rPr>
              <a:t>.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22421" y="2198653"/>
            <a:ext cx="445770" cy="513080"/>
            <a:chOff x="1722421" y="2198653"/>
            <a:chExt cx="445770" cy="513080"/>
          </a:xfrm>
        </p:grpSpPr>
        <p:sp>
          <p:nvSpPr>
            <p:cNvPr id="19" name="object 19"/>
            <p:cNvSpPr/>
            <p:nvPr/>
          </p:nvSpPr>
          <p:spPr>
            <a:xfrm>
              <a:off x="1726866" y="2513564"/>
              <a:ext cx="26670" cy="15240"/>
            </a:xfrm>
            <a:custGeom>
              <a:avLst/>
              <a:gdLst/>
              <a:ahLst/>
              <a:cxnLst/>
              <a:rect l="l" t="t" r="r" b="b"/>
              <a:pathLst>
                <a:path w="26669" h="15239">
                  <a:moveTo>
                    <a:pt x="0" y="14930"/>
                  </a:moveTo>
                  <a:lnTo>
                    <a:pt x="26186" y="0"/>
                  </a:lnTo>
                </a:path>
              </a:pathLst>
            </a:custGeom>
            <a:ln w="8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3053" y="2518005"/>
              <a:ext cx="38735" cy="185420"/>
            </a:xfrm>
            <a:custGeom>
              <a:avLst/>
              <a:gdLst/>
              <a:ahLst/>
              <a:cxnLst/>
              <a:rect l="l" t="t" r="r" b="b"/>
              <a:pathLst>
                <a:path w="38735" h="185419">
                  <a:moveTo>
                    <a:pt x="0" y="0"/>
                  </a:moveTo>
                  <a:lnTo>
                    <a:pt x="38274" y="184900"/>
                  </a:lnTo>
                </a:path>
              </a:pathLst>
            </a:custGeom>
            <a:ln w="16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5357" y="2203098"/>
              <a:ext cx="368300" cy="500380"/>
            </a:xfrm>
            <a:custGeom>
              <a:avLst/>
              <a:gdLst/>
              <a:ahLst/>
              <a:cxnLst/>
              <a:rect l="l" t="t" r="r" b="b"/>
              <a:pathLst>
                <a:path w="368300" h="500380">
                  <a:moveTo>
                    <a:pt x="0" y="499808"/>
                  </a:moveTo>
                  <a:lnTo>
                    <a:pt x="50359" y="0"/>
                  </a:lnTo>
                </a:path>
                <a:path w="368300" h="500380">
                  <a:moveTo>
                    <a:pt x="50359" y="0"/>
                  </a:moveTo>
                  <a:lnTo>
                    <a:pt x="367837" y="0"/>
                  </a:lnTo>
                </a:path>
              </a:pathLst>
            </a:custGeom>
            <a:ln w="8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81979" y="2132419"/>
            <a:ext cx="26098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 marR="5080" indent="-66040">
              <a:lnSpc>
                <a:spcPct val="120400"/>
              </a:lnSpc>
              <a:spcBef>
                <a:spcPts val="95"/>
              </a:spcBef>
            </a:pPr>
            <a:r>
              <a:rPr sz="1600" i="1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.q </a:t>
            </a:r>
            <a:r>
              <a:rPr sz="1600" i="1" spc="-5" dirty="0">
                <a:latin typeface="Cambria"/>
                <a:cs typeface="Cambria"/>
              </a:rPr>
              <a:t> </a:t>
            </a:r>
            <a:r>
              <a:rPr sz="1600" i="1" spc="35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200" y="2133600"/>
            <a:ext cx="1473835" cy="660400"/>
          </a:xfrm>
          <a:custGeom>
            <a:avLst/>
            <a:gdLst/>
            <a:ahLst/>
            <a:cxnLst/>
            <a:rect l="l" t="t" r="r" b="b"/>
            <a:pathLst>
              <a:path w="1473835" h="660400">
                <a:moveTo>
                  <a:pt x="0" y="659891"/>
                </a:moveTo>
                <a:lnTo>
                  <a:pt x="1473708" y="659891"/>
                </a:lnTo>
                <a:lnTo>
                  <a:pt x="1473708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740" y="2974086"/>
            <a:ext cx="786447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Sering kita ingin mengetahui berapa besar sebuah sampel harus diambil, agar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galat pendugaan </a:t>
            </a:r>
            <a:r>
              <a:rPr sz="1700" i="1" dirty="0">
                <a:latin typeface="Times New Roman"/>
                <a:cs typeface="Times New Roman"/>
              </a:rPr>
              <a:t>p </a:t>
            </a:r>
            <a:r>
              <a:rPr sz="1700" spc="-5" dirty="0">
                <a:latin typeface="Arial MT"/>
                <a:cs typeface="Arial MT"/>
              </a:rPr>
              <a:t>tidak </a:t>
            </a:r>
            <a:r>
              <a:rPr sz="1700" dirty="0">
                <a:latin typeface="Arial MT"/>
                <a:cs typeface="Arial MT"/>
              </a:rPr>
              <a:t>melebihi suatu nilai e. Dalam hal ini jumlah sampel </a:t>
            </a: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-5" dirty="0">
                <a:latin typeface="Arial MT"/>
                <a:cs typeface="Arial MT"/>
              </a:rPr>
              <a:t>,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adalah: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57300" y="1533144"/>
            <a:ext cx="85725" cy="1905"/>
          </a:xfrm>
          <a:custGeom>
            <a:avLst/>
            <a:gdLst/>
            <a:ahLst/>
            <a:cxnLst/>
            <a:rect l="l" t="t" r="r" b="b"/>
            <a:pathLst>
              <a:path w="85725" h="1905">
                <a:moveTo>
                  <a:pt x="-4571" y="761"/>
                </a:moveTo>
                <a:lnTo>
                  <a:pt x="89915" y="761"/>
                </a:lnTo>
              </a:path>
            </a:pathLst>
          </a:custGeom>
          <a:ln w="10667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9740" y="4852190"/>
            <a:ext cx="8296275" cy="14992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Contoh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355600" marR="5080">
              <a:lnSpc>
                <a:spcPct val="101000"/>
              </a:lnSpc>
              <a:spcBef>
                <a:spcPts val="415"/>
              </a:spcBef>
            </a:pPr>
            <a:r>
              <a:rPr sz="1800" i="1" spc="15" dirty="0">
                <a:latin typeface="Cambria"/>
                <a:cs typeface="Cambria"/>
              </a:rPr>
              <a:t>Dari </a:t>
            </a:r>
            <a:r>
              <a:rPr sz="1800" i="1" spc="-55" dirty="0">
                <a:latin typeface="Cambria"/>
                <a:cs typeface="Cambria"/>
              </a:rPr>
              <a:t>500 </a:t>
            </a:r>
            <a:r>
              <a:rPr sz="1800" i="1" spc="-65" dirty="0">
                <a:latin typeface="Cambria"/>
                <a:cs typeface="Cambria"/>
              </a:rPr>
              <a:t>orang</a:t>
            </a:r>
            <a:r>
              <a:rPr sz="1800" i="1" spc="-60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sampel </a:t>
            </a:r>
            <a:r>
              <a:rPr sz="1800" i="1" spc="-70" dirty="0">
                <a:latin typeface="Cambria"/>
                <a:cs typeface="Cambria"/>
              </a:rPr>
              <a:t>acak,</a:t>
            </a:r>
            <a:r>
              <a:rPr sz="1800" i="1" spc="254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sebanyak</a:t>
            </a:r>
            <a:r>
              <a:rPr sz="1800" i="1" spc="265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160 </a:t>
            </a:r>
            <a:r>
              <a:rPr sz="1800" i="1" spc="-65" dirty="0">
                <a:latin typeface="Cambria"/>
                <a:cs typeface="Cambria"/>
              </a:rPr>
              <a:t>orang</a:t>
            </a:r>
            <a:r>
              <a:rPr sz="1800" i="1" spc="265" dirty="0">
                <a:latin typeface="Cambria"/>
                <a:cs typeface="Cambria"/>
              </a:rPr>
              <a:t> </a:t>
            </a:r>
            <a:r>
              <a:rPr sz="1800" i="1" spc="-35" dirty="0">
                <a:latin typeface="Cambria"/>
                <a:cs typeface="Cambria"/>
              </a:rPr>
              <a:t>menyukai </a:t>
            </a:r>
            <a:r>
              <a:rPr sz="1800" i="1" spc="-75" dirty="0">
                <a:latin typeface="Cambria"/>
                <a:cs typeface="Cambria"/>
              </a:rPr>
              <a:t>makanan</a:t>
            </a:r>
            <a:r>
              <a:rPr sz="1800" i="1" spc="250" dirty="0">
                <a:latin typeface="Cambria"/>
                <a:cs typeface="Cambria"/>
              </a:rPr>
              <a:t> </a:t>
            </a:r>
            <a:r>
              <a:rPr sz="1800" i="1" spc="-95" dirty="0">
                <a:latin typeface="Cambria"/>
                <a:cs typeface="Cambria"/>
              </a:rPr>
              <a:t>sea</a:t>
            </a:r>
            <a:r>
              <a:rPr sz="1800" i="1" spc="204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food. </a:t>
            </a:r>
            <a:r>
              <a:rPr sz="1800" i="1" spc="-45" dirty="0">
                <a:latin typeface="Cambria"/>
                <a:cs typeface="Cambria"/>
              </a:rPr>
              <a:t>Jika </a:t>
            </a:r>
            <a:r>
              <a:rPr sz="1800" i="1" spc="-40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kita</a:t>
            </a:r>
            <a:r>
              <a:rPr sz="1800" i="1" spc="-60" dirty="0">
                <a:latin typeface="Cambria"/>
                <a:cs typeface="Cambria"/>
              </a:rPr>
              <a:t> </a:t>
            </a:r>
            <a:r>
              <a:rPr sz="1800" i="1" spc="10" dirty="0">
                <a:latin typeface="Cambria"/>
                <a:cs typeface="Cambria"/>
              </a:rPr>
              <a:t>ingin </a:t>
            </a:r>
            <a:r>
              <a:rPr sz="1800" i="1" spc="-75" dirty="0">
                <a:latin typeface="Cambria"/>
                <a:cs typeface="Cambria"/>
              </a:rPr>
              <a:t>percaya</a:t>
            </a:r>
            <a:r>
              <a:rPr sz="1800" i="1" spc="-70" dirty="0">
                <a:latin typeface="Cambria"/>
                <a:cs typeface="Cambria"/>
              </a:rPr>
              <a:t> </a:t>
            </a:r>
            <a:r>
              <a:rPr sz="1800" i="1" spc="10" dirty="0">
                <a:latin typeface="Cambria"/>
                <a:cs typeface="Cambria"/>
              </a:rPr>
              <a:t>95%, </a:t>
            </a:r>
            <a:r>
              <a:rPr sz="1800" i="1" spc="-95" dirty="0">
                <a:latin typeface="Cambria"/>
                <a:cs typeface="Cambria"/>
              </a:rPr>
              <a:t>bahwa</a:t>
            </a:r>
            <a:r>
              <a:rPr sz="1800" i="1" spc="-90" dirty="0">
                <a:latin typeface="Cambria"/>
                <a:cs typeface="Cambria"/>
              </a:rPr>
              <a:t> </a:t>
            </a:r>
            <a:r>
              <a:rPr sz="1800" i="1" spc="-15" dirty="0">
                <a:latin typeface="Cambria"/>
                <a:cs typeface="Cambria"/>
              </a:rPr>
              <a:t>nilai </a:t>
            </a:r>
            <a:r>
              <a:rPr sz="1800" i="1" spc="-55" dirty="0">
                <a:latin typeface="Cambria"/>
                <a:cs typeface="Cambria"/>
              </a:rPr>
              <a:t>dugaan</a:t>
            </a:r>
            <a:r>
              <a:rPr sz="1800" i="1" spc="285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proporsi</a:t>
            </a:r>
            <a:r>
              <a:rPr sz="1800" i="1" spc="295" dirty="0">
                <a:latin typeface="Cambria"/>
                <a:cs typeface="Cambria"/>
              </a:rPr>
              <a:t> </a:t>
            </a:r>
            <a:r>
              <a:rPr sz="1800" i="1" spc="-65" dirty="0">
                <a:latin typeface="Cambria"/>
                <a:cs typeface="Cambria"/>
              </a:rPr>
              <a:t>orang</a:t>
            </a:r>
            <a:r>
              <a:rPr sz="1800" i="1" spc="265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yg </a:t>
            </a:r>
            <a:r>
              <a:rPr sz="1800" i="1" spc="-35" dirty="0">
                <a:latin typeface="Cambria"/>
                <a:cs typeface="Cambria"/>
              </a:rPr>
              <a:t>menyukai </a:t>
            </a:r>
            <a:r>
              <a:rPr sz="1800" i="1" spc="-95" dirty="0">
                <a:latin typeface="Cambria"/>
                <a:cs typeface="Cambria"/>
              </a:rPr>
              <a:t>sea</a:t>
            </a:r>
            <a:r>
              <a:rPr sz="1800" i="1" spc="210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food </a:t>
            </a:r>
            <a:r>
              <a:rPr sz="1800" i="1" spc="-70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yang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dihasilkan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105" dirty="0">
                <a:latin typeface="Cambria"/>
                <a:cs typeface="Cambria"/>
              </a:rPr>
              <a:t>berada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spc="-75" dirty="0">
                <a:latin typeface="Cambria"/>
                <a:cs typeface="Cambria"/>
              </a:rPr>
              <a:t>dalam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20" dirty="0">
                <a:latin typeface="Cambria"/>
                <a:cs typeface="Cambria"/>
              </a:rPr>
              <a:t>0.02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dari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15" dirty="0">
                <a:latin typeface="Cambria"/>
                <a:cs typeface="Cambria"/>
              </a:rPr>
              <a:t>nilai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50" dirty="0">
                <a:latin typeface="Cambria"/>
                <a:cs typeface="Cambria"/>
              </a:rPr>
              <a:t>proporsi</a:t>
            </a:r>
            <a:r>
              <a:rPr sz="1800" i="1" spc="60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yg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45" dirty="0">
                <a:latin typeface="Cambria"/>
                <a:cs typeface="Cambria"/>
              </a:rPr>
              <a:t>sebenarnya,</a:t>
            </a:r>
            <a:r>
              <a:rPr sz="1800" i="1" spc="80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tentukan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Cambria"/>
                <a:cs typeface="Cambria"/>
              </a:rPr>
              <a:t>jumlah </a:t>
            </a:r>
            <a:r>
              <a:rPr sz="1800" i="1" spc="-380" dirty="0">
                <a:latin typeface="Cambria"/>
                <a:cs typeface="Cambria"/>
              </a:rPr>
              <a:t> </a:t>
            </a:r>
            <a:r>
              <a:rPr sz="1800" i="1" spc="-35" dirty="0">
                <a:latin typeface="Cambria"/>
                <a:cs typeface="Cambria"/>
              </a:rPr>
              <a:t>ukuran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-55" dirty="0">
                <a:latin typeface="Cambria"/>
                <a:cs typeface="Cambria"/>
              </a:rPr>
              <a:t>sampel</a:t>
            </a:r>
            <a:r>
              <a:rPr sz="1800" i="1" spc="45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yg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40" dirty="0">
                <a:latin typeface="Cambria"/>
                <a:cs typeface="Cambria"/>
              </a:rPr>
              <a:t>diperlukan</a:t>
            </a:r>
            <a:r>
              <a:rPr sz="1800" i="1" spc="40" dirty="0">
                <a:latin typeface="Cambria"/>
                <a:cs typeface="Cambria"/>
              </a:rPr>
              <a:t> </a:t>
            </a:r>
            <a:r>
              <a:rPr sz="1800" i="1" spc="90" dirty="0">
                <a:latin typeface="Cambria"/>
                <a:cs typeface="Cambria"/>
              </a:rPr>
              <a:t>!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18559" y="4155705"/>
            <a:ext cx="748665" cy="198120"/>
            <a:chOff x="1318559" y="4155705"/>
            <a:chExt cx="748665" cy="198120"/>
          </a:xfrm>
        </p:grpSpPr>
        <p:sp>
          <p:nvSpPr>
            <p:cNvPr id="28" name="object 28"/>
            <p:cNvSpPr/>
            <p:nvPr/>
          </p:nvSpPr>
          <p:spPr>
            <a:xfrm>
              <a:off x="1463206" y="4158245"/>
              <a:ext cx="113664" cy="158750"/>
            </a:xfrm>
            <a:custGeom>
              <a:avLst/>
              <a:gdLst/>
              <a:ahLst/>
              <a:cxnLst/>
              <a:rect l="l" t="t" r="r" b="b"/>
              <a:pathLst>
                <a:path w="113665" h="158750">
                  <a:moveTo>
                    <a:pt x="113499" y="0"/>
                  </a:moveTo>
                  <a:lnTo>
                    <a:pt x="0" y="158563"/>
                  </a:lnTo>
                </a:path>
              </a:pathLst>
            </a:custGeom>
            <a:ln w="4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3957" y="4348147"/>
              <a:ext cx="737870" cy="0"/>
            </a:xfrm>
            <a:custGeom>
              <a:avLst/>
              <a:gdLst/>
              <a:ahLst/>
              <a:cxnLst/>
              <a:rect l="l" t="t" r="r" b="b"/>
              <a:pathLst>
                <a:path w="737869">
                  <a:moveTo>
                    <a:pt x="0" y="0"/>
                  </a:moveTo>
                  <a:lnTo>
                    <a:pt x="737431" y="0"/>
                  </a:lnTo>
                </a:path>
              </a:pathLst>
            </a:custGeom>
            <a:ln w="10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39405" y="4231759"/>
            <a:ext cx="29781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25" i="1" spc="112" baseline="-24216" dirty="0">
                <a:latin typeface="Cambria"/>
                <a:cs typeface="Cambria"/>
              </a:rPr>
              <a:t>E</a:t>
            </a:r>
            <a:r>
              <a:rPr sz="1100" i="1" spc="7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8394" y="3945940"/>
            <a:ext cx="3886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i="1" spc="-45" dirty="0">
                <a:latin typeface="Cambria"/>
                <a:cs typeface="Cambria"/>
              </a:rPr>
              <a:t>p</a:t>
            </a:r>
            <a:r>
              <a:rPr sz="1950" i="1" spc="-135" dirty="0">
                <a:latin typeface="Cambria"/>
                <a:cs typeface="Cambria"/>
              </a:rPr>
              <a:t> </a:t>
            </a:r>
            <a:r>
              <a:rPr sz="1950" i="1" spc="105" dirty="0">
                <a:latin typeface="Cambria"/>
                <a:cs typeface="Cambria"/>
              </a:rPr>
              <a:t>.</a:t>
            </a:r>
            <a:r>
              <a:rPr sz="1950" i="1" spc="-165" dirty="0">
                <a:latin typeface="Cambria"/>
                <a:cs typeface="Cambria"/>
              </a:rPr>
              <a:t> </a:t>
            </a:r>
            <a:r>
              <a:rPr sz="1950" i="1" spc="-105" dirty="0">
                <a:latin typeface="Cambria"/>
                <a:cs typeface="Cambria"/>
              </a:rPr>
              <a:t>q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18864" y="3835329"/>
            <a:ext cx="259079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25" i="1" spc="52" baseline="-24216" dirty="0">
                <a:latin typeface="Cambria"/>
                <a:cs typeface="Cambria"/>
              </a:rPr>
              <a:t>z</a:t>
            </a:r>
            <a:r>
              <a:rPr sz="1100" i="1" spc="3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5908" y="4172545"/>
            <a:ext cx="34353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i="1" spc="50" dirty="0">
                <a:latin typeface="Cambria"/>
                <a:cs typeface="Cambria"/>
              </a:rPr>
              <a:t>n</a:t>
            </a:r>
            <a:r>
              <a:rPr sz="1950" i="1" spc="-125" dirty="0">
                <a:latin typeface="Cambria"/>
                <a:cs typeface="Cambria"/>
              </a:rPr>
              <a:t> </a:t>
            </a:r>
            <a:r>
              <a:rPr sz="1950" i="1" spc="165" dirty="0">
                <a:latin typeface="Cambria"/>
                <a:cs typeface="Cambria"/>
              </a:rPr>
              <a:t>=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28130" y="4200666"/>
            <a:ext cx="6540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800" i="1" spc="-15" dirty="0"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6191" y="4120892"/>
            <a:ext cx="6032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800" i="1" spc="-125" dirty="0">
                <a:latin typeface="Verdana"/>
                <a:cs typeface="Verdana"/>
              </a:rPr>
              <a:t>α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-12191" y="0"/>
            <a:ext cx="9168765" cy="6882765"/>
            <a:chOff x="-12191" y="0"/>
            <a:chExt cx="9168765" cy="6882765"/>
          </a:xfrm>
        </p:grpSpPr>
        <p:sp>
          <p:nvSpPr>
            <p:cNvPr id="37" name="object 37"/>
            <p:cNvSpPr/>
            <p:nvPr/>
          </p:nvSpPr>
          <p:spPr>
            <a:xfrm>
              <a:off x="838199" y="3912108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0" y="762000"/>
                  </a:moveTo>
                  <a:lnTo>
                    <a:pt x="1371600" y="7620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1643</Words>
  <Application>Microsoft Office PowerPoint</Application>
  <PresentationFormat>On-screen Show (4:3)</PresentationFormat>
  <Paragraphs>259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MS UI Gothic</vt:lpstr>
      <vt:lpstr>Arial</vt:lpstr>
      <vt:lpstr>Arial MT</vt:lpstr>
      <vt:lpstr>Calibri</vt:lpstr>
      <vt:lpstr>Cambria</vt:lpstr>
      <vt:lpstr>Cambria Math</vt:lpstr>
      <vt:lpstr>Courier New</vt:lpstr>
      <vt:lpstr>Palatino Linotype</vt:lpstr>
      <vt:lpstr>Symbol</vt:lpstr>
      <vt:lpstr>Tahoma</vt:lpstr>
      <vt:lpstr>Times New Roman</vt:lpstr>
      <vt:lpstr>Verdana</vt:lpstr>
      <vt:lpstr>Office Theme</vt:lpstr>
      <vt:lpstr> Pendugaan Parameter</vt:lpstr>
      <vt:lpstr>9. Selang Kepercayaan bagi Pendugaan Proporsi</vt:lpstr>
      <vt:lpstr>N = ukuran populasi = 789654 x = keluarga yg sudah memiliki rumah sendiri = 563282</vt:lpstr>
      <vt:lpstr>Dari populasi ini, proporsi staff yang mengerti  statistika :</vt:lpstr>
      <vt:lpstr>p.q  n</vt:lpstr>
      <vt:lpstr>PowerPoint Presentation</vt:lpstr>
      <vt:lpstr>PowerPoint Presentation</vt:lpstr>
      <vt:lpstr>= 1 – 0,9 = 0.1 </vt:lpstr>
      <vt:lpstr>10. Galat &amp; Ukuran Sampel dlm Pendugaan p</vt:lpstr>
      <vt:lpstr>PowerPoint Presentation</vt:lpstr>
      <vt:lpstr>11. Selang Kepercayaan bagi Pendugaan Selisih 2  Proporsi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Engineers</dc:title>
  <dc:creator>Reynolds MacNary</dc:creator>
  <cp:lastModifiedBy>adinda_nhm</cp:lastModifiedBy>
  <cp:revision>2</cp:revision>
  <dcterms:created xsi:type="dcterms:W3CDTF">2024-05-02T02:19:46Z</dcterms:created>
  <dcterms:modified xsi:type="dcterms:W3CDTF">2024-05-02T03:11:00Z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2024-05-02T00:00:00Z</vt:filetime>
  </property>
</Properties>
</file>