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14"/>
    <p:sldId id="257" r:id="rId15"/>
    <p:sldId id="258" r:id="rId16"/>
    <p:sldId id="259" r:id="rId17"/>
    <p:sldId id="260" r:id="rId18"/>
    <p:sldId id="261" r:id="rId19"/>
    <p:sldId id="262" r:id="rId20"/>
    <p:sldId id="263" r:id="rId21"/>
    <p:sldId id="264" r:id="rId22"/>
    <p:sldId id="265" r:id="rId23"/>
    <p:sldId id="266" r:id="rId24"/>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Baloo Thambi" charset="1" panose="03080902040302020200"/>
      <p:regular r:id="rId10"/>
    </p:embeddedFont>
    <p:embeddedFont>
      <p:font typeface="Open Sans Extra Bold" charset="1" panose="020B0906030804020204"/>
      <p:regular r:id="rId11"/>
    </p:embeddedFont>
    <p:embeddedFont>
      <p:font typeface="Open Sans Extra Bold Italics" charset="1" panose="020B0906030804020204"/>
      <p:regular r:id="rId12"/>
    </p:embeddedFont>
    <p:embeddedFont>
      <p:font typeface="Kurale" charset="1" panose="020B0600000000000000"/>
      <p:regular r:id="rId1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slides/slide1.xml" Type="http://schemas.openxmlformats.org/officeDocument/2006/relationships/slide"/><Relationship Id="rId15" Target="slides/slide2.xml" Type="http://schemas.openxmlformats.org/officeDocument/2006/relationships/slide"/><Relationship Id="rId16" Target="slides/slide3.xml" Type="http://schemas.openxmlformats.org/officeDocument/2006/relationships/slide"/><Relationship Id="rId17" Target="slides/slide4.xml" Type="http://schemas.openxmlformats.org/officeDocument/2006/relationships/slide"/><Relationship Id="rId18" Target="slides/slide5.xml" Type="http://schemas.openxmlformats.org/officeDocument/2006/relationships/slide"/><Relationship Id="rId19" Target="slides/slide6.xml" Type="http://schemas.openxmlformats.org/officeDocument/2006/relationships/slide"/><Relationship Id="rId2" Target="presProps.xml" Type="http://schemas.openxmlformats.org/officeDocument/2006/relationships/presProps"/><Relationship Id="rId20" Target="slides/slide7.xml" Type="http://schemas.openxmlformats.org/officeDocument/2006/relationships/slide"/><Relationship Id="rId21" Target="slides/slide8.xml" Type="http://schemas.openxmlformats.org/officeDocument/2006/relationships/slide"/><Relationship Id="rId22" Target="slides/slide9.xml" Type="http://schemas.openxmlformats.org/officeDocument/2006/relationships/slide"/><Relationship Id="rId23" Target="slides/slide10.xml" Type="http://schemas.openxmlformats.org/officeDocument/2006/relationships/slide"/><Relationship Id="rId24" Target="slides/slide11.xml" Type="http://schemas.openxmlformats.org/officeDocument/2006/relationships/slide"/><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0.png" Type="http://schemas.openxmlformats.org/officeDocument/2006/relationships/image"/><Relationship Id="rId3" Target="../media/image31.svg" Type="http://schemas.openxmlformats.org/officeDocument/2006/relationships/image"/><Relationship Id="rId4" Target="../media/image17.png" Type="http://schemas.openxmlformats.org/officeDocument/2006/relationships/image"/><Relationship Id="rId5" Target="../media/image18.svg" Type="http://schemas.openxmlformats.org/officeDocument/2006/relationships/image"/><Relationship Id="rId6" Target="../media/image32.png" Type="http://schemas.openxmlformats.org/officeDocument/2006/relationships/image"/><Relationship Id="rId7" Target="../media/image33.png" Type="http://schemas.openxmlformats.org/officeDocument/2006/relationships/image"/><Relationship Id="rId8" Target="../media/image34.png" Type="http://schemas.openxmlformats.org/officeDocument/2006/relationships/image"/><Relationship Id="rId9" Target="../media/image35.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9.png" Type="http://schemas.openxmlformats.org/officeDocument/2006/relationships/image"/><Relationship Id="rId11" Target="../media/image20.svg" Type="http://schemas.openxmlformats.org/officeDocument/2006/relationships/image"/><Relationship Id="rId12" Target="../media/image9.png" Type="http://schemas.openxmlformats.org/officeDocument/2006/relationships/image"/><Relationship Id="rId13" Target="../media/image10.svg" Type="http://schemas.openxmlformats.org/officeDocument/2006/relationships/image"/><Relationship Id="rId2" Target="../media/image30.png" Type="http://schemas.openxmlformats.org/officeDocument/2006/relationships/image"/><Relationship Id="rId3" Target="../media/image31.sv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13.png" Type="http://schemas.openxmlformats.org/officeDocument/2006/relationships/image"/><Relationship Id="rId9" Target="../media/image14.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23.png" Type="http://schemas.openxmlformats.org/officeDocument/2006/relationships/image"/><Relationship Id="rId2" Target="../media/image21.png" Type="http://schemas.openxmlformats.org/officeDocument/2006/relationships/image"/><Relationship Id="rId3" Target="../media/image2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1.png" Type="http://schemas.openxmlformats.org/officeDocument/2006/relationships/image"/><Relationship Id="rId3" Target="../media/image22.svg" Type="http://schemas.openxmlformats.org/officeDocument/2006/relationships/image"/><Relationship Id="rId4" Target="../media/image13.png" Type="http://schemas.openxmlformats.org/officeDocument/2006/relationships/image"/><Relationship Id="rId5" Target="../media/image14.svg" Type="http://schemas.openxmlformats.org/officeDocument/2006/relationships/image"/><Relationship Id="rId6" Target="../media/image24.png" Type="http://schemas.openxmlformats.org/officeDocument/2006/relationships/image"/><Relationship Id="rId7" Target="../media/image25.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1.png" Type="http://schemas.openxmlformats.org/officeDocument/2006/relationships/image"/><Relationship Id="rId3" Target="../media/image22.svg" Type="http://schemas.openxmlformats.org/officeDocument/2006/relationships/image"/><Relationship Id="rId4" Target="../media/image13.png" Type="http://schemas.openxmlformats.org/officeDocument/2006/relationships/image"/><Relationship Id="rId5" Target="../media/image14.svg" Type="http://schemas.openxmlformats.org/officeDocument/2006/relationships/image"/><Relationship Id="rId6" Target="../media/image24.png" Type="http://schemas.openxmlformats.org/officeDocument/2006/relationships/image"/><Relationship Id="rId7" Target="../media/image25.svg" Type="http://schemas.openxmlformats.org/officeDocument/2006/relationships/image"/><Relationship Id="rId8" Target="../media/image26.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1.png" Type="http://schemas.openxmlformats.org/officeDocument/2006/relationships/image"/><Relationship Id="rId3" Target="../media/image22.svg" Type="http://schemas.openxmlformats.org/officeDocument/2006/relationships/image"/><Relationship Id="rId4" Target="../media/image13.png" Type="http://schemas.openxmlformats.org/officeDocument/2006/relationships/image"/><Relationship Id="rId5" Target="../media/image14.svg" Type="http://schemas.openxmlformats.org/officeDocument/2006/relationships/image"/><Relationship Id="rId6" Target="../media/image24.png" Type="http://schemas.openxmlformats.org/officeDocument/2006/relationships/image"/><Relationship Id="rId7" Target="../media/image25.svg" Type="http://schemas.openxmlformats.org/officeDocument/2006/relationships/image"/><Relationship Id="rId8" Target="../media/image27.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1.png" Type="http://schemas.openxmlformats.org/officeDocument/2006/relationships/image"/><Relationship Id="rId3" Target="../media/image22.svg" Type="http://schemas.openxmlformats.org/officeDocument/2006/relationships/image"/><Relationship Id="rId4" Target="../media/image13.png" Type="http://schemas.openxmlformats.org/officeDocument/2006/relationships/image"/><Relationship Id="rId5" Target="../media/image14.svg" Type="http://schemas.openxmlformats.org/officeDocument/2006/relationships/image"/><Relationship Id="rId6" Target="../media/image24.png" Type="http://schemas.openxmlformats.org/officeDocument/2006/relationships/image"/><Relationship Id="rId7" Target="../media/image25.svg" Type="http://schemas.openxmlformats.org/officeDocument/2006/relationships/image"/><Relationship Id="rId8" Target="../media/image28.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1.png" Type="http://schemas.openxmlformats.org/officeDocument/2006/relationships/image"/><Relationship Id="rId3" Target="../media/image22.svg" Type="http://schemas.openxmlformats.org/officeDocument/2006/relationships/image"/><Relationship Id="rId4" Target="../media/image13.png" Type="http://schemas.openxmlformats.org/officeDocument/2006/relationships/image"/><Relationship Id="rId5" Target="../media/image14.svg" Type="http://schemas.openxmlformats.org/officeDocument/2006/relationships/image"/><Relationship Id="rId6" Target="../media/image24.png" Type="http://schemas.openxmlformats.org/officeDocument/2006/relationships/image"/><Relationship Id="rId7" Target="../media/image25.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1.png" Type="http://schemas.openxmlformats.org/officeDocument/2006/relationships/image"/><Relationship Id="rId3" Target="../media/image22.svg" Type="http://schemas.openxmlformats.org/officeDocument/2006/relationships/image"/><Relationship Id="rId4" Target="../media/image13.png" Type="http://schemas.openxmlformats.org/officeDocument/2006/relationships/image"/><Relationship Id="rId5" Target="../media/image14.svg" Type="http://schemas.openxmlformats.org/officeDocument/2006/relationships/image"/><Relationship Id="rId6" Target="../media/image24.png" Type="http://schemas.openxmlformats.org/officeDocument/2006/relationships/image"/><Relationship Id="rId7" Target="../media/image25.svg" Type="http://schemas.openxmlformats.org/officeDocument/2006/relationships/image"/><Relationship Id="rId8" Target="../media/image29.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EFF1E7"/>
        </a:solidFill>
      </p:bgPr>
    </p:bg>
    <p:spTree>
      <p:nvGrpSpPr>
        <p:cNvPr id="1" name=""/>
        <p:cNvGrpSpPr/>
        <p:nvPr/>
      </p:nvGrpSpPr>
      <p:grpSpPr>
        <a:xfrm>
          <a:off x="0" y="0"/>
          <a:ext cx="0" cy="0"/>
          <a:chOff x="0" y="0"/>
          <a:chExt cx="0" cy="0"/>
        </a:xfrm>
      </p:grpSpPr>
      <p:sp>
        <p:nvSpPr>
          <p:cNvPr name="Freeform 2" id="2"/>
          <p:cNvSpPr/>
          <p:nvPr/>
        </p:nvSpPr>
        <p:spPr>
          <a:xfrm flipH="false" flipV="false" rot="0">
            <a:off x="-612459" y="-1028700"/>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5177607" y="6751439"/>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523924" y="862403"/>
            <a:ext cx="15240152" cy="8562194"/>
          </a:xfrm>
          <a:custGeom>
            <a:avLst/>
            <a:gdLst/>
            <a:ahLst/>
            <a:cxnLst/>
            <a:rect r="r" b="b" t="t" l="l"/>
            <a:pathLst>
              <a:path h="8562194" w="15240152">
                <a:moveTo>
                  <a:pt x="0" y="0"/>
                </a:moveTo>
                <a:lnTo>
                  <a:pt x="15240152" y="0"/>
                </a:lnTo>
                <a:lnTo>
                  <a:pt x="15240152" y="8562194"/>
                </a:lnTo>
                <a:lnTo>
                  <a:pt x="0" y="856219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5" id="5"/>
          <p:cNvGrpSpPr/>
          <p:nvPr/>
        </p:nvGrpSpPr>
        <p:grpSpPr>
          <a:xfrm rot="0">
            <a:off x="3110393" y="1800108"/>
            <a:ext cx="12067213" cy="6686783"/>
            <a:chOff x="0" y="0"/>
            <a:chExt cx="2850029" cy="1579282"/>
          </a:xfrm>
        </p:grpSpPr>
        <p:sp>
          <p:nvSpPr>
            <p:cNvPr name="Freeform 6" id="6"/>
            <p:cNvSpPr/>
            <p:nvPr/>
          </p:nvSpPr>
          <p:spPr>
            <a:xfrm flipH="false" flipV="false" rot="0">
              <a:off x="0" y="0"/>
              <a:ext cx="2850029" cy="1579282"/>
            </a:xfrm>
            <a:custGeom>
              <a:avLst/>
              <a:gdLst/>
              <a:ahLst/>
              <a:cxnLst/>
              <a:rect r="r" b="b" t="t" l="l"/>
              <a:pathLst>
                <a:path h="1579282" w="2850029">
                  <a:moveTo>
                    <a:pt x="32720" y="0"/>
                  </a:moveTo>
                  <a:lnTo>
                    <a:pt x="2817309" y="0"/>
                  </a:lnTo>
                  <a:cubicBezTo>
                    <a:pt x="2835380" y="0"/>
                    <a:pt x="2850029" y="14649"/>
                    <a:pt x="2850029" y="32720"/>
                  </a:cubicBezTo>
                  <a:lnTo>
                    <a:pt x="2850029" y="1546562"/>
                  </a:lnTo>
                  <a:cubicBezTo>
                    <a:pt x="2850029" y="1564633"/>
                    <a:pt x="2835380" y="1579282"/>
                    <a:pt x="2817309" y="1579282"/>
                  </a:cubicBezTo>
                  <a:lnTo>
                    <a:pt x="32720" y="1579282"/>
                  </a:lnTo>
                  <a:cubicBezTo>
                    <a:pt x="14649" y="1579282"/>
                    <a:pt x="0" y="1564633"/>
                    <a:pt x="0" y="1546562"/>
                  </a:cubicBezTo>
                  <a:lnTo>
                    <a:pt x="0" y="32720"/>
                  </a:lnTo>
                  <a:cubicBezTo>
                    <a:pt x="0" y="14649"/>
                    <a:pt x="14649" y="0"/>
                    <a:pt x="32720" y="0"/>
                  </a:cubicBezTo>
                  <a:close/>
                </a:path>
              </a:pathLst>
            </a:custGeom>
            <a:solidFill>
              <a:srgbClr val="EFF1E7"/>
            </a:solidFill>
            <a:ln w="76200" cap="rnd">
              <a:solidFill>
                <a:srgbClr val="483A00"/>
              </a:solidFill>
              <a:prstDash val="solid"/>
              <a:round/>
            </a:ln>
          </p:spPr>
        </p:sp>
        <p:sp>
          <p:nvSpPr>
            <p:cNvPr name="TextBox 7" id="7"/>
            <p:cNvSpPr txBox="true"/>
            <p:nvPr/>
          </p:nvSpPr>
          <p:spPr>
            <a:xfrm>
              <a:off x="0" y="-38100"/>
              <a:ext cx="2850029" cy="1617382"/>
            </a:xfrm>
            <a:prstGeom prst="rect">
              <a:avLst/>
            </a:prstGeom>
          </p:spPr>
          <p:txBody>
            <a:bodyPr anchor="ctr" rtlCol="false" tIns="50800" lIns="50800" bIns="50800" rIns="50800"/>
            <a:lstStyle/>
            <a:p>
              <a:pPr algn="ctr">
                <a:lnSpc>
                  <a:spcPts val="2659"/>
                </a:lnSpc>
              </a:pPr>
            </a:p>
          </p:txBody>
        </p:sp>
      </p:grpSp>
      <p:sp>
        <p:nvSpPr>
          <p:cNvPr name="Freeform 8" id="8"/>
          <p:cNvSpPr/>
          <p:nvPr/>
        </p:nvSpPr>
        <p:spPr>
          <a:xfrm flipH="false" flipV="false" rot="1173307">
            <a:off x="12264708" y="6256574"/>
            <a:ext cx="1254944" cy="1223000"/>
          </a:xfrm>
          <a:custGeom>
            <a:avLst/>
            <a:gdLst/>
            <a:ahLst/>
            <a:cxnLst/>
            <a:rect r="r" b="b" t="t" l="l"/>
            <a:pathLst>
              <a:path h="1223000" w="1254944">
                <a:moveTo>
                  <a:pt x="0" y="0"/>
                </a:moveTo>
                <a:lnTo>
                  <a:pt x="1254945" y="0"/>
                </a:lnTo>
                <a:lnTo>
                  <a:pt x="1254945" y="1223001"/>
                </a:lnTo>
                <a:lnTo>
                  <a:pt x="0" y="122300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false" rot="0">
            <a:off x="4991893" y="3417375"/>
            <a:ext cx="1257309" cy="1455832"/>
          </a:xfrm>
          <a:custGeom>
            <a:avLst/>
            <a:gdLst/>
            <a:ahLst/>
            <a:cxnLst/>
            <a:rect r="r" b="b" t="t" l="l"/>
            <a:pathLst>
              <a:path h="1455832" w="1257309">
                <a:moveTo>
                  <a:pt x="0" y="0"/>
                </a:moveTo>
                <a:lnTo>
                  <a:pt x="1257309" y="0"/>
                </a:lnTo>
                <a:lnTo>
                  <a:pt x="1257309" y="1455832"/>
                </a:lnTo>
                <a:lnTo>
                  <a:pt x="0" y="145583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0" id="10"/>
          <p:cNvSpPr/>
          <p:nvPr/>
        </p:nvSpPr>
        <p:spPr>
          <a:xfrm flipH="false" flipV="false" rot="-211310">
            <a:off x="2575703" y="1515660"/>
            <a:ext cx="1853276" cy="1846537"/>
          </a:xfrm>
          <a:custGeom>
            <a:avLst/>
            <a:gdLst/>
            <a:ahLst/>
            <a:cxnLst/>
            <a:rect r="r" b="b" t="t" l="l"/>
            <a:pathLst>
              <a:path h="1846537" w="1853276">
                <a:moveTo>
                  <a:pt x="0" y="0"/>
                </a:moveTo>
                <a:lnTo>
                  <a:pt x="1853276" y="0"/>
                </a:lnTo>
                <a:lnTo>
                  <a:pt x="1853276" y="1846537"/>
                </a:lnTo>
                <a:lnTo>
                  <a:pt x="0" y="1846537"/>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1" id="11"/>
          <p:cNvSpPr/>
          <p:nvPr/>
        </p:nvSpPr>
        <p:spPr>
          <a:xfrm flipH="false" flipV="false" rot="0">
            <a:off x="2527578" y="7400827"/>
            <a:ext cx="1885713" cy="1313142"/>
          </a:xfrm>
          <a:custGeom>
            <a:avLst/>
            <a:gdLst/>
            <a:ahLst/>
            <a:cxnLst/>
            <a:rect r="r" b="b" t="t" l="l"/>
            <a:pathLst>
              <a:path h="1313142" w="1885713">
                <a:moveTo>
                  <a:pt x="0" y="0"/>
                </a:moveTo>
                <a:lnTo>
                  <a:pt x="1885713" y="0"/>
                </a:lnTo>
                <a:lnTo>
                  <a:pt x="1885713" y="1313141"/>
                </a:lnTo>
                <a:lnTo>
                  <a:pt x="0" y="1313141"/>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TextBox 12" id="12"/>
          <p:cNvSpPr txBox="true"/>
          <p:nvPr/>
        </p:nvSpPr>
        <p:spPr>
          <a:xfrm rot="0">
            <a:off x="5620547" y="3992542"/>
            <a:ext cx="7046905" cy="2149469"/>
          </a:xfrm>
          <a:prstGeom prst="rect">
            <a:avLst/>
          </a:prstGeom>
        </p:spPr>
        <p:txBody>
          <a:bodyPr anchor="t" rtlCol="false" tIns="0" lIns="0" bIns="0" rIns="0">
            <a:spAutoFit/>
          </a:bodyPr>
          <a:lstStyle/>
          <a:p>
            <a:pPr algn="ctr">
              <a:lnSpc>
                <a:spcPts val="8183"/>
              </a:lnSpc>
            </a:pPr>
            <a:r>
              <a:rPr lang="en-US" sz="8799">
                <a:solidFill>
                  <a:srgbClr val="483A00"/>
                </a:solidFill>
                <a:latin typeface="Baloo Thambi"/>
              </a:rPr>
              <a:t>MATEMATIKA LANJUT 2</a:t>
            </a:r>
          </a:p>
        </p:txBody>
      </p:sp>
      <p:grpSp>
        <p:nvGrpSpPr>
          <p:cNvPr name="Group 13" id="13"/>
          <p:cNvGrpSpPr/>
          <p:nvPr/>
        </p:nvGrpSpPr>
        <p:grpSpPr>
          <a:xfrm rot="0">
            <a:off x="6375441" y="6650337"/>
            <a:ext cx="5537118" cy="899611"/>
            <a:chOff x="0" y="0"/>
            <a:chExt cx="1458336" cy="236934"/>
          </a:xfrm>
        </p:grpSpPr>
        <p:sp>
          <p:nvSpPr>
            <p:cNvPr name="Freeform 14" id="14"/>
            <p:cNvSpPr/>
            <p:nvPr/>
          </p:nvSpPr>
          <p:spPr>
            <a:xfrm flipH="false" flipV="false" rot="0">
              <a:off x="0" y="0"/>
              <a:ext cx="1458336" cy="236934"/>
            </a:xfrm>
            <a:custGeom>
              <a:avLst/>
              <a:gdLst/>
              <a:ahLst/>
              <a:cxnLst/>
              <a:rect r="r" b="b" t="t" l="l"/>
              <a:pathLst>
                <a:path h="236934" w="1458336">
                  <a:moveTo>
                    <a:pt x="40547" y="0"/>
                  </a:moveTo>
                  <a:lnTo>
                    <a:pt x="1417788" y="0"/>
                  </a:lnTo>
                  <a:cubicBezTo>
                    <a:pt x="1440182" y="0"/>
                    <a:pt x="1458336" y="18154"/>
                    <a:pt x="1458336" y="40547"/>
                  </a:cubicBezTo>
                  <a:lnTo>
                    <a:pt x="1458336" y="196387"/>
                  </a:lnTo>
                  <a:cubicBezTo>
                    <a:pt x="1458336" y="218781"/>
                    <a:pt x="1440182" y="236934"/>
                    <a:pt x="1417788" y="236934"/>
                  </a:cubicBezTo>
                  <a:lnTo>
                    <a:pt x="40547" y="236934"/>
                  </a:lnTo>
                  <a:cubicBezTo>
                    <a:pt x="18154" y="236934"/>
                    <a:pt x="0" y="218781"/>
                    <a:pt x="0" y="196387"/>
                  </a:cubicBezTo>
                  <a:lnTo>
                    <a:pt x="0" y="40547"/>
                  </a:lnTo>
                  <a:cubicBezTo>
                    <a:pt x="0" y="18154"/>
                    <a:pt x="18154" y="0"/>
                    <a:pt x="40547" y="0"/>
                  </a:cubicBezTo>
                  <a:close/>
                </a:path>
              </a:pathLst>
            </a:custGeom>
            <a:solidFill>
              <a:srgbClr val="000000">
                <a:alpha val="0"/>
              </a:srgbClr>
            </a:solidFill>
            <a:ln w="133350" cap="rnd">
              <a:solidFill>
                <a:srgbClr val="FFFFFF"/>
              </a:solidFill>
              <a:prstDash val="solid"/>
              <a:round/>
            </a:ln>
          </p:spPr>
        </p:sp>
        <p:sp>
          <p:nvSpPr>
            <p:cNvPr name="TextBox 15" id="15"/>
            <p:cNvSpPr txBox="true"/>
            <p:nvPr/>
          </p:nvSpPr>
          <p:spPr>
            <a:xfrm>
              <a:off x="0" y="-38100"/>
              <a:ext cx="1458336" cy="275034"/>
            </a:xfrm>
            <a:prstGeom prst="rect">
              <a:avLst/>
            </a:prstGeom>
          </p:spPr>
          <p:txBody>
            <a:bodyPr anchor="ctr" rtlCol="false" tIns="50800" lIns="50800" bIns="50800" rIns="50800"/>
            <a:lstStyle/>
            <a:p>
              <a:pPr algn="ctr">
                <a:lnSpc>
                  <a:spcPts val="2659"/>
                </a:lnSpc>
              </a:pPr>
            </a:p>
          </p:txBody>
        </p:sp>
      </p:grpSp>
      <p:grpSp>
        <p:nvGrpSpPr>
          <p:cNvPr name="Group 16" id="16"/>
          <p:cNvGrpSpPr/>
          <p:nvPr/>
        </p:nvGrpSpPr>
        <p:grpSpPr>
          <a:xfrm rot="0">
            <a:off x="6480222" y="6752936"/>
            <a:ext cx="5327556" cy="647890"/>
            <a:chOff x="0" y="0"/>
            <a:chExt cx="1403142" cy="170638"/>
          </a:xfrm>
        </p:grpSpPr>
        <p:sp>
          <p:nvSpPr>
            <p:cNvPr name="Freeform 17" id="17"/>
            <p:cNvSpPr/>
            <p:nvPr/>
          </p:nvSpPr>
          <p:spPr>
            <a:xfrm flipH="false" flipV="false" rot="0">
              <a:off x="0" y="0"/>
              <a:ext cx="1403142" cy="170638"/>
            </a:xfrm>
            <a:custGeom>
              <a:avLst/>
              <a:gdLst/>
              <a:ahLst/>
              <a:cxnLst/>
              <a:rect r="r" b="b" t="t" l="l"/>
              <a:pathLst>
                <a:path h="170638" w="1403142">
                  <a:moveTo>
                    <a:pt x="15985" y="0"/>
                  </a:moveTo>
                  <a:lnTo>
                    <a:pt x="1387157" y="0"/>
                  </a:lnTo>
                  <a:cubicBezTo>
                    <a:pt x="1395986" y="0"/>
                    <a:pt x="1403142" y="7157"/>
                    <a:pt x="1403142" y="15985"/>
                  </a:cubicBezTo>
                  <a:lnTo>
                    <a:pt x="1403142" y="154653"/>
                  </a:lnTo>
                  <a:cubicBezTo>
                    <a:pt x="1403142" y="163481"/>
                    <a:pt x="1395986" y="170638"/>
                    <a:pt x="1387157" y="170638"/>
                  </a:cubicBezTo>
                  <a:lnTo>
                    <a:pt x="15985" y="170638"/>
                  </a:lnTo>
                  <a:cubicBezTo>
                    <a:pt x="7157" y="170638"/>
                    <a:pt x="0" y="163481"/>
                    <a:pt x="0" y="154653"/>
                  </a:cubicBezTo>
                  <a:lnTo>
                    <a:pt x="0" y="15985"/>
                  </a:lnTo>
                  <a:cubicBezTo>
                    <a:pt x="0" y="7157"/>
                    <a:pt x="7157" y="0"/>
                    <a:pt x="15985" y="0"/>
                  </a:cubicBezTo>
                  <a:close/>
                </a:path>
              </a:pathLst>
            </a:custGeom>
            <a:solidFill>
              <a:srgbClr val="C0D494"/>
            </a:solidFill>
            <a:ln w="38100" cap="sq">
              <a:solidFill>
                <a:srgbClr val="483A00"/>
              </a:solidFill>
              <a:prstDash val="solid"/>
              <a:miter/>
            </a:ln>
          </p:spPr>
        </p:sp>
        <p:sp>
          <p:nvSpPr>
            <p:cNvPr name="TextBox 18" id="18"/>
            <p:cNvSpPr txBox="true"/>
            <p:nvPr/>
          </p:nvSpPr>
          <p:spPr>
            <a:xfrm>
              <a:off x="0" y="-38100"/>
              <a:ext cx="1403142" cy="208738"/>
            </a:xfrm>
            <a:prstGeom prst="rect">
              <a:avLst/>
            </a:prstGeom>
          </p:spPr>
          <p:txBody>
            <a:bodyPr anchor="ctr" rtlCol="false" tIns="50800" lIns="50800" bIns="50800" rIns="50800"/>
            <a:lstStyle/>
            <a:p>
              <a:pPr algn="ctr">
                <a:lnSpc>
                  <a:spcPts val="2659"/>
                </a:lnSpc>
              </a:pPr>
            </a:p>
          </p:txBody>
        </p:sp>
      </p:grpSp>
      <p:sp>
        <p:nvSpPr>
          <p:cNvPr name="Freeform 19" id="19"/>
          <p:cNvSpPr/>
          <p:nvPr/>
        </p:nvSpPr>
        <p:spPr>
          <a:xfrm flipH="false" flipV="false" rot="403428">
            <a:off x="13688137" y="1465407"/>
            <a:ext cx="1993808" cy="2057400"/>
          </a:xfrm>
          <a:custGeom>
            <a:avLst/>
            <a:gdLst/>
            <a:ahLst/>
            <a:cxnLst/>
            <a:rect r="r" b="b" t="t" l="l"/>
            <a:pathLst>
              <a:path h="2057400" w="1993808">
                <a:moveTo>
                  <a:pt x="0" y="0"/>
                </a:moveTo>
                <a:lnTo>
                  <a:pt x="1993808" y="0"/>
                </a:lnTo>
                <a:lnTo>
                  <a:pt x="1993808" y="2057400"/>
                </a:lnTo>
                <a:lnTo>
                  <a:pt x="0" y="20574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20" id="20"/>
          <p:cNvSpPr/>
          <p:nvPr/>
        </p:nvSpPr>
        <p:spPr>
          <a:xfrm flipH="false" flipV="false" rot="-417858">
            <a:off x="13973887" y="6993803"/>
            <a:ext cx="1741724" cy="1767432"/>
          </a:xfrm>
          <a:custGeom>
            <a:avLst/>
            <a:gdLst/>
            <a:ahLst/>
            <a:cxnLst/>
            <a:rect r="r" b="b" t="t" l="l"/>
            <a:pathLst>
              <a:path h="1767432" w="1741724">
                <a:moveTo>
                  <a:pt x="0" y="0"/>
                </a:moveTo>
                <a:lnTo>
                  <a:pt x="1741725" y="0"/>
                </a:lnTo>
                <a:lnTo>
                  <a:pt x="1741725" y="1767432"/>
                </a:lnTo>
                <a:lnTo>
                  <a:pt x="0" y="1767432"/>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21" id="21"/>
          <p:cNvSpPr/>
          <p:nvPr/>
        </p:nvSpPr>
        <p:spPr>
          <a:xfrm flipH="false" flipV="false" rot="-547271">
            <a:off x="626238" y="4580441"/>
            <a:ext cx="1637406" cy="1708868"/>
          </a:xfrm>
          <a:custGeom>
            <a:avLst/>
            <a:gdLst/>
            <a:ahLst/>
            <a:cxnLst/>
            <a:rect r="r" b="b" t="t" l="l"/>
            <a:pathLst>
              <a:path h="1708868" w="1637406">
                <a:moveTo>
                  <a:pt x="0" y="0"/>
                </a:moveTo>
                <a:lnTo>
                  <a:pt x="1637406" y="0"/>
                </a:lnTo>
                <a:lnTo>
                  <a:pt x="1637406" y="1708867"/>
                </a:lnTo>
                <a:lnTo>
                  <a:pt x="0" y="1708867"/>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Freeform 22" id="22"/>
          <p:cNvSpPr/>
          <p:nvPr/>
        </p:nvSpPr>
        <p:spPr>
          <a:xfrm flipH="false" flipV="false" rot="808354">
            <a:off x="16000291" y="3907893"/>
            <a:ext cx="1463768" cy="1930629"/>
          </a:xfrm>
          <a:custGeom>
            <a:avLst/>
            <a:gdLst/>
            <a:ahLst/>
            <a:cxnLst/>
            <a:rect r="r" b="b" t="t" l="l"/>
            <a:pathLst>
              <a:path h="1930629" w="1463768">
                <a:moveTo>
                  <a:pt x="0" y="0"/>
                </a:moveTo>
                <a:lnTo>
                  <a:pt x="1463768" y="0"/>
                </a:lnTo>
                <a:lnTo>
                  <a:pt x="1463768" y="1930629"/>
                </a:lnTo>
                <a:lnTo>
                  <a:pt x="0" y="1930629"/>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p:spPr>
      </p:sp>
      <p:sp>
        <p:nvSpPr>
          <p:cNvPr name="TextBox 23" id="23"/>
          <p:cNvSpPr txBox="true"/>
          <p:nvPr/>
        </p:nvSpPr>
        <p:spPr>
          <a:xfrm rot="0">
            <a:off x="6480914" y="6944275"/>
            <a:ext cx="5326171" cy="364113"/>
          </a:xfrm>
          <a:prstGeom prst="rect">
            <a:avLst/>
          </a:prstGeom>
        </p:spPr>
        <p:txBody>
          <a:bodyPr anchor="t" rtlCol="false" tIns="0" lIns="0" bIns="0" rIns="0">
            <a:spAutoFit/>
          </a:bodyPr>
          <a:lstStyle/>
          <a:p>
            <a:pPr algn="ctr">
              <a:lnSpc>
                <a:spcPts val="2721"/>
              </a:lnSpc>
            </a:pPr>
            <a:r>
              <a:rPr lang="en-US" sz="2926">
                <a:solidFill>
                  <a:srgbClr val="483A00"/>
                </a:solidFill>
                <a:latin typeface="Kurale"/>
              </a:rPr>
              <a:t>KELOMPOK 3 - 2IA11</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EE27E"/>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18705446" cy="10509060"/>
          </a:xfrm>
          <a:custGeom>
            <a:avLst/>
            <a:gdLst/>
            <a:ahLst/>
            <a:cxnLst/>
            <a:rect r="r" b="b" t="t" l="l"/>
            <a:pathLst>
              <a:path h="10509060" w="18705446">
                <a:moveTo>
                  <a:pt x="0" y="0"/>
                </a:moveTo>
                <a:lnTo>
                  <a:pt x="18705446" y="0"/>
                </a:lnTo>
                <a:lnTo>
                  <a:pt x="18705446" y="10509060"/>
                </a:lnTo>
                <a:lnTo>
                  <a:pt x="0" y="1050906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081940" y="1028700"/>
            <a:ext cx="9837068" cy="8229600"/>
            <a:chOff x="0" y="0"/>
            <a:chExt cx="2474178" cy="2069875"/>
          </a:xfrm>
        </p:grpSpPr>
        <p:sp>
          <p:nvSpPr>
            <p:cNvPr name="Freeform 4" id="4"/>
            <p:cNvSpPr/>
            <p:nvPr/>
          </p:nvSpPr>
          <p:spPr>
            <a:xfrm flipH="false" flipV="false" rot="0">
              <a:off x="0" y="0"/>
              <a:ext cx="2474178" cy="2069875"/>
            </a:xfrm>
            <a:custGeom>
              <a:avLst/>
              <a:gdLst/>
              <a:ahLst/>
              <a:cxnLst/>
              <a:rect r="r" b="b" t="t" l="l"/>
              <a:pathLst>
                <a:path h="2069875" w="2474178">
                  <a:moveTo>
                    <a:pt x="40138" y="0"/>
                  </a:moveTo>
                  <a:lnTo>
                    <a:pt x="2434041" y="0"/>
                  </a:lnTo>
                  <a:cubicBezTo>
                    <a:pt x="2444686" y="0"/>
                    <a:pt x="2454895" y="4229"/>
                    <a:pt x="2462422" y="11756"/>
                  </a:cubicBezTo>
                  <a:cubicBezTo>
                    <a:pt x="2469950" y="19283"/>
                    <a:pt x="2474178" y="29493"/>
                    <a:pt x="2474178" y="40138"/>
                  </a:cubicBezTo>
                  <a:lnTo>
                    <a:pt x="2474178" y="2029737"/>
                  </a:lnTo>
                  <a:cubicBezTo>
                    <a:pt x="2474178" y="2040382"/>
                    <a:pt x="2469950" y="2050591"/>
                    <a:pt x="2462422" y="2058119"/>
                  </a:cubicBezTo>
                  <a:cubicBezTo>
                    <a:pt x="2454895" y="2065646"/>
                    <a:pt x="2444686" y="2069875"/>
                    <a:pt x="2434041" y="2069875"/>
                  </a:cubicBezTo>
                  <a:lnTo>
                    <a:pt x="40138" y="2069875"/>
                  </a:lnTo>
                  <a:cubicBezTo>
                    <a:pt x="29493" y="2069875"/>
                    <a:pt x="19283" y="2065646"/>
                    <a:pt x="11756" y="2058119"/>
                  </a:cubicBezTo>
                  <a:cubicBezTo>
                    <a:pt x="4229" y="2050591"/>
                    <a:pt x="0" y="2040382"/>
                    <a:pt x="0" y="2029737"/>
                  </a:cubicBezTo>
                  <a:lnTo>
                    <a:pt x="0" y="40138"/>
                  </a:lnTo>
                  <a:cubicBezTo>
                    <a:pt x="0" y="29493"/>
                    <a:pt x="4229" y="19283"/>
                    <a:pt x="11756" y="11756"/>
                  </a:cubicBezTo>
                  <a:cubicBezTo>
                    <a:pt x="19283" y="4229"/>
                    <a:pt x="29493" y="0"/>
                    <a:pt x="40138" y="0"/>
                  </a:cubicBezTo>
                  <a:close/>
                </a:path>
              </a:pathLst>
            </a:custGeom>
            <a:solidFill>
              <a:srgbClr val="FFF5D3"/>
            </a:solidFill>
            <a:ln w="38100" cap="rnd">
              <a:solidFill>
                <a:srgbClr val="000000"/>
              </a:solidFill>
              <a:prstDash val="solid"/>
              <a:round/>
            </a:ln>
          </p:spPr>
        </p:sp>
        <p:sp>
          <p:nvSpPr>
            <p:cNvPr name="TextBox 5" id="5"/>
            <p:cNvSpPr txBox="true"/>
            <p:nvPr/>
          </p:nvSpPr>
          <p:spPr>
            <a:xfrm>
              <a:off x="0" y="-38100"/>
              <a:ext cx="2474178" cy="2107975"/>
            </a:xfrm>
            <a:prstGeom prst="rect">
              <a:avLst/>
            </a:prstGeom>
          </p:spPr>
          <p:txBody>
            <a:bodyPr anchor="ctr" rtlCol="false" tIns="50800" lIns="50800" bIns="50800" rIns="50800"/>
            <a:lstStyle/>
            <a:p>
              <a:pPr algn="ctr">
                <a:lnSpc>
                  <a:spcPts val="2659"/>
                </a:lnSpc>
              </a:pPr>
            </a:p>
          </p:txBody>
        </p:sp>
      </p:grpSp>
      <p:sp>
        <p:nvSpPr>
          <p:cNvPr name="TextBox 6" id="6"/>
          <p:cNvSpPr txBox="true"/>
          <p:nvPr/>
        </p:nvSpPr>
        <p:spPr>
          <a:xfrm rot="0">
            <a:off x="1461081" y="2600719"/>
            <a:ext cx="9078787" cy="6417562"/>
          </a:xfrm>
          <a:prstGeom prst="rect">
            <a:avLst/>
          </a:prstGeom>
        </p:spPr>
        <p:txBody>
          <a:bodyPr anchor="t" rtlCol="false" tIns="0" lIns="0" bIns="0" rIns="0">
            <a:spAutoFit/>
          </a:bodyPr>
          <a:lstStyle/>
          <a:p>
            <a:pPr>
              <a:lnSpc>
                <a:spcPts val="3659"/>
              </a:lnSpc>
            </a:pPr>
            <a:r>
              <a:rPr lang="en-US" sz="3659" spc="25">
                <a:solidFill>
                  <a:srgbClr val="483A00"/>
                </a:solidFill>
                <a:latin typeface="Kurale"/>
              </a:rPr>
              <a:t>Kabupaten Seram Bagian Barat di Maluku merupakan lumbung pangan yang penting, bergantung pada pertanian seperti sayuran dan beras. Menghadapi cuaca yang sering tidak dapat diprediksi, pemahaman yang akurat tentang pola curah hujan sangat krusial. </a:t>
            </a:r>
          </a:p>
          <a:p>
            <a:pPr>
              <a:lnSpc>
                <a:spcPts val="3659"/>
              </a:lnSpc>
            </a:pPr>
          </a:p>
          <a:p>
            <a:pPr>
              <a:lnSpc>
                <a:spcPts val="3659"/>
              </a:lnSpc>
            </a:pPr>
            <a:r>
              <a:rPr lang="en-US" sz="3659" spc="25" u="sng">
                <a:solidFill>
                  <a:srgbClr val="483A00"/>
                </a:solidFill>
                <a:latin typeface="Kurale"/>
              </a:rPr>
              <a:t>Transformasi Fourier</a:t>
            </a:r>
            <a:r>
              <a:rPr lang="en-US" sz="3659" spc="25">
                <a:solidFill>
                  <a:srgbClr val="483A00"/>
                </a:solidFill>
                <a:latin typeface="Kurale"/>
              </a:rPr>
              <a:t>, sebagai metode analisis canggih, digunakan untuk mengidentifikasi dan memprediksi pola tersebut. Penerapan teknik ini diharapkan meningkatkan produktivitas pertanian dan memperkuat keselamatan masyarakat.</a:t>
            </a:r>
          </a:p>
        </p:txBody>
      </p:sp>
      <p:sp>
        <p:nvSpPr>
          <p:cNvPr name="Freeform 7" id="7"/>
          <p:cNvSpPr/>
          <p:nvPr/>
        </p:nvSpPr>
        <p:spPr>
          <a:xfrm flipH="false" flipV="false" rot="0">
            <a:off x="341483" y="8861721"/>
            <a:ext cx="2084195" cy="2175156"/>
          </a:xfrm>
          <a:custGeom>
            <a:avLst/>
            <a:gdLst/>
            <a:ahLst/>
            <a:cxnLst/>
            <a:rect r="r" b="b" t="t" l="l"/>
            <a:pathLst>
              <a:path h="2175156" w="2084195">
                <a:moveTo>
                  <a:pt x="0" y="0"/>
                </a:moveTo>
                <a:lnTo>
                  <a:pt x="2084195" y="0"/>
                </a:lnTo>
                <a:lnTo>
                  <a:pt x="2084195" y="2175156"/>
                </a:lnTo>
                <a:lnTo>
                  <a:pt x="0" y="217515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5400000">
            <a:off x="11148346" y="125297"/>
            <a:ext cx="6682561" cy="9647735"/>
          </a:xfrm>
          <a:custGeom>
            <a:avLst/>
            <a:gdLst/>
            <a:ahLst/>
            <a:cxnLst/>
            <a:rect r="r" b="b" t="t" l="l"/>
            <a:pathLst>
              <a:path h="9647735" w="6682561">
                <a:moveTo>
                  <a:pt x="0" y="0"/>
                </a:moveTo>
                <a:lnTo>
                  <a:pt x="6682562" y="0"/>
                </a:lnTo>
                <a:lnTo>
                  <a:pt x="6682562" y="9647735"/>
                </a:lnTo>
                <a:lnTo>
                  <a:pt x="0" y="9647735"/>
                </a:lnTo>
                <a:lnTo>
                  <a:pt x="0" y="0"/>
                </a:lnTo>
                <a:close/>
              </a:path>
            </a:pathLst>
          </a:custGeom>
          <a:blipFill>
            <a:blip r:embed="rId6"/>
            <a:stretch>
              <a:fillRect l="-22309" t="0" r="-22061" b="0"/>
            </a:stretch>
          </a:blipFill>
        </p:spPr>
      </p:sp>
      <p:sp>
        <p:nvSpPr>
          <p:cNvPr name="Freeform 9" id="9"/>
          <p:cNvSpPr/>
          <p:nvPr/>
        </p:nvSpPr>
        <p:spPr>
          <a:xfrm flipH="false" flipV="false" rot="0">
            <a:off x="11584031" y="1866339"/>
            <a:ext cx="5778062" cy="5778062"/>
          </a:xfrm>
          <a:custGeom>
            <a:avLst/>
            <a:gdLst/>
            <a:ahLst/>
            <a:cxnLst/>
            <a:rect r="r" b="b" t="t" l="l"/>
            <a:pathLst>
              <a:path h="5778062" w="5778062">
                <a:moveTo>
                  <a:pt x="0" y="0"/>
                </a:moveTo>
                <a:lnTo>
                  <a:pt x="5778062" y="0"/>
                </a:lnTo>
                <a:lnTo>
                  <a:pt x="5778062" y="5778062"/>
                </a:lnTo>
                <a:lnTo>
                  <a:pt x="0" y="5778062"/>
                </a:lnTo>
                <a:lnTo>
                  <a:pt x="0" y="0"/>
                </a:lnTo>
                <a:close/>
              </a:path>
            </a:pathLst>
          </a:custGeom>
          <a:blipFill>
            <a:blip r:embed="rId7"/>
            <a:stretch>
              <a:fillRect l="0" t="0" r="0" b="0"/>
            </a:stretch>
          </a:blipFill>
        </p:spPr>
      </p:sp>
      <p:sp>
        <p:nvSpPr>
          <p:cNvPr name="Freeform 10" id="10"/>
          <p:cNvSpPr/>
          <p:nvPr/>
        </p:nvSpPr>
        <p:spPr>
          <a:xfrm flipH="false" flipV="false" rot="0">
            <a:off x="10919008" y="1028700"/>
            <a:ext cx="7108107" cy="8229600"/>
          </a:xfrm>
          <a:custGeom>
            <a:avLst/>
            <a:gdLst/>
            <a:ahLst/>
            <a:cxnLst/>
            <a:rect r="r" b="b" t="t" l="l"/>
            <a:pathLst>
              <a:path h="8229600" w="7108107">
                <a:moveTo>
                  <a:pt x="0" y="0"/>
                </a:moveTo>
                <a:lnTo>
                  <a:pt x="7108107" y="0"/>
                </a:lnTo>
                <a:lnTo>
                  <a:pt x="7108107" y="8229600"/>
                </a:lnTo>
                <a:lnTo>
                  <a:pt x="0" y="82296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11" id="11"/>
          <p:cNvSpPr txBox="true"/>
          <p:nvPr/>
        </p:nvSpPr>
        <p:spPr>
          <a:xfrm rot="0">
            <a:off x="1461081" y="1427233"/>
            <a:ext cx="9078787" cy="1097286"/>
          </a:xfrm>
          <a:prstGeom prst="rect">
            <a:avLst/>
          </a:prstGeom>
        </p:spPr>
        <p:txBody>
          <a:bodyPr anchor="t" rtlCol="false" tIns="0" lIns="0" bIns="0" rIns="0">
            <a:spAutoFit/>
          </a:bodyPr>
          <a:lstStyle/>
          <a:p>
            <a:pPr>
              <a:lnSpc>
                <a:spcPts val="8060"/>
              </a:lnSpc>
            </a:pPr>
            <a:r>
              <a:rPr lang="en-US" sz="8666">
                <a:solidFill>
                  <a:srgbClr val="483A00"/>
                </a:solidFill>
                <a:latin typeface="Baloo Thambi"/>
              </a:rPr>
              <a:t>STUDI KASUS</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EE27E"/>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18705446" cy="10509060"/>
          </a:xfrm>
          <a:custGeom>
            <a:avLst/>
            <a:gdLst/>
            <a:ahLst/>
            <a:cxnLst/>
            <a:rect r="r" b="b" t="t" l="l"/>
            <a:pathLst>
              <a:path h="10509060" w="18705446">
                <a:moveTo>
                  <a:pt x="0" y="0"/>
                </a:moveTo>
                <a:lnTo>
                  <a:pt x="18705446" y="0"/>
                </a:lnTo>
                <a:lnTo>
                  <a:pt x="18705446" y="10509060"/>
                </a:lnTo>
                <a:lnTo>
                  <a:pt x="0" y="1050906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4225466" y="3568755"/>
            <a:ext cx="9837068" cy="3149490"/>
            <a:chOff x="0" y="0"/>
            <a:chExt cx="2474178" cy="792147"/>
          </a:xfrm>
        </p:grpSpPr>
        <p:sp>
          <p:nvSpPr>
            <p:cNvPr name="Freeform 4" id="4"/>
            <p:cNvSpPr/>
            <p:nvPr/>
          </p:nvSpPr>
          <p:spPr>
            <a:xfrm flipH="false" flipV="false" rot="0">
              <a:off x="0" y="0"/>
              <a:ext cx="2474178" cy="792147"/>
            </a:xfrm>
            <a:custGeom>
              <a:avLst/>
              <a:gdLst/>
              <a:ahLst/>
              <a:cxnLst/>
              <a:rect r="r" b="b" t="t" l="l"/>
              <a:pathLst>
                <a:path h="792147" w="2474178">
                  <a:moveTo>
                    <a:pt x="40138" y="0"/>
                  </a:moveTo>
                  <a:lnTo>
                    <a:pt x="2434041" y="0"/>
                  </a:lnTo>
                  <a:cubicBezTo>
                    <a:pt x="2444686" y="0"/>
                    <a:pt x="2454895" y="4229"/>
                    <a:pt x="2462422" y="11756"/>
                  </a:cubicBezTo>
                  <a:cubicBezTo>
                    <a:pt x="2469950" y="19283"/>
                    <a:pt x="2474178" y="29493"/>
                    <a:pt x="2474178" y="40138"/>
                  </a:cubicBezTo>
                  <a:lnTo>
                    <a:pt x="2474178" y="752009"/>
                  </a:lnTo>
                  <a:cubicBezTo>
                    <a:pt x="2474178" y="774176"/>
                    <a:pt x="2456208" y="792147"/>
                    <a:pt x="2434041" y="792147"/>
                  </a:cubicBezTo>
                  <a:lnTo>
                    <a:pt x="40138" y="792147"/>
                  </a:lnTo>
                  <a:cubicBezTo>
                    <a:pt x="29493" y="792147"/>
                    <a:pt x="19283" y="787918"/>
                    <a:pt x="11756" y="780391"/>
                  </a:cubicBezTo>
                  <a:cubicBezTo>
                    <a:pt x="4229" y="772863"/>
                    <a:pt x="0" y="762654"/>
                    <a:pt x="0" y="752009"/>
                  </a:cubicBezTo>
                  <a:lnTo>
                    <a:pt x="0" y="40138"/>
                  </a:lnTo>
                  <a:cubicBezTo>
                    <a:pt x="0" y="29493"/>
                    <a:pt x="4229" y="19283"/>
                    <a:pt x="11756" y="11756"/>
                  </a:cubicBezTo>
                  <a:cubicBezTo>
                    <a:pt x="19283" y="4229"/>
                    <a:pt x="29493" y="0"/>
                    <a:pt x="40138" y="0"/>
                  </a:cubicBezTo>
                  <a:close/>
                </a:path>
              </a:pathLst>
            </a:custGeom>
            <a:solidFill>
              <a:srgbClr val="FFF5D3"/>
            </a:solidFill>
            <a:ln w="38100" cap="rnd">
              <a:solidFill>
                <a:srgbClr val="000000"/>
              </a:solidFill>
              <a:prstDash val="solid"/>
              <a:round/>
            </a:ln>
          </p:spPr>
        </p:sp>
        <p:sp>
          <p:nvSpPr>
            <p:cNvPr name="TextBox 5" id="5"/>
            <p:cNvSpPr txBox="true"/>
            <p:nvPr/>
          </p:nvSpPr>
          <p:spPr>
            <a:xfrm>
              <a:off x="0" y="-38100"/>
              <a:ext cx="2474178" cy="830247"/>
            </a:xfrm>
            <a:prstGeom prst="rect">
              <a:avLst/>
            </a:prstGeom>
          </p:spPr>
          <p:txBody>
            <a:bodyPr anchor="ctr" rtlCol="false" tIns="50800" lIns="50800" bIns="50800" rIns="50800"/>
            <a:lstStyle/>
            <a:p>
              <a:pPr algn="ctr">
                <a:lnSpc>
                  <a:spcPts val="2659"/>
                </a:lnSpc>
              </a:pPr>
            </a:p>
          </p:txBody>
        </p:sp>
      </p:grpSp>
      <p:sp>
        <p:nvSpPr>
          <p:cNvPr name="Freeform 6" id="6"/>
          <p:cNvSpPr/>
          <p:nvPr/>
        </p:nvSpPr>
        <p:spPr>
          <a:xfrm flipH="false" flipV="false" rot="-1468667">
            <a:off x="1681091" y="6718245"/>
            <a:ext cx="1741724" cy="1767432"/>
          </a:xfrm>
          <a:custGeom>
            <a:avLst/>
            <a:gdLst/>
            <a:ahLst/>
            <a:cxnLst/>
            <a:rect r="r" b="b" t="t" l="l"/>
            <a:pathLst>
              <a:path h="1767432" w="1741724">
                <a:moveTo>
                  <a:pt x="0" y="0"/>
                </a:moveTo>
                <a:lnTo>
                  <a:pt x="1741724" y="0"/>
                </a:lnTo>
                <a:lnTo>
                  <a:pt x="1741724" y="1767432"/>
                </a:lnTo>
                <a:lnTo>
                  <a:pt x="0" y="176743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1565059">
            <a:off x="14560121" y="1235976"/>
            <a:ext cx="1954592" cy="1904838"/>
          </a:xfrm>
          <a:custGeom>
            <a:avLst/>
            <a:gdLst/>
            <a:ahLst/>
            <a:cxnLst/>
            <a:rect r="r" b="b" t="t" l="l"/>
            <a:pathLst>
              <a:path h="1904838" w="1954592">
                <a:moveTo>
                  <a:pt x="0" y="0"/>
                </a:moveTo>
                <a:lnTo>
                  <a:pt x="1954592" y="0"/>
                </a:lnTo>
                <a:lnTo>
                  <a:pt x="1954592" y="1904839"/>
                </a:lnTo>
                <a:lnTo>
                  <a:pt x="0" y="190483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2513147">
            <a:off x="15144137" y="6436838"/>
            <a:ext cx="2115163" cy="2182626"/>
          </a:xfrm>
          <a:custGeom>
            <a:avLst/>
            <a:gdLst/>
            <a:ahLst/>
            <a:cxnLst/>
            <a:rect r="r" b="b" t="t" l="l"/>
            <a:pathLst>
              <a:path h="2182626" w="2115163">
                <a:moveTo>
                  <a:pt x="0" y="0"/>
                </a:moveTo>
                <a:lnTo>
                  <a:pt x="2115163" y="0"/>
                </a:lnTo>
                <a:lnTo>
                  <a:pt x="2115163" y="2182626"/>
                </a:lnTo>
                <a:lnTo>
                  <a:pt x="0" y="218262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false" flipV="false" rot="-964633">
            <a:off x="1727627" y="1214460"/>
            <a:ext cx="1648651" cy="2174479"/>
          </a:xfrm>
          <a:custGeom>
            <a:avLst/>
            <a:gdLst/>
            <a:ahLst/>
            <a:cxnLst/>
            <a:rect r="r" b="b" t="t" l="l"/>
            <a:pathLst>
              <a:path h="2174479" w="1648651">
                <a:moveTo>
                  <a:pt x="0" y="0"/>
                </a:moveTo>
                <a:lnTo>
                  <a:pt x="1648651" y="0"/>
                </a:lnTo>
                <a:lnTo>
                  <a:pt x="1648651" y="2174479"/>
                </a:lnTo>
                <a:lnTo>
                  <a:pt x="0" y="2174479"/>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10" id="10"/>
          <p:cNvSpPr txBox="true"/>
          <p:nvPr/>
        </p:nvSpPr>
        <p:spPr>
          <a:xfrm rot="0">
            <a:off x="4604607" y="4671686"/>
            <a:ext cx="9078787" cy="1191278"/>
          </a:xfrm>
          <a:prstGeom prst="rect">
            <a:avLst/>
          </a:prstGeom>
        </p:spPr>
        <p:txBody>
          <a:bodyPr anchor="t" rtlCol="false" tIns="0" lIns="0" bIns="0" rIns="0">
            <a:spAutoFit/>
          </a:bodyPr>
          <a:lstStyle/>
          <a:p>
            <a:pPr algn="ctr">
              <a:lnSpc>
                <a:spcPts val="8803"/>
              </a:lnSpc>
            </a:pPr>
            <a:r>
              <a:rPr lang="en-US" sz="9466">
                <a:solidFill>
                  <a:srgbClr val="483A00"/>
                </a:solidFill>
                <a:latin typeface="Baloo Thambi"/>
              </a:rPr>
              <a:t>THANK YOU</a:t>
            </a:r>
          </a:p>
        </p:txBody>
      </p:sp>
      <p:sp>
        <p:nvSpPr>
          <p:cNvPr name="Freeform 11" id="11"/>
          <p:cNvSpPr/>
          <p:nvPr/>
        </p:nvSpPr>
        <p:spPr>
          <a:xfrm flipH="false" flipV="false" rot="0">
            <a:off x="12387612" y="5254530"/>
            <a:ext cx="1853276" cy="1846537"/>
          </a:xfrm>
          <a:custGeom>
            <a:avLst/>
            <a:gdLst/>
            <a:ahLst/>
            <a:cxnLst/>
            <a:rect r="r" b="b" t="t" l="l"/>
            <a:pathLst>
              <a:path h="1846537" w="1853276">
                <a:moveTo>
                  <a:pt x="0" y="0"/>
                </a:moveTo>
                <a:lnTo>
                  <a:pt x="1853277" y="0"/>
                </a:lnTo>
                <a:lnTo>
                  <a:pt x="1853277" y="1846537"/>
                </a:lnTo>
                <a:lnTo>
                  <a:pt x="0" y="1846537"/>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EFF1E7"/>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18705446" cy="10509060"/>
          </a:xfrm>
          <a:custGeom>
            <a:avLst/>
            <a:gdLst/>
            <a:ahLst/>
            <a:cxnLst/>
            <a:rect r="r" b="b" t="t" l="l"/>
            <a:pathLst>
              <a:path h="10509060" w="18705446">
                <a:moveTo>
                  <a:pt x="0" y="0"/>
                </a:moveTo>
                <a:lnTo>
                  <a:pt x="18705446" y="0"/>
                </a:lnTo>
                <a:lnTo>
                  <a:pt x="18705446" y="10509060"/>
                </a:lnTo>
                <a:lnTo>
                  <a:pt x="0" y="1050906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646240" y="4559735"/>
            <a:ext cx="14799646" cy="3578762"/>
            <a:chOff x="0" y="0"/>
            <a:chExt cx="4458324" cy="1078085"/>
          </a:xfrm>
        </p:grpSpPr>
        <p:sp>
          <p:nvSpPr>
            <p:cNvPr name="Freeform 4" id="4"/>
            <p:cNvSpPr/>
            <p:nvPr/>
          </p:nvSpPr>
          <p:spPr>
            <a:xfrm flipH="false" flipV="false" rot="0">
              <a:off x="0" y="0"/>
              <a:ext cx="4458324" cy="1078085"/>
            </a:xfrm>
            <a:custGeom>
              <a:avLst/>
              <a:gdLst/>
              <a:ahLst/>
              <a:cxnLst/>
              <a:rect r="r" b="b" t="t" l="l"/>
              <a:pathLst>
                <a:path h="1078085" w="4458324">
                  <a:moveTo>
                    <a:pt x="26679" y="0"/>
                  </a:moveTo>
                  <a:lnTo>
                    <a:pt x="4431645" y="0"/>
                  </a:lnTo>
                  <a:cubicBezTo>
                    <a:pt x="4438721" y="0"/>
                    <a:pt x="4445507" y="2811"/>
                    <a:pt x="4450511" y="7814"/>
                  </a:cubicBezTo>
                  <a:cubicBezTo>
                    <a:pt x="4455514" y="12817"/>
                    <a:pt x="4458324" y="19603"/>
                    <a:pt x="4458324" y="26679"/>
                  </a:cubicBezTo>
                  <a:lnTo>
                    <a:pt x="4458324" y="1051406"/>
                  </a:lnTo>
                  <a:cubicBezTo>
                    <a:pt x="4458324" y="1066141"/>
                    <a:pt x="4446380" y="1078085"/>
                    <a:pt x="4431645" y="1078085"/>
                  </a:cubicBezTo>
                  <a:lnTo>
                    <a:pt x="26679" y="1078085"/>
                  </a:lnTo>
                  <a:cubicBezTo>
                    <a:pt x="19603" y="1078085"/>
                    <a:pt x="12817" y="1075274"/>
                    <a:pt x="7814" y="1070271"/>
                  </a:cubicBezTo>
                  <a:cubicBezTo>
                    <a:pt x="2811" y="1065268"/>
                    <a:pt x="0" y="1058482"/>
                    <a:pt x="0" y="1051406"/>
                  </a:cubicBezTo>
                  <a:lnTo>
                    <a:pt x="0" y="26679"/>
                  </a:lnTo>
                  <a:cubicBezTo>
                    <a:pt x="0" y="11945"/>
                    <a:pt x="11945" y="0"/>
                    <a:pt x="26679" y="0"/>
                  </a:cubicBezTo>
                  <a:close/>
                </a:path>
              </a:pathLst>
            </a:custGeom>
            <a:solidFill>
              <a:srgbClr val="EFF1E7"/>
            </a:solidFill>
            <a:ln w="38100" cap="rnd">
              <a:solidFill>
                <a:srgbClr val="000000"/>
              </a:solidFill>
              <a:prstDash val="solid"/>
              <a:round/>
            </a:ln>
          </p:spPr>
        </p:sp>
        <p:sp>
          <p:nvSpPr>
            <p:cNvPr name="TextBox 5" id="5"/>
            <p:cNvSpPr txBox="true"/>
            <p:nvPr/>
          </p:nvSpPr>
          <p:spPr>
            <a:xfrm>
              <a:off x="0" y="-38100"/>
              <a:ext cx="4458324" cy="1116185"/>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4037711" y="1382738"/>
            <a:ext cx="10212578" cy="2108515"/>
            <a:chOff x="0" y="0"/>
            <a:chExt cx="952587" cy="196673"/>
          </a:xfrm>
        </p:grpSpPr>
        <p:sp>
          <p:nvSpPr>
            <p:cNvPr name="Freeform 7" id="7"/>
            <p:cNvSpPr/>
            <p:nvPr/>
          </p:nvSpPr>
          <p:spPr>
            <a:xfrm flipH="false" flipV="false" rot="0">
              <a:off x="0" y="0"/>
              <a:ext cx="952587" cy="196673"/>
            </a:xfrm>
            <a:custGeom>
              <a:avLst/>
              <a:gdLst/>
              <a:ahLst/>
              <a:cxnLst/>
              <a:rect r="r" b="b" t="t" l="l"/>
              <a:pathLst>
                <a:path h="196673" w="952587">
                  <a:moveTo>
                    <a:pt x="952587" y="0"/>
                  </a:moveTo>
                  <a:lnTo>
                    <a:pt x="0" y="0"/>
                  </a:lnTo>
                  <a:lnTo>
                    <a:pt x="101600" y="98337"/>
                  </a:lnTo>
                  <a:lnTo>
                    <a:pt x="0" y="196673"/>
                  </a:lnTo>
                  <a:lnTo>
                    <a:pt x="952587" y="196673"/>
                  </a:lnTo>
                  <a:lnTo>
                    <a:pt x="850987" y="98337"/>
                  </a:lnTo>
                  <a:lnTo>
                    <a:pt x="952587" y="0"/>
                  </a:lnTo>
                  <a:close/>
                </a:path>
              </a:pathLst>
            </a:custGeom>
            <a:solidFill>
              <a:srgbClr val="DBE0C2"/>
            </a:solidFill>
            <a:ln w="38100" cap="sq">
              <a:solidFill>
                <a:srgbClr val="000000"/>
              </a:solidFill>
              <a:prstDash val="solid"/>
              <a:miter/>
            </a:ln>
          </p:spPr>
        </p:sp>
        <p:sp>
          <p:nvSpPr>
            <p:cNvPr name="TextBox 8" id="8"/>
            <p:cNvSpPr txBox="true"/>
            <p:nvPr/>
          </p:nvSpPr>
          <p:spPr>
            <a:xfrm>
              <a:off x="88900" y="-38100"/>
              <a:ext cx="774787" cy="234773"/>
            </a:xfrm>
            <a:prstGeom prst="rect">
              <a:avLst/>
            </a:prstGeom>
          </p:spPr>
          <p:txBody>
            <a:bodyPr anchor="ctr" rtlCol="false" tIns="50800" lIns="50800" bIns="50800" rIns="50800"/>
            <a:lstStyle/>
            <a:p>
              <a:pPr algn="ctr">
                <a:lnSpc>
                  <a:spcPts val="2659"/>
                </a:lnSpc>
              </a:pPr>
            </a:p>
          </p:txBody>
        </p:sp>
      </p:grpSp>
      <p:sp>
        <p:nvSpPr>
          <p:cNvPr name="Freeform 9" id="9"/>
          <p:cNvSpPr/>
          <p:nvPr/>
        </p:nvSpPr>
        <p:spPr>
          <a:xfrm flipH="false" flipV="false" rot="-961778">
            <a:off x="1782445" y="3801767"/>
            <a:ext cx="1555530" cy="1515934"/>
          </a:xfrm>
          <a:custGeom>
            <a:avLst/>
            <a:gdLst/>
            <a:ahLst/>
            <a:cxnLst/>
            <a:rect r="r" b="b" t="t" l="l"/>
            <a:pathLst>
              <a:path h="1515934" w="1555530">
                <a:moveTo>
                  <a:pt x="0" y="0"/>
                </a:moveTo>
                <a:lnTo>
                  <a:pt x="1555530" y="0"/>
                </a:lnTo>
                <a:lnTo>
                  <a:pt x="1555530" y="1515935"/>
                </a:lnTo>
                <a:lnTo>
                  <a:pt x="0" y="151593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0" id="10"/>
          <p:cNvSpPr txBox="true"/>
          <p:nvPr/>
        </p:nvSpPr>
        <p:spPr>
          <a:xfrm rot="0">
            <a:off x="5256523" y="1926432"/>
            <a:ext cx="7579080" cy="1278302"/>
          </a:xfrm>
          <a:prstGeom prst="rect">
            <a:avLst/>
          </a:prstGeom>
        </p:spPr>
        <p:txBody>
          <a:bodyPr anchor="t" rtlCol="false" tIns="0" lIns="0" bIns="0" rIns="0">
            <a:spAutoFit/>
          </a:bodyPr>
          <a:lstStyle/>
          <a:p>
            <a:pPr algn="ctr">
              <a:lnSpc>
                <a:spcPts val="9375"/>
              </a:lnSpc>
            </a:pPr>
            <a:r>
              <a:rPr lang="en-US" sz="10081">
                <a:solidFill>
                  <a:srgbClr val="483A00"/>
                </a:solidFill>
                <a:latin typeface="Baloo Thambi"/>
              </a:rPr>
              <a:t>OUR TEAM</a:t>
            </a:r>
          </a:p>
        </p:txBody>
      </p:sp>
      <p:sp>
        <p:nvSpPr>
          <p:cNvPr name="TextBox 11" id="11"/>
          <p:cNvSpPr txBox="true"/>
          <p:nvPr/>
        </p:nvSpPr>
        <p:spPr>
          <a:xfrm rot="0">
            <a:off x="3517036" y="4965321"/>
            <a:ext cx="11818648" cy="2777114"/>
          </a:xfrm>
          <a:prstGeom prst="rect">
            <a:avLst/>
          </a:prstGeom>
        </p:spPr>
        <p:txBody>
          <a:bodyPr anchor="t" rtlCol="false" tIns="0" lIns="0" bIns="0" rIns="0">
            <a:spAutoFit/>
          </a:bodyPr>
          <a:lstStyle/>
          <a:p>
            <a:pPr algn="just">
              <a:lnSpc>
                <a:spcPts val="5498"/>
              </a:lnSpc>
            </a:pPr>
            <a:r>
              <a:rPr lang="en-US" sz="4620">
                <a:solidFill>
                  <a:srgbClr val="483A00"/>
                </a:solidFill>
                <a:latin typeface="Baloo Thambi"/>
              </a:rPr>
              <a:t>FARELL VERNALDISHAFA TRUSDY - 50422519</a:t>
            </a:r>
          </a:p>
          <a:p>
            <a:pPr algn="just">
              <a:lnSpc>
                <a:spcPts val="5498"/>
              </a:lnSpc>
            </a:pPr>
            <a:r>
              <a:rPr lang="en-US" sz="4620">
                <a:solidFill>
                  <a:srgbClr val="483A00"/>
                </a:solidFill>
                <a:latin typeface="Baloo Thambi"/>
              </a:rPr>
              <a:t>MOCHAMMAD RAFLY ROSYAD - 50422891</a:t>
            </a:r>
          </a:p>
          <a:p>
            <a:pPr algn="just">
              <a:lnSpc>
                <a:spcPts val="5498"/>
              </a:lnSpc>
            </a:pPr>
            <a:r>
              <a:rPr lang="en-US" sz="4620">
                <a:solidFill>
                  <a:srgbClr val="483A00"/>
                </a:solidFill>
                <a:latin typeface="Baloo Thambi"/>
              </a:rPr>
              <a:t>MUHAMMAD TARMIDZI BARIQ - 51422161</a:t>
            </a:r>
          </a:p>
          <a:p>
            <a:pPr algn="just">
              <a:lnSpc>
                <a:spcPts val="5498"/>
              </a:lnSpc>
            </a:pPr>
            <a:r>
              <a:rPr lang="en-US" sz="4620">
                <a:solidFill>
                  <a:srgbClr val="483A00"/>
                </a:solidFill>
                <a:latin typeface="Baloo Thambi"/>
              </a:rPr>
              <a:t>RYU IRFAREYHAN AGAM - 51422489</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8C5C5"/>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18705446" cy="10509060"/>
          </a:xfrm>
          <a:custGeom>
            <a:avLst/>
            <a:gdLst/>
            <a:ahLst/>
            <a:cxnLst/>
            <a:rect r="r" b="b" t="t" l="l"/>
            <a:pathLst>
              <a:path h="10509060" w="18705446">
                <a:moveTo>
                  <a:pt x="0" y="0"/>
                </a:moveTo>
                <a:lnTo>
                  <a:pt x="18705446" y="0"/>
                </a:lnTo>
                <a:lnTo>
                  <a:pt x="18705446" y="10509060"/>
                </a:lnTo>
                <a:lnTo>
                  <a:pt x="0" y="1050906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081940" y="2092786"/>
            <a:ext cx="16177360" cy="7313173"/>
            <a:chOff x="0" y="0"/>
            <a:chExt cx="4068862" cy="1839379"/>
          </a:xfrm>
        </p:grpSpPr>
        <p:sp>
          <p:nvSpPr>
            <p:cNvPr name="Freeform 4" id="4"/>
            <p:cNvSpPr/>
            <p:nvPr/>
          </p:nvSpPr>
          <p:spPr>
            <a:xfrm flipH="false" flipV="false" rot="0">
              <a:off x="0" y="0"/>
              <a:ext cx="4068862" cy="1839379"/>
            </a:xfrm>
            <a:custGeom>
              <a:avLst/>
              <a:gdLst/>
              <a:ahLst/>
              <a:cxnLst/>
              <a:rect r="r" b="b" t="t" l="l"/>
              <a:pathLst>
                <a:path h="1839379" w="4068862">
                  <a:moveTo>
                    <a:pt x="24407" y="0"/>
                  </a:moveTo>
                  <a:lnTo>
                    <a:pt x="4044455" y="0"/>
                  </a:lnTo>
                  <a:cubicBezTo>
                    <a:pt x="4050928" y="0"/>
                    <a:pt x="4057136" y="2571"/>
                    <a:pt x="4061714" y="7149"/>
                  </a:cubicBezTo>
                  <a:cubicBezTo>
                    <a:pt x="4066291" y="11726"/>
                    <a:pt x="4068862" y="17934"/>
                    <a:pt x="4068862" y="24407"/>
                  </a:cubicBezTo>
                  <a:lnTo>
                    <a:pt x="4068862" y="1814972"/>
                  </a:lnTo>
                  <a:cubicBezTo>
                    <a:pt x="4068862" y="1821445"/>
                    <a:pt x="4066291" y="1827653"/>
                    <a:pt x="4061714" y="1832230"/>
                  </a:cubicBezTo>
                  <a:cubicBezTo>
                    <a:pt x="4057136" y="1836807"/>
                    <a:pt x="4050928" y="1839379"/>
                    <a:pt x="4044455" y="1839379"/>
                  </a:cubicBezTo>
                  <a:lnTo>
                    <a:pt x="24407" y="1839379"/>
                  </a:lnTo>
                  <a:cubicBezTo>
                    <a:pt x="17934" y="1839379"/>
                    <a:pt x="11726" y="1836807"/>
                    <a:pt x="7149" y="1832230"/>
                  </a:cubicBezTo>
                  <a:cubicBezTo>
                    <a:pt x="2571" y="1827653"/>
                    <a:pt x="0" y="1821445"/>
                    <a:pt x="0" y="1814972"/>
                  </a:cubicBezTo>
                  <a:lnTo>
                    <a:pt x="0" y="24407"/>
                  </a:lnTo>
                  <a:cubicBezTo>
                    <a:pt x="0" y="17934"/>
                    <a:pt x="2571" y="11726"/>
                    <a:pt x="7149" y="7149"/>
                  </a:cubicBezTo>
                  <a:cubicBezTo>
                    <a:pt x="11726" y="2571"/>
                    <a:pt x="17934" y="0"/>
                    <a:pt x="24407" y="0"/>
                  </a:cubicBezTo>
                  <a:close/>
                </a:path>
              </a:pathLst>
            </a:custGeom>
            <a:solidFill>
              <a:srgbClr val="FFEDED"/>
            </a:solidFill>
            <a:ln w="38100" cap="rnd">
              <a:solidFill>
                <a:srgbClr val="000000"/>
              </a:solidFill>
              <a:prstDash val="solid"/>
              <a:round/>
            </a:ln>
          </p:spPr>
        </p:sp>
        <p:sp>
          <p:nvSpPr>
            <p:cNvPr name="TextBox 5" id="5"/>
            <p:cNvSpPr txBox="true"/>
            <p:nvPr/>
          </p:nvSpPr>
          <p:spPr>
            <a:xfrm>
              <a:off x="0" y="-38100"/>
              <a:ext cx="4068862" cy="1877479"/>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2080418" y="1143304"/>
            <a:ext cx="14163379" cy="1603646"/>
            <a:chOff x="0" y="0"/>
            <a:chExt cx="1406886" cy="159294"/>
          </a:xfrm>
        </p:grpSpPr>
        <p:sp>
          <p:nvSpPr>
            <p:cNvPr name="Freeform 7" id="7"/>
            <p:cNvSpPr/>
            <p:nvPr/>
          </p:nvSpPr>
          <p:spPr>
            <a:xfrm flipH="false" flipV="false" rot="0">
              <a:off x="0" y="0"/>
              <a:ext cx="1406886" cy="159294"/>
            </a:xfrm>
            <a:custGeom>
              <a:avLst/>
              <a:gdLst/>
              <a:ahLst/>
              <a:cxnLst/>
              <a:rect r="r" b="b" t="t" l="l"/>
              <a:pathLst>
                <a:path h="159294" w="1406886">
                  <a:moveTo>
                    <a:pt x="1406886" y="0"/>
                  </a:moveTo>
                  <a:lnTo>
                    <a:pt x="0" y="0"/>
                  </a:lnTo>
                  <a:lnTo>
                    <a:pt x="101600" y="79647"/>
                  </a:lnTo>
                  <a:lnTo>
                    <a:pt x="0" y="159294"/>
                  </a:lnTo>
                  <a:lnTo>
                    <a:pt x="1406886" y="159294"/>
                  </a:lnTo>
                  <a:lnTo>
                    <a:pt x="1305286" y="79647"/>
                  </a:lnTo>
                  <a:lnTo>
                    <a:pt x="1406886" y="0"/>
                  </a:lnTo>
                  <a:close/>
                </a:path>
              </a:pathLst>
            </a:custGeom>
            <a:solidFill>
              <a:srgbClr val="DBE0C2"/>
            </a:solidFill>
            <a:ln w="38100" cap="sq">
              <a:solidFill>
                <a:srgbClr val="000000"/>
              </a:solidFill>
              <a:prstDash val="solid"/>
              <a:miter/>
            </a:ln>
          </p:spPr>
        </p:sp>
        <p:sp>
          <p:nvSpPr>
            <p:cNvPr name="TextBox 8" id="8"/>
            <p:cNvSpPr txBox="true"/>
            <p:nvPr/>
          </p:nvSpPr>
          <p:spPr>
            <a:xfrm>
              <a:off x="88900" y="-38100"/>
              <a:ext cx="1229086" cy="197394"/>
            </a:xfrm>
            <a:prstGeom prst="rect">
              <a:avLst/>
            </a:prstGeom>
          </p:spPr>
          <p:txBody>
            <a:bodyPr anchor="ctr" rtlCol="false" tIns="50800" lIns="50800" bIns="50800" rIns="50800"/>
            <a:lstStyle/>
            <a:p>
              <a:pPr algn="ctr">
                <a:lnSpc>
                  <a:spcPts val="2659"/>
                </a:lnSpc>
              </a:pPr>
            </a:p>
          </p:txBody>
        </p:sp>
      </p:grpSp>
      <p:sp>
        <p:nvSpPr>
          <p:cNvPr name="Freeform 9" id="9"/>
          <p:cNvSpPr/>
          <p:nvPr/>
        </p:nvSpPr>
        <p:spPr>
          <a:xfrm flipH="false" flipV="false" rot="0">
            <a:off x="195725" y="7559157"/>
            <a:ext cx="2448594" cy="2386266"/>
          </a:xfrm>
          <a:custGeom>
            <a:avLst/>
            <a:gdLst/>
            <a:ahLst/>
            <a:cxnLst/>
            <a:rect r="r" b="b" t="t" l="l"/>
            <a:pathLst>
              <a:path h="2386266" w="2448594">
                <a:moveTo>
                  <a:pt x="0" y="0"/>
                </a:moveTo>
                <a:lnTo>
                  <a:pt x="2448594" y="0"/>
                </a:lnTo>
                <a:lnTo>
                  <a:pt x="2448594" y="2386266"/>
                </a:lnTo>
                <a:lnTo>
                  <a:pt x="0" y="238626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0">
            <a:off x="15453978" y="7559157"/>
            <a:ext cx="2267301" cy="2339617"/>
          </a:xfrm>
          <a:custGeom>
            <a:avLst/>
            <a:gdLst/>
            <a:ahLst/>
            <a:cxnLst/>
            <a:rect r="r" b="b" t="t" l="l"/>
            <a:pathLst>
              <a:path h="2339617" w="2267301">
                <a:moveTo>
                  <a:pt x="0" y="0"/>
                </a:moveTo>
                <a:lnTo>
                  <a:pt x="2267301" y="0"/>
                </a:lnTo>
                <a:lnTo>
                  <a:pt x="2267301" y="2339617"/>
                </a:lnTo>
                <a:lnTo>
                  <a:pt x="0" y="233961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1" id="11"/>
          <p:cNvSpPr/>
          <p:nvPr/>
        </p:nvSpPr>
        <p:spPr>
          <a:xfrm flipH="false" flipV="false" rot="0">
            <a:off x="-144326" y="3464226"/>
            <a:ext cx="2452532" cy="2839774"/>
          </a:xfrm>
          <a:custGeom>
            <a:avLst/>
            <a:gdLst/>
            <a:ahLst/>
            <a:cxnLst/>
            <a:rect r="r" b="b" t="t" l="l"/>
            <a:pathLst>
              <a:path h="2839774" w="2452532">
                <a:moveTo>
                  <a:pt x="0" y="0"/>
                </a:moveTo>
                <a:lnTo>
                  <a:pt x="2452532" y="0"/>
                </a:lnTo>
                <a:lnTo>
                  <a:pt x="2452532" y="2839774"/>
                </a:lnTo>
                <a:lnTo>
                  <a:pt x="0" y="283977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2" id="12"/>
          <p:cNvSpPr/>
          <p:nvPr/>
        </p:nvSpPr>
        <p:spPr>
          <a:xfrm flipH="false" flipV="false" rot="0">
            <a:off x="15675959" y="3146830"/>
            <a:ext cx="2612041" cy="2602543"/>
          </a:xfrm>
          <a:custGeom>
            <a:avLst/>
            <a:gdLst/>
            <a:ahLst/>
            <a:cxnLst/>
            <a:rect r="r" b="b" t="t" l="l"/>
            <a:pathLst>
              <a:path h="2602543" w="2612041">
                <a:moveTo>
                  <a:pt x="0" y="0"/>
                </a:moveTo>
                <a:lnTo>
                  <a:pt x="2612041" y="0"/>
                </a:lnTo>
                <a:lnTo>
                  <a:pt x="2612041" y="2602542"/>
                </a:lnTo>
                <a:lnTo>
                  <a:pt x="0" y="260254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3" id="13"/>
          <p:cNvSpPr/>
          <p:nvPr/>
        </p:nvSpPr>
        <p:spPr>
          <a:xfrm flipH="false" flipV="false" rot="0">
            <a:off x="6025974" y="6514223"/>
            <a:ext cx="6236052" cy="2538103"/>
          </a:xfrm>
          <a:custGeom>
            <a:avLst/>
            <a:gdLst/>
            <a:ahLst/>
            <a:cxnLst/>
            <a:rect r="r" b="b" t="t" l="l"/>
            <a:pathLst>
              <a:path h="2538103" w="6236052">
                <a:moveTo>
                  <a:pt x="0" y="0"/>
                </a:moveTo>
                <a:lnTo>
                  <a:pt x="6236052" y="0"/>
                </a:lnTo>
                <a:lnTo>
                  <a:pt x="6236052" y="2538104"/>
                </a:lnTo>
                <a:lnTo>
                  <a:pt x="0" y="2538104"/>
                </a:lnTo>
                <a:lnTo>
                  <a:pt x="0" y="0"/>
                </a:lnTo>
                <a:close/>
              </a:path>
            </a:pathLst>
          </a:custGeom>
          <a:blipFill>
            <a:blip r:embed="rId12"/>
            <a:stretch>
              <a:fillRect l="0" t="0" r="0" b="0"/>
            </a:stretch>
          </a:blipFill>
        </p:spPr>
      </p:sp>
      <p:sp>
        <p:nvSpPr>
          <p:cNvPr name="TextBox 14" id="14"/>
          <p:cNvSpPr txBox="true"/>
          <p:nvPr/>
        </p:nvSpPr>
        <p:spPr>
          <a:xfrm rot="0">
            <a:off x="2878749" y="3296247"/>
            <a:ext cx="12583742" cy="2964900"/>
          </a:xfrm>
          <a:prstGeom prst="rect">
            <a:avLst/>
          </a:prstGeom>
        </p:spPr>
        <p:txBody>
          <a:bodyPr anchor="t" rtlCol="false" tIns="0" lIns="0" bIns="0" rIns="0">
            <a:spAutoFit/>
          </a:bodyPr>
          <a:lstStyle/>
          <a:p>
            <a:pPr algn="ctr">
              <a:lnSpc>
                <a:spcPts val="5890"/>
              </a:lnSpc>
            </a:pPr>
            <a:r>
              <a:rPr lang="en-US" sz="4991">
                <a:solidFill>
                  <a:srgbClr val="483A00"/>
                </a:solidFill>
                <a:latin typeface="Kurale"/>
              </a:rPr>
              <a:t>Teknik matematika yang digunakan untuk mentransformasikan representasi waktu-amplitudo menjadi representasi frekuensi-amplitudo</a:t>
            </a:r>
          </a:p>
        </p:txBody>
      </p:sp>
      <p:sp>
        <p:nvSpPr>
          <p:cNvPr name="TextBox 15" id="15"/>
          <p:cNvSpPr txBox="true"/>
          <p:nvPr/>
        </p:nvSpPr>
        <p:spPr>
          <a:xfrm rot="0">
            <a:off x="3128727" y="1414707"/>
            <a:ext cx="12066761" cy="1035916"/>
          </a:xfrm>
          <a:prstGeom prst="rect">
            <a:avLst/>
          </a:prstGeom>
        </p:spPr>
        <p:txBody>
          <a:bodyPr anchor="t" rtlCol="false" tIns="0" lIns="0" bIns="0" rIns="0">
            <a:spAutoFit/>
          </a:bodyPr>
          <a:lstStyle/>
          <a:p>
            <a:pPr algn="ctr">
              <a:lnSpc>
                <a:spcPts val="7688"/>
              </a:lnSpc>
            </a:pPr>
            <a:r>
              <a:rPr lang="en-US" sz="8266">
                <a:solidFill>
                  <a:srgbClr val="483A00"/>
                </a:solidFill>
                <a:latin typeface="Baloo Thambi"/>
              </a:rPr>
              <a:t>TRANSFORMASI FOURIER</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8C5C5"/>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18705446" cy="10509060"/>
          </a:xfrm>
          <a:custGeom>
            <a:avLst/>
            <a:gdLst/>
            <a:ahLst/>
            <a:cxnLst/>
            <a:rect r="r" b="b" t="t" l="l"/>
            <a:pathLst>
              <a:path h="10509060" w="18705446">
                <a:moveTo>
                  <a:pt x="0" y="0"/>
                </a:moveTo>
                <a:lnTo>
                  <a:pt x="18705446" y="0"/>
                </a:lnTo>
                <a:lnTo>
                  <a:pt x="18705446" y="10509060"/>
                </a:lnTo>
                <a:lnTo>
                  <a:pt x="0" y="1050906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081940" y="1945127"/>
            <a:ext cx="16177360" cy="7313173"/>
            <a:chOff x="0" y="0"/>
            <a:chExt cx="4068862" cy="1839379"/>
          </a:xfrm>
        </p:grpSpPr>
        <p:sp>
          <p:nvSpPr>
            <p:cNvPr name="Freeform 4" id="4"/>
            <p:cNvSpPr/>
            <p:nvPr/>
          </p:nvSpPr>
          <p:spPr>
            <a:xfrm flipH="false" flipV="false" rot="0">
              <a:off x="0" y="0"/>
              <a:ext cx="4068862" cy="1839379"/>
            </a:xfrm>
            <a:custGeom>
              <a:avLst/>
              <a:gdLst/>
              <a:ahLst/>
              <a:cxnLst/>
              <a:rect r="r" b="b" t="t" l="l"/>
              <a:pathLst>
                <a:path h="1839379" w="4068862">
                  <a:moveTo>
                    <a:pt x="24407" y="0"/>
                  </a:moveTo>
                  <a:lnTo>
                    <a:pt x="4044455" y="0"/>
                  </a:lnTo>
                  <a:cubicBezTo>
                    <a:pt x="4050928" y="0"/>
                    <a:pt x="4057136" y="2571"/>
                    <a:pt x="4061714" y="7149"/>
                  </a:cubicBezTo>
                  <a:cubicBezTo>
                    <a:pt x="4066291" y="11726"/>
                    <a:pt x="4068862" y="17934"/>
                    <a:pt x="4068862" y="24407"/>
                  </a:cubicBezTo>
                  <a:lnTo>
                    <a:pt x="4068862" y="1814972"/>
                  </a:lnTo>
                  <a:cubicBezTo>
                    <a:pt x="4068862" y="1821445"/>
                    <a:pt x="4066291" y="1827653"/>
                    <a:pt x="4061714" y="1832230"/>
                  </a:cubicBezTo>
                  <a:cubicBezTo>
                    <a:pt x="4057136" y="1836807"/>
                    <a:pt x="4050928" y="1839379"/>
                    <a:pt x="4044455" y="1839379"/>
                  </a:cubicBezTo>
                  <a:lnTo>
                    <a:pt x="24407" y="1839379"/>
                  </a:lnTo>
                  <a:cubicBezTo>
                    <a:pt x="17934" y="1839379"/>
                    <a:pt x="11726" y="1836807"/>
                    <a:pt x="7149" y="1832230"/>
                  </a:cubicBezTo>
                  <a:cubicBezTo>
                    <a:pt x="2571" y="1827653"/>
                    <a:pt x="0" y="1821445"/>
                    <a:pt x="0" y="1814972"/>
                  </a:cubicBezTo>
                  <a:lnTo>
                    <a:pt x="0" y="24407"/>
                  </a:lnTo>
                  <a:cubicBezTo>
                    <a:pt x="0" y="17934"/>
                    <a:pt x="2571" y="11726"/>
                    <a:pt x="7149" y="7149"/>
                  </a:cubicBezTo>
                  <a:cubicBezTo>
                    <a:pt x="11726" y="2571"/>
                    <a:pt x="17934" y="0"/>
                    <a:pt x="24407" y="0"/>
                  </a:cubicBezTo>
                  <a:close/>
                </a:path>
              </a:pathLst>
            </a:custGeom>
            <a:solidFill>
              <a:srgbClr val="FFEDED"/>
            </a:solidFill>
            <a:ln w="38100" cap="rnd">
              <a:solidFill>
                <a:srgbClr val="000000"/>
              </a:solidFill>
              <a:prstDash val="solid"/>
              <a:round/>
            </a:ln>
          </p:spPr>
        </p:sp>
        <p:sp>
          <p:nvSpPr>
            <p:cNvPr name="TextBox 5" id="5"/>
            <p:cNvSpPr txBox="true"/>
            <p:nvPr/>
          </p:nvSpPr>
          <p:spPr>
            <a:xfrm>
              <a:off x="0" y="-38100"/>
              <a:ext cx="4068862" cy="1877479"/>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2080418" y="1143304"/>
            <a:ext cx="14163379" cy="1603646"/>
            <a:chOff x="0" y="0"/>
            <a:chExt cx="1406886" cy="159294"/>
          </a:xfrm>
        </p:grpSpPr>
        <p:sp>
          <p:nvSpPr>
            <p:cNvPr name="Freeform 7" id="7"/>
            <p:cNvSpPr/>
            <p:nvPr/>
          </p:nvSpPr>
          <p:spPr>
            <a:xfrm flipH="false" flipV="false" rot="0">
              <a:off x="0" y="0"/>
              <a:ext cx="1406886" cy="159294"/>
            </a:xfrm>
            <a:custGeom>
              <a:avLst/>
              <a:gdLst/>
              <a:ahLst/>
              <a:cxnLst/>
              <a:rect r="r" b="b" t="t" l="l"/>
              <a:pathLst>
                <a:path h="159294" w="1406886">
                  <a:moveTo>
                    <a:pt x="1406886" y="0"/>
                  </a:moveTo>
                  <a:lnTo>
                    <a:pt x="0" y="0"/>
                  </a:lnTo>
                  <a:lnTo>
                    <a:pt x="101600" y="79647"/>
                  </a:lnTo>
                  <a:lnTo>
                    <a:pt x="0" y="159294"/>
                  </a:lnTo>
                  <a:lnTo>
                    <a:pt x="1406886" y="159294"/>
                  </a:lnTo>
                  <a:lnTo>
                    <a:pt x="1305286" y="79647"/>
                  </a:lnTo>
                  <a:lnTo>
                    <a:pt x="1406886" y="0"/>
                  </a:lnTo>
                  <a:close/>
                </a:path>
              </a:pathLst>
            </a:custGeom>
            <a:solidFill>
              <a:srgbClr val="DBE0C2"/>
            </a:solidFill>
            <a:ln w="38100" cap="sq">
              <a:solidFill>
                <a:srgbClr val="000000"/>
              </a:solidFill>
              <a:prstDash val="solid"/>
              <a:miter/>
            </a:ln>
          </p:spPr>
        </p:sp>
        <p:sp>
          <p:nvSpPr>
            <p:cNvPr name="TextBox 8" id="8"/>
            <p:cNvSpPr txBox="true"/>
            <p:nvPr/>
          </p:nvSpPr>
          <p:spPr>
            <a:xfrm>
              <a:off x="88900" y="-38100"/>
              <a:ext cx="1229086" cy="197394"/>
            </a:xfrm>
            <a:prstGeom prst="rect">
              <a:avLst/>
            </a:prstGeom>
          </p:spPr>
          <p:txBody>
            <a:bodyPr anchor="ctr" rtlCol="false" tIns="50800" lIns="50800" bIns="50800" rIns="50800"/>
            <a:lstStyle/>
            <a:p>
              <a:pPr algn="ctr">
                <a:lnSpc>
                  <a:spcPts val="2659"/>
                </a:lnSpc>
              </a:pPr>
            </a:p>
          </p:txBody>
        </p:sp>
      </p:grpSp>
      <p:sp>
        <p:nvSpPr>
          <p:cNvPr name="TextBox 9" id="9"/>
          <p:cNvSpPr txBox="true"/>
          <p:nvPr/>
        </p:nvSpPr>
        <p:spPr>
          <a:xfrm rot="0">
            <a:off x="2878749" y="3745873"/>
            <a:ext cx="12583742" cy="3797406"/>
          </a:xfrm>
          <a:prstGeom prst="rect">
            <a:avLst/>
          </a:prstGeom>
        </p:spPr>
        <p:txBody>
          <a:bodyPr anchor="t" rtlCol="false" tIns="0" lIns="0" bIns="0" rIns="0">
            <a:spAutoFit/>
          </a:bodyPr>
          <a:lstStyle/>
          <a:p>
            <a:pPr algn="ctr">
              <a:lnSpc>
                <a:spcPts val="4989"/>
              </a:lnSpc>
            </a:pPr>
            <a:r>
              <a:rPr lang="en-US" sz="4891">
                <a:solidFill>
                  <a:srgbClr val="483A00"/>
                </a:solidFill>
                <a:latin typeface="Kurale"/>
              </a:rPr>
              <a:t>Transformasi Fourier Diskrit atau Discrete Fourier Transform (DFT) adalah model transformasi Fourier yang diterapkan pada fungsi diskrit. Hasilnya juga bersifat diskrit dan berguna dalam menganalisis sinyal digital. </a:t>
            </a:r>
          </a:p>
        </p:txBody>
      </p:sp>
      <p:sp>
        <p:nvSpPr>
          <p:cNvPr name="Freeform 10" id="10"/>
          <p:cNvSpPr/>
          <p:nvPr/>
        </p:nvSpPr>
        <p:spPr>
          <a:xfrm flipH="false" flipV="false" rot="0">
            <a:off x="15453978" y="3033152"/>
            <a:ext cx="2489169" cy="2568561"/>
          </a:xfrm>
          <a:custGeom>
            <a:avLst/>
            <a:gdLst/>
            <a:ahLst/>
            <a:cxnLst/>
            <a:rect r="r" b="b" t="t" l="l"/>
            <a:pathLst>
              <a:path h="2568561" w="2489169">
                <a:moveTo>
                  <a:pt x="0" y="0"/>
                </a:moveTo>
                <a:lnTo>
                  <a:pt x="2489170" y="0"/>
                </a:lnTo>
                <a:lnTo>
                  <a:pt x="2489170" y="2568562"/>
                </a:lnTo>
                <a:lnTo>
                  <a:pt x="0" y="256856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1" id="11"/>
          <p:cNvSpPr/>
          <p:nvPr/>
        </p:nvSpPr>
        <p:spPr>
          <a:xfrm flipH="false" flipV="false" rot="0">
            <a:off x="349501" y="7026236"/>
            <a:ext cx="2779226" cy="2673110"/>
          </a:xfrm>
          <a:custGeom>
            <a:avLst/>
            <a:gdLst/>
            <a:ahLst/>
            <a:cxnLst/>
            <a:rect r="r" b="b" t="t" l="l"/>
            <a:pathLst>
              <a:path h="2673110" w="2779226">
                <a:moveTo>
                  <a:pt x="0" y="0"/>
                </a:moveTo>
                <a:lnTo>
                  <a:pt x="2779226" y="0"/>
                </a:lnTo>
                <a:lnTo>
                  <a:pt x="2779226" y="2673110"/>
                </a:lnTo>
                <a:lnTo>
                  <a:pt x="0" y="267311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2" id="12"/>
          <p:cNvSpPr txBox="true"/>
          <p:nvPr/>
        </p:nvSpPr>
        <p:spPr>
          <a:xfrm rot="0">
            <a:off x="3110620" y="1623381"/>
            <a:ext cx="12066761" cy="795893"/>
          </a:xfrm>
          <a:prstGeom prst="rect">
            <a:avLst/>
          </a:prstGeom>
        </p:spPr>
        <p:txBody>
          <a:bodyPr anchor="t" rtlCol="false" tIns="0" lIns="0" bIns="0" rIns="0">
            <a:spAutoFit/>
          </a:bodyPr>
          <a:lstStyle/>
          <a:p>
            <a:pPr algn="ctr">
              <a:lnSpc>
                <a:spcPts val="5828"/>
              </a:lnSpc>
            </a:pPr>
            <a:r>
              <a:rPr lang="en-US" sz="6267">
                <a:solidFill>
                  <a:srgbClr val="483A00"/>
                </a:solidFill>
                <a:latin typeface="Baloo Thambi"/>
              </a:rPr>
              <a:t>TRANSFORMASI FOURIER DISKRIT</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8C5C5"/>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18705446" cy="10509060"/>
          </a:xfrm>
          <a:custGeom>
            <a:avLst/>
            <a:gdLst/>
            <a:ahLst/>
            <a:cxnLst/>
            <a:rect r="r" b="b" t="t" l="l"/>
            <a:pathLst>
              <a:path h="10509060" w="18705446">
                <a:moveTo>
                  <a:pt x="0" y="0"/>
                </a:moveTo>
                <a:lnTo>
                  <a:pt x="18705446" y="0"/>
                </a:lnTo>
                <a:lnTo>
                  <a:pt x="18705446" y="10509060"/>
                </a:lnTo>
                <a:lnTo>
                  <a:pt x="0" y="1050906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081940" y="1945127"/>
            <a:ext cx="16177360" cy="7313173"/>
            <a:chOff x="0" y="0"/>
            <a:chExt cx="4068862" cy="1839379"/>
          </a:xfrm>
        </p:grpSpPr>
        <p:sp>
          <p:nvSpPr>
            <p:cNvPr name="Freeform 4" id="4"/>
            <p:cNvSpPr/>
            <p:nvPr/>
          </p:nvSpPr>
          <p:spPr>
            <a:xfrm flipH="false" flipV="false" rot="0">
              <a:off x="0" y="0"/>
              <a:ext cx="4068862" cy="1839379"/>
            </a:xfrm>
            <a:custGeom>
              <a:avLst/>
              <a:gdLst/>
              <a:ahLst/>
              <a:cxnLst/>
              <a:rect r="r" b="b" t="t" l="l"/>
              <a:pathLst>
                <a:path h="1839379" w="4068862">
                  <a:moveTo>
                    <a:pt x="24407" y="0"/>
                  </a:moveTo>
                  <a:lnTo>
                    <a:pt x="4044455" y="0"/>
                  </a:lnTo>
                  <a:cubicBezTo>
                    <a:pt x="4050928" y="0"/>
                    <a:pt x="4057136" y="2571"/>
                    <a:pt x="4061714" y="7149"/>
                  </a:cubicBezTo>
                  <a:cubicBezTo>
                    <a:pt x="4066291" y="11726"/>
                    <a:pt x="4068862" y="17934"/>
                    <a:pt x="4068862" y="24407"/>
                  </a:cubicBezTo>
                  <a:lnTo>
                    <a:pt x="4068862" y="1814972"/>
                  </a:lnTo>
                  <a:cubicBezTo>
                    <a:pt x="4068862" y="1821445"/>
                    <a:pt x="4066291" y="1827653"/>
                    <a:pt x="4061714" y="1832230"/>
                  </a:cubicBezTo>
                  <a:cubicBezTo>
                    <a:pt x="4057136" y="1836807"/>
                    <a:pt x="4050928" y="1839379"/>
                    <a:pt x="4044455" y="1839379"/>
                  </a:cubicBezTo>
                  <a:lnTo>
                    <a:pt x="24407" y="1839379"/>
                  </a:lnTo>
                  <a:cubicBezTo>
                    <a:pt x="17934" y="1839379"/>
                    <a:pt x="11726" y="1836807"/>
                    <a:pt x="7149" y="1832230"/>
                  </a:cubicBezTo>
                  <a:cubicBezTo>
                    <a:pt x="2571" y="1827653"/>
                    <a:pt x="0" y="1821445"/>
                    <a:pt x="0" y="1814972"/>
                  </a:cubicBezTo>
                  <a:lnTo>
                    <a:pt x="0" y="24407"/>
                  </a:lnTo>
                  <a:cubicBezTo>
                    <a:pt x="0" y="17934"/>
                    <a:pt x="2571" y="11726"/>
                    <a:pt x="7149" y="7149"/>
                  </a:cubicBezTo>
                  <a:cubicBezTo>
                    <a:pt x="11726" y="2571"/>
                    <a:pt x="17934" y="0"/>
                    <a:pt x="24407" y="0"/>
                  </a:cubicBezTo>
                  <a:close/>
                </a:path>
              </a:pathLst>
            </a:custGeom>
            <a:solidFill>
              <a:srgbClr val="FFEDED"/>
            </a:solidFill>
            <a:ln w="38100" cap="rnd">
              <a:solidFill>
                <a:srgbClr val="000000"/>
              </a:solidFill>
              <a:prstDash val="solid"/>
              <a:round/>
            </a:ln>
          </p:spPr>
        </p:sp>
        <p:sp>
          <p:nvSpPr>
            <p:cNvPr name="TextBox 5" id="5"/>
            <p:cNvSpPr txBox="true"/>
            <p:nvPr/>
          </p:nvSpPr>
          <p:spPr>
            <a:xfrm>
              <a:off x="0" y="-38100"/>
              <a:ext cx="4068862" cy="1877479"/>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2080418" y="1143304"/>
            <a:ext cx="14163379" cy="1603646"/>
            <a:chOff x="0" y="0"/>
            <a:chExt cx="1406886" cy="159294"/>
          </a:xfrm>
        </p:grpSpPr>
        <p:sp>
          <p:nvSpPr>
            <p:cNvPr name="Freeform 7" id="7"/>
            <p:cNvSpPr/>
            <p:nvPr/>
          </p:nvSpPr>
          <p:spPr>
            <a:xfrm flipH="false" flipV="false" rot="0">
              <a:off x="0" y="0"/>
              <a:ext cx="1406886" cy="159294"/>
            </a:xfrm>
            <a:custGeom>
              <a:avLst/>
              <a:gdLst/>
              <a:ahLst/>
              <a:cxnLst/>
              <a:rect r="r" b="b" t="t" l="l"/>
              <a:pathLst>
                <a:path h="159294" w="1406886">
                  <a:moveTo>
                    <a:pt x="1406886" y="0"/>
                  </a:moveTo>
                  <a:lnTo>
                    <a:pt x="0" y="0"/>
                  </a:lnTo>
                  <a:lnTo>
                    <a:pt x="101600" y="79647"/>
                  </a:lnTo>
                  <a:lnTo>
                    <a:pt x="0" y="159294"/>
                  </a:lnTo>
                  <a:lnTo>
                    <a:pt x="1406886" y="159294"/>
                  </a:lnTo>
                  <a:lnTo>
                    <a:pt x="1305286" y="79647"/>
                  </a:lnTo>
                  <a:lnTo>
                    <a:pt x="1406886" y="0"/>
                  </a:lnTo>
                  <a:close/>
                </a:path>
              </a:pathLst>
            </a:custGeom>
            <a:solidFill>
              <a:srgbClr val="DBE0C2"/>
            </a:solidFill>
            <a:ln w="38100" cap="sq">
              <a:solidFill>
                <a:srgbClr val="000000"/>
              </a:solidFill>
              <a:prstDash val="solid"/>
              <a:miter/>
            </a:ln>
          </p:spPr>
        </p:sp>
        <p:sp>
          <p:nvSpPr>
            <p:cNvPr name="TextBox 8" id="8"/>
            <p:cNvSpPr txBox="true"/>
            <p:nvPr/>
          </p:nvSpPr>
          <p:spPr>
            <a:xfrm>
              <a:off x="88900" y="-38100"/>
              <a:ext cx="1229086" cy="197394"/>
            </a:xfrm>
            <a:prstGeom prst="rect">
              <a:avLst/>
            </a:prstGeom>
          </p:spPr>
          <p:txBody>
            <a:bodyPr anchor="ctr" rtlCol="false" tIns="50800" lIns="50800" bIns="50800" rIns="50800"/>
            <a:lstStyle/>
            <a:p>
              <a:pPr algn="ctr">
                <a:lnSpc>
                  <a:spcPts val="2659"/>
                </a:lnSpc>
              </a:pPr>
            </a:p>
          </p:txBody>
        </p:sp>
      </p:grpSp>
      <p:sp>
        <p:nvSpPr>
          <p:cNvPr name="TextBox 9" id="9"/>
          <p:cNvSpPr txBox="true"/>
          <p:nvPr/>
        </p:nvSpPr>
        <p:spPr>
          <a:xfrm rot="0">
            <a:off x="2870236" y="3521376"/>
            <a:ext cx="12583742" cy="1275203"/>
          </a:xfrm>
          <a:prstGeom prst="rect">
            <a:avLst/>
          </a:prstGeom>
        </p:spPr>
        <p:txBody>
          <a:bodyPr anchor="t" rtlCol="false" tIns="0" lIns="0" bIns="0" rIns="0">
            <a:spAutoFit/>
          </a:bodyPr>
          <a:lstStyle/>
          <a:p>
            <a:pPr algn="ctr">
              <a:lnSpc>
                <a:spcPts val="3357"/>
              </a:lnSpc>
            </a:pPr>
            <a:r>
              <a:rPr lang="en-US" sz="3291">
                <a:solidFill>
                  <a:srgbClr val="483A00"/>
                </a:solidFill>
                <a:latin typeface="Kurale"/>
                <a:ea typeface="Kurale"/>
              </a:rPr>
              <a:t>Misalkan 𝑓(𝑥) periodik. Diasumsikan 𝑁 merupakan bagian – bagian yang diukur dari 𝑓(𝑥) yang diambil pada interval 0 ≤ 𝑥 ≤ 2𝜋 dengan jarak yang teratur dari titik-titik</a:t>
            </a:r>
          </a:p>
        </p:txBody>
      </p:sp>
      <p:sp>
        <p:nvSpPr>
          <p:cNvPr name="Freeform 10" id="10"/>
          <p:cNvSpPr/>
          <p:nvPr/>
        </p:nvSpPr>
        <p:spPr>
          <a:xfrm flipH="false" flipV="false" rot="0">
            <a:off x="15453978" y="3033152"/>
            <a:ext cx="2489169" cy="2568561"/>
          </a:xfrm>
          <a:custGeom>
            <a:avLst/>
            <a:gdLst/>
            <a:ahLst/>
            <a:cxnLst/>
            <a:rect r="r" b="b" t="t" l="l"/>
            <a:pathLst>
              <a:path h="2568561" w="2489169">
                <a:moveTo>
                  <a:pt x="0" y="0"/>
                </a:moveTo>
                <a:lnTo>
                  <a:pt x="2489170" y="0"/>
                </a:lnTo>
                <a:lnTo>
                  <a:pt x="2489170" y="2568562"/>
                </a:lnTo>
                <a:lnTo>
                  <a:pt x="0" y="256856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1" id="11"/>
          <p:cNvSpPr/>
          <p:nvPr/>
        </p:nvSpPr>
        <p:spPr>
          <a:xfrm flipH="false" flipV="false" rot="0">
            <a:off x="349501" y="7026236"/>
            <a:ext cx="2779226" cy="2673110"/>
          </a:xfrm>
          <a:custGeom>
            <a:avLst/>
            <a:gdLst/>
            <a:ahLst/>
            <a:cxnLst/>
            <a:rect r="r" b="b" t="t" l="l"/>
            <a:pathLst>
              <a:path h="2673110" w="2779226">
                <a:moveTo>
                  <a:pt x="0" y="0"/>
                </a:moveTo>
                <a:lnTo>
                  <a:pt x="2779226" y="0"/>
                </a:lnTo>
                <a:lnTo>
                  <a:pt x="2779226" y="2673110"/>
                </a:lnTo>
                <a:lnTo>
                  <a:pt x="0" y="267311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2" id="12"/>
          <p:cNvSpPr/>
          <p:nvPr/>
        </p:nvSpPr>
        <p:spPr>
          <a:xfrm flipH="false" flipV="false" rot="0">
            <a:off x="4197421" y="5391154"/>
            <a:ext cx="10310605" cy="2007070"/>
          </a:xfrm>
          <a:custGeom>
            <a:avLst/>
            <a:gdLst/>
            <a:ahLst/>
            <a:cxnLst/>
            <a:rect r="r" b="b" t="t" l="l"/>
            <a:pathLst>
              <a:path h="2007070" w="10310605">
                <a:moveTo>
                  <a:pt x="0" y="0"/>
                </a:moveTo>
                <a:lnTo>
                  <a:pt x="10310605" y="0"/>
                </a:lnTo>
                <a:lnTo>
                  <a:pt x="10310605" y="2007070"/>
                </a:lnTo>
                <a:lnTo>
                  <a:pt x="0" y="2007070"/>
                </a:lnTo>
                <a:lnTo>
                  <a:pt x="0" y="0"/>
                </a:lnTo>
                <a:close/>
              </a:path>
            </a:pathLst>
          </a:custGeom>
          <a:blipFill>
            <a:blip r:embed="rId8"/>
            <a:stretch>
              <a:fillRect l="0" t="0" r="0" b="0"/>
            </a:stretch>
          </a:blipFill>
        </p:spPr>
      </p:sp>
      <p:sp>
        <p:nvSpPr>
          <p:cNvPr name="TextBox 13" id="13"/>
          <p:cNvSpPr txBox="true"/>
          <p:nvPr/>
        </p:nvSpPr>
        <p:spPr>
          <a:xfrm rot="0">
            <a:off x="3110620" y="1623381"/>
            <a:ext cx="12066761" cy="795893"/>
          </a:xfrm>
          <a:prstGeom prst="rect">
            <a:avLst/>
          </a:prstGeom>
        </p:spPr>
        <p:txBody>
          <a:bodyPr anchor="t" rtlCol="false" tIns="0" lIns="0" bIns="0" rIns="0">
            <a:spAutoFit/>
          </a:bodyPr>
          <a:lstStyle/>
          <a:p>
            <a:pPr algn="ctr">
              <a:lnSpc>
                <a:spcPts val="5828"/>
              </a:lnSpc>
            </a:pPr>
            <a:r>
              <a:rPr lang="en-US" sz="6267">
                <a:solidFill>
                  <a:srgbClr val="483A00"/>
                </a:solidFill>
                <a:latin typeface="Baloo Thambi"/>
              </a:rPr>
              <a:t>TRANSFORMASI FOURIER DISKRIT</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8C5C5"/>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18705446" cy="10509060"/>
          </a:xfrm>
          <a:custGeom>
            <a:avLst/>
            <a:gdLst/>
            <a:ahLst/>
            <a:cxnLst/>
            <a:rect r="r" b="b" t="t" l="l"/>
            <a:pathLst>
              <a:path h="10509060" w="18705446">
                <a:moveTo>
                  <a:pt x="0" y="0"/>
                </a:moveTo>
                <a:lnTo>
                  <a:pt x="18705446" y="0"/>
                </a:lnTo>
                <a:lnTo>
                  <a:pt x="18705446" y="10509060"/>
                </a:lnTo>
                <a:lnTo>
                  <a:pt x="0" y="1050906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081940" y="1945127"/>
            <a:ext cx="16177360" cy="7313173"/>
            <a:chOff x="0" y="0"/>
            <a:chExt cx="4068862" cy="1839379"/>
          </a:xfrm>
        </p:grpSpPr>
        <p:sp>
          <p:nvSpPr>
            <p:cNvPr name="Freeform 4" id="4"/>
            <p:cNvSpPr/>
            <p:nvPr/>
          </p:nvSpPr>
          <p:spPr>
            <a:xfrm flipH="false" flipV="false" rot="0">
              <a:off x="0" y="0"/>
              <a:ext cx="4068862" cy="1839379"/>
            </a:xfrm>
            <a:custGeom>
              <a:avLst/>
              <a:gdLst/>
              <a:ahLst/>
              <a:cxnLst/>
              <a:rect r="r" b="b" t="t" l="l"/>
              <a:pathLst>
                <a:path h="1839379" w="4068862">
                  <a:moveTo>
                    <a:pt x="24407" y="0"/>
                  </a:moveTo>
                  <a:lnTo>
                    <a:pt x="4044455" y="0"/>
                  </a:lnTo>
                  <a:cubicBezTo>
                    <a:pt x="4050928" y="0"/>
                    <a:pt x="4057136" y="2571"/>
                    <a:pt x="4061714" y="7149"/>
                  </a:cubicBezTo>
                  <a:cubicBezTo>
                    <a:pt x="4066291" y="11726"/>
                    <a:pt x="4068862" y="17934"/>
                    <a:pt x="4068862" y="24407"/>
                  </a:cubicBezTo>
                  <a:lnTo>
                    <a:pt x="4068862" y="1814972"/>
                  </a:lnTo>
                  <a:cubicBezTo>
                    <a:pt x="4068862" y="1821445"/>
                    <a:pt x="4066291" y="1827653"/>
                    <a:pt x="4061714" y="1832230"/>
                  </a:cubicBezTo>
                  <a:cubicBezTo>
                    <a:pt x="4057136" y="1836807"/>
                    <a:pt x="4050928" y="1839379"/>
                    <a:pt x="4044455" y="1839379"/>
                  </a:cubicBezTo>
                  <a:lnTo>
                    <a:pt x="24407" y="1839379"/>
                  </a:lnTo>
                  <a:cubicBezTo>
                    <a:pt x="17934" y="1839379"/>
                    <a:pt x="11726" y="1836807"/>
                    <a:pt x="7149" y="1832230"/>
                  </a:cubicBezTo>
                  <a:cubicBezTo>
                    <a:pt x="2571" y="1827653"/>
                    <a:pt x="0" y="1821445"/>
                    <a:pt x="0" y="1814972"/>
                  </a:cubicBezTo>
                  <a:lnTo>
                    <a:pt x="0" y="24407"/>
                  </a:lnTo>
                  <a:cubicBezTo>
                    <a:pt x="0" y="17934"/>
                    <a:pt x="2571" y="11726"/>
                    <a:pt x="7149" y="7149"/>
                  </a:cubicBezTo>
                  <a:cubicBezTo>
                    <a:pt x="11726" y="2571"/>
                    <a:pt x="17934" y="0"/>
                    <a:pt x="24407" y="0"/>
                  </a:cubicBezTo>
                  <a:close/>
                </a:path>
              </a:pathLst>
            </a:custGeom>
            <a:solidFill>
              <a:srgbClr val="FFEDED"/>
            </a:solidFill>
            <a:ln w="38100" cap="rnd">
              <a:solidFill>
                <a:srgbClr val="000000"/>
              </a:solidFill>
              <a:prstDash val="solid"/>
              <a:round/>
            </a:ln>
          </p:spPr>
        </p:sp>
        <p:sp>
          <p:nvSpPr>
            <p:cNvPr name="TextBox 5" id="5"/>
            <p:cNvSpPr txBox="true"/>
            <p:nvPr/>
          </p:nvSpPr>
          <p:spPr>
            <a:xfrm>
              <a:off x="0" y="-38100"/>
              <a:ext cx="4068862" cy="1877479"/>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2080418" y="1143304"/>
            <a:ext cx="14163379" cy="1603646"/>
            <a:chOff x="0" y="0"/>
            <a:chExt cx="1406886" cy="159294"/>
          </a:xfrm>
        </p:grpSpPr>
        <p:sp>
          <p:nvSpPr>
            <p:cNvPr name="Freeform 7" id="7"/>
            <p:cNvSpPr/>
            <p:nvPr/>
          </p:nvSpPr>
          <p:spPr>
            <a:xfrm flipH="false" flipV="false" rot="0">
              <a:off x="0" y="0"/>
              <a:ext cx="1406886" cy="159294"/>
            </a:xfrm>
            <a:custGeom>
              <a:avLst/>
              <a:gdLst/>
              <a:ahLst/>
              <a:cxnLst/>
              <a:rect r="r" b="b" t="t" l="l"/>
              <a:pathLst>
                <a:path h="159294" w="1406886">
                  <a:moveTo>
                    <a:pt x="1406886" y="0"/>
                  </a:moveTo>
                  <a:lnTo>
                    <a:pt x="0" y="0"/>
                  </a:lnTo>
                  <a:lnTo>
                    <a:pt x="101600" y="79647"/>
                  </a:lnTo>
                  <a:lnTo>
                    <a:pt x="0" y="159294"/>
                  </a:lnTo>
                  <a:lnTo>
                    <a:pt x="1406886" y="159294"/>
                  </a:lnTo>
                  <a:lnTo>
                    <a:pt x="1305286" y="79647"/>
                  </a:lnTo>
                  <a:lnTo>
                    <a:pt x="1406886" y="0"/>
                  </a:lnTo>
                  <a:close/>
                </a:path>
              </a:pathLst>
            </a:custGeom>
            <a:solidFill>
              <a:srgbClr val="DBE0C2"/>
            </a:solidFill>
            <a:ln w="38100" cap="sq">
              <a:solidFill>
                <a:srgbClr val="000000"/>
              </a:solidFill>
              <a:prstDash val="solid"/>
              <a:miter/>
            </a:ln>
          </p:spPr>
        </p:sp>
        <p:sp>
          <p:nvSpPr>
            <p:cNvPr name="TextBox 8" id="8"/>
            <p:cNvSpPr txBox="true"/>
            <p:nvPr/>
          </p:nvSpPr>
          <p:spPr>
            <a:xfrm>
              <a:off x="88900" y="-38100"/>
              <a:ext cx="1229086" cy="197394"/>
            </a:xfrm>
            <a:prstGeom prst="rect">
              <a:avLst/>
            </a:prstGeom>
          </p:spPr>
          <p:txBody>
            <a:bodyPr anchor="ctr" rtlCol="false" tIns="50800" lIns="50800" bIns="50800" rIns="50800"/>
            <a:lstStyle/>
            <a:p>
              <a:pPr algn="ctr">
                <a:lnSpc>
                  <a:spcPts val="2659"/>
                </a:lnSpc>
              </a:pPr>
            </a:p>
          </p:txBody>
        </p:sp>
      </p:grpSp>
      <p:sp>
        <p:nvSpPr>
          <p:cNvPr name="TextBox 9" id="9"/>
          <p:cNvSpPr txBox="true"/>
          <p:nvPr/>
        </p:nvSpPr>
        <p:spPr>
          <a:xfrm rot="0">
            <a:off x="2870236" y="3521376"/>
            <a:ext cx="12583742" cy="437135"/>
          </a:xfrm>
          <a:prstGeom prst="rect">
            <a:avLst/>
          </a:prstGeom>
        </p:spPr>
        <p:txBody>
          <a:bodyPr anchor="t" rtlCol="false" tIns="0" lIns="0" bIns="0" rIns="0">
            <a:spAutoFit/>
          </a:bodyPr>
          <a:lstStyle/>
          <a:p>
            <a:pPr>
              <a:lnSpc>
                <a:spcPts val="3357"/>
              </a:lnSpc>
            </a:pPr>
            <a:r>
              <a:rPr lang="en-US" sz="3291">
                <a:solidFill>
                  <a:srgbClr val="483A00"/>
                </a:solidFill>
                <a:latin typeface="Kurale"/>
              </a:rPr>
              <a:t>DFT didefinisikan </a:t>
            </a:r>
          </a:p>
        </p:txBody>
      </p:sp>
      <p:sp>
        <p:nvSpPr>
          <p:cNvPr name="Freeform 10" id="10"/>
          <p:cNvSpPr/>
          <p:nvPr/>
        </p:nvSpPr>
        <p:spPr>
          <a:xfrm flipH="false" flipV="false" rot="0">
            <a:off x="15453978" y="3033152"/>
            <a:ext cx="2489169" cy="2568561"/>
          </a:xfrm>
          <a:custGeom>
            <a:avLst/>
            <a:gdLst/>
            <a:ahLst/>
            <a:cxnLst/>
            <a:rect r="r" b="b" t="t" l="l"/>
            <a:pathLst>
              <a:path h="2568561" w="2489169">
                <a:moveTo>
                  <a:pt x="0" y="0"/>
                </a:moveTo>
                <a:lnTo>
                  <a:pt x="2489170" y="0"/>
                </a:lnTo>
                <a:lnTo>
                  <a:pt x="2489170" y="2568562"/>
                </a:lnTo>
                <a:lnTo>
                  <a:pt x="0" y="256856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1" id="11"/>
          <p:cNvSpPr/>
          <p:nvPr/>
        </p:nvSpPr>
        <p:spPr>
          <a:xfrm flipH="false" flipV="false" rot="0">
            <a:off x="349501" y="7026236"/>
            <a:ext cx="2779226" cy="2673110"/>
          </a:xfrm>
          <a:custGeom>
            <a:avLst/>
            <a:gdLst/>
            <a:ahLst/>
            <a:cxnLst/>
            <a:rect r="r" b="b" t="t" l="l"/>
            <a:pathLst>
              <a:path h="2673110" w="2779226">
                <a:moveTo>
                  <a:pt x="0" y="0"/>
                </a:moveTo>
                <a:lnTo>
                  <a:pt x="2779226" y="0"/>
                </a:lnTo>
                <a:lnTo>
                  <a:pt x="2779226" y="2673110"/>
                </a:lnTo>
                <a:lnTo>
                  <a:pt x="0" y="267311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2" id="12"/>
          <p:cNvSpPr/>
          <p:nvPr/>
        </p:nvSpPr>
        <p:spPr>
          <a:xfrm flipH="false" flipV="false" rot="0">
            <a:off x="3256605" y="4495335"/>
            <a:ext cx="11828029" cy="2212757"/>
          </a:xfrm>
          <a:custGeom>
            <a:avLst/>
            <a:gdLst/>
            <a:ahLst/>
            <a:cxnLst/>
            <a:rect r="r" b="b" t="t" l="l"/>
            <a:pathLst>
              <a:path h="2212757" w="11828029">
                <a:moveTo>
                  <a:pt x="0" y="0"/>
                </a:moveTo>
                <a:lnTo>
                  <a:pt x="11828029" y="0"/>
                </a:lnTo>
                <a:lnTo>
                  <a:pt x="11828029" y="2212757"/>
                </a:lnTo>
                <a:lnTo>
                  <a:pt x="0" y="2212757"/>
                </a:lnTo>
                <a:lnTo>
                  <a:pt x="0" y="0"/>
                </a:lnTo>
                <a:close/>
              </a:path>
            </a:pathLst>
          </a:custGeom>
          <a:blipFill>
            <a:blip r:embed="rId8"/>
            <a:stretch>
              <a:fillRect l="0" t="0" r="0" b="0"/>
            </a:stretch>
          </a:blipFill>
        </p:spPr>
      </p:sp>
      <p:sp>
        <p:nvSpPr>
          <p:cNvPr name="TextBox 13" id="13"/>
          <p:cNvSpPr txBox="true"/>
          <p:nvPr/>
        </p:nvSpPr>
        <p:spPr>
          <a:xfrm rot="0">
            <a:off x="3110620" y="1623381"/>
            <a:ext cx="12066761" cy="795893"/>
          </a:xfrm>
          <a:prstGeom prst="rect">
            <a:avLst/>
          </a:prstGeom>
        </p:spPr>
        <p:txBody>
          <a:bodyPr anchor="t" rtlCol="false" tIns="0" lIns="0" bIns="0" rIns="0">
            <a:spAutoFit/>
          </a:bodyPr>
          <a:lstStyle/>
          <a:p>
            <a:pPr algn="ctr">
              <a:lnSpc>
                <a:spcPts val="5828"/>
              </a:lnSpc>
            </a:pPr>
            <a:r>
              <a:rPr lang="en-US" sz="6267">
                <a:solidFill>
                  <a:srgbClr val="483A00"/>
                </a:solidFill>
                <a:latin typeface="Baloo Thambi"/>
              </a:rPr>
              <a:t>TRANSFORMASI FOURIER DISKRIT</a:t>
            </a:r>
          </a:p>
        </p:txBody>
      </p:sp>
      <p:sp>
        <p:nvSpPr>
          <p:cNvPr name="TextBox 14" id="14"/>
          <p:cNvSpPr txBox="true"/>
          <p:nvPr/>
        </p:nvSpPr>
        <p:spPr>
          <a:xfrm rot="0">
            <a:off x="7379483" y="6836244"/>
            <a:ext cx="12583742" cy="437135"/>
          </a:xfrm>
          <a:prstGeom prst="rect">
            <a:avLst/>
          </a:prstGeom>
        </p:spPr>
        <p:txBody>
          <a:bodyPr anchor="t" rtlCol="false" tIns="0" lIns="0" bIns="0" rIns="0">
            <a:spAutoFit/>
          </a:bodyPr>
          <a:lstStyle/>
          <a:p>
            <a:pPr>
              <a:lnSpc>
                <a:spcPts val="3357"/>
              </a:lnSpc>
            </a:pPr>
            <a:r>
              <a:rPr lang="en-US" sz="3291">
                <a:solidFill>
                  <a:srgbClr val="483A00"/>
                </a:solidFill>
                <a:latin typeface="Kurale"/>
              </a:rPr>
              <a:t>Persamaan (1)</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8C5C5"/>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18705446" cy="10509060"/>
          </a:xfrm>
          <a:custGeom>
            <a:avLst/>
            <a:gdLst/>
            <a:ahLst/>
            <a:cxnLst/>
            <a:rect r="r" b="b" t="t" l="l"/>
            <a:pathLst>
              <a:path h="10509060" w="18705446">
                <a:moveTo>
                  <a:pt x="0" y="0"/>
                </a:moveTo>
                <a:lnTo>
                  <a:pt x="18705446" y="0"/>
                </a:lnTo>
                <a:lnTo>
                  <a:pt x="18705446" y="10509060"/>
                </a:lnTo>
                <a:lnTo>
                  <a:pt x="0" y="1050906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081940" y="1945127"/>
            <a:ext cx="16177360" cy="7313173"/>
            <a:chOff x="0" y="0"/>
            <a:chExt cx="4068862" cy="1839379"/>
          </a:xfrm>
        </p:grpSpPr>
        <p:sp>
          <p:nvSpPr>
            <p:cNvPr name="Freeform 4" id="4"/>
            <p:cNvSpPr/>
            <p:nvPr/>
          </p:nvSpPr>
          <p:spPr>
            <a:xfrm flipH="false" flipV="false" rot="0">
              <a:off x="0" y="0"/>
              <a:ext cx="4068862" cy="1839379"/>
            </a:xfrm>
            <a:custGeom>
              <a:avLst/>
              <a:gdLst/>
              <a:ahLst/>
              <a:cxnLst/>
              <a:rect r="r" b="b" t="t" l="l"/>
              <a:pathLst>
                <a:path h="1839379" w="4068862">
                  <a:moveTo>
                    <a:pt x="24407" y="0"/>
                  </a:moveTo>
                  <a:lnTo>
                    <a:pt x="4044455" y="0"/>
                  </a:lnTo>
                  <a:cubicBezTo>
                    <a:pt x="4050928" y="0"/>
                    <a:pt x="4057136" y="2571"/>
                    <a:pt x="4061714" y="7149"/>
                  </a:cubicBezTo>
                  <a:cubicBezTo>
                    <a:pt x="4066291" y="11726"/>
                    <a:pt x="4068862" y="17934"/>
                    <a:pt x="4068862" y="24407"/>
                  </a:cubicBezTo>
                  <a:lnTo>
                    <a:pt x="4068862" y="1814972"/>
                  </a:lnTo>
                  <a:cubicBezTo>
                    <a:pt x="4068862" y="1821445"/>
                    <a:pt x="4066291" y="1827653"/>
                    <a:pt x="4061714" y="1832230"/>
                  </a:cubicBezTo>
                  <a:cubicBezTo>
                    <a:pt x="4057136" y="1836807"/>
                    <a:pt x="4050928" y="1839379"/>
                    <a:pt x="4044455" y="1839379"/>
                  </a:cubicBezTo>
                  <a:lnTo>
                    <a:pt x="24407" y="1839379"/>
                  </a:lnTo>
                  <a:cubicBezTo>
                    <a:pt x="17934" y="1839379"/>
                    <a:pt x="11726" y="1836807"/>
                    <a:pt x="7149" y="1832230"/>
                  </a:cubicBezTo>
                  <a:cubicBezTo>
                    <a:pt x="2571" y="1827653"/>
                    <a:pt x="0" y="1821445"/>
                    <a:pt x="0" y="1814972"/>
                  </a:cubicBezTo>
                  <a:lnTo>
                    <a:pt x="0" y="24407"/>
                  </a:lnTo>
                  <a:cubicBezTo>
                    <a:pt x="0" y="17934"/>
                    <a:pt x="2571" y="11726"/>
                    <a:pt x="7149" y="7149"/>
                  </a:cubicBezTo>
                  <a:cubicBezTo>
                    <a:pt x="11726" y="2571"/>
                    <a:pt x="17934" y="0"/>
                    <a:pt x="24407" y="0"/>
                  </a:cubicBezTo>
                  <a:close/>
                </a:path>
              </a:pathLst>
            </a:custGeom>
            <a:solidFill>
              <a:srgbClr val="FFEDED"/>
            </a:solidFill>
            <a:ln w="38100" cap="rnd">
              <a:solidFill>
                <a:srgbClr val="000000"/>
              </a:solidFill>
              <a:prstDash val="solid"/>
              <a:round/>
            </a:ln>
          </p:spPr>
        </p:sp>
        <p:sp>
          <p:nvSpPr>
            <p:cNvPr name="TextBox 5" id="5"/>
            <p:cNvSpPr txBox="true"/>
            <p:nvPr/>
          </p:nvSpPr>
          <p:spPr>
            <a:xfrm>
              <a:off x="0" y="-38100"/>
              <a:ext cx="4068862" cy="1877479"/>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2080418" y="1143304"/>
            <a:ext cx="14163379" cy="1603646"/>
            <a:chOff x="0" y="0"/>
            <a:chExt cx="1406886" cy="159294"/>
          </a:xfrm>
        </p:grpSpPr>
        <p:sp>
          <p:nvSpPr>
            <p:cNvPr name="Freeform 7" id="7"/>
            <p:cNvSpPr/>
            <p:nvPr/>
          </p:nvSpPr>
          <p:spPr>
            <a:xfrm flipH="false" flipV="false" rot="0">
              <a:off x="0" y="0"/>
              <a:ext cx="1406886" cy="159294"/>
            </a:xfrm>
            <a:custGeom>
              <a:avLst/>
              <a:gdLst/>
              <a:ahLst/>
              <a:cxnLst/>
              <a:rect r="r" b="b" t="t" l="l"/>
              <a:pathLst>
                <a:path h="159294" w="1406886">
                  <a:moveTo>
                    <a:pt x="1406886" y="0"/>
                  </a:moveTo>
                  <a:lnTo>
                    <a:pt x="0" y="0"/>
                  </a:lnTo>
                  <a:lnTo>
                    <a:pt x="101600" y="79647"/>
                  </a:lnTo>
                  <a:lnTo>
                    <a:pt x="0" y="159294"/>
                  </a:lnTo>
                  <a:lnTo>
                    <a:pt x="1406886" y="159294"/>
                  </a:lnTo>
                  <a:lnTo>
                    <a:pt x="1305286" y="79647"/>
                  </a:lnTo>
                  <a:lnTo>
                    <a:pt x="1406886" y="0"/>
                  </a:lnTo>
                  <a:close/>
                </a:path>
              </a:pathLst>
            </a:custGeom>
            <a:solidFill>
              <a:srgbClr val="DBE0C2"/>
            </a:solidFill>
            <a:ln w="38100" cap="sq">
              <a:solidFill>
                <a:srgbClr val="000000"/>
              </a:solidFill>
              <a:prstDash val="solid"/>
              <a:miter/>
            </a:ln>
          </p:spPr>
        </p:sp>
        <p:sp>
          <p:nvSpPr>
            <p:cNvPr name="TextBox 8" id="8"/>
            <p:cNvSpPr txBox="true"/>
            <p:nvPr/>
          </p:nvSpPr>
          <p:spPr>
            <a:xfrm>
              <a:off x="88900" y="-38100"/>
              <a:ext cx="1229086" cy="197394"/>
            </a:xfrm>
            <a:prstGeom prst="rect">
              <a:avLst/>
            </a:prstGeom>
          </p:spPr>
          <p:txBody>
            <a:bodyPr anchor="ctr" rtlCol="false" tIns="50800" lIns="50800" bIns="50800" rIns="50800"/>
            <a:lstStyle/>
            <a:p>
              <a:pPr algn="ctr">
                <a:lnSpc>
                  <a:spcPts val="2659"/>
                </a:lnSpc>
              </a:pPr>
            </a:p>
          </p:txBody>
        </p:sp>
      </p:grpSp>
      <p:sp>
        <p:nvSpPr>
          <p:cNvPr name="TextBox 9" id="9"/>
          <p:cNvSpPr txBox="true"/>
          <p:nvPr/>
        </p:nvSpPr>
        <p:spPr>
          <a:xfrm rot="0">
            <a:off x="2870236" y="3521376"/>
            <a:ext cx="12583742" cy="856169"/>
          </a:xfrm>
          <a:prstGeom prst="rect">
            <a:avLst/>
          </a:prstGeom>
        </p:spPr>
        <p:txBody>
          <a:bodyPr anchor="t" rtlCol="false" tIns="0" lIns="0" bIns="0" rIns="0">
            <a:spAutoFit/>
          </a:bodyPr>
          <a:lstStyle/>
          <a:p>
            <a:pPr>
              <a:lnSpc>
                <a:spcPts val="3357"/>
              </a:lnSpc>
            </a:pPr>
            <a:r>
              <a:rPr lang="en-US" sz="3291">
                <a:solidFill>
                  <a:srgbClr val="483A00"/>
                </a:solidFill>
                <a:latin typeface="Kurale"/>
              </a:rPr>
              <a:t>Persamaan (1) inilah yang akan menghasilkan spektrum frekuensi dari sinyal. Misal diberikan</a:t>
            </a:r>
          </a:p>
        </p:txBody>
      </p:sp>
      <p:sp>
        <p:nvSpPr>
          <p:cNvPr name="Freeform 10" id="10"/>
          <p:cNvSpPr/>
          <p:nvPr/>
        </p:nvSpPr>
        <p:spPr>
          <a:xfrm flipH="false" flipV="false" rot="0">
            <a:off x="15453978" y="3033152"/>
            <a:ext cx="2489169" cy="2568561"/>
          </a:xfrm>
          <a:custGeom>
            <a:avLst/>
            <a:gdLst/>
            <a:ahLst/>
            <a:cxnLst/>
            <a:rect r="r" b="b" t="t" l="l"/>
            <a:pathLst>
              <a:path h="2568561" w="2489169">
                <a:moveTo>
                  <a:pt x="0" y="0"/>
                </a:moveTo>
                <a:lnTo>
                  <a:pt x="2489170" y="0"/>
                </a:lnTo>
                <a:lnTo>
                  <a:pt x="2489170" y="2568562"/>
                </a:lnTo>
                <a:lnTo>
                  <a:pt x="0" y="256856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1" id="11"/>
          <p:cNvSpPr/>
          <p:nvPr/>
        </p:nvSpPr>
        <p:spPr>
          <a:xfrm flipH="false" flipV="false" rot="0">
            <a:off x="349501" y="7026236"/>
            <a:ext cx="2779226" cy="2673110"/>
          </a:xfrm>
          <a:custGeom>
            <a:avLst/>
            <a:gdLst/>
            <a:ahLst/>
            <a:cxnLst/>
            <a:rect r="r" b="b" t="t" l="l"/>
            <a:pathLst>
              <a:path h="2673110" w="2779226">
                <a:moveTo>
                  <a:pt x="0" y="0"/>
                </a:moveTo>
                <a:lnTo>
                  <a:pt x="2779226" y="0"/>
                </a:lnTo>
                <a:lnTo>
                  <a:pt x="2779226" y="2673110"/>
                </a:lnTo>
                <a:lnTo>
                  <a:pt x="0" y="267311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2" id="12"/>
          <p:cNvSpPr/>
          <p:nvPr/>
        </p:nvSpPr>
        <p:spPr>
          <a:xfrm flipH="false" flipV="false" rot="0">
            <a:off x="4046112" y="4743977"/>
            <a:ext cx="10195775" cy="2153806"/>
          </a:xfrm>
          <a:custGeom>
            <a:avLst/>
            <a:gdLst/>
            <a:ahLst/>
            <a:cxnLst/>
            <a:rect r="r" b="b" t="t" l="l"/>
            <a:pathLst>
              <a:path h="2153806" w="10195775">
                <a:moveTo>
                  <a:pt x="0" y="0"/>
                </a:moveTo>
                <a:lnTo>
                  <a:pt x="10195776" y="0"/>
                </a:lnTo>
                <a:lnTo>
                  <a:pt x="10195776" y="2153806"/>
                </a:lnTo>
                <a:lnTo>
                  <a:pt x="0" y="2153806"/>
                </a:lnTo>
                <a:lnTo>
                  <a:pt x="0" y="0"/>
                </a:lnTo>
                <a:close/>
              </a:path>
            </a:pathLst>
          </a:custGeom>
          <a:blipFill>
            <a:blip r:embed="rId8"/>
            <a:stretch>
              <a:fillRect l="0" t="0" r="0" b="0"/>
            </a:stretch>
          </a:blipFill>
        </p:spPr>
      </p:sp>
      <p:sp>
        <p:nvSpPr>
          <p:cNvPr name="TextBox 13" id="13"/>
          <p:cNvSpPr txBox="true"/>
          <p:nvPr/>
        </p:nvSpPr>
        <p:spPr>
          <a:xfrm rot="0">
            <a:off x="3110620" y="1623381"/>
            <a:ext cx="12066761" cy="795893"/>
          </a:xfrm>
          <a:prstGeom prst="rect">
            <a:avLst/>
          </a:prstGeom>
        </p:spPr>
        <p:txBody>
          <a:bodyPr anchor="t" rtlCol="false" tIns="0" lIns="0" bIns="0" rIns="0">
            <a:spAutoFit/>
          </a:bodyPr>
          <a:lstStyle/>
          <a:p>
            <a:pPr algn="ctr">
              <a:lnSpc>
                <a:spcPts val="5828"/>
              </a:lnSpc>
            </a:pPr>
            <a:r>
              <a:rPr lang="en-US" sz="6267">
                <a:solidFill>
                  <a:srgbClr val="483A00"/>
                </a:solidFill>
                <a:latin typeface="Baloo Thambi"/>
              </a:rPr>
              <a:t>TRANSFORMASI FOURIER DISKRIT</a:t>
            </a:r>
          </a:p>
        </p:txBody>
      </p:sp>
      <p:sp>
        <p:nvSpPr>
          <p:cNvPr name="TextBox 14" id="14"/>
          <p:cNvSpPr txBox="true"/>
          <p:nvPr/>
        </p:nvSpPr>
        <p:spPr>
          <a:xfrm rot="0">
            <a:off x="3521858" y="7506623"/>
            <a:ext cx="12583742" cy="1275203"/>
          </a:xfrm>
          <a:prstGeom prst="rect">
            <a:avLst/>
          </a:prstGeom>
        </p:spPr>
        <p:txBody>
          <a:bodyPr anchor="t" rtlCol="false" tIns="0" lIns="0" bIns="0" rIns="0">
            <a:spAutoFit/>
          </a:bodyPr>
          <a:lstStyle/>
          <a:p>
            <a:pPr>
              <a:lnSpc>
                <a:spcPts val="3357"/>
              </a:lnSpc>
            </a:pPr>
            <a:r>
              <a:rPr lang="en-US" sz="3291">
                <a:solidFill>
                  <a:srgbClr val="483A00"/>
                </a:solidFill>
                <a:latin typeface="Kurale"/>
                <a:sym typeface="Kurale"/>
              </a:rPr>
              <a:t>dimana j k N , 0, , 1.   DFT seperti pada Persamaan (1) dinamakan dengan DFT 1 dimensi, DFT semacam ini banyak digunakan dalam pengolahan sinyal digital.</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D9E3F9"/>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18705446" cy="10509060"/>
          </a:xfrm>
          <a:custGeom>
            <a:avLst/>
            <a:gdLst/>
            <a:ahLst/>
            <a:cxnLst/>
            <a:rect r="r" b="b" t="t" l="l"/>
            <a:pathLst>
              <a:path h="10509060" w="18705446">
                <a:moveTo>
                  <a:pt x="0" y="0"/>
                </a:moveTo>
                <a:lnTo>
                  <a:pt x="18705446" y="0"/>
                </a:lnTo>
                <a:lnTo>
                  <a:pt x="18705446" y="10509060"/>
                </a:lnTo>
                <a:lnTo>
                  <a:pt x="0" y="1050906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081940" y="1945127"/>
            <a:ext cx="16177360" cy="7313173"/>
            <a:chOff x="0" y="0"/>
            <a:chExt cx="4068862" cy="1839379"/>
          </a:xfrm>
        </p:grpSpPr>
        <p:sp>
          <p:nvSpPr>
            <p:cNvPr name="Freeform 4" id="4"/>
            <p:cNvSpPr/>
            <p:nvPr/>
          </p:nvSpPr>
          <p:spPr>
            <a:xfrm flipH="false" flipV="false" rot="0">
              <a:off x="0" y="0"/>
              <a:ext cx="4068862" cy="1839379"/>
            </a:xfrm>
            <a:custGeom>
              <a:avLst/>
              <a:gdLst/>
              <a:ahLst/>
              <a:cxnLst/>
              <a:rect r="r" b="b" t="t" l="l"/>
              <a:pathLst>
                <a:path h="1839379" w="4068862">
                  <a:moveTo>
                    <a:pt x="24407" y="0"/>
                  </a:moveTo>
                  <a:lnTo>
                    <a:pt x="4044455" y="0"/>
                  </a:lnTo>
                  <a:cubicBezTo>
                    <a:pt x="4050928" y="0"/>
                    <a:pt x="4057136" y="2571"/>
                    <a:pt x="4061714" y="7149"/>
                  </a:cubicBezTo>
                  <a:cubicBezTo>
                    <a:pt x="4066291" y="11726"/>
                    <a:pt x="4068862" y="17934"/>
                    <a:pt x="4068862" y="24407"/>
                  </a:cubicBezTo>
                  <a:lnTo>
                    <a:pt x="4068862" y="1814972"/>
                  </a:lnTo>
                  <a:cubicBezTo>
                    <a:pt x="4068862" y="1821445"/>
                    <a:pt x="4066291" y="1827653"/>
                    <a:pt x="4061714" y="1832230"/>
                  </a:cubicBezTo>
                  <a:cubicBezTo>
                    <a:pt x="4057136" y="1836807"/>
                    <a:pt x="4050928" y="1839379"/>
                    <a:pt x="4044455" y="1839379"/>
                  </a:cubicBezTo>
                  <a:lnTo>
                    <a:pt x="24407" y="1839379"/>
                  </a:lnTo>
                  <a:cubicBezTo>
                    <a:pt x="17934" y="1839379"/>
                    <a:pt x="11726" y="1836807"/>
                    <a:pt x="7149" y="1832230"/>
                  </a:cubicBezTo>
                  <a:cubicBezTo>
                    <a:pt x="2571" y="1827653"/>
                    <a:pt x="0" y="1821445"/>
                    <a:pt x="0" y="1814972"/>
                  </a:cubicBezTo>
                  <a:lnTo>
                    <a:pt x="0" y="24407"/>
                  </a:lnTo>
                  <a:cubicBezTo>
                    <a:pt x="0" y="17934"/>
                    <a:pt x="2571" y="11726"/>
                    <a:pt x="7149" y="7149"/>
                  </a:cubicBezTo>
                  <a:cubicBezTo>
                    <a:pt x="11726" y="2571"/>
                    <a:pt x="17934" y="0"/>
                    <a:pt x="24407" y="0"/>
                  </a:cubicBezTo>
                  <a:close/>
                </a:path>
              </a:pathLst>
            </a:custGeom>
            <a:solidFill>
              <a:srgbClr val="FFEDED"/>
            </a:solidFill>
            <a:ln w="38100" cap="rnd">
              <a:solidFill>
                <a:srgbClr val="000000"/>
              </a:solidFill>
              <a:prstDash val="solid"/>
              <a:round/>
            </a:ln>
          </p:spPr>
        </p:sp>
        <p:sp>
          <p:nvSpPr>
            <p:cNvPr name="TextBox 5" id="5"/>
            <p:cNvSpPr txBox="true"/>
            <p:nvPr/>
          </p:nvSpPr>
          <p:spPr>
            <a:xfrm>
              <a:off x="0" y="-38100"/>
              <a:ext cx="4068862" cy="1877479"/>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2080418" y="1143304"/>
            <a:ext cx="14163379" cy="1603646"/>
            <a:chOff x="0" y="0"/>
            <a:chExt cx="1406886" cy="159294"/>
          </a:xfrm>
        </p:grpSpPr>
        <p:sp>
          <p:nvSpPr>
            <p:cNvPr name="Freeform 7" id="7"/>
            <p:cNvSpPr/>
            <p:nvPr/>
          </p:nvSpPr>
          <p:spPr>
            <a:xfrm flipH="false" flipV="false" rot="0">
              <a:off x="0" y="0"/>
              <a:ext cx="1406886" cy="159294"/>
            </a:xfrm>
            <a:custGeom>
              <a:avLst/>
              <a:gdLst/>
              <a:ahLst/>
              <a:cxnLst/>
              <a:rect r="r" b="b" t="t" l="l"/>
              <a:pathLst>
                <a:path h="159294" w="1406886">
                  <a:moveTo>
                    <a:pt x="1406886" y="0"/>
                  </a:moveTo>
                  <a:lnTo>
                    <a:pt x="0" y="0"/>
                  </a:lnTo>
                  <a:lnTo>
                    <a:pt x="101600" y="79647"/>
                  </a:lnTo>
                  <a:lnTo>
                    <a:pt x="0" y="159294"/>
                  </a:lnTo>
                  <a:lnTo>
                    <a:pt x="1406886" y="159294"/>
                  </a:lnTo>
                  <a:lnTo>
                    <a:pt x="1305286" y="79647"/>
                  </a:lnTo>
                  <a:lnTo>
                    <a:pt x="1406886" y="0"/>
                  </a:lnTo>
                  <a:close/>
                </a:path>
              </a:pathLst>
            </a:custGeom>
            <a:solidFill>
              <a:srgbClr val="DBE0C2"/>
            </a:solidFill>
            <a:ln w="38100" cap="sq">
              <a:solidFill>
                <a:srgbClr val="000000"/>
              </a:solidFill>
              <a:prstDash val="solid"/>
              <a:miter/>
            </a:ln>
          </p:spPr>
        </p:sp>
        <p:sp>
          <p:nvSpPr>
            <p:cNvPr name="TextBox 8" id="8"/>
            <p:cNvSpPr txBox="true"/>
            <p:nvPr/>
          </p:nvSpPr>
          <p:spPr>
            <a:xfrm>
              <a:off x="88900" y="-38100"/>
              <a:ext cx="1229086" cy="197394"/>
            </a:xfrm>
            <a:prstGeom prst="rect">
              <a:avLst/>
            </a:prstGeom>
          </p:spPr>
          <p:txBody>
            <a:bodyPr anchor="ctr" rtlCol="false" tIns="50800" lIns="50800" bIns="50800" rIns="50800"/>
            <a:lstStyle/>
            <a:p>
              <a:pPr algn="ctr">
                <a:lnSpc>
                  <a:spcPts val="2659"/>
                </a:lnSpc>
              </a:pPr>
            </a:p>
          </p:txBody>
        </p:sp>
      </p:grpSp>
      <p:sp>
        <p:nvSpPr>
          <p:cNvPr name="TextBox 9" id="9"/>
          <p:cNvSpPr txBox="true"/>
          <p:nvPr/>
        </p:nvSpPr>
        <p:spPr>
          <a:xfrm rot="0">
            <a:off x="2870236" y="3559476"/>
            <a:ext cx="12583742" cy="5590565"/>
          </a:xfrm>
          <a:prstGeom prst="rect">
            <a:avLst/>
          </a:prstGeom>
        </p:spPr>
        <p:txBody>
          <a:bodyPr anchor="t" rtlCol="false" tIns="0" lIns="0" bIns="0" rIns="0">
            <a:spAutoFit/>
          </a:bodyPr>
          <a:lstStyle/>
          <a:p>
            <a:pPr algn="ctr">
              <a:lnSpc>
                <a:spcPts val="5497"/>
              </a:lnSpc>
            </a:pPr>
            <a:r>
              <a:rPr lang="en-US" sz="5390">
                <a:solidFill>
                  <a:srgbClr val="483A00"/>
                </a:solidFill>
                <a:latin typeface="Kurale"/>
              </a:rPr>
              <a:t> Transformasi Fourier Cepat atau Fast Fourier Transform (FFT) merupakan teknik yang memungkinkan perhitungan DFT dengan jumlah komputasi yang lebih sedikit. Ini menjadi penting dalam menganalisis jumlah data besar dengan efisien.</a:t>
            </a:r>
          </a:p>
          <a:p>
            <a:pPr algn="ctr">
              <a:lnSpc>
                <a:spcPts val="5497"/>
              </a:lnSpc>
            </a:pPr>
          </a:p>
        </p:txBody>
      </p:sp>
      <p:sp>
        <p:nvSpPr>
          <p:cNvPr name="Freeform 10" id="10"/>
          <p:cNvSpPr/>
          <p:nvPr/>
        </p:nvSpPr>
        <p:spPr>
          <a:xfrm flipH="false" flipV="false" rot="0">
            <a:off x="15453978" y="3033152"/>
            <a:ext cx="2489169" cy="2568561"/>
          </a:xfrm>
          <a:custGeom>
            <a:avLst/>
            <a:gdLst/>
            <a:ahLst/>
            <a:cxnLst/>
            <a:rect r="r" b="b" t="t" l="l"/>
            <a:pathLst>
              <a:path h="2568561" w="2489169">
                <a:moveTo>
                  <a:pt x="0" y="0"/>
                </a:moveTo>
                <a:lnTo>
                  <a:pt x="2489170" y="0"/>
                </a:lnTo>
                <a:lnTo>
                  <a:pt x="2489170" y="2568562"/>
                </a:lnTo>
                <a:lnTo>
                  <a:pt x="0" y="256856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1" id="11"/>
          <p:cNvSpPr/>
          <p:nvPr/>
        </p:nvSpPr>
        <p:spPr>
          <a:xfrm flipH="false" flipV="false" rot="0">
            <a:off x="349501" y="7026236"/>
            <a:ext cx="2779226" cy="2673110"/>
          </a:xfrm>
          <a:custGeom>
            <a:avLst/>
            <a:gdLst/>
            <a:ahLst/>
            <a:cxnLst/>
            <a:rect r="r" b="b" t="t" l="l"/>
            <a:pathLst>
              <a:path h="2673110" w="2779226">
                <a:moveTo>
                  <a:pt x="0" y="0"/>
                </a:moveTo>
                <a:lnTo>
                  <a:pt x="2779226" y="0"/>
                </a:lnTo>
                <a:lnTo>
                  <a:pt x="2779226" y="2673110"/>
                </a:lnTo>
                <a:lnTo>
                  <a:pt x="0" y="267311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2" id="12"/>
          <p:cNvSpPr txBox="true"/>
          <p:nvPr/>
        </p:nvSpPr>
        <p:spPr>
          <a:xfrm rot="0">
            <a:off x="3110620" y="1623381"/>
            <a:ext cx="12066761" cy="795926"/>
          </a:xfrm>
          <a:prstGeom prst="rect">
            <a:avLst/>
          </a:prstGeom>
        </p:spPr>
        <p:txBody>
          <a:bodyPr anchor="t" rtlCol="false" tIns="0" lIns="0" bIns="0" rIns="0">
            <a:spAutoFit/>
          </a:bodyPr>
          <a:lstStyle/>
          <a:p>
            <a:pPr algn="ctr">
              <a:lnSpc>
                <a:spcPts val="5828"/>
              </a:lnSpc>
            </a:pPr>
            <a:r>
              <a:rPr lang="en-US" sz="6267">
                <a:solidFill>
                  <a:srgbClr val="483A00"/>
                </a:solidFill>
                <a:latin typeface="Baloo Thambi"/>
              </a:rPr>
              <a:t>TRANSFORMASI FOURIER CEPAT</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D9E3F9"/>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18705446" cy="10509060"/>
          </a:xfrm>
          <a:custGeom>
            <a:avLst/>
            <a:gdLst/>
            <a:ahLst/>
            <a:cxnLst/>
            <a:rect r="r" b="b" t="t" l="l"/>
            <a:pathLst>
              <a:path h="10509060" w="18705446">
                <a:moveTo>
                  <a:pt x="0" y="0"/>
                </a:moveTo>
                <a:lnTo>
                  <a:pt x="18705446" y="0"/>
                </a:lnTo>
                <a:lnTo>
                  <a:pt x="18705446" y="10509060"/>
                </a:lnTo>
                <a:lnTo>
                  <a:pt x="0" y="1050906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081940" y="1945127"/>
            <a:ext cx="16177360" cy="7313173"/>
            <a:chOff x="0" y="0"/>
            <a:chExt cx="4068862" cy="1839379"/>
          </a:xfrm>
        </p:grpSpPr>
        <p:sp>
          <p:nvSpPr>
            <p:cNvPr name="Freeform 4" id="4"/>
            <p:cNvSpPr/>
            <p:nvPr/>
          </p:nvSpPr>
          <p:spPr>
            <a:xfrm flipH="false" flipV="false" rot="0">
              <a:off x="0" y="0"/>
              <a:ext cx="4068862" cy="1839379"/>
            </a:xfrm>
            <a:custGeom>
              <a:avLst/>
              <a:gdLst/>
              <a:ahLst/>
              <a:cxnLst/>
              <a:rect r="r" b="b" t="t" l="l"/>
              <a:pathLst>
                <a:path h="1839379" w="4068862">
                  <a:moveTo>
                    <a:pt x="24407" y="0"/>
                  </a:moveTo>
                  <a:lnTo>
                    <a:pt x="4044455" y="0"/>
                  </a:lnTo>
                  <a:cubicBezTo>
                    <a:pt x="4050928" y="0"/>
                    <a:pt x="4057136" y="2571"/>
                    <a:pt x="4061714" y="7149"/>
                  </a:cubicBezTo>
                  <a:cubicBezTo>
                    <a:pt x="4066291" y="11726"/>
                    <a:pt x="4068862" y="17934"/>
                    <a:pt x="4068862" y="24407"/>
                  </a:cubicBezTo>
                  <a:lnTo>
                    <a:pt x="4068862" y="1814972"/>
                  </a:lnTo>
                  <a:cubicBezTo>
                    <a:pt x="4068862" y="1821445"/>
                    <a:pt x="4066291" y="1827653"/>
                    <a:pt x="4061714" y="1832230"/>
                  </a:cubicBezTo>
                  <a:cubicBezTo>
                    <a:pt x="4057136" y="1836807"/>
                    <a:pt x="4050928" y="1839379"/>
                    <a:pt x="4044455" y="1839379"/>
                  </a:cubicBezTo>
                  <a:lnTo>
                    <a:pt x="24407" y="1839379"/>
                  </a:lnTo>
                  <a:cubicBezTo>
                    <a:pt x="17934" y="1839379"/>
                    <a:pt x="11726" y="1836807"/>
                    <a:pt x="7149" y="1832230"/>
                  </a:cubicBezTo>
                  <a:cubicBezTo>
                    <a:pt x="2571" y="1827653"/>
                    <a:pt x="0" y="1821445"/>
                    <a:pt x="0" y="1814972"/>
                  </a:cubicBezTo>
                  <a:lnTo>
                    <a:pt x="0" y="24407"/>
                  </a:lnTo>
                  <a:cubicBezTo>
                    <a:pt x="0" y="17934"/>
                    <a:pt x="2571" y="11726"/>
                    <a:pt x="7149" y="7149"/>
                  </a:cubicBezTo>
                  <a:cubicBezTo>
                    <a:pt x="11726" y="2571"/>
                    <a:pt x="17934" y="0"/>
                    <a:pt x="24407" y="0"/>
                  </a:cubicBezTo>
                  <a:close/>
                </a:path>
              </a:pathLst>
            </a:custGeom>
            <a:solidFill>
              <a:srgbClr val="FFEDED"/>
            </a:solidFill>
            <a:ln w="38100" cap="rnd">
              <a:solidFill>
                <a:srgbClr val="000000"/>
              </a:solidFill>
              <a:prstDash val="solid"/>
              <a:round/>
            </a:ln>
          </p:spPr>
        </p:sp>
        <p:sp>
          <p:nvSpPr>
            <p:cNvPr name="TextBox 5" id="5"/>
            <p:cNvSpPr txBox="true"/>
            <p:nvPr/>
          </p:nvSpPr>
          <p:spPr>
            <a:xfrm>
              <a:off x="0" y="-38100"/>
              <a:ext cx="4068862" cy="1877479"/>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2080418" y="1143304"/>
            <a:ext cx="14163379" cy="1603646"/>
            <a:chOff x="0" y="0"/>
            <a:chExt cx="1406886" cy="159294"/>
          </a:xfrm>
        </p:grpSpPr>
        <p:sp>
          <p:nvSpPr>
            <p:cNvPr name="Freeform 7" id="7"/>
            <p:cNvSpPr/>
            <p:nvPr/>
          </p:nvSpPr>
          <p:spPr>
            <a:xfrm flipH="false" flipV="false" rot="0">
              <a:off x="0" y="0"/>
              <a:ext cx="1406886" cy="159294"/>
            </a:xfrm>
            <a:custGeom>
              <a:avLst/>
              <a:gdLst/>
              <a:ahLst/>
              <a:cxnLst/>
              <a:rect r="r" b="b" t="t" l="l"/>
              <a:pathLst>
                <a:path h="159294" w="1406886">
                  <a:moveTo>
                    <a:pt x="1406886" y="0"/>
                  </a:moveTo>
                  <a:lnTo>
                    <a:pt x="0" y="0"/>
                  </a:lnTo>
                  <a:lnTo>
                    <a:pt x="101600" y="79647"/>
                  </a:lnTo>
                  <a:lnTo>
                    <a:pt x="0" y="159294"/>
                  </a:lnTo>
                  <a:lnTo>
                    <a:pt x="1406886" y="159294"/>
                  </a:lnTo>
                  <a:lnTo>
                    <a:pt x="1305286" y="79647"/>
                  </a:lnTo>
                  <a:lnTo>
                    <a:pt x="1406886" y="0"/>
                  </a:lnTo>
                  <a:close/>
                </a:path>
              </a:pathLst>
            </a:custGeom>
            <a:solidFill>
              <a:srgbClr val="DBE0C2"/>
            </a:solidFill>
            <a:ln w="38100" cap="sq">
              <a:solidFill>
                <a:srgbClr val="000000"/>
              </a:solidFill>
              <a:prstDash val="solid"/>
              <a:miter/>
            </a:ln>
          </p:spPr>
        </p:sp>
        <p:sp>
          <p:nvSpPr>
            <p:cNvPr name="TextBox 8" id="8"/>
            <p:cNvSpPr txBox="true"/>
            <p:nvPr/>
          </p:nvSpPr>
          <p:spPr>
            <a:xfrm>
              <a:off x="88900" y="-38100"/>
              <a:ext cx="1229086" cy="197394"/>
            </a:xfrm>
            <a:prstGeom prst="rect">
              <a:avLst/>
            </a:prstGeom>
          </p:spPr>
          <p:txBody>
            <a:bodyPr anchor="ctr" rtlCol="false" tIns="50800" lIns="50800" bIns="50800" rIns="50800"/>
            <a:lstStyle/>
            <a:p>
              <a:pPr algn="ctr">
                <a:lnSpc>
                  <a:spcPts val="2659"/>
                </a:lnSpc>
              </a:pPr>
            </a:p>
          </p:txBody>
        </p:sp>
      </p:grpSp>
      <p:sp>
        <p:nvSpPr>
          <p:cNvPr name="TextBox 9" id="9"/>
          <p:cNvSpPr txBox="true"/>
          <p:nvPr/>
        </p:nvSpPr>
        <p:spPr>
          <a:xfrm rot="0">
            <a:off x="2870236" y="3275467"/>
            <a:ext cx="12583742" cy="2113559"/>
          </a:xfrm>
          <a:prstGeom prst="rect">
            <a:avLst/>
          </a:prstGeom>
        </p:spPr>
        <p:txBody>
          <a:bodyPr anchor="t" rtlCol="false" tIns="0" lIns="0" bIns="0" rIns="0">
            <a:spAutoFit/>
          </a:bodyPr>
          <a:lstStyle/>
          <a:p>
            <a:pPr algn="ctr">
              <a:lnSpc>
                <a:spcPts val="3355"/>
              </a:lnSpc>
            </a:pPr>
            <a:r>
              <a:rPr lang="en-US" sz="3290">
                <a:solidFill>
                  <a:srgbClr val="483A00"/>
                </a:solidFill>
                <a:latin typeface="Kurale"/>
                <a:ea typeface="Kurale"/>
              </a:rPr>
              <a:t>FFT merupakan DFT yang memiliki jumlah komputasi lebih sedikit dibanding komputasi DFT biasa. DFT akan menghasilkan jumlah komputasi sebesar 𝑁 2 sedangkan FFT akan menghasilkan jumlah komputasi sebesar (𝑁) log2 (𝑁). Sehingga FFT menjadi metode praktis DFT untuk 𝑁 dalam jumlah yang besar.</a:t>
            </a:r>
          </a:p>
        </p:txBody>
      </p:sp>
      <p:sp>
        <p:nvSpPr>
          <p:cNvPr name="Freeform 10" id="10"/>
          <p:cNvSpPr/>
          <p:nvPr/>
        </p:nvSpPr>
        <p:spPr>
          <a:xfrm flipH="false" flipV="false" rot="0">
            <a:off x="15453978" y="3033152"/>
            <a:ext cx="2489169" cy="2568561"/>
          </a:xfrm>
          <a:custGeom>
            <a:avLst/>
            <a:gdLst/>
            <a:ahLst/>
            <a:cxnLst/>
            <a:rect r="r" b="b" t="t" l="l"/>
            <a:pathLst>
              <a:path h="2568561" w="2489169">
                <a:moveTo>
                  <a:pt x="0" y="0"/>
                </a:moveTo>
                <a:lnTo>
                  <a:pt x="2489170" y="0"/>
                </a:lnTo>
                <a:lnTo>
                  <a:pt x="2489170" y="2568562"/>
                </a:lnTo>
                <a:lnTo>
                  <a:pt x="0" y="256856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1" id="11"/>
          <p:cNvSpPr/>
          <p:nvPr/>
        </p:nvSpPr>
        <p:spPr>
          <a:xfrm flipH="false" flipV="false" rot="0">
            <a:off x="349501" y="7026236"/>
            <a:ext cx="2779226" cy="2673110"/>
          </a:xfrm>
          <a:custGeom>
            <a:avLst/>
            <a:gdLst/>
            <a:ahLst/>
            <a:cxnLst/>
            <a:rect r="r" b="b" t="t" l="l"/>
            <a:pathLst>
              <a:path h="2673110" w="2779226">
                <a:moveTo>
                  <a:pt x="0" y="0"/>
                </a:moveTo>
                <a:lnTo>
                  <a:pt x="2779226" y="0"/>
                </a:lnTo>
                <a:lnTo>
                  <a:pt x="2779226" y="2673110"/>
                </a:lnTo>
                <a:lnTo>
                  <a:pt x="0" y="267311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2" id="12"/>
          <p:cNvSpPr/>
          <p:nvPr/>
        </p:nvSpPr>
        <p:spPr>
          <a:xfrm flipH="false" flipV="false" rot="0">
            <a:off x="3134158" y="6323812"/>
            <a:ext cx="12072923" cy="1404849"/>
          </a:xfrm>
          <a:custGeom>
            <a:avLst/>
            <a:gdLst/>
            <a:ahLst/>
            <a:cxnLst/>
            <a:rect r="r" b="b" t="t" l="l"/>
            <a:pathLst>
              <a:path h="1404849" w="12072923">
                <a:moveTo>
                  <a:pt x="0" y="0"/>
                </a:moveTo>
                <a:lnTo>
                  <a:pt x="12072923" y="0"/>
                </a:lnTo>
                <a:lnTo>
                  <a:pt x="12072923" y="1404849"/>
                </a:lnTo>
                <a:lnTo>
                  <a:pt x="0" y="1404849"/>
                </a:lnTo>
                <a:lnTo>
                  <a:pt x="0" y="0"/>
                </a:lnTo>
                <a:close/>
              </a:path>
            </a:pathLst>
          </a:custGeom>
          <a:blipFill>
            <a:blip r:embed="rId8"/>
            <a:stretch>
              <a:fillRect l="0" t="0" r="0" b="0"/>
            </a:stretch>
          </a:blipFill>
        </p:spPr>
      </p:sp>
      <p:sp>
        <p:nvSpPr>
          <p:cNvPr name="TextBox 13" id="13"/>
          <p:cNvSpPr txBox="true"/>
          <p:nvPr/>
        </p:nvSpPr>
        <p:spPr>
          <a:xfrm rot="0">
            <a:off x="3110620" y="1623381"/>
            <a:ext cx="12066761" cy="795926"/>
          </a:xfrm>
          <a:prstGeom prst="rect">
            <a:avLst/>
          </a:prstGeom>
        </p:spPr>
        <p:txBody>
          <a:bodyPr anchor="t" rtlCol="false" tIns="0" lIns="0" bIns="0" rIns="0">
            <a:spAutoFit/>
          </a:bodyPr>
          <a:lstStyle/>
          <a:p>
            <a:pPr algn="ctr">
              <a:lnSpc>
                <a:spcPts val="5828"/>
              </a:lnSpc>
            </a:pPr>
            <a:r>
              <a:rPr lang="en-US" sz="6267">
                <a:solidFill>
                  <a:srgbClr val="483A00"/>
                </a:solidFill>
                <a:latin typeface="Baloo Thambi"/>
              </a:rPr>
              <a:t>TRANSFORMASI FOURIER CEPAT</a:t>
            </a:r>
          </a:p>
        </p:txBody>
      </p:sp>
      <p:sp>
        <p:nvSpPr>
          <p:cNvPr name="TextBox 14" id="14"/>
          <p:cNvSpPr txBox="true"/>
          <p:nvPr/>
        </p:nvSpPr>
        <p:spPr>
          <a:xfrm rot="0">
            <a:off x="3110620" y="5886652"/>
            <a:ext cx="8376177" cy="437159"/>
          </a:xfrm>
          <a:prstGeom prst="rect">
            <a:avLst/>
          </a:prstGeom>
        </p:spPr>
        <p:txBody>
          <a:bodyPr anchor="t" rtlCol="false" tIns="0" lIns="0" bIns="0" rIns="0">
            <a:spAutoFit/>
          </a:bodyPr>
          <a:lstStyle/>
          <a:p>
            <a:pPr algn="ctr">
              <a:lnSpc>
                <a:spcPts val="3355"/>
              </a:lnSpc>
            </a:pPr>
            <a:r>
              <a:rPr lang="en-US" sz="3290">
                <a:solidFill>
                  <a:srgbClr val="483A00"/>
                </a:solidFill>
                <a:latin typeface="Kurale"/>
              </a:rPr>
              <a:t>Persamaan inilah yang dikenal dengan FFT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DAGD9VzYa1c</dc:identifier>
  <dcterms:modified xsi:type="dcterms:W3CDTF">2011-08-01T06:04:30Z</dcterms:modified>
  <cp:revision>1</cp:revision>
  <dc:title>Green Colorful Cute Aesthetic Group Project Presentation</dc:title>
</cp:coreProperties>
</file>