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78" r:id="rId3"/>
    <p:sldId id="280" r:id="rId4"/>
    <p:sldId id="281" r:id="rId5"/>
    <p:sldId id="282" r:id="rId6"/>
    <p:sldId id="283" r:id="rId7"/>
    <p:sldId id="284" r:id="rId8"/>
    <p:sldId id="285" r:id="rId9"/>
    <p:sldId id="286" r:id="rId10"/>
    <p:sldId id="288" r:id="rId11"/>
    <p:sldId id="289" r:id="rId12"/>
    <p:sldId id="290" r:id="rId13"/>
    <p:sldId id="291" r:id="rId14"/>
    <p:sldId id="292" r:id="rId15"/>
    <p:sldId id="293" r:id="rId16"/>
    <p:sldId id="294" r:id="rId17"/>
    <p:sldId id="295" r:id="rId18"/>
    <p:sldId id="287" r:id="rId19"/>
    <p:sldId id="279"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Lst>
  <p:sldSz cx="12192000" cy="6858000"/>
  <p:notesSz cx="6858000" cy="9144000"/>
  <p:embeddedFontLst>
    <p:embeddedFont>
      <p:font typeface="Arial Black" panose="020B0A04020102020204" pitchFamily="34" charset="0"/>
      <p:regular r:id="rId42"/>
      <p:bold r:id="rId43"/>
    </p:embeddedFont>
    <p:embeddedFont>
      <p:font typeface="Trebuchet MS" panose="020B0603020202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9PsutSkBQ9Y1I0LdlfZuLvQ6s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1358"/>
        <p:guide pos="36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 name="Google Shape;3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884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1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23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13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609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4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45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82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963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 name="Google Shape;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18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685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179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3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3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25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15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8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547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5_自定义版式">
  <p:cSld name="15_自定义版式">
    <p:spTree>
      <p:nvGrpSpPr>
        <p:cNvPr id="1"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6_自定义版式">
  <p:cSld name="16_自定义版式">
    <p:spTree>
      <p:nvGrpSpPr>
        <p:cNvPr id="1" name="Shape 15"/>
        <p:cNvGrpSpPr/>
        <p:nvPr/>
      </p:nvGrpSpPr>
      <p:grpSpPr>
        <a:xfrm>
          <a:off x="0" y="0"/>
          <a:ext cx="0" cy="0"/>
          <a:chOff x="0" y="0"/>
          <a:chExt cx="0" cy="0"/>
        </a:xfrm>
      </p:grpSpPr>
      <p:pic>
        <p:nvPicPr>
          <p:cNvPr id="16" name="Google Shape;16;p25" descr="蓝色的汽车&#10;&#10;描述已自动生成"/>
          <p:cNvPicPr preferRelativeResize="0"/>
          <p:nvPr/>
        </p:nvPicPr>
        <p:blipFill rotWithShape="1">
          <a:blip r:embed="rId2">
            <a:alphaModFix/>
          </a:blip>
          <a:srcRect/>
          <a:stretch/>
        </p:blipFill>
        <p:spPr>
          <a:xfrm>
            <a:off x="0" y="-1"/>
            <a:ext cx="12192000" cy="6858001"/>
          </a:xfrm>
          <a:prstGeom prst="rect">
            <a:avLst/>
          </a:prstGeom>
          <a:noFill/>
          <a:ln>
            <a:noFill/>
          </a:ln>
        </p:spPr>
      </p:pic>
      <p:pic>
        <p:nvPicPr>
          <p:cNvPr id="17" name="Google Shape;17;p25" descr="pexels-burst-37396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8" name="Google Shape;18;p25"/>
          <p:cNvSpPr/>
          <p:nvPr/>
        </p:nvSpPr>
        <p:spPr>
          <a:xfrm>
            <a:off x="-76200" y="-85725"/>
            <a:ext cx="12363450" cy="6990715"/>
          </a:xfrm>
          <a:prstGeom prst="rect">
            <a:avLst/>
          </a:prstGeom>
          <a:solidFill>
            <a:srgbClr val="1C1F25">
              <a:alpha val="6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7_自定义版式">
  <p:cSld name="17_自定义版式">
    <p:spTree>
      <p:nvGrpSpPr>
        <p:cNvPr id="1" name="Shape 19"/>
        <p:cNvGrpSpPr/>
        <p:nvPr/>
      </p:nvGrpSpPr>
      <p:grpSpPr>
        <a:xfrm>
          <a:off x="0" y="0"/>
          <a:ext cx="0" cy="0"/>
          <a:chOff x="0" y="0"/>
          <a:chExt cx="0" cy="0"/>
        </a:xfrm>
      </p:grpSpPr>
      <p:pic>
        <p:nvPicPr>
          <p:cNvPr id="20" name="Google Shape;20;p26" descr="未标题-1"/>
          <p:cNvPicPr preferRelativeResize="0"/>
          <p:nvPr/>
        </p:nvPicPr>
        <p:blipFill rotWithShape="1">
          <a:blip r:embed="rId2">
            <a:alphaModFix/>
          </a:blip>
          <a:srcRect/>
          <a:stretch/>
        </p:blipFill>
        <p:spPr>
          <a:xfrm>
            <a:off x="0" y="0"/>
            <a:ext cx="12192635" cy="685863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9_自定义版式">
  <p:cSld name="19_自定义版式">
    <p:spTree>
      <p:nvGrpSpPr>
        <p:cNvPr id="1" name="Shape 21"/>
        <p:cNvGrpSpPr/>
        <p:nvPr/>
      </p:nvGrpSpPr>
      <p:grpSpPr>
        <a:xfrm>
          <a:off x="0" y="0"/>
          <a:ext cx="0" cy="0"/>
          <a:chOff x="0" y="0"/>
          <a:chExt cx="0" cy="0"/>
        </a:xfrm>
      </p:grpSpPr>
      <p:pic>
        <p:nvPicPr>
          <p:cNvPr id="22" name="Google Shape;22;p27"/>
          <p:cNvPicPr preferRelativeResize="0"/>
          <p:nvPr/>
        </p:nvPicPr>
        <p:blipFill rotWithShape="1">
          <a:blip r:embed="rId2">
            <a:alphaModFix/>
          </a:blip>
          <a:srcRect/>
          <a:stretch/>
        </p:blipFill>
        <p:spPr>
          <a:xfrm>
            <a:off x="0" y="-1"/>
            <a:ext cx="12192000" cy="6858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0_Main Slide">
  <p:cSld name="40_Main Slide">
    <p:spTree>
      <p:nvGrpSpPr>
        <p:cNvPr id="1"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自定义版式">
  <p:cSld name="3_自定义版式">
    <p:spTree>
      <p:nvGrpSpPr>
        <p:cNvPr id="1" name="Shape 24"/>
        <p:cNvGrpSpPr/>
        <p:nvPr/>
      </p:nvGrpSpPr>
      <p:grpSpPr>
        <a:xfrm>
          <a:off x="0" y="0"/>
          <a:ext cx="0" cy="0"/>
          <a:chOff x="0" y="0"/>
          <a:chExt cx="0" cy="0"/>
        </a:xfrm>
      </p:grpSpPr>
      <p:sp>
        <p:nvSpPr>
          <p:cNvPr id="25" name="Google Shape;25;p29"/>
          <p:cNvSpPr>
            <a:spLocks noGrp="1"/>
          </p:cNvSpPr>
          <p:nvPr>
            <p:ph type="pic" idx="2"/>
          </p:nvPr>
        </p:nvSpPr>
        <p:spPr>
          <a:xfrm>
            <a:off x="0" y="-1"/>
            <a:ext cx="12192000" cy="6858001"/>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自定义版式">
  <p:cSld name="5_自定义版式">
    <p:spTree>
      <p:nvGrpSpPr>
        <p:cNvPr id="1" name="Shape 26"/>
        <p:cNvGrpSpPr/>
        <p:nvPr/>
      </p:nvGrpSpPr>
      <p:grpSpPr>
        <a:xfrm>
          <a:off x="0" y="0"/>
          <a:ext cx="0" cy="0"/>
          <a:chOff x="0" y="0"/>
          <a:chExt cx="0" cy="0"/>
        </a:xfrm>
      </p:grpSpPr>
      <p:sp>
        <p:nvSpPr>
          <p:cNvPr id="27" name="Google Shape;27;p30"/>
          <p:cNvSpPr>
            <a:spLocks noGrp="1"/>
          </p:cNvSpPr>
          <p:nvPr>
            <p:ph type="pic" idx="2"/>
          </p:nvPr>
        </p:nvSpPr>
        <p:spPr>
          <a:xfrm>
            <a:off x="3141371" y="614765"/>
            <a:ext cx="4203326" cy="5579558"/>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28"/>
        <p:cNvGrpSpPr/>
        <p:nvPr/>
      </p:nvGrpSpPr>
      <p:grpSpPr>
        <a:xfrm>
          <a:off x="0" y="0"/>
          <a:ext cx="0" cy="0"/>
          <a:chOff x="0" y="0"/>
          <a:chExt cx="0" cy="0"/>
        </a:xfrm>
      </p:grpSpPr>
      <p:sp>
        <p:nvSpPr>
          <p:cNvPr id="29" name="Google Shape;29;p31"/>
          <p:cNvSpPr>
            <a:spLocks noGrp="1"/>
          </p:cNvSpPr>
          <p:nvPr>
            <p:ph type="pic" idx="2"/>
          </p:nvPr>
        </p:nvSpPr>
        <p:spPr>
          <a:xfrm>
            <a:off x="905515" y="744551"/>
            <a:ext cx="5230812" cy="5137150"/>
          </a:xfrm>
          <a:prstGeom prst="rect">
            <a:avLst/>
          </a:prstGeom>
          <a:solidFill>
            <a:schemeClr val="l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ftr" idx="11"/>
          </p:nvPr>
        </p:nvSpPr>
        <p:spPr>
          <a:xfrm>
            <a:off x="117566" y="6126480"/>
            <a:ext cx="8035834" cy="59499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grpSp>
        <p:nvGrpSpPr>
          <p:cNvPr id="11" name="Google Shape;11;p23"/>
          <p:cNvGrpSpPr/>
          <p:nvPr/>
        </p:nvGrpSpPr>
        <p:grpSpPr>
          <a:xfrm>
            <a:off x="81060" y="5874385"/>
            <a:ext cx="6967074" cy="958594"/>
            <a:chOff x="81060" y="5874385"/>
            <a:chExt cx="6967074" cy="958594"/>
          </a:xfrm>
        </p:grpSpPr>
        <p:sp>
          <p:nvSpPr>
            <p:cNvPr id="12" name="Google Shape;12;p23"/>
            <p:cNvSpPr/>
            <p:nvPr/>
          </p:nvSpPr>
          <p:spPr>
            <a:xfrm>
              <a:off x="1049240" y="6115546"/>
              <a:ext cx="59988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rebuchet MS"/>
                  <a:ea typeface="Trebuchet MS"/>
                  <a:cs typeface="Trebuchet MS"/>
                  <a:sym typeface="Trebuchet MS"/>
                </a:rPr>
                <a:t>PROGRAM STUDI INFORMATIKA</a:t>
              </a:r>
              <a:endParaRPr/>
            </a:p>
            <a:p>
              <a:pPr marL="0" marR="0" lvl="0" indent="0" algn="l" rtl="0">
                <a:lnSpc>
                  <a:spcPct val="100000"/>
                </a:lnSpc>
                <a:spcBef>
                  <a:spcPts val="0"/>
                </a:spcBef>
                <a:spcAft>
                  <a:spcPts val="0"/>
                </a:spcAft>
                <a:buNone/>
              </a:pPr>
              <a:r>
                <a:rPr lang="en-US" sz="1600" b="1" i="0" u="none" strike="noStrike" cap="none">
                  <a:solidFill>
                    <a:schemeClr val="dk1"/>
                  </a:solidFill>
                  <a:latin typeface="Trebuchet MS"/>
                  <a:ea typeface="Trebuchet MS"/>
                  <a:cs typeface="Trebuchet MS"/>
                  <a:sym typeface="Trebuchet MS"/>
                </a:rPr>
                <a:t>UNIVERSITAS GUNADARMA</a:t>
              </a:r>
              <a:endParaRPr/>
            </a:p>
          </p:txBody>
        </p:sp>
        <p:pic>
          <p:nvPicPr>
            <p:cNvPr id="13" name="Google Shape;13;p23"/>
            <p:cNvPicPr preferRelativeResize="0"/>
            <p:nvPr/>
          </p:nvPicPr>
          <p:blipFill rotWithShape="1">
            <a:blip r:embed="rId11">
              <a:alphaModFix/>
            </a:blip>
            <a:srcRect/>
            <a:stretch/>
          </p:blipFill>
          <p:spPr>
            <a:xfrm>
              <a:off x="81060" y="5874385"/>
              <a:ext cx="968180" cy="958594"/>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pic>
        <p:nvPicPr>
          <p:cNvPr id="34" name="Google Shape;34;p1" descr="未标题-1"/>
          <p:cNvPicPr preferRelativeResize="0"/>
          <p:nvPr/>
        </p:nvPicPr>
        <p:blipFill rotWithShape="1">
          <a:blip r:embed="rId3">
            <a:alphaModFix/>
          </a:blip>
          <a:srcRect/>
          <a:stretch/>
        </p:blipFill>
        <p:spPr>
          <a:xfrm>
            <a:off x="3175" y="0"/>
            <a:ext cx="12188825" cy="6858000"/>
          </a:xfrm>
          <a:prstGeom prst="rect">
            <a:avLst/>
          </a:prstGeom>
          <a:noFill/>
          <a:ln>
            <a:noFill/>
          </a:ln>
        </p:spPr>
      </p:pic>
      <p:sp>
        <p:nvSpPr>
          <p:cNvPr id="35" name="Google Shape;35;p1"/>
          <p:cNvSpPr/>
          <p:nvPr/>
        </p:nvSpPr>
        <p:spPr>
          <a:xfrm>
            <a:off x="927099" y="3150235"/>
            <a:ext cx="7816851"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b="0" i="0" u="none" strike="noStrike" cap="none" dirty="0">
                <a:solidFill>
                  <a:schemeClr val="lt1"/>
                </a:solidFill>
                <a:latin typeface="Arial"/>
                <a:ea typeface="Arial"/>
                <a:cs typeface="Arial"/>
                <a:sym typeface="Arial"/>
              </a:rPr>
              <a:t>PERTEMUAN KE 3 - 6 – </a:t>
            </a:r>
            <a:r>
              <a:rPr lang="en-US" sz="1800" dirty="0">
                <a:solidFill>
                  <a:schemeClr val="lt1"/>
                </a:solidFill>
              </a:rPr>
              <a:t>Inheritance, Encapsulation dan Polymorphism</a:t>
            </a:r>
            <a:endParaRPr sz="1800" b="0" i="0" u="none" strike="noStrike" cap="none" dirty="0">
              <a:solidFill>
                <a:schemeClr val="lt1"/>
              </a:solidFill>
              <a:latin typeface="Arial"/>
              <a:ea typeface="Arial"/>
              <a:cs typeface="Arial"/>
              <a:sym typeface="Arial"/>
            </a:endParaRPr>
          </a:p>
        </p:txBody>
      </p:sp>
      <p:cxnSp>
        <p:nvCxnSpPr>
          <p:cNvPr id="36" name="Google Shape;36;p1"/>
          <p:cNvCxnSpPr/>
          <p:nvPr/>
        </p:nvCxnSpPr>
        <p:spPr>
          <a:xfrm rot="10800000">
            <a:off x="1010920" y="3705225"/>
            <a:ext cx="6480175" cy="0"/>
          </a:xfrm>
          <a:prstGeom prst="straightConnector1">
            <a:avLst/>
          </a:prstGeom>
          <a:noFill/>
          <a:ln w="28575" cap="flat" cmpd="sng">
            <a:solidFill>
              <a:schemeClr val="lt1"/>
            </a:solidFill>
            <a:prstDash val="dot"/>
            <a:miter lim="800000"/>
            <a:headEnd type="none" w="sm" len="sm"/>
            <a:tailEnd type="none" w="sm" len="sm"/>
          </a:ln>
        </p:spPr>
      </p:cxnSp>
      <p:sp>
        <p:nvSpPr>
          <p:cNvPr id="37" name="Google Shape;37;p1"/>
          <p:cNvSpPr/>
          <p:nvPr/>
        </p:nvSpPr>
        <p:spPr>
          <a:xfrm>
            <a:off x="922020" y="1990725"/>
            <a:ext cx="923485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none" strike="noStrike" cap="none">
                <a:solidFill>
                  <a:schemeClr val="lt1"/>
                </a:solidFill>
                <a:latin typeface="Arial"/>
                <a:ea typeface="Arial"/>
                <a:cs typeface="Arial"/>
                <a:sym typeface="Arial"/>
              </a:rPr>
              <a:t>PEMROGRAMAN BERBASIS OBJEK</a:t>
            </a:r>
            <a:endParaRPr sz="4000" b="0" i="0" u="none" strike="noStrike" cap="none">
              <a:solidFill>
                <a:schemeClr val="lt1"/>
              </a:solidFill>
              <a:latin typeface="Arial"/>
              <a:ea typeface="Arial"/>
              <a:cs typeface="Arial"/>
              <a:sym typeface="Arial"/>
            </a:endParaRPr>
          </a:p>
        </p:txBody>
      </p:sp>
      <p:grpSp>
        <p:nvGrpSpPr>
          <p:cNvPr id="38" name="Google Shape;38;p1"/>
          <p:cNvGrpSpPr/>
          <p:nvPr/>
        </p:nvGrpSpPr>
        <p:grpSpPr>
          <a:xfrm>
            <a:off x="81060" y="5874385"/>
            <a:ext cx="6967074" cy="958594"/>
            <a:chOff x="81060" y="5874385"/>
            <a:chExt cx="6967074" cy="958594"/>
          </a:xfrm>
        </p:grpSpPr>
        <p:sp>
          <p:nvSpPr>
            <p:cNvPr id="39" name="Google Shape;39;p1"/>
            <p:cNvSpPr/>
            <p:nvPr/>
          </p:nvSpPr>
          <p:spPr>
            <a:xfrm>
              <a:off x="1049240" y="6115546"/>
              <a:ext cx="59988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rebuchet MS"/>
                  <a:ea typeface="Trebuchet MS"/>
                  <a:cs typeface="Trebuchet MS"/>
                  <a:sym typeface="Trebuchet MS"/>
                </a:rPr>
                <a:t>PROGRAM STUDI INFORMATIKA</a:t>
              </a:r>
              <a:endParaRPr/>
            </a:p>
            <a:p>
              <a:pPr marL="0" marR="0" lvl="0" indent="0" algn="l" rtl="0">
                <a:lnSpc>
                  <a:spcPct val="100000"/>
                </a:lnSpc>
                <a:spcBef>
                  <a:spcPts val="0"/>
                </a:spcBef>
                <a:spcAft>
                  <a:spcPts val="0"/>
                </a:spcAft>
                <a:buNone/>
              </a:pPr>
              <a:r>
                <a:rPr lang="en-US" sz="1600" b="1" i="0" u="none" strike="noStrike" cap="none">
                  <a:solidFill>
                    <a:schemeClr val="dk1"/>
                  </a:solidFill>
                  <a:latin typeface="Trebuchet MS"/>
                  <a:ea typeface="Trebuchet MS"/>
                  <a:cs typeface="Trebuchet MS"/>
                  <a:sym typeface="Trebuchet MS"/>
                </a:rPr>
                <a:t>UNIVERSITAS GUNADARMA</a:t>
              </a:r>
              <a:endParaRPr/>
            </a:p>
          </p:txBody>
        </p:sp>
        <p:pic>
          <p:nvPicPr>
            <p:cNvPr id="40" name="Google Shape;40;p1"/>
            <p:cNvPicPr preferRelativeResize="0"/>
            <p:nvPr/>
          </p:nvPicPr>
          <p:blipFill rotWithShape="1">
            <a:blip r:embed="rId4">
              <a:alphaModFix/>
            </a:blip>
            <a:srcRect/>
            <a:stretch/>
          </p:blipFill>
          <p:spPr>
            <a:xfrm>
              <a:off x="81060" y="5874385"/>
              <a:ext cx="968180" cy="95859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83095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2400" b="0" i="0" u="none" strike="noStrike" kern="0" cap="none" spc="0" normalizeH="0" baseline="0" noProof="0" dirty="0" err="1">
                <a:ln>
                  <a:noFill/>
                </a:ln>
                <a:solidFill>
                  <a:srgbClr val="595959"/>
                </a:solidFill>
                <a:effectLst/>
                <a:uLnTx/>
                <a:uFillTx/>
                <a:latin typeface="Arial"/>
                <a:ea typeface="Arial"/>
                <a:cs typeface="Arial"/>
                <a:sym typeface="Arial"/>
              </a:rPr>
              <a:t>Pengertian</a:t>
            </a:r>
            <a:r>
              <a:rPr kumimoji="0" lang="en-US" sz="2400" b="0" i="0" u="none" strike="noStrike" kern="0" cap="none" spc="0" normalizeH="0" baseline="0" noProof="0" dirty="0">
                <a:ln>
                  <a:noFill/>
                </a:ln>
                <a:solidFill>
                  <a:srgbClr val="595959"/>
                </a:solidFill>
                <a:effectLst/>
                <a:uLnTx/>
                <a:uFillTx/>
                <a:latin typeface="Arial"/>
                <a:ea typeface="Arial"/>
                <a:cs typeface="Arial"/>
                <a:sym typeface="Arial"/>
              </a:rPr>
              <a:t> </a:t>
            </a:r>
            <a:r>
              <a:rPr kumimoji="0" lang="en-US" sz="2400" b="0" i="0" u="none" strike="noStrike" kern="0" cap="none" spc="0" normalizeH="0" baseline="0" noProof="0" dirty="0" err="1">
                <a:ln>
                  <a:noFill/>
                </a:ln>
                <a:solidFill>
                  <a:srgbClr val="595959"/>
                </a:solidFill>
                <a:effectLst/>
                <a:uLnTx/>
                <a:uFillTx/>
                <a:latin typeface="Arial"/>
                <a:ea typeface="Arial"/>
                <a:cs typeface="Arial"/>
                <a:sym typeface="Arial"/>
              </a:rPr>
              <a:t>dasar</a:t>
            </a:r>
            <a:r>
              <a:rPr kumimoji="0" lang="en-US" sz="2400" b="0" i="0" u="none" strike="noStrike" kern="0" cap="none" spc="0" normalizeH="0" baseline="0" noProof="0" dirty="0">
                <a:ln>
                  <a:noFill/>
                </a:ln>
                <a:solidFill>
                  <a:srgbClr val="595959"/>
                </a:solidFill>
                <a:effectLst/>
                <a:uLnTx/>
                <a:uFillTx/>
                <a:latin typeface="Arial"/>
                <a:ea typeface="Arial"/>
                <a:cs typeface="Arial"/>
                <a:sym typeface="Arial"/>
              </a:rPr>
              <a:t> Encapsulation</a:t>
            </a:r>
          </a:p>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endParaRPr kumimoji="0" sz="24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1200288"/>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err="1"/>
              <a:t>Enkapsulasi</a:t>
            </a:r>
            <a:r>
              <a:rPr lang="en-US" sz="2400" dirty="0"/>
              <a:t> (encapsulation) </a:t>
            </a:r>
            <a:r>
              <a:rPr lang="en-US" sz="2400" dirty="0" err="1"/>
              <a:t>merupakan</a:t>
            </a:r>
            <a:r>
              <a:rPr lang="en-US" sz="2400" dirty="0"/>
              <a:t> </a:t>
            </a:r>
            <a:r>
              <a:rPr lang="en-US" sz="2400" dirty="0" err="1"/>
              <a:t>cara</a:t>
            </a:r>
            <a:r>
              <a:rPr lang="en-US" sz="2400" dirty="0"/>
              <a:t> </a:t>
            </a:r>
            <a:r>
              <a:rPr lang="en-US" sz="2400" dirty="0" err="1"/>
              <a:t>untuk</a:t>
            </a:r>
            <a:r>
              <a:rPr lang="en-US" sz="2400" dirty="0"/>
              <a:t> </a:t>
            </a:r>
            <a:r>
              <a:rPr lang="en-US" sz="2400" dirty="0" err="1"/>
              <a:t>melindungi</a:t>
            </a:r>
            <a:r>
              <a:rPr lang="en-US" sz="2400" dirty="0"/>
              <a:t> property (</a:t>
            </a:r>
            <a:r>
              <a:rPr lang="en-US" sz="2400" dirty="0" err="1"/>
              <a:t>atribut</a:t>
            </a:r>
            <a:r>
              <a:rPr lang="en-US" sz="2400" dirty="0"/>
              <a:t>) / method </a:t>
            </a:r>
            <a:r>
              <a:rPr lang="en-US" sz="2400" dirty="0" err="1"/>
              <a:t>tertentu</a:t>
            </a:r>
            <a:r>
              <a:rPr lang="en-US" sz="2400" dirty="0"/>
              <a:t> </a:t>
            </a:r>
            <a:r>
              <a:rPr lang="en-US" sz="2400" dirty="0" err="1"/>
              <a:t>dari</a:t>
            </a:r>
            <a:r>
              <a:rPr lang="en-US" sz="2400" dirty="0"/>
              <a:t> </a:t>
            </a:r>
            <a:r>
              <a:rPr lang="en-US" sz="2400" dirty="0" err="1"/>
              <a:t>sebuah</a:t>
            </a:r>
            <a:r>
              <a:rPr lang="en-US" sz="2400" dirty="0"/>
              <a:t> </a:t>
            </a:r>
            <a:r>
              <a:rPr lang="en-US" sz="2400" dirty="0" err="1"/>
              <a:t>kelas</a:t>
            </a:r>
            <a:r>
              <a:rPr lang="en-US" sz="2400" dirty="0"/>
              <a:t> agar </a:t>
            </a:r>
            <a:r>
              <a:rPr lang="en-US" sz="2400" dirty="0" err="1"/>
              <a:t>tidak</a:t>
            </a:r>
            <a:r>
              <a:rPr lang="en-US" sz="2400" dirty="0"/>
              <a:t> </a:t>
            </a:r>
            <a:r>
              <a:rPr lang="en-US" sz="2400" dirty="0" err="1"/>
              <a:t>sembarangan</a:t>
            </a:r>
            <a:r>
              <a:rPr lang="en-US" sz="2400" dirty="0"/>
              <a:t> </a:t>
            </a:r>
            <a:r>
              <a:rPr lang="en-US" sz="2400" dirty="0" err="1"/>
              <a:t>diakses</a:t>
            </a:r>
            <a:r>
              <a:rPr lang="en-US" sz="2400" dirty="0"/>
              <a:t> dan </a:t>
            </a:r>
            <a:r>
              <a:rPr lang="en-US" sz="2400" dirty="0" err="1"/>
              <a:t>dimodifikasi</a:t>
            </a:r>
            <a:r>
              <a:rPr lang="en-US" sz="2400" dirty="0"/>
              <a:t> oleh </a:t>
            </a:r>
            <a:r>
              <a:rPr lang="en-US" sz="2400" dirty="0" err="1"/>
              <a:t>suatu</a:t>
            </a:r>
            <a:r>
              <a:rPr lang="en-US" sz="2400" dirty="0"/>
              <a:t> </a:t>
            </a:r>
            <a:r>
              <a:rPr lang="en-US" sz="2400" dirty="0" err="1"/>
              <a:t>bagian</a:t>
            </a:r>
            <a:r>
              <a:rPr lang="en-US" sz="2400" dirty="0"/>
              <a:t> program. </a:t>
            </a:r>
            <a:endParaRPr kumimoji="0" lang="en-US" altLang="en-US"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0262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64629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600" b="0" i="0" u="none" strike="noStrike" kern="0" cap="none" spc="0" normalizeH="0" baseline="0" noProof="0" dirty="0">
                <a:ln>
                  <a:noFill/>
                </a:ln>
                <a:solidFill>
                  <a:srgbClr val="595959"/>
                </a:solidFill>
                <a:effectLst/>
                <a:uLnTx/>
                <a:uFillTx/>
                <a:latin typeface="Arial"/>
                <a:ea typeface="Arial"/>
                <a:cs typeface="Arial"/>
                <a:sym typeface="Arial"/>
              </a:rPr>
              <a:t>Accessors</a:t>
            </a:r>
            <a:endParaRPr kumimoji="0" sz="36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1384954"/>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Cara </a:t>
            </a:r>
            <a:r>
              <a:rPr lang="en-US" sz="2800" dirty="0" err="1"/>
              <a:t>untuk</a:t>
            </a:r>
            <a:r>
              <a:rPr lang="en-US" sz="2800" dirty="0"/>
              <a:t> </a:t>
            </a:r>
            <a:r>
              <a:rPr lang="en-US" sz="2800" dirty="0" err="1"/>
              <a:t>melindungi</a:t>
            </a:r>
            <a:r>
              <a:rPr lang="en-US" sz="2800" dirty="0"/>
              <a:t> data </a:t>
            </a:r>
            <a:r>
              <a:rPr lang="en-US" sz="2800" dirty="0" err="1"/>
              <a:t>yaitu</a:t>
            </a:r>
            <a:r>
              <a:rPr lang="en-US" sz="2800" dirty="0"/>
              <a:t> </a:t>
            </a:r>
            <a:r>
              <a:rPr lang="en-US" sz="2800" dirty="0" err="1"/>
              <a:t>dengan</a:t>
            </a:r>
            <a:r>
              <a:rPr lang="en-US" sz="2800" dirty="0"/>
              <a:t> </a:t>
            </a:r>
            <a:r>
              <a:rPr lang="en-US" sz="2800" dirty="0" err="1"/>
              <a:t>menggunakan</a:t>
            </a:r>
            <a:r>
              <a:rPr lang="en-US" sz="2800" dirty="0"/>
              <a:t> access modifiers (</a:t>
            </a:r>
            <a:r>
              <a:rPr lang="en-US" sz="2800" dirty="0" err="1"/>
              <a:t>hak</a:t>
            </a:r>
            <a:r>
              <a:rPr lang="en-US" sz="2800" dirty="0"/>
              <a:t> </a:t>
            </a:r>
            <a:r>
              <a:rPr lang="en-US" sz="2800" dirty="0" err="1"/>
              <a:t>akses</a:t>
            </a:r>
            <a:r>
              <a:rPr lang="en-US" sz="2800" dirty="0"/>
              <a:t>). Ada 4 </a:t>
            </a:r>
            <a:r>
              <a:rPr lang="en-US" sz="2800" dirty="0" err="1"/>
              <a:t>hak</a:t>
            </a:r>
            <a:r>
              <a:rPr lang="en-US" sz="2800" dirty="0"/>
              <a:t> </a:t>
            </a:r>
            <a:r>
              <a:rPr lang="en-US" sz="2800" dirty="0" err="1"/>
              <a:t>akses</a:t>
            </a:r>
            <a:r>
              <a:rPr lang="en-US" sz="2800" dirty="0"/>
              <a:t> yang </a:t>
            </a:r>
            <a:r>
              <a:rPr lang="en-US" sz="2800" dirty="0" err="1"/>
              <a:t>tersedia</a:t>
            </a:r>
            <a:r>
              <a:rPr lang="en-US" sz="2800" dirty="0"/>
              <a:t>, </a:t>
            </a:r>
            <a:r>
              <a:rPr lang="en-US" sz="2800" dirty="0" err="1"/>
              <a:t>yaitu</a:t>
            </a:r>
            <a:r>
              <a:rPr lang="en-US" sz="2800" dirty="0"/>
              <a:t> default, public, protected, private</a:t>
            </a:r>
            <a:endParaRPr kumimoji="0" lang="en-US" altLang="en-US" sz="16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117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70784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4000" b="0" i="0" u="none" strike="noStrike" kern="0" cap="none" spc="0" normalizeH="0" baseline="0" noProof="0" dirty="0">
                <a:ln>
                  <a:noFill/>
                </a:ln>
                <a:solidFill>
                  <a:srgbClr val="595959"/>
                </a:solidFill>
                <a:effectLst/>
                <a:uLnTx/>
                <a:uFillTx/>
                <a:latin typeface="Arial"/>
                <a:ea typeface="Arial"/>
                <a:cs typeface="Arial"/>
                <a:sym typeface="Arial"/>
              </a:rPr>
              <a:t>Accessors</a:t>
            </a:r>
            <a:endParaRPr kumimoji="0" sz="4000" b="0" i="0" u="none" strike="noStrike" kern="0" cap="none" spc="0" normalizeH="0" baseline="0" noProof="0" dirty="0">
              <a:ln>
                <a:noFill/>
              </a:ln>
              <a:solidFill>
                <a:srgbClr val="595959"/>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C5E675D4-C2F4-0A0D-E07E-DDD9FD192BFD}"/>
              </a:ext>
            </a:extLst>
          </p:cNvPr>
          <p:cNvPicPr>
            <a:picLocks noChangeAspect="1"/>
          </p:cNvPicPr>
          <p:nvPr/>
        </p:nvPicPr>
        <p:blipFill>
          <a:blip r:embed="rId4"/>
          <a:stretch>
            <a:fillRect/>
          </a:stretch>
        </p:blipFill>
        <p:spPr>
          <a:xfrm>
            <a:off x="2046879" y="1629642"/>
            <a:ext cx="8098242" cy="4249078"/>
          </a:xfrm>
          <a:prstGeom prst="rect">
            <a:avLst/>
          </a:prstGeom>
        </p:spPr>
      </p:pic>
    </p:spTree>
    <p:extLst>
      <p:ext uri="{BB962C8B-B14F-4D97-AF65-F5344CB8AC3E}">
        <p14:creationId xmlns:p14="http://schemas.microsoft.com/office/powerpoint/2010/main" val="114546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70784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4000" b="0" i="0" u="none" strike="noStrike" kern="0" cap="none" spc="0" normalizeH="0" baseline="0" noProof="0" dirty="0">
                <a:ln>
                  <a:noFill/>
                </a:ln>
                <a:solidFill>
                  <a:srgbClr val="595959"/>
                </a:solidFill>
                <a:effectLst/>
                <a:uLnTx/>
                <a:uFillTx/>
                <a:latin typeface="Arial"/>
                <a:ea typeface="Arial"/>
                <a:cs typeface="Arial"/>
                <a:sym typeface="Arial"/>
              </a:rPr>
              <a:t>Accessors</a:t>
            </a:r>
            <a:endParaRPr kumimoji="0" sz="4000" b="0" i="0" u="none" strike="noStrike" kern="0" cap="none" spc="0" normalizeH="0" baseline="0" noProof="0" dirty="0">
              <a:ln>
                <a:noFill/>
              </a:ln>
              <a:solidFill>
                <a:srgbClr val="595959"/>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3EA8E139-E204-CF51-EC59-F5A39A80360F}"/>
              </a:ext>
            </a:extLst>
          </p:cNvPr>
          <p:cNvPicPr>
            <a:picLocks noChangeAspect="1"/>
          </p:cNvPicPr>
          <p:nvPr/>
        </p:nvPicPr>
        <p:blipFill>
          <a:blip r:embed="rId4"/>
          <a:stretch>
            <a:fillRect/>
          </a:stretch>
        </p:blipFill>
        <p:spPr>
          <a:xfrm>
            <a:off x="1880154" y="1987856"/>
            <a:ext cx="8134748" cy="3348642"/>
          </a:xfrm>
          <a:prstGeom prst="rect">
            <a:avLst/>
          </a:prstGeom>
        </p:spPr>
      </p:pic>
    </p:spTree>
    <p:extLst>
      <p:ext uri="{BB962C8B-B14F-4D97-AF65-F5344CB8AC3E}">
        <p14:creationId xmlns:p14="http://schemas.microsoft.com/office/powerpoint/2010/main" val="69181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49"/>
        <p:cNvGrpSpPr/>
        <p:nvPr/>
      </p:nvGrpSpPr>
      <p:grpSpPr>
        <a:xfrm>
          <a:off x="0" y="0"/>
          <a:ext cx="0" cy="0"/>
          <a:chOff x="0" y="0"/>
          <a:chExt cx="0" cy="0"/>
        </a:xfrm>
      </p:grpSpPr>
      <p:sp>
        <p:nvSpPr>
          <p:cNvPr id="50" name="Google Shape;50;p3"/>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1" name="Google Shape;51;p3"/>
          <p:cNvSpPr/>
          <p:nvPr/>
        </p:nvSpPr>
        <p:spPr>
          <a:xfrm>
            <a:off x="3337200" y="3175050"/>
            <a:ext cx="5517600" cy="5079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Polymorphism</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6006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64629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600" b="0" i="0" u="none" strike="noStrike" kern="0" cap="none" spc="0" normalizeH="0" baseline="0" noProof="0" dirty="0">
                <a:ln>
                  <a:noFill/>
                </a:ln>
                <a:solidFill>
                  <a:srgbClr val="595959"/>
                </a:solidFill>
                <a:effectLst/>
                <a:uLnTx/>
                <a:uFillTx/>
                <a:latin typeface="Arial"/>
                <a:ea typeface="Arial"/>
                <a:cs typeface="Arial"/>
                <a:sym typeface="Arial"/>
              </a:rPr>
              <a:t>Overloading</a:t>
            </a:r>
            <a:endParaRPr kumimoji="0" sz="36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1384954"/>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Arial"/>
                <a:cs typeface="Arial"/>
                <a:sym typeface="Arial"/>
              </a:rPr>
              <a:t>Overloading </a:t>
            </a:r>
            <a:r>
              <a:rPr kumimoji="0" lang="en-US" sz="2800" b="0" i="0" u="none" strike="noStrike" kern="0" cap="none" spc="0" normalizeH="0" baseline="0" noProof="0" dirty="0" err="1">
                <a:ln>
                  <a:noFill/>
                </a:ln>
                <a:solidFill>
                  <a:srgbClr val="000000"/>
                </a:solidFill>
                <a:effectLst/>
                <a:uLnTx/>
                <a:uFillTx/>
                <a:latin typeface="Arial"/>
                <a:cs typeface="Arial"/>
                <a:sym typeface="Arial"/>
              </a:rPr>
              <a:t>adalah</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diperbolehkannya</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dalam</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sebuah</a:t>
            </a:r>
            <a:r>
              <a:rPr kumimoji="0" lang="en-US" sz="2800" b="0" i="0" u="none" strike="noStrike" kern="0" cap="none" spc="0" normalizeH="0" baseline="0" noProof="0" dirty="0">
                <a:ln>
                  <a:noFill/>
                </a:ln>
                <a:solidFill>
                  <a:srgbClr val="000000"/>
                </a:solidFill>
                <a:effectLst/>
                <a:uLnTx/>
                <a:uFillTx/>
                <a:latin typeface="Arial"/>
                <a:cs typeface="Arial"/>
                <a:sym typeface="Arial"/>
              </a:rPr>
              <a:t> class </a:t>
            </a:r>
            <a:r>
              <a:rPr kumimoji="0" lang="en-US" sz="2800" b="0" i="0" u="none" strike="noStrike" kern="0" cap="none" spc="0" normalizeH="0" baseline="0" noProof="0" dirty="0" err="1">
                <a:ln>
                  <a:noFill/>
                </a:ln>
                <a:solidFill>
                  <a:srgbClr val="000000"/>
                </a:solidFill>
                <a:effectLst/>
                <a:uLnTx/>
                <a:uFillTx/>
                <a:latin typeface="Arial"/>
                <a:cs typeface="Arial"/>
                <a:sym typeface="Arial"/>
              </a:rPr>
              <a:t>memiliki</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lebih</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dari</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satu</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nama</a:t>
            </a:r>
            <a:r>
              <a:rPr kumimoji="0" lang="en-US" sz="2800" b="0" i="0" u="none" strike="noStrike" kern="0" cap="none" spc="0" normalizeH="0" baseline="0" noProof="0" dirty="0">
                <a:ln>
                  <a:noFill/>
                </a:ln>
                <a:solidFill>
                  <a:srgbClr val="000000"/>
                </a:solidFill>
                <a:effectLst/>
                <a:uLnTx/>
                <a:uFillTx/>
                <a:latin typeface="Arial"/>
                <a:cs typeface="Arial"/>
                <a:sym typeface="Arial"/>
              </a:rPr>
              <a:t> function/method yang </a:t>
            </a:r>
            <a:r>
              <a:rPr kumimoji="0" lang="en-US" sz="2800" b="0" i="0" u="none" strike="noStrike" kern="0" cap="none" spc="0" normalizeH="0" baseline="0" noProof="0" dirty="0" err="1">
                <a:ln>
                  <a:noFill/>
                </a:ln>
                <a:solidFill>
                  <a:srgbClr val="000000"/>
                </a:solidFill>
                <a:effectLst/>
                <a:uLnTx/>
                <a:uFillTx/>
                <a:latin typeface="Arial"/>
                <a:cs typeface="Arial"/>
                <a:sym typeface="Arial"/>
              </a:rPr>
              <a:t>sama</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tetapi</a:t>
            </a:r>
            <a:r>
              <a:rPr kumimoji="0" lang="en-US" sz="2800" b="0" i="0" u="none" strike="noStrike" kern="0" cap="none" spc="0" normalizeH="0" baseline="0" noProof="0" dirty="0">
                <a:ln>
                  <a:noFill/>
                </a:ln>
                <a:solidFill>
                  <a:srgbClr val="000000"/>
                </a:solidFill>
                <a:effectLst/>
                <a:uLnTx/>
                <a:uFillTx/>
                <a:latin typeface="Arial"/>
                <a:cs typeface="Arial"/>
                <a:sym typeface="Arial"/>
              </a:rPr>
              <a:t> </a:t>
            </a:r>
            <a:r>
              <a:rPr kumimoji="0" lang="en-US" sz="2800" b="0" i="0" u="none" strike="noStrike" kern="0" cap="none" spc="0" normalizeH="0" baseline="0" noProof="0" dirty="0" err="1">
                <a:ln>
                  <a:noFill/>
                </a:ln>
                <a:solidFill>
                  <a:srgbClr val="000000"/>
                </a:solidFill>
                <a:effectLst/>
                <a:uLnTx/>
                <a:uFillTx/>
                <a:latin typeface="Arial"/>
                <a:cs typeface="Arial"/>
                <a:sym typeface="Arial"/>
              </a:rPr>
              <a:t>memiliki</a:t>
            </a:r>
            <a:r>
              <a:rPr kumimoji="0" lang="en-US" sz="2800" b="0" i="0" u="none" strike="noStrike" kern="0" cap="none" spc="0" normalizeH="0" baseline="0" noProof="0" dirty="0">
                <a:ln>
                  <a:noFill/>
                </a:ln>
                <a:solidFill>
                  <a:srgbClr val="000000"/>
                </a:solidFill>
                <a:effectLst/>
                <a:uLnTx/>
                <a:uFillTx/>
                <a:latin typeface="Arial"/>
                <a:cs typeface="Arial"/>
                <a:sym typeface="Arial"/>
              </a:rPr>
              <a:t> parameter/argument yang </a:t>
            </a:r>
            <a:r>
              <a:rPr kumimoji="0" lang="en-US" sz="2800" b="0" i="0" u="none" strike="noStrike" kern="0" cap="none" spc="0" normalizeH="0" baseline="0" noProof="0" dirty="0" err="1">
                <a:ln>
                  <a:noFill/>
                </a:ln>
                <a:solidFill>
                  <a:srgbClr val="000000"/>
                </a:solidFill>
                <a:effectLst/>
                <a:uLnTx/>
                <a:uFillTx/>
                <a:latin typeface="Arial"/>
                <a:cs typeface="Arial"/>
                <a:sym typeface="Arial"/>
              </a:rPr>
              <a:t>berbeda</a:t>
            </a:r>
            <a:r>
              <a:rPr kumimoji="0" lang="en-US" sz="2800" b="0" i="0" u="none" strike="noStrike" kern="0" cap="none" spc="0" normalizeH="0" baseline="0" noProof="0" dirty="0">
                <a:ln>
                  <a:noFill/>
                </a:ln>
                <a:solidFill>
                  <a:srgbClr val="000000"/>
                </a:solidFill>
                <a:effectLst/>
                <a:uLnTx/>
                <a:uFillTx/>
                <a:latin typeface="Arial"/>
                <a:cs typeface="Arial"/>
                <a:sym typeface="Arial"/>
              </a:rPr>
              <a:t>.</a:t>
            </a:r>
            <a:endParaRPr kumimoji="0" lang="en-US" altLang="en-US" sz="16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366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64629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600" b="0" i="0" u="none" strike="noStrike" kern="0" cap="none" spc="0" normalizeH="0" baseline="0" noProof="0" dirty="0">
                <a:ln>
                  <a:noFill/>
                </a:ln>
                <a:solidFill>
                  <a:srgbClr val="595959"/>
                </a:solidFill>
                <a:effectLst/>
                <a:uLnTx/>
                <a:uFillTx/>
                <a:latin typeface="Arial"/>
                <a:ea typeface="Arial"/>
                <a:cs typeface="Arial"/>
                <a:sym typeface="Arial"/>
              </a:rPr>
              <a:t>Overloading</a:t>
            </a:r>
            <a:endParaRPr kumimoji="0" sz="3600" b="0" i="0" u="none" strike="noStrike" kern="0" cap="none" spc="0" normalizeH="0" baseline="0" noProof="0" dirty="0">
              <a:ln>
                <a:noFill/>
              </a:ln>
              <a:solidFill>
                <a:srgbClr val="595959"/>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CA9E04CB-7C8E-7530-AAFB-CA18AA6B46E4}"/>
              </a:ext>
            </a:extLst>
          </p:cNvPr>
          <p:cNvPicPr>
            <a:picLocks noChangeAspect="1"/>
          </p:cNvPicPr>
          <p:nvPr/>
        </p:nvPicPr>
        <p:blipFill>
          <a:blip r:embed="rId4"/>
          <a:stretch>
            <a:fillRect/>
          </a:stretch>
        </p:blipFill>
        <p:spPr>
          <a:xfrm>
            <a:off x="1869166" y="1559171"/>
            <a:ext cx="8453668" cy="4292310"/>
          </a:xfrm>
          <a:prstGeom prst="rect">
            <a:avLst/>
          </a:prstGeom>
        </p:spPr>
      </p:pic>
    </p:spTree>
    <p:extLst>
      <p:ext uri="{BB962C8B-B14F-4D97-AF65-F5344CB8AC3E}">
        <p14:creationId xmlns:p14="http://schemas.microsoft.com/office/powerpoint/2010/main" val="1959327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64629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600" b="0" i="0" u="none" strike="noStrike" kern="0" cap="none" spc="0" normalizeH="0" baseline="0" noProof="0" dirty="0">
                <a:ln>
                  <a:noFill/>
                </a:ln>
                <a:solidFill>
                  <a:srgbClr val="595959"/>
                </a:solidFill>
                <a:effectLst/>
                <a:uLnTx/>
                <a:uFillTx/>
                <a:latin typeface="Arial"/>
                <a:ea typeface="Arial"/>
                <a:cs typeface="Arial"/>
                <a:sym typeface="Arial"/>
              </a:rPr>
              <a:t>Overriding</a:t>
            </a:r>
            <a:endParaRPr kumimoji="0" sz="36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267761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Overriding method </a:t>
            </a:r>
            <a:r>
              <a:rPr lang="en-US" sz="2800" dirty="0" err="1"/>
              <a:t>adalah</a:t>
            </a:r>
            <a:r>
              <a:rPr lang="en-US" sz="2800" dirty="0"/>
              <a:t> </a:t>
            </a:r>
            <a:r>
              <a:rPr lang="en-US" sz="2800" dirty="0" err="1"/>
              <a:t>kemampuan</a:t>
            </a:r>
            <a:r>
              <a:rPr lang="en-US" sz="2800" dirty="0"/>
              <a:t> </a:t>
            </a:r>
            <a:r>
              <a:rPr lang="en-US" sz="2800" dirty="0" err="1"/>
              <a:t>dari</a:t>
            </a:r>
            <a:r>
              <a:rPr lang="en-US" sz="2800" dirty="0"/>
              <a:t> subclass </a:t>
            </a:r>
            <a:r>
              <a:rPr lang="en-US" sz="2800" dirty="0" err="1"/>
              <a:t>untuk</a:t>
            </a:r>
            <a:r>
              <a:rPr lang="en-US" sz="2800" dirty="0"/>
              <a:t> </a:t>
            </a:r>
            <a:r>
              <a:rPr lang="en-US" sz="2800" dirty="0" err="1"/>
              <a:t>memodifikasi</a:t>
            </a:r>
            <a:r>
              <a:rPr lang="en-US" sz="2800" dirty="0"/>
              <a:t> method </a:t>
            </a:r>
            <a:r>
              <a:rPr lang="en-US" sz="2800" dirty="0" err="1"/>
              <a:t>dari</a:t>
            </a:r>
            <a:r>
              <a:rPr lang="en-US" sz="2800" dirty="0"/>
              <a:t> superclass-</a:t>
            </a:r>
            <a:r>
              <a:rPr lang="en-US" sz="2800" dirty="0" err="1"/>
              <a:t>nya</a:t>
            </a:r>
            <a:r>
              <a:rPr lang="en-US" sz="2800" dirty="0"/>
              <a:t>, </a:t>
            </a:r>
            <a:r>
              <a:rPr lang="en-US" sz="2800" dirty="0" err="1"/>
              <a:t>yaitu</a:t>
            </a:r>
            <a:r>
              <a:rPr lang="en-US" sz="2800" dirty="0"/>
              <a:t> </a:t>
            </a:r>
            <a:r>
              <a:rPr lang="en-US" sz="2800" dirty="0" err="1"/>
              <a:t>dengan</a:t>
            </a:r>
            <a:r>
              <a:rPr lang="en-US" sz="2800" dirty="0"/>
              <a:t> </a:t>
            </a:r>
            <a:r>
              <a:rPr lang="en-US" sz="2800" dirty="0" err="1"/>
              <a:t>cara</a:t>
            </a:r>
            <a:r>
              <a:rPr lang="en-US" sz="2800" dirty="0"/>
              <a:t> </a:t>
            </a:r>
            <a:r>
              <a:rPr lang="en-US" sz="2800" dirty="0" err="1"/>
              <a:t>menumpuk</a:t>
            </a:r>
            <a:r>
              <a:rPr lang="en-US" sz="2800" dirty="0"/>
              <a:t> (</a:t>
            </a:r>
            <a:r>
              <a:rPr lang="en-US" sz="2800" dirty="0" err="1"/>
              <a:t>mendefinisikan</a:t>
            </a:r>
            <a:r>
              <a:rPr lang="en-US" sz="2800" dirty="0"/>
              <a:t> </a:t>
            </a:r>
            <a:r>
              <a:rPr lang="en-US" sz="2800" dirty="0" err="1"/>
              <a:t>kembali</a:t>
            </a:r>
            <a:r>
              <a:rPr lang="en-US" sz="2800" dirty="0"/>
              <a:t>) method superclass-</a:t>
            </a:r>
            <a:r>
              <a:rPr lang="en-US" sz="2800" dirty="0" err="1"/>
              <a:t>nya</a:t>
            </a:r>
            <a:r>
              <a:rPr lang="en-US" sz="2800" dirty="0"/>
              <a:t>. </a:t>
            </a:r>
            <a:r>
              <a:rPr lang="en-US" sz="2800" dirty="0" err="1"/>
              <a:t>Contoh</a:t>
            </a:r>
            <a:r>
              <a:rPr lang="en-US" sz="2800" dirty="0"/>
              <a:t> overriding method </a:t>
            </a:r>
            <a:r>
              <a:rPr lang="en-US" sz="2800" dirty="0" err="1"/>
              <a:t>dapat</a:t>
            </a:r>
            <a:r>
              <a:rPr lang="en-US" sz="2800" dirty="0"/>
              <a:t> </a:t>
            </a:r>
            <a:r>
              <a:rPr lang="en-US" sz="2800" dirty="0" err="1"/>
              <a:t>dilihat</a:t>
            </a:r>
            <a:r>
              <a:rPr lang="en-US" sz="2800" dirty="0"/>
              <a:t> pada subclass “Mobil” yang </a:t>
            </a:r>
            <a:r>
              <a:rPr lang="en-US" sz="2800" dirty="0" err="1"/>
              <a:t>mendefinisikan</a:t>
            </a:r>
            <a:r>
              <a:rPr lang="en-US" sz="2800" dirty="0"/>
              <a:t> </a:t>
            </a:r>
            <a:r>
              <a:rPr lang="en-US" sz="2800" dirty="0" err="1"/>
              <a:t>kembali</a:t>
            </a:r>
            <a:r>
              <a:rPr lang="en-US" sz="2800" dirty="0"/>
              <a:t> method </a:t>
            </a:r>
            <a:r>
              <a:rPr lang="en-US" sz="2800" dirty="0" err="1"/>
              <a:t>keterangan</a:t>
            </a:r>
            <a:r>
              <a:rPr lang="en-US" sz="2800" dirty="0"/>
              <a:t>() dan </a:t>
            </a:r>
            <a:r>
              <a:rPr lang="en-US" sz="2800" dirty="0" err="1"/>
              <a:t>hapus</a:t>
            </a:r>
            <a:r>
              <a:rPr lang="en-US" sz="2800" dirty="0"/>
              <a:t>() </a:t>
            </a:r>
            <a:r>
              <a:rPr lang="en-US" sz="2800" dirty="0" err="1"/>
              <a:t>dari</a:t>
            </a:r>
            <a:r>
              <a:rPr lang="en-US" sz="2800" dirty="0"/>
              <a:t> class “</a:t>
            </a:r>
            <a:r>
              <a:rPr lang="en-US" sz="2800" dirty="0" err="1"/>
              <a:t>Kendaraan</a:t>
            </a:r>
            <a:r>
              <a:rPr lang="en-US" sz="2800" dirty="0"/>
              <a:t>”.</a:t>
            </a:r>
            <a:endParaRPr kumimoji="0" lang="en-US" altLang="en-US" sz="12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2625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49"/>
        <p:cNvGrpSpPr/>
        <p:nvPr/>
      </p:nvGrpSpPr>
      <p:grpSpPr>
        <a:xfrm>
          <a:off x="0" y="0"/>
          <a:ext cx="0" cy="0"/>
          <a:chOff x="0" y="0"/>
          <a:chExt cx="0" cy="0"/>
        </a:xfrm>
      </p:grpSpPr>
      <p:sp>
        <p:nvSpPr>
          <p:cNvPr id="50" name="Google Shape;50;p3"/>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1" name="Google Shape;51;p3"/>
          <p:cNvSpPr/>
          <p:nvPr/>
        </p:nvSpPr>
        <p:spPr>
          <a:xfrm>
            <a:off x="3337200" y="3175050"/>
            <a:ext cx="5517600" cy="5079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err="1">
                <a:ln>
                  <a:noFill/>
                </a:ln>
                <a:solidFill>
                  <a:srgbClr val="FFFFFF"/>
                </a:solidFill>
                <a:effectLst/>
                <a:uLnTx/>
                <a:uFillTx/>
                <a:latin typeface="Arial"/>
                <a:ea typeface="Arial"/>
                <a:cs typeface="Arial"/>
                <a:sym typeface="Arial"/>
              </a:rPr>
              <a:t>Studi</a:t>
            </a: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US" sz="3000" b="0" i="0" u="none" strike="noStrike" kern="0" cap="none" spc="0" normalizeH="0" baseline="0" noProof="0" dirty="0" err="1">
                <a:ln>
                  <a:noFill/>
                </a:ln>
                <a:solidFill>
                  <a:srgbClr val="FFFFFF"/>
                </a:solidFill>
                <a:effectLst/>
                <a:uLnTx/>
                <a:uFillTx/>
                <a:latin typeface="Arial"/>
                <a:ea typeface="Arial"/>
                <a:cs typeface="Arial"/>
                <a:sym typeface="Arial"/>
              </a:rPr>
              <a:t>Kasus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165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
        <p:cNvGrpSpPr/>
        <p:nvPr/>
      </p:nvGrpSpPr>
      <p:grpSpPr>
        <a:xfrm>
          <a:off x="0" y="0"/>
          <a:ext cx="0" cy="0"/>
          <a:chOff x="0" y="0"/>
          <a:chExt cx="0" cy="0"/>
        </a:xfrm>
      </p:grpSpPr>
      <p:sp>
        <p:nvSpPr>
          <p:cNvPr id="45" name="Google Shape;45;p2"/>
          <p:cNvSpPr txBox="1"/>
          <p:nvPr/>
        </p:nvSpPr>
        <p:spPr>
          <a:xfrm>
            <a:off x="3146611" y="2479213"/>
            <a:ext cx="6096000" cy="92333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Arial"/>
                <a:ea typeface="Arial"/>
                <a:cs typeface="Arial"/>
                <a:sym typeface="Arial"/>
              </a:rPr>
              <a:t>Mari kita asumsikan bahwa kita memiliki kelas “Bird” dan kita sedang membuat daftar burung. Mari kita pahami konsep OOP yang digunakan dalam pembuatan kelas “Bird” ini.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6871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49"/>
        <p:cNvGrpSpPr/>
        <p:nvPr/>
      </p:nvGrpSpPr>
      <p:grpSpPr>
        <a:xfrm>
          <a:off x="0" y="0"/>
          <a:ext cx="0" cy="0"/>
          <a:chOff x="0" y="0"/>
          <a:chExt cx="0" cy="0"/>
        </a:xfrm>
      </p:grpSpPr>
      <p:sp>
        <p:nvSpPr>
          <p:cNvPr id="50" name="Google Shape;50;p3"/>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1" name="Google Shape;51;p3"/>
          <p:cNvSpPr/>
          <p:nvPr/>
        </p:nvSpPr>
        <p:spPr>
          <a:xfrm>
            <a:off x="3337200" y="3175050"/>
            <a:ext cx="5517600" cy="5079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Inheritance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4092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49"/>
        <p:cNvGrpSpPr/>
        <p:nvPr/>
      </p:nvGrpSpPr>
      <p:grpSpPr>
        <a:xfrm>
          <a:off x="0" y="0"/>
          <a:ext cx="0" cy="0"/>
          <a:chOff x="0" y="0"/>
          <a:chExt cx="0" cy="0"/>
        </a:xfrm>
      </p:grpSpPr>
      <p:sp>
        <p:nvSpPr>
          <p:cNvPr id="50" name="Google Shape;50;p3"/>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Arial"/>
              <a:ea typeface="Arial"/>
              <a:cs typeface="Arial"/>
              <a:sym typeface="Arial"/>
            </a:endParaRPr>
          </a:p>
        </p:txBody>
      </p:sp>
      <p:sp>
        <p:nvSpPr>
          <p:cNvPr id="51" name="Google Shape;51;p3"/>
          <p:cNvSpPr/>
          <p:nvPr/>
        </p:nvSpPr>
        <p:spPr>
          <a:xfrm>
            <a:off x="3337200" y="3175050"/>
            <a:ext cx="5517600" cy="5079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000" b="0" i="0" u="none" strike="noStrike" cap="none" dirty="0">
                <a:solidFill>
                  <a:schemeClr val="lt1"/>
                </a:solidFill>
                <a:latin typeface="Arial"/>
                <a:ea typeface="Arial"/>
                <a:cs typeface="Arial"/>
                <a:sym typeface="Arial"/>
              </a:rPr>
              <a:t>Inheritance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857307" y="870996"/>
            <a:ext cx="4477385" cy="5530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3000"/>
              <a:buFont typeface="Arial"/>
              <a:buNone/>
            </a:pPr>
            <a:r>
              <a:rPr lang="en-US" sz="3000" b="0" i="0" u="none" strike="noStrike" cap="none">
                <a:solidFill>
                  <a:srgbClr val="595959"/>
                </a:solidFill>
                <a:latin typeface="Arial"/>
                <a:ea typeface="Arial"/>
                <a:cs typeface="Arial"/>
                <a:sym typeface="Arial"/>
              </a:rPr>
              <a:t>INHERITANCE</a:t>
            </a:r>
            <a:endParaRPr sz="3000" b="0" i="0" u="none" strike="noStrike" cap="none">
              <a:solidFill>
                <a:srgbClr val="595959"/>
              </a:solidFill>
              <a:latin typeface="Arial"/>
              <a:ea typeface="Arial"/>
              <a:cs typeface="Arial"/>
              <a:sym typeface="Arial"/>
            </a:endParaRPr>
          </a:p>
        </p:txBody>
      </p:sp>
      <p:sp>
        <p:nvSpPr>
          <p:cNvPr id="57" name="Google Shape;57;p4"/>
          <p:cNvSpPr txBox="1"/>
          <p:nvPr/>
        </p:nvSpPr>
        <p:spPr>
          <a:xfrm>
            <a:off x="1104656" y="2136338"/>
            <a:ext cx="9982685" cy="2031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Untuk setiap burung, ada satu set properti yang telah ditetapkan yang umum untuk semua burung dan ada satu set properti yang khusus untuk burung tertentu. Oleh karena itu, secara intuitif, kita dapat mengatakan bahwa semua burung mewarisi ciri-ciri umum seperti sayap, kaki, mata, dll. Oleh karena itu, dalam cara berorientasi objek untuk merepresentasikan burung, pertama-tama kita mendeklarasikan kelas “Bird” dengan seperangkat properti yang umum untuk semua burung. Dengan melakukan ini, kita dapat menghindari menyatakan sifat-sifat umum ini di setiap burung yang kita buat. Sebagai gantinya, kita cukup mewariskan kelas “Bird” di semua burung yang kita buat.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pic>
        <p:nvPicPr>
          <p:cNvPr id="62" name="Google Shape;62;p5"/>
          <p:cNvPicPr preferRelativeResize="0"/>
          <p:nvPr/>
        </p:nvPicPr>
        <p:blipFill rotWithShape="1">
          <a:blip r:embed="rId4">
            <a:alphaModFix/>
          </a:blip>
          <a:srcRect/>
          <a:stretch/>
        </p:blipFill>
        <p:spPr>
          <a:xfrm>
            <a:off x="4657524" y="1552313"/>
            <a:ext cx="2876951" cy="3753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6"/>
          <p:cNvSpPr txBox="1"/>
          <p:nvPr/>
        </p:nvSpPr>
        <p:spPr>
          <a:xfrm>
            <a:off x="3146611" y="2479213"/>
            <a:ext cx="6096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Setelah kelas “Bird” dibuat, jika kita ingin membuat kelas “Pigeon”, maka kita cukup mewarisi kelas “Bird” di atas.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pic>
        <p:nvPicPr>
          <p:cNvPr id="72" name="Google Shape;72;p7"/>
          <p:cNvPicPr preferRelativeResize="0"/>
          <p:nvPr/>
        </p:nvPicPr>
        <p:blipFill rotWithShape="1">
          <a:blip r:embed="rId4">
            <a:alphaModFix/>
          </a:blip>
          <a:srcRect/>
          <a:stretch/>
        </p:blipFill>
        <p:spPr>
          <a:xfrm>
            <a:off x="4676577" y="2238209"/>
            <a:ext cx="2838846" cy="23815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8"/>
          <p:cNvSpPr txBox="1"/>
          <p:nvPr/>
        </p:nvSpPr>
        <p:spPr>
          <a:xfrm>
            <a:off x="3146611" y="2479213"/>
            <a:ext cx="609600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Dan jika kita ingin membuat method yang menggunakan atribut dari kelas ”Bird”, maka kita dapat memanggilnya dengan menggunakan keyword “super”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pic>
        <p:nvPicPr>
          <p:cNvPr id="82" name="Google Shape;82;p9"/>
          <p:cNvPicPr preferRelativeResize="0"/>
          <p:nvPr/>
        </p:nvPicPr>
        <p:blipFill rotWithShape="1">
          <a:blip r:embed="rId4">
            <a:alphaModFix/>
          </a:blip>
          <a:srcRect/>
          <a:stretch/>
        </p:blipFill>
        <p:spPr>
          <a:xfrm>
            <a:off x="2980890" y="1785708"/>
            <a:ext cx="6230219" cy="328658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86"/>
        <p:cNvGrpSpPr/>
        <p:nvPr/>
      </p:nvGrpSpPr>
      <p:grpSpPr>
        <a:xfrm>
          <a:off x="0" y="0"/>
          <a:ext cx="0" cy="0"/>
          <a:chOff x="0" y="0"/>
          <a:chExt cx="0" cy="0"/>
        </a:xfrm>
      </p:grpSpPr>
      <p:sp>
        <p:nvSpPr>
          <p:cNvPr id="87" name="Google Shape;87;p10"/>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600"/>
              <a:buFont typeface="Arial"/>
              <a:buNone/>
            </a:pPr>
            <a:endParaRPr sz="6600" b="0" i="0" u="none" strike="noStrike" cap="none">
              <a:solidFill>
                <a:srgbClr val="FFFFFF"/>
              </a:solidFill>
              <a:latin typeface="Arial"/>
              <a:ea typeface="Arial"/>
              <a:cs typeface="Arial"/>
              <a:sym typeface="Arial"/>
            </a:endParaRPr>
          </a:p>
        </p:txBody>
      </p:sp>
      <p:sp>
        <p:nvSpPr>
          <p:cNvPr id="88" name="Google Shape;88;p10"/>
          <p:cNvSpPr/>
          <p:nvPr/>
        </p:nvSpPr>
        <p:spPr>
          <a:xfrm>
            <a:off x="3546792" y="3175084"/>
            <a:ext cx="5517515" cy="5078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FFFFFF"/>
              </a:buClr>
              <a:buSzPts val="3000"/>
              <a:buFont typeface="Arial"/>
              <a:buNone/>
            </a:pPr>
            <a:r>
              <a:rPr lang="en-US" sz="3000" b="0" i="0" u="none" strike="noStrike" cap="none" dirty="0">
                <a:solidFill>
                  <a:srgbClr val="FFFFFF"/>
                </a:solidFill>
                <a:latin typeface="Arial"/>
                <a:ea typeface="Arial"/>
                <a:cs typeface="Arial"/>
                <a:sym typeface="Arial"/>
              </a:rPr>
              <a:t>Encapsulation</a:t>
            </a:r>
            <a:endParaRPr sz="3000" b="0" i="0" u="none" strike="noStrike" cap="none" dirty="0">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1"/>
          <p:cNvSpPr txBox="1"/>
          <p:nvPr/>
        </p:nvSpPr>
        <p:spPr>
          <a:xfrm>
            <a:off x="3857307" y="870996"/>
            <a:ext cx="447738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3200"/>
              <a:buFont typeface="Arial"/>
              <a:buNone/>
            </a:pPr>
            <a:r>
              <a:rPr lang="en-US" sz="3200" b="0" i="0" u="none" strike="noStrike" cap="none">
                <a:solidFill>
                  <a:srgbClr val="595959"/>
                </a:solidFill>
                <a:latin typeface="Arial"/>
                <a:ea typeface="Arial"/>
                <a:cs typeface="Arial"/>
                <a:sym typeface="Arial"/>
              </a:rPr>
              <a:t>ENCAPSULATION</a:t>
            </a:r>
            <a:endParaRPr sz="3200" b="0" i="0" u="none" strike="noStrike" cap="none">
              <a:solidFill>
                <a:srgbClr val="595959"/>
              </a:solidFill>
              <a:latin typeface="Arial"/>
              <a:ea typeface="Arial"/>
              <a:cs typeface="Arial"/>
              <a:sym typeface="Arial"/>
            </a:endParaRPr>
          </a:p>
        </p:txBody>
      </p:sp>
      <p:sp>
        <p:nvSpPr>
          <p:cNvPr id="95" name="Google Shape;95;p11"/>
          <p:cNvSpPr txBox="1"/>
          <p:nvPr/>
        </p:nvSpPr>
        <p:spPr>
          <a:xfrm>
            <a:off x="1104656" y="2136338"/>
            <a:ext cx="99826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Sekarang, kita telah mendefinisikan properti dari kelas “Bird” dan atribut yang dimiliki burung seperti warna, sayap, kaki dapat diinisialisasi dengan membuat objek kelas burung. Namun, jika kita hanya dapat mengubah properti dari kelas “Bird” hanya dengan referensi dari objek, maka atribut kehilangan informasi yang awalnya diinisialisasi.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2"/>
          <p:cNvSpPr txBox="1"/>
          <p:nvPr/>
        </p:nvSpPr>
        <p:spPr>
          <a:xfrm>
            <a:off x="1104656" y="2136338"/>
            <a:ext cx="9982685" cy="25853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Misalnya, katakanlah kita awalnya membuat merpati dengan warna abu-abu dengan membuat konstruktor, setiap pengguna dengan instance objek merpati dapat mengubah warna ini menjadi merah atau hitam hanya dengan merujuk atribut dengan kata kunci “this". Untuk menghindari hal ini, kita menyertakan properti ke dalam sebuah metode. Metode ini disebut getter dan setter atribut. Idenya adalah untuk hanya menyertakan inisialisasi dan pengambilan atribut dalam suatu metode alih-alih langsung merujuk atribut secara langsung. Ini juga memberikan keuntungan karena setter memberi kita kendali penuh dalam menetapkan nilai ke atribut dan membantu kita membatasi perubahan yang tidak perlu.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101562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000" b="0" i="0" u="none" strike="noStrike" kern="0" cap="none" spc="0" normalizeH="0" baseline="0" noProof="0" dirty="0" err="1">
                <a:ln>
                  <a:noFill/>
                </a:ln>
                <a:solidFill>
                  <a:srgbClr val="595959"/>
                </a:solidFill>
                <a:effectLst/>
                <a:uLnTx/>
                <a:uFillTx/>
                <a:latin typeface="Arial"/>
                <a:ea typeface="Arial"/>
                <a:cs typeface="Arial"/>
                <a:sym typeface="Arial"/>
              </a:rPr>
              <a:t>Pengertian</a:t>
            </a:r>
            <a:r>
              <a:rPr kumimoji="0" lang="en-US" sz="3000" b="0" i="0" u="none" strike="noStrike" kern="0" cap="none" spc="0" normalizeH="0" baseline="0" noProof="0" dirty="0">
                <a:ln>
                  <a:noFill/>
                </a:ln>
                <a:solidFill>
                  <a:srgbClr val="595959"/>
                </a:solidFill>
                <a:effectLst/>
                <a:uLnTx/>
                <a:uFillTx/>
                <a:latin typeface="Arial"/>
                <a:ea typeface="Arial"/>
                <a:cs typeface="Arial"/>
                <a:sym typeface="Arial"/>
              </a:rPr>
              <a:t> </a:t>
            </a:r>
            <a:r>
              <a:rPr kumimoji="0" lang="en-US" sz="3000" b="0" i="0" u="none" strike="noStrike" kern="0" cap="none" spc="0" normalizeH="0" baseline="0" noProof="0" dirty="0" err="1">
                <a:ln>
                  <a:noFill/>
                </a:ln>
                <a:solidFill>
                  <a:srgbClr val="595959"/>
                </a:solidFill>
                <a:effectLst/>
                <a:uLnTx/>
                <a:uFillTx/>
                <a:latin typeface="Arial"/>
                <a:ea typeface="Arial"/>
                <a:cs typeface="Arial"/>
                <a:sym typeface="Arial"/>
              </a:rPr>
              <a:t>dasar</a:t>
            </a:r>
            <a:r>
              <a:rPr kumimoji="0" lang="en-US" sz="3000" b="0" i="0" u="none" strike="noStrike" kern="0" cap="none" spc="0" normalizeH="0" baseline="0" noProof="0" dirty="0">
                <a:ln>
                  <a:noFill/>
                </a:ln>
                <a:solidFill>
                  <a:srgbClr val="595959"/>
                </a:solidFill>
                <a:effectLst/>
                <a:uLnTx/>
                <a:uFillTx/>
                <a:latin typeface="Arial"/>
                <a:ea typeface="Arial"/>
                <a:cs typeface="Arial"/>
                <a:sym typeface="Arial"/>
              </a:rPr>
              <a:t> inheritance</a:t>
            </a:r>
          </a:p>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endParaRPr kumimoji="0" sz="30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3108503"/>
          </a:xfrm>
          <a:prstGeom prst="rect">
            <a:avLst/>
          </a:prstGeom>
          <a:noFill/>
          <a:ln>
            <a:noFill/>
          </a:ln>
        </p:spPr>
        <p:txBody>
          <a:bodyPr spcFirstLastPara="1" wrap="square" lIns="91425" tIns="45700" rIns="91425" bIns="45700" anchor="t" anchorCtr="0">
            <a:spAutoFit/>
          </a:bodyPr>
          <a:lstStyle/>
          <a:p>
            <a:pPr marL="571500" indent="-571500">
              <a:buFont typeface="Arial" panose="020B0604020202020204" pitchFamily="34" charset="0"/>
              <a:buChar char="•"/>
            </a:pPr>
            <a:r>
              <a:rPr lang="en-US" altLang="en-US" sz="2800" dirty="0" err="1">
                <a:latin typeface="+mj-lt"/>
              </a:rPr>
              <a:t>Pewarisan</a:t>
            </a:r>
            <a:r>
              <a:rPr lang="en-US" altLang="en-US" sz="2800" dirty="0">
                <a:latin typeface="+mj-lt"/>
              </a:rPr>
              <a:t> </a:t>
            </a:r>
            <a:r>
              <a:rPr lang="en-US" altLang="en-US" sz="2800" dirty="0" err="1">
                <a:latin typeface="+mj-lt"/>
              </a:rPr>
              <a:t>merupakan</a:t>
            </a:r>
            <a:r>
              <a:rPr lang="en-US" altLang="en-US" sz="2800" dirty="0">
                <a:latin typeface="+mj-lt"/>
              </a:rPr>
              <a:t> </a:t>
            </a:r>
            <a:r>
              <a:rPr lang="en-US" altLang="en-US" sz="2800" dirty="0" err="1">
                <a:latin typeface="+mj-lt"/>
              </a:rPr>
              <a:t>sebuah</a:t>
            </a:r>
            <a:r>
              <a:rPr lang="en-US" altLang="en-US" sz="2800" dirty="0">
                <a:latin typeface="+mj-lt"/>
              </a:rPr>
              <a:t> </a:t>
            </a:r>
            <a:r>
              <a:rPr lang="en-US" altLang="en-US" sz="2800" dirty="0" err="1">
                <a:latin typeface="+mj-lt"/>
              </a:rPr>
              <a:t>bentuk</a:t>
            </a:r>
            <a:r>
              <a:rPr lang="en-US" altLang="en-US" sz="2800" dirty="0">
                <a:latin typeface="+mj-lt"/>
              </a:rPr>
              <a:t> “</a:t>
            </a:r>
            <a:r>
              <a:rPr lang="en-US" altLang="en-US" sz="2800" dirty="0" err="1">
                <a:latin typeface="+mj-lt"/>
              </a:rPr>
              <a:t>penggunaan</a:t>
            </a:r>
            <a:r>
              <a:rPr lang="en-US" altLang="en-US" sz="2800" dirty="0">
                <a:latin typeface="+mj-lt"/>
              </a:rPr>
              <a:t> </a:t>
            </a:r>
            <a:r>
              <a:rPr lang="en-US" altLang="en-US" sz="2800" dirty="0" err="1">
                <a:latin typeface="+mj-lt"/>
              </a:rPr>
              <a:t>kembali</a:t>
            </a:r>
            <a:r>
              <a:rPr lang="en-US" altLang="en-US" sz="2800" dirty="0">
                <a:latin typeface="+mj-lt"/>
              </a:rPr>
              <a:t>” (</a:t>
            </a:r>
            <a:r>
              <a:rPr lang="en-US" altLang="en-US" sz="2800" i="1" dirty="0">
                <a:latin typeface="+mj-lt"/>
              </a:rPr>
              <a:t>reusability</a:t>
            </a:r>
            <a:r>
              <a:rPr lang="en-US" altLang="en-US" sz="2800" dirty="0">
                <a:latin typeface="+mj-lt"/>
              </a:rPr>
              <a:t>); </a:t>
            </a:r>
            <a:r>
              <a:rPr lang="en-US" altLang="en-US" sz="2800" dirty="0" err="1">
                <a:latin typeface="+mj-lt"/>
              </a:rPr>
              <a:t>dimana</a:t>
            </a:r>
            <a:r>
              <a:rPr lang="en-US" altLang="en-US" sz="2800" dirty="0">
                <a:latin typeface="+mj-lt"/>
              </a:rPr>
              <a:t> </a:t>
            </a:r>
            <a:r>
              <a:rPr lang="en-US" altLang="en-US" sz="2800" b="1" dirty="0">
                <a:latin typeface="+mj-lt"/>
              </a:rPr>
              <a:t>class</a:t>
            </a:r>
            <a:r>
              <a:rPr lang="en-US" altLang="en-US" sz="2800" dirty="0">
                <a:latin typeface="+mj-lt"/>
              </a:rPr>
              <a:t> </a:t>
            </a:r>
            <a:r>
              <a:rPr lang="en-US" altLang="en-US" sz="2800" dirty="0" err="1">
                <a:latin typeface="+mj-lt"/>
              </a:rPr>
              <a:t>baru</a:t>
            </a:r>
            <a:r>
              <a:rPr lang="en-US" altLang="en-US" sz="2800" dirty="0">
                <a:latin typeface="+mj-lt"/>
              </a:rPr>
              <a:t> </a:t>
            </a:r>
            <a:r>
              <a:rPr lang="en-US" altLang="en-US" sz="2800" dirty="0" err="1">
                <a:latin typeface="+mj-lt"/>
              </a:rPr>
              <a:t>dibuat</a:t>
            </a:r>
            <a:r>
              <a:rPr lang="en-US" altLang="en-US" sz="2800" dirty="0">
                <a:latin typeface="+mj-lt"/>
              </a:rPr>
              <a:t> </a:t>
            </a:r>
            <a:r>
              <a:rPr lang="en-US" altLang="en-US" sz="2800" dirty="0" err="1">
                <a:latin typeface="+mj-lt"/>
              </a:rPr>
              <a:t>dari</a:t>
            </a:r>
            <a:r>
              <a:rPr lang="en-US" altLang="en-US" sz="2800" dirty="0">
                <a:latin typeface="+mj-lt"/>
              </a:rPr>
              <a:t> </a:t>
            </a:r>
            <a:r>
              <a:rPr lang="en-US" altLang="en-US" sz="2800" b="1" dirty="0">
                <a:latin typeface="+mj-lt"/>
              </a:rPr>
              <a:t>class</a:t>
            </a:r>
            <a:r>
              <a:rPr lang="en-US" altLang="en-US" sz="2800" dirty="0">
                <a:latin typeface="+mj-lt"/>
              </a:rPr>
              <a:t> yang </a:t>
            </a:r>
            <a:r>
              <a:rPr lang="en-US" altLang="en-US" sz="2800" dirty="0" err="1">
                <a:latin typeface="+mj-lt"/>
              </a:rPr>
              <a:t>pernah</a:t>
            </a:r>
            <a:r>
              <a:rPr lang="en-US" altLang="en-US" sz="2800" dirty="0">
                <a:latin typeface="+mj-lt"/>
              </a:rPr>
              <a:t> </a:t>
            </a:r>
            <a:r>
              <a:rPr lang="en-US" altLang="en-US" sz="2800" dirty="0" err="1">
                <a:latin typeface="+mj-lt"/>
              </a:rPr>
              <a:t>ada</a:t>
            </a:r>
            <a:r>
              <a:rPr lang="en-US" altLang="en-US" sz="2800" dirty="0">
                <a:latin typeface="+mj-lt"/>
              </a:rPr>
              <a:t> yang (</a:t>
            </a:r>
            <a:r>
              <a:rPr lang="en-US" altLang="en-US" sz="2800" dirty="0" err="1">
                <a:latin typeface="+mj-lt"/>
              </a:rPr>
              <a:t>biasanya</a:t>
            </a:r>
            <a:r>
              <a:rPr lang="en-US" altLang="en-US" sz="2800" dirty="0">
                <a:latin typeface="+mj-lt"/>
              </a:rPr>
              <a:t>) </a:t>
            </a:r>
            <a:r>
              <a:rPr lang="en-US" altLang="en-US" sz="2800" dirty="0" err="1">
                <a:latin typeface="+mj-lt"/>
              </a:rPr>
              <a:t>ditambah</a:t>
            </a:r>
            <a:r>
              <a:rPr lang="en-US" altLang="en-US" sz="2800" dirty="0">
                <a:latin typeface="+mj-lt"/>
              </a:rPr>
              <a:t> </a:t>
            </a:r>
            <a:r>
              <a:rPr lang="en-US" altLang="en-US" sz="2800" dirty="0" err="1">
                <a:latin typeface="+mj-lt"/>
              </a:rPr>
              <a:t>fasilitasnya</a:t>
            </a:r>
            <a:r>
              <a:rPr lang="en-US" altLang="en-US" sz="2800" dirty="0">
                <a:latin typeface="+mj-lt"/>
              </a:rPr>
              <a:t>.</a:t>
            </a:r>
          </a:p>
          <a:p>
            <a:pPr marL="571500" indent="-571500">
              <a:buFont typeface="Arial" panose="020B0604020202020204" pitchFamily="34" charset="0"/>
              <a:buChar char="•"/>
            </a:pPr>
            <a:r>
              <a:rPr lang="en-US" altLang="en-US" sz="2800" dirty="0" err="1">
                <a:latin typeface="+mj-lt"/>
              </a:rPr>
              <a:t>Setiap</a:t>
            </a:r>
            <a:r>
              <a:rPr lang="en-US" altLang="en-US" sz="2800" dirty="0">
                <a:latin typeface="+mj-lt"/>
              </a:rPr>
              <a:t> </a:t>
            </a:r>
            <a:r>
              <a:rPr lang="en-US" altLang="en-US" sz="2800" b="1" dirty="0">
                <a:latin typeface="+mj-lt"/>
              </a:rPr>
              <a:t>class</a:t>
            </a:r>
            <a:r>
              <a:rPr lang="en-US" altLang="en-US" sz="2800" dirty="0">
                <a:latin typeface="+mj-lt"/>
              </a:rPr>
              <a:t> </a:t>
            </a:r>
            <a:r>
              <a:rPr lang="en-US" altLang="en-US" sz="2800" dirty="0" err="1">
                <a:latin typeface="+mj-lt"/>
              </a:rPr>
              <a:t>turunan</a:t>
            </a:r>
            <a:r>
              <a:rPr lang="en-US" altLang="en-US" sz="2800" dirty="0">
                <a:latin typeface="+mj-lt"/>
              </a:rPr>
              <a:t> </a:t>
            </a:r>
            <a:r>
              <a:rPr lang="en-US" altLang="en-US" sz="2800" dirty="0" err="1">
                <a:latin typeface="+mj-lt"/>
              </a:rPr>
              <a:t>dapat</a:t>
            </a:r>
            <a:r>
              <a:rPr lang="en-US" altLang="en-US" sz="2800" dirty="0">
                <a:latin typeface="+mj-lt"/>
              </a:rPr>
              <a:t> </a:t>
            </a:r>
            <a:r>
              <a:rPr lang="en-US" altLang="en-US" sz="2800" dirty="0" err="1">
                <a:latin typeface="+mj-lt"/>
              </a:rPr>
              <a:t>menjadi</a:t>
            </a:r>
            <a:r>
              <a:rPr lang="en-US" altLang="en-US" sz="2800" dirty="0">
                <a:latin typeface="+mj-lt"/>
              </a:rPr>
              <a:t> </a:t>
            </a:r>
            <a:r>
              <a:rPr lang="en-US" altLang="en-US" sz="2800" b="1" dirty="0">
                <a:latin typeface="+mj-lt"/>
              </a:rPr>
              <a:t>class</a:t>
            </a:r>
            <a:r>
              <a:rPr lang="en-US" altLang="en-US" sz="2800" dirty="0">
                <a:latin typeface="+mj-lt"/>
              </a:rPr>
              <a:t> </a:t>
            </a:r>
            <a:r>
              <a:rPr lang="en-US" altLang="en-US" sz="2800" dirty="0" err="1">
                <a:latin typeface="+mj-lt"/>
              </a:rPr>
              <a:t>pokok</a:t>
            </a:r>
            <a:r>
              <a:rPr lang="en-US" altLang="en-US" sz="2800" dirty="0">
                <a:latin typeface="+mj-lt"/>
              </a:rPr>
              <a:t> (</a:t>
            </a:r>
            <a:r>
              <a:rPr lang="en-US" altLang="en-US" sz="2800" dirty="0" err="1">
                <a:latin typeface="+mj-lt"/>
              </a:rPr>
              <a:t>induk</a:t>
            </a:r>
            <a:r>
              <a:rPr lang="en-US" altLang="en-US" sz="2800" dirty="0">
                <a:latin typeface="+mj-lt"/>
              </a:rPr>
              <a:t>) </a:t>
            </a:r>
            <a:r>
              <a:rPr lang="en-US" altLang="en-US" sz="2800" dirty="0" err="1">
                <a:latin typeface="+mj-lt"/>
              </a:rPr>
              <a:t>untuk</a:t>
            </a:r>
            <a:r>
              <a:rPr lang="en-US" altLang="en-US" sz="2800" dirty="0">
                <a:latin typeface="+mj-lt"/>
              </a:rPr>
              <a:t> </a:t>
            </a:r>
            <a:r>
              <a:rPr lang="en-US" altLang="en-US" sz="2800" b="1" dirty="0">
                <a:latin typeface="+mj-lt"/>
              </a:rPr>
              <a:t>class</a:t>
            </a:r>
            <a:r>
              <a:rPr lang="en-US" altLang="en-US" sz="2800" dirty="0">
                <a:latin typeface="+mj-lt"/>
              </a:rPr>
              <a:t> </a:t>
            </a:r>
            <a:r>
              <a:rPr lang="en-US" altLang="en-US" sz="2800" dirty="0" err="1">
                <a:latin typeface="+mj-lt"/>
              </a:rPr>
              <a:t>turunan</a:t>
            </a:r>
            <a:r>
              <a:rPr lang="en-US" altLang="en-US" sz="2800" dirty="0">
                <a:latin typeface="+mj-lt"/>
              </a:rPr>
              <a:t> yang </a:t>
            </a:r>
            <a:r>
              <a:rPr lang="en-US" altLang="en-US" sz="2800" dirty="0" err="1">
                <a:latin typeface="+mj-lt"/>
              </a:rPr>
              <a:t>akan</a:t>
            </a:r>
            <a:r>
              <a:rPr lang="en-US" altLang="en-US" sz="2800" dirty="0">
                <a:latin typeface="+mj-lt"/>
              </a:rPr>
              <a:t> </a:t>
            </a:r>
            <a:r>
              <a:rPr lang="en-US" altLang="en-US" sz="2800" dirty="0" err="1">
                <a:latin typeface="+mj-lt"/>
              </a:rPr>
              <a:t>datang</a:t>
            </a:r>
            <a:r>
              <a:rPr lang="en-US" altLang="en-US" sz="2800" dirty="0">
                <a:latin typeface="+mj-lt"/>
              </a:rPr>
              <a:t>.</a:t>
            </a:r>
          </a:p>
          <a:p>
            <a:pPr marL="571500" indent="-571500">
              <a:buFont typeface="Arial" panose="020B0604020202020204" pitchFamily="34" charset="0"/>
              <a:buChar char="•"/>
            </a:pPr>
            <a:r>
              <a:rPr lang="en-US" altLang="en-US" sz="2800" dirty="0" err="1">
                <a:latin typeface="+mj-lt"/>
              </a:rPr>
              <a:t>Dalam</a:t>
            </a:r>
            <a:r>
              <a:rPr lang="en-US" altLang="en-US" sz="2800" dirty="0">
                <a:latin typeface="+mj-lt"/>
              </a:rPr>
              <a:t> </a:t>
            </a:r>
            <a:r>
              <a:rPr lang="en-US" altLang="en-US" sz="2800" dirty="0" err="1">
                <a:latin typeface="+mj-lt"/>
              </a:rPr>
              <a:t>pewarisan</a:t>
            </a:r>
            <a:r>
              <a:rPr lang="en-US" altLang="en-US" sz="2800" dirty="0">
                <a:latin typeface="+mj-lt"/>
              </a:rPr>
              <a:t>, </a:t>
            </a:r>
            <a:r>
              <a:rPr lang="en-US" altLang="en-US" sz="2800" i="1" dirty="0">
                <a:latin typeface="+mj-lt"/>
              </a:rPr>
              <a:t>constructor</a:t>
            </a:r>
            <a:r>
              <a:rPr lang="en-US" altLang="en-US" sz="2800" dirty="0">
                <a:latin typeface="+mj-lt"/>
              </a:rPr>
              <a:t> </a:t>
            </a:r>
            <a:r>
              <a:rPr lang="en-US" altLang="en-US" sz="2800" dirty="0" err="1">
                <a:latin typeface="+mj-lt"/>
              </a:rPr>
              <a:t>tidak</a:t>
            </a:r>
            <a:r>
              <a:rPr lang="en-US" altLang="en-US" sz="2800" dirty="0">
                <a:latin typeface="+mj-lt"/>
              </a:rPr>
              <a:t> </a:t>
            </a:r>
            <a:r>
              <a:rPr lang="en-US" altLang="en-US" sz="2800" dirty="0" err="1">
                <a:latin typeface="+mj-lt"/>
              </a:rPr>
              <a:t>diwariskan</a:t>
            </a:r>
            <a:r>
              <a:rPr lang="en-US" altLang="en-US" sz="2800" dirty="0">
                <a:latin typeface="+mj-lt"/>
              </a:rPr>
              <a:t> pada </a:t>
            </a:r>
            <a:r>
              <a:rPr lang="en-US" altLang="en-US" sz="2800" b="1" dirty="0">
                <a:latin typeface="+mj-lt"/>
              </a:rPr>
              <a:t>class</a:t>
            </a:r>
            <a:r>
              <a:rPr lang="en-US" altLang="en-US" sz="2800" dirty="0">
                <a:latin typeface="+mj-lt"/>
              </a:rPr>
              <a:t> </a:t>
            </a:r>
            <a:r>
              <a:rPr lang="en-US" altLang="en-US" sz="2800" dirty="0" err="1">
                <a:latin typeface="+mj-lt"/>
              </a:rPr>
              <a:t>turunannya</a:t>
            </a:r>
            <a:r>
              <a:rPr lang="en-US" altLang="en-US" sz="2800" dirty="0">
                <a:latin typeface="+mj-lt"/>
              </a:rPr>
              <a:t>, </a:t>
            </a:r>
            <a:r>
              <a:rPr lang="en-US" altLang="en-US" sz="2800" dirty="0" err="1">
                <a:latin typeface="+mj-lt"/>
              </a:rPr>
              <a:t>kecuali</a:t>
            </a:r>
            <a:r>
              <a:rPr lang="en-US" altLang="en-US" sz="2800" dirty="0">
                <a:latin typeface="+mj-lt"/>
              </a:rPr>
              <a:t> </a:t>
            </a:r>
            <a:r>
              <a:rPr lang="en-US" altLang="en-US" sz="2800" dirty="0" err="1">
                <a:latin typeface="+mj-lt"/>
              </a:rPr>
              <a:t>jika</a:t>
            </a:r>
            <a:r>
              <a:rPr lang="en-US" altLang="en-US" sz="2800" dirty="0">
                <a:latin typeface="+mj-lt"/>
              </a:rPr>
              <a:t> </a:t>
            </a:r>
            <a:r>
              <a:rPr lang="en-US" altLang="en-US" sz="2800" dirty="0" err="1">
                <a:latin typeface="+mj-lt"/>
              </a:rPr>
              <a:t>digunakan</a:t>
            </a:r>
            <a:r>
              <a:rPr lang="en-US" altLang="en-US" sz="2800" dirty="0">
                <a:latin typeface="+mj-lt"/>
              </a:rPr>
              <a:t> </a:t>
            </a:r>
            <a:r>
              <a:rPr lang="en-US" altLang="en-US" sz="2800" dirty="0" err="1">
                <a:latin typeface="+mj-lt"/>
              </a:rPr>
              <a:t>perintah</a:t>
            </a:r>
            <a:r>
              <a:rPr lang="en-US" altLang="en-US" sz="2800" dirty="0">
                <a:latin typeface="+mj-lt"/>
              </a:rPr>
              <a:t> </a:t>
            </a:r>
            <a:r>
              <a:rPr lang="en-US" altLang="en-US" sz="2800" b="1" dirty="0">
                <a:latin typeface="+mj-lt"/>
              </a:rPr>
              <a:t>super</a:t>
            </a:r>
            <a:r>
              <a:rPr lang="en-US" altLang="en-US" sz="2800" dirty="0">
                <a:latin typeface="+mj-lt"/>
              </a:rPr>
              <a:t>.</a:t>
            </a:r>
          </a:p>
        </p:txBody>
      </p:sp>
    </p:spTree>
    <p:extLst>
      <p:ext uri="{BB962C8B-B14F-4D97-AF65-F5344CB8AC3E}">
        <p14:creationId xmlns:p14="http://schemas.microsoft.com/office/powerpoint/2010/main" val="3096655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pic>
        <p:nvPicPr>
          <p:cNvPr id="105" name="Google Shape;105;p13"/>
          <p:cNvPicPr preferRelativeResize="0"/>
          <p:nvPr/>
        </p:nvPicPr>
        <p:blipFill rotWithShape="1">
          <a:blip r:embed="rId4">
            <a:alphaModFix/>
          </a:blip>
          <a:srcRect/>
          <a:stretch/>
        </p:blipFill>
        <p:spPr>
          <a:xfrm>
            <a:off x="4750443" y="170329"/>
            <a:ext cx="2471025" cy="62971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109"/>
        <p:cNvGrpSpPr/>
        <p:nvPr/>
      </p:nvGrpSpPr>
      <p:grpSpPr>
        <a:xfrm>
          <a:off x="0" y="0"/>
          <a:ext cx="0" cy="0"/>
          <a:chOff x="0" y="0"/>
          <a:chExt cx="0" cy="0"/>
        </a:xfrm>
      </p:grpSpPr>
      <p:sp>
        <p:nvSpPr>
          <p:cNvPr id="110" name="Google Shape;110;p14"/>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600"/>
              <a:buFont typeface="Arial"/>
              <a:buNone/>
            </a:pPr>
            <a:endParaRPr sz="6600" b="0" i="0" u="none" strike="noStrike" cap="none">
              <a:solidFill>
                <a:srgbClr val="FFFFFF"/>
              </a:solidFill>
              <a:latin typeface="Arial"/>
              <a:ea typeface="Arial"/>
              <a:cs typeface="Arial"/>
              <a:sym typeface="Arial"/>
            </a:endParaRPr>
          </a:p>
        </p:txBody>
      </p:sp>
      <p:sp>
        <p:nvSpPr>
          <p:cNvPr id="111" name="Google Shape;111;p14"/>
          <p:cNvSpPr/>
          <p:nvPr/>
        </p:nvSpPr>
        <p:spPr>
          <a:xfrm>
            <a:off x="3375660" y="3554730"/>
            <a:ext cx="5517515" cy="5078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FFFFFF"/>
              </a:buClr>
              <a:buSzPts val="3000"/>
              <a:buFont typeface="Arial"/>
              <a:buNone/>
            </a:pPr>
            <a:r>
              <a:rPr lang="en-US" sz="3000" b="0" i="0" u="none" strike="noStrike" cap="none">
                <a:solidFill>
                  <a:srgbClr val="FFFFFF"/>
                </a:solidFill>
                <a:latin typeface="Arial"/>
                <a:ea typeface="Arial"/>
                <a:cs typeface="Arial"/>
                <a:sym typeface="Arial"/>
              </a:rPr>
              <a:t>Polymorphism</a:t>
            </a:r>
            <a:endParaRPr/>
          </a:p>
        </p:txBody>
      </p:sp>
      <p:sp>
        <p:nvSpPr>
          <p:cNvPr id="112" name="Google Shape;112;p14"/>
          <p:cNvSpPr/>
          <p:nvPr/>
        </p:nvSpPr>
        <p:spPr>
          <a:xfrm>
            <a:off x="4859655" y="1895475"/>
            <a:ext cx="2549525" cy="169164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FFFF"/>
              </a:buClr>
              <a:buSzPts val="13000"/>
              <a:buFont typeface="Arial"/>
              <a:buNone/>
            </a:pPr>
            <a:r>
              <a:rPr lang="en-US" sz="13000" b="0" i="0" u="none" strike="noStrike" cap="none">
                <a:solidFill>
                  <a:srgbClr val="FFFFFF"/>
                </a:solidFill>
                <a:latin typeface="Arial"/>
                <a:ea typeface="Arial"/>
                <a:cs typeface="Arial"/>
                <a:sym typeface="Arial"/>
              </a:rPr>
              <a:t>03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5"/>
          <p:cNvSpPr txBox="1"/>
          <p:nvPr/>
        </p:nvSpPr>
        <p:spPr>
          <a:xfrm>
            <a:off x="3857307" y="870996"/>
            <a:ext cx="447738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3200"/>
              <a:buFont typeface="Arial"/>
              <a:buNone/>
            </a:pPr>
            <a:r>
              <a:rPr lang="en-US" sz="3200" b="0" i="0" u="none" strike="noStrike" cap="none">
                <a:solidFill>
                  <a:srgbClr val="595959"/>
                </a:solidFill>
                <a:latin typeface="Arial"/>
                <a:ea typeface="Arial"/>
                <a:cs typeface="Arial"/>
                <a:sym typeface="Arial"/>
              </a:rPr>
              <a:t>POLYMORPHISM</a:t>
            </a:r>
            <a:endParaRPr sz="3200" b="0" i="0" u="none" strike="noStrike" cap="none">
              <a:solidFill>
                <a:srgbClr val="595959"/>
              </a:solidFill>
              <a:latin typeface="Arial"/>
              <a:ea typeface="Arial"/>
              <a:cs typeface="Arial"/>
              <a:sym typeface="Arial"/>
            </a:endParaRPr>
          </a:p>
        </p:txBody>
      </p:sp>
      <p:sp>
        <p:nvSpPr>
          <p:cNvPr id="118" name="Google Shape;118;p15"/>
          <p:cNvSpPr txBox="1"/>
          <p:nvPr/>
        </p:nvSpPr>
        <p:spPr>
          <a:xfrm>
            <a:off x="1104656" y="2136338"/>
            <a:ext cx="99826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Sekarang, kita ingin membuat merpati dapat terbang dengan menggunakan method “fly” namun kita ingin mendefinisikan tujuan terbang merpati tersebut dan kita ingin mendefinisikan makanan yang dimakan oleh merpati tersebut. Kita dapat melakukannya dengan menggunakan konsep overload method.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pic>
        <p:nvPicPr>
          <p:cNvPr id="123" name="Google Shape;123;p16"/>
          <p:cNvPicPr preferRelativeResize="0"/>
          <p:nvPr/>
        </p:nvPicPr>
        <p:blipFill rotWithShape="1">
          <a:blip r:embed="rId4">
            <a:alphaModFix/>
          </a:blip>
          <a:srcRect/>
          <a:stretch/>
        </p:blipFill>
        <p:spPr>
          <a:xfrm>
            <a:off x="2976127" y="814022"/>
            <a:ext cx="6239746" cy="522995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127"/>
        <p:cNvGrpSpPr/>
        <p:nvPr/>
      </p:nvGrpSpPr>
      <p:grpSpPr>
        <a:xfrm>
          <a:off x="0" y="0"/>
          <a:ext cx="0" cy="0"/>
          <a:chOff x="0" y="0"/>
          <a:chExt cx="0" cy="0"/>
        </a:xfrm>
      </p:grpSpPr>
      <p:sp>
        <p:nvSpPr>
          <p:cNvPr id="128" name="Google Shape;128;p17"/>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600"/>
              <a:buFont typeface="Arial"/>
              <a:buNone/>
            </a:pPr>
            <a:endParaRPr sz="6600" b="0" i="0" u="none" strike="noStrike" cap="none">
              <a:solidFill>
                <a:srgbClr val="FFFFFF"/>
              </a:solidFill>
              <a:latin typeface="Arial"/>
              <a:ea typeface="Arial"/>
              <a:cs typeface="Arial"/>
              <a:sym typeface="Arial"/>
            </a:endParaRPr>
          </a:p>
        </p:txBody>
      </p:sp>
      <p:sp>
        <p:nvSpPr>
          <p:cNvPr id="129" name="Google Shape;129;p17"/>
          <p:cNvSpPr/>
          <p:nvPr/>
        </p:nvSpPr>
        <p:spPr>
          <a:xfrm>
            <a:off x="3375660" y="3554730"/>
            <a:ext cx="5517515" cy="5078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FFFFFF"/>
              </a:buClr>
              <a:buSzPts val="3000"/>
              <a:buFont typeface="Arial"/>
              <a:buNone/>
            </a:pPr>
            <a:r>
              <a:rPr lang="en-US" sz="3000" b="0" i="0" u="none" strike="noStrike" cap="none">
                <a:solidFill>
                  <a:srgbClr val="FFFFFF"/>
                </a:solidFill>
                <a:latin typeface="Arial"/>
                <a:ea typeface="Arial"/>
                <a:cs typeface="Arial"/>
                <a:sym typeface="Arial"/>
              </a:rPr>
              <a:t>Testing</a:t>
            </a:r>
            <a:endParaRPr/>
          </a:p>
        </p:txBody>
      </p:sp>
      <p:sp>
        <p:nvSpPr>
          <p:cNvPr id="130" name="Google Shape;130;p17"/>
          <p:cNvSpPr/>
          <p:nvPr/>
        </p:nvSpPr>
        <p:spPr>
          <a:xfrm>
            <a:off x="4859655" y="1895475"/>
            <a:ext cx="2549525" cy="169164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FFFF"/>
              </a:buClr>
              <a:buSzPts val="13000"/>
              <a:buFont typeface="Arial"/>
              <a:buNone/>
            </a:pPr>
            <a:r>
              <a:rPr lang="en-US" sz="13000" b="0" i="0" u="none" strike="noStrike" cap="none">
                <a:solidFill>
                  <a:srgbClr val="FFFFFF"/>
                </a:solidFill>
                <a:latin typeface="Arial"/>
                <a:ea typeface="Arial"/>
                <a:cs typeface="Arial"/>
                <a:sym typeface="Arial"/>
              </a:rPr>
              <a:t>04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18"/>
          <p:cNvSpPr txBox="1"/>
          <p:nvPr/>
        </p:nvSpPr>
        <p:spPr>
          <a:xfrm>
            <a:off x="3857307" y="870996"/>
            <a:ext cx="447738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3200"/>
              <a:buFont typeface="Arial"/>
              <a:buNone/>
            </a:pPr>
            <a:r>
              <a:rPr lang="en-US" sz="3200" b="0" i="0" u="none" strike="noStrike" cap="none">
                <a:solidFill>
                  <a:srgbClr val="595959"/>
                </a:solidFill>
                <a:latin typeface="Arial"/>
                <a:ea typeface="Arial"/>
                <a:cs typeface="Arial"/>
                <a:sym typeface="Arial"/>
              </a:rPr>
              <a:t>TESTING</a:t>
            </a:r>
            <a:endParaRPr sz="3200" b="0" i="0" u="none" strike="noStrike" cap="none">
              <a:solidFill>
                <a:srgbClr val="595959"/>
              </a:solidFill>
              <a:latin typeface="Arial"/>
              <a:ea typeface="Arial"/>
              <a:cs typeface="Arial"/>
              <a:sym typeface="Arial"/>
            </a:endParaRPr>
          </a:p>
        </p:txBody>
      </p:sp>
      <p:sp>
        <p:nvSpPr>
          <p:cNvPr id="136" name="Google Shape;136;p18"/>
          <p:cNvSpPr txBox="1"/>
          <p:nvPr/>
        </p:nvSpPr>
        <p:spPr>
          <a:xfrm>
            <a:off x="1104656" y="2136338"/>
            <a:ext cx="998268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Setelah kita selesai membuat kelas “Bird” dan kelas “Pigeon”, kita perlu membuat sebuat kelas untuk menjalankan atau memanggil kelas-kelas tersebut beserta method-methodnya.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pic>
        <p:nvPicPr>
          <p:cNvPr id="141" name="Google Shape;141;p19"/>
          <p:cNvPicPr preferRelativeResize="0"/>
          <p:nvPr/>
        </p:nvPicPr>
        <p:blipFill rotWithShape="1">
          <a:blip r:embed="rId4">
            <a:alphaModFix/>
          </a:blip>
          <a:srcRect/>
          <a:stretch/>
        </p:blipFill>
        <p:spPr>
          <a:xfrm>
            <a:off x="3904944" y="861654"/>
            <a:ext cx="4382112" cy="513469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145"/>
        <p:cNvGrpSpPr/>
        <p:nvPr/>
      </p:nvGrpSpPr>
      <p:grpSpPr>
        <a:xfrm>
          <a:off x="0" y="0"/>
          <a:ext cx="0" cy="0"/>
          <a:chOff x="0" y="0"/>
          <a:chExt cx="0" cy="0"/>
        </a:xfrm>
      </p:grpSpPr>
      <p:sp>
        <p:nvSpPr>
          <p:cNvPr id="146" name="Google Shape;146;p20"/>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600"/>
              <a:buFont typeface="Arial"/>
              <a:buNone/>
            </a:pPr>
            <a:endParaRPr sz="6600" b="0" i="0" u="none" strike="noStrike" cap="none">
              <a:solidFill>
                <a:srgbClr val="FFFFFF"/>
              </a:solidFill>
              <a:latin typeface="Arial"/>
              <a:ea typeface="Arial"/>
              <a:cs typeface="Arial"/>
              <a:sym typeface="Arial"/>
            </a:endParaRPr>
          </a:p>
        </p:txBody>
      </p:sp>
      <p:sp>
        <p:nvSpPr>
          <p:cNvPr id="147" name="Google Shape;147;p20"/>
          <p:cNvSpPr/>
          <p:nvPr/>
        </p:nvSpPr>
        <p:spPr>
          <a:xfrm>
            <a:off x="3375660" y="3554730"/>
            <a:ext cx="5517515" cy="5078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FFFFFF"/>
              </a:buClr>
              <a:buSzPts val="3000"/>
              <a:buFont typeface="Arial"/>
              <a:buNone/>
            </a:pPr>
            <a:r>
              <a:rPr lang="en-US" sz="3000" b="0" i="0" u="none" strike="noStrike" cap="none">
                <a:solidFill>
                  <a:srgbClr val="FFFFFF"/>
                </a:solidFill>
                <a:latin typeface="Arial"/>
                <a:ea typeface="Arial"/>
                <a:cs typeface="Arial"/>
                <a:sym typeface="Arial"/>
              </a:rPr>
              <a:t>Tugas</a:t>
            </a:r>
            <a:endParaRPr sz="3000" b="0" i="0" u="none" strike="noStrike" cap="none">
              <a:solidFill>
                <a:srgbClr val="FFFFFF"/>
              </a:solidFill>
              <a:latin typeface="Arial"/>
              <a:ea typeface="Arial"/>
              <a:cs typeface="Arial"/>
              <a:sym typeface="Arial"/>
            </a:endParaRPr>
          </a:p>
        </p:txBody>
      </p:sp>
      <p:sp>
        <p:nvSpPr>
          <p:cNvPr id="148" name="Google Shape;148;p20"/>
          <p:cNvSpPr/>
          <p:nvPr/>
        </p:nvSpPr>
        <p:spPr>
          <a:xfrm>
            <a:off x="4859655" y="1895475"/>
            <a:ext cx="2549525" cy="169164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FFFF"/>
              </a:buClr>
              <a:buSzPts val="13000"/>
              <a:buFont typeface="Arial"/>
              <a:buNone/>
            </a:pPr>
            <a:r>
              <a:rPr lang="en-US" sz="13000" b="0" i="0" u="none" strike="noStrike" cap="none">
                <a:solidFill>
                  <a:srgbClr val="FFFFFF"/>
                </a:solidFill>
                <a:latin typeface="Arial"/>
                <a:ea typeface="Arial"/>
                <a:cs typeface="Arial"/>
                <a:sym typeface="Arial"/>
              </a:rPr>
              <a:t>04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1"/>
          <p:cNvSpPr txBox="1"/>
          <p:nvPr/>
        </p:nvSpPr>
        <p:spPr>
          <a:xfrm>
            <a:off x="3857307" y="870996"/>
            <a:ext cx="447738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3200"/>
              <a:buFont typeface="Arial"/>
              <a:buNone/>
            </a:pPr>
            <a:r>
              <a:rPr lang="en-US" sz="3200" b="0" i="0" u="none" strike="noStrike" cap="none">
                <a:solidFill>
                  <a:srgbClr val="595959"/>
                </a:solidFill>
                <a:latin typeface="Arial"/>
                <a:ea typeface="Arial"/>
                <a:cs typeface="Arial"/>
                <a:sym typeface="Arial"/>
              </a:rPr>
              <a:t>TUGAS</a:t>
            </a:r>
            <a:endParaRPr sz="3200" b="0" i="0" u="none" strike="noStrike" cap="none">
              <a:solidFill>
                <a:srgbClr val="595959"/>
              </a:solidFill>
              <a:latin typeface="Arial"/>
              <a:ea typeface="Arial"/>
              <a:cs typeface="Arial"/>
              <a:sym typeface="Arial"/>
            </a:endParaRPr>
          </a:p>
        </p:txBody>
      </p:sp>
      <p:sp>
        <p:nvSpPr>
          <p:cNvPr id="154" name="Google Shape;154;p21"/>
          <p:cNvSpPr txBox="1"/>
          <p:nvPr/>
        </p:nvSpPr>
        <p:spPr>
          <a:xfrm>
            <a:off x="1104656" y="2136338"/>
            <a:ext cx="9982800" cy="2031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a:t>Dalam sebuah sistem akademik terdapat entitas Mahasiswa. </a:t>
            </a:r>
            <a:r>
              <a:rPr lang="en-US" sz="1800" b="0" i="0" u="none" strike="noStrike" cap="none">
                <a:solidFill>
                  <a:srgbClr val="000000"/>
                </a:solidFill>
                <a:latin typeface="Arial"/>
                <a:ea typeface="Arial"/>
                <a:cs typeface="Arial"/>
                <a:sym typeface="Arial"/>
              </a:rPr>
              <a:t>Semua mahasiswa memiliki properti yang umum yaitu Nama dan NPM serta semua properti ini dapat diisi sesuai data mahasiswa. Semua mahasiswa juga dapat mengerjakan tugas dan mengikuti UTS. D</a:t>
            </a:r>
            <a:r>
              <a:rPr lang="en-US" sz="1800"/>
              <a:t>ari entitas mahasiswa terdapat entitas mahasiswa yang mengambil mata kuliah PBO.</a:t>
            </a:r>
            <a:r>
              <a:rPr lang="en-US" sz="1800" b="0" i="0" u="none" strike="noStrike" cap="none">
                <a:solidFill>
                  <a:srgbClr val="000000"/>
                </a:solidFill>
                <a:latin typeface="Arial"/>
                <a:ea typeface="Arial"/>
                <a:cs typeface="Arial"/>
                <a:sym typeface="Arial"/>
              </a:rPr>
              <a:t> </a:t>
            </a:r>
            <a:r>
              <a:rPr lang="en-US" sz="1800"/>
              <a:t>Bagi </a:t>
            </a:r>
            <a:r>
              <a:rPr lang="en-US" sz="1800" b="0" i="0" u="none" strike="noStrike" cap="none">
                <a:solidFill>
                  <a:srgbClr val="000000"/>
                </a:solidFill>
                <a:latin typeface="Arial"/>
                <a:ea typeface="Arial"/>
                <a:cs typeface="Arial"/>
                <a:sym typeface="Arial"/>
              </a:rPr>
              <a:t> mahasiswa yang mengikuti matakuliah PBO</a:t>
            </a:r>
            <a:r>
              <a:rPr lang="en-US" sz="1800"/>
              <a:t>, sistem</a:t>
            </a:r>
            <a:r>
              <a:rPr lang="en-US" sz="1800" b="0" i="0" u="none" strike="noStrike" cap="none">
                <a:solidFill>
                  <a:srgbClr val="000000"/>
                </a:solidFill>
                <a:latin typeface="Arial"/>
                <a:ea typeface="Arial"/>
                <a:cs typeface="Arial"/>
                <a:sym typeface="Arial"/>
              </a:rPr>
              <a:t> dapat mencetak data mahasiswa yaitu Nama dan NPM serta </a:t>
            </a:r>
            <a:r>
              <a:rPr lang="en-US" sz="1800"/>
              <a:t>status </a:t>
            </a:r>
            <a:r>
              <a:rPr lang="en-US" sz="1800" b="0" i="0" u="none" strike="noStrike" cap="none">
                <a:solidFill>
                  <a:srgbClr val="000000"/>
                </a:solidFill>
                <a:latin typeface="Arial"/>
                <a:ea typeface="Arial"/>
                <a:cs typeface="Arial"/>
                <a:sym typeface="Arial"/>
              </a:rPr>
              <a:t>bahwa mahasiswa tersebut telah mengikuti UTS dengan matakuliah PBO. Di method yang berbeda, program dapat mencetak nilai UTS serta Tugas mahasiswa terebut.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pic>
        <p:nvPicPr>
          <p:cNvPr id="159" name="Google Shape;159;p22" descr="未标题-1"/>
          <p:cNvPicPr preferRelativeResize="0"/>
          <p:nvPr/>
        </p:nvPicPr>
        <p:blipFill rotWithShape="1">
          <a:blip r:embed="rId3">
            <a:alphaModFix/>
          </a:blip>
          <a:srcRect/>
          <a:stretch/>
        </p:blipFill>
        <p:spPr>
          <a:xfrm>
            <a:off x="3175" y="0"/>
            <a:ext cx="12188825" cy="6858000"/>
          </a:xfrm>
          <a:prstGeom prst="rect">
            <a:avLst/>
          </a:prstGeom>
          <a:noFill/>
          <a:ln>
            <a:noFill/>
          </a:ln>
        </p:spPr>
      </p:pic>
      <p:sp>
        <p:nvSpPr>
          <p:cNvPr id="160" name="Google Shape;160;p22"/>
          <p:cNvSpPr/>
          <p:nvPr/>
        </p:nvSpPr>
        <p:spPr>
          <a:xfrm>
            <a:off x="9441400" y="5874385"/>
            <a:ext cx="2669540"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200" b="0" i="0" u="none" strike="noStrike" cap="none" dirty="0">
                <a:solidFill>
                  <a:schemeClr val="tx1"/>
                </a:solidFill>
                <a:latin typeface="Arial Black"/>
                <a:ea typeface="Arial Black"/>
                <a:cs typeface="Arial Black"/>
                <a:sym typeface="Arial Black"/>
              </a:rPr>
              <a:t>Tim </a:t>
            </a:r>
            <a:r>
              <a:rPr lang="en-US" sz="1200" b="0" i="0" u="none" strike="noStrike" cap="none" dirty="0" err="1">
                <a:solidFill>
                  <a:schemeClr val="tx1"/>
                </a:solidFill>
                <a:latin typeface="Arial Black"/>
                <a:ea typeface="Arial Black"/>
                <a:cs typeface="Arial Black"/>
                <a:sym typeface="Arial Black"/>
              </a:rPr>
              <a:t>Penyusun</a:t>
            </a:r>
            <a:r>
              <a:rPr lang="en-US" sz="1200" b="0" i="0" u="none" strike="noStrike" cap="none" dirty="0">
                <a:solidFill>
                  <a:schemeClr val="tx1"/>
                </a:solidFill>
                <a:latin typeface="Arial Black"/>
                <a:ea typeface="Arial Black"/>
                <a:cs typeface="Arial Black"/>
                <a:sym typeface="Arial Black"/>
              </a:rPr>
              <a:t>:</a:t>
            </a:r>
            <a:endParaRPr dirty="0">
              <a:solidFill>
                <a:schemeClr val="tx1"/>
              </a:solidFill>
            </a:endParaRPr>
          </a:p>
          <a:p>
            <a:pPr marL="0" marR="0" lvl="0" indent="0" algn="just" rtl="0">
              <a:lnSpc>
                <a:spcPct val="100000"/>
              </a:lnSpc>
              <a:spcBef>
                <a:spcPts val="0"/>
              </a:spcBef>
              <a:spcAft>
                <a:spcPts val="0"/>
              </a:spcAft>
              <a:buNone/>
            </a:pPr>
            <a:r>
              <a:rPr lang="en-US" sz="1200" b="0" i="0" u="none" strike="noStrike" cap="none" dirty="0">
                <a:solidFill>
                  <a:schemeClr val="tx1"/>
                </a:solidFill>
                <a:latin typeface="Arial Black"/>
                <a:ea typeface="Arial Black"/>
                <a:cs typeface="Arial Black"/>
                <a:sym typeface="Arial Black"/>
              </a:rPr>
              <a:t>1. </a:t>
            </a:r>
            <a:r>
              <a:rPr lang="en-US" sz="1200" b="0" i="0" u="none" strike="noStrike" cap="none" dirty="0" err="1">
                <a:solidFill>
                  <a:schemeClr val="tx1"/>
                </a:solidFill>
                <a:latin typeface="Arial Black"/>
                <a:ea typeface="Arial Black"/>
                <a:cs typeface="Arial Black"/>
                <a:sym typeface="Arial Black"/>
              </a:rPr>
              <a:t>Diokta</a:t>
            </a:r>
            <a:r>
              <a:rPr lang="en-US" sz="1200" b="0" i="0" u="none" strike="noStrike" cap="none" dirty="0">
                <a:solidFill>
                  <a:schemeClr val="tx1"/>
                </a:solidFill>
                <a:latin typeface="Arial Black"/>
                <a:ea typeface="Arial Black"/>
                <a:cs typeface="Arial Black"/>
                <a:sym typeface="Arial Black"/>
              </a:rPr>
              <a:t> L</a:t>
            </a:r>
            <a:endParaRPr dirty="0">
              <a:solidFill>
                <a:schemeClr val="tx1"/>
              </a:solidFill>
            </a:endParaRPr>
          </a:p>
          <a:p>
            <a:pPr marL="0" marR="0" lvl="0" indent="0" algn="just" rtl="0">
              <a:lnSpc>
                <a:spcPct val="100000"/>
              </a:lnSpc>
              <a:spcBef>
                <a:spcPts val="0"/>
              </a:spcBef>
              <a:spcAft>
                <a:spcPts val="0"/>
              </a:spcAft>
              <a:buNone/>
            </a:pPr>
            <a:r>
              <a:rPr lang="en-US" sz="1200" b="0" i="0" u="none" strike="noStrike" cap="none" dirty="0">
                <a:solidFill>
                  <a:schemeClr val="tx1"/>
                </a:solidFill>
                <a:latin typeface="Arial Black"/>
                <a:ea typeface="Arial Black"/>
                <a:cs typeface="Arial Black"/>
                <a:sym typeface="Arial Black"/>
              </a:rPr>
              <a:t>2. </a:t>
            </a:r>
            <a:r>
              <a:rPr lang="en-US" sz="1200" b="0" i="0" u="none" strike="noStrike" cap="none" dirty="0" err="1">
                <a:solidFill>
                  <a:schemeClr val="tx1"/>
                </a:solidFill>
                <a:latin typeface="Arial Black"/>
                <a:ea typeface="Arial Black"/>
                <a:cs typeface="Arial Black"/>
                <a:sym typeface="Arial Black"/>
              </a:rPr>
              <a:t>Naeli</a:t>
            </a:r>
            <a:r>
              <a:rPr lang="en-US" sz="1200" b="0" i="0" u="none" strike="noStrike" cap="none" dirty="0">
                <a:solidFill>
                  <a:schemeClr val="tx1"/>
                </a:solidFill>
                <a:latin typeface="Arial Black"/>
                <a:ea typeface="Arial Black"/>
                <a:cs typeface="Arial Black"/>
                <a:sym typeface="Arial Black"/>
              </a:rPr>
              <a:t> </a:t>
            </a:r>
            <a:r>
              <a:rPr lang="en-US" sz="1200" b="0" i="0" u="none" strike="noStrike" cap="none" dirty="0" err="1">
                <a:solidFill>
                  <a:schemeClr val="tx1"/>
                </a:solidFill>
                <a:latin typeface="Arial Black"/>
                <a:ea typeface="Arial Black"/>
                <a:cs typeface="Arial Black"/>
                <a:sym typeface="Arial Black"/>
              </a:rPr>
              <a:t>Umniati</a:t>
            </a:r>
            <a:endParaRPr dirty="0">
              <a:solidFill>
                <a:schemeClr val="tx1"/>
              </a:solidFill>
            </a:endParaRPr>
          </a:p>
          <a:p>
            <a:pPr marL="0" marR="0" lvl="0" indent="0" algn="just" rtl="0">
              <a:lnSpc>
                <a:spcPct val="100000"/>
              </a:lnSpc>
              <a:spcBef>
                <a:spcPts val="0"/>
              </a:spcBef>
              <a:spcAft>
                <a:spcPts val="0"/>
              </a:spcAft>
              <a:buNone/>
            </a:pPr>
            <a:r>
              <a:rPr lang="en-US" sz="1200" b="0" i="0" u="none" strike="noStrike" cap="none" dirty="0">
                <a:solidFill>
                  <a:schemeClr val="tx1"/>
                </a:solidFill>
                <a:latin typeface="Arial Black"/>
                <a:ea typeface="Arial Black"/>
                <a:cs typeface="Arial Black"/>
                <a:sym typeface="Arial Black"/>
              </a:rPr>
              <a:t>3 Syalis </a:t>
            </a:r>
            <a:r>
              <a:rPr lang="en-US" sz="1200" b="0" i="0" u="none" strike="noStrike" cap="none" dirty="0" err="1">
                <a:solidFill>
                  <a:schemeClr val="tx1"/>
                </a:solidFill>
                <a:latin typeface="Arial Black"/>
                <a:ea typeface="Arial Black"/>
                <a:cs typeface="Arial Black"/>
                <a:sym typeface="Arial Black"/>
              </a:rPr>
              <a:t>Ibnih</a:t>
            </a:r>
            <a:r>
              <a:rPr lang="en-US" sz="1200" b="0" i="0" u="none" strike="noStrike" cap="none" dirty="0">
                <a:solidFill>
                  <a:schemeClr val="tx1"/>
                </a:solidFill>
                <a:latin typeface="Arial Black"/>
                <a:ea typeface="Arial Black"/>
                <a:cs typeface="Arial Black"/>
                <a:sym typeface="Arial Black"/>
              </a:rPr>
              <a:t> Melati</a:t>
            </a:r>
            <a:endParaRPr sz="1200" b="0" i="0" u="none" strike="noStrike" cap="none" dirty="0">
              <a:solidFill>
                <a:schemeClr val="tx1"/>
              </a:solidFill>
              <a:latin typeface="Arial Black"/>
              <a:ea typeface="Arial Black"/>
              <a:cs typeface="Arial Black"/>
              <a:sym typeface="Arial Black"/>
            </a:endParaRPr>
          </a:p>
        </p:txBody>
      </p:sp>
      <p:sp>
        <p:nvSpPr>
          <p:cNvPr id="161" name="Google Shape;161;p22"/>
          <p:cNvSpPr/>
          <p:nvPr/>
        </p:nvSpPr>
        <p:spPr>
          <a:xfrm>
            <a:off x="922020" y="1990725"/>
            <a:ext cx="5366238" cy="24006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500" b="1" i="0" u="none" strike="noStrike" cap="none">
                <a:solidFill>
                  <a:schemeClr val="lt1"/>
                </a:solidFill>
                <a:latin typeface="Arial"/>
                <a:ea typeface="Arial"/>
                <a:cs typeface="Arial"/>
                <a:sym typeface="Arial"/>
              </a:rPr>
              <a:t>TERIMA</a:t>
            </a:r>
            <a:endParaRPr sz="75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7500" b="1" i="0" u="none" strike="noStrike" cap="none">
                <a:solidFill>
                  <a:schemeClr val="lt1"/>
                </a:solidFill>
                <a:latin typeface="Arial"/>
                <a:ea typeface="Arial"/>
                <a:cs typeface="Arial"/>
                <a:sym typeface="Arial"/>
              </a:rPr>
              <a:t>KASIH</a:t>
            </a:r>
            <a:endParaRPr sz="7500" b="1" i="0" u="none" strike="noStrike" cap="none">
              <a:solidFill>
                <a:schemeClr val="lt1"/>
              </a:solidFill>
              <a:latin typeface="Arial"/>
              <a:ea typeface="Arial"/>
              <a:cs typeface="Arial"/>
              <a:sym typeface="Arial"/>
            </a:endParaRPr>
          </a:p>
        </p:txBody>
      </p:sp>
      <p:grpSp>
        <p:nvGrpSpPr>
          <p:cNvPr id="162" name="Google Shape;162;p22"/>
          <p:cNvGrpSpPr/>
          <p:nvPr/>
        </p:nvGrpSpPr>
        <p:grpSpPr>
          <a:xfrm>
            <a:off x="81060" y="5874385"/>
            <a:ext cx="6967074" cy="958594"/>
            <a:chOff x="81060" y="5874385"/>
            <a:chExt cx="6967074" cy="958594"/>
          </a:xfrm>
        </p:grpSpPr>
        <p:sp>
          <p:nvSpPr>
            <p:cNvPr id="163" name="Google Shape;163;p22"/>
            <p:cNvSpPr/>
            <p:nvPr/>
          </p:nvSpPr>
          <p:spPr>
            <a:xfrm>
              <a:off x="1049240" y="6115546"/>
              <a:ext cx="59988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rebuchet MS"/>
                  <a:ea typeface="Trebuchet MS"/>
                  <a:cs typeface="Trebuchet MS"/>
                  <a:sym typeface="Trebuchet MS"/>
                </a:rPr>
                <a:t>PROGRAM STUDI INFORMATIKA</a:t>
              </a:r>
              <a:endParaRPr/>
            </a:p>
            <a:p>
              <a:pPr marL="0" marR="0" lvl="0" indent="0" algn="l" rtl="0">
                <a:lnSpc>
                  <a:spcPct val="100000"/>
                </a:lnSpc>
                <a:spcBef>
                  <a:spcPts val="0"/>
                </a:spcBef>
                <a:spcAft>
                  <a:spcPts val="0"/>
                </a:spcAft>
                <a:buNone/>
              </a:pPr>
              <a:r>
                <a:rPr lang="en-US" sz="1600" b="1" i="0" u="none" strike="noStrike" cap="none">
                  <a:solidFill>
                    <a:schemeClr val="dk1"/>
                  </a:solidFill>
                  <a:latin typeface="Trebuchet MS"/>
                  <a:ea typeface="Trebuchet MS"/>
                  <a:cs typeface="Trebuchet MS"/>
                  <a:sym typeface="Trebuchet MS"/>
                </a:rPr>
                <a:t>UNIVERSITAS GUNADARMA</a:t>
              </a:r>
              <a:endParaRPr/>
            </a:p>
          </p:txBody>
        </p:sp>
        <p:pic>
          <p:nvPicPr>
            <p:cNvPr id="164" name="Google Shape;164;p22"/>
            <p:cNvPicPr preferRelativeResize="0"/>
            <p:nvPr/>
          </p:nvPicPr>
          <p:blipFill rotWithShape="1">
            <a:blip r:embed="rId4">
              <a:alphaModFix/>
            </a:blip>
            <a:srcRect/>
            <a:stretch/>
          </p:blipFill>
          <p:spPr>
            <a:xfrm>
              <a:off x="81060" y="5874385"/>
              <a:ext cx="968180" cy="958594"/>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101562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000" b="0" i="0" u="none" strike="noStrike" kern="0" cap="none" spc="0" normalizeH="0" baseline="0" noProof="0" dirty="0" err="1">
                <a:ln>
                  <a:noFill/>
                </a:ln>
                <a:solidFill>
                  <a:srgbClr val="595959"/>
                </a:solidFill>
                <a:effectLst/>
                <a:uLnTx/>
                <a:uFillTx/>
                <a:latin typeface="Arial"/>
                <a:ea typeface="Arial"/>
                <a:cs typeface="Arial"/>
                <a:sym typeface="Arial"/>
              </a:rPr>
              <a:t>Pengertian</a:t>
            </a:r>
            <a:r>
              <a:rPr kumimoji="0" lang="en-US" sz="3000" b="0" i="0" u="none" strike="noStrike" kern="0" cap="none" spc="0" normalizeH="0" baseline="0" noProof="0" dirty="0">
                <a:ln>
                  <a:noFill/>
                </a:ln>
                <a:solidFill>
                  <a:srgbClr val="595959"/>
                </a:solidFill>
                <a:effectLst/>
                <a:uLnTx/>
                <a:uFillTx/>
                <a:latin typeface="Arial"/>
                <a:ea typeface="Arial"/>
                <a:cs typeface="Arial"/>
                <a:sym typeface="Arial"/>
              </a:rPr>
              <a:t> </a:t>
            </a:r>
            <a:r>
              <a:rPr kumimoji="0" lang="en-US" sz="3000" b="0" i="0" u="none" strike="noStrike" kern="0" cap="none" spc="0" normalizeH="0" baseline="0" noProof="0" dirty="0" err="1">
                <a:ln>
                  <a:noFill/>
                </a:ln>
                <a:solidFill>
                  <a:srgbClr val="595959"/>
                </a:solidFill>
                <a:effectLst/>
                <a:uLnTx/>
                <a:uFillTx/>
                <a:latin typeface="Arial"/>
                <a:ea typeface="Arial"/>
                <a:cs typeface="Arial"/>
                <a:sym typeface="Arial"/>
              </a:rPr>
              <a:t>dasar</a:t>
            </a:r>
            <a:r>
              <a:rPr kumimoji="0" lang="en-US" sz="3000" b="0" i="0" u="none" strike="noStrike" kern="0" cap="none" spc="0" normalizeH="0" baseline="0" noProof="0" dirty="0">
                <a:ln>
                  <a:noFill/>
                </a:ln>
                <a:solidFill>
                  <a:srgbClr val="595959"/>
                </a:solidFill>
                <a:effectLst/>
                <a:uLnTx/>
                <a:uFillTx/>
                <a:latin typeface="Arial"/>
                <a:ea typeface="Arial"/>
                <a:cs typeface="Arial"/>
                <a:sym typeface="Arial"/>
              </a:rPr>
              <a:t> inheritance</a:t>
            </a:r>
          </a:p>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endParaRPr kumimoji="0" sz="30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3539390"/>
          </a:xfrm>
          <a:prstGeom prst="rect">
            <a:avLst/>
          </a:prstGeom>
          <a:noFill/>
          <a:ln>
            <a:noFill/>
          </a:ln>
        </p:spPr>
        <p:txBody>
          <a:bodyPr spcFirstLastPara="1" wrap="square" lIns="91425" tIns="45700" rIns="91425" bIns="45700" anchor="t" anchorCtr="0">
            <a:spAutoFit/>
          </a:bodyPr>
          <a:lstStyle/>
          <a:p>
            <a:pPr marL="685800" indent="-685800">
              <a:buFont typeface="Arial" panose="020B0604020202020204" pitchFamily="34" charset="0"/>
              <a:buChar char="•"/>
            </a:pPr>
            <a:r>
              <a:rPr lang="en-US" altLang="en-US" sz="3200" dirty="0" err="1">
                <a:latin typeface="+mn-lt"/>
              </a:rPr>
              <a:t>Pewarisan</a:t>
            </a:r>
            <a:r>
              <a:rPr lang="en-US" altLang="en-US" sz="3200" dirty="0">
                <a:latin typeface="+mn-lt"/>
              </a:rPr>
              <a:t> </a:t>
            </a:r>
            <a:r>
              <a:rPr lang="en-US" altLang="en-US" sz="3200" dirty="0" err="1">
                <a:latin typeface="+mn-lt"/>
              </a:rPr>
              <a:t>tunggal</a:t>
            </a:r>
            <a:r>
              <a:rPr lang="en-US" altLang="en-US" sz="3200" dirty="0">
                <a:latin typeface="+mn-lt"/>
              </a:rPr>
              <a:t> (</a:t>
            </a:r>
            <a:r>
              <a:rPr lang="en-US" altLang="en-US" sz="3200" i="1" dirty="0">
                <a:latin typeface="+mn-lt"/>
              </a:rPr>
              <a:t>single inheritance</a:t>
            </a:r>
            <a:r>
              <a:rPr lang="en-US" altLang="en-US" sz="3200" dirty="0">
                <a:latin typeface="+mn-lt"/>
              </a:rPr>
              <a:t>) </a:t>
            </a:r>
            <a:r>
              <a:rPr lang="en-US" altLang="en-US" sz="3200" dirty="0" err="1">
                <a:latin typeface="+mn-lt"/>
              </a:rPr>
              <a:t>merupakan</a:t>
            </a:r>
            <a:r>
              <a:rPr lang="en-US" altLang="en-US" sz="3200" dirty="0">
                <a:latin typeface="+mn-lt"/>
              </a:rPr>
              <a:t> </a:t>
            </a:r>
            <a:r>
              <a:rPr lang="en-US" altLang="en-US" sz="3200" dirty="0" err="1">
                <a:latin typeface="+mn-lt"/>
              </a:rPr>
              <a:t>pewarisan</a:t>
            </a:r>
            <a:r>
              <a:rPr lang="en-US" altLang="en-US" sz="3200" dirty="0">
                <a:latin typeface="+mn-lt"/>
              </a:rPr>
              <a:t> </a:t>
            </a:r>
            <a:r>
              <a:rPr lang="en-US" altLang="en-US" sz="3200" dirty="0" err="1">
                <a:latin typeface="+mn-lt"/>
              </a:rPr>
              <a:t>dari</a:t>
            </a:r>
            <a:r>
              <a:rPr lang="en-US" altLang="en-US" sz="3200" dirty="0">
                <a:latin typeface="+mn-lt"/>
              </a:rPr>
              <a:t> </a:t>
            </a:r>
            <a:r>
              <a:rPr lang="en-US" altLang="en-US" sz="3200" dirty="0" err="1">
                <a:latin typeface="+mn-lt"/>
              </a:rPr>
              <a:t>satu</a:t>
            </a:r>
            <a:r>
              <a:rPr lang="en-US" altLang="en-US" sz="3200" dirty="0">
                <a:latin typeface="+mn-lt"/>
              </a:rPr>
              <a:t> </a:t>
            </a:r>
            <a:r>
              <a:rPr lang="en-US" altLang="en-US" sz="3200" b="1" dirty="0">
                <a:latin typeface="+mn-lt"/>
              </a:rPr>
              <a:t>class</a:t>
            </a:r>
            <a:r>
              <a:rPr lang="en-US" altLang="en-US" sz="3200" dirty="0">
                <a:latin typeface="+mn-lt"/>
              </a:rPr>
              <a:t> </a:t>
            </a:r>
            <a:r>
              <a:rPr lang="en-US" altLang="en-US" sz="3200" dirty="0" err="1">
                <a:latin typeface="+mn-lt"/>
              </a:rPr>
              <a:t>pokok</a:t>
            </a:r>
            <a:r>
              <a:rPr lang="en-US" altLang="en-US" sz="3200" dirty="0">
                <a:latin typeface="+mn-lt"/>
              </a:rPr>
              <a:t> (</a:t>
            </a:r>
            <a:r>
              <a:rPr lang="en-US" altLang="en-US" sz="3200" dirty="0" err="1">
                <a:latin typeface="+mn-lt"/>
              </a:rPr>
              <a:t>induk</a:t>
            </a:r>
            <a:r>
              <a:rPr lang="en-US" altLang="en-US" sz="3200" dirty="0">
                <a:latin typeface="+mn-lt"/>
              </a:rPr>
              <a:t>).</a:t>
            </a:r>
          </a:p>
          <a:p>
            <a:pPr marL="685800" indent="-685800">
              <a:buFont typeface="Arial" panose="020B0604020202020204" pitchFamily="34" charset="0"/>
              <a:buChar char="•"/>
            </a:pPr>
            <a:r>
              <a:rPr lang="en-US" altLang="en-US" sz="3200" dirty="0" err="1">
                <a:latin typeface="+mn-lt"/>
              </a:rPr>
              <a:t>Pewarisan</a:t>
            </a:r>
            <a:r>
              <a:rPr lang="en-US" altLang="en-US" sz="3200" dirty="0">
                <a:latin typeface="+mn-lt"/>
              </a:rPr>
              <a:t> </a:t>
            </a:r>
            <a:r>
              <a:rPr lang="en-US" altLang="en-US" sz="3200" dirty="0" err="1">
                <a:latin typeface="+mn-lt"/>
              </a:rPr>
              <a:t>ganda</a:t>
            </a:r>
            <a:r>
              <a:rPr lang="en-US" altLang="en-US" sz="3200" dirty="0">
                <a:latin typeface="+mn-lt"/>
              </a:rPr>
              <a:t> (</a:t>
            </a:r>
            <a:r>
              <a:rPr lang="en-US" altLang="en-US" sz="3200" i="1" dirty="0">
                <a:latin typeface="+mn-lt"/>
              </a:rPr>
              <a:t>multiple inheritance</a:t>
            </a:r>
            <a:r>
              <a:rPr lang="en-US" altLang="en-US" sz="3200" dirty="0">
                <a:latin typeface="+mn-lt"/>
              </a:rPr>
              <a:t>) </a:t>
            </a:r>
            <a:r>
              <a:rPr lang="en-US" altLang="en-US" sz="3200" dirty="0" err="1">
                <a:latin typeface="+mn-lt"/>
              </a:rPr>
              <a:t>merupakan</a:t>
            </a:r>
            <a:r>
              <a:rPr lang="en-US" altLang="en-US" sz="3200" dirty="0">
                <a:latin typeface="+mn-lt"/>
              </a:rPr>
              <a:t> </a:t>
            </a:r>
            <a:r>
              <a:rPr lang="en-US" altLang="en-US" sz="3200" dirty="0" err="1">
                <a:latin typeface="+mn-lt"/>
              </a:rPr>
              <a:t>pewarisan</a:t>
            </a:r>
            <a:r>
              <a:rPr lang="en-US" altLang="en-US" sz="3200" dirty="0">
                <a:latin typeface="+mn-lt"/>
              </a:rPr>
              <a:t> </a:t>
            </a:r>
            <a:r>
              <a:rPr lang="en-US" altLang="en-US" sz="3200" dirty="0" err="1">
                <a:latin typeface="+mn-lt"/>
              </a:rPr>
              <a:t>dari</a:t>
            </a:r>
            <a:r>
              <a:rPr lang="en-US" altLang="en-US" sz="3200" dirty="0">
                <a:latin typeface="+mn-lt"/>
              </a:rPr>
              <a:t> </a:t>
            </a:r>
            <a:r>
              <a:rPr lang="en-US" altLang="en-US" sz="3200" dirty="0" err="1">
                <a:latin typeface="+mn-lt"/>
              </a:rPr>
              <a:t>dua</a:t>
            </a:r>
            <a:r>
              <a:rPr lang="en-US" altLang="en-US" sz="3200" dirty="0">
                <a:latin typeface="+mn-lt"/>
              </a:rPr>
              <a:t> </a:t>
            </a:r>
            <a:r>
              <a:rPr lang="en-US" altLang="en-US" sz="3200" dirty="0" err="1">
                <a:latin typeface="+mn-lt"/>
              </a:rPr>
              <a:t>atau</a:t>
            </a:r>
            <a:r>
              <a:rPr lang="en-US" altLang="en-US" sz="3200" dirty="0">
                <a:latin typeface="+mn-lt"/>
              </a:rPr>
              <a:t> </a:t>
            </a:r>
            <a:r>
              <a:rPr lang="en-US" altLang="en-US" sz="3200" dirty="0" err="1">
                <a:latin typeface="+mn-lt"/>
              </a:rPr>
              <a:t>lebih</a:t>
            </a:r>
            <a:r>
              <a:rPr lang="en-US" altLang="en-US" sz="3200" dirty="0">
                <a:latin typeface="+mn-lt"/>
              </a:rPr>
              <a:t> </a:t>
            </a:r>
            <a:r>
              <a:rPr lang="en-US" altLang="en-US" sz="3200" b="1" dirty="0">
                <a:latin typeface="+mn-lt"/>
              </a:rPr>
              <a:t>class</a:t>
            </a:r>
            <a:r>
              <a:rPr lang="en-US" altLang="en-US" sz="3200" dirty="0">
                <a:latin typeface="+mn-lt"/>
              </a:rPr>
              <a:t> </a:t>
            </a:r>
            <a:r>
              <a:rPr lang="en-US" altLang="en-US" sz="3200" dirty="0" err="1">
                <a:latin typeface="+mn-lt"/>
              </a:rPr>
              <a:t>pokok</a:t>
            </a:r>
            <a:r>
              <a:rPr lang="en-US" altLang="en-US" sz="3200" dirty="0">
                <a:latin typeface="+mn-lt"/>
              </a:rPr>
              <a:t>.</a:t>
            </a:r>
          </a:p>
          <a:p>
            <a:pPr marL="685800" indent="-685800">
              <a:buFont typeface="Arial" panose="020B0604020202020204" pitchFamily="34" charset="0"/>
              <a:buChar char="•"/>
            </a:pPr>
            <a:r>
              <a:rPr lang="en-US" altLang="en-US" sz="3200" dirty="0">
                <a:latin typeface="+mn-lt"/>
              </a:rPr>
              <a:t>Java </a:t>
            </a:r>
            <a:r>
              <a:rPr lang="en-US" altLang="en-US" sz="3200" dirty="0" err="1">
                <a:latin typeface="+mn-lt"/>
              </a:rPr>
              <a:t>tidak</a:t>
            </a:r>
            <a:r>
              <a:rPr lang="en-US" altLang="en-US" sz="3200" dirty="0">
                <a:latin typeface="+mn-lt"/>
              </a:rPr>
              <a:t> </a:t>
            </a:r>
            <a:r>
              <a:rPr lang="en-US" altLang="en-US" sz="3200" dirty="0" err="1">
                <a:latin typeface="+mn-lt"/>
              </a:rPr>
              <a:t>mendukung</a:t>
            </a:r>
            <a:r>
              <a:rPr lang="en-US" altLang="en-US" sz="3200" dirty="0">
                <a:latin typeface="+mn-lt"/>
              </a:rPr>
              <a:t> </a:t>
            </a:r>
            <a:r>
              <a:rPr lang="en-US" altLang="en-US" sz="3200" i="1" dirty="0">
                <a:latin typeface="+mn-lt"/>
              </a:rPr>
              <a:t>multiple inheritance</a:t>
            </a:r>
            <a:r>
              <a:rPr lang="en-US" altLang="en-US" sz="3200" dirty="0">
                <a:latin typeface="+mn-lt"/>
              </a:rPr>
              <a:t>..</a:t>
            </a:r>
          </a:p>
          <a:p>
            <a:pPr marL="685800" indent="-685800">
              <a:buFont typeface="Arial" panose="020B0604020202020204" pitchFamily="34" charset="0"/>
              <a:buChar char="•"/>
            </a:pPr>
            <a:endParaRPr lang="en-US" altLang="en-US" sz="3200" dirty="0">
              <a:latin typeface="+mn-lt"/>
            </a:endParaRPr>
          </a:p>
        </p:txBody>
      </p:sp>
    </p:spTree>
    <p:extLst>
      <p:ext uri="{BB962C8B-B14F-4D97-AF65-F5344CB8AC3E}">
        <p14:creationId xmlns:p14="http://schemas.microsoft.com/office/powerpoint/2010/main" val="305388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4"/>
          <p:cNvSpPr txBox="1"/>
          <p:nvPr/>
        </p:nvSpPr>
        <p:spPr>
          <a:xfrm>
            <a:off x="3552664" y="770984"/>
            <a:ext cx="5086668" cy="101562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r>
              <a:rPr kumimoji="0" lang="en-US" sz="3000" b="0" i="0" u="none" strike="noStrike" kern="0" cap="none" spc="0" normalizeH="0" baseline="0" noProof="0" dirty="0" err="1">
                <a:ln>
                  <a:noFill/>
                </a:ln>
                <a:solidFill>
                  <a:srgbClr val="595959"/>
                </a:solidFill>
                <a:effectLst/>
                <a:uLnTx/>
                <a:uFillTx/>
                <a:latin typeface="Arial"/>
                <a:ea typeface="Arial"/>
                <a:cs typeface="Arial"/>
                <a:sym typeface="Arial"/>
              </a:rPr>
              <a:t>Pengertian</a:t>
            </a:r>
            <a:r>
              <a:rPr kumimoji="0" lang="en-US" sz="3000" b="0" i="0" u="none" strike="noStrike" kern="0" cap="none" spc="0" normalizeH="0" baseline="0" noProof="0" dirty="0">
                <a:ln>
                  <a:noFill/>
                </a:ln>
                <a:solidFill>
                  <a:srgbClr val="595959"/>
                </a:solidFill>
                <a:effectLst/>
                <a:uLnTx/>
                <a:uFillTx/>
                <a:latin typeface="Arial"/>
                <a:ea typeface="Arial"/>
                <a:cs typeface="Arial"/>
                <a:sym typeface="Arial"/>
              </a:rPr>
              <a:t> </a:t>
            </a:r>
            <a:r>
              <a:rPr kumimoji="0" lang="en-US" sz="3000" b="0" i="0" u="none" strike="noStrike" kern="0" cap="none" spc="0" normalizeH="0" baseline="0" noProof="0" dirty="0" err="1">
                <a:ln>
                  <a:noFill/>
                </a:ln>
                <a:solidFill>
                  <a:srgbClr val="595959"/>
                </a:solidFill>
                <a:effectLst/>
                <a:uLnTx/>
                <a:uFillTx/>
                <a:latin typeface="Arial"/>
                <a:ea typeface="Arial"/>
                <a:cs typeface="Arial"/>
                <a:sym typeface="Arial"/>
              </a:rPr>
              <a:t>dasar</a:t>
            </a:r>
            <a:r>
              <a:rPr kumimoji="0" lang="en-US" sz="3000" b="0" i="0" u="none" strike="noStrike" kern="0" cap="none" spc="0" normalizeH="0" baseline="0" noProof="0" dirty="0">
                <a:ln>
                  <a:noFill/>
                </a:ln>
                <a:solidFill>
                  <a:srgbClr val="595959"/>
                </a:solidFill>
                <a:effectLst/>
                <a:uLnTx/>
                <a:uFillTx/>
                <a:latin typeface="Arial"/>
                <a:ea typeface="Arial"/>
                <a:cs typeface="Arial"/>
                <a:sym typeface="Arial"/>
              </a:rPr>
              <a:t> inheritance</a:t>
            </a:r>
          </a:p>
          <a:p>
            <a:pPr marL="0" marR="0" lvl="0" indent="0" algn="ctr" defTabSz="914400" rtl="0" eaLnBrk="1" fontAlgn="auto" latinLnBrk="0" hangingPunct="1">
              <a:lnSpc>
                <a:spcPct val="100000"/>
              </a:lnSpc>
              <a:spcBef>
                <a:spcPts val="0"/>
              </a:spcBef>
              <a:spcAft>
                <a:spcPts val="0"/>
              </a:spcAft>
              <a:buClr>
                <a:srgbClr val="595959"/>
              </a:buClr>
              <a:buSzPts val="3000"/>
              <a:buFont typeface="Arial"/>
              <a:buNone/>
              <a:tabLst/>
              <a:defRPr/>
            </a:pPr>
            <a:endParaRPr kumimoji="0" sz="3000" b="0" i="0" u="none" strike="noStrike" kern="0" cap="none" spc="0" normalizeH="0" baseline="0" noProof="0" dirty="0">
              <a:ln>
                <a:noFill/>
              </a:ln>
              <a:solidFill>
                <a:srgbClr val="595959"/>
              </a:solidFill>
              <a:effectLst/>
              <a:uLnTx/>
              <a:uFillTx/>
              <a:latin typeface="Arial"/>
              <a:ea typeface="Arial"/>
              <a:cs typeface="Arial"/>
              <a:sym typeface="Arial"/>
            </a:endParaRPr>
          </a:p>
        </p:txBody>
      </p:sp>
      <p:sp>
        <p:nvSpPr>
          <p:cNvPr id="57" name="Google Shape;57;p4"/>
          <p:cNvSpPr txBox="1"/>
          <p:nvPr/>
        </p:nvSpPr>
        <p:spPr>
          <a:xfrm>
            <a:off x="1104656" y="2136338"/>
            <a:ext cx="9982685" cy="2677616"/>
          </a:xfrm>
          <a:prstGeom prst="rect">
            <a:avLst/>
          </a:prstGeom>
          <a:noFill/>
          <a:ln>
            <a:noFill/>
          </a:ln>
        </p:spPr>
        <p:txBody>
          <a:bodyPr spcFirstLastPara="1" wrap="square" lIns="91425" tIns="45700" rIns="91425" bIns="45700" anchor="t" anchorCtr="0">
            <a:spAutoFit/>
          </a:bodyPr>
          <a:lstStyle/>
          <a:p>
            <a:pPr algn="just"/>
            <a:r>
              <a:rPr lang="en-US" sz="2400" dirty="0"/>
              <a:t>Class yang </a:t>
            </a:r>
            <a:r>
              <a:rPr lang="en-US" sz="2400" dirty="0" err="1"/>
              <a:t>mewariskan</a:t>
            </a:r>
            <a:r>
              <a:rPr lang="en-US" sz="2400" dirty="0"/>
              <a:t> </a:t>
            </a:r>
            <a:r>
              <a:rPr lang="en-US" sz="2400" dirty="0" err="1"/>
              <a:t>disebut</a:t>
            </a:r>
            <a:r>
              <a:rPr lang="en-US" sz="2400" dirty="0"/>
              <a:t> </a:t>
            </a:r>
            <a:r>
              <a:rPr lang="en-US" sz="2400" dirty="0" err="1"/>
              <a:t>dengan</a:t>
            </a:r>
            <a:r>
              <a:rPr lang="en-US" sz="2400" dirty="0"/>
              <a:t> </a:t>
            </a:r>
            <a:r>
              <a:rPr lang="en-US" sz="2400" b="1" dirty="0"/>
              <a:t>superclass / parent class / base class</a:t>
            </a:r>
            <a:r>
              <a:rPr lang="en-US" sz="2400" dirty="0"/>
              <a:t>, </a:t>
            </a:r>
            <a:r>
              <a:rPr lang="en-US" sz="2400" dirty="0" err="1"/>
              <a:t>sedangkan</a:t>
            </a:r>
            <a:r>
              <a:rPr lang="en-US" sz="2400" dirty="0"/>
              <a:t> class yang </a:t>
            </a:r>
            <a:r>
              <a:rPr lang="en-US" sz="2400" dirty="0" err="1"/>
              <a:t>mewarisi</a:t>
            </a:r>
            <a:r>
              <a:rPr lang="en-US" sz="2400" dirty="0"/>
              <a:t> (class yang </a:t>
            </a:r>
            <a:r>
              <a:rPr lang="en-US" sz="2400" dirty="0" err="1"/>
              <a:t>baru</a:t>
            </a:r>
            <a:r>
              <a:rPr lang="en-US" sz="2400" dirty="0"/>
              <a:t>) </a:t>
            </a:r>
            <a:r>
              <a:rPr lang="en-US" sz="2400" dirty="0" err="1"/>
              <a:t>disebut</a:t>
            </a:r>
            <a:r>
              <a:rPr lang="en-US" sz="2400" dirty="0"/>
              <a:t> </a:t>
            </a:r>
            <a:r>
              <a:rPr lang="en-US" sz="2400" dirty="0" err="1"/>
              <a:t>dengan</a:t>
            </a:r>
            <a:r>
              <a:rPr lang="en-US" sz="2400" dirty="0"/>
              <a:t> </a:t>
            </a:r>
            <a:r>
              <a:rPr lang="en-US" sz="2400" b="1" dirty="0"/>
              <a:t>subclass / child class / derived class</a:t>
            </a:r>
            <a:r>
              <a:rPr lang="en-US" sz="2400" dirty="0"/>
              <a:t>.</a:t>
            </a:r>
          </a:p>
          <a:p>
            <a:pPr algn="just"/>
            <a:endParaRPr lang="en-US" sz="2400" dirty="0"/>
          </a:p>
          <a:p>
            <a:pPr algn="just"/>
            <a:r>
              <a:rPr lang="en-US" sz="2400" dirty="0" err="1"/>
              <a:t>Untuk</a:t>
            </a:r>
            <a:r>
              <a:rPr lang="en-US" sz="2400" dirty="0"/>
              <a:t> </a:t>
            </a:r>
            <a:r>
              <a:rPr lang="en-US" sz="2400" dirty="0" err="1"/>
              <a:t>menerapkan</a:t>
            </a:r>
            <a:r>
              <a:rPr lang="en-US" sz="2400" dirty="0"/>
              <a:t> inheritance, </a:t>
            </a:r>
            <a:r>
              <a:rPr lang="en-US" sz="2400" dirty="0" err="1"/>
              <a:t>gunakan</a:t>
            </a:r>
            <a:r>
              <a:rPr lang="en-US" sz="2400" dirty="0"/>
              <a:t> statement “</a:t>
            </a:r>
            <a:r>
              <a:rPr lang="en-US" sz="2400" b="1" dirty="0"/>
              <a:t>extends</a:t>
            </a:r>
            <a:r>
              <a:rPr lang="en-US" sz="2400" dirty="0"/>
              <a:t>”.</a:t>
            </a:r>
          </a:p>
          <a:p>
            <a:pPr algn="just"/>
            <a:endParaRPr lang="en-US" sz="2400" dirty="0"/>
          </a:p>
          <a:p>
            <a:pPr algn="just"/>
            <a:endParaRPr lang="en-US" altLang="en-US" sz="2400" dirty="0">
              <a:latin typeface="+mn-lt"/>
            </a:endParaRPr>
          </a:p>
        </p:txBody>
      </p:sp>
    </p:spTree>
    <p:extLst>
      <p:ext uri="{BB962C8B-B14F-4D97-AF65-F5344CB8AC3E}">
        <p14:creationId xmlns:p14="http://schemas.microsoft.com/office/powerpoint/2010/main" val="314585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7" name="Google Shape;57;p4"/>
          <p:cNvSpPr txBox="1"/>
          <p:nvPr/>
        </p:nvSpPr>
        <p:spPr>
          <a:xfrm>
            <a:off x="1104656" y="2136338"/>
            <a:ext cx="9982685" cy="1569620"/>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Keyword “</a:t>
            </a:r>
            <a:r>
              <a:rPr lang="en-US" sz="3200" b="1" dirty="0"/>
              <a:t>super</a:t>
            </a:r>
            <a:r>
              <a:rPr lang="en-US" sz="3200" dirty="0"/>
              <a:t>” </a:t>
            </a:r>
            <a:r>
              <a:rPr lang="en-US" sz="3200" dirty="0" err="1"/>
              <a:t>digunakan</a:t>
            </a:r>
            <a:r>
              <a:rPr lang="en-US" sz="3200" dirty="0"/>
              <a:t> oleh subclass </a:t>
            </a:r>
            <a:r>
              <a:rPr lang="en-US" sz="3200" dirty="0" err="1"/>
              <a:t>untuk</a:t>
            </a:r>
            <a:r>
              <a:rPr lang="en-US" sz="3200" dirty="0"/>
              <a:t> </a:t>
            </a:r>
            <a:r>
              <a:rPr lang="en-US" sz="3200" dirty="0" err="1"/>
              <a:t>memanggil</a:t>
            </a:r>
            <a:r>
              <a:rPr lang="en-US" sz="3200" dirty="0"/>
              <a:t> constructor, </a:t>
            </a:r>
            <a:r>
              <a:rPr lang="en-US" sz="3200" dirty="0" err="1"/>
              <a:t>atribut</a:t>
            </a:r>
            <a:r>
              <a:rPr lang="en-US" sz="3200" dirty="0"/>
              <a:t> dan method yang </a:t>
            </a:r>
            <a:r>
              <a:rPr lang="en-US" sz="3200" dirty="0" err="1"/>
              <a:t>ada</a:t>
            </a:r>
            <a:r>
              <a:rPr lang="en-US" sz="3200" dirty="0"/>
              <a:t> pada superclass-</a:t>
            </a:r>
            <a:r>
              <a:rPr lang="en-US" sz="3200" dirty="0" err="1"/>
              <a:t>nya</a:t>
            </a:r>
            <a:r>
              <a:rPr lang="en-US" sz="3200" dirty="0"/>
              <a:t>.</a:t>
            </a:r>
            <a:endParaRPr kumimoji="0" lang="en-US" alt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2404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7" name="Google Shape;57;p4"/>
          <p:cNvSpPr txBox="1"/>
          <p:nvPr/>
        </p:nvSpPr>
        <p:spPr>
          <a:xfrm>
            <a:off x="1104656" y="2136338"/>
            <a:ext cx="9982685" cy="461624"/>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err="1"/>
              <a:t>Contoh</a:t>
            </a:r>
            <a:r>
              <a:rPr lang="en-US" sz="2400" dirty="0"/>
              <a:t> </a:t>
            </a:r>
            <a:r>
              <a:rPr lang="en-US" sz="2400" dirty="0" err="1"/>
              <a:t>untuk</a:t>
            </a:r>
            <a:r>
              <a:rPr lang="en-US" sz="2400" dirty="0"/>
              <a:t> </a:t>
            </a:r>
            <a:r>
              <a:rPr lang="en-US" sz="2400" dirty="0" err="1"/>
              <a:t>memanggil</a:t>
            </a:r>
            <a:r>
              <a:rPr lang="en-US" sz="2400" dirty="0"/>
              <a:t> constructor </a:t>
            </a:r>
            <a:r>
              <a:rPr lang="en-US" sz="2400" dirty="0" err="1"/>
              <a:t>milik</a:t>
            </a:r>
            <a:r>
              <a:rPr lang="en-US" sz="2400" dirty="0"/>
              <a:t> superclass-</a:t>
            </a:r>
            <a:r>
              <a:rPr lang="en-US" sz="2400" dirty="0" err="1"/>
              <a:t>nya</a:t>
            </a:r>
            <a:r>
              <a:rPr lang="en-US" sz="2400" dirty="0"/>
              <a:t> :</a:t>
            </a:r>
            <a:endParaRPr kumimoji="0" lang="en-US" altLang="en-US"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F32D5747-9E35-AD79-C9EB-3E97C57CF78C}"/>
              </a:ext>
            </a:extLst>
          </p:cNvPr>
          <p:cNvPicPr>
            <a:picLocks noChangeAspect="1"/>
          </p:cNvPicPr>
          <p:nvPr/>
        </p:nvPicPr>
        <p:blipFill>
          <a:blip r:embed="rId4"/>
          <a:stretch>
            <a:fillRect/>
          </a:stretch>
        </p:blipFill>
        <p:spPr>
          <a:xfrm>
            <a:off x="3217594" y="3015894"/>
            <a:ext cx="5756811" cy="1244145"/>
          </a:xfrm>
          <a:prstGeom prst="rect">
            <a:avLst/>
          </a:prstGeom>
        </p:spPr>
      </p:pic>
    </p:spTree>
    <p:extLst>
      <p:ext uri="{BB962C8B-B14F-4D97-AF65-F5344CB8AC3E}">
        <p14:creationId xmlns:p14="http://schemas.microsoft.com/office/powerpoint/2010/main" val="415457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7" name="Google Shape;57;p4"/>
          <p:cNvSpPr txBox="1"/>
          <p:nvPr/>
        </p:nvSpPr>
        <p:spPr>
          <a:xfrm>
            <a:off x="1104656" y="2136338"/>
            <a:ext cx="9982685" cy="461624"/>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err="1">
                <a:ln>
                  <a:noFill/>
                </a:ln>
                <a:solidFill>
                  <a:srgbClr val="000000"/>
                </a:solidFill>
                <a:effectLst/>
                <a:uLnTx/>
                <a:uFillTx/>
                <a:latin typeface="Arial"/>
                <a:cs typeface="Arial"/>
                <a:sym typeface="Arial"/>
              </a:rPr>
              <a:t>Contoh</a:t>
            </a:r>
            <a:r>
              <a:rPr kumimoji="0" lang="en-US" sz="2400" b="0" i="0" u="none" strike="noStrike" kern="0" cap="none" spc="0" normalizeH="0" baseline="0" noProof="0" dirty="0">
                <a:ln>
                  <a:noFill/>
                </a:ln>
                <a:solidFill>
                  <a:srgbClr val="000000"/>
                </a:solidFill>
                <a:effectLst/>
                <a:uLnTx/>
                <a:uFillTx/>
                <a:latin typeface="Arial"/>
                <a:cs typeface="Arial"/>
                <a:sym typeface="Arial"/>
              </a:rPr>
              <a:t> </a:t>
            </a:r>
            <a:r>
              <a:rPr kumimoji="0" lang="en-US" sz="2400" b="0" i="0" u="none" strike="noStrike" kern="0" cap="none" spc="0" normalizeH="0" baseline="0" noProof="0" dirty="0" err="1">
                <a:ln>
                  <a:noFill/>
                </a:ln>
                <a:solidFill>
                  <a:srgbClr val="000000"/>
                </a:solidFill>
                <a:effectLst/>
                <a:uLnTx/>
                <a:uFillTx/>
                <a:latin typeface="Arial"/>
                <a:cs typeface="Arial"/>
                <a:sym typeface="Arial"/>
              </a:rPr>
              <a:t>untuk</a:t>
            </a:r>
            <a:r>
              <a:rPr kumimoji="0" lang="en-US" sz="2400" b="0" i="0" u="none" strike="noStrike" kern="0" cap="none" spc="0" normalizeH="0" baseline="0" noProof="0" dirty="0">
                <a:ln>
                  <a:noFill/>
                </a:ln>
                <a:solidFill>
                  <a:srgbClr val="000000"/>
                </a:solidFill>
                <a:effectLst/>
                <a:uLnTx/>
                <a:uFillTx/>
                <a:latin typeface="Arial"/>
                <a:cs typeface="Arial"/>
                <a:sym typeface="Arial"/>
              </a:rPr>
              <a:t> </a:t>
            </a:r>
            <a:r>
              <a:rPr kumimoji="0" lang="en-US" sz="2400" b="0" i="0" u="none" strike="noStrike" kern="0" cap="none" spc="0" normalizeH="0" baseline="0" noProof="0" dirty="0" err="1">
                <a:ln>
                  <a:noFill/>
                </a:ln>
                <a:solidFill>
                  <a:srgbClr val="000000"/>
                </a:solidFill>
                <a:effectLst/>
                <a:uLnTx/>
                <a:uFillTx/>
                <a:latin typeface="Arial"/>
                <a:cs typeface="Arial"/>
                <a:sym typeface="Arial"/>
              </a:rPr>
              <a:t>memanggil</a:t>
            </a:r>
            <a:r>
              <a:rPr kumimoji="0" lang="en-US" sz="2400" b="0" i="0" u="none" strike="noStrike" kern="0" cap="none" spc="0" normalizeH="0" baseline="0" noProof="0" dirty="0">
                <a:ln>
                  <a:noFill/>
                </a:ln>
                <a:solidFill>
                  <a:srgbClr val="000000"/>
                </a:solidFill>
                <a:effectLst/>
                <a:uLnTx/>
                <a:uFillTx/>
                <a:latin typeface="Arial"/>
                <a:cs typeface="Arial"/>
                <a:sym typeface="Arial"/>
              </a:rPr>
              <a:t> </a:t>
            </a:r>
            <a:r>
              <a:rPr kumimoji="0" lang="en-US" sz="2400" b="0" i="0" u="none" strike="noStrike" kern="0" cap="none" spc="0" normalizeH="0" baseline="0" noProof="0" dirty="0" err="1">
                <a:ln>
                  <a:noFill/>
                </a:ln>
                <a:solidFill>
                  <a:srgbClr val="000000"/>
                </a:solidFill>
                <a:effectLst/>
                <a:uLnTx/>
                <a:uFillTx/>
                <a:latin typeface="Arial"/>
                <a:cs typeface="Arial"/>
                <a:sym typeface="Arial"/>
              </a:rPr>
              <a:t>atribut</a:t>
            </a:r>
            <a:r>
              <a:rPr kumimoji="0" lang="en-US" sz="2400" b="0" i="0" u="none" strike="noStrike" kern="0" cap="none" spc="0" normalizeH="0" baseline="0" noProof="0" dirty="0">
                <a:ln>
                  <a:noFill/>
                </a:ln>
                <a:solidFill>
                  <a:srgbClr val="000000"/>
                </a:solidFill>
                <a:effectLst/>
                <a:uLnTx/>
                <a:uFillTx/>
                <a:latin typeface="Arial"/>
                <a:cs typeface="Arial"/>
                <a:sym typeface="Arial"/>
              </a:rPr>
              <a:t> dan method </a:t>
            </a:r>
            <a:r>
              <a:rPr kumimoji="0" lang="en-US" sz="2400" b="0" i="0" u="none" strike="noStrike" kern="0" cap="none" spc="0" normalizeH="0" baseline="0" noProof="0" dirty="0" err="1">
                <a:ln>
                  <a:noFill/>
                </a:ln>
                <a:solidFill>
                  <a:srgbClr val="000000"/>
                </a:solidFill>
                <a:effectLst/>
                <a:uLnTx/>
                <a:uFillTx/>
                <a:latin typeface="Arial"/>
                <a:cs typeface="Arial"/>
                <a:sym typeface="Arial"/>
              </a:rPr>
              <a:t>milik</a:t>
            </a:r>
            <a:r>
              <a:rPr kumimoji="0" lang="en-US" sz="2400" b="0" i="0" u="none" strike="noStrike" kern="0" cap="none" spc="0" normalizeH="0" baseline="0" noProof="0" dirty="0">
                <a:ln>
                  <a:noFill/>
                </a:ln>
                <a:solidFill>
                  <a:srgbClr val="000000"/>
                </a:solidFill>
                <a:effectLst/>
                <a:uLnTx/>
                <a:uFillTx/>
                <a:latin typeface="Arial"/>
                <a:cs typeface="Arial"/>
                <a:sym typeface="Arial"/>
              </a:rPr>
              <a:t> superclass-</a:t>
            </a:r>
            <a:r>
              <a:rPr kumimoji="0" lang="en-US" sz="2400" b="0" i="0" u="none" strike="noStrike" kern="0" cap="none" spc="0" normalizeH="0" baseline="0" noProof="0" dirty="0" err="1">
                <a:ln>
                  <a:noFill/>
                </a:ln>
                <a:solidFill>
                  <a:srgbClr val="000000"/>
                </a:solidFill>
                <a:effectLst/>
                <a:uLnTx/>
                <a:uFillTx/>
                <a:latin typeface="Arial"/>
                <a:cs typeface="Arial"/>
                <a:sym typeface="Arial"/>
              </a:rPr>
              <a:t>nya</a:t>
            </a:r>
            <a:r>
              <a:rPr kumimoji="0" lang="en-US" sz="2400" b="0" i="0" u="none" strike="noStrike" kern="0" cap="none" spc="0" normalizeH="0" baseline="0" noProof="0" dirty="0">
                <a:ln>
                  <a:noFill/>
                </a:ln>
                <a:solidFill>
                  <a:srgbClr val="000000"/>
                </a:solidFill>
                <a:effectLst/>
                <a:uLnTx/>
                <a:uFillTx/>
                <a:latin typeface="Arial"/>
                <a:cs typeface="Arial"/>
                <a:sym typeface="Arial"/>
              </a:rPr>
              <a:t> :</a:t>
            </a:r>
            <a:endParaRPr kumimoji="0" lang="en-US" alt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74C0D0B6-C24C-FA7E-D2BA-87A0A3D67922}"/>
              </a:ext>
            </a:extLst>
          </p:cNvPr>
          <p:cNvPicPr>
            <a:picLocks noChangeAspect="1"/>
          </p:cNvPicPr>
          <p:nvPr/>
        </p:nvPicPr>
        <p:blipFill>
          <a:blip r:embed="rId4"/>
          <a:stretch>
            <a:fillRect/>
          </a:stretch>
        </p:blipFill>
        <p:spPr>
          <a:xfrm>
            <a:off x="3295931" y="2985213"/>
            <a:ext cx="5600133" cy="1274826"/>
          </a:xfrm>
          <a:prstGeom prst="rect">
            <a:avLst/>
          </a:prstGeom>
        </p:spPr>
      </p:pic>
    </p:spTree>
    <p:extLst>
      <p:ext uri="{BB962C8B-B14F-4D97-AF65-F5344CB8AC3E}">
        <p14:creationId xmlns:p14="http://schemas.microsoft.com/office/powerpoint/2010/main" val="314532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a:effectLst/>
      </p:bgPr>
    </p:bg>
    <p:spTree>
      <p:nvGrpSpPr>
        <p:cNvPr id="1" name="Shape 49"/>
        <p:cNvGrpSpPr/>
        <p:nvPr/>
      </p:nvGrpSpPr>
      <p:grpSpPr>
        <a:xfrm>
          <a:off x="0" y="0"/>
          <a:ext cx="0" cy="0"/>
          <a:chOff x="0" y="0"/>
          <a:chExt cx="0" cy="0"/>
        </a:xfrm>
      </p:grpSpPr>
      <p:sp>
        <p:nvSpPr>
          <p:cNvPr id="50" name="Google Shape;50;p3"/>
          <p:cNvSpPr/>
          <p:nvPr/>
        </p:nvSpPr>
        <p:spPr>
          <a:xfrm>
            <a:off x="3000375" y="123825"/>
            <a:ext cx="6610350" cy="6610350"/>
          </a:xfrm>
          <a:prstGeom prst="ellipse">
            <a:avLst/>
          </a:prstGeom>
          <a:gradFill>
            <a:gsLst>
              <a:gs pos="0">
                <a:srgbClr val="5E96E1"/>
              </a:gs>
              <a:gs pos="33000">
                <a:srgbClr val="5E96E1"/>
              </a:gs>
              <a:gs pos="92000">
                <a:srgbClr val="101BE1"/>
              </a:gs>
              <a:gs pos="100000">
                <a:srgbClr val="101BE1"/>
              </a:gs>
            </a:gsLst>
            <a:lin ang="17759999"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1" name="Google Shape;51;p3"/>
          <p:cNvSpPr/>
          <p:nvPr/>
        </p:nvSpPr>
        <p:spPr>
          <a:xfrm>
            <a:off x="3337200" y="3175050"/>
            <a:ext cx="5517600" cy="5079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Encapsulation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0603326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895</Words>
  <Application>Microsoft Office PowerPoint</Application>
  <PresentationFormat>Widescreen</PresentationFormat>
  <Paragraphs>64</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 Black</vt:lpstr>
      <vt:lpstr>Trebuchet MS</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Syalis Ibnih</dc:creator>
  <cp:lastModifiedBy>Syalis Melati</cp:lastModifiedBy>
  <cp:revision>2</cp:revision>
  <dcterms:created xsi:type="dcterms:W3CDTF">2020-07-07T03:15:00Z</dcterms:created>
  <dcterms:modified xsi:type="dcterms:W3CDTF">2022-09-22T18:59:37Z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