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257" r:id="rId4"/>
    <p:sldId id="285" r:id="rId5"/>
    <p:sldId id="315" r:id="rId6"/>
    <p:sldId id="306" r:id="rId7"/>
    <p:sldId id="264" r:id="rId8"/>
    <p:sldId id="319" r:id="rId9"/>
    <p:sldId id="320" r:id="rId10"/>
    <p:sldId id="321" r:id="rId11"/>
    <p:sldId id="322" r:id="rId12"/>
    <p:sldId id="286" r:id="rId13"/>
    <p:sldId id="280" r:id="rId14"/>
    <p:sldId id="307" r:id="rId15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7" autoAdjust="0"/>
    <p:restoredTop sz="94660"/>
  </p:normalViewPr>
  <p:slideViewPr>
    <p:cSldViewPr snapToGrid="0">
      <p:cViewPr varScale="1">
        <p:scale>
          <a:sx n="46" d="100"/>
          <a:sy n="46" d="100"/>
        </p:scale>
        <p:origin x="876" y="3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8DD281-C3A1-4DEB-A0E0-35645036CB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9311" y="0"/>
            <a:ext cx="8169378" cy="8697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31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77CC769-4B6B-46B3-8EFA-690FEB360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70889" y="2895600"/>
            <a:ext cx="4490222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215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CA89A6C-D617-434F-8F2C-14145C2297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62300" y="2952750"/>
            <a:ext cx="4743450" cy="565737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469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A1F167D-DE55-4647-9929-1305EE8BA7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158240"/>
            <a:ext cx="4667250" cy="79705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6FD97DB-6A9A-4DFC-9957-A34398DD6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592301" y="5314950"/>
            <a:ext cx="3695700" cy="381381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452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1D1EE3D-B035-49FB-B0FF-7138BECF5F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76601" y="3048000"/>
            <a:ext cx="5829300" cy="7239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608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247C4B7-DEA2-44A5-861E-7F8138F4D7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89639" y="2686050"/>
            <a:ext cx="9198361" cy="49149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02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B65B26F-B295-4289-BAC7-F9C078AEE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62251" y="1583915"/>
            <a:ext cx="6381749" cy="711916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576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5D3F9A0-49CE-49AD-8E8A-3F422087C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15451" y="6301740"/>
            <a:ext cx="3333749" cy="398526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8A9D5AA-A1D6-4F45-BC83-737C869904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8801" y="4834890"/>
            <a:ext cx="3333749" cy="398526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EEE7D5-9E80-46F7-8466-DEF981F9D2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15451" y="1954530"/>
            <a:ext cx="3333749" cy="398526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26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2D291A9-7333-4A62-8146-8EBC1B28B2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09850" y="1633788"/>
            <a:ext cx="5314950" cy="701942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670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D25DF75-3555-40DF-A85A-EA0F74E1CC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01250" y="0"/>
            <a:ext cx="8286750" cy="10287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25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C88A321-B7EA-4909-AC39-37229E50FC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43999" y="2666607"/>
            <a:ext cx="6577781" cy="762039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220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27971B5-8B9F-4E4F-842C-801EC1EF08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08640" y="1717040"/>
            <a:ext cx="4970553" cy="68529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529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79DBC79-E16A-4BC2-8E83-37FBE481E4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26889" y="2895600"/>
            <a:ext cx="4490222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7678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0D264F4-8EFC-4970-ABE1-3AEA3A9943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67512" y="5276850"/>
            <a:ext cx="4752975" cy="50101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F4824DE-8B0F-47D9-964B-EBFED17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67512" y="0"/>
            <a:ext cx="4752975" cy="50101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8628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24FCF53-F6E2-4418-B0EF-4625AA5153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31768" y="2257425"/>
            <a:ext cx="10624464" cy="57721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453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DB35039-3A57-442E-BD9C-32CA65EC86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44101" y="1583915"/>
            <a:ext cx="5245284" cy="6512336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579BF8-182C-48B7-AAC6-66BE6E1BF7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9" y="4898617"/>
            <a:ext cx="4830242" cy="538838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635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2382B9E-9403-465F-8212-522A386F03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95550" y="2628851"/>
            <a:ext cx="5181599" cy="502929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C34C44B3-E81E-442B-B790-D921C25AE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335250" y="1"/>
            <a:ext cx="2952750" cy="369569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6312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A97DC4A-E654-4FFC-8C62-FC6F8E08F3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0" y="1493631"/>
            <a:ext cx="5410200" cy="72997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443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7B03175-F7DF-4C32-8082-FF44FA5F9F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24280" y="1543050"/>
            <a:ext cx="5375945" cy="725260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7A17EA1-886A-49FF-BEAA-A105587F11A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5769826"/>
            <a:ext cx="3445330" cy="451717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2297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DBC7C84B-295A-4FF9-968D-95B8E5B41D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5150" y="2455114"/>
            <a:ext cx="5539600" cy="537677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3986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6634F49-F16D-4AFD-93DD-5F758AB0BA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43100" y="0"/>
            <a:ext cx="8572500" cy="10287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3003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151F0F5-E29F-4E67-A977-8A50510C29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47850" y="1694360"/>
            <a:ext cx="5543550" cy="689828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591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BD4FD90-182B-4A80-B212-2577534EA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080" y="1993036"/>
            <a:ext cx="6339840" cy="630092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0002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D18DF20-5FD2-46B6-8298-AA657B71E6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962900" cy="10287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223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65975BD-0017-4C1E-8AD6-CB1BB8303F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2794" y="4495800"/>
            <a:ext cx="12942411" cy="57912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478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F5934A6-E230-422C-9AD5-86DBB4A48E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409552"/>
            <a:ext cx="8366974" cy="787744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7549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BD739EE-6B57-4F80-A168-755A76D949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83510" y="1"/>
            <a:ext cx="13804490" cy="53530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51866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77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E312C673-F570-4582-AE54-95B4E2DADB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8288000" cy="514349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18412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3838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070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ECCB722-9CBF-4764-8683-99722A707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4681910" y="-1594702"/>
            <a:ext cx="8924180" cy="14839224"/>
          </a:xfrm>
          <a:prstGeom prst="rect">
            <a:avLst/>
          </a:prstGeom>
        </p:spPr>
      </p:pic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3206B1C4-8E22-49E7-A6D8-AF41B4545AB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62965" y="6147489"/>
            <a:ext cx="3481386" cy="270364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4FE375E-B939-4D67-831F-5DA7AFCC9D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211050" y="3494654"/>
            <a:ext cx="4591050" cy="61559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B9497990-31B6-4C4A-9D23-67D84AD735F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63188" y="7988289"/>
            <a:ext cx="3505200" cy="229871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16EABDE2-0D56-4FDD-90AA-556DE3BAE03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381751" y="771810"/>
            <a:ext cx="5562600" cy="506875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82BE00D1-B410-4C51-AD48-DA5C74B318E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2501" y="6477000"/>
            <a:ext cx="5829299" cy="380999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A06091E3-1A5D-4173-BBF7-14818DD6A22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97944" y="4530759"/>
            <a:ext cx="2538412" cy="258483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8202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26">
            <a:extLst>
              <a:ext uri="{FF2B5EF4-FFF2-40B4-BE49-F238E27FC236}">
                <a16:creationId xmlns:a16="http://schemas.microsoft.com/office/drawing/2014/main" id="{6052EB4E-A84B-4AFE-BB72-8361274DDDDB}"/>
              </a:ext>
            </a:extLst>
          </p:cNvPr>
          <p:cNvSpPr/>
          <p:nvPr userDrawn="1"/>
        </p:nvSpPr>
        <p:spPr>
          <a:xfrm rot="2700000" flipH="1">
            <a:off x="1913246" y="630913"/>
            <a:ext cx="7055575" cy="12725517"/>
          </a:xfrm>
          <a:custGeom>
            <a:avLst/>
            <a:gdLst>
              <a:gd name="connsiteX0" fmla="*/ 5308110 w 7055575"/>
              <a:gd name="connsiteY0" fmla="*/ 12713191 h 12725517"/>
              <a:gd name="connsiteX1" fmla="*/ 5629938 w 7055575"/>
              <a:gd name="connsiteY1" fmla="*/ 12155822 h 12725517"/>
              <a:gd name="connsiteX2" fmla="*/ 5060908 w 7055575"/>
              <a:gd name="connsiteY2" fmla="*/ 6390896 h 12725517"/>
              <a:gd name="connsiteX3" fmla="*/ 6684043 w 7055575"/>
              <a:gd name="connsiteY3" fmla="*/ 2249103 h 12725517"/>
              <a:gd name="connsiteX4" fmla="*/ 6816971 w 7055575"/>
              <a:gd name="connsiteY4" fmla="*/ 968 h 12725517"/>
              <a:gd name="connsiteX5" fmla="*/ 5009602 w 7055575"/>
              <a:gd name="connsiteY5" fmla="*/ 2272424 h 12725517"/>
              <a:gd name="connsiteX6" fmla="*/ 4335628 w 7055575"/>
              <a:gd name="connsiteY6" fmla="*/ 6024757 h 12725517"/>
              <a:gd name="connsiteX7" fmla="*/ 4690106 w 7055575"/>
              <a:gd name="connsiteY7" fmla="*/ 10784553 h 12725517"/>
              <a:gd name="connsiteX8" fmla="*/ 3775927 w 7055575"/>
              <a:gd name="connsiteY8" fmla="*/ 8494441 h 12725517"/>
              <a:gd name="connsiteX9" fmla="*/ 2857084 w 7055575"/>
              <a:gd name="connsiteY9" fmla="*/ 6160019 h 12725517"/>
              <a:gd name="connsiteX10" fmla="*/ 1007737 w 7055575"/>
              <a:gd name="connsiteY10" fmla="*/ 3261231 h 12725517"/>
              <a:gd name="connsiteX11" fmla="*/ 207830 w 7055575"/>
              <a:gd name="connsiteY11" fmla="*/ 4128768 h 12725517"/>
              <a:gd name="connsiteX12" fmla="*/ 1835628 w 7055575"/>
              <a:gd name="connsiteY12" fmla="*/ 6694067 h 12725517"/>
              <a:gd name="connsiteX13" fmla="*/ 2922382 w 7055575"/>
              <a:gd name="connsiteY13" fmla="*/ 8916549 h 12725517"/>
              <a:gd name="connsiteX14" fmla="*/ 4818371 w 7055575"/>
              <a:gd name="connsiteY14" fmla="*/ 12496307 h 12725517"/>
              <a:gd name="connsiteX15" fmla="*/ 5308110 w 7055575"/>
              <a:gd name="connsiteY15" fmla="*/ 12713191 h 12725517"/>
              <a:gd name="connsiteX16" fmla="*/ 5308110 w 7055575"/>
              <a:gd name="connsiteY16" fmla="*/ 12713191 h 1272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55575" h="12725517">
                <a:moveTo>
                  <a:pt x="5308110" y="12713191"/>
                </a:moveTo>
                <a:cubicBezTo>
                  <a:pt x="5555311" y="12654889"/>
                  <a:pt x="5704565" y="12398359"/>
                  <a:pt x="5629938" y="12155822"/>
                </a:cubicBezTo>
                <a:cubicBezTo>
                  <a:pt x="5305778" y="11097053"/>
                  <a:pt x="4589826" y="8380168"/>
                  <a:pt x="5060908" y="6390896"/>
                </a:cubicBezTo>
                <a:cubicBezTo>
                  <a:pt x="5660255" y="3869906"/>
                  <a:pt x="6184976" y="3354514"/>
                  <a:pt x="6684043" y="2249103"/>
                </a:cubicBezTo>
                <a:cubicBezTo>
                  <a:pt x="7183110" y="1146025"/>
                  <a:pt x="7129472" y="-38677"/>
                  <a:pt x="6816971" y="968"/>
                </a:cubicBezTo>
                <a:cubicBezTo>
                  <a:pt x="6504472" y="40614"/>
                  <a:pt x="5203166" y="1253301"/>
                  <a:pt x="5009602" y="2272424"/>
                </a:cubicBezTo>
                <a:cubicBezTo>
                  <a:pt x="4816039" y="3291548"/>
                  <a:pt x="4687774" y="5210858"/>
                  <a:pt x="4335628" y="6024757"/>
                </a:cubicBezTo>
                <a:cubicBezTo>
                  <a:pt x="3983483" y="6838657"/>
                  <a:pt x="4690106" y="10784553"/>
                  <a:pt x="4690106" y="10784553"/>
                </a:cubicBezTo>
                <a:cubicBezTo>
                  <a:pt x="4690106" y="10784553"/>
                  <a:pt x="4013800" y="8963190"/>
                  <a:pt x="3775927" y="8494441"/>
                </a:cubicBezTo>
                <a:cubicBezTo>
                  <a:pt x="3538054" y="8025691"/>
                  <a:pt x="2938707" y="6829328"/>
                  <a:pt x="2857084" y="6160019"/>
                </a:cubicBezTo>
                <a:cubicBezTo>
                  <a:pt x="2775461" y="5490709"/>
                  <a:pt x="2045516" y="3587723"/>
                  <a:pt x="1007737" y="3261231"/>
                </a:cubicBezTo>
                <a:cubicBezTo>
                  <a:pt x="-30043" y="2934738"/>
                  <a:pt x="-207282" y="3319533"/>
                  <a:pt x="207830" y="4128768"/>
                </a:cubicBezTo>
                <a:cubicBezTo>
                  <a:pt x="622942" y="4938003"/>
                  <a:pt x="1441505" y="6064403"/>
                  <a:pt x="1835628" y="6694067"/>
                </a:cubicBezTo>
                <a:cubicBezTo>
                  <a:pt x="2229752" y="7323732"/>
                  <a:pt x="2840759" y="8611045"/>
                  <a:pt x="2922382" y="8916549"/>
                </a:cubicBezTo>
                <a:cubicBezTo>
                  <a:pt x="2990013" y="9170747"/>
                  <a:pt x="4344957" y="11635766"/>
                  <a:pt x="4818371" y="12496307"/>
                </a:cubicBezTo>
                <a:cubicBezTo>
                  <a:pt x="4916319" y="12671214"/>
                  <a:pt x="5114546" y="12759833"/>
                  <a:pt x="5308110" y="12713191"/>
                </a:cubicBezTo>
                <a:lnTo>
                  <a:pt x="5308110" y="12713191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w="2329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4C96EE21-B84C-473D-8259-4593930E48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96100" y="4293092"/>
            <a:ext cx="5032130" cy="521285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5B31A64-A798-4B39-8264-0D6100F449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287401" y="5734050"/>
            <a:ext cx="3676650" cy="45529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B26D18-42EF-4AC2-AB44-000316DC890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10751" y="1065921"/>
            <a:ext cx="3676650" cy="28842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41621AE-E64B-4073-BCC8-0FDA2DBDE89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928230" y="0"/>
            <a:ext cx="3482140" cy="360720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15F2670-8C35-4DC2-B0DE-627FA4159B3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85426" y="3786695"/>
            <a:ext cx="4420374" cy="31128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127D399-76FD-4242-A22E-7FBF834DBB9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742150" y="952501"/>
            <a:ext cx="3063040" cy="46291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92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7C54AD2-A96B-44F1-A84D-4518433B6B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13600" y="1"/>
            <a:ext cx="11074400" cy="814831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50283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B2E5F0E-720D-46CD-ABC1-C25C0360D10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325100" y="5345489"/>
            <a:ext cx="5124449" cy="42291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1CD379F-7E87-45C3-984E-49094B139CC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298285" y="1524000"/>
            <a:ext cx="3424108" cy="341751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219489A-73FB-4F09-9DA8-B28B93C324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672262" y="1123949"/>
            <a:ext cx="4943475" cy="61217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B5F813C1-28CA-4984-AB99-E256A95C7BB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966912" y="723899"/>
            <a:ext cx="4943475" cy="49339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1D852A-C58A-41B7-A8A4-F3FCEAC664A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89288" y="6057900"/>
            <a:ext cx="3321099" cy="42291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22921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82EEA58-C31A-4FCE-A631-41FC0549F6D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81784" y="1238250"/>
            <a:ext cx="3714115" cy="7867650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20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3B05E7-2C4A-4C14-83A7-DE90B703E93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449430" y="6334125"/>
            <a:ext cx="3714115" cy="7867650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20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3456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2D89A86-B809-41FC-BEEC-5546C4C2B9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61138" y="3905250"/>
            <a:ext cx="4335512" cy="57912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71687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829307D-447B-4067-A122-DBDD89C5EE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571750" y="3962400"/>
            <a:ext cx="6877050" cy="43624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05207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C68F9BA7-8F52-405C-A169-267FD5DB705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763655" y="4648200"/>
            <a:ext cx="6514695" cy="40005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2802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FD5804-EF0D-4109-B081-039E4ABA90D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477155" y="3867150"/>
            <a:ext cx="2095095" cy="25717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6475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14993C-ADA2-490A-BC3A-6F49F6A64C0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55669" y="4095750"/>
            <a:ext cx="4576662" cy="619125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322CD0-CB3F-403D-9F83-F875464724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865961" y="1752024"/>
            <a:ext cx="5700411" cy="114323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F87115B-7901-416D-8889-C23D84F8F6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>
            <a:off x="9721629" y="-2865959"/>
            <a:ext cx="5700411" cy="114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8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14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1703497-5144-469D-9819-E2324B0679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4965" y="2316480"/>
            <a:ext cx="5688958" cy="565404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430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A751F4E-261F-4B1D-9CBA-4E00500259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34199" y="2441257"/>
            <a:ext cx="6526900" cy="540448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60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34ACC7E-6503-4964-A57D-7D132C2F53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42644" y="2316480"/>
            <a:ext cx="6132075" cy="79705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C77DB2F-CACF-45BC-A37A-EBE6325955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245" y="0"/>
            <a:ext cx="3673356" cy="36779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22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6DEF906-45A7-48ED-87BA-D020E080AA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441257"/>
            <a:ext cx="6526900" cy="540448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49DF286-0CB2-4CAE-8D22-E4B84AB294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4000" y="6607277"/>
            <a:ext cx="4660490" cy="367972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1C0E67-4E45-4D2D-8168-02E70694FE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739719" y="1158240"/>
            <a:ext cx="5384169" cy="797052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A57C7A9-4840-47CA-BFA7-E8792F646F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64112" y="5869858"/>
            <a:ext cx="3407888" cy="325890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8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49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8" r:id="rId27"/>
    <p:sldLayoutId id="2147483686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svg"/><Relationship Id="rId7" Type="http://schemas.openxmlformats.org/officeDocument/2006/relationships/image" Target="../media/image2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4.jpe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svg"/><Relationship Id="rId7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8.png"/><Relationship Id="rId5" Type="http://schemas.microsoft.com/office/2007/relationships/hdphoto" Target="../media/hdphoto5.wdp"/><Relationship Id="rId4" Type="http://schemas.openxmlformats.org/officeDocument/2006/relationships/image" Target="../media/image27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sv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svg"/><Relationship Id="rId7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>
            <a:off x="0" y="4485968"/>
            <a:ext cx="6893922" cy="5801032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>
            <a:off x="3941001" y="7899360"/>
            <a:ext cx="3905640" cy="2387641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1517C-7C37-4487-8ECA-C9C2F335875E}"/>
              </a:ext>
            </a:extLst>
          </p:cNvPr>
          <p:cNvSpPr txBox="1"/>
          <p:nvPr/>
        </p:nvSpPr>
        <p:spPr>
          <a:xfrm rot="16200000">
            <a:off x="11074554" y="4452984"/>
            <a:ext cx="9852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7200" b="1" spc="300">
                <a:latin typeface="Butler" panose="02070803080706020303" pitchFamily="18" charset="0"/>
              </a:rPr>
              <a:t>Model Data Relasional</a:t>
            </a:r>
            <a:r>
              <a:rPr lang="en-US" sz="7200" b="1" spc="300">
                <a:latin typeface="Butler" panose="02070803080706020303" pitchFamily="18" charset="0"/>
              </a:rPr>
              <a:t>.</a:t>
            </a:r>
            <a:endParaRPr lang="en-ID" sz="7200" b="1" spc="300" dirty="0">
              <a:latin typeface="Butler" panose="02070803080706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6C356E-9211-4468-8F6D-32B93BAF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33768" flipH="1">
            <a:off x="-35313" y="7441034"/>
            <a:ext cx="1783405" cy="32136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7730495" y="9113984"/>
            <a:ext cx="5498194" cy="98488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b="1" spc="600">
                <a:latin typeface="Lato" panose="020F0502020204030203" pitchFamily="34" charset="0"/>
              </a:rPr>
              <a:t>Pengantar Basis Data</a:t>
            </a:r>
          </a:p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b="1" spc="60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Minggu ke 3</a:t>
            </a:r>
            <a:endParaRPr lang="en-US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8B28C-7CEC-40EE-B7AC-E5455E7D5972}"/>
              </a:ext>
            </a:extLst>
          </p:cNvPr>
          <p:cNvSpPr txBox="1"/>
          <p:nvPr/>
        </p:nvSpPr>
        <p:spPr>
          <a:xfrm>
            <a:off x="382541" y="7092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01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7172" name="Picture 4" descr="26 Nostalgic Nuggets from the 90's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74" t="6353" r="-366" b="15076"/>
          <a:stretch/>
        </p:blipFill>
        <p:spPr bwMode="auto">
          <a:xfrm>
            <a:off x="3824742" y="1063221"/>
            <a:ext cx="11220450" cy="738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47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6200000">
            <a:off x="12702718" y="4227113"/>
            <a:ext cx="5122197" cy="7031163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14275971" y="0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13243850" y="5667513"/>
            <a:ext cx="5629264" cy="3947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51517C-7C37-4487-8ECA-C9C2F335875E}"/>
              </a:ext>
            </a:extLst>
          </p:cNvPr>
          <p:cNvSpPr txBox="1"/>
          <p:nvPr/>
        </p:nvSpPr>
        <p:spPr>
          <a:xfrm>
            <a:off x="4133021" y="1643998"/>
            <a:ext cx="5230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300" dirty="0">
                <a:latin typeface="Butler" panose="02070803080706020303" pitchFamily="18" charset="0"/>
              </a:rPr>
              <a:t>Alternate Key </a:t>
            </a:r>
            <a:endParaRPr lang="en-ID" sz="6000" b="1" spc="300" dirty="0">
              <a:latin typeface="Butler" panose="0207080308070602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058699" y="760857"/>
            <a:ext cx="3531376" cy="1279263"/>
            <a:chOff x="8978951" y="398339"/>
            <a:chExt cx="3531376" cy="127926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9991605" y="398339"/>
              <a:ext cx="1269624" cy="947793"/>
            </a:xfrm>
            <a:prstGeom prst="rect">
              <a:avLst/>
            </a:prstGeom>
          </p:spPr>
        </p:pic>
        <p:pic>
          <p:nvPicPr>
            <p:cNvPr id="10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8978951" y="687586"/>
              <a:ext cx="1096314" cy="818414"/>
            </a:xfrm>
            <a:prstGeom prst="rect">
              <a:avLst/>
            </a:prstGeom>
          </p:spPr>
        </p:pic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11774601" y="1128372"/>
              <a:ext cx="735726" cy="54923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852230" y="3349246"/>
            <a:ext cx="12578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Merupakan</a:t>
            </a:r>
            <a:r>
              <a:rPr lang="en-ID" sz="4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candidate key yang </a:t>
            </a:r>
            <a:r>
              <a:rPr lang="en-ID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tidak</a:t>
            </a:r>
            <a:r>
              <a:rPr lang="en-ID" sz="4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</a:t>
            </a:r>
            <a:r>
              <a:rPr lang="en-ID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dipakai</a:t>
            </a:r>
            <a:r>
              <a:rPr lang="en-ID" sz="4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</a:t>
            </a:r>
            <a:r>
              <a:rPr lang="en-ID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sebagai</a:t>
            </a:r>
            <a:r>
              <a:rPr lang="en-ID" sz="4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primary key </a:t>
            </a:r>
            <a:r>
              <a:rPr lang="en-ID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atau</a:t>
            </a:r>
            <a:r>
              <a:rPr lang="en-ID" sz="4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Candidate key yang </a:t>
            </a:r>
            <a:r>
              <a:rPr lang="en-ID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tidak</a:t>
            </a:r>
            <a:r>
              <a:rPr lang="en-ID" sz="4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</a:t>
            </a:r>
            <a:r>
              <a:rPr lang="en-ID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dipilih</a:t>
            </a:r>
            <a:r>
              <a:rPr lang="en-ID" sz="4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</a:t>
            </a:r>
            <a:r>
              <a:rPr lang="en-ID" sz="4000" dirty="0" err="1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sebagai</a:t>
            </a:r>
            <a:r>
              <a:rPr lang="en-ID" sz="4000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 primary key.</a:t>
            </a:r>
            <a:endParaRPr lang="id-ID" sz="3200" spc="300" dirty="0">
              <a:ln>
                <a:solidFill>
                  <a:schemeClr val="accent2">
                    <a:lumMod val="75000"/>
                  </a:schemeClr>
                </a:solidFill>
              </a:ln>
              <a:latin typeface="La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6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5FB2F6D1-6525-4871-885E-0E87E5C5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-741326" y="-637688"/>
            <a:ext cx="2473488" cy="266172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339EA13-EAFA-48F5-AA0F-CB8AD42A9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00000">
            <a:off x="12202314" y="3857865"/>
            <a:ext cx="5566663" cy="59902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A758A55-23FD-429E-AD29-56B329CB8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300000">
            <a:off x="11710480" y="7261183"/>
            <a:ext cx="2268550" cy="24411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B4EDEA-C0F0-4072-A583-1FC1BDD53C9C}"/>
              </a:ext>
            </a:extLst>
          </p:cNvPr>
          <p:cNvSpPr txBox="1"/>
          <p:nvPr/>
        </p:nvSpPr>
        <p:spPr>
          <a:xfrm>
            <a:off x="16642865" y="9236860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07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7C8169-5FA8-4334-A69F-D00D9DF48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00000" flipV="1">
            <a:off x="-66131" y="-215338"/>
            <a:ext cx="1008347" cy="181702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73256" y="1980226"/>
            <a:ext cx="10974351" cy="1427334"/>
            <a:chOff x="1021374" y="1945718"/>
            <a:chExt cx="10974351" cy="1427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B04A79-89A1-4B2E-ADF5-D8BD712C21D5}"/>
                </a:ext>
              </a:extLst>
            </p:cNvPr>
            <p:cNvSpPr txBox="1"/>
            <p:nvPr/>
          </p:nvSpPr>
          <p:spPr>
            <a:xfrm>
              <a:off x="1021374" y="1945718"/>
              <a:ext cx="109743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spc="300" dirty="0">
                  <a:latin typeface="Butler" panose="02070803080706020303" pitchFamily="18" charset="0"/>
                </a:rPr>
                <a:t>Foreign Key (</a:t>
              </a:r>
              <a:r>
                <a:rPr lang="en-US" sz="7200" b="1" spc="300" dirty="0" err="1">
                  <a:latin typeface="Butler" panose="02070803080706020303" pitchFamily="18" charset="0"/>
                </a:rPr>
                <a:t>Kunci</a:t>
              </a:r>
              <a:r>
                <a:rPr lang="en-US" sz="7200" b="1" spc="300" dirty="0">
                  <a:latin typeface="Butler" panose="02070803080706020303" pitchFamily="18" charset="0"/>
                </a:rPr>
                <a:t> </a:t>
              </a:r>
              <a:r>
                <a:rPr lang="en-US" sz="7200" b="1" spc="300" dirty="0" err="1">
                  <a:latin typeface="Butler" panose="02070803080706020303" pitchFamily="18" charset="0"/>
                </a:rPr>
                <a:t>Tamu</a:t>
              </a:r>
              <a:r>
                <a:rPr lang="en-US" sz="7200" b="1" spc="300" dirty="0">
                  <a:latin typeface="Butler" panose="02070803080706020303" pitchFamily="18" charset="0"/>
                </a:rPr>
                <a:t>) </a:t>
              </a:r>
              <a:endParaRPr lang="en-ID" sz="7200" b="1" spc="300" dirty="0">
                <a:latin typeface="Butler" panose="02070803080706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A42AB-BB04-48F8-9050-B43C5FAC3C59}"/>
                </a:ext>
              </a:extLst>
            </p:cNvPr>
            <p:cNvSpPr txBox="1"/>
            <p:nvPr/>
          </p:nvSpPr>
          <p:spPr>
            <a:xfrm>
              <a:off x="9105220" y="297294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ID" sz="2000" spc="300" dirty="0">
                <a:latin typeface="Lato" panose="020F0502020204030203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1EA516-6D3F-4ABF-8E75-ACCFDBBE9EC6}"/>
              </a:ext>
            </a:extLst>
          </p:cNvPr>
          <p:cNvSpPr txBox="1"/>
          <p:nvPr/>
        </p:nvSpPr>
        <p:spPr>
          <a:xfrm>
            <a:off x="1273256" y="3575641"/>
            <a:ext cx="679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400" b="1" spc="300" dirty="0">
              <a:latin typeface="Butl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6B1FFA-0BB2-9170-B487-AB1B928C82C7}"/>
              </a:ext>
            </a:extLst>
          </p:cNvPr>
          <p:cNvSpPr/>
          <p:nvPr/>
        </p:nvSpPr>
        <p:spPr>
          <a:xfrm>
            <a:off x="1359400" y="4037306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Atribut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dengan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domain yang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sama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yang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menjadi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kunci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utama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pada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sebuah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relasi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tetapi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pada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relasi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lain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atribut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tersebut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hanya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sebagai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atribut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D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biasa</a:t>
            </a:r>
            <a:r>
              <a:rPr lang="en-ID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d-ID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raphic 67">
            <a:extLst>
              <a:ext uri="{FF2B5EF4-FFF2-40B4-BE49-F238E27FC236}">
                <a16:creationId xmlns:a16="http://schemas.microsoft.com/office/drawing/2014/main" id="{EBC0687B-E0C1-4102-A0BD-E6E9093E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774135">
            <a:off x="15942330" y="9169678"/>
            <a:ext cx="1329752" cy="12572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9A46D58-A1F2-4B45-942D-D72C24A90349}"/>
              </a:ext>
            </a:extLst>
          </p:cNvPr>
          <p:cNvSpPr/>
          <p:nvPr/>
        </p:nvSpPr>
        <p:spPr>
          <a:xfrm>
            <a:off x="16877885" y="8059252"/>
            <a:ext cx="2012311" cy="2483950"/>
          </a:xfrm>
          <a:custGeom>
            <a:avLst/>
            <a:gdLst>
              <a:gd name="connsiteX0" fmla="*/ 1464161 w 2012311"/>
              <a:gd name="connsiteY0" fmla="*/ 1914 h 2483950"/>
              <a:gd name="connsiteX1" fmla="*/ 1594647 w 2012311"/>
              <a:gd name="connsiteY1" fmla="*/ 5032 h 2483950"/>
              <a:gd name="connsiteX2" fmla="*/ 1875271 w 2012311"/>
              <a:gd name="connsiteY2" fmla="*/ 361477 h 2483950"/>
              <a:gd name="connsiteX3" fmla="*/ 2007021 w 2012311"/>
              <a:gd name="connsiteY3" fmla="*/ 868958 h 2483950"/>
              <a:gd name="connsiteX4" fmla="*/ 1767919 w 2012311"/>
              <a:gd name="connsiteY4" fmla="*/ 1506238 h 2483950"/>
              <a:gd name="connsiteX5" fmla="*/ 1473602 w 2012311"/>
              <a:gd name="connsiteY5" fmla="*/ 2140580 h 2483950"/>
              <a:gd name="connsiteX6" fmla="*/ 1224210 w 2012311"/>
              <a:gd name="connsiteY6" fmla="*/ 2426775 h 2483950"/>
              <a:gd name="connsiteX7" fmla="*/ 1161783 w 2012311"/>
              <a:gd name="connsiteY7" fmla="*/ 2483950 h 2483950"/>
              <a:gd name="connsiteX8" fmla="*/ 14314 w 2012311"/>
              <a:gd name="connsiteY8" fmla="*/ 2483950 h 2483950"/>
              <a:gd name="connsiteX9" fmla="*/ 8668 w 2012311"/>
              <a:gd name="connsiteY9" fmla="*/ 2462740 h 2483950"/>
              <a:gd name="connsiteX10" fmla="*/ 48631 w 2012311"/>
              <a:gd name="connsiteY10" fmla="*/ 1924308 h 2483950"/>
              <a:gd name="connsiteX11" fmla="*/ 188724 w 2012311"/>
              <a:gd name="connsiteY11" fmla="*/ 1300350 h 2483950"/>
              <a:gd name="connsiteX12" fmla="*/ 518245 w 2012311"/>
              <a:gd name="connsiteY12" fmla="*/ 670329 h 2483950"/>
              <a:gd name="connsiteX13" fmla="*/ 1029623 w 2012311"/>
              <a:gd name="connsiteY13" fmla="*/ 163691 h 2483950"/>
              <a:gd name="connsiteX14" fmla="*/ 1464161 w 2012311"/>
              <a:gd name="connsiteY14" fmla="*/ 1914 h 248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2311" h="2483950">
                <a:moveTo>
                  <a:pt x="1464161" y="1914"/>
                </a:moveTo>
                <a:cubicBezTo>
                  <a:pt x="1509956" y="-1472"/>
                  <a:pt x="1553819" y="-324"/>
                  <a:pt x="1594647" y="5032"/>
                </a:cubicBezTo>
                <a:cubicBezTo>
                  <a:pt x="1757971" y="26119"/>
                  <a:pt x="1814009" y="194674"/>
                  <a:pt x="1875271" y="361477"/>
                </a:cubicBezTo>
                <a:cubicBezTo>
                  <a:pt x="1929049" y="507956"/>
                  <a:pt x="2037447" y="649535"/>
                  <a:pt x="2007021" y="868958"/>
                </a:cubicBezTo>
                <a:cubicBezTo>
                  <a:pt x="1980511" y="1060679"/>
                  <a:pt x="1862357" y="1285295"/>
                  <a:pt x="1767919" y="1506238"/>
                </a:cubicBezTo>
                <a:cubicBezTo>
                  <a:pt x="1673501" y="1726511"/>
                  <a:pt x="1605289" y="1962255"/>
                  <a:pt x="1473602" y="2140580"/>
                </a:cubicBezTo>
                <a:cubicBezTo>
                  <a:pt x="1398365" y="2242367"/>
                  <a:pt x="1312294" y="2339940"/>
                  <a:pt x="1224210" y="2426775"/>
                </a:cubicBezTo>
                <a:lnTo>
                  <a:pt x="1161783" y="2483950"/>
                </a:lnTo>
                <a:lnTo>
                  <a:pt x="14314" y="2483950"/>
                </a:lnTo>
                <a:lnTo>
                  <a:pt x="8668" y="2462740"/>
                </a:lnTo>
                <a:cubicBezTo>
                  <a:pt x="-17766" y="2317316"/>
                  <a:pt x="22258" y="2116149"/>
                  <a:pt x="48631" y="1924308"/>
                </a:cubicBezTo>
                <a:cubicBezTo>
                  <a:pt x="75288" y="1732332"/>
                  <a:pt x="94285" y="1521293"/>
                  <a:pt x="188724" y="1300350"/>
                </a:cubicBezTo>
                <a:cubicBezTo>
                  <a:pt x="283161" y="1079408"/>
                  <a:pt x="386568" y="848320"/>
                  <a:pt x="518245" y="670329"/>
                </a:cubicBezTo>
                <a:cubicBezTo>
                  <a:pt x="668719" y="466757"/>
                  <a:pt x="862767" y="281531"/>
                  <a:pt x="1029623" y="163691"/>
                </a:cubicBezTo>
                <a:cubicBezTo>
                  <a:pt x="1172003" y="63044"/>
                  <a:pt x="1326775" y="12072"/>
                  <a:pt x="1464161" y="19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7C9C423-94FE-4DDF-928E-EEA87A98343F}"/>
              </a:ext>
            </a:extLst>
          </p:cNvPr>
          <p:cNvSpPr/>
          <p:nvPr/>
        </p:nvSpPr>
        <p:spPr>
          <a:xfrm>
            <a:off x="-1215612" y="7115175"/>
            <a:ext cx="3864069" cy="3225208"/>
          </a:xfrm>
          <a:custGeom>
            <a:avLst/>
            <a:gdLst>
              <a:gd name="connsiteX0" fmla="*/ 1454057 w 3864069"/>
              <a:gd name="connsiteY0" fmla="*/ 719 h 2806402"/>
              <a:gd name="connsiteX1" fmla="*/ 2030982 w 3864069"/>
              <a:gd name="connsiteY1" fmla="*/ 32466 h 2806402"/>
              <a:gd name="connsiteX2" fmla="*/ 2926492 w 3864069"/>
              <a:gd name="connsiteY2" fmla="*/ 124705 h 2806402"/>
              <a:gd name="connsiteX3" fmla="*/ 3671896 w 3864069"/>
              <a:gd name="connsiteY3" fmla="*/ 771330 h 2806402"/>
              <a:gd name="connsiteX4" fmla="*/ 3859382 w 3864069"/>
              <a:gd name="connsiteY4" fmla="*/ 1814956 h 2806402"/>
              <a:gd name="connsiteX5" fmla="*/ 3669350 w 3864069"/>
              <a:gd name="connsiteY5" fmla="*/ 2724146 h 2806402"/>
              <a:gd name="connsiteX6" fmla="*/ 3611034 w 3864069"/>
              <a:gd name="connsiteY6" fmla="*/ 2806402 h 2806402"/>
              <a:gd name="connsiteX7" fmla="*/ 382597 w 3864069"/>
              <a:gd name="connsiteY7" fmla="*/ 2806402 h 2806402"/>
              <a:gd name="connsiteX8" fmla="*/ 346733 w 3864069"/>
              <a:gd name="connsiteY8" fmla="*/ 2764322 h 2806402"/>
              <a:gd name="connsiteX9" fmla="*/ 275726 w 3864069"/>
              <a:gd name="connsiteY9" fmla="*/ 2670483 h 2806402"/>
              <a:gd name="connsiteX10" fmla="*/ 1190 w 3864069"/>
              <a:gd name="connsiteY10" fmla="*/ 1624580 h 2806402"/>
              <a:gd name="connsiteX11" fmla="*/ 458504 w 3864069"/>
              <a:gd name="connsiteY11" fmla="*/ 748089 h 2806402"/>
              <a:gd name="connsiteX12" fmla="*/ 1137147 w 3864069"/>
              <a:gd name="connsiteY12" fmla="*/ 57566 h 2806402"/>
              <a:gd name="connsiteX13" fmla="*/ 1454057 w 3864069"/>
              <a:gd name="connsiteY13" fmla="*/ 719 h 280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64069" h="2806402">
                <a:moveTo>
                  <a:pt x="1454057" y="719"/>
                </a:moveTo>
                <a:cubicBezTo>
                  <a:pt x="1639225" y="-4792"/>
                  <a:pt x="1836559" y="22889"/>
                  <a:pt x="2030982" y="32466"/>
                </a:cubicBezTo>
                <a:cubicBezTo>
                  <a:pt x="2341145" y="48295"/>
                  <a:pt x="2669712" y="-3109"/>
                  <a:pt x="2926492" y="124705"/>
                </a:cubicBezTo>
                <a:cubicBezTo>
                  <a:pt x="3219642" y="270908"/>
                  <a:pt x="3494266" y="521147"/>
                  <a:pt x="3671896" y="771330"/>
                </a:cubicBezTo>
                <a:cubicBezTo>
                  <a:pt x="3874467" y="1056384"/>
                  <a:pt x="3871706" y="1457811"/>
                  <a:pt x="3859382" y="1814956"/>
                </a:cubicBezTo>
                <a:cubicBezTo>
                  <a:pt x="3848835" y="2127850"/>
                  <a:pt x="3823427" y="2467264"/>
                  <a:pt x="3669350" y="2724146"/>
                </a:cubicBezTo>
                <a:lnTo>
                  <a:pt x="3611034" y="2806402"/>
                </a:lnTo>
                <a:lnTo>
                  <a:pt x="382597" y="2806402"/>
                </a:lnTo>
                <a:lnTo>
                  <a:pt x="346733" y="2764322"/>
                </a:lnTo>
                <a:cubicBezTo>
                  <a:pt x="321680" y="2733161"/>
                  <a:pt x="297963" y="2701812"/>
                  <a:pt x="275726" y="2670483"/>
                </a:cubicBezTo>
                <a:cubicBezTo>
                  <a:pt x="73155" y="2385429"/>
                  <a:pt x="-11227" y="1982075"/>
                  <a:pt x="1190" y="1624580"/>
                </a:cubicBezTo>
                <a:cubicBezTo>
                  <a:pt x="13150" y="1267337"/>
                  <a:pt x="237292" y="1012428"/>
                  <a:pt x="458504" y="748089"/>
                </a:cubicBezTo>
                <a:cubicBezTo>
                  <a:pt x="652767" y="515993"/>
                  <a:pt x="834727" y="174234"/>
                  <a:pt x="1137147" y="57566"/>
                </a:cubicBezTo>
                <a:cubicBezTo>
                  <a:pt x="1236233" y="19281"/>
                  <a:pt x="1342955" y="4025"/>
                  <a:pt x="1454057" y="7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11DBCF-393B-41F5-91DE-218750EB6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4640">
            <a:off x="364895" y="8180462"/>
            <a:ext cx="1103438" cy="198837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F739D7F-BEAC-4045-8305-92C5EE54CD4F}"/>
              </a:ext>
            </a:extLst>
          </p:cNvPr>
          <p:cNvSpPr txBox="1"/>
          <p:nvPr/>
        </p:nvSpPr>
        <p:spPr>
          <a:xfrm>
            <a:off x="427505" y="47878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06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3A48828-2878-4E9E-BDCD-CC7887F95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24634" flipH="1">
            <a:off x="16542534" y="7999725"/>
            <a:ext cx="1040475" cy="187491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9A8BA08-A3FA-4BC3-BB94-0309788EF14C}"/>
              </a:ext>
            </a:extLst>
          </p:cNvPr>
          <p:cNvSpPr txBox="1"/>
          <p:nvPr/>
        </p:nvSpPr>
        <p:spPr>
          <a:xfrm>
            <a:off x="2796815" y="1186674"/>
            <a:ext cx="126834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9600" b="1" spc="300">
                <a:solidFill>
                  <a:schemeClr val="accent2"/>
                </a:solidFill>
                <a:latin typeface="Butler" panose="02070803080706020303" pitchFamily="18" charset="0"/>
              </a:rPr>
              <a:t>Contoh Relational Key</a:t>
            </a:r>
            <a:r>
              <a:rPr lang="en-US" sz="9600" b="1" spc="300">
                <a:solidFill>
                  <a:schemeClr val="accent2"/>
                </a:solidFill>
                <a:latin typeface="Butler" panose="02070803080706020303" pitchFamily="18" charset="0"/>
              </a:rPr>
              <a:t>.</a:t>
            </a:r>
            <a:endParaRPr lang="en-ID" sz="9600" b="1" spc="300" dirty="0">
              <a:solidFill>
                <a:schemeClr val="accent2"/>
              </a:solidFill>
              <a:latin typeface="Butler" panose="02070803080706020303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t="34113" r="39548" b="23047"/>
          <a:stretch/>
        </p:blipFill>
        <p:spPr bwMode="auto">
          <a:xfrm>
            <a:off x="3385497" y="2891877"/>
            <a:ext cx="11506046" cy="638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76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5FB2F6D1-6525-4871-885E-0E87E5C5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-741326" y="-637688"/>
            <a:ext cx="2473488" cy="266172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339EA13-EAFA-48F5-AA0F-CB8AD42A9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00000">
            <a:off x="12202314" y="3857865"/>
            <a:ext cx="5566663" cy="59902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A758A55-23FD-429E-AD29-56B329CB8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300000">
            <a:off x="11710480" y="7261183"/>
            <a:ext cx="2268550" cy="24411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B4EDEA-C0F0-4072-A583-1FC1BDD53C9C}"/>
              </a:ext>
            </a:extLst>
          </p:cNvPr>
          <p:cNvSpPr txBox="1"/>
          <p:nvPr/>
        </p:nvSpPr>
        <p:spPr>
          <a:xfrm>
            <a:off x="16642865" y="9236860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07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7C8169-5FA8-4334-A69F-D00D9DF48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00000" flipV="1">
            <a:off x="-66131" y="-215338"/>
            <a:ext cx="1008347" cy="181702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8659" y="1945718"/>
            <a:ext cx="11348812" cy="1427334"/>
            <a:chOff x="834145" y="1945718"/>
            <a:chExt cx="11348812" cy="1427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B04A79-89A1-4B2E-ADF5-D8BD712C21D5}"/>
                </a:ext>
              </a:extLst>
            </p:cNvPr>
            <p:cNvSpPr txBox="1"/>
            <p:nvPr/>
          </p:nvSpPr>
          <p:spPr>
            <a:xfrm>
              <a:off x="834145" y="1945718"/>
              <a:ext cx="113488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7200" b="1" spc="300">
                  <a:latin typeface="Butler" panose="02070803080706020303" pitchFamily="18" charset="0"/>
                </a:rPr>
                <a:t>Relational Integrity Rules</a:t>
              </a:r>
              <a:endParaRPr lang="en-ID" sz="7200" b="1" spc="300" dirty="0">
                <a:latin typeface="Butler" panose="02070803080706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A42AB-BB04-48F8-9050-B43C5FAC3C59}"/>
                </a:ext>
              </a:extLst>
            </p:cNvPr>
            <p:cNvSpPr txBox="1"/>
            <p:nvPr/>
          </p:nvSpPr>
          <p:spPr>
            <a:xfrm>
              <a:off x="9105220" y="297294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ID" sz="2000" spc="300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86594" y="5581463"/>
            <a:ext cx="9203634" cy="830997"/>
            <a:chOff x="1186594" y="4985123"/>
            <a:chExt cx="9203634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EA516-6D3F-4ABF-8E75-ACCFDBBE9EC6}"/>
                </a:ext>
              </a:extLst>
            </p:cNvPr>
            <p:cNvSpPr txBox="1"/>
            <p:nvPr/>
          </p:nvSpPr>
          <p:spPr>
            <a:xfrm>
              <a:off x="1186594" y="4985123"/>
              <a:ext cx="6798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b="1" i="1" spc="300">
                  <a:latin typeface="Butler"/>
                </a:rPr>
                <a:t>2. Entity Integrity </a:t>
              </a:r>
              <a:r>
                <a:rPr lang="id-ID" sz="2400" b="1" spc="300">
                  <a:latin typeface="Butler"/>
                </a:rPr>
                <a:t> </a:t>
              </a:r>
              <a:endParaRPr lang="en-ID" sz="2400" b="1" spc="300" dirty="0">
                <a:latin typeface="Butl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246228" y="5446788"/>
              <a:ext cx="9144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id-ID" spc="300">
                  <a:latin typeface="Lato"/>
                </a:rPr>
                <a:t>Tidak ada satu komponen primary key yang bernilai null 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98649" y="7104515"/>
            <a:ext cx="9148831" cy="1107996"/>
            <a:chOff x="1186594" y="7410239"/>
            <a:chExt cx="9148831" cy="1107996"/>
          </a:xfrm>
        </p:grpSpPr>
        <p:sp>
          <p:nvSpPr>
            <p:cNvPr id="14" name="Rectangle 13"/>
            <p:cNvSpPr/>
            <p:nvPr/>
          </p:nvSpPr>
          <p:spPr>
            <a:xfrm>
              <a:off x="1186594" y="7410239"/>
              <a:ext cx="4629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b="1" i="1" spc="300">
                  <a:latin typeface="Butler"/>
                </a:rPr>
                <a:t>3. Referential Integrity</a:t>
              </a:r>
              <a:r>
                <a:rPr lang="id-ID" sz="2400" spc="300">
                  <a:latin typeface="Butler"/>
                </a:rPr>
                <a:t>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91425" y="7871904"/>
              <a:ext cx="9144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id-ID" spc="300">
                  <a:latin typeface="Lato"/>
                </a:rPr>
                <a:t>Satu domain dapat dipakai sebagai kunci primer bila merupakan atribut tunggal pada domain yang bersangkutan.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73256" y="3575641"/>
            <a:ext cx="9203634" cy="1384995"/>
            <a:chOff x="1186594" y="4985123"/>
            <a:chExt cx="9203634" cy="13849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1EA516-6D3F-4ABF-8E75-ACCFDBBE9EC6}"/>
                </a:ext>
              </a:extLst>
            </p:cNvPr>
            <p:cNvSpPr txBox="1"/>
            <p:nvPr/>
          </p:nvSpPr>
          <p:spPr>
            <a:xfrm>
              <a:off x="1186594" y="4985123"/>
              <a:ext cx="6798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b="1" i="1" spc="300">
                  <a:latin typeface="Butler"/>
                </a:rPr>
                <a:t>1. Null</a:t>
              </a:r>
              <a:r>
                <a:rPr lang="id-ID" sz="2400" b="1" spc="300">
                  <a:latin typeface="Butler"/>
                </a:rPr>
                <a:t> </a:t>
              </a:r>
              <a:endParaRPr lang="en-ID" sz="2400" b="1" spc="300" dirty="0">
                <a:latin typeface="Butle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46228" y="5446788"/>
              <a:ext cx="9144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/>
              <a:r>
                <a:rPr lang="id-ID" spc="300">
                  <a:latin typeface="Lato"/>
                </a:rPr>
                <a:t>Nilai suatu atribut yang tidak diketahui dan tidak cocok untuk baris tersebut.Nilai Null digunakan untuk menyatakan/mengisi atribut-atribut yang nilanya memang belum siap / tidak ada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24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6200000">
            <a:off x="13145066" y="6546999"/>
            <a:ext cx="5122197" cy="7031163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15230201" y="0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14848458" y="6882423"/>
            <a:ext cx="5629264" cy="3947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51517C-7C37-4487-8ECA-C9C2F335875E}"/>
              </a:ext>
            </a:extLst>
          </p:cNvPr>
          <p:cNvSpPr txBox="1"/>
          <p:nvPr/>
        </p:nvSpPr>
        <p:spPr>
          <a:xfrm>
            <a:off x="332370" y="1643998"/>
            <a:ext cx="128318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6000" b="1" spc="300">
                <a:latin typeface="Butler" panose="02070803080706020303" pitchFamily="18" charset="0"/>
              </a:rPr>
              <a:t>Bahasa Pada Basis Data Relational</a:t>
            </a:r>
            <a:r>
              <a:rPr lang="en-US" sz="6000" b="1" spc="300">
                <a:latin typeface="Butler" panose="02070803080706020303" pitchFamily="18" charset="0"/>
              </a:rPr>
              <a:t>.</a:t>
            </a:r>
            <a:endParaRPr lang="en-ID" sz="6000" b="1" spc="300" dirty="0">
              <a:latin typeface="Butler" panose="02070803080706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B2D24-97FC-47E4-8702-4BCC4C9DBF65}"/>
              </a:ext>
            </a:extLst>
          </p:cNvPr>
          <p:cNvSpPr txBox="1"/>
          <p:nvPr/>
        </p:nvSpPr>
        <p:spPr>
          <a:xfrm>
            <a:off x="680961" y="2996507"/>
            <a:ext cx="10933043" cy="48551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id-ID" sz="2400" b="1" spc="600">
                <a:latin typeface="Lato" panose="020F0502020204030203" pitchFamily="34" charset="0"/>
              </a:rPr>
              <a:t>Bahasa Query terbagi 2 </a:t>
            </a:r>
            <a:r>
              <a:rPr lang="id-ID" b="1" spc="600">
                <a:latin typeface="Lato" panose="020F0502020204030203" pitchFamily="34" charset="0"/>
              </a:rPr>
              <a:t>: </a:t>
            </a:r>
            <a:endParaRPr lang="en-US" b="1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058699" y="760857"/>
            <a:ext cx="3531376" cy="1279263"/>
            <a:chOff x="8978951" y="398339"/>
            <a:chExt cx="3531376" cy="127926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9991605" y="398339"/>
              <a:ext cx="1269624" cy="947793"/>
            </a:xfrm>
            <a:prstGeom prst="rect">
              <a:avLst/>
            </a:prstGeom>
          </p:spPr>
        </p:pic>
        <p:pic>
          <p:nvPicPr>
            <p:cNvPr id="10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8978951" y="687586"/>
              <a:ext cx="1096314" cy="818414"/>
            </a:xfrm>
            <a:prstGeom prst="rect">
              <a:avLst/>
            </a:prstGeom>
          </p:spPr>
        </p:pic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11774601" y="1128372"/>
              <a:ext cx="735726" cy="54923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332370" y="4174359"/>
            <a:ext cx="9421094" cy="1968486"/>
            <a:chOff x="332370" y="4595192"/>
            <a:chExt cx="9421094" cy="1968486"/>
          </a:xfrm>
        </p:grpSpPr>
        <p:sp>
          <p:nvSpPr>
            <p:cNvPr id="2" name="Rectangle 1"/>
            <p:cNvSpPr/>
            <p:nvPr/>
          </p:nvSpPr>
          <p:spPr>
            <a:xfrm>
              <a:off x="332370" y="4595192"/>
              <a:ext cx="56211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2000" b="1" spc="600">
                  <a:latin typeface="Butler"/>
                </a:rPr>
                <a:t>1. Bahasa Formal, meliputi :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09464" y="5086350"/>
              <a:ext cx="9144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d-ID" i="1" spc="300">
                  <a:latin typeface="Lato"/>
                </a:rPr>
                <a:t>Aljabar Relasional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id-ID" i="1" spc="300">
                <a:latin typeface="Lato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id-ID" i="1" spc="300">
                  <a:latin typeface="Lato"/>
                </a:rPr>
                <a:t>Kalkulus Relasional, terbagi atas :</a:t>
              </a:r>
            </a:p>
            <a:p>
              <a:r>
                <a:rPr lang="id-ID" i="1" spc="300">
                  <a:latin typeface="Lato"/>
                </a:rPr>
                <a:t>	</a:t>
              </a:r>
              <a:r>
                <a:rPr lang="id-ID" spc="300">
                  <a:latin typeface="Lato"/>
                </a:rPr>
                <a:t>1. Kalkulus Relasional Tupel</a:t>
              </a:r>
            </a:p>
            <a:p>
              <a:r>
                <a:rPr lang="id-ID" spc="300">
                  <a:latin typeface="Lato"/>
                </a:rPr>
                <a:t>	2.Kalkulus Relasional Domain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332370" y="6326734"/>
            <a:ext cx="4107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spc="600">
                <a:latin typeface="Butler"/>
              </a:rPr>
              <a:t>2. Bahasa Komersial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0824" y="6662928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d-ID" spc="300">
              <a:latin typeface="Lato"/>
            </a:endParaRPr>
          </a:p>
          <a:p>
            <a:r>
              <a:rPr lang="id-ID" spc="300">
                <a:latin typeface="Lato"/>
              </a:rPr>
              <a:t>Contoh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pc="300">
                <a:latin typeface="Lato"/>
              </a:rPr>
              <a:t>QBE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pc="300">
                <a:latin typeface="Lato"/>
              </a:rPr>
              <a:t>QUEL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pc="300">
                <a:latin typeface="Lato"/>
              </a:rPr>
              <a:t>SQL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7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6200000">
            <a:off x="12702718" y="4227113"/>
            <a:ext cx="5122197" cy="7031163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14275971" y="0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13243850" y="5667513"/>
            <a:ext cx="5629264" cy="3947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51517C-7C37-4487-8ECA-C9C2F335875E}"/>
              </a:ext>
            </a:extLst>
          </p:cNvPr>
          <p:cNvSpPr txBox="1"/>
          <p:nvPr/>
        </p:nvSpPr>
        <p:spPr>
          <a:xfrm>
            <a:off x="650694" y="1643998"/>
            <a:ext cx="1219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300" dirty="0" err="1">
                <a:latin typeface="Butler" panose="02070803080706020303" pitchFamily="18" charset="0"/>
              </a:rPr>
              <a:t>Pengertian</a:t>
            </a:r>
            <a:r>
              <a:rPr lang="en-US" sz="6000" b="1" spc="300" dirty="0">
                <a:latin typeface="Butler" panose="02070803080706020303" pitchFamily="18" charset="0"/>
              </a:rPr>
              <a:t> </a:t>
            </a:r>
            <a:r>
              <a:rPr lang="id-ID" sz="6000" b="1" spc="300" dirty="0">
                <a:latin typeface="Butler" panose="02070803080706020303" pitchFamily="18" charset="0"/>
              </a:rPr>
              <a:t> Basis Data Relational</a:t>
            </a:r>
            <a:r>
              <a:rPr lang="en-US" sz="6000" b="1" spc="300" dirty="0">
                <a:latin typeface="Butler" panose="02070803080706020303" pitchFamily="18" charset="0"/>
              </a:rPr>
              <a:t>.</a:t>
            </a:r>
            <a:endParaRPr lang="en-ID" sz="6000" b="1" spc="300" dirty="0">
              <a:latin typeface="Butler" panose="0207080308070602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058699" y="760857"/>
            <a:ext cx="3531376" cy="1279263"/>
            <a:chOff x="8978951" y="398339"/>
            <a:chExt cx="3531376" cy="127926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9991605" y="398339"/>
              <a:ext cx="1269624" cy="947793"/>
            </a:xfrm>
            <a:prstGeom prst="rect">
              <a:avLst/>
            </a:prstGeom>
          </p:spPr>
        </p:pic>
        <p:pic>
          <p:nvPicPr>
            <p:cNvPr id="10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8978951" y="687586"/>
              <a:ext cx="1096314" cy="818414"/>
            </a:xfrm>
            <a:prstGeom prst="rect">
              <a:avLst/>
            </a:prstGeom>
          </p:spPr>
        </p:pic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11774601" y="1128372"/>
              <a:ext cx="735726" cy="54923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852230" y="3349246"/>
            <a:ext cx="125781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4000" dirty="0">
                <a:cs typeface="Arial" panose="020B0604020202020204" pitchFamily="34" charset="0"/>
              </a:rPr>
              <a:t>Pada model </a:t>
            </a:r>
            <a:r>
              <a:rPr lang="en-ID" sz="4000" dirty="0" err="1">
                <a:cs typeface="Arial" panose="020B0604020202020204" pitchFamily="34" charset="0"/>
              </a:rPr>
              <a:t>relasional</a:t>
            </a:r>
            <a:r>
              <a:rPr lang="en-ID" sz="4000" dirty="0">
                <a:cs typeface="Arial" panose="020B0604020202020204" pitchFamily="34" charset="0"/>
              </a:rPr>
              <a:t>, basis data </a:t>
            </a:r>
            <a:r>
              <a:rPr lang="en-ID" sz="4000" dirty="0" err="1">
                <a:cs typeface="Arial" panose="020B0604020202020204" pitchFamily="34" charset="0"/>
              </a:rPr>
              <a:t>akan</a:t>
            </a:r>
            <a:r>
              <a:rPr lang="en-ID" sz="4000" dirty="0">
                <a:cs typeface="Arial" panose="020B0604020202020204" pitchFamily="34" charset="0"/>
              </a:rPr>
              <a:t> “</a:t>
            </a:r>
            <a:r>
              <a:rPr lang="en-ID" sz="4000" dirty="0" err="1">
                <a:cs typeface="Arial" panose="020B0604020202020204" pitchFamily="34" charset="0"/>
              </a:rPr>
              <a:t>disebar</a:t>
            </a:r>
            <a:r>
              <a:rPr lang="en-ID" sz="4000" dirty="0">
                <a:cs typeface="Arial" panose="020B0604020202020204" pitchFamily="34" charset="0"/>
              </a:rPr>
              <a:t>” </a:t>
            </a:r>
            <a:r>
              <a:rPr lang="en-ID" sz="4000" dirty="0" err="1">
                <a:cs typeface="Arial" panose="020B0604020202020204" pitchFamily="34" charset="0"/>
              </a:rPr>
              <a:t>atau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dipilah-pilah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ke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dalam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berbagai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tabel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dua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dimensi</a:t>
            </a:r>
            <a:r>
              <a:rPr lang="en-ID" sz="4000" dirty="0">
                <a:cs typeface="Arial" panose="020B0604020202020204" pitchFamily="34" charset="0"/>
              </a:rPr>
              <a:t>. </a:t>
            </a:r>
            <a:r>
              <a:rPr lang="en-ID" sz="4000" dirty="0" err="1">
                <a:cs typeface="Arial" panose="020B0604020202020204" pitchFamily="34" charset="0"/>
              </a:rPr>
              <a:t>Setiap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tabel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selalu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terdiri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atas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lajur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mendatar</a:t>
            </a:r>
            <a:r>
              <a:rPr lang="en-ID" sz="4000" dirty="0">
                <a:cs typeface="Arial" panose="020B0604020202020204" pitchFamily="34" charset="0"/>
              </a:rPr>
              <a:t> yang </a:t>
            </a:r>
            <a:r>
              <a:rPr lang="en-ID" sz="4000" dirty="0" err="1">
                <a:cs typeface="Arial" panose="020B0604020202020204" pitchFamily="34" charset="0"/>
              </a:rPr>
              <a:t>disebut</a:t>
            </a:r>
            <a:r>
              <a:rPr lang="en-ID" sz="4000" dirty="0">
                <a:cs typeface="Arial" panose="020B0604020202020204" pitchFamily="34" charset="0"/>
              </a:rPr>
              <a:t> baris data (row / record) dan </a:t>
            </a:r>
            <a:r>
              <a:rPr lang="en-ID" sz="4000" dirty="0" err="1">
                <a:cs typeface="Arial" panose="020B0604020202020204" pitchFamily="34" charset="0"/>
              </a:rPr>
              <a:t>lajur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vertikal</a:t>
            </a:r>
            <a:r>
              <a:rPr lang="en-ID" sz="4000" dirty="0">
                <a:cs typeface="Arial" panose="020B0604020202020204" pitchFamily="34" charset="0"/>
              </a:rPr>
              <a:t> yang </a:t>
            </a:r>
            <a:r>
              <a:rPr lang="en-ID" sz="4000" dirty="0" err="1">
                <a:cs typeface="Arial" panose="020B0604020202020204" pitchFamily="34" charset="0"/>
              </a:rPr>
              <a:t>biasa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disebut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dengan</a:t>
            </a:r>
            <a:r>
              <a:rPr lang="en-ID" sz="4000" dirty="0">
                <a:cs typeface="Arial" panose="020B0604020202020204" pitchFamily="34" charset="0"/>
              </a:rPr>
              <a:t> </a:t>
            </a:r>
            <a:r>
              <a:rPr lang="en-ID" sz="4000" dirty="0" err="1">
                <a:cs typeface="Arial" panose="020B0604020202020204" pitchFamily="34" charset="0"/>
              </a:rPr>
              <a:t>kolom</a:t>
            </a:r>
            <a:r>
              <a:rPr lang="en-ID" sz="4000" dirty="0">
                <a:cs typeface="Arial" panose="020B0604020202020204" pitchFamily="34" charset="0"/>
              </a:rPr>
              <a:t> (column / field).</a:t>
            </a:r>
            <a:endParaRPr lang="id-ID" sz="4000" spc="300" dirty="0">
              <a:cs typeface="Arial" panose="020B0604020202020204" pitchFamily="34" charset="0"/>
            </a:endParaRPr>
          </a:p>
          <a:p>
            <a:endParaRPr lang="id-ID" sz="4000" spc="300" dirty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sz="3200" spc="300" dirty="0">
              <a:latin typeface="La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3B1611C2-95FA-4AAB-89C1-7F06966A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4903499" y="2360687"/>
            <a:ext cx="10006512" cy="1070258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1FE712-216E-49F6-B54C-F01198E7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521544">
            <a:off x="13304553" y="2304101"/>
            <a:ext cx="6956992" cy="72224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48B28C-7CEC-40EE-B7AC-E5455E7D5972}"/>
              </a:ext>
            </a:extLst>
          </p:cNvPr>
          <p:cNvSpPr txBox="1"/>
          <p:nvPr/>
        </p:nvSpPr>
        <p:spPr>
          <a:xfrm>
            <a:off x="465609" y="9186528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 dirty="0">
                <a:latin typeface="Butler" panose="02070803080706020303" pitchFamily="18" charset="0"/>
              </a:rPr>
              <a:t>/02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41E6E2B-4723-43E5-BDCD-9F6A71D955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-1611680" y="1644544"/>
            <a:ext cx="7073157" cy="942658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01C345-75A5-4979-B1AE-83FE4DE5B4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 flipV="1">
            <a:off x="717104" y="7860005"/>
            <a:ext cx="1693766" cy="31602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28CFE63-9148-4995-B3FA-D71AC20BE8C8}"/>
              </a:ext>
            </a:extLst>
          </p:cNvPr>
          <p:cNvSpPr txBox="1"/>
          <p:nvPr/>
        </p:nvSpPr>
        <p:spPr>
          <a:xfrm>
            <a:off x="465609" y="1077469"/>
            <a:ext cx="14279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7200" b="1" spc="300">
                <a:latin typeface="Butler" panose="02070803080706020303" pitchFamily="18" charset="0"/>
              </a:rPr>
              <a:t>Contoh tabel dan keterhubungan </a:t>
            </a:r>
            <a:r>
              <a:rPr lang="en-US" sz="7200" b="1" spc="300">
                <a:latin typeface="Butler" panose="02070803080706020303" pitchFamily="18" charset="0"/>
              </a:rPr>
              <a:t>.</a:t>
            </a:r>
            <a:endParaRPr lang="en-ID" sz="7200" b="1" spc="300" dirty="0">
              <a:latin typeface="Butler" panose="02070803080706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9" t="34115" r="25843" b="15625"/>
          <a:stretch/>
        </p:blipFill>
        <p:spPr bwMode="auto">
          <a:xfrm>
            <a:off x="1014798" y="3108092"/>
            <a:ext cx="73342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t="38115" r="28624" b="21354"/>
          <a:stretch/>
        </p:blipFill>
        <p:spPr bwMode="auto">
          <a:xfrm>
            <a:off x="8831872" y="3392892"/>
            <a:ext cx="7200900" cy="296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55117" y="6784742"/>
            <a:ext cx="6744360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id-ID" sz="3200" b="1" dirty="0"/>
              <a:t>NPM </a:t>
            </a:r>
            <a:r>
              <a:rPr lang="id-ID" sz="3200" dirty="0"/>
              <a:t>	     </a:t>
            </a:r>
            <a:r>
              <a:rPr lang="id-ID" sz="3200" b="1" dirty="0"/>
              <a:t>KDMK </a:t>
            </a:r>
            <a:r>
              <a:rPr lang="id-ID" sz="3200" dirty="0"/>
              <a:t>	</a:t>
            </a:r>
            <a:r>
              <a:rPr lang="id-ID" sz="3200" b="1" dirty="0"/>
              <a:t>MID </a:t>
            </a:r>
            <a:r>
              <a:rPr lang="id-ID" sz="3200" dirty="0"/>
              <a:t>	</a:t>
            </a:r>
            <a:r>
              <a:rPr lang="id-ID" sz="3200" b="1" dirty="0"/>
              <a:t>FINAL </a:t>
            </a:r>
            <a:r>
              <a:rPr lang="id-ID" sz="3200" dirty="0"/>
              <a:t>	</a:t>
            </a:r>
          </a:p>
          <a:p>
            <a:r>
              <a:rPr lang="id-ID" sz="3200" dirty="0"/>
              <a:t>10296832 	KK021 	60 	75 	</a:t>
            </a:r>
          </a:p>
          <a:p>
            <a:r>
              <a:rPr lang="id-ID" sz="3200" dirty="0"/>
              <a:t>10296126 	KD132 	70 	90 	</a:t>
            </a:r>
          </a:p>
          <a:p>
            <a:r>
              <a:rPr lang="id-ID" sz="3200" dirty="0"/>
              <a:t>31296500 	KK021 	55 	40 	</a:t>
            </a:r>
          </a:p>
          <a:p>
            <a:r>
              <a:rPr lang="id-ID" sz="3200" dirty="0"/>
              <a:t>41296525 	KU122 	90 	80 	</a:t>
            </a:r>
          </a:p>
          <a:p>
            <a:r>
              <a:rPr lang="id-ID" sz="3200" dirty="0"/>
              <a:t>21196353 	KU122 	75 	75 	</a:t>
            </a:r>
          </a:p>
        </p:txBody>
      </p:sp>
    </p:spTree>
    <p:extLst>
      <p:ext uri="{BB962C8B-B14F-4D97-AF65-F5344CB8AC3E}">
        <p14:creationId xmlns:p14="http://schemas.microsoft.com/office/powerpoint/2010/main" val="241043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30610" y="3326056"/>
            <a:ext cx="8989500" cy="1944459"/>
            <a:chOff x="9612143" y="2116221"/>
            <a:chExt cx="8473085" cy="11895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0C3600-7057-4687-B15D-48D2B3D2FB01}"/>
                </a:ext>
              </a:extLst>
            </p:cNvPr>
            <p:cNvSpPr txBox="1"/>
            <p:nvPr/>
          </p:nvSpPr>
          <p:spPr>
            <a:xfrm>
              <a:off x="9669293" y="2116221"/>
              <a:ext cx="7582149" cy="357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spc="300">
                  <a:latin typeface="Butler" panose="02070803080706020303" pitchFamily="18" charset="0"/>
                </a:rPr>
                <a:t>1.Bentuknya Sederhana</a:t>
              </a:r>
              <a:r>
                <a:rPr lang="en-US" sz="3200" b="1" spc="300">
                  <a:latin typeface="Butler" panose="02070803080706020303" pitchFamily="18" charset="0"/>
                </a:rPr>
                <a:t>.</a:t>
              </a:r>
              <a:endParaRPr lang="en-ID" sz="3200" b="1" spc="300" dirty="0">
                <a:latin typeface="Butler" panose="02070803080706020303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24C340-C38E-4BC6-BF79-3477FFD09D33}"/>
                </a:ext>
              </a:extLst>
            </p:cNvPr>
            <p:cNvSpPr txBox="1"/>
            <p:nvPr/>
          </p:nvSpPr>
          <p:spPr>
            <a:xfrm>
              <a:off x="9612143" y="2646772"/>
              <a:ext cx="8473085" cy="65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id-ID" sz="3200" b="1" spc="300" dirty="0">
                  <a:latin typeface="Butler" panose="02070803080706020303" pitchFamily="18" charset="0"/>
                </a:rPr>
                <a:t>2. Mudah melakukan berbagai operasi </a:t>
              </a:r>
              <a:r>
                <a:rPr lang="en-US" sz="3200" b="1" spc="300" dirty="0">
                  <a:latin typeface="Butler" panose="02070803080706020303" pitchFamily="18" charset="0"/>
                </a:rPr>
                <a:t>    </a:t>
              </a:r>
              <a:r>
                <a:rPr lang="id-ID" sz="3200" b="1" spc="300" dirty="0">
                  <a:latin typeface="Butler" panose="02070803080706020303" pitchFamily="18" charset="0"/>
                </a:rPr>
                <a:t>data</a:t>
              </a:r>
              <a:endParaRPr lang="en-ID" sz="3200" b="1" spc="300" dirty="0">
                <a:latin typeface="Butler" panose="02070803080706020303" pitchFamily="18" charset="0"/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1BB03C-ADF1-4BB7-8272-3516E57892B1}"/>
              </a:ext>
            </a:extLst>
          </p:cNvPr>
          <p:cNvCxnSpPr>
            <a:cxnSpLocks/>
          </p:cNvCxnSpPr>
          <p:nvPr/>
        </p:nvCxnSpPr>
        <p:spPr>
          <a:xfrm>
            <a:off x="9450562" y="5998445"/>
            <a:ext cx="7716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A777C9-0C21-410C-BC10-EFC3AEADB9CB}"/>
              </a:ext>
            </a:extLst>
          </p:cNvPr>
          <p:cNvSpPr txBox="1"/>
          <p:nvPr/>
        </p:nvSpPr>
        <p:spPr>
          <a:xfrm>
            <a:off x="16693437" y="48956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</a:t>
            </a:r>
            <a:r>
              <a:rPr lang="en-US" sz="4000" b="1" spc="300">
                <a:latin typeface="Butler" panose="02070803080706020303" pitchFamily="18" charset="0"/>
              </a:rPr>
              <a:t>3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0F877FA3-5B86-47F3-8F88-CB2D648F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66232">
            <a:off x="17261747" y="8597040"/>
            <a:ext cx="1081501" cy="194884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CA5D6A1-8469-4C3F-A2E1-A1C5E4D00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-308107" y="6178742"/>
            <a:ext cx="5369505" cy="48140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01024" y="1477060"/>
            <a:ext cx="10658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000" b="1" spc="300">
                <a:latin typeface="Butler" panose="02070803080706020303" pitchFamily="18" charset="0"/>
              </a:rPr>
              <a:t>Keuntungan</a:t>
            </a:r>
            <a:r>
              <a:rPr lang="id-ID" sz="3600" b="1" spc="300">
                <a:latin typeface="Butler" panose="02070803080706020303" pitchFamily="18" charset="0"/>
              </a:rPr>
              <a:t> </a:t>
            </a:r>
            <a:r>
              <a:rPr lang="id-ID" sz="4000" b="1" spc="300">
                <a:latin typeface="Butler" panose="02070803080706020303" pitchFamily="18" charset="0"/>
              </a:rPr>
              <a:t>Basis Data Relasional</a:t>
            </a:r>
            <a:r>
              <a:rPr lang="en-US" sz="3200" b="1" spc="300">
                <a:latin typeface="Butler" panose="02070803080706020303" pitchFamily="18" charset="0"/>
              </a:rPr>
              <a:t>.</a:t>
            </a:r>
            <a:endParaRPr lang="en-ID" sz="3200" b="1" spc="300" dirty="0">
              <a:latin typeface="Butler" panose="02070803080706020303" pitchFamily="18" charset="0"/>
            </a:endParaRPr>
          </a:p>
        </p:txBody>
      </p:sp>
      <p:pic>
        <p:nvPicPr>
          <p:cNvPr id="10242" name="Picture 2" descr="Archillect on Twitter: &quot;… &quot;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51" r="190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6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0AE21E7-56FD-40F2-B5EF-3D60C9EE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11771045" y="1001765"/>
            <a:ext cx="5396899" cy="595191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9B4FE5-AD98-4709-B088-6A01900EF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300000">
            <a:off x="9552047" y="3566789"/>
            <a:ext cx="4508374" cy="47907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368A55-2AFC-4DA5-B11D-02AEE0366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300000">
            <a:off x="13292935" y="5350982"/>
            <a:ext cx="3031647" cy="3365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68236-71C6-4D50-B0A0-B721813DB9AA}"/>
              </a:ext>
            </a:extLst>
          </p:cNvPr>
          <p:cNvSpPr txBox="1"/>
          <p:nvPr/>
        </p:nvSpPr>
        <p:spPr>
          <a:xfrm>
            <a:off x="12044939" y="3986611"/>
            <a:ext cx="6255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b="1" spc="300">
                <a:latin typeface="Butler" panose="02070803080706020303" pitchFamily="18" charset="0"/>
              </a:rPr>
              <a:t>Istilah dalam Basis Data Relational</a:t>
            </a:r>
            <a:endParaRPr lang="en-ID" sz="5400" b="1" spc="300" dirty="0">
              <a:latin typeface="Butler" panose="02070803080706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78FE5-CECA-48AC-889F-8FDCB42D0B31}"/>
              </a:ext>
            </a:extLst>
          </p:cNvPr>
          <p:cNvSpPr txBox="1"/>
          <p:nvPr/>
        </p:nvSpPr>
        <p:spPr>
          <a:xfrm>
            <a:off x="16642865" y="9236860"/>
            <a:ext cx="367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E85F61B-503D-49D8-ABD5-63CCE84AE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881412" flipH="1">
            <a:off x="13925128" y="154298"/>
            <a:ext cx="4466319" cy="601974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8097D4-4509-473E-9AEF-AD00887E7376}"/>
              </a:ext>
            </a:extLst>
          </p:cNvPr>
          <p:cNvCxnSpPr>
            <a:cxnSpLocks/>
          </p:cNvCxnSpPr>
          <p:nvPr/>
        </p:nvCxnSpPr>
        <p:spPr>
          <a:xfrm>
            <a:off x="8223253" y="718641"/>
            <a:ext cx="0" cy="85486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13621" y="1362409"/>
            <a:ext cx="45699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3600" spc="300">
                <a:latin typeface="Lato"/>
              </a:rPr>
              <a:t>Relasi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3600" spc="300">
                <a:latin typeface="Lato"/>
              </a:rPr>
              <a:t>Atribut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3600" spc="300">
                <a:latin typeface="Lato"/>
              </a:rPr>
              <a:t>Tuple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3600" spc="300">
                <a:latin typeface="Lato"/>
              </a:rPr>
              <a:t>Domain</a:t>
            </a:r>
            <a:endParaRPr lang="id-ID" sz="3600" i="1" spc="300">
              <a:latin typeface="Lato"/>
            </a:endParaRP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3600" spc="300">
                <a:latin typeface="Lato"/>
              </a:rPr>
              <a:t>Degree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id-ID" sz="3600" spc="300">
                <a:latin typeface="Lato"/>
              </a:rPr>
              <a:t>Cardinality </a:t>
            </a:r>
            <a:r>
              <a:rPr lang="id-ID" sz="3200" spc="300">
                <a:latin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103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3">
            <a:extLst>
              <a:ext uri="{FF2B5EF4-FFF2-40B4-BE49-F238E27FC236}">
                <a16:creationId xmlns:a16="http://schemas.microsoft.com/office/drawing/2014/main" id="{72E98EB8-E2DB-4FAA-AEC7-EC01E156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33768" flipH="1">
            <a:off x="33637" y="7886425"/>
            <a:ext cx="1480612" cy="2668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777C9-0C21-410C-BC10-EFC3AEADB9CB}"/>
              </a:ext>
            </a:extLst>
          </p:cNvPr>
          <p:cNvSpPr txBox="1"/>
          <p:nvPr/>
        </p:nvSpPr>
        <p:spPr>
          <a:xfrm>
            <a:off x="16219589" y="8866499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04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143" y="784987"/>
            <a:ext cx="11465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>
                <a:latin typeface="Butler"/>
              </a:rPr>
              <a:t>Istilah dalam Basis Data Relasional :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9" t="33729" r="11748" b="21828"/>
          <a:stretch/>
        </p:blipFill>
        <p:spPr bwMode="auto">
          <a:xfrm>
            <a:off x="3634149" y="2236618"/>
            <a:ext cx="11136925" cy="760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669B4FE5-AD98-4709-B088-6A01900EF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300000">
            <a:off x="13439153" y="-2568365"/>
            <a:ext cx="4669891" cy="7997604"/>
          </a:xfrm>
          <a:prstGeom prst="rect">
            <a:avLst/>
          </a:prstGeom>
        </p:spPr>
      </p:pic>
      <p:pic>
        <p:nvPicPr>
          <p:cNvPr id="5" name="Graphic 17">
            <a:extLst>
              <a:ext uri="{FF2B5EF4-FFF2-40B4-BE49-F238E27FC236}">
                <a16:creationId xmlns:a16="http://schemas.microsoft.com/office/drawing/2014/main" id="{1BA07B04-26F3-4B1D-AAF4-D177A223851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 flipV="1">
            <a:off x="14988209" y="-2514856"/>
            <a:ext cx="1985964" cy="70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7">
            <a:extLst>
              <a:ext uri="{FF2B5EF4-FFF2-40B4-BE49-F238E27FC236}">
                <a16:creationId xmlns:a16="http://schemas.microsoft.com/office/drawing/2014/main" id="{30AE21E7-56FD-40F2-B5EF-3D60C9EE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81743">
            <a:off x="10544246" y="970884"/>
            <a:ext cx="9913477" cy="10106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4EED12-41C3-4BF1-97A9-2E4B0B7E1E43}"/>
              </a:ext>
            </a:extLst>
          </p:cNvPr>
          <p:cNvSpPr txBox="1"/>
          <p:nvPr/>
        </p:nvSpPr>
        <p:spPr>
          <a:xfrm>
            <a:off x="427505" y="47878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5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2E98EB8-E2DB-4FAA-AEC7-EC01E1560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33768" flipH="1">
            <a:off x="33637" y="7886425"/>
            <a:ext cx="1480612" cy="266803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381908" y="1570890"/>
            <a:ext cx="5617820" cy="923329"/>
            <a:chOff x="1353333" y="3844409"/>
            <a:chExt cx="5617820" cy="639559"/>
          </a:xfrm>
        </p:grpSpPr>
        <p:sp>
          <p:nvSpPr>
            <p:cNvPr id="8" name="Rectangle 7"/>
            <p:cNvSpPr/>
            <p:nvPr/>
          </p:nvSpPr>
          <p:spPr>
            <a:xfrm>
              <a:off x="1353333" y="3844409"/>
              <a:ext cx="5617820" cy="639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5400" b="1" spc="300">
                  <a:latin typeface="Butler"/>
                </a:rPr>
                <a:t>Relational Key :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3333" y="4220230"/>
              <a:ext cx="5542223" cy="255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id-ID" spc="300">
                <a:latin typeface="Lato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371056" y="3929019"/>
            <a:ext cx="3616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spc="600">
                <a:latin typeface="Lato"/>
              </a:rPr>
              <a:t>Primary Key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4481" y="4760693"/>
            <a:ext cx="6201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spc="600" dirty="0">
                <a:latin typeface="Lato"/>
              </a:rPr>
              <a:t>Alternate Key	 </a:t>
            </a:r>
          </a:p>
        </p:txBody>
      </p:sp>
      <p:pic>
        <p:nvPicPr>
          <p:cNvPr id="22" name="Graphic 24">
            <a:extLst>
              <a:ext uri="{FF2B5EF4-FFF2-40B4-BE49-F238E27FC236}">
                <a16:creationId xmlns:a16="http://schemas.microsoft.com/office/drawing/2014/main" id="{34926EBF-923A-4244-A428-27060080A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300000">
            <a:off x="8437211" y="5273649"/>
            <a:ext cx="5642293" cy="607167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BA07B04-26F3-4B1D-AAF4-D177A22385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H="1" flipV="1">
            <a:off x="12454310" y="3442182"/>
            <a:ext cx="3543774" cy="1007060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71056" y="5731758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spc="600">
                <a:latin typeface="Lato"/>
              </a:rPr>
              <a:t>Foreign  Key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2B2594-9555-4894-9C4C-428BFBEC46AA}"/>
              </a:ext>
            </a:extLst>
          </p:cNvPr>
          <p:cNvCxnSpPr>
            <a:cxnSpLocks/>
          </p:cNvCxnSpPr>
          <p:nvPr/>
        </p:nvCxnSpPr>
        <p:spPr>
          <a:xfrm>
            <a:off x="1394481" y="2646667"/>
            <a:ext cx="75225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57117" y="3129812"/>
            <a:ext cx="4342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spc="600">
                <a:latin typeface="Lato"/>
              </a:rPr>
              <a:t>Candidate key  </a:t>
            </a:r>
          </a:p>
        </p:txBody>
      </p:sp>
    </p:spTree>
    <p:extLst>
      <p:ext uri="{BB962C8B-B14F-4D97-AF65-F5344CB8AC3E}">
        <p14:creationId xmlns:p14="http://schemas.microsoft.com/office/powerpoint/2010/main" val="8330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C2EB0B-7D67-4C22-990B-31C8D0816F64}"/>
              </a:ext>
            </a:extLst>
          </p:cNvPr>
          <p:cNvSpPr/>
          <p:nvPr/>
        </p:nvSpPr>
        <p:spPr>
          <a:xfrm rot="16200000">
            <a:off x="12702718" y="4227113"/>
            <a:ext cx="5122197" cy="7031163"/>
          </a:xfrm>
          <a:custGeom>
            <a:avLst/>
            <a:gdLst>
              <a:gd name="connsiteX0" fmla="*/ 2905726 w 6893922"/>
              <a:gd name="connsiteY0" fmla="*/ 27 h 5801032"/>
              <a:gd name="connsiteX1" fmla="*/ 5040642 w 6893922"/>
              <a:gd name="connsiteY1" fmla="*/ 863355 h 5801032"/>
              <a:gd name="connsiteX2" fmla="*/ 6766969 w 6893922"/>
              <a:gd name="connsiteY2" fmla="*/ 2567099 h 5801032"/>
              <a:gd name="connsiteX3" fmla="*/ 6740821 w 6893922"/>
              <a:gd name="connsiteY3" fmla="*/ 4674345 h 5801032"/>
              <a:gd name="connsiteX4" fmla="*/ 6589954 w 6893922"/>
              <a:gd name="connsiteY4" fmla="*/ 5664457 h 5801032"/>
              <a:gd name="connsiteX5" fmla="*/ 6556597 w 6893922"/>
              <a:gd name="connsiteY5" fmla="*/ 5801032 h 5801032"/>
              <a:gd name="connsiteX6" fmla="*/ 0 w 6893922"/>
              <a:gd name="connsiteY6" fmla="*/ 5801032 h 5801032"/>
              <a:gd name="connsiteX7" fmla="*/ 0 w 6893922"/>
              <a:gd name="connsiteY7" fmla="*/ 1435576 h 5801032"/>
              <a:gd name="connsiteX8" fmla="*/ 3100 w 6893922"/>
              <a:gd name="connsiteY8" fmla="*/ 1430279 h 5801032"/>
              <a:gd name="connsiteX9" fmla="*/ 649655 w 6893922"/>
              <a:gd name="connsiteY9" fmla="*/ 699933 h 5801032"/>
              <a:gd name="connsiteX10" fmla="*/ 2757495 w 6893922"/>
              <a:gd name="connsiteY10" fmla="*/ 5243 h 5801032"/>
              <a:gd name="connsiteX11" fmla="*/ 2905726 w 6893922"/>
              <a:gd name="connsiteY11" fmla="*/ 27 h 580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93922" h="5801032">
                <a:moveTo>
                  <a:pt x="2905726" y="27"/>
                </a:moveTo>
                <a:cubicBezTo>
                  <a:pt x="3646941" y="3999"/>
                  <a:pt x="4387143" y="448301"/>
                  <a:pt x="5040642" y="863355"/>
                </a:cubicBezTo>
                <a:cubicBezTo>
                  <a:pt x="5738898" y="1306078"/>
                  <a:pt x="6484695" y="1827245"/>
                  <a:pt x="6766969" y="2567099"/>
                </a:cubicBezTo>
                <a:cubicBezTo>
                  <a:pt x="7014775" y="3217813"/>
                  <a:pt x="6840657" y="3948158"/>
                  <a:pt x="6740821" y="4674345"/>
                </a:cubicBezTo>
                <a:cubicBezTo>
                  <a:pt x="6696549" y="4991977"/>
                  <a:pt x="6661042" y="5331151"/>
                  <a:pt x="6589954" y="5664457"/>
                </a:cubicBezTo>
                <a:lnTo>
                  <a:pt x="6556597" y="5801032"/>
                </a:lnTo>
                <a:lnTo>
                  <a:pt x="0" y="5801032"/>
                </a:lnTo>
                <a:lnTo>
                  <a:pt x="0" y="1435576"/>
                </a:lnTo>
                <a:lnTo>
                  <a:pt x="3100" y="1430279"/>
                </a:lnTo>
                <a:cubicBezTo>
                  <a:pt x="181824" y="1138052"/>
                  <a:pt x="381050" y="875240"/>
                  <a:pt x="649655" y="699933"/>
                </a:cubicBezTo>
                <a:cubicBezTo>
                  <a:pt x="1263525" y="299996"/>
                  <a:pt x="2063994" y="58132"/>
                  <a:pt x="2757495" y="5243"/>
                </a:cubicBezTo>
                <a:cubicBezTo>
                  <a:pt x="2806893" y="1455"/>
                  <a:pt x="2856312" y="-238"/>
                  <a:pt x="2905726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74BD55-E270-4AA5-894C-637C127EAB7B}"/>
              </a:ext>
            </a:extLst>
          </p:cNvPr>
          <p:cNvSpPr/>
          <p:nvPr/>
        </p:nvSpPr>
        <p:spPr>
          <a:xfrm rot="10800000">
            <a:off x="14275971" y="0"/>
            <a:ext cx="4359830" cy="2800978"/>
          </a:xfrm>
          <a:custGeom>
            <a:avLst/>
            <a:gdLst>
              <a:gd name="connsiteX0" fmla="*/ 1914824 w 3905640"/>
              <a:gd name="connsiteY0" fmla="*/ 2828 h 2387641"/>
              <a:gd name="connsiteX1" fmla="*/ 2422925 w 3905640"/>
              <a:gd name="connsiteY1" fmla="*/ 35395 h 2387641"/>
              <a:gd name="connsiteX2" fmla="*/ 3336463 w 3905640"/>
              <a:gd name="connsiteY2" fmla="*/ 689387 h 2387641"/>
              <a:gd name="connsiteX3" fmla="*/ 3901438 w 3905640"/>
              <a:gd name="connsiteY3" fmla="*/ 1653243 h 2387641"/>
              <a:gd name="connsiteX4" fmla="*/ 3739511 w 3905640"/>
              <a:gd name="connsiteY4" fmla="*/ 2355274 h 2387641"/>
              <a:gd name="connsiteX5" fmla="*/ 3725456 w 3905640"/>
              <a:gd name="connsiteY5" fmla="*/ 2387641 h 2387641"/>
              <a:gd name="connsiteX6" fmla="*/ 84453 w 3905640"/>
              <a:gd name="connsiteY6" fmla="*/ 2387641 h 2387641"/>
              <a:gd name="connsiteX7" fmla="*/ 83853 w 3905640"/>
              <a:gd name="connsiteY7" fmla="*/ 2382223 h 2387641"/>
              <a:gd name="connsiteX8" fmla="*/ 59370 w 3905640"/>
              <a:gd name="connsiteY8" fmla="*/ 1358870 h 2387641"/>
              <a:gd name="connsiteX9" fmla="*/ 686471 w 3905640"/>
              <a:gd name="connsiteY9" fmla="*/ 682124 h 2387641"/>
              <a:gd name="connsiteX10" fmla="*/ 1402265 w 3905640"/>
              <a:gd name="connsiteY10" fmla="*/ 93190 h 2387641"/>
              <a:gd name="connsiteX11" fmla="*/ 1914824 w 3905640"/>
              <a:gd name="connsiteY11" fmla="*/ 2828 h 238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5640" h="2387641">
                <a:moveTo>
                  <a:pt x="1914824" y="2828"/>
                </a:moveTo>
                <a:cubicBezTo>
                  <a:pt x="2090530" y="-5919"/>
                  <a:pt x="2265493" y="5822"/>
                  <a:pt x="2422925" y="35395"/>
                </a:cubicBezTo>
                <a:cubicBezTo>
                  <a:pt x="2781809" y="102652"/>
                  <a:pt x="3079097" y="409303"/>
                  <a:pt x="3336463" y="689387"/>
                </a:cubicBezTo>
                <a:cubicBezTo>
                  <a:pt x="3594355" y="969613"/>
                  <a:pt x="3864050" y="1290408"/>
                  <a:pt x="3901438" y="1653243"/>
                </a:cubicBezTo>
                <a:cubicBezTo>
                  <a:pt x="3925947" y="1892542"/>
                  <a:pt x="3839520" y="2123476"/>
                  <a:pt x="3739511" y="2355274"/>
                </a:cubicBezTo>
                <a:lnTo>
                  <a:pt x="3725456" y="2387641"/>
                </a:lnTo>
                <a:lnTo>
                  <a:pt x="84453" y="2387641"/>
                </a:lnTo>
                <a:lnTo>
                  <a:pt x="83853" y="2382223"/>
                </a:lnTo>
                <a:cubicBezTo>
                  <a:pt x="51174" y="2063158"/>
                  <a:pt x="-72153" y="1669928"/>
                  <a:pt x="59370" y="1358870"/>
                </a:cubicBezTo>
                <a:cubicBezTo>
                  <a:pt x="174165" y="1086972"/>
                  <a:pt x="450287" y="899393"/>
                  <a:pt x="686471" y="682124"/>
                </a:cubicBezTo>
                <a:cubicBezTo>
                  <a:pt x="922372" y="465914"/>
                  <a:pt x="1121445" y="185143"/>
                  <a:pt x="1402265" y="93190"/>
                </a:cubicBezTo>
                <a:cubicBezTo>
                  <a:pt x="1562670" y="40810"/>
                  <a:pt x="1739118" y="11575"/>
                  <a:pt x="1914824" y="2828"/>
                </a:cubicBezTo>
                <a:close/>
              </a:path>
            </a:pathLst>
          </a:cu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13D5DD7A-E21F-4F9A-A5F8-B155F5AC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51383">
            <a:off x="13243850" y="5667513"/>
            <a:ext cx="5629264" cy="3947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51517C-7C37-4487-8ECA-C9C2F335875E}"/>
              </a:ext>
            </a:extLst>
          </p:cNvPr>
          <p:cNvSpPr txBox="1"/>
          <p:nvPr/>
        </p:nvSpPr>
        <p:spPr>
          <a:xfrm>
            <a:off x="4018536" y="1643998"/>
            <a:ext cx="5459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spc="300" dirty="0">
                <a:latin typeface="Butler" panose="02070803080706020303" pitchFamily="18" charset="0"/>
              </a:rPr>
              <a:t>Candidate Key </a:t>
            </a:r>
            <a:endParaRPr lang="en-ID" sz="6000" b="1" spc="300" dirty="0">
              <a:latin typeface="Butler" panose="0207080308070602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058699" y="760857"/>
            <a:ext cx="3531376" cy="1279263"/>
            <a:chOff x="8978951" y="398339"/>
            <a:chExt cx="3531376" cy="127926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9991605" y="398339"/>
              <a:ext cx="1269624" cy="947793"/>
            </a:xfrm>
            <a:prstGeom prst="rect">
              <a:avLst/>
            </a:prstGeom>
          </p:spPr>
        </p:pic>
        <p:pic>
          <p:nvPicPr>
            <p:cNvPr id="10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8978951" y="687586"/>
              <a:ext cx="1096314" cy="818414"/>
            </a:xfrm>
            <a:prstGeom prst="rect">
              <a:avLst/>
            </a:prstGeom>
          </p:spPr>
        </p:pic>
        <p:pic>
          <p:nvPicPr>
            <p:cNvPr id="11" name="Graphic 8">
              <a:extLst>
                <a:ext uri="{FF2B5EF4-FFF2-40B4-BE49-F238E27FC236}">
                  <a16:creationId xmlns:a16="http://schemas.microsoft.com/office/drawing/2014/main" id="{A86C356E-9211-4468-8F6D-32B93BAF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33768" flipH="1">
              <a:off x="11774601" y="1128372"/>
              <a:ext cx="735726" cy="54923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852230" y="3349246"/>
            <a:ext cx="125781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4000" dirty="0" err="1"/>
              <a:t>Suatu</a:t>
            </a:r>
            <a:r>
              <a:rPr lang="en-ID" sz="4000" dirty="0"/>
              <a:t> </a:t>
            </a:r>
            <a:r>
              <a:rPr lang="en-ID" sz="4000" dirty="0" err="1"/>
              <a:t>atribut</a:t>
            </a:r>
            <a:r>
              <a:rPr lang="en-ID" sz="4000" dirty="0"/>
              <a:t> </a:t>
            </a:r>
            <a:r>
              <a:rPr lang="en-ID" sz="4000" dirty="0" err="1"/>
              <a:t>atau</a:t>
            </a:r>
            <a:r>
              <a:rPr lang="en-ID" sz="4000" dirty="0"/>
              <a:t> </a:t>
            </a:r>
            <a:r>
              <a:rPr lang="en-ID" sz="4000" dirty="0" err="1"/>
              <a:t>satu</a:t>
            </a:r>
            <a:r>
              <a:rPr lang="en-ID" sz="4000" dirty="0"/>
              <a:t> set minimal </a:t>
            </a:r>
            <a:r>
              <a:rPr lang="en-ID" sz="4000" dirty="0" err="1"/>
              <a:t>atribut</a:t>
            </a:r>
            <a:r>
              <a:rPr lang="en-ID" sz="4000" dirty="0"/>
              <a:t> yang </a:t>
            </a:r>
            <a:r>
              <a:rPr lang="en-ID" sz="4000" dirty="0" err="1"/>
              <a:t>mengidentifikasikan</a:t>
            </a:r>
            <a:r>
              <a:rPr lang="en-ID" sz="4000" dirty="0"/>
              <a:t> </a:t>
            </a:r>
            <a:r>
              <a:rPr lang="en-ID" sz="4000" dirty="0" err="1"/>
              <a:t>secara</a:t>
            </a:r>
            <a:r>
              <a:rPr lang="en-ID" sz="4000" dirty="0"/>
              <a:t> </a:t>
            </a:r>
            <a:r>
              <a:rPr lang="en-ID" sz="4000" dirty="0" err="1"/>
              <a:t>unik</a:t>
            </a:r>
            <a:r>
              <a:rPr lang="en-ID" sz="4000" dirty="0"/>
              <a:t> </a:t>
            </a:r>
            <a:r>
              <a:rPr lang="en-ID" sz="4000" dirty="0" err="1"/>
              <a:t>suatu</a:t>
            </a:r>
            <a:r>
              <a:rPr lang="en-ID" sz="4000" dirty="0"/>
              <a:t> </a:t>
            </a:r>
            <a:r>
              <a:rPr lang="en-ID" sz="4000" dirty="0" err="1"/>
              <a:t>kejadian</a:t>
            </a:r>
            <a:r>
              <a:rPr lang="en-ID" sz="4000" dirty="0"/>
              <a:t> </a:t>
            </a:r>
            <a:r>
              <a:rPr lang="en-ID" sz="4000" dirty="0" err="1"/>
              <a:t>spesifik</a:t>
            </a:r>
            <a:r>
              <a:rPr lang="en-ID" sz="4000" dirty="0"/>
              <a:t> </a:t>
            </a:r>
            <a:r>
              <a:rPr lang="en-ID" sz="4000" dirty="0" err="1"/>
              <a:t>dari</a:t>
            </a:r>
            <a:r>
              <a:rPr lang="en-ID" sz="4000" dirty="0"/>
              <a:t> </a:t>
            </a:r>
            <a:r>
              <a:rPr lang="en-ID" sz="4000" dirty="0" err="1"/>
              <a:t>entitas</a:t>
            </a:r>
            <a:r>
              <a:rPr lang="en-ID" sz="4000" dirty="0"/>
              <a:t>. </a:t>
            </a:r>
            <a:r>
              <a:rPr lang="en-ID" sz="4000" dirty="0" err="1"/>
              <a:t>Atribut</a:t>
            </a:r>
            <a:r>
              <a:rPr lang="en-ID" sz="4000" dirty="0"/>
              <a:t> di </a:t>
            </a:r>
            <a:r>
              <a:rPr lang="en-ID" sz="4000" dirty="0" err="1"/>
              <a:t>dalam</a:t>
            </a:r>
            <a:r>
              <a:rPr lang="en-ID" sz="4000" dirty="0"/>
              <a:t> </a:t>
            </a:r>
            <a:r>
              <a:rPr lang="en-ID" sz="4000" dirty="0" err="1"/>
              <a:t>relasi</a:t>
            </a:r>
            <a:r>
              <a:rPr lang="en-ID" sz="4000" dirty="0"/>
              <a:t> yang </a:t>
            </a:r>
            <a:r>
              <a:rPr lang="en-ID" sz="4000" dirty="0" err="1"/>
              <a:t>biasanya</a:t>
            </a:r>
            <a:r>
              <a:rPr lang="en-ID" sz="4000" dirty="0"/>
              <a:t> </a:t>
            </a:r>
            <a:r>
              <a:rPr lang="en-ID" sz="4000" dirty="0" err="1"/>
              <a:t>mempunyai</a:t>
            </a:r>
            <a:r>
              <a:rPr lang="en-ID" sz="4000" dirty="0"/>
              <a:t> </a:t>
            </a:r>
            <a:r>
              <a:rPr lang="en-ID" sz="4000" dirty="0" err="1"/>
              <a:t>nilai</a:t>
            </a:r>
            <a:r>
              <a:rPr lang="en-ID" sz="4000" dirty="0"/>
              <a:t> </a:t>
            </a:r>
            <a:r>
              <a:rPr lang="en-ID" sz="4000" dirty="0" err="1"/>
              <a:t>unik</a:t>
            </a:r>
            <a:r>
              <a:rPr lang="en-ID" sz="4000" dirty="0"/>
              <a:t>.</a:t>
            </a:r>
            <a:endParaRPr lang="id-ID" sz="4000" spc="300" dirty="0"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sz="3200" spc="300" dirty="0">
              <a:latin typeface="La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D4E8C-66C9-4D83-9175-0C7A423D08D9}"/>
              </a:ext>
            </a:extLst>
          </p:cNvPr>
          <p:cNvSpPr txBox="1"/>
          <p:nvPr/>
        </p:nvSpPr>
        <p:spPr>
          <a:xfrm>
            <a:off x="16455886" y="9007178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/0</a:t>
            </a:r>
            <a:r>
              <a:rPr lang="id-ID" sz="4000" b="1" spc="300">
                <a:latin typeface="Butler" panose="02070803080706020303" pitchFamily="18" charset="0"/>
              </a:rPr>
              <a:t>9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9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5FB2F6D1-6525-4871-885E-0E87E5C5B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00000">
            <a:off x="-741326" y="-637688"/>
            <a:ext cx="2473488" cy="266172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339EA13-EAFA-48F5-AA0F-CB8AD42A9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00000">
            <a:off x="12202314" y="3857865"/>
            <a:ext cx="5566663" cy="59902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A758A55-23FD-429E-AD29-56B329CB84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300000">
            <a:off x="11710480" y="7261183"/>
            <a:ext cx="2268550" cy="24411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B4EDEA-C0F0-4072-A583-1FC1BDD53C9C}"/>
              </a:ext>
            </a:extLst>
          </p:cNvPr>
          <p:cNvSpPr txBox="1"/>
          <p:nvPr/>
        </p:nvSpPr>
        <p:spPr>
          <a:xfrm>
            <a:off x="16642865" y="9236860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300">
                <a:latin typeface="Butler" panose="02070803080706020303" pitchFamily="18" charset="0"/>
              </a:rPr>
              <a:t>/</a:t>
            </a:r>
            <a:r>
              <a:rPr lang="id-ID" sz="4000" b="1" spc="300">
                <a:latin typeface="Butler" panose="02070803080706020303" pitchFamily="18" charset="0"/>
              </a:rPr>
              <a:t>07</a:t>
            </a:r>
            <a:endParaRPr lang="en-ID" sz="4000" b="1" spc="300" dirty="0">
              <a:latin typeface="Butler" panose="02070803080706020303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7C8169-5FA8-4334-A69F-D00D9DF48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900000" flipV="1">
            <a:off x="-66131" y="-215338"/>
            <a:ext cx="1008347" cy="181702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038371" y="1945718"/>
            <a:ext cx="5516093" cy="1427334"/>
            <a:chOff x="3773857" y="1945718"/>
            <a:chExt cx="5516093" cy="1427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B04A79-89A1-4B2E-ADF5-D8BD712C21D5}"/>
                </a:ext>
              </a:extLst>
            </p:cNvPr>
            <p:cNvSpPr txBox="1"/>
            <p:nvPr/>
          </p:nvSpPr>
          <p:spPr>
            <a:xfrm>
              <a:off x="3773857" y="1945718"/>
              <a:ext cx="54693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spc="300" dirty="0">
                  <a:latin typeface="Butler" panose="02070803080706020303" pitchFamily="18" charset="0"/>
                </a:rPr>
                <a:t>Primary Key </a:t>
              </a:r>
              <a:endParaRPr lang="en-ID" sz="7200" b="1" spc="300" dirty="0">
                <a:latin typeface="Butler" panose="02070803080706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CA42AB-BB04-48F8-9050-B43C5FAC3C59}"/>
                </a:ext>
              </a:extLst>
            </p:cNvPr>
            <p:cNvSpPr txBox="1"/>
            <p:nvPr/>
          </p:nvSpPr>
          <p:spPr>
            <a:xfrm>
              <a:off x="9105220" y="297294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ID" sz="2000" spc="300" dirty="0">
                <a:latin typeface="Lato" panose="020F0502020204030203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1EA516-6D3F-4ABF-8E75-ACCFDBBE9EC6}"/>
              </a:ext>
            </a:extLst>
          </p:cNvPr>
          <p:cNvSpPr txBox="1"/>
          <p:nvPr/>
        </p:nvSpPr>
        <p:spPr>
          <a:xfrm>
            <a:off x="1273256" y="3575641"/>
            <a:ext cx="679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2400" b="1" spc="300" dirty="0">
              <a:latin typeface="Butl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6B1FFA-0BB2-9170-B487-AB1B928C82C7}"/>
              </a:ext>
            </a:extLst>
          </p:cNvPr>
          <p:cNvSpPr/>
          <p:nvPr/>
        </p:nvSpPr>
        <p:spPr>
          <a:xfrm>
            <a:off x="1359400" y="4037306"/>
            <a:ext cx="9144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atribut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set minimal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atribut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mengidentifikasikan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unik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kejadian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spesifik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tapi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juga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mewakili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setiap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kejadian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entitas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Candidate key yang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dipilih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mengidentifikasikan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tuple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unik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2800" dirty="0" err="1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relasi</a:t>
            </a:r>
            <a:r>
              <a:rPr lang="en-ID" sz="2800" dirty="0">
                <a:solidFill>
                  <a:schemeClr val="accent4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id-ID" sz="2800" spc="300" dirty="0">
              <a:solidFill>
                <a:schemeClr val="accent4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9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4403</TotalTime>
  <Words>438</Words>
  <Application>Microsoft Office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Butler</vt:lpstr>
      <vt:lpstr>Calibri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</cp:lastModifiedBy>
  <cp:revision>367</cp:revision>
  <dcterms:created xsi:type="dcterms:W3CDTF">2019-09-05T16:40:00Z</dcterms:created>
  <dcterms:modified xsi:type="dcterms:W3CDTF">2022-08-28T04:46:13Z</dcterms:modified>
</cp:coreProperties>
</file>