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Karnchang" charset="1" panose="00000000000000000000"/>
      <p:regular r:id="rId13"/>
    </p:embeddedFont>
    <p:embeddedFont>
      <p:font typeface="Karnchang Bold"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sp>
        <p:nvSpPr>
          <p:cNvPr name="TextBox 2" id="2"/>
          <p:cNvSpPr txBox="true"/>
          <p:nvPr/>
        </p:nvSpPr>
        <p:spPr>
          <a:xfrm rot="0">
            <a:off x="1028700" y="984454"/>
            <a:ext cx="8951437" cy="2311125"/>
          </a:xfrm>
          <a:prstGeom prst="rect">
            <a:avLst/>
          </a:prstGeom>
        </p:spPr>
        <p:txBody>
          <a:bodyPr anchor="t" rtlCol="false" tIns="0" lIns="0" bIns="0" rIns="0">
            <a:spAutoFit/>
          </a:bodyPr>
          <a:lstStyle/>
          <a:p>
            <a:pPr algn="l">
              <a:lnSpc>
                <a:spcPts val="14890"/>
              </a:lnSpc>
            </a:pPr>
            <a:r>
              <a:rPr lang="en-US" sz="10635">
                <a:solidFill>
                  <a:srgbClr val="000000"/>
                </a:solidFill>
                <a:latin typeface="Karnchang"/>
                <a:ea typeface="Karnchang"/>
                <a:cs typeface="Karnchang"/>
                <a:sym typeface="Karnchang"/>
              </a:rPr>
              <a:t>Pertemuan 1</a:t>
            </a:r>
          </a:p>
        </p:txBody>
      </p:sp>
      <p:sp>
        <p:nvSpPr>
          <p:cNvPr name="TextBox 3" id="3"/>
          <p:cNvSpPr txBox="true"/>
          <p:nvPr/>
        </p:nvSpPr>
        <p:spPr>
          <a:xfrm rot="0">
            <a:off x="1028700" y="2788536"/>
            <a:ext cx="11548769" cy="3551970"/>
          </a:xfrm>
          <a:prstGeom prst="rect">
            <a:avLst/>
          </a:prstGeom>
        </p:spPr>
        <p:txBody>
          <a:bodyPr anchor="t" rtlCol="false" tIns="0" lIns="0" bIns="0" rIns="0">
            <a:spAutoFit/>
          </a:bodyPr>
          <a:lstStyle/>
          <a:p>
            <a:pPr algn="l">
              <a:lnSpc>
                <a:spcPts val="11313"/>
              </a:lnSpc>
            </a:pPr>
            <a:r>
              <a:rPr lang="en-US" sz="12297" b="true">
                <a:solidFill>
                  <a:srgbClr val="000000"/>
                </a:solidFill>
                <a:latin typeface="Karnchang Bold"/>
                <a:ea typeface="Karnchang Bold"/>
                <a:cs typeface="Karnchang Bold"/>
                <a:sym typeface="Karnchang Bold"/>
              </a:rPr>
              <a:t>PENGENALAN BLENDER</a:t>
            </a:r>
          </a:p>
        </p:txBody>
      </p:sp>
      <p:sp>
        <p:nvSpPr>
          <p:cNvPr name="TextBox 4" id="4"/>
          <p:cNvSpPr txBox="true"/>
          <p:nvPr/>
        </p:nvSpPr>
        <p:spPr>
          <a:xfrm rot="0">
            <a:off x="1028700" y="6073805"/>
            <a:ext cx="6759841" cy="869950"/>
          </a:xfrm>
          <a:prstGeom prst="rect">
            <a:avLst/>
          </a:prstGeom>
        </p:spPr>
        <p:txBody>
          <a:bodyPr anchor="t" rtlCol="false" tIns="0" lIns="0" bIns="0" rIns="0">
            <a:spAutoFit/>
          </a:bodyPr>
          <a:lstStyle/>
          <a:p>
            <a:pPr algn="l">
              <a:lnSpc>
                <a:spcPts val="5599"/>
              </a:lnSpc>
            </a:pPr>
            <a:r>
              <a:rPr lang="en-US" sz="3999" b="true">
                <a:solidFill>
                  <a:srgbClr val="000000"/>
                </a:solidFill>
                <a:latin typeface="Karnchang Bold"/>
                <a:ea typeface="Karnchang Bold"/>
                <a:cs typeface="Karnchang Bold"/>
                <a:sym typeface="Karnchang Bold"/>
              </a:rPr>
              <a:t>Satya Bara (087815807054)</a:t>
            </a:r>
          </a:p>
        </p:txBody>
      </p:sp>
      <p:grpSp>
        <p:nvGrpSpPr>
          <p:cNvPr name="Group 5" id="5"/>
          <p:cNvGrpSpPr/>
          <p:nvPr/>
        </p:nvGrpSpPr>
        <p:grpSpPr>
          <a:xfrm rot="0">
            <a:off x="10754447" y="-3093732"/>
            <a:ext cx="18901247" cy="17982775"/>
            <a:chOff x="0" y="0"/>
            <a:chExt cx="25201662" cy="23977033"/>
          </a:xfrm>
        </p:grpSpPr>
        <p:grpSp>
          <p:nvGrpSpPr>
            <p:cNvPr name="Group 6" id="6"/>
            <p:cNvGrpSpPr/>
            <p:nvPr/>
          </p:nvGrpSpPr>
          <p:grpSpPr>
            <a:xfrm rot="2252144">
              <a:off x="2887185" y="2861146"/>
              <a:ext cx="14259267" cy="14323066"/>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4620058" y="6213209"/>
              <a:ext cx="14259267" cy="14323066"/>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8055210" y="6792821"/>
              <a:ext cx="14259267" cy="14323066"/>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293776" y="1164537"/>
            <a:ext cx="9700448" cy="1107440"/>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Aplikasi Blender</a:t>
            </a:r>
          </a:p>
        </p:txBody>
      </p:sp>
      <p:sp>
        <p:nvSpPr>
          <p:cNvPr name="TextBox 26" id="26"/>
          <p:cNvSpPr txBox="true"/>
          <p:nvPr/>
        </p:nvSpPr>
        <p:spPr>
          <a:xfrm rot="0">
            <a:off x="1960029" y="2791529"/>
            <a:ext cx="14367942" cy="4624070"/>
          </a:xfrm>
          <a:prstGeom prst="rect">
            <a:avLst/>
          </a:prstGeom>
        </p:spPr>
        <p:txBody>
          <a:bodyPr anchor="t" rtlCol="false" tIns="0" lIns="0" bIns="0" rIns="0">
            <a:spAutoFit/>
          </a:bodyPr>
          <a:lstStyle/>
          <a:p>
            <a:pPr algn="just">
              <a:lnSpc>
                <a:spcPts val="4479"/>
              </a:lnSpc>
            </a:pPr>
            <a:r>
              <a:rPr lang="en-US" sz="3199">
                <a:solidFill>
                  <a:srgbClr val="000000"/>
                </a:solidFill>
                <a:latin typeface="Karnchang"/>
                <a:ea typeface="Karnchang"/>
                <a:cs typeface="Karnchang"/>
                <a:sym typeface="Karnchang"/>
              </a:rPr>
              <a:t>Blender pertama kali disusun pada bulan Desember 1993 dan lahir sebagai produk yang dapat digunakan pada bulan Agustus 1994 sebagai aplikasi yang terintegrasi yang memungkinkan penciptaan berbagai konten 2D dan 3D. Blender memberikan spektrum yang luas pemodelan, texturing, pencahayaan, animasi dan fungsi pos-pengolahan video dalam satu paket. Blender menyediakan interoperabilitas cross-platform, diperpanjang, dan alur kerja yang terintegrasi. Blender adalah salah satu aplikasi grafis 3D Open Source yang paling popular di dunia</a:t>
            </a:r>
          </a:p>
        </p:txBody>
      </p:sp>
      <p:grpSp>
        <p:nvGrpSpPr>
          <p:cNvPr name="Group 27" id="27"/>
          <p:cNvGrpSpPr/>
          <p:nvPr/>
        </p:nvGrpSpPr>
        <p:grpSpPr>
          <a:xfrm rot="0">
            <a:off x="15665503" y="317552"/>
            <a:ext cx="2042119" cy="650325"/>
            <a:chOff x="0" y="0"/>
            <a:chExt cx="537842" cy="171279"/>
          </a:xfrm>
        </p:grpSpPr>
        <p:sp>
          <p:nvSpPr>
            <p:cNvPr name="Freeform 28" id="28"/>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grpSp>
        <p:nvGrpSpPr>
          <p:cNvPr name="Group 30" id="30"/>
          <p:cNvGrpSpPr/>
          <p:nvPr/>
        </p:nvGrpSpPr>
        <p:grpSpPr>
          <a:xfrm rot="0">
            <a:off x="629723" y="9258300"/>
            <a:ext cx="6961669" cy="627749"/>
            <a:chOff x="0" y="0"/>
            <a:chExt cx="1833526" cy="165333"/>
          </a:xfrm>
        </p:grpSpPr>
        <p:sp>
          <p:nvSpPr>
            <p:cNvPr name="Freeform 31" id="31"/>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2" id="32"/>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065898" y="904875"/>
            <a:ext cx="10156203" cy="1107440"/>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Fitur - Fitur dalam Blender</a:t>
            </a:r>
          </a:p>
        </p:txBody>
      </p:sp>
      <p:sp>
        <p:nvSpPr>
          <p:cNvPr name="TextBox 26" id="26"/>
          <p:cNvSpPr txBox="true"/>
          <p:nvPr/>
        </p:nvSpPr>
        <p:spPr>
          <a:xfrm rot="0">
            <a:off x="1960029" y="2542998"/>
            <a:ext cx="14367942" cy="6303645"/>
          </a:xfrm>
          <a:prstGeom prst="rect">
            <a:avLst/>
          </a:prstGeom>
        </p:spPr>
        <p:txBody>
          <a:bodyPr anchor="t" rtlCol="false" tIns="0" lIns="0" bIns="0" rIns="0">
            <a:spAutoFit/>
          </a:bodyPr>
          <a:lstStyle/>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Dynamic Topology Sculpting, sebuah cara mengukir baru yang membagi mesh sesuai kebutuhan. </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UI dan Usability, menampilkan ‘Retina’ yang didukung oleh MacBook, Skala DPI yang tepat dalam semua editor, membuat wilayah menjadi transparan dengan resolusi tinggi. Cara baru untuk menambahkan sesi baru copy dan paste dalam objek 3D. </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Mesh Modelling, Alat Bevel mendukung simpul Bevelling individu di samping tepi sekarang, dengan satu atau lebih segmen.</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Modifiers, mengubah mesh menjadi cache sehingga dapat menerapkan animasi dari file eksternal ke mesh, pengubah UV baru Warp dapat memutar, skala dan menerjemahkan peta UV pada jala menggunakan benda atau tulang, dan pengubah mulus Laplacian sekarang mendukung peningkatan bentuk. </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Particle Fluid Dynamics, Sebuah partikel baru pemecah cairan yang dirancang untuk hasil yang lebih akurat secara fisik. </a:t>
            </a:r>
          </a:p>
        </p:txBody>
      </p:sp>
      <p:grpSp>
        <p:nvGrpSpPr>
          <p:cNvPr name="Group 27" id="27"/>
          <p:cNvGrpSpPr/>
          <p:nvPr/>
        </p:nvGrpSpPr>
        <p:grpSpPr>
          <a:xfrm rot="0">
            <a:off x="15665503" y="317552"/>
            <a:ext cx="2042119" cy="650325"/>
            <a:chOff x="0" y="0"/>
            <a:chExt cx="537842" cy="171279"/>
          </a:xfrm>
        </p:grpSpPr>
        <p:sp>
          <p:nvSpPr>
            <p:cNvPr name="Freeform 28" id="28"/>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grpSp>
        <p:nvGrpSpPr>
          <p:cNvPr name="Group 30" id="30"/>
          <p:cNvGrpSpPr/>
          <p:nvPr/>
        </p:nvGrpSpPr>
        <p:grpSpPr>
          <a:xfrm rot="0">
            <a:off x="629723" y="9258300"/>
            <a:ext cx="6961669" cy="627749"/>
            <a:chOff x="0" y="0"/>
            <a:chExt cx="1833526" cy="165333"/>
          </a:xfrm>
        </p:grpSpPr>
        <p:sp>
          <p:nvSpPr>
            <p:cNvPr name="Freeform 31" id="31"/>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2" id="32"/>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065898" y="904875"/>
            <a:ext cx="10156203" cy="1107440"/>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Fitur - Fitur dalam Blender</a:t>
            </a:r>
          </a:p>
        </p:txBody>
      </p:sp>
      <p:sp>
        <p:nvSpPr>
          <p:cNvPr name="TextBox 26" id="26"/>
          <p:cNvSpPr txBox="true"/>
          <p:nvPr/>
        </p:nvSpPr>
        <p:spPr>
          <a:xfrm rot="0">
            <a:off x="1960029" y="2542998"/>
            <a:ext cx="14367942" cy="5351145"/>
          </a:xfrm>
          <a:prstGeom prst="rect">
            <a:avLst/>
          </a:prstGeom>
        </p:spPr>
        <p:txBody>
          <a:bodyPr anchor="t" rtlCol="false" tIns="0" lIns="0" bIns="0" rIns="0">
            <a:spAutoFit/>
          </a:bodyPr>
          <a:lstStyle/>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Rigid Body Simulation, simulasi yang diintegrasikan ke dalam sistem editor dan animasi, yang membuat simulasi tubuh menjadi kaku.</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Cycles Render, preview shader secara realtime di viewport yaitu setiap kali kita melakukan perubahan pada material atau shader, maupun pada pencahayaan tidak memerlukan F12 dalam melakukan render</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Image Transparency, efek tembus pandang sehingga cahaya dapat tembus melalui objek tersebut</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Collada, impor dan ekspor objek untuk animasi dan pengubah armature dibuat lebih stabil, sesuai orientasi sumbu dan skala.</a:t>
            </a:r>
          </a:p>
          <a:p>
            <a:pPr algn="just" marL="582930" indent="-291465" lvl="1">
              <a:lnSpc>
                <a:spcPts val="3779"/>
              </a:lnSpc>
              <a:buFont typeface="Arial"/>
              <a:buChar char="•"/>
            </a:pPr>
            <a:r>
              <a:rPr lang="en-US" sz="2700">
                <a:solidFill>
                  <a:srgbClr val="000000"/>
                </a:solidFill>
                <a:latin typeface="Karnchang"/>
                <a:ea typeface="Karnchang"/>
                <a:cs typeface="Karnchang"/>
                <a:sym typeface="Karnchang"/>
              </a:rPr>
              <a:t>UV Editing, suatu proses pemodelan 3D membuat gambar 2D mewakili sebuah model 3D. Peta mengubah objek 3D ke gambar dikenal sebagai tekstur.</a:t>
            </a:r>
          </a:p>
        </p:txBody>
      </p:sp>
      <p:grpSp>
        <p:nvGrpSpPr>
          <p:cNvPr name="Group 27" id="27"/>
          <p:cNvGrpSpPr/>
          <p:nvPr/>
        </p:nvGrpSpPr>
        <p:grpSpPr>
          <a:xfrm rot="0">
            <a:off x="15665503" y="317552"/>
            <a:ext cx="2042119" cy="650325"/>
            <a:chOff x="0" y="0"/>
            <a:chExt cx="537842" cy="171279"/>
          </a:xfrm>
        </p:grpSpPr>
        <p:sp>
          <p:nvSpPr>
            <p:cNvPr name="Freeform 28" id="28"/>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grpSp>
        <p:nvGrpSpPr>
          <p:cNvPr name="Group 30" id="30"/>
          <p:cNvGrpSpPr/>
          <p:nvPr/>
        </p:nvGrpSpPr>
        <p:grpSpPr>
          <a:xfrm rot="0">
            <a:off x="629723" y="9258300"/>
            <a:ext cx="6961669" cy="627749"/>
            <a:chOff x="0" y="0"/>
            <a:chExt cx="1833526" cy="165333"/>
          </a:xfrm>
        </p:grpSpPr>
        <p:sp>
          <p:nvSpPr>
            <p:cNvPr name="Freeform 31" id="31"/>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2" id="32"/>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065898" y="904875"/>
            <a:ext cx="10156203" cy="1107440"/>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Fitur - Fitur dalam Blender</a:t>
            </a:r>
          </a:p>
        </p:txBody>
      </p:sp>
      <p:sp>
        <p:nvSpPr>
          <p:cNvPr name="TextBox 26" id="26"/>
          <p:cNvSpPr txBox="true"/>
          <p:nvPr/>
        </p:nvSpPr>
        <p:spPr>
          <a:xfrm rot="0">
            <a:off x="1960029" y="3082290"/>
            <a:ext cx="14367942" cy="4745990"/>
          </a:xfrm>
          <a:prstGeom prst="rect">
            <a:avLst/>
          </a:prstGeom>
        </p:spPr>
        <p:txBody>
          <a:bodyPr anchor="t" rtlCol="false" tIns="0" lIns="0" bIns="0" rIns="0">
            <a:spAutoFit/>
          </a:bodyPr>
          <a:lstStyle/>
          <a:p>
            <a:pPr algn="just" marL="626109" indent="-313054" lvl="1">
              <a:lnSpc>
                <a:spcPts val="4059"/>
              </a:lnSpc>
              <a:buFont typeface="Arial"/>
              <a:buChar char="•"/>
            </a:pPr>
            <a:r>
              <a:rPr lang="en-US" sz="2899">
                <a:solidFill>
                  <a:srgbClr val="000000"/>
                </a:solidFill>
                <a:latin typeface="Karnchang"/>
                <a:ea typeface="Karnchang"/>
                <a:cs typeface="Karnchang"/>
                <a:sym typeface="Karnchang"/>
              </a:rPr>
              <a:t>Baking, mendefinisikan berapa banyak sinar akan digunakan untuk menentukan pencahayaan setiap piksel tunggal pada tekstur menghasilkan sinar yang lebih akurat.</a:t>
            </a:r>
          </a:p>
          <a:p>
            <a:pPr algn="just" marL="626109" indent="-313054" lvl="1">
              <a:lnSpc>
                <a:spcPts val="4059"/>
              </a:lnSpc>
              <a:buFont typeface="Arial"/>
              <a:buChar char="•"/>
            </a:pPr>
            <a:r>
              <a:rPr lang="en-US" sz="2899">
                <a:solidFill>
                  <a:srgbClr val="000000"/>
                </a:solidFill>
                <a:latin typeface="Karnchang"/>
                <a:ea typeface="Karnchang"/>
                <a:cs typeface="Karnchang"/>
                <a:sym typeface="Karnchang"/>
              </a:rPr>
              <a:t>Texture Painting, tekstur lukisan yang mendukung pemetaan lantai dan melihat pada mode 2D secara baik dan proyektif.</a:t>
            </a:r>
          </a:p>
          <a:p>
            <a:pPr algn="just" marL="626109" indent="-313054" lvl="1">
              <a:lnSpc>
                <a:spcPts val="4059"/>
              </a:lnSpc>
              <a:buFont typeface="Arial"/>
              <a:buChar char="•"/>
            </a:pPr>
            <a:r>
              <a:rPr lang="en-US" sz="2899">
                <a:solidFill>
                  <a:srgbClr val="000000"/>
                </a:solidFill>
                <a:latin typeface="Karnchang"/>
                <a:ea typeface="Karnchang"/>
                <a:cs typeface="Karnchang"/>
                <a:sym typeface="Karnchang"/>
              </a:rPr>
              <a:t>Weight Painting, membuat gradasi warna pada objek yang telah dinonaktifkan seleksi batas objeknya. </a:t>
            </a:r>
          </a:p>
          <a:p>
            <a:pPr algn="just" marL="626109" indent="-313054" lvl="1">
              <a:lnSpc>
                <a:spcPts val="4059"/>
              </a:lnSpc>
              <a:buFont typeface="Arial"/>
              <a:buChar char="•"/>
            </a:pPr>
            <a:r>
              <a:rPr lang="en-US" sz="2899">
                <a:solidFill>
                  <a:srgbClr val="000000"/>
                </a:solidFill>
                <a:latin typeface="Karnchang"/>
                <a:ea typeface="Karnchang"/>
                <a:cs typeface="Karnchang"/>
                <a:sym typeface="Karnchang"/>
              </a:rPr>
              <a:t>Compositing Translate Node, menerjemahkan node simpul yang memiliki pilihan baru untuk mengulang pixel</a:t>
            </a:r>
          </a:p>
        </p:txBody>
      </p:sp>
      <p:grpSp>
        <p:nvGrpSpPr>
          <p:cNvPr name="Group 27" id="27"/>
          <p:cNvGrpSpPr/>
          <p:nvPr/>
        </p:nvGrpSpPr>
        <p:grpSpPr>
          <a:xfrm rot="0">
            <a:off x="15665503" y="317552"/>
            <a:ext cx="2042119" cy="650325"/>
            <a:chOff x="0" y="0"/>
            <a:chExt cx="537842" cy="171279"/>
          </a:xfrm>
        </p:grpSpPr>
        <p:sp>
          <p:nvSpPr>
            <p:cNvPr name="Freeform 28" id="28"/>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9" id="29"/>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grpSp>
        <p:nvGrpSpPr>
          <p:cNvPr name="Group 30" id="30"/>
          <p:cNvGrpSpPr/>
          <p:nvPr/>
        </p:nvGrpSpPr>
        <p:grpSpPr>
          <a:xfrm rot="0">
            <a:off x="629723" y="9258300"/>
            <a:ext cx="6961669" cy="627749"/>
            <a:chOff x="0" y="0"/>
            <a:chExt cx="1833526" cy="165333"/>
          </a:xfrm>
        </p:grpSpPr>
        <p:sp>
          <p:nvSpPr>
            <p:cNvPr name="Freeform 31" id="31"/>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2" id="32"/>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7538080">
            <a:off x="-7029811" y="-5584933"/>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124477">
            <a:off x="15979122" y="5429903"/>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4064075" y="904875"/>
            <a:ext cx="10159849" cy="1107440"/>
          </a:xfrm>
          <a:prstGeom prst="rect">
            <a:avLst/>
          </a:prstGeom>
        </p:spPr>
        <p:txBody>
          <a:bodyPr anchor="t" rtlCol="false" tIns="0" lIns="0" bIns="0" rIns="0">
            <a:spAutoFit/>
          </a:bodyPr>
          <a:lstStyle/>
          <a:p>
            <a:pPr algn="ctr">
              <a:lnSpc>
                <a:spcPts val="5980"/>
              </a:lnSpc>
            </a:pPr>
            <a:r>
              <a:rPr lang="en-US" sz="6500" b="true">
                <a:solidFill>
                  <a:srgbClr val="243342"/>
                </a:solidFill>
                <a:latin typeface="Karnchang Bold"/>
                <a:ea typeface="Karnchang Bold"/>
                <a:cs typeface="Karnchang Bold"/>
                <a:sym typeface="Karnchang Bold"/>
              </a:rPr>
              <a:t>Act &amp; LA</a:t>
            </a:r>
          </a:p>
        </p:txBody>
      </p:sp>
      <p:grpSp>
        <p:nvGrpSpPr>
          <p:cNvPr name="Group 26" id="26"/>
          <p:cNvGrpSpPr/>
          <p:nvPr/>
        </p:nvGrpSpPr>
        <p:grpSpPr>
          <a:xfrm rot="0">
            <a:off x="15665503" y="317552"/>
            <a:ext cx="2042119" cy="650325"/>
            <a:chOff x="0" y="0"/>
            <a:chExt cx="537842" cy="171279"/>
          </a:xfrm>
        </p:grpSpPr>
        <p:sp>
          <p:nvSpPr>
            <p:cNvPr name="Freeform 27" id="27"/>
            <p:cNvSpPr/>
            <p:nvPr/>
          </p:nvSpPr>
          <p:spPr>
            <a:xfrm flipH="false" flipV="false" rot="0">
              <a:off x="0" y="0"/>
              <a:ext cx="537842" cy="171279"/>
            </a:xfrm>
            <a:custGeom>
              <a:avLst/>
              <a:gdLst/>
              <a:ahLst/>
              <a:cxnLst/>
              <a:rect r="r" b="b" t="t" l="l"/>
              <a:pathLst>
                <a:path h="171279" w="537842">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name="TextBox 28" id="28"/>
            <p:cNvSpPr txBox="true"/>
            <p:nvPr/>
          </p:nvSpPr>
          <p:spPr>
            <a:xfrm>
              <a:off x="0" y="-38100"/>
              <a:ext cx="537842" cy="209379"/>
            </a:xfrm>
            <a:prstGeom prst="rect">
              <a:avLst/>
            </a:prstGeom>
          </p:spPr>
          <p:txBody>
            <a:bodyPr anchor="ctr" rtlCol="false" tIns="50800" lIns="50800" bIns="50800" rIns="50800"/>
            <a:lstStyle/>
            <a:p>
              <a:pPr algn="ctr">
                <a:lnSpc>
                  <a:spcPts val="3362"/>
                </a:lnSpc>
              </a:pPr>
            </a:p>
          </p:txBody>
        </p:sp>
      </p:grpSp>
      <p:grpSp>
        <p:nvGrpSpPr>
          <p:cNvPr name="Group 29" id="29"/>
          <p:cNvGrpSpPr/>
          <p:nvPr/>
        </p:nvGrpSpPr>
        <p:grpSpPr>
          <a:xfrm rot="0">
            <a:off x="629723" y="9258300"/>
            <a:ext cx="6961669" cy="627749"/>
            <a:chOff x="0" y="0"/>
            <a:chExt cx="1833526" cy="165333"/>
          </a:xfrm>
        </p:grpSpPr>
        <p:sp>
          <p:nvSpPr>
            <p:cNvPr name="Freeform 30" id="30"/>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31" id="31"/>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Freeform 32" id="32"/>
          <p:cNvSpPr/>
          <p:nvPr/>
        </p:nvSpPr>
        <p:spPr>
          <a:xfrm flipH="false" flipV="false" rot="0">
            <a:off x="1702591" y="2097994"/>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3" id="33"/>
          <p:cNvGrpSpPr/>
          <p:nvPr/>
        </p:nvGrpSpPr>
        <p:grpSpPr>
          <a:xfrm rot="0">
            <a:off x="1702591" y="2899257"/>
            <a:ext cx="14882818" cy="1949310"/>
            <a:chOff x="0" y="0"/>
            <a:chExt cx="3919754" cy="513399"/>
          </a:xfrm>
        </p:grpSpPr>
        <p:sp>
          <p:nvSpPr>
            <p:cNvPr name="Freeform 34" id="34"/>
            <p:cNvSpPr/>
            <p:nvPr/>
          </p:nvSpPr>
          <p:spPr>
            <a:xfrm flipH="false" flipV="false" rot="0">
              <a:off x="0" y="0"/>
              <a:ext cx="3919755" cy="513399"/>
            </a:xfrm>
            <a:custGeom>
              <a:avLst/>
              <a:gdLst/>
              <a:ahLst/>
              <a:cxnLst/>
              <a:rect r="r" b="b" t="t" l="l"/>
              <a:pathLst>
                <a:path h="513399" w="3919755">
                  <a:moveTo>
                    <a:pt x="26530" y="0"/>
                  </a:moveTo>
                  <a:lnTo>
                    <a:pt x="3893225" y="0"/>
                  </a:lnTo>
                  <a:cubicBezTo>
                    <a:pt x="3907877" y="0"/>
                    <a:pt x="3919755" y="11878"/>
                    <a:pt x="3919755" y="26530"/>
                  </a:cubicBezTo>
                  <a:lnTo>
                    <a:pt x="3919755" y="486869"/>
                  </a:lnTo>
                  <a:cubicBezTo>
                    <a:pt x="3919755" y="501521"/>
                    <a:pt x="3907877" y="513399"/>
                    <a:pt x="3893225" y="513399"/>
                  </a:cubicBezTo>
                  <a:lnTo>
                    <a:pt x="26530" y="513399"/>
                  </a:lnTo>
                  <a:cubicBezTo>
                    <a:pt x="11878" y="513399"/>
                    <a:pt x="0" y="501521"/>
                    <a:pt x="0" y="486869"/>
                  </a:cubicBezTo>
                  <a:lnTo>
                    <a:pt x="0" y="26530"/>
                  </a:lnTo>
                  <a:cubicBezTo>
                    <a:pt x="0" y="11878"/>
                    <a:pt x="11878" y="0"/>
                    <a:pt x="26530" y="0"/>
                  </a:cubicBezTo>
                  <a:close/>
                </a:path>
              </a:pathLst>
            </a:custGeom>
            <a:solidFill>
              <a:srgbClr val="858789">
                <a:alpha val="40000"/>
              </a:srgbClr>
            </a:solidFill>
            <a:ln w="19050" cap="rnd">
              <a:solidFill>
                <a:srgbClr val="243342">
                  <a:alpha val="40000"/>
                </a:srgbClr>
              </a:solidFill>
              <a:prstDash val="solid"/>
              <a:round/>
            </a:ln>
          </p:spPr>
        </p:sp>
        <p:sp>
          <p:nvSpPr>
            <p:cNvPr name="TextBox 35" id="35"/>
            <p:cNvSpPr txBox="true"/>
            <p:nvPr/>
          </p:nvSpPr>
          <p:spPr>
            <a:xfrm>
              <a:off x="0" y="-38100"/>
              <a:ext cx="3919754" cy="551499"/>
            </a:xfrm>
            <a:prstGeom prst="rect">
              <a:avLst/>
            </a:prstGeom>
          </p:spPr>
          <p:txBody>
            <a:bodyPr anchor="ctr" rtlCol="false" tIns="50800" lIns="50800" bIns="50800" rIns="50800"/>
            <a:lstStyle/>
            <a:p>
              <a:pPr algn="ctr">
                <a:lnSpc>
                  <a:spcPts val="3362"/>
                </a:lnSpc>
              </a:pPr>
            </a:p>
          </p:txBody>
        </p:sp>
      </p:grpSp>
      <p:sp>
        <p:nvSpPr>
          <p:cNvPr name="TextBox 36" id="36"/>
          <p:cNvSpPr txBox="true"/>
          <p:nvPr/>
        </p:nvSpPr>
        <p:spPr>
          <a:xfrm rot="0">
            <a:off x="2550053" y="2062657"/>
            <a:ext cx="6867586" cy="694690"/>
          </a:xfrm>
          <a:prstGeom prst="rect">
            <a:avLst/>
          </a:prstGeom>
        </p:spPr>
        <p:txBody>
          <a:bodyPr anchor="t" rtlCol="false" tIns="0" lIns="0" bIns="0" rIns="0">
            <a:spAutoFit/>
          </a:bodyPr>
          <a:lstStyle/>
          <a:p>
            <a:pPr algn="l">
              <a:lnSpc>
                <a:spcPts val="3680"/>
              </a:lnSpc>
            </a:pPr>
            <a:r>
              <a:rPr lang="en-US" sz="4000" b="true">
                <a:solidFill>
                  <a:srgbClr val="243342"/>
                </a:solidFill>
                <a:latin typeface="Karnchang Bold"/>
                <a:ea typeface="Karnchang Bold"/>
                <a:cs typeface="Karnchang Bold"/>
                <a:sym typeface="Karnchang Bold"/>
              </a:rPr>
              <a:t>Act</a:t>
            </a:r>
          </a:p>
        </p:txBody>
      </p:sp>
      <p:sp>
        <p:nvSpPr>
          <p:cNvPr name="TextBox 37" id="37"/>
          <p:cNvSpPr txBox="true"/>
          <p:nvPr/>
        </p:nvSpPr>
        <p:spPr>
          <a:xfrm rot="0">
            <a:off x="2550053" y="3208938"/>
            <a:ext cx="11531637" cy="1064895"/>
          </a:xfrm>
          <a:prstGeom prst="rect">
            <a:avLst/>
          </a:prstGeom>
        </p:spPr>
        <p:txBody>
          <a:bodyPr anchor="t" rtlCol="false" tIns="0" lIns="0" bIns="0" rIns="0">
            <a:spAutoFit/>
          </a:bodyPr>
          <a:lstStyle/>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Jelaskan pengertian aplikasi Blender menggunakan bahasamu sendiri</a:t>
            </a:r>
          </a:p>
          <a:p>
            <a:pPr algn="just" marL="582930" indent="-291465" lvl="1">
              <a:lnSpc>
                <a:spcPts val="3779"/>
              </a:lnSpc>
              <a:buAutoNum type="arabicPeriod" startAt="1"/>
            </a:pPr>
            <a:r>
              <a:rPr lang="en-US" sz="2700">
                <a:solidFill>
                  <a:srgbClr val="000000"/>
                </a:solidFill>
                <a:latin typeface="Karnchang"/>
                <a:ea typeface="Karnchang"/>
                <a:cs typeface="Karnchang"/>
                <a:sym typeface="Karnchang"/>
              </a:rPr>
              <a:t>Screenshoot langkah - langkah pengerjaan</a:t>
            </a:r>
          </a:p>
        </p:txBody>
      </p:sp>
      <p:sp>
        <p:nvSpPr>
          <p:cNvPr name="Freeform 38" id="38"/>
          <p:cNvSpPr/>
          <p:nvPr/>
        </p:nvSpPr>
        <p:spPr>
          <a:xfrm flipH="false" flipV="false" rot="0">
            <a:off x="1702591" y="5601042"/>
            <a:ext cx="659308" cy="659308"/>
          </a:xfrm>
          <a:custGeom>
            <a:avLst/>
            <a:gdLst/>
            <a:ahLst/>
            <a:cxnLst/>
            <a:rect r="r" b="b" t="t" l="l"/>
            <a:pathLst>
              <a:path h="659308" w="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9" id="39"/>
          <p:cNvGrpSpPr/>
          <p:nvPr/>
        </p:nvGrpSpPr>
        <p:grpSpPr>
          <a:xfrm rot="0">
            <a:off x="1702591" y="6402305"/>
            <a:ext cx="14882818" cy="1094827"/>
            <a:chOff x="0" y="0"/>
            <a:chExt cx="3919754" cy="288350"/>
          </a:xfrm>
        </p:grpSpPr>
        <p:sp>
          <p:nvSpPr>
            <p:cNvPr name="Freeform 40" id="40"/>
            <p:cNvSpPr/>
            <p:nvPr/>
          </p:nvSpPr>
          <p:spPr>
            <a:xfrm flipH="false" flipV="false" rot="0">
              <a:off x="0" y="0"/>
              <a:ext cx="3919755" cy="288350"/>
            </a:xfrm>
            <a:custGeom>
              <a:avLst/>
              <a:gdLst/>
              <a:ahLst/>
              <a:cxnLst/>
              <a:rect r="r" b="b" t="t" l="l"/>
              <a:pathLst>
                <a:path h="288350" w="3919755">
                  <a:moveTo>
                    <a:pt x="26530" y="0"/>
                  </a:moveTo>
                  <a:lnTo>
                    <a:pt x="3893225" y="0"/>
                  </a:lnTo>
                  <a:cubicBezTo>
                    <a:pt x="3907877" y="0"/>
                    <a:pt x="3919755" y="11878"/>
                    <a:pt x="3919755" y="26530"/>
                  </a:cubicBezTo>
                  <a:lnTo>
                    <a:pt x="3919755" y="261820"/>
                  </a:lnTo>
                  <a:cubicBezTo>
                    <a:pt x="3919755" y="276472"/>
                    <a:pt x="3907877" y="288350"/>
                    <a:pt x="3893225" y="288350"/>
                  </a:cubicBezTo>
                  <a:lnTo>
                    <a:pt x="26530" y="288350"/>
                  </a:lnTo>
                  <a:cubicBezTo>
                    <a:pt x="11878" y="288350"/>
                    <a:pt x="0" y="276472"/>
                    <a:pt x="0" y="261820"/>
                  </a:cubicBezTo>
                  <a:lnTo>
                    <a:pt x="0" y="26530"/>
                  </a:lnTo>
                  <a:cubicBezTo>
                    <a:pt x="0" y="11878"/>
                    <a:pt x="11878" y="0"/>
                    <a:pt x="26530" y="0"/>
                  </a:cubicBezTo>
                  <a:close/>
                </a:path>
              </a:pathLst>
            </a:custGeom>
            <a:solidFill>
              <a:srgbClr val="858789">
                <a:alpha val="40000"/>
              </a:srgbClr>
            </a:solidFill>
            <a:ln w="19050" cap="rnd">
              <a:solidFill>
                <a:srgbClr val="243342">
                  <a:alpha val="40000"/>
                </a:srgbClr>
              </a:solidFill>
              <a:prstDash val="solid"/>
              <a:round/>
            </a:ln>
          </p:spPr>
        </p:sp>
        <p:sp>
          <p:nvSpPr>
            <p:cNvPr name="TextBox 41" id="41"/>
            <p:cNvSpPr txBox="true"/>
            <p:nvPr/>
          </p:nvSpPr>
          <p:spPr>
            <a:xfrm>
              <a:off x="0" y="-38100"/>
              <a:ext cx="3919754" cy="326450"/>
            </a:xfrm>
            <a:prstGeom prst="rect">
              <a:avLst/>
            </a:prstGeom>
          </p:spPr>
          <p:txBody>
            <a:bodyPr anchor="ctr" rtlCol="false" tIns="50800" lIns="50800" bIns="50800" rIns="50800"/>
            <a:lstStyle/>
            <a:p>
              <a:pPr algn="ctr">
                <a:lnSpc>
                  <a:spcPts val="3362"/>
                </a:lnSpc>
              </a:pPr>
            </a:p>
          </p:txBody>
        </p:sp>
      </p:grpSp>
      <p:sp>
        <p:nvSpPr>
          <p:cNvPr name="TextBox 42" id="42"/>
          <p:cNvSpPr txBox="true"/>
          <p:nvPr/>
        </p:nvSpPr>
        <p:spPr>
          <a:xfrm rot="0">
            <a:off x="2550053" y="5565705"/>
            <a:ext cx="6867586" cy="694690"/>
          </a:xfrm>
          <a:prstGeom prst="rect">
            <a:avLst/>
          </a:prstGeom>
        </p:spPr>
        <p:txBody>
          <a:bodyPr anchor="t" rtlCol="false" tIns="0" lIns="0" bIns="0" rIns="0">
            <a:spAutoFit/>
          </a:bodyPr>
          <a:lstStyle/>
          <a:p>
            <a:pPr algn="l">
              <a:lnSpc>
                <a:spcPts val="3680"/>
              </a:lnSpc>
            </a:pPr>
            <a:r>
              <a:rPr lang="en-US" sz="4000" b="true">
                <a:solidFill>
                  <a:srgbClr val="243342"/>
                </a:solidFill>
                <a:latin typeface="Karnchang Bold"/>
                <a:ea typeface="Karnchang Bold"/>
                <a:cs typeface="Karnchang Bold"/>
                <a:sym typeface="Karnchang Bold"/>
              </a:rPr>
              <a:t>LA</a:t>
            </a:r>
          </a:p>
        </p:txBody>
      </p:sp>
      <p:sp>
        <p:nvSpPr>
          <p:cNvPr name="TextBox 43" id="43"/>
          <p:cNvSpPr txBox="true"/>
          <p:nvPr/>
        </p:nvSpPr>
        <p:spPr>
          <a:xfrm rot="0">
            <a:off x="2897108" y="6565196"/>
            <a:ext cx="11531637" cy="588645"/>
          </a:xfrm>
          <a:prstGeom prst="rect">
            <a:avLst/>
          </a:prstGeom>
        </p:spPr>
        <p:txBody>
          <a:bodyPr anchor="t" rtlCol="false" tIns="0" lIns="0" bIns="0" rIns="0">
            <a:spAutoFit/>
          </a:bodyPr>
          <a:lstStyle/>
          <a:p>
            <a:pPr algn="just">
              <a:lnSpc>
                <a:spcPts val="3779"/>
              </a:lnSpc>
            </a:pPr>
            <a:r>
              <a:rPr lang="en-US" sz="2700">
                <a:solidFill>
                  <a:srgbClr val="000000"/>
                </a:solidFill>
                <a:latin typeface="Karnchang"/>
                <a:ea typeface="Karnchang"/>
                <a:cs typeface="Karnchang"/>
                <a:sym typeface="Karnchang"/>
              </a:rPr>
              <a:t>Jelaskan langkah - langkah pengerjaan </a:t>
            </a:r>
          </a:p>
        </p:txBody>
      </p:sp>
      <p:grpSp>
        <p:nvGrpSpPr>
          <p:cNvPr name="Group 44" id="44"/>
          <p:cNvGrpSpPr/>
          <p:nvPr/>
        </p:nvGrpSpPr>
        <p:grpSpPr>
          <a:xfrm rot="0">
            <a:off x="9417639" y="4534693"/>
            <a:ext cx="6961669" cy="627749"/>
            <a:chOff x="0" y="0"/>
            <a:chExt cx="1833526" cy="165333"/>
          </a:xfrm>
        </p:grpSpPr>
        <p:sp>
          <p:nvSpPr>
            <p:cNvPr name="Freeform 45" id="45"/>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46" id="46"/>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47" id="47"/>
          <p:cNvSpPr txBox="true"/>
          <p:nvPr/>
        </p:nvSpPr>
        <p:spPr>
          <a:xfrm rot="0">
            <a:off x="9979255" y="4554903"/>
            <a:ext cx="5642204"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Format File : Act1_GK1_Nama_NPM</a:t>
            </a:r>
          </a:p>
        </p:txBody>
      </p:sp>
      <p:grpSp>
        <p:nvGrpSpPr>
          <p:cNvPr name="Group 48" id="48"/>
          <p:cNvGrpSpPr/>
          <p:nvPr/>
        </p:nvGrpSpPr>
        <p:grpSpPr>
          <a:xfrm rot="0">
            <a:off x="9417639" y="7153841"/>
            <a:ext cx="6961669" cy="627749"/>
            <a:chOff x="0" y="0"/>
            <a:chExt cx="1833526" cy="165333"/>
          </a:xfrm>
        </p:grpSpPr>
        <p:sp>
          <p:nvSpPr>
            <p:cNvPr name="Freeform 49" id="49"/>
            <p:cNvSpPr/>
            <p:nvPr/>
          </p:nvSpPr>
          <p:spPr>
            <a:xfrm flipH="false" flipV="false" rot="0">
              <a:off x="0" y="0"/>
              <a:ext cx="1833526" cy="165333"/>
            </a:xfrm>
            <a:custGeom>
              <a:avLst/>
              <a:gdLst/>
              <a:ahLst/>
              <a:cxnLst/>
              <a:rect r="r" b="b" t="t" l="l"/>
              <a:pathLst>
                <a:path h="165333" w="1833526">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name="TextBox 50" id="50"/>
            <p:cNvSpPr txBox="true"/>
            <p:nvPr/>
          </p:nvSpPr>
          <p:spPr>
            <a:xfrm>
              <a:off x="0" y="-38100"/>
              <a:ext cx="1833526" cy="203433"/>
            </a:xfrm>
            <a:prstGeom prst="rect">
              <a:avLst/>
            </a:prstGeom>
          </p:spPr>
          <p:txBody>
            <a:bodyPr anchor="ctr" rtlCol="false" tIns="50800" lIns="50800" bIns="50800" rIns="50800"/>
            <a:lstStyle/>
            <a:p>
              <a:pPr algn="ctr">
                <a:lnSpc>
                  <a:spcPts val="3362"/>
                </a:lnSpc>
              </a:pPr>
            </a:p>
          </p:txBody>
        </p:sp>
      </p:grpSp>
      <p:sp>
        <p:nvSpPr>
          <p:cNvPr name="TextBox 51" id="51"/>
          <p:cNvSpPr txBox="true"/>
          <p:nvPr/>
        </p:nvSpPr>
        <p:spPr>
          <a:xfrm rot="0">
            <a:off x="9979255" y="7174050"/>
            <a:ext cx="5642204" cy="444500"/>
          </a:xfrm>
          <a:prstGeom prst="rect">
            <a:avLst/>
          </a:prstGeom>
        </p:spPr>
        <p:txBody>
          <a:bodyPr anchor="t" rtlCol="false" tIns="0" lIns="0" bIns="0" rIns="0">
            <a:spAutoFit/>
          </a:bodyPr>
          <a:lstStyle/>
          <a:p>
            <a:pPr algn="ctr">
              <a:lnSpc>
                <a:spcPts val="2800"/>
              </a:lnSpc>
            </a:pPr>
            <a:r>
              <a:rPr lang="en-US" sz="2000" spc="120">
                <a:solidFill>
                  <a:srgbClr val="FFFFFF"/>
                </a:solidFill>
                <a:latin typeface="Karnchang"/>
                <a:ea typeface="Karnchang"/>
                <a:cs typeface="Karnchang"/>
                <a:sym typeface="Karnchang"/>
              </a:rPr>
              <a:t>Format File : LA1_GK1_Nama_NPM</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6EAEF"/>
        </a:solidFill>
      </p:bgPr>
    </p:bg>
    <p:spTree>
      <p:nvGrpSpPr>
        <p:cNvPr id="1" name=""/>
        <p:cNvGrpSpPr/>
        <p:nvPr/>
      </p:nvGrpSpPr>
      <p:grpSpPr>
        <a:xfrm>
          <a:off x="0" y="0"/>
          <a:ext cx="0" cy="0"/>
          <a:chOff x="0" y="0"/>
          <a:chExt cx="0" cy="0"/>
        </a:xfrm>
      </p:grpSpPr>
      <p:grpSp>
        <p:nvGrpSpPr>
          <p:cNvPr name="Group 2" id="2"/>
          <p:cNvGrpSpPr/>
          <p:nvPr/>
        </p:nvGrpSpPr>
        <p:grpSpPr>
          <a:xfrm rot="0">
            <a:off x="787067" y="592941"/>
            <a:ext cx="16713866" cy="9101117"/>
            <a:chOff x="0" y="0"/>
            <a:chExt cx="4402006" cy="2397002"/>
          </a:xfrm>
        </p:grpSpPr>
        <p:sp>
          <p:nvSpPr>
            <p:cNvPr name="Freeform 3" id="3"/>
            <p:cNvSpPr/>
            <p:nvPr/>
          </p:nvSpPr>
          <p:spPr>
            <a:xfrm flipH="false" flipV="false" rot="0">
              <a:off x="0" y="0"/>
              <a:ext cx="4402006" cy="2397002"/>
            </a:xfrm>
            <a:custGeom>
              <a:avLst/>
              <a:gdLst/>
              <a:ahLst/>
              <a:cxnLst/>
              <a:rect r="r" b="b" t="t" l="l"/>
              <a:pathLst>
                <a:path h="2397002" w="4402006">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name="TextBox 4" id="4"/>
            <p:cNvSpPr txBox="true"/>
            <p:nvPr/>
          </p:nvSpPr>
          <p:spPr>
            <a:xfrm>
              <a:off x="0" y="-38100"/>
              <a:ext cx="4402006" cy="2435102"/>
            </a:xfrm>
            <a:prstGeom prst="rect">
              <a:avLst/>
            </a:prstGeom>
          </p:spPr>
          <p:txBody>
            <a:bodyPr anchor="ctr" rtlCol="false" tIns="50800" lIns="50800" bIns="50800" rIns="50800"/>
            <a:lstStyle/>
            <a:p>
              <a:pPr algn="ctr">
                <a:lnSpc>
                  <a:spcPts val="3362"/>
                </a:lnSpc>
              </a:pPr>
            </a:p>
          </p:txBody>
        </p:sp>
      </p:grpSp>
      <p:grpSp>
        <p:nvGrpSpPr>
          <p:cNvPr name="Group 5" id="5"/>
          <p:cNvGrpSpPr/>
          <p:nvPr/>
        </p:nvGrpSpPr>
        <p:grpSpPr>
          <a:xfrm rot="-9559999">
            <a:off x="-6690254" y="3123721"/>
            <a:ext cx="9808447" cy="9331824"/>
            <a:chOff x="0" y="0"/>
            <a:chExt cx="13077930" cy="12442432"/>
          </a:xfrm>
        </p:grpSpPr>
        <p:grpSp>
          <p:nvGrpSpPr>
            <p:cNvPr name="Group 6" id="6"/>
            <p:cNvGrpSpPr/>
            <p:nvPr/>
          </p:nvGrpSpPr>
          <p:grpSpPr>
            <a:xfrm rot="2252144">
              <a:off x="1498251" y="1484738"/>
              <a:ext cx="7399579" cy="7432687"/>
              <a:chOff x="0" y="0"/>
              <a:chExt cx="2816645" cy="2829248"/>
            </a:xfrm>
          </p:grpSpPr>
          <p:sp>
            <p:nvSpPr>
              <p:cNvPr name="Freeform 7" id="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8" id="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52144">
              <a:off x="2397493" y="3224228"/>
              <a:ext cx="7399579" cy="7432687"/>
              <a:chOff x="0" y="0"/>
              <a:chExt cx="2816645" cy="2829248"/>
            </a:xfrm>
          </p:grpSpPr>
          <p:sp>
            <p:nvSpPr>
              <p:cNvPr name="Freeform 10" id="1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11" id="1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252144">
              <a:off x="4180100" y="3525007"/>
              <a:ext cx="7399579" cy="7432687"/>
              <a:chOff x="0" y="0"/>
              <a:chExt cx="2816645" cy="2829248"/>
            </a:xfrm>
          </p:grpSpPr>
          <p:sp>
            <p:nvSpPr>
              <p:cNvPr name="Freeform 13" id="1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14" id="1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15" id="15"/>
          <p:cNvGrpSpPr/>
          <p:nvPr/>
        </p:nvGrpSpPr>
        <p:grpSpPr>
          <a:xfrm rot="238117">
            <a:off x="14860579" y="-2339974"/>
            <a:ext cx="9808447" cy="9331824"/>
            <a:chOff x="0" y="0"/>
            <a:chExt cx="13077930" cy="12442432"/>
          </a:xfrm>
        </p:grpSpPr>
        <p:grpSp>
          <p:nvGrpSpPr>
            <p:cNvPr name="Group 16" id="16"/>
            <p:cNvGrpSpPr/>
            <p:nvPr/>
          </p:nvGrpSpPr>
          <p:grpSpPr>
            <a:xfrm rot="2252144">
              <a:off x="1498251" y="1484738"/>
              <a:ext cx="7399579" cy="7432687"/>
              <a:chOff x="0" y="0"/>
              <a:chExt cx="2816645" cy="2829248"/>
            </a:xfrm>
          </p:grpSpPr>
          <p:sp>
            <p:nvSpPr>
              <p:cNvPr name="Freeform 17" id="17"/>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243342"/>
              </a:solidFill>
            </p:spPr>
          </p:sp>
          <p:sp>
            <p:nvSpPr>
              <p:cNvPr name="TextBox 18" id="18"/>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2252144">
              <a:off x="2397493" y="3224228"/>
              <a:ext cx="7399579" cy="7432687"/>
              <a:chOff x="0" y="0"/>
              <a:chExt cx="2816645" cy="2829248"/>
            </a:xfrm>
          </p:grpSpPr>
          <p:sp>
            <p:nvSpPr>
              <p:cNvPr name="Freeform 20" id="20"/>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535659"/>
              </a:solidFill>
            </p:spPr>
          </p:sp>
          <p:sp>
            <p:nvSpPr>
              <p:cNvPr name="TextBox 21" id="21"/>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2252144">
              <a:off x="4180100" y="3525007"/>
              <a:ext cx="7399579" cy="7432687"/>
              <a:chOff x="0" y="0"/>
              <a:chExt cx="2816645" cy="2829248"/>
            </a:xfrm>
          </p:grpSpPr>
          <p:sp>
            <p:nvSpPr>
              <p:cNvPr name="Freeform 23" id="23"/>
              <p:cNvSpPr/>
              <p:nvPr/>
            </p:nvSpPr>
            <p:spPr>
              <a:xfrm flipH="false" flipV="false" rot="0">
                <a:off x="0" y="0"/>
                <a:ext cx="2816645" cy="2829248"/>
              </a:xfrm>
              <a:custGeom>
                <a:avLst/>
                <a:gdLst/>
                <a:ahLst/>
                <a:cxnLst/>
                <a:rect r="r" b="b" t="t" l="l"/>
                <a:pathLst>
                  <a:path h="2829248" w="2816645">
                    <a:moveTo>
                      <a:pt x="0" y="0"/>
                    </a:moveTo>
                    <a:lnTo>
                      <a:pt x="2816645" y="0"/>
                    </a:lnTo>
                    <a:lnTo>
                      <a:pt x="2816645" y="2829248"/>
                    </a:lnTo>
                    <a:lnTo>
                      <a:pt x="0" y="2829248"/>
                    </a:lnTo>
                    <a:close/>
                  </a:path>
                </a:pathLst>
              </a:custGeom>
              <a:solidFill>
                <a:srgbClr val="858789"/>
              </a:solidFill>
            </p:spPr>
          </p:sp>
          <p:sp>
            <p:nvSpPr>
              <p:cNvPr name="TextBox 24" id="24"/>
              <p:cNvSpPr txBox="true"/>
              <p:nvPr/>
            </p:nvSpPr>
            <p:spPr>
              <a:xfrm>
                <a:off x="0" y="-123825"/>
                <a:ext cx="2816645" cy="2953073"/>
              </a:xfrm>
              <a:prstGeom prst="rect">
                <a:avLst/>
              </a:prstGeom>
            </p:spPr>
            <p:txBody>
              <a:bodyPr anchor="ctr" rtlCol="false" tIns="50800" lIns="50800" bIns="50800" rIns="50800"/>
              <a:lstStyle/>
              <a:p>
                <a:pPr algn="ctr">
                  <a:lnSpc>
                    <a:spcPts val="2659"/>
                  </a:lnSpc>
                  <a:spcBef>
                    <a:spcPct val="0"/>
                  </a:spcBef>
                </a:pPr>
              </a:p>
            </p:txBody>
          </p:sp>
        </p:grpSp>
      </p:grpSp>
      <p:sp>
        <p:nvSpPr>
          <p:cNvPr name="TextBox 25" id="25"/>
          <p:cNvSpPr txBox="true"/>
          <p:nvPr/>
        </p:nvSpPr>
        <p:spPr>
          <a:xfrm rot="0">
            <a:off x="2032038" y="3686198"/>
            <a:ext cx="14223925" cy="2600279"/>
          </a:xfrm>
          <a:prstGeom prst="rect">
            <a:avLst/>
          </a:prstGeom>
        </p:spPr>
        <p:txBody>
          <a:bodyPr anchor="t" rtlCol="false" tIns="0" lIns="0" bIns="0" rIns="0">
            <a:spAutoFit/>
          </a:bodyPr>
          <a:lstStyle/>
          <a:p>
            <a:pPr algn="ctr">
              <a:lnSpc>
                <a:spcPts val="13800"/>
              </a:lnSpc>
            </a:pPr>
            <a:r>
              <a:rPr lang="en-US" sz="15000" b="true">
                <a:solidFill>
                  <a:srgbClr val="243342"/>
                </a:solidFill>
                <a:latin typeface="Karnchang Bold"/>
                <a:ea typeface="Karnchang Bold"/>
                <a:cs typeface="Karnchang Bold"/>
                <a:sym typeface="Karnchang Bold"/>
              </a:rPr>
              <a:t>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DAGTphqOPl8</dc:identifier>
  <dcterms:modified xsi:type="dcterms:W3CDTF">2011-08-01T06:04:30Z</dcterms:modified>
  <cp:revision>1</cp:revision>
  <dc:title>Pertemuan 1</dc:title>
</cp:coreProperties>
</file>