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306" r:id="rId5"/>
    <p:sldId id="264" r:id="rId6"/>
    <p:sldId id="286" r:id="rId7"/>
    <p:sldId id="280" r:id="rId8"/>
    <p:sldId id="265" r:id="rId9"/>
    <p:sldId id="307" r:id="rId10"/>
    <p:sldId id="289" r:id="rId11"/>
    <p:sldId id="308" r:id="rId12"/>
    <p:sldId id="311" r:id="rId13"/>
    <p:sldId id="309" r:id="rId14"/>
    <p:sldId id="310" r:id="rId15"/>
    <p:sldId id="316" r:id="rId16"/>
    <p:sldId id="312" r:id="rId17"/>
    <p:sldId id="317" r:id="rId18"/>
    <p:sldId id="313" r:id="rId19"/>
    <p:sldId id="319" r:id="rId20"/>
    <p:sldId id="320" r:id="rId21"/>
    <p:sldId id="314" r:id="rId2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 autoAdjust="0"/>
    <p:restoredTop sz="94660"/>
  </p:normalViewPr>
  <p:slideViewPr>
    <p:cSldViewPr snapToGrid="0">
      <p:cViewPr>
        <p:scale>
          <a:sx n="60" d="100"/>
          <a:sy n="60" d="100"/>
        </p:scale>
        <p:origin x="42" y="-44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8DD281-C3A1-4DEB-A0E0-35645036C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9311" y="0"/>
            <a:ext cx="8169378" cy="8697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3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77CC769-4B6B-46B3-8EFA-690FEB360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70889" y="2895600"/>
            <a:ext cx="4490222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1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CA89A6C-D617-434F-8F2C-14145C229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62300" y="2952750"/>
            <a:ext cx="4743450" cy="565737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46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A1F167D-DE55-4647-9929-1305EE8BA7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158240"/>
            <a:ext cx="4667250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6FD97DB-6A9A-4DFC-9957-A34398DD6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92301" y="5314950"/>
            <a:ext cx="3695700" cy="381381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452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1D1EE3D-B035-49FB-B0FF-7138BECF5F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1" y="3048000"/>
            <a:ext cx="5829300" cy="7239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247C4B7-DEA2-44A5-861E-7F8138F4D7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89639" y="2686050"/>
            <a:ext cx="9198361" cy="49149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0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B65B26F-B295-4289-BAC7-F9C078AEE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62251" y="1583915"/>
            <a:ext cx="6381749" cy="711916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57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5D3F9A0-49CE-49AD-8E8A-3F422087C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15451" y="630174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8A9D5AA-A1D6-4F45-BC83-737C869904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1" y="483489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EEE7D5-9E80-46F7-8466-DEF981F9D2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15451" y="195453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6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2D291A9-7333-4A62-8146-8EBC1B28B2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09850" y="1633788"/>
            <a:ext cx="5314950" cy="701942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670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D25DF75-3555-40DF-A85A-EA0F74E1CC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0"/>
            <a:ext cx="828675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2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C88A321-B7EA-4909-AC39-37229E50FC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3999" y="2666607"/>
            <a:ext cx="6577781" cy="762039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2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27971B5-8B9F-4E4F-842C-801EC1EF0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08640" y="1717040"/>
            <a:ext cx="4970553" cy="68529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529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79DBC79-E16A-4BC2-8E83-37FBE481E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26889" y="2895600"/>
            <a:ext cx="4490222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7678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0D264F4-8EFC-4970-ABE1-3AEA3A994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7512" y="5276850"/>
            <a:ext cx="4752975" cy="5010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F4824DE-8B0F-47D9-964B-EBFED17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7512" y="0"/>
            <a:ext cx="4752975" cy="5010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628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24FCF53-F6E2-4418-B0EF-4625AA5153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1768" y="2257425"/>
            <a:ext cx="10624464" cy="5772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453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DB35039-3A57-442E-BD9C-32CA65EC8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44101" y="1583915"/>
            <a:ext cx="5245284" cy="6512336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579BF8-182C-48B7-AAC6-66BE6E1BF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9" y="4898617"/>
            <a:ext cx="4830242" cy="538838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35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2382B9E-9403-465F-8212-522A386F03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95550" y="2628851"/>
            <a:ext cx="5181599" cy="502929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34C44B3-E81E-442B-B790-D921C25AE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335250" y="1"/>
            <a:ext cx="2952750" cy="36956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312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A97DC4A-E654-4FFC-8C62-FC6F8E08F3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0" y="1493631"/>
            <a:ext cx="5410200" cy="7299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443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7B03175-F7DF-4C32-8082-FF44FA5F9F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24280" y="1543050"/>
            <a:ext cx="5375945" cy="725260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7A17EA1-886A-49FF-BEAA-A105587F11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5769826"/>
            <a:ext cx="3445330" cy="451717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297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BC7C84B-295A-4FF9-968D-95B8E5B41D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5150" y="2455114"/>
            <a:ext cx="5539600" cy="537677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986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6634F49-F16D-4AFD-93DD-5F758AB0BA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3100" y="0"/>
            <a:ext cx="857250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003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151F0F5-E29F-4E67-A977-8A50510C29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47850" y="1694360"/>
            <a:ext cx="5543550" cy="689828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9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BD4FD90-182B-4A80-B212-2577534EA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080" y="1993036"/>
            <a:ext cx="6339840" cy="630092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002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D18DF20-5FD2-46B6-8298-AA657B71E6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96290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23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65975BD-0017-4C1E-8AD6-CB1BB8303F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2794" y="4495800"/>
            <a:ext cx="12942411" cy="57912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478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F5934A6-E230-422C-9AD5-86DBB4A48E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409552"/>
            <a:ext cx="8366974" cy="78774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549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BD739EE-6B57-4F80-A168-755A76D949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83510" y="1"/>
            <a:ext cx="13804490" cy="53530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186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77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312C673-F570-4582-AE54-95B4E2DADB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8288000" cy="51434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841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3838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070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ECCB722-9CBF-4764-8683-99722A707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681910" y="-1594702"/>
            <a:ext cx="8924180" cy="14839224"/>
          </a:xfrm>
          <a:prstGeom prst="rect">
            <a:avLst/>
          </a:prstGeom>
        </p:spPr>
      </p:pic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206B1C4-8E22-49E7-A6D8-AF41B4545AB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62965" y="6147489"/>
            <a:ext cx="3481386" cy="270364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4FE375E-B939-4D67-831F-5DA7AFCC9D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211050" y="3494654"/>
            <a:ext cx="4591050" cy="6155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B9497990-31B6-4C4A-9D23-67D84AD735F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63188" y="7988289"/>
            <a:ext cx="3505200" cy="229871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6EABDE2-0D56-4FDD-90AA-556DE3BAE03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381751" y="771810"/>
            <a:ext cx="5562600" cy="506875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82BE00D1-B410-4C51-AD48-DA5C74B318E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2501" y="6477000"/>
            <a:ext cx="5829299" cy="38099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A06091E3-1A5D-4173-BBF7-14818DD6A22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97944" y="4530759"/>
            <a:ext cx="2538412" cy="25848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8202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26">
            <a:extLst>
              <a:ext uri="{FF2B5EF4-FFF2-40B4-BE49-F238E27FC236}">
                <a16:creationId xmlns:a16="http://schemas.microsoft.com/office/drawing/2014/main" id="{6052EB4E-A84B-4AFE-BB72-8361274DDDDB}"/>
              </a:ext>
            </a:extLst>
          </p:cNvPr>
          <p:cNvSpPr/>
          <p:nvPr userDrawn="1"/>
        </p:nvSpPr>
        <p:spPr>
          <a:xfrm rot="2700000" flipH="1">
            <a:off x="1913246" y="630913"/>
            <a:ext cx="7055575" cy="12725517"/>
          </a:xfrm>
          <a:custGeom>
            <a:avLst/>
            <a:gdLst>
              <a:gd name="connsiteX0" fmla="*/ 5308110 w 7055575"/>
              <a:gd name="connsiteY0" fmla="*/ 12713191 h 12725517"/>
              <a:gd name="connsiteX1" fmla="*/ 5629938 w 7055575"/>
              <a:gd name="connsiteY1" fmla="*/ 12155822 h 12725517"/>
              <a:gd name="connsiteX2" fmla="*/ 5060908 w 7055575"/>
              <a:gd name="connsiteY2" fmla="*/ 6390896 h 12725517"/>
              <a:gd name="connsiteX3" fmla="*/ 6684043 w 7055575"/>
              <a:gd name="connsiteY3" fmla="*/ 2249103 h 12725517"/>
              <a:gd name="connsiteX4" fmla="*/ 6816971 w 7055575"/>
              <a:gd name="connsiteY4" fmla="*/ 968 h 12725517"/>
              <a:gd name="connsiteX5" fmla="*/ 5009602 w 7055575"/>
              <a:gd name="connsiteY5" fmla="*/ 2272424 h 12725517"/>
              <a:gd name="connsiteX6" fmla="*/ 4335628 w 7055575"/>
              <a:gd name="connsiteY6" fmla="*/ 6024757 h 12725517"/>
              <a:gd name="connsiteX7" fmla="*/ 4690106 w 7055575"/>
              <a:gd name="connsiteY7" fmla="*/ 10784553 h 12725517"/>
              <a:gd name="connsiteX8" fmla="*/ 3775927 w 7055575"/>
              <a:gd name="connsiteY8" fmla="*/ 8494441 h 12725517"/>
              <a:gd name="connsiteX9" fmla="*/ 2857084 w 7055575"/>
              <a:gd name="connsiteY9" fmla="*/ 6160019 h 12725517"/>
              <a:gd name="connsiteX10" fmla="*/ 1007737 w 7055575"/>
              <a:gd name="connsiteY10" fmla="*/ 3261231 h 12725517"/>
              <a:gd name="connsiteX11" fmla="*/ 207830 w 7055575"/>
              <a:gd name="connsiteY11" fmla="*/ 4128768 h 12725517"/>
              <a:gd name="connsiteX12" fmla="*/ 1835628 w 7055575"/>
              <a:gd name="connsiteY12" fmla="*/ 6694067 h 12725517"/>
              <a:gd name="connsiteX13" fmla="*/ 2922382 w 7055575"/>
              <a:gd name="connsiteY13" fmla="*/ 8916549 h 12725517"/>
              <a:gd name="connsiteX14" fmla="*/ 4818371 w 7055575"/>
              <a:gd name="connsiteY14" fmla="*/ 12496307 h 12725517"/>
              <a:gd name="connsiteX15" fmla="*/ 5308110 w 7055575"/>
              <a:gd name="connsiteY15" fmla="*/ 12713191 h 12725517"/>
              <a:gd name="connsiteX16" fmla="*/ 5308110 w 7055575"/>
              <a:gd name="connsiteY16" fmla="*/ 12713191 h 127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55575" h="12725517">
                <a:moveTo>
                  <a:pt x="5308110" y="12713191"/>
                </a:moveTo>
                <a:cubicBezTo>
                  <a:pt x="5555311" y="12654889"/>
                  <a:pt x="5704565" y="12398359"/>
                  <a:pt x="5629938" y="12155822"/>
                </a:cubicBezTo>
                <a:cubicBezTo>
                  <a:pt x="5305778" y="11097053"/>
                  <a:pt x="4589826" y="8380168"/>
                  <a:pt x="5060908" y="6390896"/>
                </a:cubicBezTo>
                <a:cubicBezTo>
                  <a:pt x="5660255" y="3869906"/>
                  <a:pt x="6184976" y="3354514"/>
                  <a:pt x="6684043" y="2249103"/>
                </a:cubicBezTo>
                <a:cubicBezTo>
                  <a:pt x="7183110" y="1146025"/>
                  <a:pt x="7129472" y="-38677"/>
                  <a:pt x="6816971" y="968"/>
                </a:cubicBezTo>
                <a:cubicBezTo>
                  <a:pt x="6504472" y="40614"/>
                  <a:pt x="5203166" y="1253301"/>
                  <a:pt x="5009602" y="2272424"/>
                </a:cubicBezTo>
                <a:cubicBezTo>
                  <a:pt x="4816039" y="3291548"/>
                  <a:pt x="4687774" y="5210858"/>
                  <a:pt x="4335628" y="6024757"/>
                </a:cubicBezTo>
                <a:cubicBezTo>
                  <a:pt x="3983483" y="6838657"/>
                  <a:pt x="4690106" y="10784553"/>
                  <a:pt x="4690106" y="10784553"/>
                </a:cubicBezTo>
                <a:cubicBezTo>
                  <a:pt x="4690106" y="10784553"/>
                  <a:pt x="4013800" y="8963190"/>
                  <a:pt x="3775927" y="8494441"/>
                </a:cubicBezTo>
                <a:cubicBezTo>
                  <a:pt x="3538054" y="8025691"/>
                  <a:pt x="2938707" y="6829328"/>
                  <a:pt x="2857084" y="6160019"/>
                </a:cubicBezTo>
                <a:cubicBezTo>
                  <a:pt x="2775461" y="5490709"/>
                  <a:pt x="2045516" y="3587723"/>
                  <a:pt x="1007737" y="3261231"/>
                </a:cubicBezTo>
                <a:cubicBezTo>
                  <a:pt x="-30043" y="2934738"/>
                  <a:pt x="-207282" y="3319533"/>
                  <a:pt x="207830" y="4128768"/>
                </a:cubicBezTo>
                <a:cubicBezTo>
                  <a:pt x="622942" y="4938003"/>
                  <a:pt x="1441505" y="6064403"/>
                  <a:pt x="1835628" y="6694067"/>
                </a:cubicBezTo>
                <a:cubicBezTo>
                  <a:pt x="2229752" y="7323732"/>
                  <a:pt x="2840759" y="8611045"/>
                  <a:pt x="2922382" y="8916549"/>
                </a:cubicBezTo>
                <a:cubicBezTo>
                  <a:pt x="2990013" y="9170747"/>
                  <a:pt x="4344957" y="11635766"/>
                  <a:pt x="4818371" y="12496307"/>
                </a:cubicBezTo>
                <a:cubicBezTo>
                  <a:pt x="4916319" y="12671214"/>
                  <a:pt x="5114546" y="12759833"/>
                  <a:pt x="5308110" y="12713191"/>
                </a:cubicBezTo>
                <a:lnTo>
                  <a:pt x="5308110" y="12713191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2329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C96EE21-B84C-473D-8259-4593930E48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96100" y="4293092"/>
            <a:ext cx="5032130" cy="521285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5B31A64-A798-4B39-8264-0D6100F449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287401" y="5734050"/>
            <a:ext cx="3676650" cy="45529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B26D18-42EF-4AC2-AB44-000316DC890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10751" y="1065921"/>
            <a:ext cx="3676650" cy="28842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41621AE-E64B-4073-BCC8-0FDA2DBDE8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928230" y="0"/>
            <a:ext cx="3482140" cy="360720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15F2670-8C35-4DC2-B0DE-627FA4159B3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85426" y="3786695"/>
            <a:ext cx="4420374" cy="31128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127D399-76FD-4242-A22E-7FBF834DBB9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50" y="952501"/>
            <a:ext cx="3063040" cy="4629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92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7C54AD2-A96B-44F1-A84D-4518433B6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3600" y="1"/>
            <a:ext cx="11074400" cy="814831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5028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B2E5F0E-720D-46CD-ABC1-C25C0360D10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325100" y="5345489"/>
            <a:ext cx="5124449" cy="42291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1CD379F-7E87-45C3-984E-49094B139CC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298285" y="1524000"/>
            <a:ext cx="3424108" cy="341751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219489A-73FB-4F09-9DA8-B28B93C324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72262" y="1123949"/>
            <a:ext cx="4943475" cy="61217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5F813C1-28CA-4984-AB99-E256A95C7BB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966912" y="723899"/>
            <a:ext cx="4943475" cy="49339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1D852A-C58A-41B7-A8A4-F3FCEAC664A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89288" y="6057900"/>
            <a:ext cx="3321099" cy="42291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2292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82EEA58-C31A-4FCE-A631-41FC0549F6D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81784" y="1238250"/>
            <a:ext cx="3714115" cy="7867650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20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3B05E7-2C4A-4C14-83A7-DE90B703E93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449430" y="6334125"/>
            <a:ext cx="3714115" cy="7867650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20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456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2D89A86-B809-41FC-BEEC-5546C4C2B9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61138" y="3905250"/>
            <a:ext cx="4335512" cy="57912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7168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829307D-447B-4067-A122-DBDD89C5EE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571750" y="3962400"/>
            <a:ext cx="6877050" cy="43624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05207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68F9BA7-8F52-405C-A169-267FD5DB705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763655" y="4648200"/>
            <a:ext cx="6514695" cy="40005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802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FD5804-EF0D-4109-B081-039E4ABA90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477155" y="3867150"/>
            <a:ext cx="2095095" cy="25717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6475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14993C-ADA2-490A-BC3A-6F49F6A64C0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55669" y="4095750"/>
            <a:ext cx="4576662" cy="6191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322CD0-CB3F-403D-9F83-F87546472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865961" y="1752024"/>
            <a:ext cx="5700411" cy="114323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F87115B-7901-416D-8889-C23D84F8F6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9721629" y="-2865959"/>
            <a:ext cx="5700411" cy="114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8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1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1703497-5144-469D-9819-E2324B067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4965" y="2316480"/>
            <a:ext cx="5688958" cy="565404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3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A751F4E-261F-4B1D-9CBA-4E0050025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34199" y="2441257"/>
            <a:ext cx="6526900" cy="540448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6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34ACC7E-6503-4964-A57D-7D132C2F53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42644" y="2316480"/>
            <a:ext cx="6132075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C77DB2F-CACF-45BC-A37A-EBE6325955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245" y="0"/>
            <a:ext cx="3673356" cy="36779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2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6DEF906-45A7-48ED-87BA-D020E080A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41257"/>
            <a:ext cx="6526900" cy="540448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49DF286-0CB2-4CAE-8D22-E4B84AB294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6607277"/>
            <a:ext cx="4660490" cy="367972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1C0E67-4E45-4D2D-8168-02E70694FE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739719" y="1158240"/>
            <a:ext cx="5384169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A57C7A9-4840-47CA-BFA7-E8792F646F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64112" y="5869858"/>
            <a:ext cx="3407888" cy="325890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8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4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8" r:id="rId27"/>
    <p:sldLayoutId id="2147483686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svg"/><Relationship Id="rId7" Type="http://schemas.microsoft.com/office/2007/relationships/hdphoto" Target="../media/hdphoto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png"/><Relationship Id="rId5" Type="http://schemas.microsoft.com/office/2007/relationships/hdphoto" Target="../media/hdphoto7.wdp"/><Relationship Id="rId4" Type="http://schemas.openxmlformats.org/officeDocument/2006/relationships/image" Target="../media/image39.png"/><Relationship Id="rId9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svg"/><Relationship Id="rId7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6.jpeg"/><Relationship Id="rId5" Type="http://schemas.microsoft.com/office/2007/relationships/hdphoto" Target="../media/hdphoto6.wdp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8.sv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23.svg"/><Relationship Id="rId10" Type="http://schemas.openxmlformats.org/officeDocument/2006/relationships/image" Target="../media/image11.sv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12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9.png"/><Relationship Id="rId11" Type="http://schemas.openxmlformats.org/officeDocument/2006/relationships/image" Target="../media/image40.png"/><Relationship Id="rId5" Type="http://schemas.openxmlformats.org/officeDocument/2006/relationships/image" Target="../media/image18.svg"/><Relationship Id="rId10" Type="http://schemas.microsoft.com/office/2007/relationships/hdphoto" Target="../media/hdphoto5.wdp"/><Relationship Id="rId4" Type="http://schemas.openxmlformats.org/officeDocument/2006/relationships/image" Target="../media/image1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microsoft.com/office/2007/relationships/hdphoto" Target="../media/hdphoto11.wdp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sv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svg"/><Relationship Id="rId7" Type="http://schemas.openxmlformats.org/officeDocument/2006/relationships/image" Target="../media/image1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jpe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>
            <a:off x="0" y="4485968"/>
            <a:ext cx="6893922" cy="5801032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>
            <a:off x="3941001" y="7899360"/>
            <a:ext cx="3905640" cy="2387641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 rot="16200000">
            <a:off x="11152334" y="4452984"/>
            <a:ext cx="9696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200" b="1" spc="300">
                <a:latin typeface="Butler" panose="02070803080706020303" pitchFamily="18" charset="0"/>
              </a:rPr>
              <a:t>LingkunganBasisData</a:t>
            </a:r>
            <a:r>
              <a:rPr lang="en-US" sz="7200" b="1" spc="300">
                <a:latin typeface="Butler" panose="02070803080706020303" pitchFamily="18" charset="0"/>
              </a:rPr>
              <a:t>.</a:t>
            </a:r>
            <a:endParaRPr lang="en-ID" sz="72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3768" flipH="1">
            <a:off x="-35313" y="7441034"/>
            <a:ext cx="1783405" cy="3213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7730495" y="9113984"/>
            <a:ext cx="5498194" cy="9848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b="1" spc="600">
                <a:latin typeface="Lato" panose="020F0502020204030203" pitchFamily="34" charset="0"/>
              </a:rPr>
              <a:t>Pengantar Basis Data</a:t>
            </a:r>
          </a:p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b="1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Minggu ke 2</a:t>
            </a:r>
            <a:endParaRPr lang="en-US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382541" y="7092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01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7172" name="Picture 4" descr="26 Nostalgic Nuggets from the 90'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74" t="6353" r="-366" b="15076"/>
          <a:stretch/>
        </p:blipFill>
        <p:spPr bwMode="auto">
          <a:xfrm>
            <a:off x="3824742" y="1063221"/>
            <a:ext cx="11220450" cy="738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7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0AE21E7-56FD-40F2-B5EF-3D60C9EE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12830873" y="2460551"/>
            <a:ext cx="4250815" cy="45743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9B4FE5-AD98-4709-B088-6A01900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300000">
            <a:off x="12324295" y="4196918"/>
            <a:ext cx="2389845" cy="31981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368A55-2AFC-4DA5-B11D-02AEE0366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300000">
            <a:off x="13908684" y="5306835"/>
            <a:ext cx="2052327" cy="2208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68236-71C6-4D50-B0A0-B721813DB9AA}"/>
              </a:ext>
            </a:extLst>
          </p:cNvPr>
          <p:cNvSpPr txBox="1"/>
          <p:nvPr/>
        </p:nvSpPr>
        <p:spPr>
          <a:xfrm>
            <a:off x="12724815" y="3986611"/>
            <a:ext cx="35422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0" b="1" spc="300">
                <a:latin typeface="Butler" panose="02070803080706020303" pitchFamily="18" charset="0"/>
              </a:rPr>
              <a:t>Fungsi</a:t>
            </a:r>
          </a:p>
          <a:p>
            <a:r>
              <a:rPr lang="id-ID" sz="8000" b="1" strike="sngStrike" spc="660">
                <a:latin typeface="Butler" panose="02070803080706020303" pitchFamily="18" charset="0"/>
              </a:rPr>
              <a:t>DBMS</a:t>
            </a:r>
            <a:r>
              <a:rPr lang="en-US" sz="8000" b="1" spc="300">
                <a:latin typeface="Butler" panose="02070803080706020303" pitchFamily="18" charset="0"/>
              </a:rPr>
              <a:t>.</a:t>
            </a:r>
            <a:endParaRPr lang="en-ID" sz="8000" b="1" spc="300" dirty="0">
              <a:latin typeface="Butler" panose="02070803080706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78FE5-CECA-48AC-889F-8FDCB42D0B31}"/>
              </a:ext>
            </a:extLst>
          </p:cNvPr>
          <p:cNvSpPr txBox="1"/>
          <p:nvPr/>
        </p:nvSpPr>
        <p:spPr>
          <a:xfrm>
            <a:off x="16642865" y="9236860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10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85F61B-503D-49D8-ABD5-63CCE84AE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81412" flipH="1">
            <a:off x="14242357" y="-35723"/>
            <a:ext cx="4598970" cy="60197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8097D4-4509-473E-9AEF-AD00887E7376}"/>
              </a:ext>
            </a:extLst>
          </p:cNvPr>
          <p:cNvCxnSpPr>
            <a:cxnSpLocks/>
          </p:cNvCxnSpPr>
          <p:nvPr/>
        </p:nvCxnSpPr>
        <p:spPr>
          <a:xfrm>
            <a:off x="10333407" y="989536"/>
            <a:ext cx="0" cy="85486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2329" y="1394604"/>
            <a:ext cx="9144000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Penyimpanan, pengambilan dan perubahan data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Katalog yang dapat diakses pemakai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Mendukung Transaksi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</a:t>
            </a:r>
            <a:r>
              <a:rPr lang="id-ID" sz="2400" i="1" spc="300">
                <a:latin typeface="Lato"/>
              </a:rPr>
              <a:t>control concurrency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</a:t>
            </a:r>
            <a:r>
              <a:rPr lang="id-ID" sz="2400" i="1" spc="300">
                <a:latin typeface="Lato"/>
              </a:rPr>
              <a:t>recovery</a:t>
            </a:r>
            <a:r>
              <a:rPr lang="id-ID" sz="2400" spc="300">
                <a:latin typeface="Lato"/>
              </a:rPr>
              <a:t>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autorisasi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Mendukung komunikasi data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integrity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data </a:t>
            </a:r>
            <a:r>
              <a:rPr lang="id-ID" sz="2400" i="1" spc="300">
                <a:latin typeface="Lato"/>
              </a:rPr>
              <a:t>independence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2400" spc="300">
                <a:latin typeface="Lato"/>
              </a:rPr>
              <a:t>Melayani utility </a:t>
            </a:r>
          </a:p>
        </p:txBody>
      </p:sp>
    </p:spTree>
    <p:extLst>
      <p:ext uri="{BB962C8B-B14F-4D97-AF65-F5344CB8AC3E}">
        <p14:creationId xmlns:p14="http://schemas.microsoft.com/office/powerpoint/2010/main" val="389442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:a16="http://schemas.microsoft.com/office/drawing/2014/main" id="{8235875F-AE05-4351-A1F1-D2A913AC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-1251750" y="4587197"/>
            <a:ext cx="5737774" cy="7229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22060" y="1824480"/>
            <a:ext cx="7225335" cy="751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0" t="30915" r="33995" b="8112"/>
          <a:stretch/>
        </p:blipFill>
        <p:spPr bwMode="auto">
          <a:xfrm>
            <a:off x="9209153" y="2016600"/>
            <a:ext cx="6914209" cy="721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196E7-B9B0-4968-BCFF-317569A1FC24}"/>
              </a:ext>
            </a:extLst>
          </p:cNvPr>
          <p:cNvSpPr txBox="1"/>
          <p:nvPr/>
        </p:nvSpPr>
        <p:spPr>
          <a:xfrm>
            <a:off x="1188987" y="829153"/>
            <a:ext cx="56966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0" b="1" spc="300">
                <a:latin typeface="Butler" panose="02070803080706020303" pitchFamily="18" charset="0"/>
              </a:rPr>
              <a:t>Komponen </a:t>
            </a:r>
          </a:p>
          <a:p>
            <a:r>
              <a:rPr lang="id-ID" sz="8000" b="1" spc="300">
                <a:latin typeface="Butler" panose="02070803080706020303" pitchFamily="18" charset="0"/>
              </a:rPr>
              <a:t>					DBMS.</a:t>
            </a:r>
            <a:endParaRPr lang="en-ID" sz="8000" b="1" spc="300" dirty="0">
              <a:latin typeface="Butler" panose="02070803080706020303" pitchFamily="18" charset="0"/>
            </a:endParaRPr>
          </a:p>
        </p:txBody>
      </p:sp>
      <p:pic>
        <p:nvPicPr>
          <p:cNvPr id="7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4722" y="7163112"/>
            <a:ext cx="3897523" cy="2908116"/>
          </a:xfrm>
          <a:prstGeom prst="rect">
            <a:avLst/>
          </a:prstGeom>
        </p:spPr>
      </p:pic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13600433" y="-27551"/>
            <a:ext cx="6350585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6892373" y="1144321"/>
            <a:ext cx="1269624" cy="947793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6748221" y="2299853"/>
            <a:ext cx="867170" cy="647355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6267992" y="1116278"/>
            <a:ext cx="788336" cy="588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C78FE5-CECA-48AC-889F-8FDCB42D0B31}"/>
              </a:ext>
            </a:extLst>
          </p:cNvPr>
          <p:cNvSpPr txBox="1"/>
          <p:nvPr/>
        </p:nvSpPr>
        <p:spPr>
          <a:xfrm>
            <a:off x="16793587" y="8990359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11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9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9">
            <a:extLst>
              <a:ext uri="{FF2B5EF4-FFF2-40B4-BE49-F238E27FC236}">
                <a16:creationId xmlns:a16="http://schemas.microsoft.com/office/drawing/2014/main" id="{669B4FE5-AD98-4709-B088-6A01900E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044666">
            <a:off x="499281" y="5707490"/>
            <a:ext cx="4218352" cy="7997604"/>
          </a:xfrm>
          <a:prstGeom prst="rect">
            <a:avLst/>
          </a:prstGeom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 flipV="1">
            <a:off x="6111263" y="7343964"/>
            <a:ext cx="1985964" cy="39533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2" t="22025" r="33796" b="11541"/>
          <a:stretch/>
        </p:blipFill>
        <p:spPr bwMode="auto">
          <a:xfrm>
            <a:off x="8530472" y="0"/>
            <a:ext cx="9757527" cy="1029501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6315" y="2414768"/>
            <a:ext cx="74488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800" b="1">
                <a:latin typeface="Butler"/>
              </a:rPr>
              <a:t>Komponen Software Utama Database Manager.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8895" y="3574525"/>
            <a:ext cx="545486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d-ID" i="1" spc="600">
              <a:latin typeface="Lato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Authorization Control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Command Processor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Integrity Checker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Query Optimizer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Transaction Manager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Scheduler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Recovery Manager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i="1" spc="600">
                <a:latin typeface="Lato"/>
              </a:rPr>
              <a:t>Buffer Manager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465609" y="91865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12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0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7785"/>
            <a:ext cx="16107508" cy="88333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Graphic 14">
            <a:extLst>
              <a:ext uri="{FF2B5EF4-FFF2-40B4-BE49-F238E27FC236}">
                <a16:creationId xmlns:a16="http://schemas.microsoft.com/office/drawing/2014/main" id="{E1C388D1-4382-4B04-B83D-2D612570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73782">
            <a:off x="6935617" y="1052719"/>
            <a:ext cx="7066231" cy="12733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6B90B-4B5B-4FC1-B7AD-8BAA56638A22}"/>
              </a:ext>
            </a:extLst>
          </p:cNvPr>
          <p:cNvSpPr txBox="1"/>
          <p:nvPr/>
        </p:nvSpPr>
        <p:spPr>
          <a:xfrm>
            <a:off x="8134436" y="7425916"/>
            <a:ext cx="7628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b="1" spc="300">
                <a:latin typeface="Butler" panose="02070803080706020303" pitchFamily="18" charset="0"/>
              </a:rPr>
              <a:t>Arsitektur DBMS </a:t>
            </a:r>
          </a:p>
          <a:p>
            <a:r>
              <a:rPr lang="id-ID" sz="7200" b="1" spc="300">
                <a:latin typeface="Butler" panose="02070803080706020303" pitchFamily="18" charset="0"/>
              </a:rPr>
              <a:t>Multi User</a:t>
            </a:r>
            <a:r>
              <a:rPr lang="en-US" sz="7200" b="1" spc="300">
                <a:latin typeface="Butler" panose="02070803080706020303" pitchFamily="18" charset="0"/>
              </a:rPr>
              <a:t>.</a:t>
            </a:r>
            <a:endParaRPr lang="en-ID" sz="7200" b="1" spc="300" dirty="0">
              <a:latin typeface="Butler" panose="02070803080706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6727" y="3628468"/>
            <a:ext cx="6204252" cy="289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d-ID" sz="3200" i="1" spc="710">
                <a:solidFill>
                  <a:schemeClr val="bg1"/>
                </a:solidFill>
                <a:latin typeface="Lato"/>
              </a:rPr>
              <a:t>Teleprocessing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d-ID" sz="3200" i="1" spc="710">
                <a:solidFill>
                  <a:schemeClr val="bg1"/>
                </a:solidFill>
                <a:latin typeface="Lato"/>
              </a:rPr>
              <a:t>File server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d-ID" sz="3200" i="1" spc="710">
                <a:solidFill>
                  <a:schemeClr val="bg1"/>
                </a:solidFill>
                <a:latin typeface="Lato"/>
              </a:rPr>
              <a:t>Client server 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4505869" y="2300281"/>
            <a:ext cx="1049276" cy="783300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3105649" y="2197783"/>
            <a:ext cx="788336" cy="588505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4596921" y="3443297"/>
            <a:ext cx="867170" cy="647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465609" y="91865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13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8194" name="Picture 2" descr="The VAXstation II/GPX was a MicroVAX II-based workstation featuring hardware-enhanced, high-performance color graphics. The workstation incorporated the new GPX chip set, a graphics co-processor for the MicroVAX, which extended the low-cost/high-performance advantage of the MicroVAX II to color graphics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691931"/>
            <a:ext cx="4742183" cy="628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1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7">
            <a:extLst>
              <a:ext uri="{FF2B5EF4-FFF2-40B4-BE49-F238E27FC236}">
                <a16:creationId xmlns:a16="http://schemas.microsoft.com/office/drawing/2014/main" id="{30AE21E7-56FD-40F2-B5EF-3D60C9EE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81743">
            <a:off x="-3401518" y="3332381"/>
            <a:ext cx="8329801" cy="8492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EED12-41C3-4BF1-97A9-2E4B0B7E1E43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14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E98EB8-E2DB-4FAA-AEC7-EC01E156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3768">
            <a:off x="16626063" y="7411691"/>
            <a:ext cx="996796" cy="266803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6" t="27102" r="26008" b="20225"/>
          <a:stretch/>
        </p:blipFill>
        <p:spPr bwMode="auto">
          <a:xfrm>
            <a:off x="3279224" y="2039468"/>
            <a:ext cx="11664101" cy="709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 flipV="1">
            <a:off x="1113781" y="5963810"/>
            <a:ext cx="2215055" cy="6431323"/>
          </a:xfrm>
          <a:prstGeom prst="rect">
            <a:avLst/>
          </a:prstGeom>
        </p:spPr>
      </p:pic>
      <p:pic>
        <p:nvPicPr>
          <p:cNvPr id="22" name="Graphic 24">
            <a:extLst>
              <a:ext uri="{FF2B5EF4-FFF2-40B4-BE49-F238E27FC236}">
                <a16:creationId xmlns:a16="http://schemas.microsoft.com/office/drawing/2014/main" id="{34926EBF-923A-4244-A428-27060080A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300000">
            <a:off x="13368118" y="-1849161"/>
            <a:ext cx="5642293" cy="607167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53019" y="998945"/>
            <a:ext cx="8595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400" b="1" spc="300" dirty="0">
                <a:latin typeface="Butler"/>
              </a:rPr>
              <a:t>Arsitektur Teleprocessing.</a:t>
            </a:r>
            <a:endParaRPr lang="id-ID" sz="5400" spc="300" dirty="0"/>
          </a:p>
        </p:txBody>
      </p:sp>
      <p:sp>
        <p:nvSpPr>
          <p:cNvPr id="2" name="Rectangle 1"/>
          <p:cNvSpPr/>
          <p:nvPr/>
        </p:nvSpPr>
        <p:spPr>
          <a:xfrm>
            <a:off x="6135775" y="9215519"/>
            <a:ext cx="673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pc="600">
                <a:latin typeface="Lato"/>
              </a:rPr>
              <a:t>Gambar 4. Arsitektur Teleprocessing </a:t>
            </a:r>
          </a:p>
        </p:txBody>
      </p:sp>
    </p:spTree>
    <p:extLst>
      <p:ext uri="{BB962C8B-B14F-4D97-AF65-F5344CB8AC3E}">
        <p14:creationId xmlns:p14="http://schemas.microsoft.com/office/powerpoint/2010/main" val="33078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0800000">
            <a:off x="10631991" y="-104975"/>
            <a:ext cx="8289235" cy="5125078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9546670" y="-38729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5880782" y="8730060"/>
            <a:ext cx="5629264" cy="39475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844780" y="681195"/>
            <a:ext cx="1269624" cy="94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651451" y="3955575"/>
            <a:ext cx="10933043" cy="87472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400" spc="600" dirty="0" err="1"/>
              <a:t>Merupakan</a:t>
            </a:r>
            <a:r>
              <a:rPr lang="en-US" sz="1600" b="1" spc="600" dirty="0">
                <a:latin typeface="Lato" panose="020F0502020204030203" pitchFamily="34" charset="0"/>
              </a:rPr>
              <a:t> </a:t>
            </a:r>
            <a:r>
              <a:rPr lang="en-US" sz="1600" b="1" spc="600" dirty="0" err="1">
                <a:latin typeface="Lato" panose="020F0502020204030203" pitchFamily="34" charset="0"/>
              </a:rPr>
              <a:t>arsitektur</a:t>
            </a:r>
            <a:r>
              <a:rPr lang="en-US" sz="1600" b="1" spc="600" dirty="0">
                <a:latin typeface="Lato" panose="020F0502020204030203" pitchFamily="34" charset="0"/>
              </a:rPr>
              <a:t> </a:t>
            </a:r>
            <a:r>
              <a:rPr lang="en-US" sz="1600" b="1" spc="600" dirty="0" err="1">
                <a:latin typeface="Lato" panose="020F0502020204030203" pitchFamily="34" charset="0"/>
              </a:rPr>
              <a:t>tradisional</a:t>
            </a:r>
            <a:r>
              <a:rPr lang="en-US" sz="1600" b="1" spc="600" dirty="0">
                <a:latin typeface="Lato" panose="020F0502020204030203" pitchFamily="34" charset="0"/>
              </a:rPr>
              <a:t> yang </a:t>
            </a:r>
            <a:r>
              <a:rPr lang="en-US" sz="1600" b="1" spc="600" dirty="0" err="1">
                <a:latin typeface="Lato" panose="020F0502020204030203" pitchFamily="34" charset="0"/>
              </a:rPr>
              <a:t>terdiri</a:t>
            </a:r>
            <a:r>
              <a:rPr lang="en-US" sz="1600" b="1" spc="600" dirty="0">
                <a:latin typeface="Lato" panose="020F0502020204030203" pitchFamily="34" charset="0"/>
              </a:rPr>
              <a:t> </a:t>
            </a:r>
            <a:r>
              <a:rPr lang="en-US" sz="1600" b="1" spc="600" dirty="0" err="1">
                <a:latin typeface="Lato" panose="020F0502020204030203" pitchFamily="34" charset="0"/>
              </a:rPr>
              <a:t>atas</a:t>
            </a:r>
            <a:r>
              <a:rPr lang="en-US" sz="1600" b="1" spc="600" dirty="0">
                <a:latin typeface="Lato" panose="020F0502020204030203" pitchFamily="34" charset="0"/>
              </a:rPr>
              <a:t> 1 computer </a:t>
            </a:r>
            <a:r>
              <a:rPr lang="en-US" sz="1600" b="1" spc="600" dirty="0" err="1">
                <a:latin typeface="Lato" panose="020F0502020204030203" pitchFamily="34" charset="0"/>
              </a:rPr>
              <a:t>pusat</a:t>
            </a:r>
            <a:r>
              <a:rPr lang="en-US" sz="1600" b="1" spc="600" dirty="0">
                <a:latin typeface="Lato" panose="020F0502020204030203" pitchFamily="34" charset="0"/>
              </a:rPr>
              <a:t> </a:t>
            </a:r>
            <a:r>
              <a:rPr lang="en-US" sz="1600" b="1" spc="600" dirty="0" err="1">
                <a:latin typeface="Lato" panose="020F0502020204030203" pitchFamily="34" charset="0"/>
              </a:rPr>
              <a:t>dengan</a:t>
            </a:r>
            <a:r>
              <a:rPr lang="en-US" sz="1600" b="1" spc="600" dirty="0">
                <a:latin typeface="Lato" panose="020F0502020204030203" pitchFamily="34" charset="0"/>
              </a:rPr>
              <a:t> </a:t>
            </a:r>
            <a:r>
              <a:rPr lang="en-US" sz="1600" b="1" spc="600" dirty="0" err="1">
                <a:latin typeface="Lato" panose="020F0502020204030203" pitchFamily="34" charset="0"/>
              </a:rPr>
              <a:t>sebuah</a:t>
            </a:r>
            <a:r>
              <a:rPr lang="en-US" sz="1600" b="1" spc="600" dirty="0">
                <a:latin typeface="Lato" panose="020F0502020204030203" pitchFamily="34" charset="0"/>
              </a:rPr>
              <a:t> CPU dan </a:t>
            </a:r>
            <a:r>
              <a:rPr lang="en-US" sz="1600" b="1" spc="600" dirty="0" err="1">
                <a:latin typeface="Lato" panose="020F0502020204030203" pitchFamily="34" charset="0"/>
              </a:rPr>
              <a:t>sejumlah</a:t>
            </a:r>
            <a:r>
              <a:rPr lang="en-US" sz="1600" b="1" spc="600" dirty="0">
                <a:latin typeface="Lato" panose="020F0502020204030203" pitchFamily="34" charset="0"/>
              </a:rPr>
              <a:t> terminal</a:t>
            </a:r>
            <a:endParaRPr lang="en-US" sz="1600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8794326" y="1166900"/>
            <a:ext cx="996649" cy="74401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511996" y="1923318"/>
            <a:ext cx="668842" cy="4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5101" y="6010449"/>
            <a:ext cx="14076140" cy="2115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Semua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pemrosesan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dikerjakan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dalam</a:t>
            </a:r>
            <a:r>
              <a:rPr lang="en-US" spc="300" dirty="0">
                <a:latin typeface="Lato"/>
              </a:rPr>
              <a:t> Batasan </a:t>
            </a:r>
            <a:r>
              <a:rPr lang="en-US" spc="300" dirty="0" err="1">
                <a:latin typeface="Lato"/>
              </a:rPr>
              <a:t>fisik</a:t>
            </a:r>
            <a:r>
              <a:rPr lang="en-US" spc="300" dirty="0">
                <a:latin typeface="Lato"/>
              </a:rPr>
              <a:t> computer yang </a:t>
            </a:r>
            <a:r>
              <a:rPr lang="en-US" spc="300" dirty="0" err="1">
                <a:latin typeface="Lato"/>
              </a:rPr>
              <a:t>sama</a:t>
            </a:r>
            <a:r>
              <a:rPr lang="en-US" spc="300" dirty="0">
                <a:latin typeface="Lato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>
                <a:latin typeface="Lato"/>
              </a:rPr>
              <a:t>Terminal </a:t>
            </a:r>
            <a:r>
              <a:rPr lang="en-US" spc="300" dirty="0" err="1">
                <a:latin typeface="Lato"/>
              </a:rPr>
              <a:t>pemakai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besifat</a:t>
            </a:r>
            <a:r>
              <a:rPr lang="en-US" spc="300" dirty="0">
                <a:latin typeface="Lato"/>
              </a:rPr>
              <a:t> ‘dumb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>
                <a:latin typeface="Lato"/>
              </a:rPr>
              <a:t>Terminal </a:t>
            </a:r>
            <a:r>
              <a:rPr lang="en-US" spc="300" dirty="0" err="1">
                <a:latin typeface="Lato"/>
              </a:rPr>
              <a:t>mengirim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pesan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melalui</a:t>
            </a:r>
            <a:r>
              <a:rPr lang="en-US" spc="300" dirty="0">
                <a:latin typeface="Lato"/>
              </a:rPr>
              <a:t> sub system </a:t>
            </a:r>
            <a:r>
              <a:rPr lang="en-US" spc="300" dirty="0" err="1">
                <a:latin typeface="Lato"/>
              </a:rPr>
              <a:t>pengontrol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komunikasi</a:t>
            </a:r>
            <a:r>
              <a:rPr lang="en-US" spc="300" dirty="0">
                <a:latin typeface="Lato"/>
              </a:rPr>
              <a:t> pada SO </a:t>
            </a:r>
            <a:r>
              <a:rPr lang="en-US" spc="300" dirty="0" err="1">
                <a:latin typeface="Lato"/>
              </a:rPr>
              <a:t>ke</a:t>
            </a:r>
            <a:r>
              <a:rPr lang="en-US" spc="300" dirty="0">
                <a:latin typeface="Lato"/>
              </a:rPr>
              <a:t> program </a:t>
            </a:r>
            <a:r>
              <a:rPr lang="en-US" spc="300" dirty="0" err="1">
                <a:latin typeface="Lato"/>
              </a:rPr>
              <a:t>aplikasi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>
                <a:latin typeface="Lato"/>
              </a:rPr>
              <a:t>Terminal </a:t>
            </a:r>
            <a:r>
              <a:rPr lang="en-US" spc="300" dirty="0" err="1">
                <a:latin typeface="Lato"/>
              </a:rPr>
              <a:t>menggunakan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layananDBMS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secara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bergantian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spc="300" dirty="0" err="1">
                <a:latin typeface="Lato"/>
              </a:rPr>
              <a:t>Arsitektur</a:t>
            </a:r>
            <a:r>
              <a:rPr lang="en-US" i="1" spc="300" dirty="0">
                <a:latin typeface="Lato"/>
              </a:rPr>
              <a:t> </a:t>
            </a:r>
            <a:r>
              <a:rPr lang="en-US" i="1" spc="300" dirty="0" err="1">
                <a:latin typeface="Lato"/>
              </a:rPr>
              <a:t>ini</a:t>
            </a:r>
            <a:r>
              <a:rPr lang="en-US" i="1" spc="300" dirty="0">
                <a:latin typeface="Lato"/>
              </a:rPr>
              <a:t> </a:t>
            </a:r>
            <a:r>
              <a:rPr lang="en-US" i="1" spc="300" dirty="0" err="1">
                <a:latin typeface="Lato"/>
              </a:rPr>
              <a:t>menempatkan</a:t>
            </a:r>
            <a:r>
              <a:rPr lang="en-US" i="1" spc="300" dirty="0">
                <a:latin typeface="Lato"/>
              </a:rPr>
              <a:t> </a:t>
            </a:r>
            <a:r>
              <a:rPr lang="en-US" i="1" spc="300" dirty="0" err="1">
                <a:latin typeface="Lato"/>
              </a:rPr>
              <a:t>beban</a:t>
            </a:r>
            <a:r>
              <a:rPr lang="en-US" i="1" spc="300" dirty="0">
                <a:latin typeface="Lato"/>
              </a:rPr>
              <a:t> yang </a:t>
            </a:r>
            <a:r>
              <a:rPr lang="en-US" i="1" spc="300" dirty="0" err="1">
                <a:latin typeface="Lato"/>
              </a:rPr>
              <a:t>besar</a:t>
            </a:r>
            <a:r>
              <a:rPr lang="en-US" i="1" spc="300" dirty="0">
                <a:latin typeface="Lato"/>
              </a:rPr>
              <a:t> pada computer </a:t>
            </a:r>
            <a:r>
              <a:rPr lang="en-US" i="1" spc="300" dirty="0" err="1">
                <a:latin typeface="Lato"/>
              </a:rPr>
              <a:t>pusat</a:t>
            </a:r>
            <a:r>
              <a:rPr lang="en-US" i="1" spc="300" dirty="0">
                <a:latin typeface="Lato"/>
              </a:rPr>
              <a:t>.</a:t>
            </a:r>
            <a:endParaRPr lang="id-ID" i="1" spc="300" dirty="0">
              <a:latin typeface="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40DD2-DFA7-ED2F-CF53-579B25B51085}"/>
              </a:ext>
            </a:extLst>
          </p:cNvPr>
          <p:cNvSpPr/>
          <p:nvPr/>
        </p:nvSpPr>
        <p:spPr>
          <a:xfrm>
            <a:off x="850122" y="1383738"/>
            <a:ext cx="8595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400" b="1" spc="300" dirty="0">
                <a:latin typeface="Butler"/>
              </a:rPr>
              <a:t>Arsitektur Teleprocessing.</a:t>
            </a:r>
            <a:endParaRPr lang="id-ID" sz="5400" spc="300" dirty="0"/>
          </a:p>
        </p:txBody>
      </p:sp>
    </p:spTree>
    <p:extLst>
      <p:ext uri="{BB962C8B-B14F-4D97-AF65-F5344CB8AC3E}">
        <p14:creationId xmlns:p14="http://schemas.microsoft.com/office/powerpoint/2010/main" val="298599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>
            <a:off x="0" y="4485968"/>
            <a:ext cx="6893922" cy="5801032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761796" y="741580"/>
            <a:ext cx="982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200" b="1" spc="300">
                <a:latin typeface="Butler" panose="02070803080706020303" pitchFamily="18" charset="0"/>
              </a:rPr>
              <a:t>Arisitektur File-Server</a:t>
            </a:r>
            <a:r>
              <a:rPr lang="en-US" sz="7200" b="1" spc="300">
                <a:latin typeface="Butler" panose="02070803080706020303" pitchFamily="18" charset="0"/>
              </a:rPr>
              <a:t>.</a:t>
            </a:r>
            <a:endParaRPr lang="en-ID" sz="72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3768" flipH="1">
            <a:off x="-35313" y="7441034"/>
            <a:ext cx="1783405" cy="3213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8581832" y="9290202"/>
            <a:ext cx="6521533" cy="4154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nn-NO" spc="600">
                <a:latin typeface="Lato"/>
              </a:rPr>
              <a:t>Gambar 5. Arsitektur File Server </a:t>
            </a:r>
            <a:endParaRPr lang="en-US" b="1" spc="600" dirty="0">
              <a:latin typeface="Lato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6" t="28551" r="26357" b="18890"/>
          <a:stretch/>
        </p:blipFill>
        <p:spPr bwMode="auto">
          <a:xfrm>
            <a:off x="3626070" y="2027453"/>
            <a:ext cx="11477296" cy="723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>
            <a:off x="2711669" y="7899360"/>
            <a:ext cx="5134972" cy="2387641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16505709" y="63385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15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0800000">
            <a:off x="10631991" y="-104975"/>
            <a:ext cx="8289235" cy="5125078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9546670" y="-38729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5880782" y="8730060"/>
            <a:ext cx="5629264" cy="39475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844780" y="681195"/>
            <a:ext cx="1269624" cy="94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667492" y="3989709"/>
            <a:ext cx="17620507" cy="39156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27AB9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Proses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didistribusikan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jaringan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sejenis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LAN. </a:t>
            </a:r>
          </a:p>
          <a:p>
            <a:pPr marL="285750" indent="-285750">
              <a:spcBef>
                <a:spcPts val="1200"/>
              </a:spcBef>
              <a:buClr>
                <a:srgbClr val="27AB9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DBMS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dijalankan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masing2 workstation.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server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mengendalikan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yg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diperlukan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DBMS.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Kerugian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File-server </a:t>
            </a:r>
            <a:r>
              <a:rPr lang="en-US" b="1" spc="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b="1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352425" indent="-79375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Terdapat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lalu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lintas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jaringan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besar</a:t>
            </a:r>
            <a:endParaRPr lang="en-US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52425" indent="-79375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Masing-masing workstation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membutuhkan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copy DBMS</a:t>
            </a:r>
          </a:p>
          <a:p>
            <a:pPr marL="352425" indent="-79375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Kontrol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terhadap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concurrency, recovery dan integrity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menjadi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lebih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kompleks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karena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sejumlah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     	 DBMS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mengakses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file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secara</a:t>
            </a:r>
            <a:r>
              <a:rPr lang="en-US" b="1" spc="6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spc="6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bersamaan</a:t>
            </a:r>
            <a:endParaRPr lang="en-US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8794326" y="1166900"/>
            <a:ext cx="996649" cy="74401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511996" y="1923318"/>
            <a:ext cx="668842" cy="499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40DD2-DFA7-ED2F-CF53-579B25B51085}"/>
              </a:ext>
            </a:extLst>
          </p:cNvPr>
          <p:cNvSpPr/>
          <p:nvPr/>
        </p:nvSpPr>
        <p:spPr>
          <a:xfrm>
            <a:off x="1507162" y="1383738"/>
            <a:ext cx="72814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400" b="1" spc="300" dirty="0">
                <a:latin typeface="Butler"/>
              </a:rPr>
              <a:t>Arsitektur </a:t>
            </a:r>
            <a:r>
              <a:rPr lang="en-US" sz="5400" b="1" spc="300" dirty="0">
                <a:latin typeface="Butler"/>
              </a:rPr>
              <a:t>File-Server</a:t>
            </a:r>
            <a:endParaRPr lang="id-ID" sz="5400" spc="300" dirty="0"/>
          </a:p>
        </p:txBody>
      </p:sp>
    </p:spTree>
    <p:extLst>
      <p:ext uri="{BB962C8B-B14F-4D97-AF65-F5344CB8AC3E}">
        <p14:creationId xmlns:p14="http://schemas.microsoft.com/office/powerpoint/2010/main" val="419564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C9A46D58-A1F2-4B45-942D-D72C24A90349}"/>
              </a:ext>
            </a:extLst>
          </p:cNvPr>
          <p:cNvSpPr/>
          <p:nvPr/>
        </p:nvSpPr>
        <p:spPr>
          <a:xfrm>
            <a:off x="5931361" y="8023710"/>
            <a:ext cx="2012311" cy="2483950"/>
          </a:xfrm>
          <a:custGeom>
            <a:avLst/>
            <a:gdLst>
              <a:gd name="connsiteX0" fmla="*/ 1464161 w 2012311"/>
              <a:gd name="connsiteY0" fmla="*/ 1914 h 2483950"/>
              <a:gd name="connsiteX1" fmla="*/ 1594647 w 2012311"/>
              <a:gd name="connsiteY1" fmla="*/ 5032 h 2483950"/>
              <a:gd name="connsiteX2" fmla="*/ 1875271 w 2012311"/>
              <a:gd name="connsiteY2" fmla="*/ 361477 h 2483950"/>
              <a:gd name="connsiteX3" fmla="*/ 2007021 w 2012311"/>
              <a:gd name="connsiteY3" fmla="*/ 868958 h 2483950"/>
              <a:gd name="connsiteX4" fmla="*/ 1767919 w 2012311"/>
              <a:gd name="connsiteY4" fmla="*/ 1506238 h 2483950"/>
              <a:gd name="connsiteX5" fmla="*/ 1473602 w 2012311"/>
              <a:gd name="connsiteY5" fmla="*/ 2140580 h 2483950"/>
              <a:gd name="connsiteX6" fmla="*/ 1224210 w 2012311"/>
              <a:gd name="connsiteY6" fmla="*/ 2426775 h 2483950"/>
              <a:gd name="connsiteX7" fmla="*/ 1161783 w 2012311"/>
              <a:gd name="connsiteY7" fmla="*/ 2483950 h 2483950"/>
              <a:gd name="connsiteX8" fmla="*/ 14314 w 2012311"/>
              <a:gd name="connsiteY8" fmla="*/ 2483950 h 2483950"/>
              <a:gd name="connsiteX9" fmla="*/ 8668 w 2012311"/>
              <a:gd name="connsiteY9" fmla="*/ 2462740 h 2483950"/>
              <a:gd name="connsiteX10" fmla="*/ 48631 w 2012311"/>
              <a:gd name="connsiteY10" fmla="*/ 1924308 h 2483950"/>
              <a:gd name="connsiteX11" fmla="*/ 188724 w 2012311"/>
              <a:gd name="connsiteY11" fmla="*/ 1300350 h 2483950"/>
              <a:gd name="connsiteX12" fmla="*/ 518245 w 2012311"/>
              <a:gd name="connsiteY12" fmla="*/ 670329 h 2483950"/>
              <a:gd name="connsiteX13" fmla="*/ 1029623 w 2012311"/>
              <a:gd name="connsiteY13" fmla="*/ 163691 h 2483950"/>
              <a:gd name="connsiteX14" fmla="*/ 1464161 w 2012311"/>
              <a:gd name="connsiteY14" fmla="*/ 1914 h 24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2311" h="2483950">
                <a:moveTo>
                  <a:pt x="1464161" y="1914"/>
                </a:moveTo>
                <a:cubicBezTo>
                  <a:pt x="1509956" y="-1472"/>
                  <a:pt x="1553819" y="-324"/>
                  <a:pt x="1594647" y="5032"/>
                </a:cubicBezTo>
                <a:cubicBezTo>
                  <a:pt x="1757971" y="26119"/>
                  <a:pt x="1814009" y="194674"/>
                  <a:pt x="1875271" y="361477"/>
                </a:cubicBezTo>
                <a:cubicBezTo>
                  <a:pt x="1929049" y="507956"/>
                  <a:pt x="2037447" y="649535"/>
                  <a:pt x="2007021" y="868958"/>
                </a:cubicBezTo>
                <a:cubicBezTo>
                  <a:pt x="1980511" y="1060679"/>
                  <a:pt x="1862357" y="1285295"/>
                  <a:pt x="1767919" y="1506238"/>
                </a:cubicBezTo>
                <a:cubicBezTo>
                  <a:pt x="1673501" y="1726511"/>
                  <a:pt x="1605289" y="1962255"/>
                  <a:pt x="1473602" y="2140580"/>
                </a:cubicBezTo>
                <a:cubicBezTo>
                  <a:pt x="1398365" y="2242367"/>
                  <a:pt x="1312294" y="2339940"/>
                  <a:pt x="1224210" y="2426775"/>
                </a:cubicBezTo>
                <a:lnTo>
                  <a:pt x="1161783" y="2483950"/>
                </a:lnTo>
                <a:lnTo>
                  <a:pt x="14314" y="2483950"/>
                </a:lnTo>
                <a:lnTo>
                  <a:pt x="8668" y="2462740"/>
                </a:lnTo>
                <a:cubicBezTo>
                  <a:pt x="-17766" y="2317316"/>
                  <a:pt x="22258" y="2116149"/>
                  <a:pt x="48631" y="1924308"/>
                </a:cubicBezTo>
                <a:cubicBezTo>
                  <a:pt x="75288" y="1732332"/>
                  <a:pt x="94285" y="1521293"/>
                  <a:pt x="188724" y="1300350"/>
                </a:cubicBezTo>
                <a:cubicBezTo>
                  <a:pt x="283161" y="1079408"/>
                  <a:pt x="386568" y="848320"/>
                  <a:pt x="518245" y="670329"/>
                </a:cubicBezTo>
                <a:cubicBezTo>
                  <a:pt x="668719" y="466757"/>
                  <a:pt x="862767" y="281531"/>
                  <a:pt x="1029623" y="163691"/>
                </a:cubicBezTo>
                <a:cubicBezTo>
                  <a:pt x="1172003" y="63044"/>
                  <a:pt x="1326775" y="12072"/>
                  <a:pt x="1464161" y="1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46D58-A1F2-4B45-942D-D72C24A90349}"/>
              </a:ext>
            </a:extLst>
          </p:cNvPr>
          <p:cNvSpPr/>
          <p:nvPr/>
        </p:nvSpPr>
        <p:spPr>
          <a:xfrm>
            <a:off x="16877885" y="8059252"/>
            <a:ext cx="2012311" cy="2483950"/>
          </a:xfrm>
          <a:custGeom>
            <a:avLst/>
            <a:gdLst>
              <a:gd name="connsiteX0" fmla="*/ 1464161 w 2012311"/>
              <a:gd name="connsiteY0" fmla="*/ 1914 h 2483950"/>
              <a:gd name="connsiteX1" fmla="*/ 1594647 w 2012311"/>
              <a:gd name="connsiteY1" fmla="*/ 5032 h 2483950"/>
              <a:gd name="connsiteX2" fmla="*/ 1875271 w 2012311"/>
              <a:gd name="connsiteY2" fmla="*/ 361477 h 2483950"/>
              <a:gd name="connsiteX3" fmla="*/ 2007021 w 2012311"/>
              <a:gd name="connsiteY3" fmla="*/ 868958 h 2483950"/>
              <a:gd name="connsiteX4" fmla="*/ 1767919 w 2012311"/>
              <a:gd name="connsiteY4" fmla="*/ 1506238 h 2483950"/>
              <a:gd name="connsiteX5" fmla="*/ 1473602 w 2012311"/>
              <a:gd name="connsiteY5" fmla="*/ 2140580 h 2483950"/>
              <a:gd name="connsiteX6" fmla="*/ 1224210 w 2012311"/>
              <a:gd name="connsiteY6" fmla="*/ 2426775 h 2483950"/>
              <a:gd name="connsiteX7" fmla="*/ 1161783 w 2012311"/>
              <a:gd name="connsiteY7" fmla="*/ 2483950 h 2483950"/>
              <a:gd name="connsiteX8" fmla="*/ 14314 w 2012311"/>
              <a:gd name="connsiteY8" fmla="*/ 2483950 h 2483950"/>
              <a:gd name="connsiteX9" fmla="*/ 8668 w 2012311"/>
              <a:gd name="connsiteY9" fmla="*/ 2462740 h 2483950"/>
              <a:gd name="connsiteX10" fmla="*/ 48631 w 2012311"/>
              <a:gd name="connsiteY10" fmla="*/ 1924308 h 2483950"/>
              <a:gd name="connsiteX11" fmla="*/ 188724 w 2012311"/>
              <a:gd name="connsiteY11" fmla="*/ 1300350 h 2483950"/>
              <a:gd name="connsiteX12" fmla="*/ 518245 w 2012311"/>
              <a:gd name="connsiteY12" fmla="*/ 670329 h 2483950"/>
              <a:gd name="connsiteX13" fmla="*/ 1029623 w 2012311"/>
              <a:gd name="connsiteY13" fmla="*/ 163691 h 2483950"/>
              <a:gd name="connsiteX14" fmla="*/ 1464161 w 2012311"/>
              <a:gd name="connsiteY14" fmla="*/ 1914 h 24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2311" h="2483950">
                <a:moveTo>
                  <a:pt x="1464161" y="1914"/>
                </a:moveTo>
                <a:cubicBezTo>
                  <a:pt x="1509956" y="-1472"/>
                  <a:pt x="1553819" y="-324"/>
                  <a:pt x="1594647" y="5032"/>
                </a:cubicBezTo>
                <a:cubicBezTo>
                  <a:pt x="1757971" y="26119"/>
                  <a:pt x="1814009" y="194674"/>
                  <a:pt x="1875271" y="361477"/>
                </a:cubicBezTo>
                <a:cubicBezTo>
                  <a:pt x="1929049" y="507956"/>
                  <a:pt x="2037447" y="649535"/>
                  <a:pt x="2007021" y="868958"/>
                </a:cubicBezTo>
                <a:cubicBezTo>
                  <a:pt x="1980511" y="1060679"/>
                  <a:pt x="1862357" y="1285295"/>
                  <a:pt x="1767919" y="1506238"/>
                </a:cubicBezTo>
                <a:cubicBezTo>
                  <a:pt x="1673501" y="1726511"/>
                  <a:pt x="1605289" y="1962255"/>
                  <a:pt x="1473602" y="2140580"/>
                </a:cubicBezTo>
                <a:cubicBezTo>
                  <a:pt x="1398365" y="2242367"/>
                  <a:pt x="1312294" y="2339940"/>
                  <a:pt x="1224210" y="2426775"/>
                </a:cubicBezTo>
                <a:lnTo>
                  <a:pt x="1161783" y="2483950"/>
                </a:lnTo>
                <a:lnTo>
                  <a:pt x="14314" y="2483950"/>
                </a:lnTo>
                <a:lnTo>
                  <a:pt x="8668" y="2462740"/>
                </a:lnTo>
                <a:cubicBezTo>
                  <a:pt x="-17766" y="2317316"/>
                  <a:pt x="22258" y="2116149"/>
                  <a:pt x="48631" y="1924308"/>
                </a:cubicBezTo>
                <a:cubicBezTo>
                  <a:pt x="75288" y="1732332"/>
                  <a:pt x="94285" y="1521293"/>
                  <a:pt x="188724" y="1300350"/>
                </a:cubicBezTo>
                <a:cubicBezTo>
                  <a:pt x="283161" y="1079408"/>
                  <a:pt x="386568" y="848320"/>
                  <a:pt x="518245" y="670329"/>
                </a:cubicBezTo>
                <a:cubicBezTo>
                  <a:pt x="668719" y="466757"/>
                  <a:pt x="862767" y="281531"/>
                  <a:pt x="1029623" y="163691"/>
                </a:cubicBezTo>
                <a:cubicBezTo>
                  <a:pt x="1172003" y="63044"/>
                  <a:pt x="1326775" y="12072"/>
                  <a:pt x="1464161" y="1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7C9C423-94FE-4DDF-928E-EEA87A98343F}"/>
              </a:ext>
            </a:extLst>
          </p:cNvPr>
          <p:cNvSpPr/>
          <p:nvPr/>
        </p:nvSpPr>
        <p:spPr>
          <a:xfrm>
            <a:off x="-1215612" y="7115175"/>
            <a:ext cx="3864069" cy="3225208"/>
          </a:xfrm>
          <a:custGeom>
            <a:avLst/>
            <a:gdLst>
              <a:gd name="connsiteX0" fmla="*/ 1454057 w 3864069"/>
              <a:gd name="connsiteY0" fmla="*/ 719 h 2806402"/>
              <a:gd name="connsiteX1" fmla="*/ 2030982 w 3864069"/>
              <a:gd name="connsiteY1" fmla="*/ 32466 h 2806402"/>
              <a:gd name="connsiteX2" fmla="*/ 2926492 w 3864069"/>
              <a:gd name="connsiteY2" fmla="*/ 124705 h 2806402"/>
              <a:gd name="connsiteX3" fmla="*/ 3671896 w 3864069"/>
              <a:gd name="connsiteY3" fmla="*/ 771330 h 2806402"/>
              <a:gd name="connsiteX4" fmla="*/ 3859382 w 3864069"/>
              <a:gd name="connsiteY4" fmla="*/ 1814956 h 2806402"/>
              <a:gd name="connsiteX5" fmla="*/ 3669350 w 3864069"/>
              <a:gd name="connsiteY5" fmla="*/ 2724146 h 2806402"/>
              <a:gd name="connsiteX6" fmla="*/ 3611034 w 3864069"/>
              <a:gd name="connsiteY6" fmla="*/ 2806402 h 2806402"/>
              <a:gd name="connsiteX7" fmla="*/ 382597 w 3864069"/>
              <a:gd name="connsiteY7" fmla="*/ 2806402 h 2806402"/>
              <a:gd name="connsiteX8" fmla="*/ 346733 w 3864069"/>
              <a:gd name="connsiteY8" fmla="*/ 2764322 h 2806402"/>
              <a:gd name="connsiteX9" fmla="*/ 275726 w 3864069"/>
              <a:gd name="connsiteY9" fmla="*/ 2670483 h 2806402"/>
              <a:gd name="connsiteX10" fmla="*/ 1190 w 3864069"/>
              <a:gd name="connsiteY10" fmla="*/ 1624580 h 2806402"/>
              <a:gd name="connsiteX11" fmla="*/ 458504 w 3864069"/>
              <a:gd name="connsiteY11" fmla="*/ 748089 h 2806402"/>
              <a:gd name="connsiteX12" fmla="*/ 1137147 w 3864069"/>
              <a:gd name="connsiteY12" fmla="*/ 57566 h 2806402"/>
              <a:gd name="connsiteX13" fmla="*/ 1454057 w 3864069"/>
              <a:gd name="connsiteY13" fmla="*/ 719 h 280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4069" h="2806402">
                <a:moveTo>
                  <a:pt x="1454057" y="719"/>
                </a:moveTo>
                <a:cubicBezTo>
                  <a:pt x="1639225" y="-4792"/>
                  <a:pt x="1836559" y="22889"/>
                  <a:pt x="2030982" y="32466"/>
                </a:cubicBezTo>
                <a:cubicBezTo>
                  <a:pt x="2341145" y="48295"/>
                  <a:pt x="2669712" y="-3109"/>
                  <a:pt x="2926492" y="124705"/>
                </a:cubicBezTo>
                <a:cubicBezTo>
                  <a:pt x="3219642" y="270908"/>
                  <a:pt x="3494266" y="521147"/>
                  <a:pt x="3671896" y="771330"/>
                </a:cubicBezTo>
                <a:cubicBezTo>
                  <a:pt x="3874467" y="1056384"/>
                  <a:pt x="3871706" y="1457811"/>
                  <a:pt x="3859382" y="1814956"/>
                </a:cubicBezTo>
                <a:cubicBezTo>
                  <a:pt x="3848835" y="2127850"/>
                  <a:pt x="3823427" y="2467264"/>
                  <a:pt x="3669350" y="2724146"/>
                </a:cubicBezTo>
                <a:lnTo>
                  <a:pt x="3611034" y="2806402"/>
                </a:lnTo>
                <a:lnTo>
                  <a:pt x="382597" y="2806402"/>
                </a:lnTo>
                <a:lnTo>
                  <a:pt x="346733" y="2764322"/>
                </a:lnTo>
                <a:cubicBezTo>
                  <a:pt x="321680" y="2733161"/>
                  <a:pt x="297963" y="2701812"/>
                  <a:pt x="275726" y="2670483"/>
                </a:cubicBezTo>
                <a:cubicBezTo>
                  <a:pt x="73155" y="2385429"/>
                  <a:pt x="-11227" y="1982075"/>
                  <a:pt x="1190" y="1624580"/>
                </a:cubicBezTo>
                <a:cubicBezTo>
                  <a:pt x="13150" y="1267337"/>
                  <a:pt x="237292" y="1012428"/>
                  <a:pt x="458504" y="748089"/>
                </a:cubicBezTo>
                <a:cubicBezTo>
                  <a:pt x="652767" y="515993"/>
                  <a:pt x="834727" y="174234"/>
                  <a:pt x="1137147" y="57566"/>
                </a:cubicBezTo>
                <a:cubicBezTo>
                  <a:pt x="1236233" y="19281"/>
                  <a:pt x="1342955" y="4025"/>
                  <a:pt x="1454057" y="7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11DBCF-393B-41F5-91DE-218750E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4640">
            <a:off x="364895" y="8180462"/>
            <a:ext cx="1103438" cy="19883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F739D7F-BEAC-4045-8305-92C5EE54CD4F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16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3A48828-2878-4E9E-BDCD-CC7887F95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24634" flipH="1">
            <a:off x="16542534" y="7999725"/>
            <a:ext cx="1040475" cy="18749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A8BA08-A3FA-4BC3-BB94-0309788EF14C}"/>
              </a:ext>
            </a:extLst>
          </p:cNvPr>
          <p:cNvSpPr txBox="1"/>
          <p:nvPr/>
        </p:nvSpPr>
        <p:spPr>
          <a:xfrm>
            <a:off x="3599923" y="1251246"/>
            <a:ext cx="112818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200" b="1" spc="600">
                <a:latin typeface="Butler"/>
              </a:rPr>
              <a:t>Arsitektur Client Server</a:t>
            </a:r>
            <a:r>
              <a:rPr lang="en-US" sz="8000" b="1" spc="300">
                <a:latin typeface="Butler" panose="02070803080706020303" pitchFamily="18" charset="0"/>
              </a:rPr>
              <a:t>.</a:t>
            </a:r>
            <a:endParaRPr lang="en-ID" sz="8000" b="1" spc="300" dirty="0">
              <a:latin typeface="Butler" panose="02070803080706020303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5" t="35861" r="25644" b="15431"/>
          <a:stretch/>
        </p:blipFill>
        <p:spPr bwMode="auto">
          <a:xfrm>
            <a:off x="3599923" y="2574685"/>
            <a:ext cx="11129602" cy="655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74135">
            <a:off x="1515876" y="9169678"/>
            <a:ext cx="2503805" cy="1257290"/>
          </a:xfrm>
          <a:prstGeom prst="rect">
            <a:avLst/>
          </a:prstGeom>
        </p:spPr>
      </p:pic>
      <p:pic>
        <p:nvPicPr>
          <p:cNvPr id="20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174021">
            <a:off x="3387226" y="8359387"/>
            <a:ext cx="2705872" cy="287787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74135">
            <a:off x="15942330" y="9169678"/>
            <a:ext cx="1329752" cy="1257290"/>
          </a:xfrm>
          <a:prstGeom prst="rect">
            <a:avLst/>
          </a:prstGeom>
        </p:spPr>
      </p:pic>
      <p:pic>
        <p:nvPicPr>
          <p:cNvPr id="21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50973">
            <a:off x="13552564" y="8403520"/>
            <a:ext cx="2705872" cy="2877870"/>
          </a:xfrm>
          <a:prstGeom prst="rect">
            <a:avLst/>
          </a:prstGeom>
        </p:spPr>
      </p:pic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37C9C423-94FE-4DDF-928E-EEA87A98343F}"/>
              </a:ext>
            </a:extLst>
          </p:cNvPr>
          <p:cNvSpPr/>
          <p:nvPr/>
        </p:nvSpPr>
        <p:spPr>
          <a:xfrm>
            <a:off x="6554904" y="8708764"/>
            <a:ext cx="3864069" cy="1612604"/>
          </a:xfrm>
          <a:custGeom>
            <a:avLst/>
            <a:gdLst>
              <a:gd name="connsiteX0" fmla="*/ 1454057 w 3864069"/>
              <a:gd name="connsiteY0" fmla="*/ 719 h 2806402"/>
              <a:gd name="connsiteX1" fmla="*/ 2030982 w 3864069"/>
              <a:gd name="connsiteY1" fmla="*/ 32466 h 2806402"/>
              <a:gd name="connsiteX2" fmla="*/ 2926492 w 3864069"/>
              <a:gd name="connsiteY2" fmla="*/ 124705 h 2806402"/>
              <a:gd name="connsiteX3" fmla="*/ 3671896 w 3864069"/>
              <a:gd name="connsiteY3" fmla="*/ 771330 h 2806402"/>
              <a:gd name="connsiteX4" fmla="*/ 3859382 w 3864069"/>
              <a:gd name="connsiteY4" fmla="*/ 1814956 h 2806402"/>
              <a:gd name="connsiteX5" fmla="*/ 3669350 w 3864069"/>
              <a:gd name="connsiteY5" fmla="*/ 2724146 h 2806402"/>
              <a:gd name="connsiteX6" fmla="*/ 3611034 w 3864069"/>
              <a:gd name="connsiteY6" fmla="*/ 2806402 h 2806402"/>
              <a:gd name="connsiteX7" fmla="*/ 382597 w 3864069"/>
              <a:gd name="connsiteY7" fmla="*/ 2806402 h 2806402"/>
              <a:gd name="connsiteX8" fmla="*/ 346733 w 3864069"/>
              <a:gd name="connsiteY8" fmla="*/ 2764322 h 2806402"/>
              <a:gd name="connsiteX9" fmla="*/ 275726 w 3864069"/>
              <a:gd name="connsiteY9" fmla="*/ 2670483 h 2806402"/>
              <a:gd name="connsiteX10" fmla="*/ 1190 w 3864069"/>
              <a:gd name="connsiteY10" fmla="*/ 1624580 h 2806402"/>
              <a:gd name="connsiteX11" fmla="*/ 458504 w 3864069"/>
              <a:gd name="connsiteY11" fmla="*/ 748089 h 2806402"/>
              <a:gd name="connsiteX12" fmla="*/ 1137147 w 3864069"/>
              <a:gd name="connsiteY12" fmla="*/ 57566 h 2806402"/>
              <a:gd name="connsiteX13" fmla="*/ 1454057 w 3864069"/>
              <a:gd name="connsiteY13" fmla="*/ 719 h 280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4069" h="2806402">
                <a:moveTo>
                  <a:pt x="1454057" y="719"/>
                </a:moveTo>
                <a:cubicBezTo>
                  <a:pt x="1639225" y="-4792"/>
                  <a:pt x="1836559" y="22889"/>
                  <a:pt x="2030982" y="32466"/>
                </a:cubicBezTo>
                <a:cubicBezTo>
                  <a:pt x="2341145" y="48295"/>
                  <a:pt x="2669712" y="-3109"/>
                  <a:pt x="2926492" y="124705"/>
                </a:cubicBezTo>
                <a:cubicBezTo>
                  <a:pt x="3219642" y="270908"/>
                  <a:pt x="3494266" y="521147"/>
                  <a:pt x="3671896" y="771330"/>
                </a:cubicBezTo>
                <a:cubicBezTo>
                  <a:pt x="3874467" y="1056384"/>
                  <a:pt x="3871706" y="1457811"/>
                  <a:pt x="3859382" y="1814956"/>
                </a:cubicBezTo>
                <a:cubicBezTo>
                  <a:pt x="3848835" y="2127850"/>
                  <a:pt x="3823427" y="2467264"/>
                  <a:pt x="3669350" y="2724146"/>
                </a:cubicBezTo>
                <a:lnTo>
                  <a:pt x="3611034" y="2806402"/>
                </a:lnTo>
                <a:lnTo>
                  <a:pt x="382597" y="2806402"/>
                </a:lnTo>
                <a:lnTo>
                  <a:pt x="346733" y="2764322"/>
                </a:lnTo>
                <a:cubicBezTo>
                  <a:pt x="321680" y="2733161"/>
                  <a:pt x="297963" y="2701812"/>
                  <a:pt x="275726" y="2670483"/>
                </a:cubicBezTo>
                <a:cubicBezTo>
                  <a:pt x="73155" y="2385429"/>
                  <a:pt x="-11227" y="1982075"/>
                  <a:pt x="1190" y="1624580"/>
                </a:cubicBezTo>
                <a:cubicBezTo>
                  <a:pt x="13150" y="1267337"/>
                  <a:pt x="237292" y="1012428"/>
                  <a:pt x="458504" y="748089"/>
                </a:cubicBezTo>
                <a:cubicBezTo>
                  <a:pt x="652767" y="515993"/>
                  <a:pt x="834727" y="174234"/>
                  <a:pt x="1137147" y="57566"/>
                </a:cubicBezTo>
                <a:cubicBezTo>
                  <a:pt x="1236233" y="19281"/>
                  <a:pt x="1342955" y="4025"/>
                  <a:pt x="1454057" y="71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6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74135">
            <a:off x="10106127" y="8768898"/>
            <a:ext cx="1727256" cy="1954431"/>
          </a:xfrm>
          <a:prstGeom prst="rect">
            <a:avLst/>
          </a:prstGeom>
        </p:spPr>
      </p:pic>
      <p:pic>
        <p:nvPicPr>
          <p:cNvPr id="22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43026">
            <a:off x="4485464" y="8715108"/>
            <a:ext cx="3897523" cy="2908116"/>
          </a:xfrm>
          <a:prstGeom prst="rect">
            <a:avLst/>
          </a:prstGeom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6D368A55-2AFC-4DA5-B11D-02AEE03661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300000">
            <a:off x="11755818" y="8496046"/>
            <a:ext cx="2502387" cy="269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0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0800000">
            <a:off x="11578476" y="18422"/>
            <a:ext cx="8289235" cy="5125078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9546670" y="-38729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1976434" y="6744939"/>
            <a:ext cx="5629264" cy="39475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1327855" y="203039"/>
            <a:ext cx="1269624" cy="94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346652" y="1871559"/>
            <a:ext cx="11781181" cy="104740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400" spc="600" dirty="0" err="1"/>
              <a:t>Terdapat</a:t>
            </a:r>
            <a:r>
              <a:rPr lang="en-US" sz="2400" spc="600" dirty="0"/>
              <a:t>  </a:t>
            </a:r>
            <a:r>
              <a:rPr lang="en-US" sz="2400" spc="600" dirty="0" err="1"/>
              <a:t>sebuah</a:t>
            </a:r>
            <a:r>
              <a:rPr lang="en-US" sz="2400" spc="600" dirty="0"/>
              <a:t> </a:t>
            </a:r>
            <a:r>
              <a:rPr lang="en-US" sz="2400" spc="600" dirty="0" err="1"/>
              <a:t>pemroses</a:t>
            </a:r>
            <a:r>
              <a:rPr lang="en-US" sz="2400" spc="600" dirty="0"/>
              <a:t> client yang </a:t>
            </a:r>
            <a:r>
              <a:rPr lang="en-US" sz="2400" spc="600" dirty="0" err="1"/>
              <a:t>membutuhkan</a:t>
            </a:r>
            <a:r>
              <a:rPr lang="en-US" sz="2400" spc="600" dirty="0"/>
              <a:t> </a:t>
            </a:r>
            <a:r>
              <a:rPr lang="en-US" sz="2400" spc="600" dirty="0" err="1"/>
              <a:t>sumber</a:t>
            </a:r>
            <a:r>
              <a:rPr lang="en-US" sz="2400" spc="600" dirty="0"/>
              <a:t> dan </a:t>
            </a:r>
            <a:r>
              <a:rPr lang="en-US" sz="2400" spc="600" dirty="0" err="1"/>
              <a:t>sebuah</a:t>
            </a:r>
            <a:r>
              <a:rPr lang="en-US" sz="2400" spc="600" dirty="0"/>
              <a:t> server yang </a:t>
            </a:r>
            <a:r>
              <a:rPr lang="en-US" sz="2400" spc="600" dirty="0" err="1"/>
              <a:t>menyediakan</a:t>
            </a:r>
            <a:r>
              <a:rPr lang="en-US" sz="2400" spc="600" dirty="0"/>
              <a:t> </a:t>
            </a:r>
            <a:r>
              <a:rPr lang="en-US" sz="2400" spc="600" dirty="0" err="1"/>
              <a:t>sumbernya</a:t>
            </a:r>
            <a:r>
              <a:rPr lang="en-US" sz="2400" spc="600" dirty="0"/>
              <a:t>.</a:t>
            </a:r>
            <a:endParaRPr lang="en-US" sz="1600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0060408" y="395423"/>
            <a:ext cx="996649" cy="74401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0697528" y="1172313"/>
            <a:ext cx="668842" cy="4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4513" y="3305178"/>
            <a:ext cx="14076140" cy="66856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   </a:t>
            </a:r>
            <a:r>
              <a:rPr lang="en-US" b="1" spc="300" dirty="0" err="1">
                <a:latin typeface="Lato"/>
              </a:rPr>
              <a:t>Fungsi</a:t>
            </a:r>
            <a:r>
              <a:rPr lang="en-US" b="1" spc="300" dirty="0">
                <a:latin typeface="Lato"/>
              </a:rPr>
              <a:t> client: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Mengatur</a:t>
            </a:r>
            <a:r>
              <a:rPr lang="en-US" spc="300" dirty="0">
                <a:latin typeface="Lato"/>
              </a:rPr>
              <a:t> user interface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Menerima</a:t>
            </a:r>
            <a:r>
              <a:rPr lang="en-US" spc="300" dirty="0">
                <a:latin typeface="Lato"/>
              </a:rPr>
              <a:t> dan </a:t>
            </a:r>
            <a:r>
              <a:rPr lang="en-US" spc="300" dirty="0" err="1">
                <a:latin typeface="Lato"/>
              </a:rPr>
              <a:t>memeriksa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sintaks</a:t>
            </a:r>
            <a:r>
              <a:rPr lang="en-US" spc="300" dirty="0">
                <a:latin typeface="Lato"/>
              </a:rPr>
              <a:t> input </a:t>
            </a:r>
            <a:r>
              <a:rPr lang="en-US" spc="300" dirty="0" err="1">
                <a:latin typeface="Lato"/>
              </a:rPr>
              <a:t>dari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pemakai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Memproses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aplikasi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>
                <a:latin typeface="Lato"/>
              </a:rPr>
              <a:t>Generate </a:t>
            </a:r>
            <a:r>
              <a:rPr lang="en-US" spc="300" dirty="0" err="1">
                <a:latin typeface="Lato"/>
              </a:rPr>
              <a:t>permintaan</a:t>
            </a:r>
            <a:r>
              <a:rPr lang="en-US" spc="300" dirty="0">
                <a:latin typeface="Lato"/>
              </a:rPr>
              <a:t> basis data dan </a:t>
            </a:r>
            <a:r>
              <a:rPr lang="en-US" spc="300" dirty="0" err="1">
                <a:latin typeface="Lato"/>
              </a:rPr>
              <a:t>memindahkannya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ke</a:t>
            </a:r>
            <a:r>
              <a:rPr lang="en-US" spc="300" dirty="0">
                <a:latin typeface="Lato"/>
              </a:rPr>
              <a:t>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Memberikan</a:t>
            </a:r>
            <a:r>
              <a:rPr lang="en-US" spc="300" dirty="0">
                <a:latin typeface="Lato"/>
              </a:rPr>
              <a:t> response </a:t>
            </a:r>
            <a:r>
              <a:rPr lang="en-US" spc="300" dirty="0" err="1">
                <a:latin typeface="Lato"/>
              </a:rPr>
              <a:t>balik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kepadapemakai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b="1" spc="300" dirty="0">
                <a:latin typeface="Lato"/>
              </a:rPr>
              <a:t>   </a:t>
            </a:r>
            <a:r>
              <a:rPr lang="en-US" b="1" spc="300" dirty="0" err="1">
                <a:latin typeface="Lato"/>
              </a:rPr>
              <a:t>Fungsi</a:t>
            </a:r>
            <a:r>
              <a:rPr lang="en-US" b="1" spc="300" dirty="0">
                <a:latin typeface="Lato"/>
              </a:rPr>
              <a:t> Server: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Menerima</a:t>
            </a:r>
            <a:r>
              <a:rPr lang="en-US" spc="300" dirty="0">
                <a:latin typeface="Lato"/>
              </a:rPr>
              <a:t> dan </a:t>
            </a:r>
            <a:r>
              <a:rPr lang="en-US" spc="300" dirty="0" err="1">
                <a:latin typeface="Lato"/>
              </a:rPr>
              <a:t>memproses</a:t>
            </a:r>
            <a:r>
              <a:rPr lang="en-US" spc="300" dirty="0">
                <a:latin typeface="Lato"/>
              </a:rPr>
              <a:t> basis </a:t>
            </a:r>
            <a:r>
              <a:rPr lang="en-US" spc="300" dirty="0" err="1">
                <a:latin typeface="Lato"/>
              </a:rPr>
              <a:t>datayang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diminta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dari</a:t>
            </a:r>
            <a:r>
              <a:rPr lang="en-US" spc="300" dirty="0">
                <a:latin typeface="Lato"/>
              </a:rPr>
              <a:t>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Memeriksa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autorisasi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Menjamin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tidak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terjadi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pelanggaran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terhadap</a:t>
            </a:r>
            <a:r>
              <a:rPr lang="en-US" spc="300" dirty="0">
                <a:latin typeface="Lato"/>
              </a:rPr>
              <a:t> integrity constraint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Melakukan</a:t>
            </a:r>
            <a:r>
              <a:rPr lang="en-US" spc="300" dirty="0">
                <a:latin typeface="Lato"/>
              </a:rPr>
              <a:t> query/</a:t>
            </a:r>
            <a:r>
              <a:rPr lang="en-US" spc="300" dirty="0" err="1">
                <a:latin typeface="Lato"/>
              </a:rPr>
              <a:t>pemrosesan</a:t>
            </a:r>
            <a:r>
              <a:rPr lang="en-US" spc="300" dirty="0">
                <a:latin typeface="Lato"/>
              </a:rPr>
              <a:t> update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memindahkan</a:t>
            </a:r>
            <a:r>
              <a:rPr lang="en-US" spc="300" dirty="0">
                <a:latin typeface="Lato"/>
              </a:rPr>
              <a:t> response </a:t>
            </a:r>
            <a:r>
              <a:rPr lang="en-US" spc="300" dirty="0" err="1">
                <a:latin typeface="Lato"/>
              </a:rPr>
              <a:t>ke</a:t>
            </a:r>
            <a:r>
              <a:rPr lang="en-US" spc="300" dirty="0">
                <a:latin typeface="Lato"/>
              </a:rPr>
              <a:t>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Memelihara</a:t>
            </a:r>
            <a:r>
              <a:rPr lang="en-US" spc="300" dirty="0">
                <a:latin typeface="Lato"/>
              </a:rPr>
              <a:t> data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Menyediakan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akses</a:t>
            </a:r>
            <a:r>
              <a:rPr lang="en-US" spc="300" dirty="0">
                <a:latin typeface="Lato"/>
              </a:rPr>
              <a:t> basis data </a:t>
            </a:r>
            <a:r>
              <a:rPr lang="en-US" spc="300" dirty="0" err="1">
                <a:latin typeface="Lato"/>
              </a:rPr>
              <a:t>secara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bersamaan</a:t>
            </a:r>
            <a:endParaRPr lang="en-US" spc="300" dirty="0"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300" dirty="0" err="1">
                <a:latin typeface="Lato"/>
              </a:rPr>
              <a:t>Menyediakan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kontrol</a:t>
            </a:r>
            <a:r>
              <a:rPr lang="en-US" spc="300" dirty="0">
                <a:latin typeface="Lato"/>
              </a:rPr>
              <a:t> recovery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40DD2-DFA7-ED2F-CF53-579B25B51085}"/>
              </a:ext>
            </a:extLst>
          </p:cNvPr>
          <p:cNvSpPr/>
          <p:nvPr/>
        </p:nvSpPr>
        <p:spPr>
          <a:xfrm>
            <a:off x="1184513" y="652531"/>
            <a:ext cx="7959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400" b="1" spc="300" dirty="0">
                <a:latin typeface="Butler"/>
              </a:rPr>
              <a:t>Arsitektur </a:t>
            </a:r>
            <a:r>
              <a:rPr lang="en-US" sz="5400" b="1" spc="300" dirty="0">
                <a:latin typeface="Butler"/>
              </a:rPr>
              <a:t>Client Server</a:t>
            </a:r>
            <a:r>
              <a:rPr lang="id-ID" sz="5400" b="1" spc="300" dirty="0">
                <a:latin typeface="Butler"/>
              </a:rPr>
              <a:t>.</a:t>
            </a:r>
            <a:endParaRPr lang="id-ID" sz="5400" spc="300" dirty="0"/>
          </a:p>
        </p:txBody>
      </p:sp>
    </p:spTree>
    <p:extLst>
      <p:ext uri="{BB962C8B-B14F-4D97-AF65-F5344CB8AC3E}">
        <p14:creationId xmlns:p14="http://schemas.microsoft.com/office/powerpoint/2010/main" val="16921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3B1611C2-95FA-4AAB-89C1-7F06966A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9954748" y="2453627"/>
            <a:ext cx="8206216" cy="777577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1FE712-216E-49F6-B54C-F01198E7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521544">
            <a:off x="13658623" y="4986576"/>
            <a:ext cx="4041141" cy="41953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443F10-63E8-41C7-8D85-439D7CD46A9D}"/>
              </a:ext>
            </a:extLst>
          </p:cNvPr>
          <p:cNvSpPr txBox="1"/>
          <p:nvPr/>
        </p:nvSpPr>
        <p:spPr>
          <a:xfrm>
            <a:off x="2603922" y="3200418"/>
            <a:ext cx="6597227" cy="231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>
                <a:latin typeface="Butler" panose="02070803080706020303" pitchFamily="18" charset="0"/>
              </a:rPr>
              <a:t>“ </a:t>
            </a:r>
            <a:r>
              <a:rPr lang="id-ID" sz="2800" b="1" spc="300">
                <a:latin typeface="Butler" panose="02070803080706020303" pitchFamily="18" charset="0"/>
              </a:rPr>
              <a:t>Menyediakan user suatu pandangan abstrak mengenai data, dengan menyembunyikan detail bagaimana data disimpan dan dimanipulasi</a:t>
            </a:r>
            <a:r>
              <a:rPr lang="en-US" sz="2800" b="1" spc="300">
                <a:latin typeface="Butler" panose="02070803080706020303" pitchFamily="18" charset="0"/>
              </a:rPr>
              <a:t>”</a:t>
            </a:r>
            <a:endParaRPr lang="en-ID" sz="2800" b="1" spc="300" dirty="0">
              <a:latin typeface="Butler" panose="02070803080706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465609" y="9186528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Butler" panose="02070803080706020303" pitchFamily="18" charset="0"/>
              </a:rPr>
              <a:t>/02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41E6E2B-4723-43E5-BDCD-9F6A71D9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25131" y="-3751271"/>
            <a:ext cx="3587831" cy="64196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01C345-75A5-4979-B1AE-83FE4DE5B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 flipV="1">
            <a:off x="717104" y="7860005"/>
            <a:ext cx="1693766" cy="3160223"/>
          </a:xfrm>
          <a:prstGeom prst="rect">
            <a:avLst/>
          </a:prstGeom>
        </p:spPr>
      </p:pic>
      <p:pic>
        <p:nvPicPr>
          <p:cNvPr id="9218" name="Picture 2" descr="Insentricity :: Putting Your Retro Computer On the Line ::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r="16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28CFE63-9148-4995-B3FA-D71AC20BE8C8}"/>
              </a:ext>
            </a:extLst>
          </p:cNvPr>
          <p:cNvSpPr txBox="1"/>
          <p:nvPr/>
        </p:nvSpPr>
        <p:spPr>
          <a:xfrm>
            <a:off x="11597363" y="6237919"/>
            <a:ext cx="60814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7200" b="1" spc="300">
                <a:solidFill>
                  <a:schemeClr val="bg1"/>
                </a:solidFill>
                <a:latin typeface="Butler" panose="02070803080706020303" pitchFamily="18" charset="0"/>
              </a:rPr>
              <a:t>Tujuan utama</a:t>
            </a:r>
          </a:p>
          <a:p>
            <a:pPr algn="r"/>
            <a:r>
              <a:rPr lang="id-ID" sz="7200" b="1" spc="300">
                <a:solidFill>
                  <a:schemeClr val="bg1"/>
                </a:solidFill>
                <a:latin typeface="Butler" panose="02070803080706020303" pitchFamily="18" charset="0"/>
              </a:rPr>
              <a:t>Basis data</a:t>
            </a:r>
            <a:r>
              <a:rPr lang="en-US" sz="7200" b="1" spc="300">
                <a:solidFill>
                  <a:schemeClr val="bg1"/>
                </a:solidFill>
                <a:latin typeface="Butler" panose="02070803080706020303" pitchFamily="18" charset="0"/>
              </a:rPr>
              <a:t>.</a:t>
            </a:r>
            <a:endParaRPr lang="en-ID" sz="7200" b="1" spc="300" dirty="0">
              <a:solidFill>
                <a:schemeClr val="bg1"/>
              </a:solidFill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34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0800000">
            <a:off x="11578476" y="18422"/>
            <a:ext cx="8289235" cy="5125078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9546670" y="-38729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1976434" y="6744939"/>
            <a:ext cx="5629264" cy="39475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1327855" y="203039"/>
            <a:ext cx="1269624" cy="94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346652" y="1871559"/>
            <a:ext cx="11781181" cy="104740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400" spc="600" dirty="0" err="1"/>
              <a:t>Terdapat</a:t>
            </a:r>
            <a:r>
              <a:rPr lang="en-US" sz="2400" spc="600" dirty="0"/>
              <a:t>  </a:t>
            </a:r>
            <a:r>
              <a:rPr lang="en-US" sz="2400" spc="600" dirty="0" err="1"/>
              <a:t>sebuah</a:t>
            </a:r>
            <a:r>
              <a:rPr lang="en-US" sz="2400" spc="600" dirty="0"/>
              <a:t> </a:t>
            </a:r>
            <a:r>
              <a:rPr lang="en-US" sz="2400" spc="600" dirty="0" err="1"/>
              <a:t>pemroses</a:t>
            </a:r>
            <a:r>
              <a:rPr lang="en-US" sz="2400" spc="600" dirty="0"/>
              <a:t> client yang </a:t>
            </a:r>
            <a:r>
              <a:rPr lang="en-US" sz="2400" spc="600" dirty="0" err="1"/>
              <a:t>membutuhkan</a:t>
            </a:r>
            <a:r>
              <a:rPr lang="en-US" sz="2400" spc="600" dirty="0"/>
              <a:t> </a:t>
            </a:r>
            <a:r>
              <a:rPr lang="en-US" sz="2400" spc="600" dirty="0" err="1"/>
              <a:t>sumber</a:t>
            </a:r>
            <a:r>
              <a:rPr lang="en-US" sz="2400" spc="600" dirty="0"/>
              <a:t> dan </a:t>
            </a:r>
            <a:r>
              <a:rPr lang="en-US" sz="2400" spc="600" dirty="0" err="1"/>
              <a:t>sebuah</a:t>
            </a:r>
            <a:r>
              <a:rPr lang="en-US" sz="2400" spc="600" dirty="0"/>
              <a:t> server yang </a:t>
            </a:r>
            <a:r>
              <a:rPr lang="en-US" sz="2400" spc="600" dirty="0" err="1"/>
              <a:t>menyediakan</a:t>
            </a:r>
            <a:r>
              <a:rPr lang="en-US" sz="2400" spc="600" dirty="0"/>
              <a:t> </a:t>
            </a:r>
            <a:r>
              <a:rPr lang="en-US" sz="2400" spc="600" dirty="0" err="1"/>
              <a:t>sumbernya</a:t>
            </a:r>
            <a:r>
              <a:rPr lang="en-US" sz="2400" spc="600" dirty="0"/>
              <a:t>.</a:t>
            </a:r>
            <a:endParaRPr lang="en-US" sz="1600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0060408" y="395423"/>
            <a:ext cx="996649" cy="74401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10697528" y="1172313"/>
            <a:ext cx="668842" cy="4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4419" y="3290202"/>
            <a:ext cx="14076140" cy="71011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   Ada </a:t>
            </a:r>
            <a:r>
              <a:rPr lang="en-US" spc="300" dirty="0" err="1">
                <a:latin typeface="Lato"/>
              </a:rPr>
              <a:t>beberapa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keuntungan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jenis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arsitektur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ini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adalah</a:t>
            </a:r>
            <a:r>
              <a:rPr lang="en-US" spc="300" dirty="0">
                <a:latin typeface="Lato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Memungkinkan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akses</a:t>
            </a:r>
            <a:r>
              <a:rPr lang="en-US" spc="300" dirty="0">
                <a:latin typeface="Lato"/>
              </a:rPr>
              <a:t> basis data yang </a:t>
            </a:r>
            <a:r>
              <a:rPr lang="en-US" spc="300" dirty="0" err="1">
                <a:latin typeface="Lato"/>
              </a:rPr>
              <a:t>besar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Menaikkan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kinerja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Jika client dan server </a:t>
            </a:r>
            <a:r>
              <a:rPr lang="en-US" spc="300" dirty="0" err="1">
                <a:latin typeface="Lato"/>
              </a:rPr>
              <a:t>diletakkan</a:t>
            </a:r>
            <a:r>
              <a:rPr lang="en-US" spc="300" dirty="0">
                <a:latin typeface="Lato"/>
              </a:rPr>
              <a:t> pada </a:t>
            </a:r>
            <a:r>
              <a:rPr lang="en-US" spc="300" dirty="0" err="1">
                <a:latin typeface="Lato"/>
              </a:rPr>
              <a:t>komputer</a:t>
            </a:r>
            <a:r>
              <a:rPr lang="en-US" spc="300" dirty="0">
                <a:latin typeface="Lato"/>
              </a:rPr>
              <a:t> yang </a:t>
            </a:r>
            <a:r>
              <a:rPr lang="en-US" spc="300" dirty="0" err="1">
                <a:latin typeface="Lato"/>
              </a:rPr>
              <a:t>berbeda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kemudian</a:t>
            </a:r>
            <a:r>
              <a:rPr lang="en-US" spc="300" dirty="0">
                <a:latin typeface="Lato"/>
              </a:rPr>
              <a:t> CPU</a:t>
            </a: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yang </a:t>
            </a:r>
            <a:r>
              <a:rPr lang="en-US" spc="300" dirty="0" err="1">
                <a:latin typeface="Lato"/>
              </a:rPr>
              <a:t>berbeda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dapat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memproses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aplikasi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secara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paralel</a:t>
            </a:r>
            <a:r>
              <a:rPr lang="en-US" spc="300" dirty="0">
                <a:latin typeface="Lato"/>
              </a:rPr>
              <a:t>. Hal </a:t>
            </a:r>
            <a:r>
              <a:rPr lang="en-US" spc="300" dirty="0" err="1">
                <a:latin typeface="Lato"/>
              </a:rPr>
              <a:t>ini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mempermudah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 err="1">
                <a:latin typeface="Lato"/>
              </a:rPr>
              <a:t>merubah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mesin</a:t>
            </a:r>
            <a:r>
              <a:rPr lang="en-US" spc="300" dirty="0">
                <a:latin typeface="Lato"/>
              </a:rPr>
              <a:t> server </a:t>
            </a:r>
            <a:r>
              <a:rPr lang="en-US" spc="300" dirty="0" err="1">
                <a:latin typeface="Lato"/>
              </a:rPr>
              <a:t>jika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hanya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memproses</a:t>
            </a:r>
            <a:r>
              <a:rPr lang="en-US" spc="300" dirty="0">
                <a:latin typeface="Lato"/>
              </a:rPr>
              <a:t> basis data.</a:t>
            </a: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Biaya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untuk</a:t>
            </a:r>
            <a:r>
              <a:rPr lang="en-US" spc="300" dirty="0">
                <a:latin typeface="Lato"/>
              </a:rPr>
              <a:t> hardware </a:t>
            </a:r>
            <a:r>
              <a:rPr lang="en-US" spc="300" dirty="0" err="1">
                <a:latin typeface="Lato"/>
              </a:rPr>
              <a:t>dapat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dikurangi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Hanya server yang </a:t>
            </a:r>
            <a:r>
              <a:rPr lang="en-US" spc="300" dirty="0" err="1">
                <a:latin typeface="Lato"/>
              </a:rPr>
              <a:t>membutuhkan</a:t>
            </a:r>
            <a:r>
              <a:rPr lang="en-US" spc="300" dirty="0">
                <a:latin typeface="Lato"/>
              </a:rPr>
              <a:t> storage dan </a:t>
            </a:r>
            <a:r>
              <a:rPr lang="en-US" spc="300" dirty="0" err="1">
                <a:latin typeface="Lato"/>
              </a:rPr>
              <a:t>kekuatan</a:t>
            </a:r>
            <a:r>
              <a:rPr lang="en-US" spc="300" dirty="0">
                <a:latin typeface="Lato"/>
              </a:rPr>
              <a:t> proses yang </a:t>
            </a:r>
            <a:r>
              <a:rPr lang="en-US" spc="300" dirty="0" err="1">
                <a:latin typeface="Lato"/>
              </a:rPr>
              <a:t>cukup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 err="1">
                <a:latin typeface="Lato"/>
              </a:rPr>
              <a:t>untuk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menyimpan</a:t>
            </a:r>
            <a:r>
              <a:rPr lang="en-US" spc="300" dirty="0">
                <a:latin typeface="Lato"/>
              </a:rPr>
              <a:t> dan </a:t>
            </a:r>
            <a:r>
              <a:rPr lang="en-US" spc="300" dirty="0" err="1">
                <a:latin typeface="Lato"/>
              </a:rPr>
              <a:t>mengatur</a:t>
            </a:r>
            <a:r>
              <a:rPr lang="en-US" spc="300" dirty="0">
                <a:latin typeface="Lato"/>
              </a:rPr>
              <a:t> basis data</a:t>
            </a: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Biaya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komunikasi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berkurang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Aplikasi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menyelesaikan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bagian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operasi</a:t>
            </a:r>
            <a:r>
              <a:rPr lang="en-US" spc="300" dirty="0">
                <a:latin typeface="Lato"/>
              </a:rPr>
              <a:t> pada client dan </a:t>
            </a:r>
            <a:r>
              <a:rPr lang="en-US" spc="300" dirty="0" err="1">
                <a:latin typeface="Lato"/>
              </a:rPr>
              <a:t>mengirimkan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hanya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 err="1">
                <a:latin typeface="Lato"/>
              </a:rPr>
              <a:t>bagian</a:t>
            </a:r>
            <a:r>
              <a:rPr lang="en-US" spc="300" dirty="0">
                <a:latin typeface="Lato"/>
              </a:rPr>
              <a:t> yang </a:t>
            </a:r>
            <a:r>
              <a:rPr lang="en-US" spc="300" dirty="0" err="1">
                <a:latin typeface="Lato"/>
              </a:rPr>
              <a:t>dibutuhkan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untuk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akses</a:t>
            </a:r>
            <a:r>
              <a:rPr lang="en-US" spc="300" dirty="0">
                <a:latin typeface="Lato"/>
              </a:rPr>
              <a:t> basis data </a:t>
            </a:r>
            <a:r>
              <a:rPr lang="en-US" spc="300" dirty="0" err="1">
                <a:latin typeface="Lato"/>
              </a:rPr>
              <a:t>melewati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jaringan</a:t>
            </a:r>
            <a:r>
              <a:rPr lang="en-US" spc="300" dirty="0">
                <a:latin typeface="Lato"/>
              </a:rPr>
              <a:t>, </a:t>
            </a:r>
            <a:r>
              <a:rPr lang="en-US" spc="300" dirty="0" err="1">
                <a:latin typeface="Lato"/>
              </a:rPr>
              <a:t>menghasilkan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data yang </a:t>
            </a:r>
            <a:r>
              <a:rPr lang="en-US" spc="300" dirty="0" err="1">
                <a:latin typeface="Lato"/>
              </a:rPr>
              <a:t>sedikit</a:t>
            </a:r>
            <a:r>
              <a:rPr lang="en-US" spc="300" dirty="0">
                <a:latin typeface="Lato"/>
              </a:rPr>
              <a:t> yang </a:t>
            </a:r>
            <a:r>
              <a:rPr lang="en-US" spc="300" dirty="0" err="1">
                <a:latin typeface="Lato"/>
              </a:rPr>
              <a:t>akan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dikirim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melewati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jaringan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</a:t>
            </a:r>
            <a:r>
              <a:rPr lang="en-US" spc="300" dirty="0" err="1">
                <a:latin typeface="Lato"/>
              </a:rPr>
              <a:t>Meningkatkan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kekonsistenan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>
                <a:latin typeface="Lato"/>
              </a:rPr>
              <a:t>• Server </a:t>
            </a:r>
            <a:r>
              <a:rPr lang="en-US" spc="300" dirty="0" err="1">
                <a:latin typeface="Lato"/>
              </a:rPr>
              <a:t>dapat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menangani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pemeriksaan</a:t>
            </a:r>
            <a:r>
              <a:rPr lang="en-US" spc="300" dirty="0">
                <a:latin typeface="Lato"/>
              </a:rPr>
              <a:t> integrity </a:t>
            </a:r>
            <a:r>
              <a:rPr lang="en-US" spc="300" dirty="0" err="1">
                <a:latin typeface="Lato"/>
              </a:rPr>
              <a:t>sehingga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batasan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perlu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 err="1">
                <a:latin typeface="Lato"/>
              </a:rPr>
              <a:t>didefinisikan</a:t>
            </a:r>
            <a:r>
              <a:rPr lang="en-US" spc="300" dirty="0">
                <a:latin typeface="Lato"/>
              </a:rPr>
              <a:t> dan </a:t>
            </a:r>
            <a:r>
              <a:rPr lang="en-US" spc="300" dirty="0" err="1">
                <a:latin typeface="Lato"/>
              </a:rPr>
              <a:t>validasi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hanya</a:t>
            </a:r>
            <a:r>
              <a:rPr lang="en-US" spc="300" dirty="0">
                <a:latin typeface="Lato"/>
              </a:rPr>
              <a:t> di </a:t>
            </a:r>
            <a:r>
              <a:rPr lang="en-US" spc="300" dirty="0" err="1">
                <a:latin typeface="Lato"/>
              </a:rPr>
              <a:t>satu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tempat</a:t>
            </a:r>
            <a:r>
              <a:rPr lang="en-US" spc="300" dirty="0">
                <a:latin typeface="Lato"/>
              </a:rPr>
              <a:t>, </a:t>
            </a:r>
            <a:r>
              <a:rPr lang="en-US" spc="300" dirty="0" err="1">
                <a:latin typeface="Lato"/>
              </a:rPr>
              <a:t>aplikasi</a:t>
            </a:r>
            <a:r>
              <a:rPr lang="en-US" spc="300" dirty="0">
                <a:latin typeface="Lato"/>
              </a:rPr>
              <a:t> program </a:t>
            </a:r>
            <a:r>
              <a:rPr lang="en-US" spc="300" dirty="0" err="1">
                <a:latin typeface="Lato"/>
              </a:rPr>
              <a:t>mengerjakan</a:t>
            </a:r>
            <a:endParaRPr lang="en-US" spc="300" dirty="0">
              <a:latin typeface="Lato"/>
            </a:endParaRPr>
          </a:p>
          <a:p>
            <a:pPr>
              <a:lnSpc>
                <a:spcPct val="150000"/>
              </a:lnSpc>
            </a:pPr>
            <a:r>
              <a:rPr lang="en-US" spc="300" dirty="0" err="1">
                <a:latin typeface="Lato"/>
              </a:rPr>
              <a:t>pemeriksaan</a:t>
            </a:r>
            <a:r>
              <a:rPr lang="en-US" spc="300" dirty="0">
                <a:latin typeface="Lato"/>
              </a:rPr>
              <a:t> </a:t>
            </a:r>
            <a:r>
              <a:rPr lang="en-US" spc="300" dirty="0" err="1">
                <a:latin typeface="Lato"/>
              </a:rPr>
              <a:t>sendir</a:t>
            </a:r>
            <a:endParaRPr lang="en-US" spc="300" dirty="0">
              <a:latin typeface="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40DD2-DFA7-ED2F-CF53-579B25B51085}"/>
              </a:ext>
            </a:extLst>
          </p:cNvPr>
          <p:cNvSpPr/>
          <p:nvPr/>
        </p:nvSpPr>
        <p:spPr>
          <a:xfrm>
            <a:off x="1184513" y="652531"/>
            <a:ext cx="7959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400" b="1" spc="300" dirty="0">
                <a:latin typeface="Butler"/>
              </a:rPr>
              <a:t>Arsitektur </a:t>
            </a:r>
            <a:r>
              <a:rPr lang="en-US" sz="5400" b="1" spc="300" dirty="0">
                <a:latin typeface="Butler"/>
              </a:rPr>
              <a:t>Client Server</a:t>
            </a:r>
            <a:r>
              <a:rPr lang="id-ID" sz="5400" b="1" spc="300" dirty="0">
                <a:latin typeface="Butler"/>
              </a:rPr>
              <a:t>.</a:t>
            </a:r>
            <a:endParaRPr lang="id-ID" sz="5400" spc="300" dirty="0"/>
          </a:p>
        </p:txBody>
      </p:sp>
    </p:spTree>
    <p:extLst>
      <p:ext uri="{BB962C8B-B14F-4D97-AF65-F5344CB8AC3E}">
        <p14:creationId xmlns:p14="http://schemas.microsoft.com/office/powerpoint/2010/main" val="351407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5695145-6893-4AEB-BC7C-77BDE95EFE7B}"/>
              </a:ext>
            </a:extLst>
          </p:cNvPr>
          <p:cNvGrpSpPr/>
          <p:nvPr/>
        </p:nvGrpSpPr>
        <p:grpSpPr>
          <a:xfrm>
            <a:off x="8668324" y="2040651"/>
            <a:ext cx="9736098" cy="7300767"/>
            <a:chOff x="2691594" y="3837410"/>
            <a:chExt cx="6229663" cy="31284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43F10-63E8-41C7-8D85-439D7CD46A9D}"/>
                </a:ext>
              </a:extLst>
            </p:cNvPr>
            <p:cNvSpPr txBox="1"/>
            <p:nvPr/>
          </p:nvSpPr>
          <p:spPr>
            <a:xfrm>
              <a:off x="2691594" y="3837410"/>
              <a:ext cx="6229663" cy="51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300" dirty="0">
                  <a:latin typeface="Butler"/>
                </a:rPr>
                <a:t>“</a:t>
              </a:r>
              <a:r>
                <a:rPr lang="id-ID" sz="3600" b="1" spc="300" dirty="0">
                  <a:latin typeface="Butler"/>
                </a:rPr>
                <a:t>Tempat Penyimpanan Informasi Yang Menggambarkan Data Dalam Basis Data. </a:t>
              </a:r>
              <a:r>
                <a:rPr lang="en-US" sz="3600" b="1" spc="300" dirty="0">
                  <a:latin typeface="Butler"/>
                </a:rPr>
                <a:t>”</a:t>
              </a:r>
              <a:endParaRPr lang="en-ID" sz="3600" b="1" spc="300" dirty="0">
                <a:latin typeface="Butler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EBAD7A-A542-400D-AA3A-CDA21BB7DA19}"/>
                </a:ext>
              </a:extLst>
            </p:cNvPr>
            <p:cNvSpPr txBox="1"/>
            <p:nvPr/>
          </p:nvSpPr>
          <p:spPr>
            <a:xfrm>
              <a:off x="2691594" y="4617963"/>
              <a:ext cx="6229663" cy="2347858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spc="300" dirty="0" err="1">
                  <a:latin typeface="Lato"/>
                </a:rPr>
                <a:t>Untuk</a:t>
              </a:r>
              <a:r>
                <a:rPr lang="en-US" sz="2000" spc="300" dirty="0">
                  <a:latin typeface="Lato"/>
                </a:rPr>
                <a:t> </a:t>
              </a:r>
              <a:r>
                <a:rPr lang="en-US" sz="2000" spc="300" dirty="0" err="1">
                  <a:latin typeface="Lato"/>
                </a:rPr>
                <a:t>memeriksa</a:t>
              </a:r>
              <a:r>
                <a:rPr lang="en-US" sz="2000" spc="300" dirty="0">
                  <a:latin typeface="Lato"/>
                </a:rPr>
                <a:t> </a:t>
              </a:r>
              <a:r>
                <a:rPr lang="en-US" sz="2000" spc="300" dirty="0" err="1">
                  <a:latin typeface="Lato"/>
                </a:rPr>
                <a:t>otoritas</a:t>
              </a:r>
              <a:r>
                <a:rPr lang="en-US" sz="2000" spc="300" dirty="0">
                  <a:latin typeface="Lato"/>
                </a:rPr>
                <a:t> user data dictionary </a:t>
              </a:r>
              <a:r>
                <a:rPr lang="en-US" sz="2000" spc="300" dirty="0" err="1">
                  <a:latin typeface="Lato"/>
                </a:rPr>
                <a:t>menyimpan</a:t>
              </a:r>
              <a:r>
                <a:rPr lang="en-US" sz="2000" spc="300" dirty="0">
                  <a:latin typeface="Lato"/>
                </a:rPr>
                <a:t> : 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id-ID" sz="2000" spc="300" dirty="0">
                  <a:latin typeface="Lato"/>
                </a:rPr>
                <a:t>nama pemakai yang mempunyai wewenang untuk menggunakan DBMS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2000" spc="300" dirty="0">
                  <a:latin typeface="Lato"/>
                </a:rPr>
                <a:t>nama-nama data item yang ada dalam basis data</a:t>
              </a:r>
              <a:endParaRPr lang="id-ID" sz="2000" spc="300" dirty="0">
                <a:latin typeface="Lato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id-ID" sz="2000" spc="300" dirty="0">
                  <a:latin typeface="Lato"/>
                </a:rPr>
                <a:t>data item yang dapat diakses oleh pemakai dan jenis akses yang diijinkan, misalnya: </a:t>
              </a:r>
              <a:r>
                <a:rPr lang="id-ID" sz="2000" i="1" spc="300" dirty="0">
                  <a:latin typeface="Lato"/>
                </a:rPr>
                <a:t>insert, update, delete atau read </a:t>
              </a:r>
              <a:endParaRPr lang="en-US" sz="2000" i="1" spc="300" dirty="0">
                <a:latin typeface="Lato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sz="2000" i="1" spc="300" dirty="0">
                <a:latin typeface="Lato"/>
              </a:endParaRPr>
            </a:p>
            <a:p>
              <a:pPr algn="just">
                <a:lnSpc>
                  <a:spcPct val="150000"/>
                </a:lnSpc>
              </a:pPr>
              <a:r>
                <a:rPr lang="id-ID" sz="2000" i="1" spc="300" dirty="0">
                  <a:latin typeface="Lato"/>
                </a:rPr>
                <a:t>Sedangkan untuk memeriksa integritas data, data dictionary menyimpan :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id-ID" sz="2000" i="1" spc="300" dirty="0">
                  <a:latin typeface="Lato"/>
                </a:rPr>
                <a:t>• nama-nama data item dalam basis data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id-ID" sz="2000" i="1" spc="300" dirty="0">
                  <a:latin typeface="Lato"/>
                </a:rPr>
                <a:t>• jenis dan ukuran data item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id-ID" sz="2000" i="1" spc="300" dirty="0">
                  <a:latin typeface="Lato"/>
                </a:rPr>
                <a:t>• batasan untuk masing-masing data item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465609" y="91865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17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41E6E2B-4723-43E5-BDCD-9F6A71D9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19811">
            <a:off x="15178010" y="8720579"/>
            <a:ext cx="3587831" cy="64196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01C345-75A5-4979-B1AE-83FE4DE5B42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 flipV="1">
            <a:off x="13529650" y="7860004"/>
            <a:ext cx="1693766" cy="31602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075386" y="1052760"/>
            <a:ext cx="9281568" cy="7775774"/>
            <a:chOff x="8534405" y="1762601"/>
            <a:chExt cx="9049773" cy="777577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B1611C2-95FA-4AAB-89C1-7F06966A9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900000">
              <a:off x="8534405" y="1762601"/>
              <a:ext cx="8206216" cy="7775774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281FE712-216E-49F6-B54C-F01198E7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21544">
              <a:off x="14233656" y="5078867"/>
              <a:ext cx="3275914" cy="419532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8CFE63-9148-4995-B3FA-D71AC20BE8C8}"/>
                </a:ext>
              </a:extLst>
            </p:cNvPr>
            <p:cNvSpPr txBox="1"/>
            <p:nvPr/>
          </p:nvSpPr>
          <p:spPr>
            <a:xfrm>
              <a:off x="10710180" y="6458636"/>
              <a:ext cx="68739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7200" b="1" spc="300">
                  <a:solidFill>
                    <a:schemeClr val="bg1"/>
                  </a:solidFill>
                  <a:latin typeface="Butler" panose="02070803080706020303" pitchFamily="18" charset="0"/>
                </a:rPr>
                <a:t>Data Dictionary</a:t>
              </a:r>
              <a:endParaRPr lang="en-ID" sz="7200" b="1" spc="300" dirty="0">
                <a:solidFill>
                  <a:schemeClr val="bg1"/>
                </a:solidFill>
                <a:latin typeface="Butler" panose="02070803080706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44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54967" y="2516271"/>
            <a:ext cx="7696448" cy="6512584"/>
            <a:chOff x="9669292" y="2116221"/>
            <a:chExt cx="7696448" cy="65125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04809A-079B-4ACA-BF67-BF2BFF7C8CBE}"/>
                </a:ext>
              </a:extLst>
            </p:cNvPr>
            <p:cNvGrpSpPr/>
            <p:nvPr/>
          </p:nvGrpSpPr>
          <p:grpSpPr>
            <a:xfrm>
              <a:off x="9669292" y="2116221"/>
              <a:ext cx="7639299" cy="2072836"/>
              <a:chOff x="9144000" y="4735331"/>
              <a:chExt cx="5841386" cy="20728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F88DE3-1B5B-4B20-A6C8-F63188CD5307}"/>
                  </a:ext>
                </a:extLst>
              </p:cNvPr>
              <p:cNvSpPr txBox="1"/>
              <p:nvPr/>
            </p:nvSpPr>
            <p:spPr>
              <a:xfrm>
                <a:off x="9187700" y="5269284"/>
                <a:ext cx="5797686" cy="1538883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spAutoFit/>
              </a:bodyPr>
              <a:lstStyle/>
              <a:p>
                <a:pPr algn="just"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</a:rPr>
                  <a:t>Cara pandang pemakai terhadap basis data </a:t>
                </a:r>
              </a:p>
              <a:p>
                <a:pPr algn="just"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</a:rPr>
                  <a:t>Menggambarkan basgian basis data yang relevan bagi seseorang pemakai tertentu</a:t>
                </a:r>
              </a:p>
              <a:p>
                <a:pPr algn="just"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</a:rPr>
                  <a:t>Cara pandang secara eksternal terbatas pada entitas, atribut dan hubungan antar entitas (</a:t>
                </a:r>
                <a:r>
                  <a:rPr lang="id-ID" sz="1600" i="1">
                    <a:latin typeface="Lato" panose="020F0502020204030203" pitchFamily="34" charset="0"/>
                  </a:rPr>
                  <a:t>ralationship</a:t>
                </a:r>
                <a:r>
                  <a:rPr lang="id-ID" sz="1600">
                    <a:latin typeface="Lato" panose="020F0502020204030203" pitchFamily="34" charset="0"/>
                  </a:rPr>
                  <a:t>) yang diperlukan saja.</a:t>
                </a:r>
                <a:endParaRPr lang="en-US" sz="16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C3600-7057-4687-B15D-48D2B3D2FB01}"/>
                  </a:ext>
                </a:extLst>
              </p:cNvPr>
              <p:cNvSpPr txBox="1"/>
              <p:nvPr/>
            </p:nvSpPr>
            <p:spPr>
              <a:xfrm>
                <a:off x="9144000" y="4735331"/>
                <a:ext cx="5797686" cy="51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b="1" spc="300">
                    <a:latin typeface="Butler" panose="02070803080706020303" pitchFamily="18" charset="0"/>
                  </a:rPr>
                  <a:t>1. Tingkat Eksternal </a:t>
                </a:r>
                <a:r>
                  <a:rPr lang="id-ID" sz="2400" b="1" i="1" spc="300">
                    <a:latin typeface="Butler" panose="02070803080706020303" pitchFamily="18" charset="0"/>
                  </a:rPr>
                  <a:t>(external level)</a:t>
                </a:r>
                <a:r>
                  <a:rPr lang="en-US" sz="2400" b="1" spc="300">
                    <a:latin typeface="Butler" panose="02070803080706020303" pitchFamily="18" charset="0"/>
                  </a:rPr>
                  <a:t>.</a:t>
                </a:r>
                <a:endParaRPr lang="en-ID" sz="2400" b="1" spc="300" dirty="0">
                  <a:latin typeface="Butler" panose="02070803080706020303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28F4E7-C80F-4D4E-989D-7C0560B4F515}"/>
                </a:ext>
              </a:extLst>
            </p:cNvPr>
            <p:cNvGrpSpPr/>
            <p:nvPr/>
          </p:nvGrpSpPr>
          <p:grpSpPr>
            <a:xfrm>
              <a:off x="9669292" y="4595524"/>
              <a:ext cx="7667873" cy="2445092"/>
              <a:chOff x="9144000" y="4728001"/>
              <a:chExt cx="5863236" cy="244509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76537C-620C-4DC2-9611-775F10F1603D}"/>
                  </a:ext>
                </a:extLst>
              </p:cNvPr>
              <p:cNvSpPr txBox="1"/>
              <p:nvPr/>
            </p:nvSpPr>
            <p:spPr>
              <a:xfrm>
                <a:off x="9209550" y="5326434"/>
                <a:ext cx="5797686" cy="1846659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spAutoFit/>
              </a:bodyPr>
              <a:lstStyle/>
              <a:p>
                <a:pPr algn="just"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Kumpulan cara pandang terhadap basis data </a:t>
                </a:r>
              </a:p>
              <a:p>
                <a:pPr algn="just"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Hal  yang meliputi :</a:t>
                </a:r>
              </a:p>
              <a:p>
                <a:pPr marL="342900" indent="-342900" algn="just">
                  <a:spcBef>
                    <a:spcPts val="1200"/>
                  </a:spcBef>
                  <a:buClr>
                    <a:srgbClr val="27AB9E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Semua entitas beserta atribut dan hubungannya </a:t>
                </a:r>
              </a:p>
              <a:p>
                <a:pPr marL="342900" indent="-342900" algn="just">
                  <a:spcBef>
                    <a:spcPts val="1200"/>
                  </a:spcBef>
                  <a:buClr>
                    <a:srgbClr val="27AB9E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Batasan data</a:t>
                </a:r>
              </a:p>
              <a:p>
                <a:pPr marL="342900" indent="-342900" algn="just">
                  <a:spcBef>
                    <a:spcPts val="1200"/>
                  </a:spcBef>
                  <a:buClr>
                    <a:srgbClr val="27AB9E"/>
                  </a:buClr>
                  <a:buSzPct val="150000"/>
                  <a:buFont typeface="Wingdings" panose="05000000000000000000" pitchFamily="2" charset="2"/>
                  <a:buChar char="§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Keamanan dan integritas informasi</a:t>
                </a:r>
                <a:endParaRPr lang="en-US" sz="16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24C340-C38E-4BC6-BF79-3477FFD09D33}"/>
                  </a:ext>
                </a:extLst>
              </p:cNvPr>
              <p:cNvSpPr txBox="1"/>
              <p:nvPr/>
            </p:nvSpPr>
            <p:spPr>
              <a:xfrm>
                <a:off x="9144000" y="4728001"/>
                <a:ext cx="584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b="1" spc="300">
                    <a:latin typeface="Butler" panose="02070803080706020303" pitchFamily="18" charset="0"/>
                  </a:rPr>
                  <a:t>2. Tingkat Konseptual </a:t>
                </a:r>
                <a:r>
                  <a:rPr lang="id-ID" sz="2400" b="1" i="1" spc="300">
                    <a:latin typeface="Butler" panose="02070803080706020303" pitchFamily="18" charset="0"/>
                  </a:rPr>
                  <a:t>(conceptual level)</a:t>
                </a:r>
                <a:r>
                  <a:rPr lang="en-US" sz="2400" b="1" spc="300">
                    <a:latin typeface="Butler" panose="02070803080706020303" pitchFamily="18" charset="0"/>
                  </a:rPr>
                  <a:t>.</a:t>
                </a:r>
                <a:endParaRPr lang="en-ID" sz="2400" b="1" spc="300" dirty="0">
                  <a:latin typeface="Butler" panose="02070803080706020303" pitchFamily="18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910B90-DA05-4B8B-84AC-8FB461F39214}"/>
                </a:ext>
              </a:extLst>
            </p:cNvPr>
            <p:cNvGrpSpPr/>
            <p:nvPr/>
          </p:nvGrpSpPr>
          <p:grpSpPr>
            <a:xfrm>
              <a:off x="9669292" y="7642106"/>
              <a:ext cx="7696448" cy="986699"/>
              <a:chOff x="9143999" y="4728001"/>
              <a:chExt cx="5885086" cy="9866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46CBCF-323E-49E7-933E-3BCCD767DE9C}"/>
                  </a:ext>
                </a:extLst>
              </p:cNvPr>
              <p:cNvSpPr txBox="1"/>
              <p:nvPr/>
            </p:nvSpPr>
            <p:spPr>
              <a:xfrm>
                <a:off x="9231399" y="5383584"/>
                <a:ext cx="5797686" cy="331116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buClr>
                    <a:srgbClr val="27AB9E"/>
                  </a:buClr>
                  <a:buSzPct val="150000"/>
                </a:pPr>
                <a:r>
                  <a:rPr lang="id-ID" sz="1600">
                    <a:latin typeface="Lato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Menggambarkan bagaimana basis data disimpan secara fisik</a:t>
                </a:r>
                <a:endParaRPr lang="en-US" sz="16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AD673A-FC8A-42CB-86D1-9381B74EE36D}"/>
                  </a:ext>
                </a:extLst>
              </p:cNvPr>
              <p:cNvSpPr txBox="1"/>
              <p:nvPr/>
            </p:nvSpPr>
            <p:spPr>
              <a:xfrm>
                <a:off x="9143999" y="4728001"/>
                <a:ext cx="584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b="1" spc="300">
                    <a:latin typeface="Butler" panose="02070803080706020303" pitchFamily="18" charset="0"/>
                  </a:rPr>
                  <a:t>3. Tingkat Internal </a:t>
                </a:r>
                <a:r>
                  <a:rPr lang="id-ID" sz="2400" b="1" i="1" spc="300">
                    <a:latin typeface="Butler" panose="02070803080706020303" pitchFamily="18" charset="0"/>
                  </a:rPr>
                  <a:t>(internal level)</a:t>
                </a:r>
                <a:r>
                  <a:rPr lang="en-US" sz="2400" b="1" spc="300">
                    <a:latin typeface="Butler" panose="02070803080706020303" pitchFamily="18" charset="0"/>
                  </a:rPr>
                  <a:t>.</a:t>
                </a:r>
                <a:endParaRPr lang="en-ID" sz="2400" b="1" spc="300" dirty="0">
                  <a:latin typeface="Butler" panose="02070803080706020303" pitchFamily="18" charset="0"/>
                </a:endParaRPr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7D0FE-82A1-4D4A-8806-82DF3261118B}"/>
              </a:ext>
            </a:extLst>
          </p:cNvPr>
          <p:cNvCxnSpPr>
            <a:cxnSpLocks/>
          </p:cNvCxnSpPr>
          <p:nvPr/>
        </p:nvCxnSpPr>
        <p:spPr>
          <a:xfrm>
            <a:off x="9338424" y="4693645"/>
            <a:ext cx="771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BB03C-ADF1-4BB7-8272-3516E57892B1}"/>
              </a:ext>
            </a:extLst>
          </p:cNvPr>
          <p:cNvCxnSpPr>
            <a:cxnSpLocks/>
          </p:cNvCxnSpPr>
          <p:nvPr/>
        </p:nvCxnSpPr>
        <p:spPr>
          <a:xfrm>
            <a:off x="9366999" y="7780353"/>
            <a:ext cx="771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777C9-0C21-410C-BC10-EFC3AEADB9CB}"/>
              </a:ext>
            </a:extLst>
          </p:cNvPr>
          <p:cNvSpPr txBox="1"/>
          <p:nvPr/>
        </p:nvSpPr>
        <p:spPr>
          <a:xfrm>
            <a:off x="16693437" y="48956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</a:t>
            </a:r>
            <a:r>
              <a:rPr lang="en-US" sz="4000" b="1" spc="300">
                <a:latin typeface="Butler" panose="02070803080706020303" pitchFamily="18" charset="0"/>
              </a:rPr>
              <a:t>3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F877FA3-5B86-47F3-8F88-CB2D648F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66232">
            <a:off x="17261747" y="8597040"/>
            <a:ext cx="1081501" cy="194884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CA5D6A1-8469-4C3F-A2E1-A1C5E4D00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-308107" y="6178742"/>
            <a:ext cx="5369505" cy="48140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01024" y="1477060"/>
            <a:ext cx="10658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spc="300">
                <a:latin typeface="Butler" panose="02070803080706020303" pitchFamily="18" charset="0"/>
              </a:rPr>
              <a:t>3 Tingkatan Arsitektur Basis Data ANSI-SPARC</a:t>
            </a:r>
            <a:r>
              <a:rPr lang="en-US" sz="3200" b="1" spc="300">
                <a:latin typeface="Butler" panose="02070803080706020303" pitchFamily="18" charset="0"/>
              </a:rPr>
              <a:t>.</a:t>
            </a:r>
            <a:endParaRPr lang="en-ID" sz="3200" b="1" spc="300" dirty="0">
              <a:latin typeface="Butler" panose="02070803080706020303" pitchFamily="18" charset="0"/>
            </a:endParaRPr>
          </a:p>
        </p:txBody>
      </p:sp>
      <p:pic>
        <p:nvPicPr>
          <p:cNvPr id="10242" name="Picture 2" descr="Archillect on Twitter: &quot;… &quot;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1" r="190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3">
            <a:extLst>
              <a:ext uri="{FF2B5EF4-FFF2-40B4-BE49-F238E27FC236}">
                <a16:creationId xmlns:a16="http://schemas.microsoft.com/office/drawing/2014/main" id="{72E98EB8-E2DB-4FAA-AEC7-EC01E156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3768" flipH="1">
            <a:off x="33637" y="7886425"/>
            <a:ext cx="1480612" cy="2668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77C9-0C21-410C-BC10-EFC3AEADB9CB}"/>
              </a:ext>
            </a:extLst>
          </p:cNvPr>
          <p:cNvSpPr txBox="1"/>
          <p:nvPr/>
        </p:nvSpPr>
        <p:spPr>
          <a:xfrm>
            <a:off x="16219589" y="8866499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04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24294" r="9758" b="15326"/>
          <a:stretch/>
        </p:blipFill>
        <p:spPr bwMode="auto">
          <a:xfrm>
            <a:off x="1511616" y="1879323"/>
            <a:ext cx="15150466" cy="64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69B4FE5-AD98-4709-B088-6A01900EF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300000">
            <a:off x="14309875" y="-2932014"/>
            <a:ext cx="4218352" cy="7997604"/>
          </a:xfrm>
          <a:prstGeom prst="rect">
            <a:avLst/>
          </a:prstGeom>
        </p:spPr>
      </p:pic>
      <p:pic>
        <p:nvPicPr>
          <p:cNvPr id="5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 flipV="1">
            <a:off x="15971035" y="-1816897"/>
            <a:ext cx="1985964" cy="55911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4399" y="8416409"/>
            <a:ext cx="780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pc="600">
                <a:latin typeface="Lato"/>
              </a:rPr>
              <a:t>Gambar 1. Tingkatan Arsitektur Basis data </a:t>
            </a:r>
            <a:endParaRPr lang="id-ID" spc="60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807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7">
            <a:extLst>
              <a:ext uri="{FF2B5EF4-FFF2-40B4-BE49-F238E27FC236}">
                <a16:creationId xmlns:a16="http://schemas.microsoft.com/office/drawing/2014/main" id="{30AE21E7-56FD-40F2-B5EF-3D60C9EE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81743">
            <a:off x="11285266" y="2180509"/>
            <a:ext cx="9913477" cy="10106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EED12-41C3-4BF1-97A9-2E4B0B7E1E43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5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E98EB8-E2DB-4FAA-AEC7-EC01E156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3768" flipH="1">
            <a:off x="33637" y="7886425"/>
            <a:ext cx="1480612" cy="266803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81908" y="1929884"/>
            <a:ext cx="5747279" cy="1853149"/>
            <a:chOff x="1353333" y="3844409"/>
            <a:chExt cx="5747279" cy="1853149"/>
          </a:xfrm>
        </p:grpSpPr>
        <p:sp>
          <p:nvSpPr>
            <p:cNvPr id="8" name="Rectangle 7"/>
            <p:cNvSpPr/>
            <p:nvPr/>
          </p:nvSpPr>
          <p:spPr>
            <a:xfrm>
              <a:off x="1353333" y="3844409"/>
              <a:ext cx="57472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000" b="1" spc="300">
                  <a:latin typeface="Butler"/>
                </a:rPr>
                <a:t>Tingkat Eksternal (</a:t>
              </a:r>
              <a:r>
                <a:rPr lang="id-ID" sz="2000" b="1" i="1" spc="300">
                  <a:latin typeface="Butler"/>
                </a:rPr>
                <a:t>External Level</a:t>
              </a:r>
              <a:r>
                <a:rPr lang="id-ID" sz="2000" b="1" spc="300">
                  <a:latin typeface="Butler"/>
                </a:rPr>
                <a:t>) :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3333" y="4220230"/>
              <a:ext cx="554222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spc="300">
                  <a:latin typeface="Lato"/>
                </a:rPr>
                <a:t>Cobol </a:t>
              </a:r>
              <a:endParaRPr lang="id-ID" spc="300">
                <a:latin typeface="Lato"/>
              </a:endParaRPr>
            </a:p>
            <a:p>
              <a:r>
                <a:rPr lang="id-ID" spc="300">
                  <a:latin typeface="Lato"/>
                </a:rPr>
                <a:t>01 PEG_REC. </a:t>
              </a:r>
            </a:p>
            <a:p>
              <a:r>
                <a:rPr lang="id-ID" spc="300">
                  <a:latin typeface="Lato"/>
                </a:rPr>
                <a:t>	02 PEG_NO PIC X(6). </a:t>
              </a:r>
            </a:p>
            <a:p>
              <a:r>
                <a:rPr lang="id-ID" spc="300">
                  <a:latin typeface="Lato"/>
                </a:rPr>
                <a:t>	02 DEPT_NO PIC X(4). </a:t>
              </a:r>
            </a:p>
            <a:p>
              <a:r>
                <a:rPr lang="id-ID" spc="300">
                  <a:latin typeface="Lato"/>
                </a:rPr>
                <a:t>	02 GAJI PIC 9(6).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62858" y="4458980"/>
            <a:ext cx="9144000" cy="1600193"/>
            <a:chOff x="1362858" y="5973455"/>
            <a:chExt cx="9144000" cy="1600193"/>
          </a:xfrm>
        </p:grpSpPr>
        <p:sp>
          <p:nvSpPr>
            <p:cNvPr id="17" name="Rectangle 16"/>
            <p:cNvSpPr/>
            <p:nvPr/>
          </p:nvSpPr>
          <p:spPr>
            <a:xfrm>
              <a:off x="1362858" y="5973455"/>
              <a:ext cx="59281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000" b="1" spc="300">
                  <a:latin typeface="Butler"/>
                </a:rPr>
                <a:t>Tingkat Konsptual (Conceptual Level) :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62858" y="6373319"/>
              <a:ext cx="9144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id-ID" spc="300">
                  <a:latin typeface="Lato"/>
                </a:rPr>
                <a:t>	PEGAWAI </a:t>
              </a:r>
            </a:p>
            <a:p>
              <a:r>
                <a:rPr lang="id-ID" spc="300">
                  <a:latin typeface="Lato"/>
                </a:rPr>
                <a:t>	NOMOR_PEGAWAI CHARACTER 6 </a:t>
              </a:r>
            </a:p>
            <a:p>
              <a:r>
                <a:rPr lang="id-ID" spc="300">
                  <a:latin typeface="Lato"/>
                </a:rPr>
                <a:t>	NOMOR_DEPT CHARACTER 4 </a:t>
              </a:r>
            </a:p>
            <a:p>
              <a:r>
                <a:rPr lang="id-ID" spc="300">
                  <a:latin typeface="Lato"/>
                </a:rPr>
                <a:t>	GAJI NUMERIC 6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1056" y="6778135"/>
            <a:ext cx="8687344" cy="1967574"/>
            <a:chOff x="1371056" y="6949585"/>
            <a:chExt cx="8687344" cy="19675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BF7CDB-1C30-4B95-9104-995DE5A99FAA}"/>
                </a:ext>
              </a:extLst>
            </p:cNvPr>
            <p:cNvSpPr txBox="1"/>
            <p:nvPr/>
          </p:nvSpPr>
          <p:spPr>
            <a:xfrm>
              <a:off x="1484546" y="7378276"/>
              <a:ext cx="8573854" cy="153888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r>
                <a:rPr lang="id-ID" sz="2000" spc="300">
                  <a:latin typeface="Lato"/>
                </a:rPr>
                <a:t>	FILE_PEGAWAI LENGTH = 22 </a:t>
              </a:r>
            </a:p>
            <a:p>
              <a:r>
                <a:rPr lang="id-ID" sz="2000" spc="300">
                  <a:latin typeface="Lato"/>
                </a:rPr>
                <a:t>	PREFIX TYPE = BYTE (6), OFFSET = 0 </a:t>
              </a:r>
            </a:p>
            <a:p>
              <a:r>
                <a:rPr lang="id-ID" sz="2000" spc="300">
                  <a:latin typeface="Lato"/>
                </a:rPr>
                <a:t>	EMP# TYPE = BYTE (6), OFFSET = 6, INDEX = EMPX </a:t>
              </a:r>
            </a:p>
            <a:p>
              <a:r>
                <a:rPr lang="id-ID" sz="2000" spc="300">
                  <a:latin typeface="Lato"/>
                </a:rPr>
                <a:t>	DEPT# TYPE = BYTE (4), OFFSET = 12 </a:t>
              </a:r>
            </a:p>
            <a:p>
              <a:r>
                <a:rPr lang="id-ID" sz="2000" spc="300">
                  <a:latin typeface="Lato"/>
                </a:rPr>
                <a:t>	</a:t>
              </a:r>
              <a:r>
                <a:rPr lang="en-US" sz="2000" spc="300">
                  <a:latin typeface="Lato"/>
                </a:rPr>
                <a:t>PAY TYPE = FULLWORD, OFFSET = 16 </a:t>
              </a:r>
              <a:endParaRPr lang="en-US" sz="2000" spc="300" dirty="0">
                <a:latin typeface="Lato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056" y="6949585"/>
              <a:ext cx="62013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b="1" spc="300">
                  <a:latin typeface="Butler"/>
                </a:rPr>
                <a:t>Tingkat Internal (Internal Level) </a:t>
              </a:r>
              <a:r>
                <a:rPr lang="id-ID" sz="2000" spc="300">
                  <a:latin typeface="Lato"/>
                </a:rPr>
                <a:t>: </a:t>
              </a:r>
              <a:r>
                <a:rPr lang="id-ID" sz="2000" b="1" spc="300">
                  <a:latin typeface="Butler"/>
                </a:rPr>
                <a:t>	 </a:t>
              </a:r>
            </a:p>
          </p:txBody>
        </p:sp>
      </p:grpSp>
      <p:pic>
        <p:nvPicPr>
          <p:cNvPr id="22" name="Graphic 24">
            <a:extLst>
              <a:ext uri="{FF2B5EF4-FFF2-40B4-BE49-F238E27FC236}">
                <a16:creationId xmlns:a16="http://schemas.microsoft.com/office/drawing/2014/main" id="{34926EBF-923A-4244-A428-27060080A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9758300" y="6591148"/>
            <a:ext cx="5642293" cy="607167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2B2594-9555-4894-9C4C-428BFBEC46AA}"/>
              </a:ext>
            </a:extLst>
          </p:cNvPr>
          <p:cNvCxnSpPr>
            <a:cxnSpLocks/>
          </p:cNvCxnSpPr>
          <p:nvPr/>
        </p:nvCxnSpPr>
        <p:spPr>
          <a:xfrm>
            <a:off x="1484546" y="4074677"/>
            <a:ext cx="7522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 flipV="1">
            <a:off x="15193114" y="6180988"/>
            <a:ext cx="1705451" cy="6431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D3DBE-C2BD-4F31-8787-FA7AD0ECD978}"/>
              </a:ext>
            </a:extLst>
          </p:cNvPr>
          <p:cNvSpPr txBox="1"/>
          <p:nvPr/>
        </p:nvSpPr>
        <p:spPr>
          <a:xfrm>
            <a:off x="10021083" y="6093584"/>
            <a:ext cx="82296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200" b="1" spc="600">
                <a:solidFill>
                  <a:schemeClr val="bg1"/>
                </a:solidFill>
              </a:rPr>
              <a:t> Sebuah File Pegawai Yang</a:t>
            </a:r>
          </a:p>
          <a:p>
            <a:pPr algn="r"/>
            <a:r>
              <a:rPr lang="id-ID" sz="3200" b="1" spc="600">
                <a:solidFill>
                  <a:schemeClr val="bg1"/>
                </a:solidFill>
              </a:rPr>
              <a:t> Akan Didefinisikan</a:t>
            </a:r>
            <a:r>
              <a:rPr lang="en-US" sz="6600" b="1" spc="300">
                <a:solidFill>
                  <a:schemeClr val="bg1"/>
                </a:solidFill>
                <a:latin typeface="Butler"/>
              </a:rPr>
              <a:t>.</a:t>
            </a:r>
            <a:endParaRPr lang="en-ID" sz="6600" b="1" spc="300" dirty="0">
              <a:solidFill>
                <a:schemeClr val="bg1"/>
              </a:solidFill>
              <a:latin typeface="Butl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97615" y="5116205"/>
            <a:ext cx="32287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 b="1" spc="650">
                <a:solidFill>
                  <a:schemeClr val="bg1"/>
                </a:solidFill>
                <a:latin typeface="Butler"/>
              </a:rPr>
              <a:t>Contoh.</a:t>
            </a:r>
            <a:endParaRPr lang="id-ID" sz="6000" spc="65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2B2594-9555-4894-9C4C-428BFBEC46AA}"/>
              </a:ext>
            </a:extLst>
          </p:cNvPr>
          <p:cNvCxnSpPr>
            <a:cxnSpLocks/>
          </p:cNvCxnSpPr>
          <p:nvPr/>
        </p:nvCxnSpPr>
        <p:spPr>
          <a:xfrm>
            <a:off x="1494071" y="6455927"/>
            <a:ext cx="7522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774135">
            <a:off x="15942330" y="9169678"/>
            <a:ext cx="1329752" cy="12572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46D58-A1F2-4B45-942D-D72C24A90349}"/>
              </a:ext>
            </a:extLst>
          </p:cNvPr>
          <p:cNvSpPr/>
          <p:nvPr/>
        </p:nvSpPr>
        <p:spPr>
          <a:xfrm>
            <a:off x="16877885" y="8059252"/>
            <a:ext cx="2012311" cy="2483950"/>
          </a:xfrm>
          <a:custGeom>
            <a:avLst/>
            <a:gdLst>
              <a:gd name="connsiteX0" fmla="*/ 1464161 w 2012311"/>
              <a:gd name="connsiteY0" fmla="*/ 1914 h 2483950"/>
              <a:gd name="connsiteX1" fmla="*/ 1594647 w 2012311"/>
              <a:gd name="connsiteY1" fmla="*/ 5032 h 2483950"/>
              <a:gd name="connsiteX2" fmla="*/ 1875271 w 2012311"/>
              <a:gd name="connsiteY2" fmla="*/ 361477 h 2483950"/>
              <a:gd name="connsiteX3" fmla="*/ 2007021 w 2012311"/>
              <a:gd name="connsiteY3" fmla="*/ 868958 h 2483950"/>
              <a:gd name="connsiteX4" fmla="*/ 1767919 w 2012311"/>
              <a:gd name="connsiteY4" fmla="*/ 1506238 h 2483950"/>
              <a:gd name="connsiteX5" fmla="*/ 1473602 w 2012311"/>
              <a:gd name="connsiteY5" fmla="*/ 2140580 h 2483950"/>
              <a:gd name="connsiteX6" fmla="*/ 1224210 w 2012311"/>
              <a:gd name="connsiteY6" fmla="*/ 2426775 h 2483950"/>
              <a:gd name="connsiteX7" fmla="*/ 1161783 w 2012311"/>
              <a:gd name="connsiteY7" fmla="*/ 2483950 h 2483950"/>
              <a:gd name="connsiteX8" fmla="*/ 14314 w 2012311"/>
              <a:gd name="connsiteY8" fmla="*/ 2483950 h 2483950"/>
              <a:gd name="connsiteX9" fmla="*/ 8668 w 2012311"/>
              <a:gd name="connsiteY9" fmla="*/ 2462740 h 2483950"/>
              <a:gd name="connsiteX10" fmla="*/ 48631 w 2012311"/>
              <a:gd name="connsiteY10" fmla="*/ 1924308 h 2483950"/>
              <a:gd name="connsiteX11" fmla="*/ 188724 w 2012311"/>
              <a:gd name="connsiteY11" fmla="*/ 1300350 h 2483950"/>
              <a:gd name="connsiteX12" fmla="*/ 518245 w 2012311"/>
              <a:gd name="connsiteY12" fmla="*/ 670329 h 2483950"/>
              <a:gd name="connsiteX13" fmla="*/ 1029623 w 2012311"/>
              <a:gd name="connsiteY13" fmla="*/ 163691 h 2483950"/>
              <a:gd name="connsiteX14" fmla="*/ 1464161 w 2012311"/>
              <a:gd name="connsiteY14" fmla="*/ 1914 h 24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2311" h="2483950">
                <a:moveTo>
                  <a:pt x="1464161" y="1914"/>
                </a:moveTo>
                <a:cubicBezTo>
                  <a:pt x="1509956" y="-1472"/>
                  <a:pt x="1553819" y="-324"/>
                  <a:pt x="1594647" y="5032"/>
                </a:cubicBezTo>
                <a:cubicBezTo>
                  <a:pt x="1757971" y="26119"/>
                  <a:pt x="1814009" y="194674"/>
                  <a:pt x="1875271" y="361477"/>
                </a:cubicBezTo>
                <a:cubicBezTo>
                  <a:pt x="1929049" y="507956"/>
                  <a:pt x="2037447" y="649535"/>
                  <a:pt x="2007021" y="868958"/>
                </a:cubicBezTo>
                <a:cubicBezTo>
                  <a:pt x="1980511" y="1060679"/>
                  <a:pt x="1862357" y="1285295"/>
                  <a:pt x="1767919" y="1506238"/>
                </a:cubicBezTo>
                <a:cubicBezTo>
                  <a:pt x="1673501" y="1726511"/>
                  <a:pt x="1605289" y="1962255"/>
                  <a:pt x="1473602" y="2140580"/>
                </a:cubicBezTo>
                <a:cubicBezTo>
                  <a:pt x="1398365" y="2242367"/>
                  <a:pt x="1312294" y="2339940"/>
                  <a:pt x="1224210" y="2426775"/>
                </a:cubicBezTo>
                <a:lnTo>
                  <a:pt x="1161783" y="2483950"/>
                </a:lnTo>
                <a:lnTo>
                  <a:pt x="14314" y="2483950"/>
                </a:lnTo>
                <a:lnTo>
                  <a:pt x="8668" y="2462740"/>
                </a:lnTo>
                <a:cubicBezTo>
                  <a:pt x="-17766" y="2317316"/>
                  <a:pt x="22258" y="2116149"/>
                  <a:pt x="48631" y="1924308"/>
                </a:cubicBezTo>
                <a:cubicBezTo>
                  <a:pt x="75288" y="1732332"/>
                  <a:pt x="94285" y="1521293"/>
                  <a:pt x="188724" y="1300350"/>
                </a:cubicBezTo>
                <a:cubicBezTo>
                  <a:pt x="283161" y="1079408"/>
                  <a:pt x="386568" y="848320"/>
                  <a:pt x="518245" y="670329"/>
                </a:cubicBezTo>
                <a:cubicBezTo>
                  <a:pt x="668719" y="466757"/>
                  <a:pt x="862767" y="281531"/>
                  <a:pt x="1029623" y="163691"/>
                </a:cubicBezTo>
                <a:cubicBezTo>
                  <a:pt x="1172003" y="63044"/>
                  <a:pt x="1326775" y="12072"/>
                  <a:pt x="1464161" y="1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7C9C423-94FE-4DDF-928E-EEA87A98343F}"/>
              </a:ext>
            </a:extLst>
          </p:cNvPr>
          <p:cNvSpPr/>
          <p:nvPr/>
        </p:nvSpPr>
        <p:spPr>
          <a:xfrm>
            <a:off x="-1215612" y="7115175"/>
            <a:ext cx="3864069" cy="3225208"/>
          </a:xfrm>
          <a:custGeom>
            <a:avLst/>
            <a:gdLst>
              <a:gd name="connsiteX0" fmla="*/ 1454057 w 3864069"/>
              <a:gd name="connsiteY0" fmla="*/ 719 h 2806402"/>
              <a:gd name="connsiteX1" fmla="*/ 2030982 w 3864069"/>
              <a:gd name="connsiteY1" fmla="*/ 32466 h 2806402"/>
              <a:gd name="connsiteX2" fmla="*/ 2926492 w 3864069"/>
              <a:gd name="connsiteY2" fmla="*/ 124705 h 2806402"/>
              <a:gd name="connsiteX3" fmla="*/ 3671896 w 3864069"/>
              <a:gd name="connsiteY3" fmla="*/ 771330 h 2806402"/>
              <a:gd name="connsiteX4" fmla="*/ 3859382 w 3864069"/>
              <a:gd name="connsiteY4" fmla="*/ 1814956 h 2806402"/>
              <a:gd name="connsiteX5" fmla="*/ 3669350 w 3864069"/>
              <a:gd name="connsiteY5" fmla="*/ 2724146 h 2806402"/>
              <a:gd name="connsiteX6" fmla="*/ 3611034 w 3864069"/>
              <a:gd name="connsiteY6" fmla="*/ 2806402 h 2806402"/>
              <a:gd name="connsiteX7" fmla="*/ 382597 w 3864069"/>
              <a:gd name="connsiteY7" fmla="*/ 2806402 h 2806402"/>
              <a:gd name="connsiteX8" fmla="*/ 346733 w 3864069"/>
              <a:gd name="connsiteY8" fmla="*/ 2764322 h 2806402"/>
              <a:gd name="connsiteX9" fmla="*/ 275726 w 3864069"/>
              <a:gd name="connsiteY9" fmla="*/ 2670483 h 2806402"/>
              <a:gd name="connsiteX10" fmla="*/ 1190 w 3864069"/>
              <a:gd name="connsiteY10" fmla="*/ 1624580 h 2806402"/>
              <a:gd name="connsiteX11" fmla="*/ 458504 w 3864069"/>
              <a:gd name="connsiteY11" fmla="*/ 748089 h 2806402"/>
              <a:gd name="connsiteX12" fmla="*/ 1137147 w 3864069"/>
              <a:gd name="connsiteY12" fmla="*/ 57566 h 2806402"/>
              <a:gd name="connsiteX13" fmla="*/ 1454057 w 3864069"/>
              <a:gd name="connsiteY13" fmla="*/ 719 h 280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4069" h="2806402">
                <a:moveTo>
                  <a:pt x="1454057" y="719"/>
                </a:moveTo>
                <a:cubicBezTo>
                  <a:pt x="1639225" y="-4792"/>
                  <a:pt x="1836559" y="22889"/>
                  <a:pt x="2030982" y="32466"/>
                </a:cubicBezTo>
                <a:cubicBezTo>
                  <a:pt x="2341145" y="48295"/>
                  <a:pt x="2669712" y="-3109"/>
                  <a:pt x="2926492" y="124705"/>
                </a:cubicBezTo>
                <a:cubicBezTo>
                  <a:pt x="3219642" y="270908"/>
                  <a:pt x="3494266" y="521147"/>
                  <a:pt x="3671896" y="771330"/>
                </a:cubicBezTo>
                <a:cubicBezTo>
                  <a:pt x="3874467" y="1056384"/>
                  <a:pt x="3871706" y="1457811"/>
                  <a:pt x="3859382" y="1814956"/>
                </a:cubicBezTo>
                <a:cubicBezTo>
                  <a:pt x="3848835" y="2127850"/>
                  <a:pt x="3823427" y="2467264"/>
                  <a:pt x="3669350" y="2724146"/>
                </a:cubicBezTo>
                <a:lnTo>
                  <a:pt x="3611034" y="2806402"/>
                </a:lnTo>
                <a:lnTo>
                  <a:pt x="382597" y="2806402"/>
                </a:lnTo>
                <a:lnTo>
                  <a:pt x="346733" y="2764322"/>
                </a:lnTo>
                <a:cubicBezTo>
                  <a:pt x="321680" y="2733161"/>
                  <a:pt x="297963" y="2701812"/>
                  <a:pt x="275726" y="2670483"/>
                </a:cubicBezTo>
                <a:cubicBezTo>
                  <a:pt x="73155" y="2385429"/>
                  <a:pt x="-11227" y="1982075"/>
                  <a:pt x="1190" y="1624580"/>
                </a:cubicBezTo>
                <a:cubicBezTo>
                  <a:pt x="13150" y="1267337"/>
                  <a:pt x="237292" y="1012428"/>
                  <a:pt x="458504" y="748089"/>
                </a:cubicBezTo>
                <a:cubicBezTo>
                  <a:pt x="652767" y="515993"/>
                  <a:pt x="834727" y="174234"/>
                  <a:pt x="1137147" y="57566"/>
                </a:cubicBezTo>
                <a:cubicBezTo>
                  <a:pt x="1236233" y="19281"/>
                  <a:pt x="1342955" y="4025"/>
                  <a:pt x="1454057" y="7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11DBCF-393B-41F5-91DE-218750EB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4640">
            <a:off x="364895" y="8180462"/>
            <a:ext cx="1103438" cy="19883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F739D7F-BEAC-4045-8305-92C5EE54CD4F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06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3A48828-2878-4E9E-BDCD-CC7887F95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24634" flipH="1">
            <a:off x="16542534" y="7999725"/>
            <a:ext cx="1040475" cy="187491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342684" y="2031319"/>
            <a:ext cx="10915809" cy="1950047"/>
            <a:chOff x="3686095" y="684821"/>
            <a:chExt cx="10915809" cy="195004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CA42AB-BB04-48F8-9050-B43C5FAC3C59}"/>
                </a:ext>
              </a:extLst>
            </p:cNvPr>
            <p:cNvSpPr txBox="1"/>
            <p:nvPr/>
          </p:nvSpPr>
          <p:spPr>
            <a:xfrm>
              <a:off x="5612653" y="2111648"/>
              <a:ext cx="7062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800" b="1" spc="600">
                  <a:latin typeface="Lato" panose="020F0502020204030203" pitchFamily="34" charset="0"/>
                </a:rPr>
                <a:t>Ada 2 Jenis Data Independence</a:t>
              </a:r>
              <a:endParaRPr lang="en-ID" sz="2800" b="1" spc="600" dirty="0">
                <a:latin typeface="Lato" panose="020F050202020403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A8BA08-A3FA-4BC3-BB94-0309788EF14C}"/>
                </a:ext>
              </a:extLst>
            </p:cNvPr>
            <p:cNvSpPr txBox="1"/>
            <p:nvPr/>
          </p:nvSpPr>
          <p:spPr>
            <a:xfrm>
              <a:off x="3686095" y="684821"/>
              <a:ext cx="1091580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9600" b="1" spc="300">
                  <a:solidFill>
                    <a:schemeClr val="accent2"/>
                  </a:solidFill>
                  <a:latin typeface="Butler" panose="02070803080706020303" pitchFamily="18" charset="0"/>
                </a:rPr>
                <a:t>Data Independence</a:t>
              </a:r>
              <a:r>
                <a:rPr lang="en-US" sz="9600" b="1" spc="300">
                  <a:solidFill>
                    <a:schemeClr val="accent2"/>
                  </a:solidFill>
                  <a:latin typeface="Butler" panose="02070803080706020303" pitchFamily="18" charset="0"/>
                </a:rPr>
                <a:t>.</a:t>
              </a:r>
              <a:endParaRPr lang="en-ID" sz="9600" b="1" spc="300" dirty="0">
                <a:solidFill>
                  <a:schemeClr val="accent2"/>
                </a:solidFill>
                <a:latin typeface="Butler" panose="02070803080706020303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963641" y="5889709"/>
            <a:ext cx="7379748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sz="2000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Internal Schema dapat diubah oleh DBA tanpa mengganggu </a:t>
            </a:r>
            <a:r>
              <a:rPr lang="id-ID" sz="2000" i="1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concptual schema</a:t>
            </a:r>
            <a:endParaRPr lang="en-US" sz="2000" i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EA516-6D3F-4ABF-8E75-ACCFDBBE9EC6}"/>
              </a:ext>
            </a:extLst>
          </p:cNvPr>
          <p:cNvSpPr txBox="1"/>
          <p:nvPr/>
        </p:nvSpPr>
        <p:spPr>
          <a:xfrm>
            <a:off x="1259514" y="5115800"/>
            <a:ext cx="679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i="1" spc="300">
                <a:latin typeface="Butler" panose="02070803080706020303" pitchFamily="18" charset="0"/>
              </a:rPr>
              <a:t>Physical Data Independence</a:t>
            </a:r>
            <a:endParaRPr lang="en-ID" sz="3200" i="1" spc="300" dirty="0">
              <a:latin typeface="Butler" panose="02070803080706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EA516-6D3F-4ABF-8E75-ACCFDBBE9EC6}"/>
              </a:ext>
            </a:extLst>
          </p:cNvPr>
          <p:cNvSpPr txBox="1"/>
          <p:nvPr/>
        </p:nvSpPr>
        <p:spPr>
          <a:xfrm>
            <a:off x="10840808" y="5112114"/>
            <a:ext cx="5864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i="1" spc="300">
                <a:latin typeface="Butler" panose="02070803080706020303" pitchFamily="18" charset="0"/>
              </a:rPr>
              <a:t>Logical Data Independence</a:t>
            </a:r>
            <a:endParaRPr lang="en-ID" sz="3200" i="1" spc="300" dirty="0">
              <a:latin typeface="Butler" panose="02070803080706020303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8097D4-4509-473E-9AEF-AD00887E7376}"/>
              </a:ext>
            </a:extLst>
          </p:cNvPr>
          <p:cNvCxnSpPr>
            <a:cxnSpLocks/>
          </p:cNvCxnSpPr>
          <p:nvPr/>
        </p:nvCxnSpPr>
        <p:spPr>
          <a:xfrm>
            <a:off x="9029189" y="5067087"/>
            <a:ext cx="0" cy="1860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88055" y="5889709"/>
            <a:ext cx="770099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sz="2000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Conceptual Schema dapat diubah oleh DBA tanpa mengganggu </a:t>
            </a:r>
            <a:r>
              <a:rPr lang="id-ID" sz="2000" i="1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external schema</a:t>
            </a:r>
            <a:endParaRPr lang="en-US" sz="2000" i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FB2F6D1-6525-4871-885E-0E87E5C5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-741326" y="-637688"/>
            <a:ext cx="2473488" cy="26617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339EA13-EAFA-48F5-AA0F-CB8AD42A9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12202314" y="3857865"/>
            <a:ext cx="5566663" cy="59902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758A55-23FD-429E-AD29-56B329CB8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11710480" y="7261183"/>
            <a:ext cx="2268550" cy="24411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B4EDEA-C0F0-4072-A583-1FC1BDD53C9C}"/>
              </a:ext>
            </a:extLst>
          </p:cNvPr>
          <p:cNvSpPr txBox="1"/>
          <p:nvPr/>
        </p:nvSpPr>
        <p:spPr>
          <a:xfrm>
            <a:off x="16642865" y="9236860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07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0B32-451F-4CC8-BBEE-C48EAD398E68}"/>
              </a:ext>
            </a:extLst>
          </p:cNvPr>
          <p:cNvSpPr txBox="1"/>
          <p:nvPr/>
        </p:nvSpPr>
        <p:spPr>
          <a:xfrm>
            <a:off x="1111913" y="4649139"/>
            <a:ext cx="11035075" cy="59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spc="300">
                <a:latin typeface="Butler" panose="02070803080706020303" pitchFamily="18" charset="0"/>
              </a:rPr>
              <a:t>2 Data Sub Languge Yang Terdapat Dalam Basis Data</a:t>
            </a:r>
            <a:r>
              <a:rPr lang="en-US" sz="2800" b="1" spc="300">
                <a:latin typeface="Butler" panose="02070803080706020303" pitchFamily="18" charset="0"/>
              </a:rPr>
              <a:t>.</a:t>
            </a:r>
            <a:endParaRPr lang="en-ID" sz="28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7C8169-5FA8-4334-A69F-D00D9DF48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 flipV="1">
            <a:off x="-66131" y="-215338"/>
            <a:ext cx="1008347" cy="18170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79788" y="1945718"/>
            <a:ext cx="14657841" cy="1427334"/>
            <a:chOff x="1815274" y="1945718"/>
            <a:chExt cx="14657841" cy="1427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04A79-89A1-4B2E-ADF5-D8BD712C21D5}"/>
                </a:ext>
              </a:extLst>
            </p:cNvPr>
            <p:cNvSpPr txBox="1"/>
            <p:nvPr/>
          </p:nvSpPr>
          <p:spPr>
            <a:xfrm>
              <a:off x="1815274" y="1945718"/>
              <a:ext cx="9386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7200" b="1" spc="300">
                  <a:latin typeface="Butler" panose="02070803080706020303" pitchFamily="18" charset="0"/>
                </a:rPr>
                <a:t>Bahasa Dalam DBMS</a:t>
              </a:r>
              <a:r>
                <a:rPr lang="en-US" sz="7200" b="1" spc="300">
                  <a:latin typeface="Butler" panose="02070803080706020303" pitchFamily="18" charset="0"/>
                </a:rPr>
                <a:t>.</a:t>
              </a:r>
              <a:endParaRPr lang="en-ID" sz="7200" b="1" spc="300" dirty="0">
                <a:latin typeface="Butler" panose="02070803080706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A42AB-BB04-48F8-9050-B43C5FAC3C59}"/>
                </a:ext>
              </a:extLst>
            </p:cNvPr>
            <p:cNvSpPr txBox="1"/>
            <p:nvPr/>
          </p:nvSpPr>
          <p:spPr>
            <a:xfrm>
              <a:off x="1922080" y="2972942"/>
              <a:ext cx="14551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000" spc="300">
                  <a:latin typeface="Lato" panose="020F0502020204030203" pitchFamily="34" charset="0"/>
                </a:rPr>
                <a:t>Bahasa yang digunakan untuk operasi manajemen basis data dikenal dengan istilah “</a:t>
              </a:r>
              <a:r>
                <a:rPr lang="id-ID" sz="2000" i="1" spc="300">
                  <a:latin typeface="Lato" panose="020F0502020204030203" pitchFamily="34" charset="0"/>
                </a:rPr>
                <a:t>Data Sub Languge</a:t>
              </a:r>
              <a:r>
                <a:rPr lang="id-ID" sz="2000" spc="300">
                  <a:latin typeface="Lato" panose="020F0502020204030203" pitchFamily="34" charset="0"/>
                </a:rPr>
                <a:t>”</a:t>
              </a:r>
              <a:endParaRPr lang="en-ID" sz="2000" spc="3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86594" y="5581463"/>
            <a:ext cx="9203634" cy="1384995"/>
            <a:chOff x="1186594" y="4985123"/>
            <a:chExt cx="9203634" cy="13849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EA516-6D3F-4ABF-8E75-ACCFDBBE9EC6}"/>
                </a:ext>
              </a:extLst>
            </p:cNvPr>
            <p:cNvSpPr txBox="1"/>
            <p:nvPr/>
          </p:nvSpPr>
          <p:spPr>
            <a:xfrm>
              <a:off x="1186594" y="4985123"/>
              <a:ext cx="6798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i="1" spc="300">
                  <a:latin typeface="Butler"/>
                </a:rPr>
                <a:t>Data Definition Language </a:t>
              </a:r>
              <a:r>
                <a:rPr lang="id-ID" sz="2400" b="1" spc="300">
                  <a:latin typeface="Butler"/>
                </a:rPr>
                <a:t>(DDL) </a:t>
              </a:r>
              <a:endParaRPr lang="en-ID" sz="2400" b="1" spc="300" dirty="0">
                <a:latin typeface="Butl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6228" y="5446788"/>
              <a:ext cx="9144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id-ID" spc="300">
                  <a:latin typeface="Lato"/>
                </a:rPr>
                <a:t>Bahasa yang digunakan dalam mendefinisikan struktur atau kerangka dari basis data, di dalamnya termasuk record, elemen data, kunci elemen, dan relasinya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6594" y="7410239"/>
            <a:ext cx="9148831" cy="1384995"/>
            <a:chOff x="1186594" y="7410239"/>
            <a:chExt cx="9148831" cy="1384995"/>
          </a:xfrm>
        </p:grpSpPr>
        <p:sp>
          <p:nvSpPr>
            <p:cNvPr id="14" name="Rectangle 13"/>
            <p:cNvSpPr/>
            <p:nvPr/>
          </p:nvSpPr>
          <p:spPr>
            <a:xfrm>
              <a:off x="1186594" y="7410239"/>
              <a:ext cx="6686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b="1" i="1" spc="300">
                  <a:latin typeface="Butler"/>
                </a:rPr>
                <a:t>Data</a:t>
              </a:r>
              <a:r>
                <a:rPr lang="id-ID" sz="2400" i="1" spc="300">
                  <a:latin typeface="Butler"/>
                </a:rPr>
                <a:t> </a:t>
              </a:r>
              <a:r>
                <a:rPr lang="id-ID" sz="2400" b="1" i="1" spc="300">
                  <a:latin typeface="Butler"/>
                </a:rPr>
                <a:t>Manipulation Language </a:t>
              </a:r>
              <a:r>
                <a:rPr lang="id-ID" sz="2400" b="1" spc="300">
                  <a:latin typeface="Butler"/>
                </a:rPr>
                <a:t>(DML)</a:t>
              </a:r>
              <a:r>
                <a:rPr lang="id-ID" sz="2400" spc="300">
                  <a:latin typeface="Butler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1425" y="7871904"/>
              <a:ext cx="9144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id-ID" spc="300">
                  <a:latin typeface="Lato"/>
                </a:rPr>
                <a:t>Bahasa yang digunakan untuk menjabarkan pemrosesan dari basis data, fasilitas ini diperlukan untuk memasukkan, mengambil, mengubah data. DML dipakai untuk operasi terhadap isi basis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4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987775" y="7804535"/>
            <a:ext cx="3243668" cy="29081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754181-33AF-41BF-A77B-92B7C704C4C3}"/>
              </a:ext>
            </a:extLst>
          </p:cNvPr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465609" y="918652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8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196E7-B9B0-4968-BCFF-317569A1FC24}"/>
              </a:ext>
            </a:extLst>
          </p:cNvPr>
          <p:cNvSpPr txBox="1"/>
          <p:nvPr/>
        </p:nvSpPr>
        <p:spPr>
          <a:xfrm>
            <a:off x="10167617" y="1326803"/>
            <a:ext cx="2886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0" b="1" spc="300">
                <a:latin typeface="Butler" panose="02070803080706020303" pitchFamily="18" charset="0"/>
              </a:rPr>
              <a:t>Tugas</a:t>
            </a:r>
            <a:endParaRPr lang="en-ID" sz="8000" b="1" spc="300" dirty="0">
              <a:latin typeface="Butler" panose="02070803080706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7F798-7597-4E09-B35E-88BA6ACFD057}"/>
              </a:ext>
            </a:extLst>
          </p:cNvPr>
          <p:cNvSpPr txBox="1"/>
          <p:nvPr/>
        </p:nvSpPr>
        <p:spPr>
          <a:xfrm>
            <a:off x="870669" y="2405960"/>
            <a:ext cx="7657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400" spc="300">
                <a:latin typeface="Lato"/>
              </a:rPr>
              <a:t>Pengguna menyatakan permintaan akses menggunakan DBMS </a:t>
            </a:r>
            <a:endParaRPr lang="id-ID" sz="2400" spc="300"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endParaRPr lang="id-ID" sz="2400" spc="300"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spc="300">
                <a:latin typeface="Lato"/>
              </a:rPr>
              <a:t>DBMS menangkap dan menginterpretasikan</a:t>
            </a:r>
            <a:endParaRPr lang="id-ID" sz="2400" spc="300"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endParaRPr lang="id-ID" sz="2400" spc="300"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spc="300">
                <a:latin typeface="Lato"/>
              </a:rPr>
              <a:t> </a:t>
            </a:r>
            <a:r>
              <a:rPr lang="id-ID" sz="2400" spc="300">
                <a:latin typeface="Lato"/>
              </a:rPr>
              <a:t>DBMS mencari 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2400" i="1" spc="300">
                <a:latin typeface="Lato"/>
              </a:rPr>
              <a:t>eksternal / conceptual mapping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2400" i="1" spc="300">
                <a:latin typeface="Lato"/>
              </a:rPr>
              <a:t>conceptual schema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2400" i="1" spc="300">
                <a:latin typeface="Lato"/>
              </a:rPr>
              <a:t>konseptual / internal mapping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d-ID" sz="2400" i="1" spc="300">
                <a:latin typeface="Lato"/>
              </a:rPr>
              <a:t>internal schema4.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id-ID" sz="2400" spc="300">
              <a:latin typeface="Lato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400" spc="300">
                <a:latin typeface="Lato"/>
              </a:rPr>
              <a:t>DBMS melaksanakan operasi yang diminta terhadap basis data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D890E3D-7690-4657-A92C-241E89A58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6306587" y="0"/>
            <a:ext cx="1981413" cy="33731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E7DABA-D1B9-4B7A-A625-0BD6D9F38060}"/>
              </a:ext>
            </a:extLst>
          </p:cNvPr>
          <p:cNvSpPr txBox="1"/>
          <p:nvPr/>
        </p:nvSpPr>
        <p:spPr>
          <a:xfrm>
            <a:off x="13716000" y="7863089"/>
            <a:ext cx="3388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000" b="1" spc="300">
                <a:latin typeface="Butler" panose="02070803080706020303" pitchFamily="18" charset="0"/>
              </a:rPr>
              <a:t>DBMS</a:t>
            </a:r>
            <a:r>
              <a:rPr lang="en-US" sz="8000" b="1" spc="300">
                <a:latin typeface="Butler" panose="02070803080706020303" pitchFamily="18" charset="0"/>
              </a:rPr>
              <a:t>.</a:t>
            </a:r>
            <a:endParaRPr lang="en-ID" sz="8000" b="1" spc="300" dirty="0">
              <a:latin typeface="Butler" panose="02070803080706020303" pitchFamily="18" charset="0"/>
            </a:endParaRPr>
          </a:p>
        </p:txBody>
      </p:sp>
      <p:pic>
        <p:nvPicPr>
          <p:cNvPr id="11266" name="Picture 2" descr="ОБЪЕКТИВная жизнь - Музей компьютеров Apple в Москве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7" b="31913"/>
          <a:stretch/>
        </p:blipFill>
        <p:spPr bwMode="auto">
          <a:xfrm>
            <a:off x="11212028" y="2800349"/>
            <a:ext cx="5056459" cy="50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0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0800000">
            <a:off x="10631991" y="-104975"/>
            <a:ext cx="8289235" cy="5125078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9546670" y="-38729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5880782" y="8730060"/>
            <a:ext cx="5629264" cy="3947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609464" y="1401254"/>
            <a:ext cx="7994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500" b="1" spc="300">
                <a:latin typeface="Butler" panose="02070803080706020303" pitchFamily="18" charset="0"/>
              </a:rPr>
              <a:t>Model Data</a:t>
            </a:r>
            <a:r>
              <a:rPr lang="en-US" sz="11500" b="1" spc="300">
                <a:latin typeface="Butler" panose="02070803080706020303" pitchFamily="18" charset="0"/>
              </a:rPr>
              <a:t>.</a:t>
            </a:r>
            <a:endParaRPr lang="en-ID" sz="115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844780" y="681195"/>
            <a:ext cx="1269624" cy="94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715619" y="2996507"/>
            <a:ext cx="10933043" cy="85433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sz="1600" b="1" spc="600">
                <a:latin typeface="Lato" panose="020F0502020204030203" pitchFamily="34" charset="0"/>
              </a:rPr>
              <a:t>Untuk menggambarkn data pada tingkat eksternal dan konseptual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sz="1600" b="1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Digunakan ;</a:t>
            </a:r>
            <a:endParaRPr lang="en-US" sz="1600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8794326" y="1166900"/>
            <a:ext cx="996649" cy="744013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33768" flipH="1">
            <a:off x="9511996" y="1923318"/>
            <a:ext cx="668842" cy="4993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815" y="4595192"/>
            <a:ext cx="9154649" cy="2522483"/>
            <a:chOff x="598815" y="4595192"/>
            <a:chExt cx="9154649" cy="2522483"/>
          </a:xfrm>
        </p:grpSpPr>
        <p:sp>
          <p:nvSpPr>
            <p:cNvPr id="2" name="Rectangle 1"/>
            <p:cNvSpPr/>
            <p:nvPr/>
          </p:nvSpPr>
          <p:spPr>
            <a:xfrm>
              <a:off x="598815" y="4595192"/>
              <a:ext cx="5088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2000" b="1" spc="600">
                  <a:latin typeface="Butler"/>
                </a:rPr>
                <a:t>Model Data Berbasis Objek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464" y="5086350"/>
              <a:ext cx="9144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id-ID" spc="300">
                  <a:latin typeface="Lato"/>
                </a:rPr>
                <a:t>Model data berbasis objek menggunakan konsep entitas, atribut dan hubungan antar entitas. Beberapa jenis model data berbasis objek yang umum adalah :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entity-relationship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semantic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functional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object-oriented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09464" y="7225795"/>
            <a:ext cx="528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spc="600">
                <a:latin typeface="Butler"/>
              </a:rPr>
              <a:t>Model Data Berbasis Record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64" y="7606795"/>
            <a:ext cx="9144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pc="300">
                <a:latin typeface="Lato"/>
              </a:rPr>
              <a:t>Pada model data berbasis </a:t>
            </a:r>
            <a:r>
              <a:rPr lang="id-ID" i="1" spc="300">
                <a:latin typeface="Lato"/>
              </a:rPr>
              <a:t>record</a:t>
            </a:r>
            <a:r>
              <a:rPr lang="id-ID" spc="300">
                <a:latin typeface="Lato"/>
              </a:rPr>
              <a:t> basis data terdiri dari sejumlah record dalam bentuk yang tetap yang dapat dibedakan dari bentuknya. Ada 3 macam jenis model data berbasis record yaitu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model data relasional (</a:t>
            </a:r>
            <a:r>
              <a:rPr lang="id-ID" i="1" spc="300">
                <a:latin typeface="Lato"/>
              </a:rPr>
              <a:t>relational</a:t>
            </a:r>
            <a:r>
              <a:rPr lang="id-ID" spc="300">
                <a:latin typeface="Lato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model data hierarkhi (</a:t>
            </a:r>
            <a:r>
              <a:rPr lang="id-ID" i="1" spc="300">
                <a:latin typeface="Lato"/>
              </a:rPr>
              <a:t>hierarchical</a:t>
            </a:r>
            <a:r>
              <a:rPr lang="id-ID" spc="300">
                <a:latin typeface="Lato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model data jaringan (</a:t>
            </a:r>
            <a:r>
              <a:rPr lang="id-ID" i="1" spc="300">
                <a:latin typeface="Lato"/>
              </a:rPr>
              <a:t>networ</a:t>
            </a:r>
            <a:r>
              <a:rPr lang="id-ID" spc="300">
                <a:latin typeface="Lato"/>
              </a:rPr>
              <a:t>k)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7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3090</TotalTime>
  <Words>1140</Words>
  <Application>Microsoft Office PowerPoint</Application>
  <PresentationFormat>Custom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Butler</vt:lpstr>
      <vt:lpstr>Calibri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Safira Maulana</cp:lastModifiedBy>
  <cp:revision>347</cp:revision>
  <dcterms:created xsi:type="dcterms:W3CDTF">2019-09-05T16:40:00Z</dcterms:created>
  <dcterms:modified xsi:type="dcterms:W3CDTF">2023-10-10T02:01:14Z</dcterms:modified>
</cp:coreProperties>
</file>