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Staatliches" charset="1" panose="00000000000000000000"/>
      <p:regular r:id="rId36"/>
    </p:embeddedFont>
    <p:embeddedFont>
      <p:font typeface="Bernoru" charset="1" panose="00000A00000000000000"/>
      <p:regular r:id="rId39"/>
    </p:embeddedFont>
    <p:embeddedFont>
      <p:font typeface="Arimo" charset="1" panose="020B0604020202020204"/>
      <p:regular r:id="rId41"/>
    </p:embeddedFont>
    <p:embeddedFont>
      <p:font typeface="Arimo Bold" charset="1" panose="020B0704020202020204"/>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notesMasters/notesMaster1.xml" Type="http://schemas.openxmlformats.org/officeDocument/2006/relationships/notesMaster"/><Relationship Id="rId34" Target="theme/theme2.xml" Type="http://schemas.openxmlformats.org/officeDocument/2006/relationships/theme"/><Relationship Id="rId35" Target="notesSlides/notesSlide1.xml" Type="http://schemas.openxmlformats.org/officeDocument/2006/relationships/notesSlide"/><Relationship Id="rId36" Target="fonts/font36.fntdata" Type="http://schemas.openxmlformats.org/officeDocument/2006/relationships/font"/><Relationship Id="rId37" Target="notesSlides/notesSlide2.xml" Type="http://schemas.openxmlformats.org/officeDocument/2006/relationships/notesSlide"/><Relationship Id="rId38" Target="notesSlides/notesSlide3.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4.xml" Type="http://schemas.openxmlformats.org/officeDocument/2006/relationships/notesSlide"/><Relationship Id="rId41" Target="fonts/font41.fntdata" Type="http://schemas.openxmlformats.org/officeDocument/2006/relationships/font"/><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48" Target="notesSlides/notesSlide11.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12.xml" Type="http://schemas.openxmlformats.org/officeDocument/2006/relationships/notesSlide"/><Relationship Id="rId51" Target="notesSlides/notesSlide13.xml" Type="http://schemas.openxmlformats.org/officeDocument/2006/relationships/notesSlide"/><Relationship Id="rId52" Target="notesSlides/notesSlide14.xml" Type="http://schemas.openxmlformats.org/officeDocument/2006/relationships/notesSlide"/><Relationship Id="rId53" Target="notesSlides/notesSlide15.xml" Type="http://schemas.openxmlformats.org/officeDocument/2006/relationships/notesSlide"/><Relationship Id="rId54" Target="notesSlides/notesSlide16.xml" Type="http://schemas.openxmlformats.org/officeDocument/2006/relationships/notesSlide"/><Relationship Id="rId55" Target="notesSlides/notesSlide17.xml" Type="http://schemas.openxmlformats.org/officeDocument/2006/relationships/notesSlide"/><Relationship Id="rId56" Target="notesSlides/notesSlide18.xml" Type="http://schemas.openxmlformats.org/officeDocument/2006/relationships/notesSlide"/><Relationship Id="rId57" Target="notesSlides/notesSlide19.xml" Type="http://schemas.openxmlformats.org/officeDocument/2006/relationships/notesSlide"/><Relationship Id="rId58" Target="notesSlides/notesSlide20.xml" Type="http://schemas.openxmlformats.org/officeDocument/2006/relationships/notesSlide"/><Relationship Id="rId59" Target="notesSlides/notesSlide21.xml" Type="http://schemas.openxmlformats.org/officeDocument/2006/relationships/notesSlide"/><Relationship Id="rId6" Target="slides/slide1.xml" Type="http://schemas.openxmlformats.org/officeDocument/2006/relationships/slide"/><Relationship Id="rId60" Target="notesSlides/notesSlide22.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png" Type="http://schemas.openxmlformats.org/officeDocument/2006/relationships/image"/><Relationship Id="rId12" Target="../media/image10.png" Type="http://schemas.openxmlformats.org/officeDocument/2006/relationships/image"/><Relationship Id="rId13" Target="../media/image11.png" Type="http://schemas.openxmlformats.org/officeDocument/2006/relationships/image"/><Relationship Id="rId14" Target="../media/image12.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10.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notesSlides/notesSlide11.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7.png" Type="http://schemas.openxmlformats.org/officeDocument/2006/relationships/image"/><Relationship Id="rId6" Target="../media/image3.pn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12.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31.png" Type="http://schemas.openxmlformats.org/officeDocument/2006/relationships/image"/><Relationship Id="rId12" Target="../media/image32.svg" Type="http://schemas.openxmlformats.org/officeDocument/2006/relationships/image"/><Relationship Id="rId2" Target="../notesSlides/notesSlide13.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1.png" Type="http://schemas.openxmlformats.org/officeDocument/2006/relationships/image"/><Relationship Id="rId6" Target="../media/image5.pn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14.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jpeg" Type="http://schemas.openxmlformats.org/officeDocument/2006/relationships/image"/><Relationship Id="rId2" Target="../notesSlides/notesSlide15.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 Id="rId8" Target="../media/image33.png" Type="http://schemas.openxmlformats.org/officeDocument/2006/relationships/image"/><Relationship Id="rId9"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jpeg" Type="http://schemas.openxmlformats.org/officeDocument/2006/relationships/image"/><Relationship Id="rId2" Target="../notesSlides/notesSlide16.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 Id="rId8" Target="../media/image33.png" Type="http://schemas.openxmlformats.org/officeDocument/2006/relationships/image"/><Relationship Id="rId9"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2.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17.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1.png" Type="http://schemas.openxmlformats.org/officeDocument/2006/relationships/image"/><Relationship Id="rId6"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19.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5.png" Type="http://schemas.openxmlformats.org/officeDocument/2006/relationships/image"/><Relationship Id="rId12" Target="../media/image4.png" Type="http://schemas.openxmlformats.org/officeDocument/2006/relationships/image"/><Relationship Id="rId2" Target="../notesSlides/notesSlide21.xml" Type="http://schemas.openxmlformats.org/officeDocument/2006/relationships/notesSlide"/><Relationship Id="rId3" Target="../media/image6.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22.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4.png" Type="http://schemas.openxmlformats.org/officeDocument/2006/relationships/image"/><Relationship Id="rId12" Target="../media/image11.png" Type="http://schemas.openxmlformats.org/officeDocument/2006/relationships/image"/><Relationship Id="rId2" Target="../notesSlides/notesSlide3.xml" Type="http://schemas.openxmlformats.org/officeDocument/2006/relationships/notesSlide"/><Relationship Id="rId3" Target="../media/image5.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1.png" Type="http://schemas.openxmlformats.org/officeDocument/2006/relationships/image"/><Relationship Id="rId7" Target="../media/image2.png" Type="http://schemas.openxmlformats.org/officeDocument/2006/relationships/image"/><Relationship Id="rId8" Target="../media/image13.png" Type="http://schemas.openxmlformats.org/officeDocument/2006/relationships/image"/><Relationship Id="rId9"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 Id="rId8"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pn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 Id="rId4" Target="../media/image17.png" Type="http://schemas.openxmlformats.org/officeDocument/2006/relationships/image"/><Relationship Id="rId5" Target="../media/image1.png" Type="http://schemas.openxmlformats.org/officeDocument/2006/relationships/image"/><Relationship Id="rId6" Target="../media/image2.png" Type="http://schemas.openxmlformats.org/officeDocument/2006/relationships/image"/><Relationship Id="rId7" Target="../media/image3.png" Type="http://schemas.openxmlformats.org/officeDocument/2006/relationships/image"/><Relationship Id="rId8" Target="../media/image4.pn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1.png" Type="http://schemas.openxmlformats.org/officeDocument/2006/relationships/image"/><Relationship Id="rId6"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Un dibujo de un animal  Descripción generada automáticamente con confianza baja"/>
          <p:cNvSpPr/>
          <p:nvPr/>
        </p:nvSpPr>
        <p:spPr>
          <a:xfrm flipH="false" flipV="false" rot="0">
            <a:off x="10482550" y="4437450"/>
            <a:ext cx="7805452" cy="5849550"/>
          </a:xfrm>
          <a:custGeom>
            <a:avLst/>
            <a:gdLst/>
            <a:ahLst/>
            <a:cxnLst/>
            <a:rect r="r" b="b" t="t" l="l"/>
            <a:pathLst>
              <a:path h="5849550" w="7805452">
                <a:moveTo>
                  <a:pt x="0" y="0"/>
                </a:moveTo>
                <a:lnTo>
                  <a:pt x="7805452" y="0"/>
                </a:lnTo>
                <a:lnTo>
                  <a:pt x="7805452" y="5849550"/>
                </a:lnTo>
                <a:lnTo>
                  <a:pt x="0" y="5849550"/>
                </a:lnTo>
                <a:lnTo>
                  <a:pt x="0" y="0"/>
                </a:lnTo>
                <a:close/>
              </a:path>
            </a:pathLst>
          </a:custGeom>
          <a:blipFill>
            <a:blip r:embed="rId3"/>
            <a:stretch>
              <a:fillRect l="-2419" t="-34958" r="-121855" b="-33378"/>
            </a:stretch>
          </a:blipFill>
        </p:spPr>
      </p:sp>
      <p:sp>
        <p:nvSpPr>
          <p:cNvPr name="Freeform 3" id="3" descr="Dibujo de una persona  Descripción generada automáticamente con confianza media"/>
          <p:cNvSpPr/>
          <p:nvPr/>
        </p:nvSpPr>
        <p:spPr>
          <a:xfrm flipH="false" flipV="false" rot="0">
            <a:off x="14365150" y="6750900"/>
            <a:ext cx="3922848" cy="3536098"/>
          </a:xfrm>
          <a:custGeom>
            <a:avLst/>
            <a:gdLst/>
            <a:ahLst/>
            <a:cxnLst/>
            <a:rect r="r" b="b" t="t" l="l"/>
            <a:pathLst>
              <a:path h="3536098" w="3922848">
                <a:moveTo>
                  <a:pt x="0" y="0"/>
                </a:moveTo>
                <a:lnTo>
                  <a:pt x="3922848" y="0"/>
                </a:lnTo>
                <a:lnTo>
                  <a:pt x="3922848" y="3536098"/>
                </a:lnTo>
                <a:lnTo>
                  <a:pt x="0" y="3536098"/>
                </a:lnTo>
                <a:lnTo>
                  <a:pt x="0" y="0"/>
                </a:lnTo>
                <a:close/>
              </a:path>
            </a:pathLst>
          </a:custGeom>
          <a:blipFill>
            <a:blip r:embed="rId4"/>
            <a:stretch>
              <a:fillRect l="-69990" t="-6148" r="-101902" b="-63518"/>
            </a:stretch>
          </a:blipFill>
        </p:spPr>
      </p:sp>
      <p:sp>
        <p:nvSpPr>
          <p:cNvPr name="Freeform 4" id="4" descr="Icono  Descripción generada automáticamente"/>
          <p:cNvSpPr/>
          <p:nvPr/>
        </p:nvSpPr>
        <p:spPr>
          <a:xfrm flipH="false" flipV="false" rot="0">
            <a:off x="16585400" y="7690000"/>
            <a:ext cx="1702598" cy="2598798"/>
          </a:xfrm>
          <a:custGeom>
            <a:avLst/>
            <a:gdLst/>
            <a:ahLst/>
            <a:cxnLst/>
            <a:rect r="r" b="b" t="t" l="l"/>
            <a:pathLst>
              <a:path h="2598798" w="1702598">
                <a:moveTo>
                  <a:pt x="0" y="0"/>
                </a:moveTo>
                <a:lnTo>
                  <a:pt x="1702598" y="0"/>
                </a:lnTo>
                <a:lnTo>
                  <a:pt x="1702598" y="2598798"/>
                </a:lnTo>
                <a:lnTo>
                  <a:pt x="0" y="2598798"/>
                </a:lnTo>
                <a:lnTo>
                  <a:pt x="0" y="0"/>
                </a:lnTo>
                <a:close/>
              </a:path>
            </a:pathLst>
          </a:custGeom>
          <a:blipFill>
            <a:blip r:embed="rId5"/>
            <a:stretch>
              <a:fillRect l="-10345" t="-55459" r="-483901" b="-63532"/>
            </a:stretch>
          </a:blipFill>
        </p:spPr>
      </p:sp>
      <p:sp>
        <p:nvSpPr>
          <p:cNvPr name="Freeform 5" id="5" descr="Círculo  Descripción generada automáticamente"/>
          <p:cNvSpPr/>
          <p:nvPr/>
        </p:nvSpPr>
        <p:spPr>
          <a:xfrm flipH="false" flipV="false" rot="0">
            <a:off x="13898810" y="7211496"/>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6"/>
            <a:stretch>
              <a:fillRect l="-53858" t="-7549" r="-50918" b="-7969"/>
            </a:stretch>
          </a:blipFill>
        </p:spPr>
      </p:sp>
      <p:sp>
        <p:nvSpPr>
          <p:cNvPr name="Freeform 6" id="6" descr="Forma  Descripción generada automáticamente"/>
          <p:cNvSpPr/>
          <p:nvPr/>
        </p:nvSpPr>
        <p:spPr>
          <a:xfrm flipH="false" flipV="false" rot="0">
            <a:off x="-189782" y="6811442"/>
            <a:ext cx="4573910" cy="2269922"/>
          </a:xfrm>
          <a:custGeom>
            <a:avLst/>
            <a:gdLst/>
            <a:ahLst/>
            <a:cxnLst/>
            <a:rect r="r" b="b" t="t" l="l"/>
            <a:pathLst>
              <a:path h="2269922" w="4573910">
                <a:moveTo>
                  <a:pt x="0" y="0"/>
                </a:moveTo>
                <a:lnTo>
                  <a:pt x="4573910" y="0"/>
                </a:lnTo>
                <a:lnTo>
                  <a:pt x="4573910" y="2269922"/>
                </a:lnTo>
                <a:lnTo>
                  <a:pt x="0" y="2269922"/>
                </a:lnTo>
                <a:lnTo>
                  <a:pt x="0" y="0"/>
                </a:lnTo>
                <a:close/>
              </a:path>
            </a:pathLst>
          </a:custGeom>
          <a:blipFill>
            <a:blip r:embed="rId7"/>
            <a:stretch>
              <a:fillRect l="-7309" t="-14628" r="-8071" b="-16148"/>
            </a:stretch>
          </a:blipFill>
        </p:spPr>
      </p:sp>
      <p:sp>
        <p:nvSpPr>
          <p:cNvPr name="Freeform 7" id="7" descr="Imagen que contiene electrónica, cd, computadora  Descripción generada automáticamente"/>
          <p:cNvSpPr/>
          <p:nvPr/>
        </p:nvSpPr>
        <p:spPr>
          <a:xfrm flipH="false" flipV="false" rot="0">
            <a:off x="0" y="4251100"/>
            <a:ext cx="4298650" cy="6037702"/>
          </a:xfrm>
          <a:custGeom>
            <a:avLst/>
            <a:gdLst/>
            <a:ahLst/>
            <a:cxnLst/>
            <a:rect r="r" b="b" t="t" l="l"/>
            <a:pathLst>
              <a:path h="6037702" w="4298650">
                <a:moveTo>
                  <a:pt x="0" y="0"/>
                </a:moveTo>
                <a:lnTo>
                  <a:pt x="4298650" y="0"/>
                </a:lnTo>
                <a:lnTo>
                  <a:pt x="4298650" y="6037702"/>
                </a:lnTo>
                <a:lnTo>
                  <a:pt x="0" y="6037702"/>
                </a:lnTo>
                <a:lnTo>
                  <a:pt x="0" y="0"/>
                </a:lnTo>
                <a:close/>
              </a:path>
            </a:pathLst>
          </a:custGeom>
          <a:blipFill>
            <a:blip r:embed="rId8"/>
            <a:stretch>
              <a:fillRect l="-127597" t="0" r="-34210" b="-4849"/>
            </a:stretch>
          </a:blipFill>
        </p:spPr>
      </p:sp>
      <p:grpSp>
        <p:nvGrpSpPr>
          <p:cNvPr name="Group 8" id="8"/>
          <p:cNvGrpSpPr/>
          <p:nvPr/>
        </p:nvGrpSpPr>
        <p:grpSpPr>
          <a:xfrm rot="0">
            <a:off x="15071070" y="5035582"/>
            <a:ext cx="161784" cy="161784"/>
            <a:chOff x="0" y="0"/>
            <a:chExt cx="215712" cy="215712"/>
          </a:xfrm>
        </p:grpSpPr>
        <p:sp>
          <p:nvSpPr>
            <p:cNvPr name="Freeform 9" id="9"/>
            <p:cNvSpPr/>
            <p:nvPr/>
          </p:nvSpPr>
          <p:spPr>
            <a:xfrm flipH="false" flipV="false" rot="0">
              <a:off x="0" y="0"/>
              <a:ext cx="215773" cy="215773"/>
            </a:xfrm>
            <a:custGeom>
              <a:avLst/>
              <a:gdLst/>
              <a:ahLst/>
              <a:cxnLst/>
              <a:rect r="r" b="b" t="t" l="l"/>
              <a:pathLst>
                <a:path h="215773" w="215773">
                  <a:moveTo>
                    <a:pt x="0" y="0"/>
                  </a:moveTo>
                  <a:lnTo>
                    <a:pt x="215773" y="0"/>
                  </a:lnTo>
                  <a:lnTo>
                    <a:pt x="215773" y="215773"/>
                  </a:lnTo>
                  <a:lnTo>
                    <a:pt x="0" y="215773"/>
                  </a:lnTo>
                  <a:close/>
                </a:path>
              </a:pathLst>
            </a:custGeom>
            <a:solidFill>
              <a:srgbClr val="BAD6F1"/>
            </a:solidFill>
          </p:spPr>
        </p:sp>
      </p:grpSp>
      <p:grpSp>
        <p:nvGrpSpPr>
          <p:cNvPr name="Group 10" id="10"/>
          <p:cNvGrpSpPr/>
          <p:nvPr/>
        </p:nvGrpSpPr>
        <p:grpSpPr>
          <a:xfrm rot="0">
            <a:off x="13905994" y="2606618"/>
            <a:ext cx="204926" cy="204926"/>
            <a:chOff x="0" y="0"/>
            <a:chExt cx="273235" cy="273235"/>
          </a:xfrm>
        </p:grpSpPr>
        <p:sp>
          <p:nvSpPr>
            <p:cNvPr name="Freeform 11" id="11"/>
            <p:cNvSpPr/>
            <p:nvPr/>
          </p:nvSpPr>
          <p:spPr>
            <a:xfrm flipH="false" flipV="false" rot="0">
              <a:off x="0" y="0"/>
              <a:ext cx="273177" cy="273177"/>
            </a:xfrm>
            <a:custGeom>
              <a:avLst/>
              <a:gdLst/>
              <a:ahLst/>
              <a:cxnLst/>
              <a:rect r="r" b="b" t="t" l="l"/>
              <a:pathLst>
                <a:path h="273177" w="273177">
                  <a:moveTo>
                    <a:pt x="0" y="136652"/>
                  </a:moveTo>
                  <a:cubicBezTo>
                    <a:pt x="0" y="61214"/>
                    <a:pt x="61214" y="0"/>
                    <a:pt x="136652" y="0"/>
                  </a:cubicBezTo>
                  <a:cubicBezTo>
                    <a:pt x="212090" y="0"/>
                    <a:pt x="273177" y="61214"/>
                    <a:pt x="273177" y="136652"/>
                  </a:cubicBezTo>
                  <a:cubicBezTo>
                    <a:pt x="273177" y="212090"/>
                    <a:pt x="212090" y="273177"/>
                    <a:pt x="136652" y="273177"/>
                  </a:cubicBezTo>
                  <a:cubicBezTo>
                    <a:pt x="61214" y="273177"/>
                    <a:pt x="0" y="212090"/>
                    <a:pt x="0" y="136652"/>
                  </a:cubicBezTo>
                  <a:close/>
                </a:path>
              </a:pathLst>
            </a:custGeom>
            <a:solidFill>
              <a:srgbClr val="FFFFFF"/>
            </a:solidFill>
          </p:spPr>
        </p:sp>
      </p:grpSp>
      <p:grpSp>
        <p:nvGrpSpPr>
          <p:cNvPr name="Group 12" id="12"/>
          <p:cNvGrpSpPr/>
          <p:nvPr/>
        </p:nvGrpSpPr>
        <p:grpSpPr>
          <a:xfrm rot="0">
            <a:off x="12920858" y="7881146"/>
            <a:ext cx="301428" cy="301428"/>
            <a:chOff x="0" y="0"/>
            <a:chExt cx="401904" cy="401904"/>
          </a:xfrm>
        </p:grpSpPr>
        <p:sp>
          <p:nvSpPr>
            <p:cNvPr name="Freeform 13" id="13"/>
            <p:cNvSpPr/>
            <p:nvPr/>
          </p:nvSpPr>
          <p:spPr>
            <a:xfrm flipH="false" flipV="false" rot="0">
              <a:off x="0" y="0"/>
              <a:ext cx="401955" cy="401955"/>
            </a:xfrm>
            <a:custGeom>
              <a:avLst/>
              <a:gdLst/>
              <a:ahLst/>
              <a:cxnLst/>
              <a:rect r="r" b="b" t="t" l="l"/>
              <a:pathLst>
                <a:path h="401955" w="401955">
                  <a:moveTo>
                    <a:pt x="0" y="200914"/>
                  </a:moveTo>
                  <a:cubicBezTo>
                    <a:pt x="0" y="89916"/>
                    <a:pt x="89916" y="0"/>
                    <a:pt x="200914" y="0"/>
                  </a:cubicBezTo>
                  <a:cubicBezTo>
                    <a:pt x="311912" y="0"/>
                    <a:pt x="401955" y="89916"/>
                    <a:pt x="401955" y="200914"/>
                  </a:cubicBezTo>
                  <a:cubicBezTo>
                    <a:pt x="401955" y="311912"/>
                    <a:pt x="311912" y="401955"/>
                    <a:pt x="200914" y="401955"/>
                  </a:cubicBezTo>
                  <a:cubicBezTo>
                    <a:pt x="89916" y="401955"/>
                    <a:pt x="0" y="311912"/>
                    <a:pt x="0" y="200914"/>
                  </a:cubicBezTo>
                  <a:close/>
                </a:path>
              </a:pathLst>
            </a:custGeom>
            <a:solidFill>
              <a:srgbClr val="F3BB30"/>
            </a:solidFill>
          </p:spPr>
        </p:sp>
      </p:grpSp>
      <p:grpSp>
        <p:nvGrpSpPr>
          <p:cNvPr name="Group 14" id="14"/>
          <p:cNvGrpSpPr/>
          <p:nvPr/>
        </p:nvGrpSpPr>
        <p:grpSpPr>
          <a:xfrm rot="0">
            <a:off x="2789468" y="4710816"/>
            <a:ext cx="177678" cy="177678"/>
            <a:chOff x="0" y="0"/>
            <a:chExt cx="236904" cy="236904"/>
          </a:xfrm>
        </p:grpSpPr>
        <p:sp>
          <p:nvSpPr>
            <p:cNvPr name="Freeform 15" id="15"/>
            <p:cNvSpPr/>
            <p:nvPr/>
          </p:nvSpPr>
          <p:spPr>
            <a:xfrm flipH="false" flipV="false" rot="0">
              <a:off x="0" y="0"/>
              <a:ext cx="236855" cy="236855"/>
            </a:xfrm>
            <a:custGeom>
              <a:avLst/>
              <a:gdLst/>
              <a:ahLst/>
              <a:cxnLst/>
              <a:rect r="r" b="b" t="t" l="l"/>
              <a:pathLst>
                <a:path h="236855" w="236855">
                  <a:moveTo>
                    <a:pt x="0" y="0"/>
                  </a:moveTo>
                  <a:lnTo>
                    <a:pt x="236855" y="0"/>
                  </a:lnTo>
                  <a:lnTo>
                    <a:pt x="236855" y="236855"/>
                  </a:lnTo>
                  <a:lnTo>
                    <a:pt x="0" y="236855"/>
                  </a:lnTo>
                  <a:close/>
                </a:path>
              </a:pathLst>
            </a:custGeom>
            <a:solidFill>
              <a:srgbClr val="BAD6F1"/>
            </a:solidFill>
          </p:spPr>
        </p:sp>
      </p:grpSp>
      <p:grpSp>
        <p:nvGrpSpPr>
          <p:cNvPr name="Group 16" id="16"/>
          <p:cNvGrpSpPr/>
          <p:nvPr/>
        </p:nvGrpSpPr>
        <p:grpSpPr>
          <a:xfrm rot="0">
            <a:off x="4032124" y="1104900"/>
            <a:ext cx="153268" cy="153268"/>
            <a:chOff x="0" y="0"/>
            <a:chExt cx="204357" cy="204357"/>
          </a:xfrm>
        </p:grpSpPr>
        <p:sp>
          <p:nvSpPr>
            <p:cNvPr name="Freeform 17" id="17"/>
            <p:cNvSpPr/>
            <p:nvPr/>
          </p:nvSpPr>
          <p:spPr>
            <a:xfrm flipH="false" flipV="false" rot="0">
              <a:off x="0" y="0"/>
              <a:ext cx="204470" cy="204470"/>
            </a:xfrm>
            <a:custGeom>
              <a:avLst/>
              <a:gdLst/>
              <a:ahLst/>
              <a:cxnLst/>
              <a:rect r="r" b="b" t="t" l="l"/>
              <a:pathLst>
                <a:path h="204470" w="204470">
                  <a:moveTo>
                    <a:pt x="0" y="102235"/>
                  </a:moveTo>
                  <a:cubicBezTo>
                    <a:pt x="0" y="45720"/>
                    <a:pt x="45720" y="0"/>
                    <a:pt x="102235" y="0"/>
                  </a:cubicBezTo>
                  <a:cubicBezTo>
                    <a:pt x="158750" y="0"/>
                    <a:pt x="204470" y="45720"/>
                    <a:pt x="204470" y="102235"/>
                  </a:cubicBezTo>
                  <a:cubicBezTo>
                    <a:pt x="204470" y="158750"/>
                    <a:pt x="158750" y="204470"/>
                    <a:pt x="102235" y="204470"/>
                  </a:cubicBezTo>
                  <a:cubicBezTo>
                    <a:pt x="45720" y="204470"/>
                    <a:pt x="0" y="158623"/>
                    <a:pt x="0" y="102235"/>
                  </a:cubicBezTo>
                  <a:close/>
                </a:path>
              </a:pathLst>
            </a:custGeom>
            <a:solidFill>
              <a:srgbClr val="FFFFFF"/>
            </a:solidFill>
          </p:spPr>
        </p:sp>
      </p:grpSp>
      <p:grpSp>
        <p:nvGrpSpPr>
          <p:cNvPr name="Group 18" id="18"/>
          <p:cNvGrpSpPr/>
          <p:nvPr/>
        </p:nvGrpSpPr>
        <p:grpSpPr>
          <a:xfrm rot="0">
            <a:off x="14601868" y="6343572"/>
            <a:ext cx="153268" cy="153268"/>
            <a:chOff x="0" y="0"/>
            <a:chExt cx="204357" cy="204357"/>
          </a:xfrm>
        </p:grpSpPr>
        <p:sp>
          <p:nvSpPr>
            <p:cNvPr name="Freeform 19" id="19"/>
            <p:cNvSpPr/>
            <p:nvPr/>
          </p:nvSpPr>
          <p:spPr>
            <a:xfrm flipH="false" flipV="false" rot="0">
              <a:off x="0" y="0"/>
              <a:ext cx="204470" cy="204470"/>
            </a:xfrm>
            <a:custGeom>
              <a:avLst/>
              <a:gdLst/>
              <a:ahLst/>
              <a:cxnLst/>
              <a:rect r="r" b="b" t="t" l="l"/>
              <a:pathLst>
                <a:path h="204470" w="204470">
                  <a:moveTo>
                    <a:pt x="0" y="102235"/>
                  </a:moveTo>
                  <a:cubicBezTo>
                    <a:pt x="0" y="45720"/>
                    <a:pt x="45720" y="0"/>
                    <a:pt x="102235" y="0"/>
                  </a:cubicBezTo>
                  <a:cubicBezTo>
                    <a:pt x="158750" y="0"/>
                    <a:pt x="204470" y="45720"/>
                    <a:pt x="204470" y="102235"/>
                  </a:cubicBezTo>
                  <a:cubicBezTo>
                    <a:pt x="204470" y="158750"/>
                    <a:pt x="158750" y="204470"/>
                    <a:pt x="102235" y="204470"/>
                  </a:cubicBezTo>
                  <a:cubicBezTo>
                    <a:pt x="45720" y="204470"/>
                    <a:pt x="0" y="158623"/>
                    <a:pt x="0" y="102235"/>
                  </a:cubicBezTo>
                  <a:close/>
                </a:path>
              </a:pathLst>
            </a:custGeom>
            <a:solidFill>
              <a:srgbClr val="FFFFFF"/>
            </a:solidFill>
          </p:spPr>
        </p:sp>
      </p:grpSp>
      <p:sp>
        <p:nvSpPr>
          <p:cNvPr name="Freeform 20" id="20" descr="Patrón de fondo  Descripción generada automáticamente con confianza baja"/>
          <p:cNvSpPr/>
          <p:nvPr/>
        </p:nvSpPr>
        <p:spPr>
          <a:xfrm flipH="false" flipV="false" rot="0">
            <a:off x="0" y="6970750"/>
            <a:ext cx="5995700" cy="3316248"/>
          </a:xfrm>
          <a:custGeom>
            <a:avLst/>
            <a:gdLst/>
            <a:ahLst/>
            <a:cxnLst/>
            <a:rect r="r" b="b" t="t" l="l"/>
            <a:pathLst>
              <a:path h="3316248" w="5995700">
                <a:moveTo>
                  <a:pt x="0" y="0"/>
                </a:moveTo>
                <a:lnTo>
                  <a:pt x="5995700" y="0"/>
                </a:lnTo>
                <a:lnTo>
                  <a:pt x="5995700" y="3316248"/>
                </a:lnTo>
                <a:lnTo>
                  <a:pt x="0" y="3316248"/>
                </a:lnTo>
                <a:lnTo>
                  <a:pt x="0" y="0"/>
                </a:lnTo>
                <a:close/>
              </a:path>
            </a:pathLst>
          </a:custGeom>
          <a:blipFill>
            <a:blip r:embed="rId9"/>
            <a:stretch>
              <a:fillRect l="-48050" t="-25888" r="-4181" b="-28929"/>
            </a:stretch>
          </a:blipFill>
        </p:spPr>
      </p:sp>
      <p:sp>
        <p:nvSpPr>
          <p:cNvPr name="Freeform 21" id="21" descr="Icono  Descripción generada automáticamente"/>
          <p:cNvSpPr/>
          <p:nvPr/>
        </p:nvSpPr>
        <p:spPr>
          <a:xfrm flipH="false" flipV="false" rot="0">
            <a:off x="0" y="8668950"/>
            <a:ext cx="3490454" cy="1619848"/>
          </a:xfrm>
          <a:custGeom>
            <a:avLst/>
            <a:gdLst/>
            <a:ahLst/>
            <a:cxnLst/>
            <a:rect r="r" b="b" t="t" l="l"/>
            <a:pathLst>
              <a:path h="1619848" w="3490454">
                <a:moveTo>
                  <a:pt x="0" y="0"/>
                </a:moveTo>
                <a:lnTo>
                  <a:pt x="3490454" y="0"/>
                </a:lnTo>
                <a:lnTo>
                  <a:pt x="3490454" y="1619848"/>
                </a:lnTo>
                <a:lnTo>
                  <a:pt x="0" y="1619848"/>
                </a:lnTo>
                <a:lnTo>
                  <a:pt x="0" y="0"/>
                </a:lnTo>
                <a:close/>
              </a:path>
            </a:pathLst>
          </a:custGeom>
          <a:blipFill>
            <a:blip r:embed="rId10"/>
            <a:stretch>
              <a:fillRect l="-109459" t="-62420" r="-4549" b="-96974"/>
            </a:stretch>
          </a:blipFill>
        </p:spPr>
      </p:sp>
      <p:sp>
        <p:nvSpPr>
          <p:cNvPr name="Freeform 22" id="22" descr="Forma  Descripción generada automáticamente"/>
          <p:cNvSpPr/>
          <p:nvPr/>
        </p:nvSpPr>
        <p:spPr>
          <a:xfrm flipH="false" flipV="false" rot="0">
            <a:off x="16404940" y="2359070"/>
            <a:ext cx="2195252" cy="1089450"/>
          </a:xfrm>
          <a:custGeom>
            <a:avLst/>
            <a:gdLst/>
            <a:ahLst/>
            <a:cxnLst/>
            <a:rect r="r" b="b" t="t" l="l"/>
            <a:pathLst>
              <a:path h="1089450" w="2195252">
                <a:moveTo>
                  <a:pt x="0" y="0"/>
                </a:moveTo>
                <a:lnTo>
                  <a:pt x="2195252" y="0"/>
                </a:lnTo>
                <a:lnTo>
                  <a:pt x="2195252" y="1089450"/>
                </a:lnTo>
                <a:lnTo>
                  <a:pt x="0" y="1089450"/>
                </a:lnTo>
                <a:lnTo>
                  <a:pt x="0" y="0"/>
                </a:lnTo>
                <a:close/>
              </a:path>
            </a:pathLst>
          </a:custGeom>
          <a:blipFill>
            <a:blip r:embed="rId7"/>
            <a:stretch>
              <a:fillRect l="-7309" t="-14628" r="-8071" b="-16148"/>
            </a:stretch>
          </a:blipFill>
        </p:spPr>
      </p:sp>
      <p:sp>
        <p:nvSpPr>
          <p:cNvPr name="Freeform 23" id="23" descr="Logotipo  Descripción generada automáticamente"/>
          <p:cNvSpPr/>
          <p:nvPr/>
        </p:nvSpPr>
        <p:spPr>
          <a:xfrm flipH="false" flipV="false" rot="0">
            <a:off x="2" y="0"/>
            <a:ext cx="2993904" cy="2598798"/>
          </a:xfrm>
          <a:custGeom>
            <a:avLst/>
            <a:gdLst/>
            <a:ahLst/>
            <a:cxnLst/>
            <a:rect r="r" b="b" t="t" l="l"/>
            <a:pathLst>
              <a:path h="2598798" w="2993904">
                <a:moveTo>
                  <a:pt x="0" y="0"/>
                </a:moveTo>
                <a:lnTo>
                  <a:pt x="2993904" y="0"/>
                </a:lnTo>
                <a:lnTo>
                  <a:pt x="2993904" y="2598798"/>
                </a:lnTo>
                <a:lnTo>
                  <a:pt x="0" y="2598798"/>
                </a:lnTo>
                <a:lnTo>
                  <a:pt x="0" y="0"/>
                </a:lnTo>
                <a:close/>
              </a:path>
            </a:pathLst>
          </a:custGeom>
          <a:blipFill>
            <a:blip r:embed="rId11"/>
            <a:stretch>
              <a:fillRect l="-191887" t="-128116" r="-90084" b="-19408"/>
            </a:stretch>
          </a:blipFill>
        </p:spPr>
      </p:sp>
      <p:sp>
        <p:nvSpPr>
          <p:cNvPr name="Freeform 24" id="24" descr="Imagen que contiene Forma  Descripción generada automáticamente"/>
          <p:cNvSpPr/>
          <p:nvPr/>
        </p:nvSpPr>
        <p:spPr>
          <a:xfrm flipH="false" flipV="false" rot="0">
            <a:off x="13302750" y="-15802"/>
            <a:ext cx="3671654" cy="1058152"/>
          </a:xfrm>
          <a:custGeom>
            <a:avLst/>
            <a:gdLst/>
            <a:ahLst/>
            <a:cxnLst/>
            <a:rect r="r" b="b" t="t" l="l"/>
            <a:pathLst>
              <a:path h="1058152" w="3671654">
                <a:moveTo>
                  <a:pt x="0" y="0"/>
                </a:moveTo>
                <a:lnTo>
                  <a:pt x="3671654" y="0"/>
                </a:lnTo>
                <a:lnTo>
                  <a:pt x="3671654" y="1058152"/>
                </a:lnTo>
                <a:lnTo>
                  <a:pt x="0" y="1058152"/>
                </a:lnTo>
                <a:lnTo>
                  <a:pt x="0" y="0"/>
                </a:lnTo>
                <a:close/>
              </a:path>
            </a:pathLst>
          </a:custGeom>
          <a:blipFill>
            <a:blip r:embed="rId12"/>
            <a:stretch>
              <a:fillRect l="-53309" t="-262633" r="-45628" b="-25653"/>
            </a:stretch>
          </a:blipFill>
        </p:spPr>
      </p:sp>
      <p:sp>
        <p:nvSpPr>
          <p:cNvPr name="Freeform 25" id="25" descr="Imagen que contiene luz, lámpara  Descripción generada automáticamente"/>
          <p:cNvSpPr/>
          <p:nvPr/>
        </p:nvSpPr>
        <p:spPr>
          <a:xfrm flipH="false" flipV="false" rot="0">
            <a:off x="1342990" y="2707064"/>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3"/>
            <a:stretch>
              <a:fillRect l="-47959" t="-6980" r="-45027" b="-6352"/>
            </a:stretch>
          </a:blipFill>
        </p:spPr>
      </p:sp>
      <p:sp>
        <p:nvSpPr>
          <p:cNvPr name="Freeform 26" id="26" descr="Icono  Descripción generada automáticamente"/>
          <p:cNvSpPr/>
          <p:nvPr/>
        </p:nvSpPr>
        <p:spPr>
          <a:xfrm flipH="false" flipV="false" rot="0">
            <a:off x="1472200" y="9095650"/>
            <a:ext cx="3101702" cy="1219650"/>
          </a:xfrm>
          <a:custGeom>
            <a:avLst/>
            <a:gdLst/>
            <a:ahLst/>
            <a:cxnLst/>
            <a:rect r="r" b="b" t="t" l="l"/>
            <a:pathLst>
              <a:path h="1219650" w="3101702">
                <a:moveTo>
                  <a:pt x="0" y="0"/>
                </a:moveTo>
                <a:lnTo>
                  <a:pt x="3101702" y="0"/>
                </a:lnTo>
                <a:lnTo>
                  <a:pt x="3101702" y="1219650"/>
                </a:lnTo>
                <a:lnTo>
                  <a:pt x="0" y="1219650"/>
                </a:lnTo>
                <a:lnTo>
                  <a:pt x="0" y="0"/>
                </a:lnTo>
                <a:close/>
              </a:path>
            </a:pathLst>
          </a:custGeom>
          <a:blipFill>
            <a:blip r:embed="rId14"/>
            <a:stretch>
              <a:fillRect l="-4718" t="-12629" r="-2579" b="-40861"/>
            </a:stretch>
          </a:blipFill>
        </p:spPr>
      </p:sp>
      <p:grpSp>
        <p:nvGrpSpPr>
          <p:cNvPr name="Group 27" id="27"/>
          <p:cNvGrpSpPr/>
          <p:nvPr/>
        </p:nvGrpSpPr>
        <p:grpSpPr>
          <a:xfrm rot="0">
            <a:off x="3428925" y="3080670"/>
            <a:ext cx="11430150" cy="4087560"/>
            <a:chOff x="0" y="0"/>
            <a:chExt cx="15240200" cy="5450080"/>
          </a:xfrm>
        </p:grpSpPr>
        <p:sp>
          <p:nvSpPr>
            <p:cNvPr name="TextBox 28" id="28"/>
            <p:cNvSpPr txBox="true"/>
            <p:nvPr/>
          </p:nvSpPr>
          <p:spPr>
            <a:xfrm rot="0">
              <a:off x="0" y="409575"/>
              <a:ext cx="15240200" cy="3163189"/>
            </a:xfrm>
            <a:prstGeom prst="rect">
              <a:avLst/>
            </a:prstGeom>
          </p:spPr>
          <p:txBody>
            <a:bodyPr anchor="t" rtlCol="false" tIns="0" lIns="0" bIns="0" rIns="0">
              <a:spAutoFit/>
            </a:bodyPr>
            <a:lstStyle/>
            <a:p>
              <a:pPr algn="ctr">
                <a:lnSpc>
                  <a:spcPts val="16895"/>
                </a:lnSpc>
              </a:pPr>
              <a:r>
                <a:rPr lang="en-US" sz="17600">
                  <a:solidFill>
                    <a:srgbClr val="36174D"/>
                  </a:solidFill>
                  <a:latin typeface="Staatliches"/>
                  <a:ea typeface="Staatliches"/>
                  <a:cs typeface="Staatliches"/>
                  <a:sym typeface="Staatliches"/>
                </a:rPr>
                <a:t>Design grafis</a:t>
              </a:r>
            </a:p>
          </p:txBody>
        </p:sp>
        <p:sp>
          <p:nvSpPr>
            <p:cNvPr name="TextBox 29" id="29"/>
            <p:cNvSpPr txBox="true"/>
            <p:nvPr/>
          </p:nvSpPr>
          <p:spPr>
            <a:xfrm rot="0">
              <a:off x="4441600" y="4838956"/>
              <a:ext cx="6357000" cy="611124"/>
            </a:xfrm>
            <a:prstGeom prst="rect">
              <a:avLst/>
            </a:prstGeom>
          </p:spPr>
          <p:txBody>
            <a:bodyPr anchor="t" rtlCol="false" tIns="0" lIns="0" bIns="0" rIns="0">
              <a:spAutoFit/>
            </a:bodyPr>
            <a:lstStyle/>
            <a:p>
              <a:pPr algn="ctr">
                <a:lnSpc>
                  <a:spcPts val="3456"/>
                </a:lnSpc>
              </a:pPr>
              <a:r>
                <a:rPr lang="en-US" sz="3200">
                  <a:solidFill>
                    <a:srgbClr val="36174D"/>
                  </a:solidFill>
                  <a:latin typeface="Staatliches"/>
                  <a:ea typeface="Staatliches"/>
                  <a:cs typeface="Staatliches"/>
                  <a:sym typeface="Staatliches"/>
                </a:rPr>
                <a:t>KELOMPOK 4</a:t>
              </a:r>
            </a:p>
          </p:txBody>
        </p:sp>
        <p:sp>
          <p:nvSpPr>
            <p:cNvPr name="TextBox 30" id="30"/>
            <p:cNvSpPr txBox="true"/>
            <p:nvPr/>
          </p:nvSpPr>
          <p:spPr>
            <a:xfrm rot="0">
              <a:off x="2550097" y="3286252"/>
              <a:ext cx="10140033" cy="611124"/>
            </a:xfrm>
            <a:prstGeom prst="rect">
              <a:avLst/>
            </a:prstGeom>
          </p:spPr>
          <p:txBody>
            <a:bodyPr anchor="t" rtlCol="false" tIns="0" lIns="0" bIns="0" rIns="0">
              <a:spAutoFit/>
            </a:bodyPr>
            <a:lstStyle/>
            <a:p>
              <a:pPr algn="ctr">
                <a:lnSpc>
                  <a:spcPts val="3456"/>
                </a:lnSpc>
              </a:pPr>
              <a:r>
                <a:rPr lang="en-US" sz="3200">
                  <a:solidFill>
                    <a:srgbClr val="36174D"/>
                  </a:solidFill>
                  <a:latin typeface="Staatliches"/>
                  <a:ea typeface="Staatliches"/>
                  <a:cs typeface="Staatliches"/>
                  <a:sym typeface="Staatliches"/>
                </a:rPr>
                <a:t>INTERAKSI MANUSIA DAN KOMPUTER</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829641" y="4498658"/>
            <a:ext cx="14628718" cy="1556385"/>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tipografi</a:t>
            </a:r>
          </a:p>
        </p:txBody>
      </p:sp>
      <p:sp>
        <p:nvSpPr>
          <p:cNvPr name="TextBox 3" id="3"/>
          <p:cNvSpPr txBox="true"/>
          <p:nvPr/>
        </p:nvSpPr>
        <p:spPr>
          <a:xfrm rot="0">
            <a:off x="6100151" y="1219200"/>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02</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028700" y="543871"/>
            <a:ext cx="11676577" cy="1169684"/>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peran tipografi</a:t>
            </a:r>
          </a:p>
        </p:txBody>
      </p:sp>
      <p:sp>
        <p:nvSpPr>
          <p:cNvPr name="TextBox 3" id="3"/>
          <p:cNvSpPr txBox="true"/>
          <p:nvPr/>
        </p:nvSpPr>
        <p:spPr>
          <a:xfrm rot="0">
            <a:off x="1028700" y="2018220"/>
            <a:ext cx="16071325" cy="5866991"/>
          </a:xfrm>
          <a:prstGeom prst="rect">
            <a:avLst/>
          </a:prstGeom>
        </p:spPr>
        <p:txBody>
          <a:bodyPr anchor="t" rtlCol="false" tIns="0" lIns="0" bIns="0" rIns="0">
            <a:spAutoFit/>
          </a:bodyPr>
          <a:lstStyle/>
          <a:p>
            <a:pPr algn="just">
              <a:lnSpc>
                <a:spcPts val="4200"/>
              </a:lnSpc>
            </a:pPr>
            <a:r>
              <a:rPr lang="en-US" sz="3000">
                <a:solidFill>
                  <a:srgbClr val="36174D"/>
                </a:solidFill>
                <a:latin typeface="Arimo"/>
                <a:ea typeface="Arimo"/>
                <a:cs typeface="Arimo"/>
                <a:sym typeface="Arimo"/>
              </a:rPr>
              <a:t>Tipografi yang baik dan dipikirkan dengan matang adalah kunci untuk menciptakan pengalaman pengguna yang optimal. Ketika pengguna pertama kali mengunjungi halaman web atau aplikasi, mereka cenderung memindai konten daripada membacanya secara mendetail. Oleh karena itu, memiliki hierarki yang jelas dan tipografi yang bersih sangat penting untuk menciptakan kesan pertama yang positif dan mempertahankan perhatian mereka. Setelah menarik perhatian pengguna, desainer UI harus memastikan bahwa jenis huruf yang digunakan mendukung penyampaian informasi dengan jelas, bukan mengalihkan perhatian. Selain itu, tipografi harus berintegrasi dengan mulus ke dalam elemen lain di antarmuka, berfungsi sebagai perekat yang menyatukan semuanya. Ini membantu mengatur nada keseluruhan produk dan bekerja harmonis dengan elemen grafis lainnya untuk menciptakan keseimbangan visual yang menyenangkan secara estetika.</a:t>
            </a:r>
          </a:p>
        </p:txBody>
      </p:sp>
      <p:sp>
        <p:nvSpPr>
          <p:cNvPr name="Freeform 4" id="4" descr="Patrón de fondo  Descripción generada automáticamente con confianza baja"/>
          <p:cNvSpPr/>
          <p:nvPr/>
        </p:nvSpPr>
        <p:spPr>
          <a:xfrm flipH="true" flipV="false" rot="32503">
            <a:off x="11181841" y="5757072"/>
            <a:ext cx="9675804" cy="5123383"/>
          </a:xfrm>
          <a:custGeom>
            <a:avLst/>
            <a:gdLst/>
            <a:ahLst/>
            <a:cxnLst/>
            <a:rect r="r" b="b" t="t" l="l"/>
            <a:pathLst>
              <a:path h="5123383" w="9675804">
                <a:moveTo>
                  <a:pt x="9675804" y="0"/>
                </a:moveTo>
                <a:lnTo>
                  <a:pt x="0" y="0"/>
                </a:lnTo>
                <a:lnTo>
                  <a:pt x="0" y="5123384"/>
                </a:lnTo>
                <a:lnTo>
                  <a:pt x="9675804" y="5123384"/>
                </a:lnTo>
                <a:lnTo>
                  <a:pt x="9675804" y="0"/>
                </a:lnTo>
                <a:close/>
              </a:path>
            </a:pathLst>
          </a:custGeom>
          <a:blipFill>
            <a:blip r:embed="rId2"/>
            <a:stretch>
              <a:fillRect l="-42608" t="-26050" r="-4038" b="-29734"/>
            </a:stretch>
          </a:blipFill>
        </p:spPr>
      </p:sp>
      <p:sp>
        <p:nvSpPr>
          <p:cNvPr name="Freeform 5" id="5" descr="Icono  Descripción generada automáticamente"/>
          <p:cNvSpPr/>
          <p:nvPr/>
        </p:nvSpPr>
        <p:spPr>
          <a:xfrm flipH="true" flipV="false" rot="32503">
            <a:off x="15572795" y="8099286"/>
            <a:ext cx="5212697" cy="2503868"/>
          </a:xfrm>
          <a:custGeom>
            <a:avLst/>
            <a:gdLst/>
            <a:ahLst/>
            <a:cxnLst/>
            <a:rect r="r" b="b" t="t" l="l"/>
            <a:pathLst>
              <a:path h="2503868" w="5212697">
                <a:moveTo>
                  <a:pt x="5212697" y="0"/>
                </a:moveTo>
                <a:lnTo>
                  <a:pt x="0" y="0"/>
                </a:lnTo>
                <a:lnTo>
                  <a:pt x="0" y="2503869"/>
                </a:lnTo>
                <a:lnTo>
                  <a:pt x="5212697" y="2503869"/>
                </a:lnTo>
                <a:lnTo>
                  <a:pt x="5212697" y="0"/>
                </a:lnTo>
                <a:close/>
              </a:path>
            </a:pathLst>
          </a:custGeom>
          <a:blipFill>
            <a:blip r:embed="rId3"/>
            <a:stretch>
              <a:fillRect l="-118027" t="-62778" r="-4729" b="-98080"/>
            </a:stretch>
          </a:blipFill>
        </p:spPr>
      </p:sp>
      <p:sp>
        <p:nvSpPr>
          <p:cNvPr name="Freeform 6" id="6" descr="Círculo  Descripción generada automáticamente"/>
          <p:cNvSpPr/>
          <p:nvPr/>
        </p:nvSpPr>
        <p:spPr>
          <a:xfrm flipH="false" flipV="false" rot="-10767496">
            <a:off x="17263715" y="4729593"/>
            <a:ext cx="2492041" cy="2484878"/>
          </a:xfrm>
          <a:custGeom>
            <a:avLst/>
            <a:gdLst/>
            <a:ahLst/>
            <a:cxnLst/>
            <a:rect r="r" b="b" t="t" l="l"/>
            <a:pathLst>
              <a:path h="2484878" w="2492041">
                <a:moveTo>
                  <a:pt x="0" y="0"/>
                </a:moveTo>
                <a:lnTo>
                  <a:pt x="2492041" y="0"/>
                </a:lnTo>
                <a:lnTo>
                  <a:pt x="2492041" y="2484879"/>
                </a:lnTo>
                <a:lnTo>
                  <a:pt x="0" y="2484879"/>
                </a:lnTo>
                <a:lnTo>
                  <a:pt x="0" y="0"/>
                </a:lnTo>
                <a:close/>
              </a:path>
            </a:pathLst>
          </a:custGeom>
          <a:blipFill>
            <a:blip r:embed="rId4"/>
            <a:stretch>
              <a:fillRect l="-53858" t="-7549" r="-50918" b="-7969"/>
            </a:stretch>
          </a:blipFill>
        </p:spPr>
      </p:sp>
      <p:sp>
        <p:nvSpPr>
          <p:cNvPr name="Freeform 7" id="7" descr="Patrón de fondo  Descripción generada automáticamente con confianza baja"/>
          <p:cNvSpPr/>
          <p:nvPr/>
        </p:nvSpPr>
        <p:spPr>
          <a:xfrm flipH="false" flipV="false" rot="-10800000">
            <a:off x="13192256" y="-460106"/>
            <a:ext cx="6448834" cy="6793686"/>
          </a:xfrm>
          <a:custGeom>
            <a:avLst/>
            <a:gdLst/>
            <a:ahLst/>
            <a:cxnLst/>
            <a:rect r="r" b="b" t="t" l="l"/>
            <a:pathLst>
              <a:path h="6793686" w="6448834">
                <a:moveTo>
                  <a:pt x="0" y="0"/>
                </a:moveTo>
                <a:lnTo>
                  <a:pt x="6448835" y="0"/>
                </a:lnTo>
                <a:lnTo>
                  <a:pt x="6448835" y="6793686"/>
                </a:lnTo>
                <a:lnTo>
                  <a:pt x="0" y="6793686"/>
                </a:lnTo>
                <a:lnTo>
                  <a:pt x="0" y="0"/>
                </a:lnTo>
                <a:close/>
              </a:path>
            </a:pathLst>
          </a:custGeom>
          <a:blipFill>
            <a:blip r:embed="rId2"/>
            <a:stretch>
              <a:fillRect l="-261079" t="-33148" r="-10222" b="-65107"/>
            </a:stretch>
          </a:blipFill>
        </p:spPr>
      </p:sp>
      <p:sp>
        <p:nvSpPr>
          <p:cNvPr name="Freeform 8" id="8" descr="Icono  Descripción generada automáticamente"/>
          <p:cNvSpPr/>
          <p:nvPr/>
        </p:nvSpPr>
        <p:spPr>
          <a:xfrm flipH="false" flipV="false" rot="-10800000">
            <a:off x="16533622" y="-376555"/>
            <a:ext cx="2988130" cy="2470975"/>
          </a:xfrm>
          <a:custGeom>
            <a:avLst/>
            <a:gdLst/>
            <a:ahLst/>
            <a:cxnLst/>
            <a:rect r="r" b="b" t="t" l="l"/>
            <a:pathLst>
              <a:path h="2470975" w="2988130">
                <a:moveTo>
                  <a:pt x="0" y="0"/>
                </a:moveTo>
                <a:lnTo>
                  <a:pt x="2988130" y="0"/>
                </a:lnTo>
                <a:lnTo>
                  <a:pt x="2988130" y="2470975"/>
                </a:lnTo>
                <a:lnTo>
                  <a:pt x="0" y="2470975"/>
                </a:lnTo>
                <a:lnTo>
                  <a:pt x="0" y="0"/>
                </a:lnTo>
                <a:close/>
              </a:path>
            </a:pathLst>
          </a:custGeom>
          <a:blipFill>
            <a:blip r:embed="rId3"/>
            <a:stretch>
              <a:fillRect l="-313703" t="-69187" r="-8969" b="-118326"/>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Un dibujo de un animal  Descripción generada automáticamente con confianza baja"/>
          <p:cNvSpPr/>
          <p:nvPr/>
        </p:nvSpPr>
        <p:spPr>
          <a:xfrm flipH="true" flipV="false" rot="0">
            <a:off x="-4" y="6866050"/>
            <a:ext cx="6180154" cy="3420948"/>
          </a:xfrm>
          <a:custGeom>
            <a:avLst/>
            <a:gdLst/>
            <a:ahLst/>
            <a:cxnLst/>
            <a:rect r="r" b="b" t="t" l="l"/>
            <a:pathLst>
              <a:path h="3420948" w="6180154">
                <a:moveTo>
                  <a:pt x="6180154" y="0"/>
                </a:moveTo>
                <a:lnTo>
                  <a:pt x="0" y="0"/>
                </a:lnTo>
                <a:lnTo>
                  <a:pt x="0" y="3420948"/>
                </a:lnTo>
                <a:lnTo>
                  <a:pt x="6180154" y="3420948"/>
                </a:lnTo>
                <a:lnTo>
                  <a:pt x="6180154" y="0"/>
                </a:lnTo>
                <a:close/>
              </a:path>
            </a:pathLst>
          </a:custGeom>
          <a:blipFill>
            <a:blip r:embed="rId3"/>
            <a:stretch>
              <a:fillRect l="-3059" t="-119049" r="-180218" b="-68815"/>
            </a:stretch>
          </a:blipFill>
        </p:spPr>
      </p:sp>
      <p:sp>
        <p:nvSpPr>
          <p:cNvPr name="Freeform 3" id="3" descr="Forma  Descripción generada automáticamente"/>
          <p:cNvSpPr/>
          <p:nvPr/>
        </p:nvSpPr>
        <p:spPr>
          <a:xfrm flipH="false" flipV="false" rot="0">
            <a:off x="16771704" y="7411700"/>
            <a:ext cx="1538304" cy="2269950"/>
          </a:xfrm>
          <a:custGeom>
            <a:avLst/>
            <a:gdLst/>
            <a:ahLst/>
            <a:cxnLst/>
            <a:rect r="r" b="b" t="t" l="l"/>
            <a:pathLst>
              <a:path h="2269950" w="1538304">
                <a:moveTo>
                  <a:pt x="0" y="0"/>
                </a:moveTo>
                <a:lnTo>
                  <a:pt x="1538304" y="0"/>
                </a:lnTo>
                <a:lnTo>
                  <a:pt x="1538304" y="2269950"/>
                </a:lnTo>
                <a:lnTo>
                  <a:pt x="0" y="2269950"/>
                </a:lnTo>
                <a:lnTo>
                  <a:pt x="0" y="0"/>
                </a:lnTo>
                <a:close/>
              </a:path>
            </a:pathLst>
          </a:custGeom>
          <a:blipFill>
            <a:blip r:embed="rId4"/>
            <a:stretch>
              <a:fillRect l="-21736" t="-14628" r="-221333" b="-16148"/>
            </a:stretch>
          </a:blipFill>
        </p:spPr>
      </p:sp>
      <p:sp>
        <p:nvSpPr>
          <p:cNvPr name="Freeform 4" id="4" descr="Patrón de fondo  Descripción generada automáticamente con confianza baja"/>
          <p:cNvSpPr/>
          <p:nvPr/>
        </p:nvSpPr>
        <p:spPr>
          <a:xfrm flipH="false" flipV="false" rot="-10800000">
            <a:off x="14502352" y="-25400"/>
            <a:ext cx="3807648" cy="2122502"/>
          </a:xfrm>
          <a:custGeom>
            <a:avLst/>
            <a:gdLst/>
            <a:ahLst/>
            <a:cxnLst/>
            <a:rect r="r" b="b" t="t" l="l"/>
            <a:pathLst>
              <a:path h="2122502" w="3807648">
                <a:moveTo>
                  <a:pt x="0" y="0"/>
                </a:moveTo>
                <a:lnTo>
                  <a:pt x="3807648" y="0"/>
                </a:lnTo>
                <a:lnTo>
                  <a:pt x="3807648" y="2122502"/>
                </a:lnTo>
                <a:lnTo>
                  <a:pt x="0" y="2122502"/>
                </a:lnTo>
                <a:lnTo>
                  <a:pt x="0" y="0"/>
                </a:lnTo>
                <a:close/>
              </a:path>
            </a:pathLst>
          </a:custGeom>
          <a:blipFill>
            <a:blip r:embed="rId5"/>
            <a:stretch>
              <a:fillRect l="-261678" t="-152045" r="-10230" b="-123245"/>
            </a:stretch>
          </a:blipFill>
        </p:spPr>
      </p:sp>
      <p:sp>
        <p:nvSpPr>
          <p:cNvPr name="Freeform 5" id="5" descr="Icono  Descripción generada automáticamente"/>
          <p:cNvSpPr/>
          <p:nvPr/>
        </p:nvSpPr>
        <p:spPr>
          <a:xfrm flipH="true" flipV="false" rot="0">
            <a:off x="-4" y="8384000"/>
            <a:ext cx="1939652" cy="1960950"/>
          </a:xfrm>
          <a:custGeom>
            <a:avLst/>
            <a:gdLst/>
            <a:ahLst/>
            <a:cxnLst/>
            <a:rect r="r" b="b" t="t" l="l"/>
            <a:pathLst>
              <a:path h="1960950" w="1939652">
                <a:moveTo>
                  <a:pt x="1939652" y="0"/>
                </a:moveTo>
                <a:lnTo>
                  <a:pt x="0" y="0"/>
                </a:lnTo>
                <a:lnTo>
                  <a:pt x="0" y="1960950"/>
                </a:lnTo>
                <a:lnTo>
                  <a:pt x="1939652" y="1960950"/>
                </a:lnTo>
                <a:lnTo>
                  <a:pt x="1939652" y="0"/>
                </a:lnTo>
                <a:close/>
              </a:path>
            </a:pathLst>
          </a:custGeom>
          <a:blipFill>
            <a:blip r:embed="rId6"/>
            <a:stretch>
              <a:fillRect l="-10344" t="-149428" r="-483842" b="-81172"/>
            </a:stretch>
          </a:blipFill>
        </p:spPr>
      </p:sp>
      <p:sp>
        <p:nvSpPr>
          <p:cNvPr name="Freeform 6" id="6" descr="Forma  Descripción generada automáticamente"/>
          <p:cNvSpPr/>
          <p:nvPr/>
        </p:nvSpPr>
        <p:spPr>
          <a:xfrm flipH="false" flipV="false" rot="0">
            <a:off x="2" y="943450"/>
            <a:ext cx="1745204" cy="1089450"/>
          </a:xfrm>
          <a:custGeom>
            <a:avLst/>
            <a:gdLst/>
            <a:ahLst/>
            <a:cxnLst/>
            <a:rect r="r" b="b" t="t" l="l"/>
            <a:pathLst>
              <a:path h="1089450" w="1745204">
                <a:moveTo>
                  <a:pt x="0" y="0"/>
                </a:moveTo>
                <a:lnTo>
                  <a:pt x="1745204" y="0"/>
                </a:lnTo>
                <a:lnTo>
                  <a:pt x="1745204" y="1089450"/>
                </a:lnTo>
                <a:lnTo>
                  <a:pt x="0" y="1089450"/>
                </a:lnTo>
                <a:lnTo>
                  <a:pt x="0" y="0"/>
                </a:lnTo>
                <a:close/>
              </a:path>
            </a:pathLst>
          </a:custGeom>
          <a:blipFill>
            <a:blip r:embed="rId4"/>
            <a:stretch>
              <a:fillRect l="-34980" t="-14628" r="-10154" b="-16148"/>
            </a:stretch>
          </a:blipFill>
        </p:spPr>
      </p:sp>
      <p:grpSp>
        <p:nvGrpSpPr>
          <p:cNvPr name="Group 7" id="7"/>
          <p:cNvGrpSpPr/>
          <p:nvPr/>
        </p:nvGrpSpPr>
        <p:grpSpPr>
          <a:xfrm rot="0">
            <a:off x="17050732" y="6245146"/>
            <a:ext cx="165600" cy="165600"/>
            <a:chOff x="0" y="0"/>
            <a:chExt cx="220800" cy="220800"/>
          </a:xfrm>
        </p:grpSpPr>
        <p:sp>
          <p:nvSpPr>
            <p:cNvPr name="Freeform 8" id="8"/>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9" id="9"/>
          <p:cNvGrpSpPr/>
          <p:nvPr/>
        </p:nvGrpSpPr>
        <p:grpSpPr>
          <a:xfrm rot="0">
            <a:off x="1072190" y="4612106"/>
            <a:ext cx="165600" cy="165600"/>
            <a:chOff x="0" y="0"/>
            <a:chExt cx="220800" cy="220800"/>
          </a:xfrm>
        </p:grpSpPr>
        <p:sp>
          <p:nvSpPr>
            <p:cNvPr name="Freeform 10" id="10"/>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1" id="11"/>
          <p:cNvGrpSpPr/>
          <p:nvPr/>
        </p:nvGrpSpPr>
        <p:grpSpPr>
          <a:xfrm rot="0">
            <a:off x="1608082" y="3525766"/>
            <a:ext cx="294600" cy="294600"/>
            <a:chOff x="0" y="0"/>
            <a:chExt cx="392800" cy="392800"/>
          </a:xfrm>
        </p:grpSpPr>
        <p:sp>
          <p:nvSpPr>
            <p:cNvPr name="Freeform 12" id="12"/>
            <p:cNvSpPr/>
            <p:nvPr/>
          </p:nvSpPr>
          <p:spPr>
            <a:xfrm flipH="false" flipV="false" rot="0">
              <a:off x="0" y="0"/>
              <a:ext cx="392811" cy="392811"/>
            </a:xfrm>
            <a:custGeom>
              <a:avLst/>
              <a:gdLst/>
              <a:ahLst/>
              <a:cxnLst/>
              <a:rect r="r" b="b" t="t" l="l"/>
              <a:pathLst>
                <a:path h="392811" w="392811">
                  <a:moveTo>
                    <a:pt x="0" y="196342"/>
                  </a:moveTo>
                  <a:cubicBezTo>
                    <a:pt x="0" y="87884"/>
                    <a:pt x="87884" y="0"/>
                    <a:pt x="196342" y="0"/>
                  </a:cubicBezTo>
                  <a:cubicBezTo>
                    <a:pt x="304800" y="0"/>
                    <a:pt x="392811" y="87884"/>
                    <a:pt x="392811" y="196342"/>
                  </a:cubicBezTo>
                  <a:cubicBezTo>
                    <a:pt x="392811" y="304800"/>
                    <a:pt x="304927" y="392811"/>
                    <a:pt x="196342" y="392811"/>
                  </a:cubicBezTo>
                  <a:cubicBezTo>
                    <a:pt x="87757" y="392811"/>
                    <a:pt x="0" y="304927"/>
                    <a:pt x="0" y="196342"/>
                  </a:cubicBezTo>
                  <a:close/>
                </a:path>
              </a:pathLst>
            </a:custGeom>
            <a:solidFill>
              <a:srgbClr val="FFFFFF"/>
            </a:solidFill>
          </p:spPr>
        </p:sp>
      </p:grpSp>
      <p:grpSp>
        <p:nvGrpSpPr>
          <p:cNvPr name="Group 13" id="13"/>
          <p:cNvGrpSpPr/>
          <p:nvPr/>
        </p:nvGrpSpPr>
        <p:grpSpPr>
          <a:xfrm rot="0">
            <a:off x="16440166" y="3157958"/>
            <a:ext cx="294600" cy="294600"/>
            <a:chOff x="0" y="0"/>
            <a:chExt cx="392800" cy="392800"/>
          </a:xfrm>
        </p:grpSpPr>
        <p:sp>
          <p:nvSpPr>
            <p:cNvPr name="Freeform 14" id="14"/>
            <p:cNvSpPr/>
            <p:nvPr/>
          </p:nvSpPr>
          <p:spPr>
            <a:xfrm flipH="false" flipV="false" rot="0">
              <a:off x="0" y="0"/>
              <a:ext cx="392811" cy="392811"/>
            </a:xfrm>
            <a:custGeom>
              <a:avLst/>
              <a:gdLst/>
              <a:ahLst/>
              <a:cxnLst/>
              <a:rect r="r" b="b" t="t" l="l"/>
              <a:pathLst>
                <a:path h="392811" w="392811">
                  <a:moveTo>
                    <a:pt x="0" y="196342"/>
                  </a:moveTo>
                  <a:cubicBezTo>
                    <a:pt x="0" y="87884"/>
                    <a:pt x="87884" y="0"/>
                    <a:pt x="196342" y="0"/>
                  </a:cubicBezTo>
                  <a:cubicBezTo>
                    <a:pt x="304800" y="0"/>
                    <a:pt x="392811" y="87884"/>
                    <a:pt x="392811" y="196342"/>
                  </a:cubicBezTo>
                  <a:cubicBezTo>
                    <a:pt x="392811" y="304800"/>
                    <a:pt x="304927" y="392811"/>
                    <a:pt x="196342" y="392811"/>
                  </a:cubicBezTo>
                  <a:cubicBezTo>
                    <a:pt x="87757" y="392811"/>
                    <a:pt x="0" y="304927"/>
                    <a:pt x="0" y="196342"/>
                  </a:cubicBezTo>
                  <a:close/>
                </a:path>
              </a:pathLst>
            </a:custGeom>
            <a:solidFill>
              <a:srgbClr val="FFFFFF"/>
            </a:solidFill>
          </p:spPr>
        </p:sp>
      </p:grpSp>
      <p:grpSp>
        <p:nvGrpSpPr>
          <p:cNvPr name="Group 15" id="15"/>
          <p:cNvGrpSpPr/>
          <p:nvPr/>
        </p:nvGrpSpPr>
        <p:grpSpPr>
          <a:xfrm rot="0">
            <a:off x="15878104" y="2378044"/>
            <a:ext cx="156600" cy="156600"/>
            <a:chOff x="0" y="0"/>
            <a:chExt cx="208800" cy="208800"/>
          </a:xfrm>
        </p:grpSpPr>
        <p:sp>
          <p:nvSpPr>
            <p:cNvPr name="Freeform 16" id="16"/>
            <p:cNvSpPr/>
            <p:nvPr/>
          </p:nvSpPr>
          <p:spPr>
            <a:xfrm flipH="false" flipV="false" rot="0">
              <a:off x="0" y="0"/>
              <a:ext cx="208788" cy="208788"/>
            </a:xfrm>
            <a:custGeom>
              <a:avLst/>
              <a:gdLst/>
              <a:ahLst/>
              <a:cxnLst/>
              <a:rect r="r" b="b" t="t" l="l"/>
              <a:pathLst>
                <a:path h="208788" w="208788">
                  <a:moveTo>
                    <a:pt x="0" y="104394"/>
                  </a:moveTo>
                  <a:cubicBezTo>
                    <a:pt x="0" y="46736"/>
                    <a:pt x="46736" y="0"/>
                    <a:pt x="104394" y="0"/>
                  </a:cubicBezTo>
                  <a:cubicBezTo>
                    <a:pt x="162052" y="0"/>
                    <a:pt x="208788" y="46736"/>
                    <a:pt x="208788" y="104394"/>
                  </a:cubicBezTo>
                  <a:cubicBezTo>
                    <a:pt x="208788" y="162052"/>
                    <a:pt x="162052" y="208788"/>
                    <a:pt x="104394" y="208788"/>
                  </a:cubicBezTo>
                  <a:cubicBezTo>
                    <a:pt x="46736" y="208788"/>
                    <a:pt x="0" y="162052"/>
                    <a:pt x="0" y="104394"/>
                  </a:cubicBezTo>
                  <a:close/>
                </a:path>
              </a:pathLst>
            </a:custGeom>
            <a:solidFill>
              <a:srgbClr val="F3BB30"/>
            </a:solidFill>
          </p:spPr>
        </p:sp>
      </p:grpSp>
      <p:grpSp>
        <p:nvGrpSpPr>
          <p:cNvPr name="Group 17" id="17"/>
          <p:cNvGrpSpPr/>
          <p:nvPr/>
        </p:nvGrpSpPr>
        <p:grpSpPr>
          <a:xfrm rot="0">
            <a:off x="7448472" y="5042390"/>
            <a:ext cx="3402300" cy="3402300"/>
            <a:chOff x="0" y="0"/>
            <a:chExt cx="4536400" cy="4536400"/>
          </a:xfrm>
        </p:grpSpPr>
        <p:sp>
          <p:nvSpPr>
            <p:cNvPr name="Freeform 18" id="18"/>
            <p:cNvSpPr/>
            <p:nvPr/>
          </p:nvSpPr>
          <p:spPr>
            <a:xfrm flipH="false" flipV="false" rot="0">
              <a:off x="0" y="0"/>
              <a:ext cx="4536440" cy="4536440"/>
            </a:xfrm>
            <a:custGeom>
              <a:avLst/>
              <a:gdLst/>
              <a:ahLst/>
              <a:cxnLst/>
              <a:rect r="r" b="b" t="t" l="l"/>
              <a:pathLst>
                <a:path h="4536440" w="4536440">
                  <a:moveTo>
                    <a:pt x="0" y="2268220"/>
                  </a:moveTo>
                  <a:cubicBezTo>
                    <a:pt x="0" y="1015492"/>
                    <a:pt x="1015492" y="0"/>
                    <a:pt x="2268220" y="0"/>
                  </a:cubicBezTo>
                  <a:lnTo>
                    <a:pt x="2268220" y="25400"/>
                  </a:lnTo>
                  <a:lnTo>
                    <a:pt x="2268220" y="0"/>
                  </a:lnTo>
                  <a:cubicBezTo>
                    <a:pt x="3520948" y="0"/>
                    <a:pt x="4536440" y="1015492"/>
                    <a:pt x="4536440" y="2268220"/>
                  </a:cubicBezTo>
                  <a:lnTo>
                    <a:pt x="4511040" y="2268220"/>
                  </a:lnTo>
                  <a:lnTo>
                    <a:pt x="4536440" y="2268220"/>
                  </a:lnTo>
                  <a:cubicBezTo>
                    <a:pt x="4536440" y="3520948"/>
                    <a:pt x="3520948" y="4536440"/>
                    <a:pt x="2268220" y="4536440"/>
                  </a:cubicBezTo>
                  <a:lnTo>
                    <a:pt x="2268220" y="4511040"/>
                  </a:lnTo>
                  <a:lnTo>
                    <a:pt x="2268220" y="4536440"/>
                  </a:lnTo>
                  <a:cubicBezTo>
                    <a:pt x="1015492" y="4536440"/>
                    <a:pt x="0" y="3520948"/>
                    <a:pt x="0" y="2268220"/>
                  </a:cubicBezTo>
                  <a:lnTo>
                    <a:pt x="25400" y="2268220"/>
                  </a:lnTo>
                  <a:lnTo>
                    <a:pt x="50800" y="2268220"/>
                  </a:lnTo>
                  <a:lnTo>
                    <a:pt x="25400" y="2268220"/>
                  </a:lnTo>
                  <a:lnTo>
                    <a:pt x="0" y="2268220"/>
                  </a:lnTo>
                  <a:moveTo>
                    <a:pt x="50800" y="2268220"/>
                  </a:moveTo>
                  <a:cubicBezTo>
                    <a:pt x="50800" y="2282190"/>
                    <a:pt x="39370" y="2293620"/>
                    <a:pt x="25400" y="2293620"/>
                  </a:cubicBezTo>
                  <a:cubicBezTo>
                    <a:pt x="11430" y="2293620"/>
                    <a:pt x="0" y="2282190"/>
                    <a:pt x="0" y="2268220"/>
                  </a:cubicBezTo>
                  <a:cubicBezTo>
                    <a:pt x="0" y="2254250"/>
                    <a:pt x="11430" y="2242820"/>
                    <a:pt x="25400" y="2242820"/>
                  </a:cubicBezTo>
                  <a:cubicBezTo>
                    <a:pt x="39370" y="2242820"/>
                    <a:pt x="50800" y="2254250"/>
                    <a:pt x="50800" y="2268220"/>
                  </a:cubicBezTo>
                  <a:cubicBezTo>
                    <a:pt x="50800" y="3492881"/>
                    <a:pt x="1043559" y="4485640"/>
                    <a:pt x="2268220" y="4485640"/>
                  </a:cubicBezTo>
                  <a:cubicBezTo>
                    <a:pt x="3492881" y="4485640"/>
                    <a:pt x="4485640" y="3492881"/>
                    <a:pt x="4485640" y="2268220"/>
                  </a:cubicBezTo>
                  <a:cubicBezTo>
                    <a:pt x="4485640" y="1043559"/>
                    <a:pt x="3492881" y="50800"/>
                    <a:pt x="2268220" y="50800"/>
                  </a:cubicBezTo>
                  <a:lnTo>
                    <a:pt x="2268220" y="25400"/>
                  </a:lnTo>
                  <a:lnTo>
                    <a:pt x="2268220" y="50800"/>
                  </a:lnTo>
                  <a:cubicBezTo>
                    <a:pt x="1043559" y="50800"/>
                    <a:pt x="50800" y="1043559"/>
                    <a:pt x="50800" y="2268220"/>
                  </a:cubicBezTo>
                  <a:close/>
                </a:path>
              </a:pathLst>
            </a:custGeom>
            <a:solidFill>
              <a:srgbClr val="36174D"/>
            </a:solidFill>
          </p:spPr>
        </p:sp>
      </p:grpSp>
      <p:grpSp>
        <p:nvGrpSpPr>
          <p:cNvPr name="Group 19" id="19"/>
          <p:cNvGrpSpPr/>
          <p:nvPr/>
        </p:nvGrpSpPr>
        <p:grpSpPr>
          <a:xfrm rot="0">
            <a:off x="9579140" y="4468050"/>
            <a:ext cx="2029200" cy="2029200"/>
            <a:chOff x="0" y="0"/>
            <a:chExt cx="2705600" cy="2705600"/>
          </a:xfrm>
        </p:grpSpPr>
        <p:sp>
          <p:nvSpPr>
            <p:cNvPr name="Freeform 20" id="20"/>
            <p:cNvSpPr/>
            <p:nvPr/>
          </p:nvSpPr>
          <p:spPr>
            <a:xfrm flipH="false" flipV="false" rot="0">
              <a:off x="0" y="0"/>
              <a:ext cx="2705608" cy="2705608"/>
            </a:xfrm>
            <a:custGeom>
              <a:avLst/>
              <a:gdLst/>
              <a:ahLst/>
              <a:cxnLst/>
              <a:rect r="r" b="b" t="t" l="l"/>
              <a:pathLst>
                <a:path h="2705608" w="2705608">
                  <a:moveTo>
                    <a:pt x="0" y="1352804"/>
                  </a:moveTo>
                  <a:cubicBezTo>
                    <a:pt x="0" y="605663"/>
                    <a:pt x="605663" y="0"/>
                    <a:pt x="1352804" y="0"/>
                  </a:cubicBezTo>
                  <a:cubicBezTo>
                    <a:pt x="2099945" y="0"/>
                    <a:pt x="2705608" y="605663"/>
                    <a:pt x="2705608" y="1352804"/>
                  </a:cubicBezTo>
                  <a:cubicBezTo>
                    <a:pt x="2705608" y="2099945"/>
                    <a:pt x="2099945" y="2705608"/>
                    <a:pt x="1352804" y="2705608"/>
                  </a:cubicBezTo>
                  <a:cubicBezTo>
                    <a:pt x="605663" y="2705608"/>
                    <a:pt x="0" y="2099945"/>
                    <a:pt x="0" y="1352804"/>
                  </a:cubicBezTo>
                  <a:close/>
                </a:path>
              </a:pathLst>
            </a:custGeom>
            <a:gradFill rotWithShape="true">
              <a:gsLst>
                <a:gs pos="0">
                  <a:srgbClr val="FFFFFF">
                    <a:alpha val="100000"/>
                  </a:srgbClr>
                </a:gs>
                <a:gs pos="100000">
                  <a:srgbClr val="C6B8EB">
                    <a:alpha val="100000"/>
                  </a:srgbClr>
                </a:gs>
              </a:gsLst>
              <a:lin ang="2700006"/>
            </a:gradFill>
          </p:spPr>
        </p:sp>
      </p:grpSp>
      <p:grpSp>
        <p:nvGrpSpPr>
          <p:cNvPr name="Group 21" id="21"/>
          <p:cNvGrpSpPr/>
          <p:nvPr/>
        </p:nvGrpSpPr>
        <p:grpSpPr>
          <a:xfrm rot="0">
            <a:off x="6729380" y="6936308"/>
            <a:ext cx="2029200" cy="2029200"/>
            <a:chOff x="0" y="0"/>
            <a:chExt cx="2705600" cy="2705600"/>
          </a:xfrm>
        </p:grpSpPr>
        <p:sp>
          <p:nvSpPr>
            <p:cNvPr name="Freeform 22" id="22"/>
            <p:cNvSpPr/>
            <p:nvPr/>
          </p:nvSpPr>
          <p:spPr>
            <a:xfrm flipH="false" flipV="false" rot="0">
              <a:off x="0" y="0"/>
              <a:ext cx="2705608" cy="2705608"/>
            </a:xfrm>
            <a:custGeom>
              <a:avLst/>
              <a:gdLst/>
              <a:ahLst/>
              <a:cxnLst/>
              <a:rect r="r" b="b" t="t" l="l"/>
              <a:pathLst>
                <a:path h="2705608" w="2705608">
                  <a:moveTo>
                    <a:pt x="0" y="1352804"/>
                  </a:moveTo>
                  <a:cubicBezTo>
                    <a:pt x="0" y="605663"/>
                    <a:pt x="605663" y="0"/>
                    <a:pt x="1352804" y="0"/>
                  </a:cubicBezTo>
                  <a:cubicBezTo>
                    <a:pt x="2099945" y="0"/>
                    <a:pt x="2705608" y="605663"/>
                    <a:pt x="2705608" y="1352804"/>
                  </a:cubicBezTo>
                  <a:cubicBezTo>
                    <a:pt x="2705608" y="2099945"/>
                    <a:pt x="2099945" y="2705608"/>
                    <a:pt x="1352804" y="2705608"/>
                  </a:cubicBezTo>
                  <a:cubicBezTo>
                    <a:pt x="605663" y="2705608"/>
                    <a:pt x="0" y="2099945"/>
                    <a:pt x="0" y="1352804"/>
                  </a:cubicBezTo>
                  <a:close/>
                </a:path>
              </a:pathLst>
            </a:custGeom>
            <a:gradFill rotWithShape="true">
              <a:gsLst>
                <a:gs pos="0">
                  <a:srgbClr val="FFFFFF">
                    <a:alpha val="100000"/>
                  </a:srgbClr>
                </a:gs>
                <a:gs pos="100000">
                  <a:srgbClr val="C6B8EB">
                    <a:alpha val="100000"/>
                  </a:srgbClr>
                </a:gs>
              </a:gsLst>
              <a:lin ang="2700006"/>
            </a:gradFill>
          </p:spPr>
        </p:sp>
      </p:grpSp>
      <p:grpSp>
        <p:nvGrpSpPr>
          <p:cNvPr name="Group 23" id="23"/>
          <p:cNvGrpSpPr/>
          <p:nvPr/>
        </p:nvGrpSpPr>
        <p:grpSpPr>
          <a:xfrm rot="0">
            <a:off x="9579140" y="6936308"/>
            <a:ext cx="2029200" cy="2029200"/>
            <a:chOff x="0" y="0"/>
            <a:chExt cx="2705600" cy="2705600"/>
          </a:xfrm>
        </p:grpSpPr>
        <p:sp>
          <p:nvSpPr>
            <p:cNvPr name="Freeform 24" id="24"/>
            <p:cNvSpPr/>
            <p:nvPr/>
          </p:nvSpPr>
          <p:spPr>
            <a:xfrm flipH="false" flipV="false" rot="0">
              <a:off x="0" y="0"/>
              <a:ext cx="2705608" cy="2705608"/>
            </a:xfrm>
            <a:custGeom>
              <a:avLst/>
              <a:gdLst/>
              <a:ahLst/>
              <a:cxnLst/>
              <a:rect r="r" b="b" t="t" l="l"/>
              <a:pathLst>
                <a:path h="2705608" w="2705608">
                  <a:moveTo>
                    <a:pt x="0" y="1352804"/>
                  </a:moveTo>
                  <a:cubicBezTo>
                    <a:pt x="0" y="605663"/>
                    <a:pt x="605663" y="0"/>
                    <a:pt x="1352804" y="0"/>
                  </a:cubicBezTo>
                  <a:cubicBezTo>
                    <a:pt x="2099945" y="0"/>
                    <a:pt x="2705608" y="605663"/>
                    <a:pt x="2705608" y="1352804"/>
                  </a:cubicBezTo>
                  <a:cubicBezTo>
                    <a:pt x="2705608" y="2099945"/>
                    <a:pt x="2099945" y="2705608"/>
                    <a:pt x="1352804" y="2705608"/>
                  </a:cubicBezTo>
                  <a:cubicBezTo>
                    <a:pt x="605663" y="2705608"/>
                    <a:pt x="0" y="2099945"/>
                    <a:pt x="0" y="1352804"/>
                  </a:cubicBezTo>
                  <a:close/>
                </a:path>
              </a:pathLst>
            </a:custGeom>
            <a:gradFill rotWithShape="true">
              <a:gsLst>
                <a:gs pos="0">
                  <a:srgbClr val="36174D">
                    <a:alpha val="100000"/>
                  </a:srgbClr>
                </a:gs>
                <a:gs pos="100000">
                  <a:srgbClr val="63298F">
                    <a:alpha val="100000"/>
                  </a:srgbClr>
                </a:gs>
              </a:gsLst>
              <a:lin ang="2700006"/>
            </a:gradFill>
          </p:spPr>
        </p:sp>
      </p:grpSp>
      <p:grpSp>
        <p:nvGrpSpPr>
          <p:cNvPr name="Group 25" id="25"/>
          <p:cNvGrpSpPr/>
          <p:nvPr/>
        </p:nvGrpSpPr>
        <p:grpSpPr>
          <a:xfrm rot="0">
            <a:off x="6729380" y="4468050"/>
            <a:ext cx="2029200" cy="2029200"/>
            <a:chOff x="0" y="0"/>
            <a:chExt cx="2705600" cy="2705600"/>
          </a:xfrm>
        </p:grpSpPr>
        <p:sp>
          <p:nvSpPr>
            <p:cNvPr name="Freeform 26" id="26"/>
            <p:cNvSpPr/>
            <p:nvPr/>
          </p:nvSpPr>
          <p:spPr>
            <a:xfrm flipH="false" flipV="false" rot="0">
              <a:off x="0" y="0"/>
              <a:ext cx="2705608" cy="2705608"/>
            </a:xfrm>
            <a:custGeom>
              <a:avLst/>
              <a:gdLst/>
              <a:ahLst/>
              <a:cxnLst/>
              <a:rect r="r" b="b" t="t" l="l"/>
              <a:pathLst>
                <a:path h="2705608" w="2705608">
                  <a:moveTo>
                    <a:pt x="0" y="1352804"/>
                  </a:moveTo>
                  <a:cubicBezTo>
                    <a:pt x="0" y="605663"/>
                    <a:pt x="605663" y="0"/>
                    <a:pt x="1352804" y="0"/>
                  </a:cubicBezTo>
                  <a:cubicBezTo>
                    <a:pt x="2099945" y="0"/>
                    <a:pt x="2705608" y="605663"/>
                    <a:pt x="2705608" y="1352804"/>
                  </a:cubicBezTo>
                  <a:cubicBezTo>
                    <a:pt x="2705608" y="2099945"/>
                    <a:pt x="2099945" y="2705608"/>
                    <a:pt x="1352804" y="2705608"/>
                  </a:cubicBezTo>
                  <a:cubicBezTo>
                    <a:pt x="605663" y="2705608"/>
                    <a:pt x="0" y="2099945"/>
                    <a:pt x="0" y="1352804"/>
                  </a:cubicBezTo>
                  <a:close/>
                </a:path>
              </a:pathLst>
            </a:custGeom>
            <a:gradFill rotWithShape="true">
              <a:gsLst>
                <a:gs pos="0">
                  <a:srgbClr val="36174D">
                    <a:alpha val="100000"/>
                  </a:srgbClr>
                </a:gs>
                <a:gs pos="100000">
                  <a:srgbClr val="63298F">
                    <a:alpha val="100000"/>
                  </a:srgbClr>
                </a:gs>
              </a:gsLst>
              <a:lin ang="2700006"/>
            </a:gradFill>
          </p:spPr>
        </p:sp>
      </p:grpSp>
      <p:sp>
        <p:nvSpPr>
          <p:cNvPr name="Freeform 27" id="27"/>
          <p:cNvSpPr/>
          <p:nvPr/>
        </p:nvSpPr>
        <p:spPr>
          <a:xfrm flipH="false" flipV="false" rot="0">
            <a:off x="7299782" y="7507892"/>
            <a:ext cx="888136" cy="885776"/>
          </a:xfrm>
          <a:custGeom>
            <a:avLst/>
            <a:gdLst/>
            <a:ahLst/>
            <a:cxnLst/>
            <a:rect r="r" b="b" t="t" l="l"/>
            <a:pathLst>
              <a:path h="885776" w="888136">
                <a:moveTo>
                  <a:pt x="0" y="0"/>
                </a:moveTo>
                <a:lnTo>
                  <a:pt x="888136" y="0"/>
                </a:lnTo>
                <a:lnTo>
                  <a:pt x="888136" y="885776"/>
                </a:lnTo>
                <a:lnTo>
                  <a:pt x="0" y="885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8" id="28"/>
          <p:cNvSpPr/>
          <p:nvPr/>
        </p:nvSpPr>
        <p:spPr>
          <a:xfrm flipH="false" flipV="false" rot="0">
            <a:off x="7251815" y="4848915"/>
            <a:ext cx="944146" cy="1282173"/>
          </a:xfrm>
          <a:custGeom>
            <a:avLst/>
            <a:gdLst/>
            <a:ahLst/>
            <a:cxnLst/>
            <a:rect r="r" b="b" t="t" l="l"/>
            <a:pathLst>
              <a:path h="1282173" w="944146">
                <a:moveTo>
                  <a:pt x="0" y="0"/>
                </a:moveTo>
                <a:lnTo>
                  <a:pt x="944146" y="0"/>
                </a:lnTo>
                <a:lnTo>
                  <a:pt x="944146" y="1282173"/>
                </a:lnTo>
                <a:lnTo>
                  <a:pt x="0" y="128217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0048678" y="7380094"/>
            <a:ext cx="1090124" cy="1022735"/>
          </a:xfrm>
          <a:custGeom>
            <a:avLst/>
            <a:gdLst/>
            <a:ahLst/>
            <a:cxnLst/>
            <a:rect r="r" b="b" t="t" l="l"/>
            <a:pathLst>
              <a:path h="1022735" w="1090124">
                <a:moveTo>
                  <a:pt x="0" y="0"/>
                </a:moveTo>
                <a:lnTo>
                  <a:pt x="1090124" y="0"/>
                </a:lnTo>
                <a:lnTo>
                  <a:pt x="1090124" y="1022734"/>
                </a:lnTo>
                <a:lnTo>
                  <a:pt x="0" y="10227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0" id="30"/>
          <p:cNvSpPr/>
          <p:nvPr/>
        </p:nvSpPr>
        <p:spPr>
          <a:xfrm flipH="false" flipV="false" rot="0">
            <a:off x="9961978" y="4841563"/>
            <a:ext cx="1263523" cy="1282173"/>
          </a:xfrm>
          <a:custGeom>
            <a:avLst/>
            <a:gdLst/>
            <a:ahLst/>
            <a:cxnLst/>
            <a:rect r="r" b="b" t="t" l="l"/>
            <a:pathLst>
              <a:path h="1282173" w="1263523">
                <a:moveTo>
                  <a:pt x="0" y="0"/>
                </a:moveTo>
                <a:lnTo>
                  <a:pt x="1263524" y="0"/>
                </a:lnTo>
                <a:lnTo>
                  <a:pt x="1263524" y="1282174"/>
                </a:lnTo>
                <a:lnTo>
                  <a:pt x="0" y="1282174"/>
                </a:lnTo>
                <a:lnTo>
                  <a:pt x="0" y="0"/>
                </a:lnTo>
                <a:close/>
              </a:path>
            </a:pathLst>
          </a:custGeom>
          <a:blipFill>
            <a:blip r:embed="rId13">
              <a:alphaModFix amt="79000"/>
              <a:extLst>
                <a:ext uri="{96DAC541-7B7A-43D3-8B79-37D633B846F1}">
                  <asvg:svgBlip xmlns:asvg="http://schemas.microsoft.com/office/drawing/2016/SVG/main" r:embed="rId14"/>
                </a:ext>
              </a:extLst>
            </a:blip>
            <a:stretch>
              <a:fillRect l="0" t="0" r="0" b="0"/>
            </a:stretch>
          </a:blipFill>
        </p:spPr>
      </p:sp>
      <p:sp>
        <p:nvSpPr>
          <p:cNvPr name="TextBox 31" id="31"/>
          <p:cNvSpPr txBox="true"/>
          <p:nvPr/>
        </p:nvSpPr>
        <p:spPr>
          <a:xfrm rot="0">
            <a:off x="5534795" y="1398252"/>
            <a:ext cx="7218150" cy="2710583"/>
          </a:xfrm>
          <a:prstGeom prst="rect">
            <a:avLst/>
          </a:prstGeom>
        </p:spPr>
        <p:txBody>
          <a:bodyPr anchor="t" rtlCol="false" tIns="0" lIns="0" bIns="0" rIns="0">
            <a:spAutoFit/>
          </a:bodyPr>
          <a:lstStyle/>
          <a:p>
            <a:pPr algn="ctr">
              <a:lnSpc>
                <a:spcPts val="10368"/>
              </a:lnSpc>
            </a:pPr>
            <a:r>
              <a:rPr lang="en-US" sz="10800">
                <a:solidFill>
                  <a:srgbClr val="36174D"/>
                </a:solidFill>
                <a:latin typeface="Staatliches"/>
                <a:ea typeface="Staatliches"/>
                <a:cs typeface="Staatliches"/>
                <a:sym typeface="Staatliches"/>
              </a:rPr>
              <a:t>elemen tipografi</a:t>
            </a:r>
          </a:p>
        </p:txBody>
      </p:sp>
      <p:sp>
        <p:nvSpPr>
          <p:cNvPr name="TextBox 32" id="32"/>
          <p:cNvSpPr txBox="true"/>
          <p:nvPr/>
        </p:nvSpPr>
        <p:spPr>
          <a:xfrm rot="0">
            <a:off x="12292357" y="7106397"/>
            <a:ext cx="3712950" cy="907087"/>
          </a:xfrm>
          <a:prstGeom prst="rect">
            <a:avLst/>
          </a:prstGeom>
        </p:spPr>
        <p:txBody>
          <a:bodyPr anchor="t" rtlCol="false" tIns="0" lIns="0" bIns="0" rIns="0">
            <a:spAutoFit/>
          </a:bodyPr>
          <a:lstStyle/>
          <a:p>
            <a:pPr algn="l">
              <a:lnSpc>
                <a:spcPts val="6912"/>
              </a:lnSpc>
            </a:pPr>
            <a:r>
              <a:rPr lang="en-US" sz="6400">
                <a:solidFill>
                  <a:srgbClr val="36174D"/>
                </a:solidFill>
                <a:latin typeface="Staatliches"/>
                <a:ea typeface="Staatliches"/>
                <a:cs typeface="Staatliches"/>
                <a:sym typeface="Staatliches"/>
              </a:rPr>
              <a:t>Hirarki</a:t>
            </a:r>
          </a:p>
        </p:txBody>
      </p:sp>
      <p:sp>
        <p:nvSpPr>
          <p:cNvPr name="TextBox 33" id="33"/>
          <p:cNvSpPr txBox="true"/>
          <p:nvPr/>
        </p:nvSpPr>
        <p:spPr>
          <a:xfrm rot="0">
            <a:off x="12292357" y="8024757"/>
            <a:ext cx="4758375" cy="1557147"/>
          </a:xfrm>
          <a:prstGeom prst="rect">
            <a:avLst/>
          </a:prstGeom>
        </p:spPr>
        <p:txBody>
          <a:bodyPr anchor="t" rtlCol="false" tIns="0" lIns="0" bIns="0" rIns="0">
            <a:spAutoFit/>
          </a:bodyPr>
          <a:lstStyle/>
          <a:p>
            <a:pPr algn="l">
              <a:lnSpc>
                <a:spcPts val="3024"/>
              </a:lnSpc>
            </a:pPr>
            <a:r>
              <a:rPr lang="en-US" sz="2799">
                <a:solidFill>
                  <a:srgbClr val="36174D"/>
                </a:solidFill>
                <a:latin typeface="Arimo"/>
                <a:ea typeface="Arimo"/>
                <a:cs typeface="Arimo"/>
                <a:sym typeface="Arimo"/>
              </a:rPr>
              <a:t>Hirarki tipografi membedakan informasi penting, memandu perhatian pembaca secara efektif.</a:t>
            </a:r>
          </a:p>
        </p:txBody>
      </p:sp>
      <p:sp>
        <p:nvSpPr>
          <p:cNvPr name="TextBox 34" id="34"/>
          <p:cNvSpPr txBox="true"/>
          <p:nvPr/>
        </p:nvSpPr>
        <p:spPr>
          <a:xfrm rot="0">
            <a:off x="12292357" y="4686085"/>
            <a:ext cx="3712950" cy="907087"/>
          </a:xfrm>
          <a:prstGeom prst="rect">
            <a:avLst/>
          </a:prstGeom>
        </p:spPr>
        <p:txBody>
          <a:bodyPr anchor="t" rtlCol="false" tIns="0" lIns="0" bIns="0" rIns="0">
            <a:spAutoFit/>
          </a:bodyPr>
          <a:lstStyle/>
          <a:p>
            <a:pPr algn="l">
              <a:lnSpc>
                <a:spcPts val="6912"/>
              </a:lnSpc>
            </a:pPr>
            <a:r>
              <a:rPr lang="en-US" sz="6400">
                <a:solidFill>
                  <a:srgbClr val="36174D"/>
                </a:solidFill>
                <a:latin typeface="Staatliches"/>
                <a:ea typeface="Staatliches"/>
                <a:cs typeface="Staatliches"/>
                <a:sym typeface="Staatliches"/>
              </a:rPr>
              <a:t>Konsistensi</a:t>
            </a:r>
          </a:p>
        </p:txBody>
      </p:sp>
      <p:sp>
        <p:nvSpPr>
          <p:cNvPr name="TextBox 35" id="35"/>
          <p:cNvSpPr txBox="true"/>
          <p:nvPr/>
        </p:nvSpPr>
        <p:spPr>
          <a:xfrm rot="0">
            <a:off x="12292357" y="5604445"/>
            <a:ext cx="4923975" cy="1557147"/>
          </a:xfrm>
          <a:prstGeom prst="rect">
            <a:avLst/>
          </a:prstGeom>
        </p:spPr>
        <p:txBody>
          <a:bodyPr anchor="t" rtlCol="false" tIns="0" lIns="0" bIns="0" rIns="0">
            <a:spAutoFit/>
          </a:bodyPr>
          <a:lstStyle/>
          <a:p>
            <a:pPr algn="l">
              <a:lnSpc>
                <a:spcPts val="3024"/>
              </a:lnSpc>
            </a:pPr>
            <a:r>
              <a:rPr lang="en-US" sz="2799">
                <a:solidFill>
                  <a:srgbClr val="36174D"/>
                </a:solidFill>
                <a:latin typeface="Arimo"/>
                <a:ea typeface="Arimo"/>
                <a:cs typeface="Arimo"/>
                <a:sym typeface="Arimo"/>
              </a:rPr>
              <a:t>Konsistensi gaya font meningkatkan pemahaman dan menciptakan pengalaman pengguna yang kohesif.</a:t>
            </a:r>
          </a:p>
        </p:txBody>
      </p:sp>
      <p:sp>
        <p:nvSpPr>
          <p:cNvPr name="TextBox 36" id="36"/>
          <p:cNvSpPr txBox="true"/>
          <p:nvPr/>
        </p:nvSpPr>
        <p:spPr>
          <a:xfrm rot="0">
            <a:off x="969822" y="7106397"/>
            <a:ext cx="4764599" cy="2659538"/>
          </a:xfrm>
          <a:prstGeom prst="rect">
            <a:avLst/>
          </a:prstGeom>
        </p:spPr>
        <p:txBody>
          <a:bodyPr anchor="t" rtlCol="false" tIns="0" lIns="0" bIns="0" rIns="0">
            <a:spAutoFit/>
          </a:bodyPr>
          <a:lstStyle/>
          <a:p>
            <a:pPr algn="r">
              <a:lnSpc>
                <a:spcPts val="6911"/>
              </a:lnSpc>
            </a:pPr>
            <a:r>
              <a:rPr lang="en-US" sz="6399">
                <a:solidFill>
                  <a:srgbClr val="36174D"/>
                </a:solidFill>
                <a:latin typeface="Staatliches"/>
                <a:ea typeface="Staatliches"/>
                <a:cs typeface="Staatliches"/>
                <a:sym typeface="Staatliches"/>
              </a:rPr>
              <a:t>Ruang Putih</a:t>
            </a:r>
          </a:p>
          <a:p>
            <a:pPr algn="r" marL="1381759" indent="-690880" lvl="1">
              <a:lnSpc>
                <a:spcPts val="6911"/>
              </a:lnSpc>
              <a:buFont typeface="Arial"/>
              <a:buChar char="•"/>
            </a:pPr>
          </a:p>
          <a:p>
            <a:pPr algn="r">
              <a:lnSpc>
                <a:spcPts val="6912"/>
              </a:lnSpc>
            </a:pPr>
          </a:p>
        </p:txBody>
      </p:sp>
      <p:sp>
        <p:nvSpPr>
          <p:cNvPr name="TextBox 37" id="37"/>
          <p:cNvSpPr txBox="true"/>
          <p:nvPr/>
        </p:nvSpPr>
        <p:spPr>
          <a:xfrm rot="0">
            <a:off x="969822" y="8024757"/>
            <a:ext cx="4764599" cy="1557147"/>
          </a:xfrm>
          <a:prstGeom prst="rect">
            <a:avLst/>
          </a:prstGeom>
        </p:spPr>
        <p:txBody>
          <a:bodyPr anchor="t" rtlCol="false" tIns="0" lIns="0" bIns="0" rIns="0">
            <a:spAutoFit/>
          </a:bodyPr>
          <a:lstStyle/>
          <a:p>
            <a:pPr algn="r">
              <a:lnSpc>
                <a:spcPts val="3024"/>
              </a:lnSpc>
            </a:pPr>
            <a:r>
              <a:rPr lang="en-US" sz="2799">
                <a:solidFill>
                  <a:srgbClr val="36174D"/>
                </a:solidFill>
                <a:latin typeface="Arimo"/>
                <a:ea typeface="Arimo"/>
                <a:cs typeface="Arimo"/>
                <a:sym typeface="Arimo"/>
              </a:rPr>
              <a:t>Ruang putih meningkatkan keterbacaan dan memberikan kesan profesional pada desain.</a:t>
            </a:r>
          </a:p>
        </p:txBody>
      </p:sp>
      <p:sp>
        <p:nvSpPr>
          <p:cNvPr name="TextBox 38" id="38"/>
          <p:cNvSpPr txBox="true"/>
          <p:nvPr/>
        </p:nvSpPr>
        <p:spPr>
          <a:xfrm rot="0">
            <a:off x="2121572" y="3809859"/>
            <a:ext cx="3724026" cy="1783312"/>
          </a:xfrm>
          <a:prstGeom prst="rect">
            <a:avLst/>
          </a:prstGeom>
        </p:spPr>
        <p:txBody>
          <a:bodyPr anchor="t" rtlCol="false" tIns="0" lIns="0" bIns="0" rIns="0">
            <a:spAutoFit/>
          </a:bodyPr>
          <a:lstStyle/>
          <a:p>
            <a:pPr algn="r">
              <a:lnSpc>
                <a:spcPts val="6912"/>
              </a:lnSpc>
            </a:pPr>
            <a:r>
              <a:rPr lang="en-US" sz="6400">
                <a:solidFill>
                  <a:srgbClr val="36174D"/>
                </a:solidFill>
                <a:latin typeface="Staatliches"/>
                <a:ea typeface="Staatliches"/>
                <a:cs typeface="Staatliches"/>
                <a:sym typeface="Staatliches"/>
              </a:rPr>
              <a:t>Font dan Jenis Huruf</a:t>
            </a:r>
          </a:p>
        </p:txBody>
      </p:sp>
      <p:sp>
        <p:nvSpPr>
          <p:cNvPr name="TextBox 39" id="39"/>
          <p:cNvSpPr txBox="true"/>
          <p:nvPr/>
        </p:nvSpPr>
        <p:spPr>
          <a:xfrm rot="0">
            <a:off x="623659" y="5604445"/>
            <a:ext cx="5110762" cy="1557147"/>
          </a:xfrm>
          <a:prstGeom prst="rect">
            <a:avLst/>
          </a:prstGeom>
        </p:spPr>
        <p:txBody>
          <a:bodyPr anchor="t" rtlCol="false" tIns="0" lIns="0" bIns="0" rIns="0">
            <a:spAutoFit/>
          </a:bodyPr>
          <a:lstStyle/>
          <a:p>
            <a:pPr algn="r">
              <a:lnSpc>
                <a:spcPts val="3024"/>
              </a:lnSpc>
            </a:pPr>
            <a:r>
              <a:rPr lang="en-US" sz="2799">
                <a:solidFill>
                  <a:srgbClr val="36174D"/>
                </a:solidFill>
                <a:latin typeface="Arimo"/>
                <a:ea typeface="Arimo"/>
                <a:cs typeface="Arimo"/>
                <a:sym typeface="Arimo"/>
              </a:rPr>
              <a:t>Font mencakup gaya, bobot, dan lebar, sedangkan jenis huruf adalah kategori seperti serif, sans-serif, dan dekoratif.</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767496">
            <a:off x="-4363443" y="-1839774"/>
            <a:ext cx="10784286" cy="5710330"/>
          </a:xfrm>
          <a:custGeom>
            <a:avLst/>
            <a:gdLst/>
            <a:ahLst/>
            <a:cxnLst/>
            <a:rect r="r" b="b" t="t" l="l"/>
            <a:pathLst>
              <a:path h="5710330" w="10784286">
                <a:moveTo>
                  <a:pt x="10784286" y="0"/>
                </a:moveTo>
                <a:lnTo>
                  <a:pt x="0" y="0"/>
                </a:lnTo>
                <a:lnTo>
                  <a:pt x="0" y="5710329"/>
                </a:lnTo>
                <a:lnTo>
                  <a:pt x="10784286" y="5710329"/>
                </a:lnTo>
                <a:lnTo>
                  <a:pt x="10784286" y="0"/>
                </a:lnTo>
                <a:close/>
              </a:path>
            </a:pathLst>
          </a:custGeom>
          <a:blipFill>
            <a:blip r:embed="rId2"/>
            <a:stretch>
              <a:fillRect l="-42608" t="-26050" r="-4038" b="-29734"/>
            </a:stretch>
          </a:blipFill>
        </p:spPr>
      </p:sp>
      <p:sp>
        <p:nvSpPr>
          <p:cNvPr name="Freeform 3" id="3" descr="Icono  Descripción generada automáticamente"/>
          <p:cNvSpPr/>
          <p:nvPr/>
        </p:nvSpPr>
        <p:spPr>
          <a:xfrm flipH="true" flipV="false" rot="-10767496">
            <a:off x="-3699012" y="-1804659"/>
            <a:ext cx="5809875" cy="2790717"/>
          </a:xfrm>
          <a:custGeom>
            <a:avLst/>
            <a:gdLst/>
            <a:ahLst/>
            <a:cxnLst/>
            <a:rect r="r" b="b" t="t" l="l"/>
            <a:pathLst>
              <a:path h="2790717" w="5809875">
                <a:moveTo>
                  <a:pt x="5809874" y="0"/>
                </a:moveTo>
                <a:lnTo>
                  <a:pt x="0" y="0"/>
                </a:lnTo>
                <a:lnTo>
                  <a:pt x="0" y="2790717"/>
                </a:lnTo>
                <a:lnTo>
                  <a:pt x="5809874" y="2790717"/>
                </a:lnTo>
                <a:lnTo>
                  <a:pt x="5809874" y="0"/>
                </a:lnTo>
                <a:close/>
              </a:path>
            </a:pathLst>
          </a:custGeom>
          <a:blipFill>
            <a:blip r:embed="rId3"/>
            <a:stretch>
              <a:fillRect l="-118027" t="-62778" r="-4729" b="-98080"/>
            </a:stretch>
          </a:blipFill>
        </p:spPr>
      </p:sp>
      <p:grpSp>
        <p:nvGrpSpPr>
          <p:cNvPr name="Group 4" id="4"/>
          <p:cNvGrpSpPr/>
          <p:nvPr/>
        </p:nvGrpSpPr>
        <p:grpSpPr>
          <a:xfrm rot="32503">
            <a:off x="1788754" y="2804774"/>
            <a:ext cx="511411" cy="511411"/>
            <a:chOff x="0" y="0"/>
            <a:chExt cx="393557" cy="393557"/>
          </a:xfrm>
        </p:grpSpPr>
        <p:sp>
          <p:nvSpPr>
            <p:cNvPr name="Freeform 5" id="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sp>
        <p:nvSpPr>
          <p:cNvPr name="Freeform 6" id="6" descr="Patrón de fondo  Descripción generada automáticamente con confianza baja"/>
          <p:cNvSpPr/>
          <p:nvPr/>
        </p:nvSpPr>
        <p:spPr>
          <a:xfrm flipH="false" flipV="false" rot="0">
            <a:off x="-3534041" y="2802368"/>
            <a:ext cx="7134423" cy="7571986"/>
          </a:xfrm>
          <a:custGeom>
            <a:avLst/>
            <a:gdLst/>
            <a:ahLst/>
            <a:cxnLst/>
            <a:rect r="r" b="b" t="t" l="l"/>
            <a:pathLst>
              <a:path h="7571986" w="7134423">
                <a:moveTo>
                  <a:pt x="0" y="0"/>
                </a:moveTo>
                <a:lnTo>
                  <a:pt x="7134423" y="0"/>
                </a:lnTo>
                <a:lnTo>
                  <a:pt x="7134423" y="7571985"/>
                </a:lnTo>
                <a:lnTo>
                  <a:pt x="0" y="7571985"/>
                </a:lnTo>
                <a:lnTo>
                  <a:pt x="0" y="0"/>
                </a:lnTo>
                <a:close/>
              </a:path>
            </a:pathLst>
          </a:custGeom>
          <a:blipFill>
            <a:blip r:embed="rId2"/>
            <a:stretch>
              <a:fillRect l="-263771" t="-33148" r="-10298" b="-65107"/>
            </a:stretch>
          </a:blipFill>
        </p:spPr>
      </p:sp>
      <p:sp>
        <p:nvSpPr>
          <p:cNvPr name="Freeform 7" id="7" descr="Icono  Descripción generada automáticamente"/>
          <p:cNvSpPr/>
          <p:nvPr/>
        </p:nvSpPr>
        <p:spPr>
          <a:xfrm flipH="false" flipV="false" rot="0">
            <a:off x="-636528" y="8020025"/>
            <a:ext cx="3330457" cy="2754056"/>
          </a:xfrm>
          <a:custGeom>
            <a:avLst/>
            <a:gdLst/>
            <a:ahLst/>
            <a:cxnLst/>
            <a:rect r="r" b="b" t="t" l="l"/>
            <a:pathLst>
              <a:path h="2754056" w="3330457">
                <a:moveTo>
                  <a:pt x="0" y="0"/>
                </a:moveTo>
                <a:lnTo>
                  <a:pt x="3330456" y="0"/>
                </a:lnTo>
                <a:lnTo>
                  <a:pt x="3330456" y="2754056"/>
                </a:lnTo>
                <a:lnTo>
                  <a:pt x="0" y="2754056"/>
                </a:lnTo>
                <a:lnTo>
                  <a:pt x="0" y="0"/>
                </a:lnTo>
                <a:close/>
              </a:path>
            </a:pathLst>
          </a:custGeom>
          <a:blipFill>
            <a:blip r:embed="rId3"/>
            <a:stretch>
              <a:fillRect l="-313703" t="-69187" r="-8969" b="-118326"/>
            </a:stretch>
          </a:blipFill>
        </p:spPr>
      </p:sp>
      <p:grpSp>
        <p:nvGrpSpPr>
          <p:cNvPr name="Group 8" id="8"/>
          <p:cNvGrpSpPr/>
          <p:nvPr/>
        </p:nvGrpSpPr>
        <p:grpSpPr>
          <a:xfrm rot="-10800000">
            <a:off x="777626" y="4241859"/>
            <a:ext cx="566039" cy="566039"/>
            <a:chOff x="0" y="0"/>
            <a:chExt cx="400467" cy="400467"/>
          </a:xfrm>
        </p:grpSpPr>
        <p:sp>
          <p:nvSpPr>
            <p:cNvPr name="Freeform 9" id="9"/>
            <p:cNvSpPr/>
            <p:nvPr/>
          </p:nvSpPr>
          <p:spPr>
            <a:xfrm flipH="false" flipV="false" rot="0">
              <a:off x="0" y="0"/>
              <a:ext cx="400431" cy="400431"/>
            </a:xfrm>
            <a:custGeom>
              <a:avLst/>
              <a:gdLst/>
              <a:ahLst/>
              <a:cxnLst/>
              <a:rect r="r" b="b" t="t" l="l"/>
              <a:pathLst>
                <a:path h="400431" w="400431">
                  <a:moveTo>
                    <a:pt x="0" y="200279"/>
                  </a:moveTo>
                  <a:cubicBezTo>
                    <a:pt x="0" y="89662"/>
                    <a:pt x="89662" y="0"/>
                    <a:pt x="200279" y="0"/>
                  </a:cubicBezTo>
                  <a:cubicBezTo>
                    <a:pt x="310896" y="0"/>
                    <a:pt x="400431" y="89662"/>
                    <a:pt x="400431" y="200279"/>
                  </a:cubicBezTo>
                  <a:cubicBezTo>
                    <a:pt x="400431" y="310896"/>
                    <a:pt x="310769" y="400431"/>
                    <a:pt x="200279" y="400431"/>
                  </a:cubicBezTo>
                  <a:cubicBezTo>
                    <a:pt x="89789" y="400431"/>
                    <a:pt x="0" y="310769"/>
                    <a:pt x="0" y="200279"/>
                  </a:cubicBezTo>
                  <a:close/>
                </a:path>
              </a:pathLst>
            </a:custGeom>
            <a:solidFill>
              <a:srgbClr val="FFFFFF"/>
            </a:solidFill>
          </p:spPr>
        </p:sp>
      </p:grpSp>
      <p:grpSp>
        <p:nvGrpSpPr>
          <p:cNvPr name="Group 10" id="10"/>
          <p:cNvGrpSpPr/>
          <p:nvPr/>
        </p:nvGrpSpPr>
        <p:grpSpPr>
          <a:xfrm rot="-10800000">
            <a:off x="1517655" y="5457106"/>
            <a:ext cx="300846" cy="300846"/>
            <a:chOff x="0" y="0"/>
            <a:chExt cx="212845" cy="212845"/>
          </a:xfrm>
        </p:grpSpPr>
        <p:sp>
          <p:nvSpPr>
            <p:cNvPr name="Freeform 11" id="11"/>
            <p:cNvSpPr/>
            <p:nvPr/>
          </p:nvSpPr>
          <p:spPr>
            <a:xfrm flipH="false" flipV="false" rot="0">
              <a:off x="0" y="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227" y="212852"/>
                    <a:pt x="106426" y="212852"/>
                  </a:cubicBezTo>
                  <a:cubicBezTo>
                    <a:pt x="47625" y="212852"/>
                    <a:pt x="0" y="165227"/>
                    <a:pt x="0" y="106426"/>
                  </a:cubicBezTo>
                  <a:close/>
                </a:path>
              </a:pathLst>
            </a:custGeom>
            <a:solidFill>
              <a:srgbClr val="F3BB30"/>
            </a:solidFill>
          </p:spPr>
        </p:sp>
      </p:grpSp>
      <p:sp>
        <p:nvSpPr>
          <p:cNvPr name="TextBox 12" id="12"/>
          <p:cNvSpPr txBox="true"/>
          <p:nvPr/>
        </p:nvSpPr>
        <p:spPr>
          <a:xfrm rot="0">
            <a:off x="6185870" y="543871"/>
            <a:ext cx="11676577" cy="1169684"/>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peran warna dalam desain </a:t>
            </a:r>
          </a:p>
        </p:txBody>
      </p:sp>
      <p:sp>
        <p:nvSpPr>
          <p:cNvPr name="TextBox 13" id="13"/>
          <p:cNvSpPr txBox="true"/>
          <p:nvPr/>
        </p:nvSpPr>
        <p:spPr>
          <a:xfrm rot="0">
            <a:off x="3746741" y="1647251"/>
            <a:ext cx="14115705" cy="6052926"/>
          </a:xfrm>
          <a:prstGeom prst="rect">
            <a:avLst/>
          </a:prstGeom>
        </p:spPr>
        <p:txBody>
          <a:bodyPr anchor="t" rtlCol="false" tIns="0" lIns="0" bIns="0" rIns="0">
            <a:spAutoFit/>
          </a:bodyPr>
          <a:lstStyle/>
          <a:p>
            <a:pPr algn="just">
              <a:lnSpc>
                <a:spcPts val="3998"/>
              </a:lnSpc>
            </a:pPr>
            <a:r>
              <a:rPr lang="en-US" sz="2855">
                <a:solidFill>
                  <a:srgbClr val="36174D"/>
                </a:solidFill>
                <a:latin typeface="Arimo"/>
                <a:ea typeface="Arimo"/>
                <a:cs typeface="Arimo"/>
                <a:sym typeface="Arimo"/>
              </a:rPr>
              <a:t>Warna adalah elemen desain UI yang kuat, mampu membangkitkan emosi dan memandu pengguna. Pilih skema warna berdasarkan tujuan aplikasi dan audiens target. Warna hangat seperti merah dan oranye menarik perhatian, sedangkan warna dingin seperti biru dan hijau memberikan kesan menenangkan.</a:t>
            </a:r>
          </a:p>
          <a:p>
            <a:pPr algn="just">
              <a:lnSpc>
                <a:spcPts val="3998"/>
              </a:lnSpc>
            </a:pPr>
            <a:r>
              <a:rPr lang="en-US" sz="2855">
                <a:solidFill>
                  <a:srgbClr val="36174D"/>
                </a:solidFill>
                <a:latin typeface="Arimo"/>
                <a:ea typeface="Arimo"/>
                <a:cs typeface="Arimo"/>
                <a:sym typeface="Arimo"/>
              </a:rPr>
              <a:t>Warna juga membedakan elemen antarmuka, seperti tombol utama yang harus mencolok. Pastikan kontras yang cukup antara teks dan latar belakang untuk meningkatkan keterbacaan, dan pertimbangkan aksesibilitas bagi pengguna dengan gangguan penglihatan warna.</a:t>
            </a:r>
          </a:p>
          <a:p>
            <a:pPr algn="just">
              <a:lnSpc>
                <a:spcPts val="3998"/>
              </a:lnSpc>
            </a:pPr>
            <a:r>
              <a:rPr lang="en-US" sz="2855">
                <a:solidFill>
                  <a:srgbClr val="36174D"/>
                </a:solidFill>
                <a:latin typeface="Arimo"/>
                <a:ea typeface="Arimo"/>
                <a:cs typeface="Arimo"/>
                <a:sym typeface="Arimo"/>
              </a:rPr>
              <a:t>Riset tentang teori warna dan psikologi warna sangat penting untuk menciptakan skema warna yang meningkatkan kegunaan dan pengalaman pengguna secara keseluruhan.</a:t>
            </a:r>
          </a:p>
          <a:p>
            <a:pPr algn="just">
              <a:lnSpc>
                <a:spcPts val="399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767496">
            <a:off x="-4363443" y="-1839774"/>
            <a:ext cx="10784286" cy="5710330"/>
          </a:xfrm>
          <a:custGeom>
            <a:avLst/>
            <a:gdLst/>
            <a:ahLst/>
            <a:cxnLst/>
            <a:rect r="r" b="b" t="t" l="l"/>
            <a:pathLst>
              <a:path h="5710330" w="10784286">
                <a:moveTo>
                  <a:pt x="10784286" y="0"/>
                </a:moveTo>
                <a:lnTo>
                  <a:pt x="0" y="0"/>
                </a:lnTo>
                <a:lnTo>
                  <a:pt x="0" y="5710329"/>
                </a:lnTo>
                <a:lnTo>
                  <a:pt x="10784286" y="5710329"/>
                </a:lnTo>
                <a:lnTo>
                  <a:pt x="10784286" y="0"/>
                </a:lnTo>
                <a:close/>
              </a:path>
            </a:pathLst>
          </a:custGeom>
          <a:blipFill>
            <a:blip r:embed="rId2"/>
            <a:stretch>
              <a:fillRect l="-42608" t="-26050" r="-4038" b="-29734"/>
            </a:stretch>
          </a:blipFill>
        </p:spPr>
      </p:sp>
      <p:sp>
        <p:nvSpPr>
          <p:cNvPr name="Freeform 3" id="3" descr="Icono  Descripción generada automáticamente"/>
          <p:cNvSpPr/>
          <p:nvPr/>
        </p:nvSpPr>
        <p:spPr>
          <a:xfrm flipH="true" flipV="false" rot="-10767496">
            <a:off x="-3699012" y="-1804659"/>
            <a:ext cx="5809875" cy="2790717"/>
          </a:xfrm>
          <a:custGeom>
            <a:avLst/>
            <a:gdLst/>
            <a:ahLst/>
            <a:cxnLst/>
            <a:rect r="r" b="b" t="t" l="l"/>
            <a:pathLst>
              <a:path h="2790717" w="5809875">
                <a:moveTo>
                  <a:pt x="5809874" y="0"/>
                </a:moveTo>
                <a:lnTo>
                  <a:pt x="0" y="0"/>
                </a:lnTo>
                <a:lnTo>
                  <a:pt x="0" y="2790717"/>
                </a:lnTo>
                <a:lnTo>
                  <a:pt x="5809874" y="2790717"/>
                </a:lnTo>
                <a:lnTo>
                  <a:pt x="5809874" y="0"/>
                </a:lnTo>
                <a:close/>
              </a:path>
            </a:pathLst>
          </a:custGeom>
          <a:blipFill>
            <a:blip r:embed="rId3"/>
            <a:stretch>
              <a:fillRect l="-118027" t="-62778" r="-4729" b="-98080"/>
            </a:stretch>
          </a:blipFill>
        </p:spPr>
      </p:sp>
      <p:grpSp>
        <p:nvGrpSpPr>
          <p:cNvPr name="Group 4" id="4"/>
          <p:cNvGrpSpPr/>
          <p:nvPr/>
        </p:nvGrpSpPr>
        <p:grpSpPr>
          <a:xfrm rot="32503">
            <a:off x="1788754" y="2804774"/>
            <a:ext cx="511411" cy="511411"/>
            <a:chOff x="0" y="0"/>
            <a:chExt cx="393557" cy="393557"/>
          </a:xfrm>
        </p:grpSpPr>
        <p:sp>
          <p:nvSpPr>
            <p:cNvPr name="Freeform 5" id="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sp>
        <p:nvSpPr>
          <p:cNvPr name="Freeform 6" id="6" descr="Patrón de fondo  Descripción generada automáticamente con confianza baja"/>
          <p:cNvSpPr/>
          <p:nvPr/>
        </p:nvSpPr>
        <p:spPr>
          <a:xfrm flipH="false" flipV="false" rot="0">
            <a:off x="-3534041" y="2802368"/>
            <a:ext cx="7134423" cy="7571986"/>
          </a:xfrm>
          <a:custGeom>
            <a:avLst/>
            <a:gdLst/>
            <a:ahLst/>
            <a:cxnLst/>
            <a:rect r="r" b="b" t="t" l="l"/>
            <a:pathLst>
              <a:path h="7571986" w="7134423">
                <a:moveTo>
                  <a:pt x="0" y="0"/>
                </a:moveTo>
                <a:lnTo>
                  <a:pt x="7134423" y="0"/>
                </a:lnTo>
                <a:lnTo>
                  <a:pt x="7134423" y="7571985"/>
                </a:lnTo>
                <a:lnTo>
                  <a:pt x="0" y="7571985"/>
                </a:lnTo>
                <a:lnTo>
                  <a:pt x="0" y="0"/>
                </a:lnTo>
                <a:close/>
              </a:path>
            </a:pathLst>
          </a:custGeom>
          <a:blipFill>
            <a:blip r:embed="rId2"/>
            <a:stretch>
              <a:fillRect l="-263771" t="-33148" r="-10298" b="-65107"/>
            </a:stretch>
          </a:blipFill>
        </p:spPr>
      </p:sp>
      <p:sp>
        <p:nvSpPr>
          <p:cNvPr name="Freeform 7" id="7" descr="Icono  Descripción generada automáticamente"/>
          <p:cNvSpPr/>
          <p:nvPr/>
        </p:nvSpPr>
        <p:spPr>
          <a:xfrm flipH="false" flipV="false" rot="0">
            <a:off x="-636528" y="8020025"/>
            <a:ext cx="3330457" cy="2754056"/>
          </a:xfrm>
          <a:custGeom>
            <a:avLst/>
            <a:gdLst/>
            <a:ahLst/>
            <a:cxnLst/>
            <a:rect r="r" b="b" t="t" l="l"/>
            <a:pathLst>
              <a:path h="2754056" w="3330457">
                <a:moveTo>
                  <a:pt x="0" y="0"/>
                </a:moveTo>
                <a:lnTo>
                  <a:pt x="3330456" y="0"/>
                </a:lnTo>
                <a:lnTo>
                  <a:pt x="3330456" y="2754056"/>
                </a:lnTo>
                <a:lnTo>
                  <a:pt x="0" y="2754056"/>
                </a:lnTo>
                <a:lnTo>
                  <a:pt x="0" y="0"/>
                </a:lnTo>
                <a:close/>
              </a:path>
            </a:pathLst>
          </a:custGeom>
          <a:blipFill>
            <a:blip r:embed="rId3"/>
            <a:stretch>
              <a:fillRect l="-313703" t="-69187" r="-8969" b="-118326"/>
            </a:stretch>
          </a:blipFill>
        </p:spPr>
      </p:sp>
      <p:grpSp>
        <p:nvGrpSpPr>
          <p:cNvPr name="Group 8" id="8"/>
          <p:cNvGrpSpPr/>
          <p:nvPr/>
        </p:nvGrpSpPr>
        <p:grpSpPr>
          <a:xfrm rot="-10800000">
            <a:off x="777626" y="4241859"/>
            <a:ext cx="566039" cy="566039"/>
            <a:chOff x="0" y="0"/>
            <a:chExt cx="400467" cy="400467"/>
          </a:xfrm>
        </p:grpSpPr>
        <p:sp>
          <p:nvSpPr>
            <p:cNvPr name="Freeform 9" id="9"/>
            <p:cNvSpPr/>
            <p:nvPr/>
          </p:nvSpPr>
          <p:spPr>
            <a:xfrm flipH="false" flipV="false" rot="0">
              <a:off x="0" y="0"/>
              <a:ext cx="400431" cy="400431"/>
            </a:xfrm>
            <a:custGeom>
              <a:avLst/>
              <a:gdLst/>
              <a:ahLst/>
              <a:cxnLst/>
              <a:rect r="r" b="b" t="t" l="l"/>
              <a:pathLst>
                <a:path h="400431" w="400431">
                  <a:moveTo>
                    <a:pt x="0" y="200279"/>
                  </a:moveTo>
                  <a:cubicBezTo>
                    <a:pt x="0" y="89662"/>
                    <a:pt x="89662" y="0"/>
                    <a:pt x="200279" y="0"/>
                  </a:cubicBezTo>
                  <a:cubicBezTo>
                    <a:pt x="310896" y="0"/>
                    <a:pt x="400431" y="89662"/>
                    <a:pt x="400431" y="200279"/>
                  </a:cubicBezTo>
                  <a:cubicBezTo>
                    <a:pt x="400431" y="310896"/>
                    <a:pt x="310769" y="400431"/>
                    <a:pt x="200279" y="400431"/>
                  </a:cubicBezTo>
                  <a:cubicBezTo>
                    <a:pt x="89789" y="400431"/>
                    <a:pt x="0" y="310769"/>
                    <a:pt x="0" y="200279"/>
                  </a:cubicBezTo>
                  <a:close/>
                </a:path>
              </a:pathLst>
            </a:custGeom>
            <a:solidFill>
              <a:srgbClr val="FFFFFF"/>
            </a:solidFill>
          </p:spPr>
        </p:sp>
      </p:grpSp>
      <p:grpSp>
        <p:nvGrpSpPr>
          <p:cNvPr name="Group 10" id="10"/>
          <p:cNvGrpSpPr/>
          <p:nvPr/>
        </p:nvGrpSpPr>
        <p:grpSpPr>
          <a:xfrm rot="-10800000">
            <a:off x="1517655" y="5457106"/>
            <a:ext cx="300846" cy="300846"/>
            <a:chOff x="0" y="0"/>
            <a:chExt cx="212845" cy="212845"/>
          </a:xfrm>
        </p:grpSpPr>
        <p:sp>
          <p:nvSpPr>
            <p:cNvPr name="Freeform 11" id="11"/>
            <p:cNvSpPr/>
            <p:nvPr/>
          </p:nvSpPr>
          <p:spPr>
            <a:xfrm flipH="false" flipV="false" rot="0">
              <a:off x="0" y="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227" y="212852"/>
                    <a:pt x="106426" y="212852"/>
                  </a:cubicBezTo>
                  <a:cubicBezTo>
                    <a:pt x="47625" y="212852"/>
                    <a:pt x="0" y="165227"/>
                    <a:pt x="0" y="106426"/>
                  </a:cubicBezTo>
                  <a:close/>
                </a:path>
              </a:pathLst>
            </a:custGeom>
            <a:solidFill>
              <a:srgbClr val="F3BB30"/>
            </a:solidFill>
          </p:spPr>
        </p:sp>
      </p:grpSp>
      <p:sp>
        <p:nvSpPr>
          <p:cNvPr name="TextBox 12" id="12"/>
          <p:cNvSpPr txBox="true"/>
          <p:nvPr/>
        </p:nvSpPr>
        <p:spPr>
          <a:xfrm rot="0">
            <a:off x="3143595" y="3854733"/>
            <a:ext cx="14115705" cy="1003932"/>
          </a:xfrm>
          <a:prstGeom prst="rect">
            <a:avLst/>
          </a:prstGeom>
        </p:spPr>
        <p:txBody>
          <a:bodyPr anchor="t" rtlCol="false" tIns="0" lIns="0" bIns="0" rIns="0">
            <a:spAutoFit/>
          </a:bodyPr>
          <a:lstStyle/>
          <a:p>
            <a:pPr algn="just">
              <a:lnSpc>
                <a:spcPts val="3998"/>
              </a:lnSpc>
            </a:pPr>
            <a:r>
              <a:rPr lang="en-US" b="true" sz="2855">
                <a:solidFill>
                  <a:srgbClr val="36174D"/>
                </a:solidFill>
                <a:latin typeface="Arimo Bold"/>
                <a:ea typeface="Arimo Bold"/>
                <a:cs typeface="Arimo Bold"/>
                <a:sym typeface="Arimo Bold"/>
              </a:rPr>
              <a:t>Kontras</a:t>
            </a:r>
            <a:r>
              <a:rPr lang="en-US" sz="2855">
                <a:solidFill>
                  <a:srgbClr val="36174D"/>
                </a:solidFill>
                <a:latin typeface="Arimo"/>
                <a:ea typeface="Arimo"/>
                <a:cs typeface="Arimo"/>
                <a:sym typeface="Arimo"/>
              </a:rPr>
              <a:t>: Pastikan ada cukup kontras antara teks dan latar belakang. Ini akan meningkatkan keterbacaan dan memudahkan pengguna dalam menavigasi.</a:t>
            </a:r>
          </a:p>
        </p:txBody>
      </p:sp>
      <p:sp>
        <p:nvSpPr>
          <p:cNvPr name="Freeform 13" id="13"/>
          <p:cNvSpPr/>
          <p:nvPr/>
        </p:nvSpPr>
        <p:spPr>
          <a:xfrm flipH="false" flipV="false" rot="0">
            <a:off x="7637055" y="5025001"/>
            <a:ext cx="5128785" cy="2107610"/>
          </a:xfrm>
          <a:custGeom>
            <a:avLst/>
            <a:gdLst/>
            <a:ahLst/>
            <a:cxnLst/>
            <a:rect r="r" b="b" t="t" l="l"/>
            <a:pathLst>
              <a:path h="2107610" w="5128785">
                <a:moveTo>
                  <a:pt x="0" y="0"/>
                </a:moveTo>
                <a:lnTo>
                  <a:pt x="5128785" y="0"/>
                </a:lnTo>
                <a:lnTo>
                  <a:pt x="5128785" y="2107610"/>
                </a:lnTo>
                <a:lnTo>
                  <a:pt x="0" y="2107610"/>
                </a:lnTo>
                <a:lnTo>
                  <a:pt x="0" y="0"/>
                </a:lnTo>
                <a:close/>
              </a:path>
            </a:pathLst>
          </a:custGeom>
          <a:blipFill>
            <a:blip r:embed="rId4"/>
            <a:stretch>
              <a:fillRect l="0" t="0" r="0" b="0"/>
            </a:stretch>
          </a:blipFill>
        </p:spPr>
      </p:sp>
      <p:sp>
        <p:nvSpPr>
          <p:cNvPr name="TextBox 14" id="14"/>
          <p:cNvSpPr txBox="true"/>
          <p:nvPr/>
        </p:nvSpPr>
        <p:spPr>
          <a:xfrm rot="0">
            <a:off x="6185870" y="543871"/>
            <a:ext cx="11676577" cy="1169684"/>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kombinasi warna</a:t>
            </a:r>
          </a:p>
        </p:txBody>
      </p:sp>
      <p:sp>
        <p:nvSpPr>
          <p:cNvPr name="TextBox 15" id="15"/>
          <p:cNvSpPr txBox="true"/>
          <p:nvPr/>
        </p:nvSpPr>
        <p:spPr>
          <a:xfrm rot="0">
            <a:off x="3143595" y="7232272"/>
            <a:ext cx="14115705" cy="1508831"/>
          </a:xfrm>
          <a:prstGeom prst="rect">
            <a:avLst/>
          </a:prstGeom>
        </p:spPr>
        <p:txBody>
          <a:bodyPr anchor="t" rtlCol="false" tIns="0" lIns="0" bIns="0" rIns="0">
            <a:spAutoFit/>
          </a:bodyPr>
          <a:lstStyle/>
          <a:p>
            <a:pPr algn="just">
              <a:lnSpc>
                <a:spcPts val="3998"/>
              </a:lnSpc>
            </a:pPr>
            <a:r>
              <a:rPr lang="en-US" sz="2855">
                <a:solidFill>
                  <a:srgbClr val="36174D"/>
                </a:solidFill>
                <a:latin typeface="Arimo"/>
                <a:ea typeface="Arimo"/>
                <a:cs typeface="Arimo"/>
                <a:sym typeface="Arimo"/>
              </a:rPr>
              <a:t>Dalam contoh desain di atas, terlihat penerapan warna yang benar dan salah pada tombol. Saat warna latar biru dan huruf hitam digabungkan, warna akan terlihat tidak kontras dan bentrok.</a:t>
            </a:r>
          </a:p>
        </p:txBody>
      </p:sp>
      <p:sp>
        <p:nvSpPr>
          <p:cNvPr name="TextBox 16" id="16"/>
          <p:cNvSpPr txBox="true"/>
          <p:nvPr/>
        </p:nvSpPr>
        <p:spPr>
          <a:xfrm rot="0">
            <a:off x="3143595" y="1575228"/>
            <a:ext cx="14115705" cy="2013731"/>
          </a:xfrm>
          <a:prstGeom prst="rect">
            <a:avLst/>
          </a:prstGeom>
        </p:spPr>
        <p:txBody>
          <a:bodyPr anchor="t" rtlCol="false" tIns="0" lIns="0" bIns="0" rIns="0">
            <a:spAutoFit/>
          </a:bodyPr>
          <a:lstStyle/>
          <a:p>
            <a:pPr algn="just">
              <a:lnSpc>
                <a:spcPts val="3998"/>
              </a:lnSpc>
            </a:pPr>
            <a:r>
              <a:rPr lang="en-US" sz="2855">
                <a:solidFill>
                  <a:srgbClr val="36174D"/>
                </a:solidFill>
                <a:latin typeface="Arimo"/>
                <a:ea typeface="Arimo"/>
                <a:cs typeface="Arimo"/>
                <a:sym typeface="Arimo"/>
              </a:rPr>
              <a:t>pemilihan kombinasi warna yang tepat juga penting dalam desain UI/UX. Ini dapat memengaruhi bagaimana pengguna merespons dan berinteraksi dengan situs web atau aplikasi Anda. Beberapa prinsip dalam penggunaan kombinasi warna yang efektif meliputi: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829641" y="4362307"/>
            <a:ext cx="14628718" cy="3013710"/>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FONT DAN WARNA </a:t>
            </a:r>
          </a:p>
          <a:p>
            <a:pPr algn="ctr">
              <a:lnSpc>
                <a:spcPts val="11519"/>
              </a:lnSpc>
            </a:pPr>
            <a:r>
              <a:rPr lang="en-US" sz="12000">
                <a:solidFill>
                  <a:srgbClr val="36174D"/>
                </a:solidFill>
                <a:latin typeface="Staatliches"/>
                <a:ea typeface="Staatliches"/>
                <a:cs typeface="Staatliches"/>
                <a:sym typeface="Staatliches"/>
              </a:rPr>
              <a:t>pada IMK</a:t>
            </a:r>
          </a:p>
        </p:txBody>
      </p:sp>
      <p:sp>
        <p:nvSpPr>
          <p:cNvPr name="TextBox 3" id="3"/>
          <p:cNvSpPr txBox="true"/>
          <p:nvPr/>
        </p:nvSpPr>
        <p:spPr>
          <a:xfrm rot="0">
            <a:off x="6125325" y="1501886"/>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03</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800000">
            <a:off x="-28300" y="-56602"/>
            <a:ext cx="3816298" cy="4074402"/>
          </a:xfrm>
          <a:custGeom>
            <a:avLst/>
            <a:gdLst/>
            <a:ahLst/>
            <a:cxnLst/>
            <a:rect r="r" b="b" t="t" l="l"/>
            <a:pathLst>
              <a:path h="4074402" w="3816298">
                <a:moveTo>
                  <a:pt x="3816298" y="0"/>
                </a:moveTo>
                <a:lnTo>
                  <a:pt x="0" y="0"/>
                </a:lnTo>
                <a:lnTo>
                  <a:pt x="0" y="4074402"/>
                </a:lnTo>
                <a:lnTo>
                  <a:pt x="3816298" y="4074402"/>
                </a:lnTo>
                <a:lnTo>
                  <a:pt x="3816298" y="0"/>
                </a:lnTo>
                <a:close/>
              </a:path>
            </a:pathLst>
          </a:custGeom>
          <a:blipFill>
            <a:blip r:embed="rId3"/>
            <a:stretch>
              <a:fillRect l="-260843" t="-32688" r="-10231" b="-62818"/>
            </a:stretch>
          </a:blipFill>
        </p:spPr>
      </p:sp>
      <p:sp>
        <p:nvSpPr>
          <p:cNvPr name="Freeform 3" id="3" descr="Icono  Descripción generada automáticamente"/>
          <p:cNvSpPr/>
          <p:nvPr/>
        </p:nvSpPr>
        <p:spPr>
          <a:xfrm flipH="true" flipV="false" rot="-10800000">
            <a:off x="-28300" y="-56602"/>
            <a:ext cx="2049802" cy="1660802"/>
          </a:xfrm>
          <a:custGeom>
            <a:avLst/>
            <a:gdLst/>
            <a:ahLst/>
            <a:cxnLst/>
            <a:rect r="r" b="b" t="t" l="l"/>
            <a:pathLst>
              <a:path h="1660802" w="2049802">
                <a:moveTo>
                  <a:pt x="2049802" y="0"/>
                </a:moveTo>
                <a:lnTo>
                  <a:pt x="0" y="0"/>
                </a:lnTo>
                <a:lnTo>
                  <a:pt x="0" y="1660802"/>
                </a:lnTo>
                <a:lnTo>
                  <a:pt x="2049802" y="1660802"/>
                </a:lnTo>
                <a:lnTo>
                  <a:pt x="2049802" y="0"/>
                </a:lnTo>
                <a:close/>
              </a:path>
            </a:pathLst>
          </a:custGeom>
          <a:blipFill>
            <a:blip r:embed="rId4"/>
            <a:stretch>
              <a:fillRect l="-256668" t="-60888" r="-7731" b="-92096"/>
            </a:stretch>
          </a:blipFill>
        </p:spPr>
      </p:sp>
      <p:sp>
        <p:nvSpPr>
          <p:cNvPr name="Freeform 4" id="4" descr="Un dibujo de un animal  Descripción generada automáticamente con confianza baja"/>
          <p:cNvSpPr/>
          <p:nvPr/>
        </p:nvSpPr>
        <p:spPr>
          <a:xfrm flipH="false" flipV="false" rot="0">
            <a:off x="13097750" y="6866050"/>
            <a:ext cx="5190250" cy="3420948"/>
          </a:xfrm>
          <a:custGeom>
            <a:avLst/>
            <a:gdLst/>
            <a:ahLst/>
            <a:cxnLst/>
            <a:rect r="r" b="b" t="t" l="l"/>
            <a:pathLst>
              <a:path h="3420948" w="5190250">
                <a:moveTo>
                  <a:pt x="0" y="0"/>
                </a:moveTo>
                <a:lnTo>
                  <a:pt x="5190250" y="0"/>
                </a:lnTo>
                <a:lnTo>
                  <a:pt x="5190250" y="3420948"/>
                </a:lnTo>
                <a:lnTo>
                  <a:pt x="0" y="3420948"/>
                </a:lnTo>
                <a:lnTo>
                  <a:pt x="0" y="0"/>
                </a:lnTo>
                <a:close/>
              </a:path>
            </a:pathLst>
          </a:custGeom>
          <a:blipFill>
            <a:blip r:embed="rId5"/>
            <a:stretch>
              <a:fillRect l="-3639" t="-119038" r="-233651" b="-68813"/>
            </a:stretch>
          </a:blipFill>
        </p:spPr>
      </p:sp>
      <p:sp>
        <p:nvSpPr>
          <p:cNvPr name="Freeform 5" id="5" descr="Forma  Descripción generada automáticamente"/>
          <p:cNvSpPr/>
          <p:nvPr/>
        </p:nvSpPr>
        <p:spPr>
          <a:xfrm flipH="true" flipV="false" rot="0">
            <a:off x="17016102" y="1500268"/>
            <a:ext cx="2195252" cy="1089450"/>
          </a:xfrm>
          <a:custGeom>
            <a:avLst/>
            <a:gdLst/>
            <a:ahLst/>
            <a:cxnLst/>
            <a:rect r="r" b="b" t="t" l="l"/>
            <a:pathLst>
              <a:path h="1089450" w="2195252">
                <a:moveTo>
                  <a:pt x="2195252" y="0"/>
                </a:moveTo>
                <a:lnTo>
                  <a:pt x="0" y="0"/>
                </a:lnTo>
                <a:lnTo>
                  <a:pt x="0" y="1089450"/>
                </a:lnTo>
                <a:lnTo>
                  <a:pt x="2195252" y="1089450"/>
                </a:lnTo>
                <a:lnTo>
                  <a:pt x="2195252" y="0"/>
                </a:lnTo>
                <a:close/>
              </a:path>
            </a:pathLst>
          </a:custGeom>
          <a:blipFill>
            <a:blip r:embed="rId6"/>
            <a:stretch>
              <a:fillRect l="-7309" t="-14628" r="-8071" b="-16148"/>
            </a:stretch>
          </a:blipFill>
        </p:spPr>
      </p:sp>
      <p:sp>
        <p:nvSpPr>
          <p:cNvPr name="Freeform 6" id="6" descr="Forma  Descripción generada automáticamente"/>
          <p:cNvSpPr/>
          <p:nvPr/>
        </p:nvSpPr>
        <p:spPr>
          <a:xfrm flipH="true" flipV="false" rot="0">
            <a:off x="-3435210" y="7033844"/>
            <a:ext cx="4573910" cy="2269922"/>
          </a:xfrm>
          <a:custGeom>
            <a:avLst/>
            <a:gdLst/>
            <a:ahLst/>
            <a:cxnLst/>
            <a:rect r="r" b="b" t="t" l="l"/>
            <a:pathLst>
              <a:path h="2269922" w="4573910">
                <a:moveTo>
                  <a:pt x="4573910" y="0"/>
                </a:moveTo>
                <a:lnTo>
                  <a:pt x="0" y="0"/>
                </a:lnTo>
                <a:lnTo>
                  <a:pt x="0" y="2269922"/>
                </a:lnTo>
                <a:lnTo>
                  <a:pt x="4573910" y="2269922"/>
                </a:lnTo>
                <a:lnTo>
                  <a:pt x="4573910" y="0"/>
                </a:lnTo>
                <a:close/>
              </a:path>
            </a:pathLst>
          </a:custGeom>
          <a:blipFill>
            <a:blip r:embed="rId6"/>
            <a:stretch>
              <a:fillRect l="-7309" t="-14628" r="-8071" b="-16148"/>
            </a:stretch>
          </a:blipFill>
        </p:spPr>
      </p:sp>
      <p:grpSp>
        <p:nvGrpSpPr>
          <p:cNvPr name="Group 7" id="7"/>
          <p:cNvGrpSpPr/>
          <p:nvPr/>
        </p:nvGrpSpPr>
        <p:grpSpPr>
          <a:xfrm rot="0">
            <a:off x="16683844" y="5433698"/>
            <a:ext cx="162000" cy="162000"/>
            <a:chOff x="0" y="0"/>
            <a:chExt cx="216000" cy="216000"/>
          </a:xfrm>
        </p:grpSpPr>
        <p:sp>
          <p:nvSpPr>
            <p:cNvPr name="Freeform 8" id="8"/>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9" id="9"/>
          <p:cNvGrpSpPr/>
          <p:nvPr/>
        </p:nvGrpSpPr>
        <p:grpSpPr>
          <a:xfrm rot="0">
            <a:off x="1924050" y="2110518"/>
            <a:ext cx="304800" cy="304800"/>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grpSp>
        <p:nvGrpSpPr>
          <p:cNvPr name="Group 11" id="11"/>
          <p:cNvGrpSpPr/>
          <p:nvPr/>
        </p:nvGrpSpPr>
        <p:grpSpPr>
          <a:xfrm rot="0">
            <a:off x="1226692" y="3310378"/>
            <a:ext cx="221400" cy="221400"/>
            <a:chOff x="0" y="0"/>
            <a:chExt cx="295200" cy="295200"/>
          </a:xfrm>
        </p:grpSpPr>
        <p:sp>
          <p:nvSpPr>
            <p:cNvPr name="Freeform 12" id="12"/>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3" id="13"/>
          <p:cNvGrpSpPr/>
          <p:nvPr/>
        </p:nvGrpSpPr>
        <p:grpSpPr>
          <a:xfrm rot="0">
            <a:off x="16941272" y="4182468"/>
            <a:ext cx="221400" cy="221400"/>
            <a:chOff x="0" y="0"/>
            <a:chExt cx="295200" cy="295200"/>
          </a:xfrm>
        </p:grpSpPr>
        <p:sp>
          <p:nvSpPr>
            <p:cNvPr name="Freeform 14" id="14"/>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5" id="15"/>
          <p:cNvGrpSpPr/>
          <p:nvPr/>
        </p:nvGrpSpPr>
        <p:grpSpPr>
          <a:xfrm rot="0">
            <a:off x="14859000" y="1218182"/>
            <a:ext cx="304800" cy="304800"/>
            <a:chOff x="0" y="0"/>
            <a:chExt cx="406400" cy="406400"/>
          </a:xfrm>
        </p:grpSpPr>
        <p:sp>
          <p:nvSpPr>
            <p:cNvPr name="Freeform 16" id="16"/>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sp>
        <p:nvSpPr>
          <p:cNvPr name="TextBox 17" id="17"/>
          <p:cNvSpPr txBox="true"/>
          <p:nvPr/>
        </p:nvSpPr>
        <p:spPr>
          <a:xfrm rot="0">
            <a:off x="7257833" y="7072989"/>
            <a:ext cx="3793950" cy="3462147"/>
          </a:xfrm>
          <a:prstGeom prst="rect">
            <a:avLst/>
          </a:prstGeom>
        </p:spPr>
        <p:txBody>
          <a:bodyPr anchor="t" rtlCol="false" tIns="0" lIns="0" bIns="0" rIns="0">
            <a:spAutoFit/>
          </a:bodyPr>
          <a:lstStyle/>
          <a:p>
            <a:pPr algn="ctr">
              <a:lnSpc>
                <a:spcPts val="3023"/>
              </a:lnSpc>
            </a:pPr>
            <a:r>
              <a:rPr lang="en-US" sz="2799">
                <a:solidFill>
                  <a:srgbClr val="36174D"/>
                </a:solidFill>
                <a:latin typeface="Arimo"/>
                <a:ea typeface="Arimo"/>
                <a:cs typeface="Arimo"/>
                <a:sym typeface="Arimo"/>
              </a:rPr>
              <a:t>Warna teks dan latar belakang harus kontras untuk meningkatkan keterbacaan. Contohnya, teks hitam pada latar belakang putih memberikan kontras yang tinggi.</a:t>
            </a:r>
          </a:p>
          <a:p>
            <a:pPr algn="ctr">
              <a:lnSpc>
                <a:spcPts val="3024"/>
              </a:lnSpc>
            </a:pPr>
          </a:p>
        </p:txBody>
      </p:sp>
      <p:sp>
        <p:nvSpPr>
          <p:cNvPr name="TextBox 18" id="18"/>
          <p:cNvSpPr txBox="true"/>
          <p:nvPr/>
        </p:nvSpPr>
        <p:spPr>
          <a:xfrm rot="0">
            <a:off x="7257833" y="5400627"/>
            <a:ext cx="3793950" cy="1663065"/>
          </a:xfrm>
          <a:prstGeom prst="rect">
            <a:avLst/>
          </a:prstGeom>
        </p:spPr>
        <p:txBody>
          <a:bodyPr anchor="t" rtlCol="false" tIns="0" lIns="0" bIns="0" rIns="0">
            <a:spAutoFit/>
          </a:bodyPr>
          <a:lstStyle/>
          <a:p>
            <a:pPr algn="ctr">
              <a:lnSpc>
                <a:spcPts val="6480"/>
              </a:lnSpc>
            </a:pPr>
            <a:r>
              <a:rPr lang="en-US" sz="6000">
                <a:solidFill>
                  <a:srgbClr val="36174D"/>
                </a:solidFill>
                <a:latin typeface="Staatliches"/>
                <a:ea typeface="Staatliches"/>
                <a:cs typeface="Staatliches"/>
                <a:sym typeface="Staatliches"/>
              </a:rPr>
              <a:t>Kombinasi Warna</a:t>
            </a:r>
          </a:p>
        </p:txBody>
      </p:sp>
      <p:sp>
        <p:nvSpPr>
          <p:cNvPr name="Freeform 19" id="19"/>
          <p:cNvSpPr/>
          <p:nvPr/>
        </p:nvSpPr>
        <p:spPr>
          <a:xfrm flipH="false" flipV="false" rot="0">
            <a:off x="8578030" y="4228389"/>
            <a:ext cx="1153556" cy="1153556"/>
          </a:xfrm>
          <a:custGeom>
            <a:avLst/>
            <a:gdLst/>
            <a:ahLst/>
            <a:cxnLst/>
            <a:rect r="r" b="b" t="t" l="l"/>
            <a:pathLst>
              <a:path h="1153556" w="1153556">
                <a:moveTo>
                  <a:pt x="0" y="0"/>
                </a:moveTo>
                <a:lnTo>
                  <a:pt x="1153556" y="0"/>
                </a:lnTo>
                <a:lnTo>
                  <a:pt x="1153556" y="1153556"/>
                </a:lnTo>
                <a:lnTo>
                  <a:pt x="0" y="11535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4103726" y="4124408"/>
            <a:ext cx="1101673" cy="1199842"/>
          </a:xfrm>
          <a:custGeom>
            <a:avLst/>
            <a:gdLst/>
            <a:ahLst/>
            <a:cxnLst/>
            <a:rect r="r" b="b" t="t" l="l"/>
            <a:pathLst>
              <a:path h="1199842" w="1101673">
                <a:moveTo>
                  <a:pt x="0" y="0"/>
                </a:moveTo>
                <a:lnTo>
                  <a:pt x="1101674" y="0"/>
                </a:lnTo>
                <a:lnTo>
                  <a:pt x="1101674" y="1199842"/>
                </a:lnTo>
                <a:lnTo>
                  <a:pt x="0" y="11998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13113203" y="4182468"/>
            <a:ext cx="1006844" cy="1141782"/>
          </a:xfrm>
          <a:custGeom>
            <a:avLst/>
            <a:gdLst/>
            <a:ahLst/>
            <a:cxnLst/>
            <a:rect r="r" b="b" t="t" l="l"/>
            <a:pathLst>
              <a:path h="1141782" w="1006844">
                <a:moveTo>
                  <a:pt x="0" y="0"/>
                </a:moveTo>
                <a:lnTo>
                  <a:pt x="1006844" y="0"/>
                </a:lnTo>
                <a:lnTo>
                  <a:pt x="1006844" y="1141782"/>
                </a:lnTo>
                <a:lnTo>
                  <a:pt x="0" y="114178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2758499" y="7072989"/>
            <a:ext cx="3793950" cy="3462147"/>
          </a:xfrm>
          <a:prstGeom prst="rect">
            <a:avLst/>
          </a:prstGeom>
        </p:spPr>
        <p:txBody>
          <a:bodyPr anchor="t" rtlCol="false" tIns="0" lIns="0" bIns="0" rIns="0">
            <a:spAutoFit/>
          </a:bodyPr>
          <a:lstStyle/>
          <a:p>
            <a:pPr algn="ctr">
              <a:lnSpc>
                <a:spcPts val="3023"/>
              </a:lnSpc>
            </a:pPr>
            <a:r>
              <a:rPr lang="en-US" sz="2799">
                <a:solidFill>
                  <a:srgbClr val="36174D"/>
                </a:solidFill>
                <a:latin typeface="Arimo"/>
                <a:ea typeface="Arimo"/>
                <a:cs typeface="Arimo"/>
                <a:sym typeface="Arimo"/>
              </a:rPr>
              <a:t>Font harus sesuai dengan konteks dan penggunaan. Font yang jelas dan sederhana digunakan pada antarmuka untuk memudahkan pengguna.</a:t>
            </a:r>
          </a:p>
          <a:p>
            <a:pPr algn="ctr">
              <a:lnSpc>
                <a:spcPts val="3024"/>
              </a:lnSpc>
            </a:pPr>
          </a:p>
        </p:txBody>
      </p:sp>
      <p:sp>
        <p:nvSpPr>
          <p:cNvPr name="TextBox 23" id="23"/>
          <p:cNvSpPr txBox="true"/>
          <p:nvPr/>
        </p:nvSpPr>
        <p:spPr>
          <a:xfrm rot="0">
            <a:off x="2492497" y="5400627"/>
            <a:ext cx="4324133" cy="1663065"/>
          </a:xfrm>
          <a:prstGeom prst="rect">
            <a:avLst/>
          </a:prstGeom>
        </p:spPr>
        <p:txBody>
          <a:bodyPr anchor="t" rtlCol="false" tIns="0" lIns="0" bIns="0" rIns="0">
            <a:spAutoFit/>
          </a:bodyPr>
          <a:lstStyle/>
          <a:p>
            <a:pPr algn="ctr">
              <a:lnSpc>
                <a:spcPts val="6480"/>
              </a:lnSpc>
            </a:pPr>
            <a:r>
              <a:rPr lang="en-US" sz="6000">
                <a:solidFill>
                  <a:srgbClr val="36174D"/>
                </a:solidFill>
                <a:latin typeface="Staatliches"/>
                <a:ea typeface="Staatliches"/>
                <a:cs typeface="Staatliches"/>
                <a:sym typeface="Staatliches"/>
              </a:rPr>
              <a:t>Kesesuaian font</a:t>
            </a:r>
          </a:p>
        </p:txBody>
      </p:sp>
      <p:sp>
        <p:nvSpPr>
          <p:cNvPr name="TextBox 24" id="24"/>
          <p:cNvSpPr txBox="true"/>
          <p:nvPr/>
        </p:nvSpPr>
        <p:spPr>
          <a:xfrm rot="0">
            <a:off x="11757167" y="7072989"/>
            <a:ext cx="3793950" cy="2700147"/>
          </a:xfrm>
          <a:prstGeom prst="rect">
            <a:avLst/>
          </a:prstGeom>
        </p:spPr>
        <p:txBody>
          <a:bodyPr anchor="t" rtlCol="false" tIns="0" lIns="0" bIns="0" rIns="0">
            <a:spAutoFit/>
          </a:bodyPr>
          <a:lstStyle/>
          <a:p>
            <a:pPr algn="ctr">
              <a:lnSpc>
                <a:spcPts val="3023"/>
              </a:lnSpc>
            </a:pPr>
            <a:r>
              <a:rPr lang="en-US" sz="2799">
                <a:solidFill>
                  <a:srgbClr val="36174D"/>
                </a:solidFill>
                <a:latin typeface="Arimo"/>
                <a:ea typeface="Arimo"/>
                <a:cs typeface="Arimo"/>
                <a:sym typeface="Arimo"/>
              </a:rPr>
              <a:t>Penggunaan font Arial dengan warna hitam pada latar putih di situs berita untuk memudahkan pembaca.</a:t>
            </a:r>
          </a:p>
          <a:p>
            <a:pPr algn="ctr">
              <a:lnSpc>
                <a:spcPts val="3024"/>
              </a:lnSpc>
            </a:pPr>
          </a:p>
        </p:txBody>
      </p:sp>
      <p:sp>
        <p:nvSpPr>
          <p:cNvPr name="TextBox 25" id="25"/>
          <p:cNvSpPr txBox="true"/>
          <p:nvPr/>
        </p:nvSpPr>
        <p:spPr>
          <a:xfrm rot="0">
            <a:off x="11757167" y="5467125"/>
            <a:ext cx="3793950" cy="843915"/>
          </a:xfrm>
          <a:prstGeom prst="rect">
            <a:avLst/>
          </a:prstGeom>
        </p:spPr>
        <p:txBody>
          <a:bodyPr anchor="t" rtlCol="false" tIns="0" lIns="0" bIns="0" rIns="0">
            <a:spAutoFit/>
          </a:bodyPr>
          <a:lstStyle/>
          <a:p>
            <a:pPr algn="ctr">
              <a:lnSpc>
                <a:spcPts val="6480"/>
              </a:lnSpc>
            </a:pPr>
            <a:r>
              <a:rPr lang="en-US" sz="6000">
                <a:solidFill>
                  <a:srgbClr val="36174D"/>
                </a:solidFill>
                <a:latin typeface="Staatliches"/>
                <a:ea typeface="Staatliches"/>
                <a:cs typeface="Staatliches"/>
                <a:sym typeface="Staatliches"/>
              </a:rPr>
              <a:t>CONTOH</a:t>
            </a:r>
          </a:p>
        </p:txBody>
      </p:sp>
      <p:sp>
        <p:nvSpPr>
          <p:cNvPr name="TextBox 26" id="26"/>
          <p:cNvSpPr txBox="true"/>
          <p:nvPr/>
        </p:nvSpPr>
        <p:spPr>
          <a:xfrm rot="0">
            <a:off x="5621340" y="1388729"/>
            <a:ext cx="8233217" cy="2634615"/>
          </a:xfrm>
          <a:prstGeom prst="rect">
            <a:avLst/>
          </a:prstGeom>
        </p:spPr>
        <p:txBody>
          <a:bodyPr anchor="t" rtlCol="false" tIns="0" lIns="0" bIns="0" rIns="0">
            <a:spAutoFit/>
          </a:bodyPr>
          <a:lstStyle/>
          <a:p>
            <a:pPr algn="ctr">
              <a:lnSpc>
                <a:spcPts val="10080"/>
              </a:lnSpc>
            </a:pPr>
            <a:r>
              <a:rPr lang="en-US" sz="10500">
                <a:solidFill>
                  <a:srgbClr val="36174D"/>
                </a:solidFill>
                <a:latin typeface="Staatliches"/>
                <a:ea typeface="Staatliches"/>
                <a:cs typeface="Staatliches"/>
                <a:sym typeface="Staatliches"/>
              </a:rPr>
              <a:t>font dan warna pada imk</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829641" y="4503785"/>
            <a:ext cx="14628718" cy="3013710"/>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Desain icon (logo) </a:t>
            </a:r>
          </a:p>
          <a:p>
            <a:pPr algn="ctr">
              <a:lnSpc>
                <a:spcPts val="11519"/>
              </a:lnSpc>
            </a:pPr>
            <a:r>
              <a:rPr lang="en-US" sz="12000">
                <a:solidFill>
                  <a:srgbClr val="36174D"/>
                </a:solidFill>
                <a:latin typeface="Staatliches"/>
                <a:ea typeface="Staatliches"/>
                <a:cs typeface="Staatliches"/>
                <a:sym typeface="Staatliches"/>
              </a:rPr>
              <a:t>dalam IMK</a:t>
            </a:r>
          </a:p>
        </p:txBody>
      </p:sp>
      <p:sp>
        <p:nvSpPr>
          <p:cNvPr name="TextBox 3" id="3"/>
          <p:cNvSpPr txBox="true"/>
          <p:nvPr/>
        </p:nvSpPr>
        <p:spPr>
          <a:xfrm rot="0">
            <a:off x="6125325" y="1501886"/>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04</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908750" y="2285950"/>
            <a:ext cx="3415402" cy="2269950"/>
          </a:xfrm>
          <a:custGeom>
            <a:avLst/>
            <a:gdLst/>
            <a:ahLst/>
            <a:cxnLst/>
            <a:rect r="r" b="b" t="t" l="l"/>
            <a:pathLst>
              <a:path h="2269950" w="3415402">
                <a:moveTo>
                  <a:pt x="0" y="0"/>
                </a:moveTo>
                <a:lnTo>
                  <a:pt x="3415402" y="0"/>
                </a:lnTo>
                <a:lnTo>
                  <a:pt x="3415402" y="2269950"/>
                </a:lnTo>
                <a:lnTo>
                  <a:pt x="0" y="2269950"/>
                </a:lnTo>
                <a:lnTo>
                  <a:pt x="0" y="0"/>
                </a:lnTo>
                <a:close/>
              </a:path>
            </a:pathLst>
          </a:custGeom>
          <a:blipFill>
            <a:blip r:embed="rId3"/>
            <a:stretch>
              <a:fillRect l="-9788" t="-14628" r="-44730" b="-16148"/>
            </a:stretch>
          </a:blipFill>
        </p:spPr>
      </p:sp>
      <p:sp>
        <p:nvSpPr>
          <p:cNvPr name="Freeform 3" id="3" descr="Un dibujo de un animal  Descripción generada automáticamente con confianza baja"/>
          <p:cNvSpPr/>
          <p:nvPr/>
        </p:nvSpPr>
        <p:spPr>
          <a:xfrm flipH="false" flipV="false" rot="-5400000">
            <a:off x="12504698" y="1553248"/>
            <a:ext cx="7386854" cy="4223750"/>
          </a:xfrm>
          <a:custGeom>
            <a:avLst/>
            <a:gdLst/>
            <a:ahLst/>
            <a:cxnLst/>
            <a:rect r="r" b="b" t="t" l="l"/>
            <a:pathLst>
              <a:path h="4223750" w="7386854">
                <a:moveTo>
                  <a:pt x="0" y="0"/>
                </a:moveTo>
                <a:lnTo>
                  <a:pt x="7386854" y="0"/>
                </a:lnTo>
                <a:lnTo>
                  <a:pt x="7386854" y="4223750"/>
                </a:lnTo>
                <a:lnTo>
                  <a:pt x="0" y="4223750"/>
                </a:lnTo>
                <a:lnTo>
                  <a:pt x="0" y="0"/>
                </a:lnTo>
                <a:close/>
              </a:path>
            </a:pathLst>
          </a:custGeom>
          <a:blipFill>
            <a:blip r:embed="rId4"/>
            <a:stretch>
              <a:fillRect l="-3407" t="-89275" r="-133576" b="-43856"/>
            </a:stretch>
          </a:blipFill>
        </p:spPr>
      </p:sp>
      <p:sp>
        <p:nvSpPr>
          <p:cNvPr name="Freeform 4" id="4" descr="Dibujo de una persona  Descripción generada automáticamente con confianza media"/>
          <p:cNvSpPr/>
          <p:nvPr/>
        </p:nvSpPr>
        <p:spPr>
          <a:xfrm flipH="false" flipV="false" rot="-5400000">
            <a:off x="14589976" y="304628"/>
            <a:ext cx="4052948" cy="3415398"/>
          </a:xfrm>
          <a:custGeom>
            <a:avLst/>
            <a:gdLst/>
            <a:ahLst/>
            <a:cxnLst/>
            <a:rect r="r" b="b" t="t" l="l"/>
            <a:pathLst>
              <a:path h="3415398" w="4052948">
                <a:moveTo>
                  <a:pt x="0" y="0"/>
                </a:moveTo>
                <a:lnTo>
                  <a:pt x="4052948" y="0"/>
                </a:lnTo>
                <a:lnTo>
                  <a:pt x="4052948" y="3415398"/>
                </a:lnTo>
                <a:lnTo>
                  <a:pt x="0" y="3415398"/>
                </a:lnTo>
                <a:lnTo>
                  <a:pt x="0" y="0"/>
                </a:lnTo>
                <a:close/>
              </a:path>
            </a:pathLst>
          </a:custGeom>
          <a:blipFill>
            <a:blip r:embed="rId5"/>
            <a:stretch>
              <a:fillRect l="-64889" t="-15858" r="-98268" b="-59799"/>
            </a:stretch>
          </a:blipFill>
        </p:spPr>
      </p:sp>
      <p:sp>
        <p:nvSpPr>
          <p:cNvPr name="Freeform 5" id="5" descr="Icono  Descripción generada automáticamente"/>
          <p:cNvSpPr/>
          <p:nvPr/>
        </p:nvSpPr>
        <p:spPr>
          <a:xfrm flipH="false" flipV="false" rot="-5400000">
            <a:off x="16102150" y="-547698"/>
            <a:ext cx="1702598" cy="2769698"/>
          </a:xfrm>
          <a:custGeom>
            <a:avLst/>
            <a:gdLst/>
            <a:ahLst/>
            <a:cxnLst/>
            <a:rect r="r" b="b" t="t" l="l"/>
            <a:pathLst>
              <a:path h="2769698" w="1702598">
                <a:moveTo>
                  <a:pt x="0" y="0"/>
                </a:moveTo>
                <a:lnTo>
                  <a:pt x="1702598" y="0"/>
                </a:lnTo>
                <a:lnTo>
                  <a:pt x="1702598" y="2769698"/>
                </a:lnTo>
                <a:lnTo>
                  <a:pt x="0" y="2769698"/>
                </a:lnTo>
                <a:lnTo>
                  <a:pt x="0" y="0"/>
                </a:lnTo>
                <a:close/>
              </a:path>
            </a:pathLst>
          </a:custGeom>
          <a:blipFill>
            <a:blip r:embed="rId6"/>
            <a:stretch>
              <a:fillRect l="-10345" t="-52039" r="-483896" b="-53438"/>
            </a:stretch>
          </a:blipFill>
        </p:spPr>
      </p:sp>
      <p:sp>
        <p:nvSpPr>
          <p:cNvPr name="Freeform 6" id="6" descr="Imagen que contiene Forma  Descripción generada automáticamente"/>
          <p:cNvSpPr/>
          <p:nvPr/>
        </p:nvSpPr>
        <p:spPr>
          <a:xfrm flipH="false" flipV="false" rot="0">
            <a:off x="14038820" y="6275532"/>
            <a:ext cx="2791824" cy="2774520"/>
          </a:xfrm>
          <a:custGeom>
            <a:avLst/>
            <a:gdLst/>
            <a:ahLst/>
            <a:cxnLst/>
            <a:rect r="r" b="b" t="t" l="l"/>
            <a:pathLst>
              <a:path h="2774520" w="2791824">
                <a:moveTo>
                  <a:pt x="0" y="0"/>
                </a:moveTo>
                <a:lnTo>
                  <a:pt x="2791824" y="0"/>
                </a:lnTo>
                <a:lnTo>
                  <a:pt x="2791824" y="2774520"/>
                </a:lnTo>
                <a:lnTo>
                  <a:pt x="0" y="2774520"/>
                </a:lnTo>
                <a:lnTo>
                  <a:pt x="0" y="0"/>
                </a:lnTo>
                <a:close/>
              </a:path>
            </a:pathLst>
          </a:custGeom>
          <a:blipFill>
            <a:blip r:embed="rId7"/>
            <a:stretch>
              <a:fillRect l="-53319" t="-5159" r="-45618" b="-7441"/>
            </a:stretch>
          </a:blipFill>
        </p:spPr>
      </p:sp>
      <p:sp>
        <p:nvSpPr>
          <p:cNvPr name="Freeform 7" id="7" descr="Logotipo  Descripción generada automáticamente"/>
          <p:cNvSpPr/>
          <p:nvPr/>
        </p:nvSpPr>
        <p:spPr>
          <a:xfrm flipH="false" flipV="false" rot="-5400000">
            <a:off x="10083830" y="3200606"/>
            <a:ext cx="5407162" cy="5417452"/>
          </a:xfrm>
          <a:custGeom>
            <a:avLst/>
            <a:gdLst/>
            <a:ahLst/>
            <a:cxnLst/>
            <a:rect r="r" b="b" t="t" l="l"/>
            <a:pathLst>
              <a:path h="5417452" w="5407162">
                <a:moveTo>
                  <a:pt x="0" y="0"/>
                </a:moveTo>
                <a:lnTo>
                  <a:pt x="5407162" y="0"/>
                </a:lnTo>
                <a:lnTo>
                  <a:pt x="5407162" y="5417452"/>
                </a:lnTo>
                <a:lnTo>
                  <a:pt x="0" y="5417452"/>
                </a:lnTo>
                <a:lnTo>
                  <a:pt x="0" y="0"/>
                </a:lnTo>
                <a:close/>
              </a:path>
            </a:pathLst>
          </a:custGeom>
          <a:blipFill>
            <a:blip r:embed="rId8"/>
            <a:stretch>
              <a:fillRect l="-45198" t="-1279" r="-43120" b="-4449"/>
            </a:stretch>
          </a:blipFill>
        </p:spPr>
      </p:sp>
      <p:sp>
        <p:nvSpPr>
          <p:cNvPr name="Freeform 8" id="8" descr="Círculo  Descripción generada automáticamente"/>
          <p:cNvSpPr/>
          <p:nvPr/>
        </p:nvSpPr>
        <p:spPr>
          <a:xfrm flipH="false" flipV="false" rot="0">
            <a:off x="10252028" y="1501956"/>
            <a:ext cx="2337830" cy="2331110"/>
          </a:xfrm>
          <a:custGeom>
            <a:avLst/>
            <a:gdLst/>
            <a:ahLst/>
            <a:cxnLst/>
            <a:rect r="r" b="b" t="t" l="l"/>
            <a:pathLst>
              <a:path h="2331110" w="2337830">
                <a:moveTo>
                  <a:pt x="0" y="0"/>
                </a:moveTo>
                <a:lnTo>
                  <a:pt x="2337830" y="0"/>
                </a:lnTo>
                <a:lnTo>
                  <a:pt x="2337830" y="2331110"/>
                </a:lnTo>
                <a:lnTo>
                  <a:pt x="0" y="2331110"/>
                </a:lnTo>
                <a:lnTo>
                  <a:pt x="0" y="0"/>
                </a:lnTo>
                <a:close/>
              </a:path>
            </a:pathLst>
          </a:custGeom>
          <a:blipFill>
            <a:blip r:embed="rId9"/>
            <a:stretch>
              <a:fillRect l="-53858" t="-7549" r="-50918" b="-7969"/>
            </a:stretch>
          </a:blipFill>
        </p:spPr>
      </p:sp>
      <p:grpSp>
        <p:nvGrpSpPr>
          <p:cNvPr name="Group 9" id="9"/>
          <p:cNvGrpSpPr/>
          <p:nvPr/>
        </p:nvGrpSpPr>
        <p:grpSpPr>
          <a:xfrm rot="0">
            <a:off x="13251274" y="8941858"/>
            <a:ext cx="304800" cy="304800"/>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998DDF"/>
            </a:solidFill>
          </p:spPr>
        </p:sp>
      </p:grpSp>
      <p:grpSp>
        <p:nvGrpSpPr>
          <p:cNvPr name="Group 11" id="11"/>
          <p:cNvGrpSpPr/>
          <p:nvPr/>
        </p:nvGrpSpPr>
        <p:grpSpPr>
          <a:xfrm rot="0">
            <a:off x="16517284" y="6320650"/>
            <a:ext cx="162000" cy="162000"/>
            <a:chOff x="0" y="0"/>
            <a:chExt cx="216000" cy="216000"/>
          </a:xfrm>
        </p:grpSpPr>
        <p:sp>
          <p:nvSpPr>
            <p:cNvPr name="Freeform 12" id="12"/>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13" id="13"/>
          <p:cNvGrpSpPr/>
          <p:nvPr/>
        </p:nvGrpSpPr>
        <p:grpSpPr>
          <a:xfrm rot="0">
            <a:off x="13251274" y="2570218"/>
            <a:ext cx="304800" cy="304800"/>
            <a:chOff x="0" y="0"/>
            <a:chExt cx="406400" cy="406400"/>
          </a:xfrm>
        </p:grpSpPr>
        <p:sp>
          <p:nvSpPr>
            <p:cNvPr name="Freeform 14" id="14"/>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3BB30"/>
            </a:solidFill>
          </p:spPr>
        </p:sp>
      </p:grpSp>
      <p:grpSp>
        <p:nvGrpSpPr>
          <p:cNvPr name="Group 15" id="15"/>
          <p:cNvGrpSpPr/>
          <p:nvPr/>
        </p:nvGrpSpPr>
        <p:grpSpPr>
          <a:xfrm rot="0">
            <a:off x="16079800" y="5727884"/>
            <a:ext cx="221400" cy="221400"/>
            <a:chOff x="0" y="0"/>
            <a:chExt cx="295200" cy="295200"/>
          </a:xfrm>
        </p:grpSpPr>
        <p:sp>
          <p:nvSpPr>
            <p:cNvPr name="Freeform 16" id="16"/>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sp>
        <p:nvSpPr>
          <p:cNvPr name="Freeform 17" id="17"/>
          <p:cNvSpPr/>
          <p:nvPr/>
        </p:nvSpPr>
        <p:spPr>
          <a:xfrm flipH="false" flipV="false" rot="0">
            <a:off x="11034752" y="4144138"/>
            <a:ext cx="3537000" cy="3505800"/>
          </a:xfrm>
          <a:custGeom>
            <a:avLst/>
            <a:gdLst/>
            <a:ahLst/>
            <a:cxnLst/>
            <a:rect r="r" b="b" t="t" l="l"/>
            <a:pathLst>
              <a:path h="3505800" w="3537000">
                <a:moveTo>
                  <a:pt x="0" y="0"/>
                </a:moveTo>
                <a:lnTo>
                  <a:pt x="3537000" y="0"/>
                </a:lnTo>
                <a:lnTo>
                  <a:pt x="3537000" y="3505800"/>
                </a:lnTo>
                <a:lnTo>
                  <a:pt x="0" y="3505800"/>
                </a:lnTo>
                <a:lnTo>
                  <a:pt x="0" y="0"/>
                </a:lnTo>
                <a:close/>
              </a:path>
            </a:pathLst>
          </a:custGeom>
          <a:blipFill>
            <a:blip r:embed="rId10">
              <a:alphaModFix amt="78000"/>
            </a:blip>
            <a:stretch>
              <a:fillRect l="-24627" t="-4388" r="-51537" b="-14070"/>
            </a:stretch>
          </a:blipFill>
        </p:spPr>
      </p:sp>
      <p:sp>
        <p:nvSpPr>
          <p:cNvPr name="TextBox 18" id="18"/>
          <p:cNvSpPr txBox="true"/>
          <p:nvPr/>
        </p:nvSpPr>
        <p:spPr>
          <a:xfrm rot="0">
            <a:off x="1231910" y="4932727"/>
            <a:ext cx="8265750" cy="1938147"/>
          </a:xfrm>
          <a:prstGeom prst="rect">
            <a:avLst/>
          </a:prstGeom>
        </p:spPr>
        <p:txBody>
          <a:bodyPr anchor="t" rtlCol="false" tIns="0" lIns="0" bIns="0" rIns="0">
            <a:spAutoFit/>
          </a:bodyPr>
          <a:lstStyle/>
          <a:p>
            <a:pPr algn="l">
              <a:lnSpc>
                <a:spcPts val="3023"/>
              </a:lnSpc>
            </a:pPr>
            <a:r>
              <a:rPr lang="en-US" sz="2799">
                <a:solidFill>
                  <a:srgbClr val="36174D"/>
                </a:solidFill>
                <a:latin typeface="Arimo"/>
                <a:ea typeface="Arimo"/>
                <a:cs typeface="Arimo"/>
                <a:sym typeface="Arimo"/>
              </a:rPr>
              <a:t>Ikon digunakan untuk mewakili tindakan atau informasi dengan cara yang lebih sederhana daripada teks. Mereka harus intuitif dan mudah dikenali.</a:t>
            </a:r>
          </a:p>
          <a:p>
            <a:pPr algn="l" marL="955040" indent="-477520" lvl="1">
              <a:lnSpc>
                <a:spcPts val="3024"/>
              </a:lnSpc>
            </a:pPr>
          </a:p>
        </p:txBody>
      </p:sp>
      <p:sp>
        <p:nvSpPr>
          <p:cNvPr name="TextBox 19" id="19"/>
          <p:cNvSpPr txBox="true"/>
          <p:nvPr/>
        </p:nvSpPr>
        <p:spPr>
          <a:xfrm rot="0">
            <a:off x="1539223" y="1503027"/>
            <a:ext cx="11712051" cy="1976502"/>
          </a:xfrm>
          <a:prstGeom prst="rect">
            <a:avLst/>
          </a:prstGeom>
        </p:spPr>
        <p:txBody>
          <a:bodyPr anchor="t" rtlCol="false" tIns="0" lIns="0" bIns="0" rIns="0">
            <a:spAutoFit/>
          </a:bodyPr>
          <a:lstStyle/>
          <a:p>
            <a:pPr algn="l">
              <a:lnSpc>
                <a:spcPts val="14690"/>
              </a:lnSpc>
            </a:pPr>
            <a:r>
              <a:rPr lang="en-US" sz="15302">
                <a:solidFill>
                  <a:srgbClr val="36174D"/>
                </a:solidFill>
                <a:latin typeface="Staatliches"/>
                <a:ea typeface="Staatliches"/>
                <a:cs typeface="Staatliches"/>
                <a:sym typeface="Staatliches"/>
              </a:rPr>
              <a:t>FUNGSI ICON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908750" y="2285950"/>
            <a:ext cx="3415402" cy="2269950"/>
          </a:xfrm>
          <a:custGeom>
            <a:avLst/>
            <a:gdLst/>
            <a:ahLst/>
            <a:cxnLst/>
            <a:rect r="r" b="b" t="t" l="l"/>
            <a:pathLst>
              <a:path h="2269950" w="3415402">
                <a:moveTo>
                  <a:pt x="0" y="0"/>
                </a:moveTo>
                <a:lnTo>
                  <a:pt x="3415402" y="0"/>
                </a:lnTo>
                <a:lnTo>
                  <a:pt x="3415402" y="2269950"/>
                </a:lnTo>
                <a:lnTo>
                  <a:pt x="0" y="2269950"/>
                </a:lnTo>
                <a:lnTo>
                  <a:pt x="0" y="0"/>
                </a:lnTo>
                <a:close/>
              </a:path>
            </a:pathLst>
          </a:custGeom>
          <a:blipFill>
            <a:blip r:embed="rId3"/>
            <a:stretch>
              <a:fillRect l="-9788" t="-14628" r="-44730" b="-16148"/>
            </a:stretch>
          </a:blipFill>
        </p:spPr>
      </p:sp>
      <p:sp>
        <p:nvSpPr>
          <p:cNvPr name="Freeform 3" id="3" descr="Un dibujo de un animal  Descripción generada automáticamente con confianza baja"/>
          <p:cNvSpPr/>
          <p:nvPr/>
        </p:nvSpPr>
        <p:spPr>
          <a:xfrm flipH="false" flipV="false" rot="-5400000">
            <a:off x="12504698" y="1553248"/>
            <a:ext cx="7386854" cy="4223750"/>
          </a:xfrm>
          <a:custGeom>
            <a:avLst/>
            <a:gdLst/>
            <a:ahLst/>
            <a:cxnLst/>
            <a:rect r="r" b="b" t="t" l="l"/>
            <a:pathLst>
              <a:path h="4223750" w="7386854">
                <a:moveTo>
                  <a:pt x="0" y="0"/>
                </a:moveTo>
                <a:lnTo>
                  <a:pt x="7386854" y="0"/>
                </a:lnTo>
                <a:lnTo>
                  <a:pt x="7386854" y="4223750"/>
                </a:lnTo>
                <a:lnTo>
                  <a:pt x="0" y="4223750"/>
                </a:lnTo>
                <a:lnTo>
                  <a:pt x="0" y="0"/>
                </a:lnTo>
                <a:close/>
              </a:path>
            </a:pathLst>
          </a:custGeom>
          <a:blipFill>
            <a:blip r:embed="rId4"/>
            <a:stretch>
              <a:fillRect l="-3407" t="-89275" r="-133576" b="-43856"/>
            </a:stretch>
          </a:blipFill>
        </p:spPr>
      </p:sp>
      <p:sp>
        <p:nvSpPr>
          <p:cNvPr name="Freeform 4" id="4" descr="Dibujo de una persona  Descripción generada automáticamente con confianza media"/>
          <p:cNvSpPr/>
          <p:nvPr/>
        </p:nvSpPr>
        <p:spPr>
          <a:xfrm flipH="false" flipV="false" rot="-5400000">
            <a:off x="14589976" y="304628"/>
            <a:ext cx="4052948" cy="3415398"/>
          </a:xfrm>
          <a:custGeom>
            <a:avLst/>
            <a:gdLst/>
            <a:ahLst/>
            <a:cxnLst/>
            <a:rect r="r" b="b" t="t" l="l"/>
            <a:pathLst>
              <a:path h="3415398" w="4052948">
                <a:moveTo>
                  <a:pt x="0" y="0"/>
                </a:moveTo>
                <a:lnTo>
                  <a:pt x="4052948" y="0"/>
                </a:lnTo>
                <a:lnTo>
                  <a:pt x="4052948" y="3415398"/>
                </a:lnTo>
                <a:lnTo>
                  <a:pt x="0" y="3415398"/>
                </a:lnTo>
                <a:lnTo>
                  <a:pt x="0" y="0"/>
                </a:lnTo>
                <a:close/>
              </a:path>
            </a:pathLst>
          </a:custGeom>
          <a:blipFill>
            <a:blip r:embed="rId5"/>
            <a:stretch>
              <a:fillRect l="-64889" t="-15858" r="-98268" b="-59799"/>
            </a:stretch>
          </a:blipFill>
        </p:spPr>
      </p:sp>
      <p:sp>
        <p:nvSpPr>
          <p:cNvPr name="Freeform 5" id="5" descr="Icono  Descripción generada automáticamente"/>
          <p:cNvSpPr/>
          <p:nvPr/>
        </p:nvSpPr>
        <p:spPr>
          <a:xfrm flipH="false" flipV="false" rot="-5400000">
            <a:off x="16102150" y="-547698"/>
            <a:ext cx="1702598" cy="2769698"/>
          </a:xfrm>
          <a:custGeom>
            <a:avLst/>
            <a:gdLst/>
            <a:ahLst/>
            <a:cxnLst/>
            <a:rect r="r" b="b" t="t" l="l"/>
            <a:pathLst>
              <a:path h="2769698" w="1702598">
                <a:moveTo>
                  <a:pt x="0" y="0"/>
                </a:moveTo>
                <a:lnTo>
                  <a:pt x="1702598" y="0"/>
                </a:lnTo>
                <a:lnTo>
                  <a:pt x="1702598" y="2769698"/>
                </a:lnTo>
                <a:lnTo>
                  <a:pt x="0" y="2769698"/>
                </a:lnTo>
                <a:lnTo>
                  <a:pt x="0" y="0"/>
                </a:lnTo>
                <a:close/>
              </a:path>
            </a:pathLst>
          </a:custGeom>
          <a:blipFill>
            <a:blip r:embed="rId6"/>
            <a:stretch>
              <a:fillRect l="-10345" t="-52039" r="-483896" b="-53438"/>
            </a:stretch>
          </a:blipFill>
        </p:spPr>
      </p:sp>
      <p:sp>
        <p:nvSpPr>
          <p:cNvPr name="Freeform 6" id="6" descr="Imagen que contiene Forma  Descripción generada automáticamente"/>
          <p:cNvSpPr/>
          <p:nvPr/>
        </p:nvSpPr>
        <p:spPr>
          <a:xfrm flipH="false" flipV="false" rot="0">
            <a:off x="14038820" y="6275532"/>
            <a:ext cx="2791824" cy="2774520"/>
          </a:xfrm>
          <a:custGeom>
            <a:avLst/>
            <a:gdLst/>
            <a:ahLst/>
            <a:cxnLst/>
            <a:rect r="r" b="b" t="t" l="l"/>
            <a:pathLst>
              <a:path h="2774520" w="2791824">
                <a:moveTo>
                  <a:pt x="0" y="0"/>
                </a:moveTo>
                <a:lnTo>
                  <a:pt x="2791824" y="0"/>
                </a:lnTo>
                <a:lnTo>
                  <a:pt x="2791824" y="2774520"/>
                </a:lnTo>
                <a:lnTo>
                  <a:pt x="0" y="2774520"/>
                </a:lnTo>
                <a:lnTo>
                  <a:pt x="0" y="0"/>
                </a:lnTo>
                <a:close/>
              </a:path>
            </a:pathLst>
          </a:custGeom>
          <a:blipFill>
            <a:blip r:embed="rId7"/>
            <a:stretch>
              <a:fillRect l="-53319" t="-5159" r="-45618" b="-7441"/>
            </a:stretch>
          </a:blipFill>
        </p:spPr>
      </p:sp>
      <p:sp>
        <p:nvSpPr>
          <p:cNvPr name="Freeform 7" id="7" descr="Logotipo  Descripción generada automáticamente"/>
          <p:cNvSpPr/>
          <p:nvPr/>
        </p:nvSpPr>
        <p:spPr>
          <a:xfrm flipH="false" flipV="false" rot="-5400000">
            <a:off x="10083830" y="3200606"/>
            <a:ext cx="5407162" cy="5417452"/>
          </a:xfrm>
          <a:custGeom>
            <a:avLst/>
            <a:gdLst/>
            <a:ahLst/>
            <a:cxnLst/>
            <a:rect r="r" b="b" t="t" l="l"/>
            <a:pathLst>
              <a:path h="5417452" w="5407162">
                <a:moveTo>
                  <a:pt x="0" y="0"/>
                </a:moveTo>
                <a:lnTo>
                  <a:pt x="5407162" y="0"/>
                </a:lnTo>
                <a:lnTo>
                  <a:pt x="5407162" y="5417452"/>
                </a:lnTo>
                <a:lnTo>
                  <a:pt x="0" y="5417452"/>
                </a:lnTo>
                <a:lnTo>
                  <a:pt x="0" y="0"/>
                </a:lnTo>
                <a:close/>
              </a:path>
            </a:pathLst>
          </a:custGeom>
          <a:blipFill>
            <a:blip r:embed="rId8"/>
            <a:stretch>
              <a:fillRect l="-45198" t="-1279" r="-43120" b="-4449"/>
            </a:stretch>
          </a:blipFill>
        </p:spPr>
      </p:sp>
      <p:sp>
        <p:nvSpPr>
          <p:cNvPr name="Freeform 8" id="8" descr="Círculo  Descripción generada automáticamente"/>
          <p:cNvSpPr/>
          <p:nvPr/>
        </p:nvSpPr>
        <p:spPr>
          <a:xfrm flipH="false" flipV="false" rot="0">
            <a:off x="10252028" y="1501956"/>
            <a:ext cx="2337830" cy="2331110"/>
          </a:xfrm>
          <a:custGeom>
            <a:avLst/>
            <a:gdLst/>
            <a:ahLst/>
            <a:cxnLst/>
            <a:rect r="r" b="b" t="t" l="l"/>
            <a:pathLst>
              <a:path h="2331110" w="2337830">
                <a:moveTo>
                  <a:pt x="0" y="0"/>
                </a:moveTo>
                <a:lnTo>
                  <a:pt x="2337830" y="0"/>
                </a:lnTo>
                <a:lnTo>
                  <a:pt x="2337830" y="2331110"/>
                </a:lnTo>
                <a:lnTo>
                  <a:pt x="0" y="2331110"/>
                </a:lnTo>
                <a:lnTo>
                  <a:pt x="0" y="0"/>
                </a:lnTo>
                <a:close/>
              </a:path>
            </a:pathLst>
          </a:custGeom>
          <a:blipFill>
            <a:blip r:embed="rId9"/>
            <a:stretch>
              <a:fillRect l="-53858" t="-7549" r="-50918" b="-7969"/>
            </a:stretch>
          </a:blipFill>
        </p:spPr>
      </p:sp>
      <p:grpSp>
        <p:nvGrpSpPr>
          <p:cNvPr name="Group 9" id="9"/>
          <p:cNvGrpSpPr/>
          <p:nvPr/>
        </p:nvGrpSpPr>
        <p:grpSpPr>
          <a:xfrm rot="0">
            <a:off x="13251274" y="8941858"/>
            <a:ext cx="304800" cy="304800"/>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998DDF"/>
            </a:solidFill>
          </p:spPr>
        </p:sp>
      </p:grpSp>
      <p:grpSp>
        <p:nvGrpSpPr>
          <p:cNvPr name="Group 11" id="11"/>
          <p:cNvGrpSpPr/>
          <p:nvPr/>
        </p:nvGrpSpPr>
        <p:grpSpPr>
          <a:xfrm rot="0">
            <a:off x="16517284" y="6320650"/>
            <a:ext cx="162000" cy="162000"/>
            <a:chOff x="0" y="0"/>
            <a:chExt cx="216000" cy="216000"/>
          </a:xfrm>
        </p:grpSpPr>
        <p:sp>
          <p:nvSpPr>
            <p:cNvPr name="Freeform 12" id="12"/>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13" id="13"/>
          <p:cNvGrpSpPr/>
          <p:nvPr/>
        </p:nvGrpSpPr>
        <p:grpSpPr>
          <a:xfrm rot="0">
            <a:off x="13251274" y="2570218"/>
            <a:ext cx="304800" cy="304800"/>
            <a:chOff x="0" y="0"/>
            <a:chExt cx="406400" cy="406400"/>
          </a:xfrm>
        </p:grpSpPr>
        <p:sp>
          <p:nvSpPr>
            <p:cNvPr name="Freeform 14" id="14"/>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3BB30"/>
            </a:solidFill>
          </p:spPr>
        </p:sp>
      </p:grpSp>
      <p:grpSp>
        <p:nvGrpSpPr>
          <p:cNvPr name="Group 15" id="15"/>
          <p:cNvGrpSpPr/>
          <p:nvPr/>
        </p:nvGrpSpPr>
        <p:grpSpPr>
          <a:xfrm rot="0">
            <a:off x="16079800" y="5727884"/>
            <a:ext cx="221400" cy="221400"/>
            <a:chOff x="0" y="0"/>
            <a:chExt cx="295200" cy="295200"/>
          </a:xfrm>
        </p:grpSpPr>
        <p:sp>
          <p:nvSpPr>
            <p:cNvPr name="Freeform 16" id="16"/>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sp>
        <p:nvSpPr>
          <p:cNvPr name="Freeform 17" id="17"/>
          <p:cNvSpPr/>
          <p:nvPr/>
        </p:nvSpPr>
        <p:spPr>
          <a:xfrm flipH="false" flipV="false" rot="0">
            <a:off x="11034752" y="4144138"/>
            <a:ext cx="3537000" cy="3505800"/>
          </a:xfrm>
          <a:custGeom>
            <a:avLst/>
            <a:gdLst/>
            <a:ahLst/>
            <a:cxnLst/>
            <a:rect r="r" b="b" t="t" l="l"/>
            <a:pathLst>
              <a:path h="3505800" w="3537000">
                <a:moveTo>
                  <a:pt x="0" y="0"/>
                </a:moveTo>
                <a:lnTo>
                  <a:pt x="3537000" y="0"/>
                </a:lnTo>
                <a:lnTo>
                  <a:pt x="3537000" y="3505800"/>
                </a:lnTo>
                <a:lnTo>
                  <a:pt x="0" y="3505800"/>
                </a:lnTo>
                <a:lnTo>
                  <a:pt x="0" y="0"/>
                </a:lnTo>
                <a:close/>
              </a:path>
            </a:pathLst>
          </a:custGeom>
          <a:blipFill>
            <a:blip r:embed="rId10"/>
            <a:stretch>
              <a:fillRect l="-24627" t="-4388" r="-51537" b="-14070"/>
            </a:stretch>
          </a:blipFill>
        </p:spPr>
      </p:sp>
      <p:sp>
        <p:nvSpPr>
          <p:cNvPr name="TextBox 18" id="18"/>
          <p:cNvSpPr txBox="true"/>
          <p:nvPr/>
        </p:nvSpPr>
        <p:spPr>
          <a:xfrm rot="0">
            <a:off x="1539225" y="4472375"/>
            <a:ext cx="8265750" cy="5367147"/>
          </a:xfrm>
          <a:prstGeom prst="rect">
            <a:avLst/>
          </a:prstGeom>
        </p:spPr>
        <p:txBody>
          <a:bodyPr anchor="t" rtlCol="false" tIns="0" lIns="0" bIns="0" rIns="0">
            <a:spAutoFit/>
          </a:bodyPr>
          <a:lstStyle/>
          <a:p>
            <a:pPr algn="l" marL="604519" indent="-302260" lvl="1">
              <a:lnSpc>
                <a:spcPts val="3023"/>
              </a:lnSpc>
              <a:buFont typeface="Arial"/>
              <a:buChar char="•"/>
            </a:pPr>
            <a:r>
              <a:rPr lang="en-US" sz="2799">
                <a:solidFill>
                  <a:srgbClr val="36174D"/>
                </a:solidFill>
                <a:latin typeface="Arimo"/>
                <a:ea typeface="Arimo"/>
                <a:cs typeface="Arimo"/>
                <a:sym typeface="Arimo"/>
              </a:rPr>
              <a:t>Sederhana: Icon yang terlalu rumit akan sulit dipahami.</a:t>
            </a:r>
          </a:p>
          <a:p>
            <a:pPr algn="l">
              <a:lnSpc>
                <a:spcPts val="3023"/>
              </a:lnSpc>
            </a:pPr>
          </a:p>
          <a:p>
            <a:pPr algn="l" marL="604519" indent="-302260" lvl="1">
              <a:lnSpc>
                <a:spcPts val="3023"/>
              </a:lnSpc>
              <a:buFont typeface="Arial"/>
              <a:buChar char="•"/>
            </a:pPr>
            <a:r>
              <a:rPr lang="en-US" sz="2799">
                <a:solidFill>
                  <a:srgbClr val="36174D"/>
                </a:solidFill>
                <a:latin typeface="Arimo"/>
                <a:ea typeface="Arimo"/>
                <a:cs typeface="Arimo"/>
                <a:sym typeface="Arimo"/>
              </a:rPr>
              <a:t>Konsisten: Menggunakan gaya yang konsisten di seluruh antarmuka untuk menjaga keseragaman.</a:t>
            </a:r>
          </a:p>
          <a:p>
            <a:pPr algn="l">
              <a:lnSpc>
                <a:spcPts val="3023"/>
              </a:lnSpc>
            </a:pPr>
          </a:p>
          <a:p>
            <a:pPr algn="l" marL="604519" indent="-302260" lvl="1">
              <a:lnSpc>
                <a:spcPts val="3023"/>
              </a:lnSpc>
              <a:buFont typeface="Arial"/>
              <a:buChar char="•"/>
            </a:pPr>
            <a:r>
              <a:rPr lang="en-US" sz="2799">
                <a:solidFill>
                  <a:srgbClr val="36174D"/>
                </a:solidFill>
                <a:latin typeface="Arimo"/>
                <a:ea typeface="Arimo"/>
                <a:cs typeface="Arimo"/>
                <a:sym typeface="Arimo"/>
              </a:rPr>
              <a:t>Mudah Dipahami: Icon harus dapat dimengerti tanpa perlu penjelasan tambahan.</a:t>
            </a:r>
          </a:p>
          <a:p>
            <a:pPr algn="l">
              <a:lnSpc>
                <a:spcPts val="3023"/>
              </a:lnSpc>
            </a:pPr>
          </a:p>
          <a:p>
            <a:pPr algn="l" marL="604519" indent="-302260" lvl="1">
              <a:lnSpc>
                <a:spcPts val="3023"/>
              </a:lnSpc>
              <a:buFont typeface="Arial"/>
              <a:buChar char="•"/>
            </a:pPr>
            <a:r>
              <a:rPr lang="en-US" sz="2799">
                <a:solidFill>
                  <a:srgbClr val="36174D"/>
                </a:solidFill>
                <a:latin typeface="Arimo"/>
                <a:ea typeface="Arimo"/>
                <a:cs typeface="Arimo"/>
                <a:sym typeface="Arimo"/>
              </a:rPr>
              <a:t>Contoh: </a:t>
            </a:r>
            <a:r>
              <a:rPr lang="en-US" sz="2799">
                <a:solidFill>
                  <a:srgbClr val="36174D"/>
                </a:solidFill>
                <a:latin typeface="Arimo"/>
                <a:ea typeface="Arimo"/>
                <a:cs typeface="Arimo"/>
                <a:sym typeface="Arimo"/>
              </a:rPr>
              <a:t>Ikon "keranjang belanja" pada aplikasi e-  commerce, atau ikon "search" berbentuk kaca pembesar.</a:t>
            </a:r>
          </a:p>
          <a:p>
            <a:pPr algn="l">
              <a:lnSpc>
                <a:spcPts val="3024"/>
              </a:lnSpc>
            </a:pPr>
          </a:p>
        </p:txBody>
      </p:sp>
      <p:sp>
        <p:nvSpPr>
          <p:cNvPr name="TextBox 19" id="19"/>
          <p:cNvSpPr txBox="true"/>
          <p:nvPr/>
        </p:nvSpPr>
        <p:spPr>
          <a:xfrm rot="0">
            <a:off x="1539223" y="1398252"/>
            <a:ext cx="8265750" cy="2710434"/>
          </a:xfrm>
          <a:prstGeom prst="rect">
            <a:avLst/>
          </a:prstGeom>
        </p:spPr>
        <p:txBody>
          <a:bodyPr anchor="t" rtlCol="false" tIns="0" lIns="0" bIns="0" rIns="0">
            <a:spAutoFit/>
          </a:bodyPr>
          <a:lstStyle/>
          <a:p>
            <a:pPr algn="l">
              <a:lnSpc>
                <a:spcPts val="10368"/>
              </a:lnSpc>
            </a:pPr>
            <a:r>
              <a:rPr lang="en-US" sz="10800">
                <a:solidFill>
                  <a:srgbClr val="36174D"/>
                </a:solidFill>
                <a:latin typeface="Staatliches"/>
                <a:ea typeface="Staatliches"/>
                <a:cs typeface="Staatliches"/>
                <a:sym typeface="Staatliches"/>
              </a:rPr>
              <a:t>CIRI - CIRI ICON YANG BAIK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515504" y="2054258"/>
            <a:ext cx="15256992" cy="2009031"/>
          </a:xfrm>
          <a:prstGeom prst="rect">
            <a:avLst/>
          </a:prstGeom>
        </p:spPr>
        <p:txBody>
          <a:bodyPr anchor="t" rtlCol="false" tIns="0" lIns="0" bIns="0" rIns="0">
            <a:spAutoFit/>
          </a:bodyPr>
          <a:lstStyle/>
          <a:p>
            <a:pPr algn="ctr">
              <a:lnSpc>
                <a:spcPts val="14976"/>
              </a:lnSpc>
            </a:pPr>
            <a:r>
              <a:rPr lang="en-US" sz="15600">
                <a:solidFill>
                  <a:srgbClr val="36174D"/>
                </a:solidFill>
                <a:latin typeface="Staatliches"/>
                <a:ea typeface="Staatliches"/>
                <a:cs typeface="Staatliches"/>
                <a:sym typeface="Staatliches"/>
              </a:rPr>
              <a:t>ANGGOTA KELOMPOK</a:t>
            </a:r>
          </a:p>
        </p:txBody>
      </p:sp>
      <p:sp>
        <p:nvSpPr>
          <p:cNvPr name="TextBox 3" id="3"/>
          <p:cNvSpPr txBox="true"/>
          <p:nvPr/>
        </p:nvSpPr>
        <p:spPr>
          <a:xfrm rot="0">
            <a:off x="5041198" y="4749089"/>
            <a:ext cx="9454425" cy="4890223"/>
          </a:xfrm>
          <a:prstGeom prst="rect">
            <a:avLst/>
          </a:prstGeom>
        </p:spPr>
        <p:txBody>
          <a:bodyPr anchor="t" rtlCol="false" tIns="0" lIns="0" bIns="0" rIns="0">
            <a:spAutoFit/>
          </a:bodyPr>
          <a:lstStyle/>
          <a:p>
            <a:pPr algn="l" marL="864848" indent="-432424" lvl="1">
              <a:lnSpc>
                <a:spcPts val="4326"/>
              </a:lnSpc>
              <a:buFont typeface="Arial"/>
              <a:buChar char="•"/>
            </a:pPr>
            <a:r>
              <a:rPr lang="en-US" sz="4005">
                <a:solidFill>
                  <a:srgbClr val="36174D"/>
                </a:solidFill>
                <a:latin typeface="Staatliches"/>
                <a:ea typeface="Staatliches"/>
                <a:cs typeface="Staatliches"/>
                <a:sym typeface="Staatliches"/>
              </a:rPr>
              <a:t>JOENIA SUCI NURPERMADANI (50422746)</a:t>
            </a:r>
          </a:p>
          <a:p>
            <a:pPr algn="l">
              <a:lnSpc>
                <a:spcPts val="4326"/>
              </a:lnSpc>
            </a:pPr>
          </a:p>
          <a:p>
            <a:pPr algn="l" marL="864848" indent="-432424" lvl="1">
              <a:lnSpc>
                <a:spcPts val="4326"/>
              </a:lnSpc>
              <a:buFont typeface="Arial"/>
              <a:buChar char="•"/>
            </a:pPr>
            <a:r>
              <a:rPr lang="en-US" sz="4005">
                <a:solidFill>
                  <a:srgbClr val="36174D"/>
                </a:solidFill>
                <a:latin typeface="Staatliches"/>
                <a:ea typeface="Staatliches"/>
                <a:cs typeface="Staatliches"/>
                <a:sym typeface="Staatliches"/>
              </a:rPr>
              <a:t>JUNANDA ARI PRAMBUDI (50422763)</a:t>
            </a:r>
          </a:p>
          <a:p>
            <a:pPr algn="l">
              <a:lnSpc>
                <a:spcPts val="4326"/>
              </a:lnSpc>
            </a:pPr>
          </a:p>
          <a:p>
            <a:pPr algn="l" marL="864848" indent="-432424" lvl="1">
              <a:lnSpc>
                <a:spcPts val="4326"/>
              </a:lnSpc>
              <a:buFont typeface="Arial"/>
              <a:buChar char="•"/>
            </a:pPr>
            <a:r>
              <a:rPr lang="en-US" sz="4005">
                <a:solidFill>
                  <a:srgbClr val="36174D"/>
                </a:solidFill>
                <a:latin typeface="Staatliches"/>
                <a:ea typeface="Staatliches"/>
                <a:cs typeface="Staatliches"/>
                <a:sym typeface="Staatliches"/>
              </a:rPr>
              <a:t>MOHAMMAD RAMADHAN ZAINOOR (50422914)</a:t>
            </a:r>
          </a:p>
          <a:p>
            <a:pPr algn="l">
              <a:lnSpc>
                <a:spcPts val="4326"/>
              </a:lnSpc>
            </a:pPr>
          </a:p>
          <a:p>
            <a:pPr algn="l" marL="864848" indent="-432424" lvl="1">
              <a:lnSpc>
                <a:spcPts val="4326"/>
              </a:lnSpc>
              <a:buFont typeface="Arial"/>
              <a:buChar char="•"/>
            </a:pPr>
            <a:r>
              <a:rPr lang="en-US" sz="4005">
                <a:solidFill>
                  <a:srgbClr val="36174D"/>
                </a:solidFill>
                <a:latin typeface="Staatliches"/>
                <a:ea typeface="Staatliches"/>
                <a:cs typeface="Staatliches"/>
                <a:sym typeface="Staatliches"/>
              </a:rPr>
              <a:t>MUTIARA NUR BALQIS (51422182)</a:t>
            </a:r>
          </a:p>
          <a:p>
            <a:pPr algn="l">
              <a:lnSpc>
                <a:spcPts val="4326"/>
              </a:lnSpc>
            </a:pPr>
          </a:p>
          <a:p>
            <a:pPr algn="l" marL="864848" indent="-432424" lvl="1">
              <a:lnSpc>
                <a:spcPts val="4326"/>
              </a:lnSpc>
              <a:buFont typeface="Arial"/>
              <a:buChar char="•"/>
            </a:pPr>
            <a:r>
              <a:rPr lang="en-US" sz="4005">
                <a:solidFill>
                  <a:srgbClr val="36174D"/>
                </a:solidFill>
                <a:latin typeface="Staatliches"/>
                <a:ea typeface="Staatliches"/>
                <a:cs typeface="Staatliches"/>
                <a:sym typeface="Staatliches"/>
              </a:rPr>
              <a:t>RAFLI PUTRA PRATAMA (51422339)</a:t>
            </a:r>
          </a:p>
        </p:txBody>
      </p:sp>
      <p:sp>
        <p:nvSpPr>
          <p:cNvPr name="Freeform 4" id="4" descr="Forma  Descripción generada automáticamente"/>
          <p:cNvSpPr/>
          <p:nvPr/>
        </p:nvSpPr>
        <p:spPr>
          <a:xfrm flipH="false" flipV="false" rot="0">
            <a:off x="15841906" y="5434644"/>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450468" y="5279860"/>
            <a:ext cx="165596" cy="165596"/>
            <a:chOff x="0" y="0"/>
            <a:chExt cx="220795" cy="220795"/>
          </a:xfrm>
        </p:grpSpPr>
        <p:sp>
          <p:nvSpPr>
            <p:cNvPr name="Freeform 19" id="1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0" id="20"/>
          <p:cNvGrpSpPr/>
          <p:nvPr/>
        </p:nvGrpSpPr>
        <p:grpSpPr>
          <a:xfrm rot="0">
            <a:off x="14037612" y="3476790"/>
            <a:ext cx="156880" cy="156880"/>
            <a:chOff x="0" y="0"/>
            <a:chExt cx="209173" cy="209173"/>
          </a:xfrm>
        </p:grpSpPr>
        <p:sp>
          <p:nvSpPr>
            <p:cNvPr name="Freeform 21" id="2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2" id="22"/>
          <p:cNvGrpSpPr/>
          <p:nvPr/>
        </p:nvGrpSpPr>
        <p:grpSpPr>
          <a:xfrm rot="0">
            <a:off x="15002300" y="7671292"/>
            <a:ext cx="295168" cy="295168"/>
            <a:chOff x="0" y="0"/>
            <a:chExt cx="393557" cy="393557"/>
          </a:xfrm>
        </p:grpSpPr>
        <p:sp>
          <p:nvSpPr>
            <p:cNvPr name="Freeform 23" id="23"/>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4" id="24"/>
          <p:cNvGrpSpPr/>
          <p:nvPr/>
        </p:nvGrpSpPr>
        <p:grpSpPr>
          <a:xfrm rot="0">
            <a:off x="15297468" y="5045480"/>
            <a:ext cx="165596" cy="165596"/>
            <a:chOff x="0" y="0"/>
            <a:chExt cx="220795" cy="220795"/>
          </a:xfrm>
        </p:grpSpPr>
        <p:sp>
          <p:nvSpPr>
            <p:cNvPr name="Freeform 25" id="2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6" id="26"/>
          <p:cNvGrpSpPr/>
          <p:nvPr/>
        </p:nvGrpSpPr>
        <p:grpSpPr>
          <a:xfrm rot="0">
            <a:off x="16244936" y="3196926"/>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28" id="28"/>
          <p:cNvGrpSpPr/>
          <p:nvPr/>
        </p:nvGrpSpPr>
        <p:grpSpPr>
          <a:xfrm rot="0">
            <a:off x="3893718" y="8765090"/>
            <a:ext cx="156880" cy="156880"/>
            <a:chOff x="0" y="0"/>
            <a:chExt cx="209173" cy="209173"/>
          </a:xfrm>
        </p:grpSpPr>
        <p:sp>
          <p:nvSpPr>
            <p:cNvPr name="Freeform 29" id="29"/>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572487" y="4362307"/>
            <a:ext cx="17143026" cy="3013710"/>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Teknik Coding</a:t>
            </a:r>
          </a:p>
          <a:p>
            <a:pPr algn="ctr">
              <a:lnSpc>
                <a:spcPts val="11519"/>
              </a:lnSpc>
            </a:pPr>
            <a:r>
              <a:rPr lang="en-US" sz="12000">
                <a:solidFill>
                  <a:srgbClr val="36174D"/>
                </a:solidFill>
                <a:latin typeface="Staatliches"/>
                <a:ea typeface="Staatliches"/>
                <a:cs typeface="Staatliches"/>
                <a:sym typeface="Staatliches"/>
              </a:rPr>
              <a:t>pada Interface</a:t>
            </a:r>
          </a:p>
        </p:txBody>
      </p:sp>
      <p:sp>
        <p:nvSpPr>
          <p:cNvPr name="TextBox 3" id="3"/>
          <p:cNvSpPr txBox="true"/>
          <p:nvPr/>
        </p:nvSpPr>
        <p:spPr>
          <a:xfrm rot="0">
            <a:off x="6125325" y="1501886"/>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05</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800000">
            <a:off x="-28300" y="-56602"/>
            <a:ext cx="3816298" cy="4074402"/>
          </a:xfrm>
          <a:custGeom>
            <a:avLst/>
            <a:gdLst/>
            <a:ahLst/>
            <a:cxnLst/>
            <a:rect r="r" b="b" t="t" l="l"/>
            <a:pathLst>
              <a:path h="4074402" w="3816298">
                <a:moveTo>
                  <a:pt x="3816298" y="0"/>
                </a:moveTo>
                <a:lnTo>
                  <a:pt x="0" y="0"/>
                </a:lnTo>
                <a:lnTo>
                  <a:pt x="0" y="4074402"/>
                </a:lnTo>
                <a:lnTo>
                  <a:pt x="3816298" y="4074402"/>
                </a:lnTo>
                <a:lnTo>
                  <a:pt x="3816298" y="0"/>
                </a:lnTo>
                <a:close/>
              </a:path>
            </a:pathLst>
          </a:custGeom>
          <a:blipFill>
            <a:blip r:embed="rId3"/>
            <a:stretch>
              <a:fillRect l="-260843" t="-32688" r="-10231" b="-62818"/>
            </a:stretch>
          </a:blipFill>
        </p:spPr>
      </p:sp>
      <p:sp>
        <p:nvSpPr>
          <p:cNvPr name="Freeform 3" id="3" descr="Icono  Descripción generada automáticamente"/>
          <p:cNvSpPr/>
          <p:nvPr/>
        </p:nvSpPr>
        <p:spPr>
          <a:xfrm flipH="true" flipV="false" rot="-10800000">
            <a:off x="-28300" y="-56602"/>
            <a:ext cx="2049802" cy="1660802"/>
          </a:xfrm>
          <a:custGeom>
            <a:avLst/>
            <a:gdLst/>
            <a:ahLst/>
            <a:cxnLst/>
            <a:rect r="r" b="b" t="t" l="l"/>
            <a:pathLst>
              <a:path h="1660802" w="2049802">
                <a:moveTo>
                  <a:pt x="2049802" y="0"/>
                </a:moveTo>
                <a:lnTo>
                  <a:pt x="0" y="0"/>
                </a:lnTo>
                <a:lnTo>
                  <a:pt x="0" y="1660802"/>
                </a:lnTo>
                <a:lnTo>
                  <a:pt x="2049802" y="1660802"/>
                </a:lnTo>
                <a:lnTo>
                  <a:pt x="2049802" y="0"/>
                </a:lnTo>
                <a:close/>
              </a:path>
            </a:pathLst>
          </a:custGeom>
          <a:blipFill>
            <a:blip r:embed="rId4"/>
            <a:stretch>
              <a:fillRect l="-256668" t="-60888" r="-7731" b="-92096"/>
            </a:stretch>
          </a:blipFill>
        </p:spPr>
      </p:sp>
      <p:sp>
        <p:nvSpPr>
          <p:cNvPr name="Freeform 4" id="4" descr="Un dibujo de un animal  Descripción generada automáticamente con confianza baja"/>
          <p:cNvSpPr/>
          <p:nvPr/>
        </p:nvSpPr>
        <p:spPr>
          <a:xfrm flipH="false" flipV="false" rot="0">
            <a:off x="13097750" y="6866050"/>
            <a:ext cx="5190250" cy="3420948"/>
          </a:xfrm>
          <a:custGeom>
            <a:avLst/>
            <a:gdLst/>
            <a:ahLst/>
            <a:cxnLst/>
            <a:rect r="r" b="b" t="t" l="l"/>
            <a:pathLst>
              <a:path h="3420948" w="5190250">
                <a:moveTo>
                  <a:pt x="0" y="0"/>
                </a:moveTo>
                <a:lnTo>
                  <a:pt x="5190250" y="0"/>
                </a:lnTo>
                <a:lnTo>
                  <a:pt x="5190250" y="3420948"/>
                </a:lnTo>
                <a:lnTo>
                  <a:pt x="0" y="3420948"/>
                </a:lnTo>
                <a:lnTo>
                  <a:pt x="0" y="0"/>
                </a:lnTo>
                <a:close/>
              </a:path>
            </a:pathLst>
          </a:custGeom>
          <a:blipFill>
            <a:blip r:embed="rId5"/>
            <a:stretch>
              <a:fillRect l="-3639" t="-119038" r="-233651" b="-68813"/>
            </a:stretch>
          </a:blipFill>
        </p:spPr>
      </p:sp>
      <p:sp>
        <p:nvSpPr>
          <p:cNvPr name="Freeform 5" id="5" descr="Forma  Descripción generada automáticamente"/>
          <p:cNvSpPr/>
          <p:nvPr/>
        </p:nvSpPr>
        <p:spPr>
          <a:xfrm flipH="true" flipV="false" rot="0">
            <a:off x="17016102" y="1500268"/>
            <a:ext cx="2195252" cy="1089450"/>
          </a:xfrm>
          <a:custGeom>
            <a:avLst/>
            <a:gdLst/>
            <a:ahLst/>
            <a:cxnLst/>
            <a:rect r="r" b="b" t="t" l="l"/>
            <a:pathLst>
              <a:path h="1089450" w="2195252">
                <a:moveTo>
                  <a:pt x="2195252" y="0"/>
                </a:moveTo>
                <a:lnTo>
                  <a:pt x="0" y="0"/>
                </a:lnTo>
                <a:lnTo>
                  <a:pt x="0" y="1089450"/>
                </a:lnTo>
                <a:lnTo>
                  <a:pt x="2195252" y="1089450"/>
                </a:lnTo>
                <a:lnTo>
                  <a:pt x="2195252" y="0"/>
                </a:lnTo>
                <a:close/>
              </a:path>
            </a:pathLst>
          </a:custGeom>
          <a:blipFill>
            <a:blip r:embed="rId6"/>
            <a:stretch>
              <a:fillRect l="-7309" t="-14628" r="-8071" b="-16148"/>
            </a:stretch>
          </a:blipFill>
        </p:spPr>
      </p:sp>
      <p:sp>
        <p:nvSpPr>
          <p:cNvPr name="Freeform 6" id="6" descr="Forma  Descripción generada automáticamente"/>
          <p:cNvSpPr/>
          <p:nvPr/>
        </p:nvSpPr>
        <p:spPr>
          <a:xfrm flipH="true" flipV="false" rot="0">
            <a:off x="-3435210" y="7033844"/>
            <a:ext cx="4573910" cy="2269922"/>
          </a:xfrm>
          <a:custGeom>
            <a:avLst/>
            <a:gdLst/>
            <a:ahLst/>
            <a:cxnLst/>
            <a:rect r="r" b="b" t="t" l="l"/>
            <a:pathLst>
              <a:path h="2269922" w="4573910">
                <a:moveTo>
                  <a:pt x="4573910" y="0"/>
                </a:moveTo>
                <a:lnTo>
                  <a:pt x="0" y="0"/>
                </a:lnTo>
                <a:lnTo>
                  <a:pt x="0" y="2269922"/>
                </a:lnTo>
                <a:lnTo>
                  <a:pt x="4573910" y="2269922"/>
                </a:lnTo>
                <a:lnTo>
                  <a:pt x="4573910" y="0"/>
                </a:lnTo>
                <a:close/>
              </a:path>
            </a:pathLst>
          </a:custGeom>
          <a:blipFill>
            <a:blip r:embed="rId6"/>
            <a:stretch>
              <a:fillRect l="-7309" t="-14628" r="-8071" b="-16148"/>
            </a:stretch>
          </a:blipFill>
        </p:spPr>
      </p:sp>
      <p:grpSp>
        <p:nvGrpSpPr>
          <p:cNvPr name="Group 7" id="7"/>
          <p:cNvGrpSpPr/>
          <p:nvPr/>
        </p:nvGrpSpPr>
        <p:grpSpPr>
          <a:xfrm rot="0">
            <a:off x="16683844" y="5433698"/>
            <a:ext cx="162000" cy="162000"/>
            <a:chOff x="0" y="0"/>
            <a:chExt cx="216000" cy="216000"/>
          </a:xfrm>
        </p:grpSpPr>
        <p:sp>
          <p:nvSpPr>
            <p:cNvPr name="Freeform 8" id="8"/>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9" id="9"/>
          <p:cNvGrpSpPr/>
          <p:nvPr/>
        </p:nvGrpSpPr>
        <p:grpSpPr>
          <a:xfrm rot="0">
            <a:off x="1924050" y="2110518"/>
            <a:ext cx="304800" cy="304800"/>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grpSp>
        <p:nvGrpSpPr>
          <p:cNvPr name="Group 11" id="11"/>
          <p:cNvGrpSpPr/>
          <p:nvPr/>
        </p:nvGrpSpPr>
        <p:grpSpPr>
          <a:xfrm rot="0">
            <a:off x="1226692" y="3310378"/>
            <a:ext cx="221400" cy="221400"/>
            <a:chOff x="0" y="0"/>
            <a:chExt cx="295200" cy="295200"/>
          </a:xfrm>
        </p:grpSpPr>
        <p:sp>
          <p:nvSpPr>
            <p:cNvPr name="Freeform 12" id="12"/>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3" id="13"/>
          <p:cNvGrpSpPr/>
          <p:nvPr/>
        </p:nvGrpSpPr>
        <p:grpSpPr>
          <a:xfrm rot="0">
            <a:off x="16941272" y="4182468"/>
            <a:ext cx="221400" cy="221400"/>
            <a:chOff x="0" y="0"/>
            <a:chExt cx="295200" cy="295200"/>
          </a:xfrm>
        </p:grpSpPr>
        <p:sp>
          <p:nvSpPr>
            <p:cNvPr name="Freeform 14" id="14"/>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5" id="15"/>
          <p:cNvGrpSpPr/>
          <p:nvPr/>
        </p:nvGrpSpPr>
        <p:grpSpPr>
          <a:xfrm rot="0">
            <a:off x="14859000" y="1218182"/>
            <a:ext cx="304800" cy="304800"/>
            <a:chOff x="0" y="0"/>
            <a:chExt cx="406400" cy="406400"/>
          </a:xfrm>
        </p:grpSpPr>
        <p:sp>
          <p:nvSpPr>
            <p:cNvPr name="Freeform 16" id="16"/>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sp>
        <p:nvSpPr>
          <p:cNvPr name="TextBox 17" id="17"/>
          <p:cNvSpPr txBox="true"/>
          <p:nvPr/>
        </p:nvSpPr>
        <p:spPr>
          <a:xfrm rot="0">
            <a:off x="2056033" y="649482"/>
            <a:ext cx="14175934" cy="9007087"/>
          </a:xfrm>
          <a:prstGeom prst="rect">
            <a:avLst/>
          </a:prstGeom>
        </p:spPr>
        <p:txBody>
          <a:bodyPr anchor="t" rtlCol="false" tIns="0" lIns="0" bIns="0" rIns="0">
            <a:spAutoFit/>
          </a:bodyPr>
          <a:lstStyle/>
          <a:p>
            <a:pPr algn="just">
              <a:lnSpc>
                <a:spcPts val="3122"/>
              </a:lnSpc>
            </a:pPr>
            <a:r>
              <a:rPr lang="en-US" sz="2891">
                <a:solidFill>
                  <a:srgbClr val="36174D"/>
                </a:solidFill>
                <a:latin typeface="Arimo"/>
                <a:ea typeface="Arimo"/>
                <a:cs typeface="Arimo"/>
                <a:sym typeface="Arimo"/>
              </a:rPr>
              <a:t>Teknik coding pada interface adalah serangkaian metode untuk merancang, mengembangkan, dan menyusun kode yang memengaruhi tampilan dan interaksi antarmuka. Teknik ini bertujuan untuk menciptakan antarmuka yang mudah digunakan, responsif, dan intuitif. Berikut adalah beberapa teknik coding pada interface yang umum dalam pelajaran IMK:</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Markup Language (HTML/XML):</a:t>
            </a:r>
            <a:r>
              <a:rPr lang="en-US" sz="2891">
                <a:solidFill>
                  <a:srgbClr val="36174D"/>
                </a:solidFill>
                <a:latin typeface="Arimo"/>
                <a:ea typeface="Arimo"/>
                <a:cs typeface="Arimo"/>
                <a:sym typeface="Arimo"/>
              </a:rPr>
              <a:t> Digunakan untuk struktur dasar antarmuka web.</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Style Sheet (CSS)</a:t>
            </a:r>
            <a:r>
              <a:rPr lang="en-US" sz="2891">
                <a:solidFill>
                  <a:srgbClr val="36174D"/>
                </a:solidFill>
                <a:latin typeface="Arimo"/>
                <a:ea typeface="Arimo"/>
                <a:cs typeface="Arimo"/>
                <a:sym typeface="Arimo"/>
              </a:rPr>
              <a:t>: Mengatur tampilan visual antarmuka, seperti warna, layout, dan animasi.</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Front-End Frameworks:</a:t>
            </a:r>
            <a:r>
              <a:rPr lang="en-US" sz="2891">
                <a:solidFill>
                  <a:srgbClr val="36174D"/>
                </a:solidFill>
                <a:latin typeface="Arimo"/>
                <a:ea typeface="Arimo"/>
                <a:cs typeface="Arimo"/>
                <a:sym typeface="Arimo"/>
              </a:rPr>
              <a:t> Seperti Bootstrap, untuk membuat antarmuka yang konsisten dan responsif.</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JavaScript &amp; Library:</a:t>
            </a:r>
            <a:r>
              <a:rPr lang="en-US" sz="2891">
                <a:solidFill>
                  <a:srgbClr val="36174D"/>
                </a:solidFill>
                <a:latin typeface="Arimo"/>
                <a:ea typeface="Arimo"/>
                <a:cs typeface="Arimo"/>
                <a:sym typeface="Arimo"/>
              </a:rPr>
              <a:t> Menambahkan fitur dinamis, menggunakan library seperti jQuery atau framework seperti React dan Angular.</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Client-Server Interaction (AJAX): </a:t>
            </a:r>
            <a:r>
              <a:rPr lang="en-US" sz="2891">
                <a:solidFill>
                  <a:srgbClr val="36174D"/>
                </a:solidFill>
                <a:latin typeface="Arimo"/>
                <a:ea typeface="Arimo"/>
                <a:cs typeface="Arimo"/>
                <a:sym typeface="Arimo"/>
              </a:rPr>
              <a:t> Memungkinkan interaksi data dari server tanpa me-reload halaman.</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Responsive Web Design:</a:t>
            </a:r>
            <a:r>
              <a:rPr lang="en-US" sz="2891">
                <a:solidFill>
                  <a:srgbClr val="36174D"/>
                </a:solidFill>
                <a:latin typeface="Arimo"/>
                <a:ea typeface="Arimo"/>
                <a:cs typeface="Arimo"/>
                <a:sym typeface="Arimo"/>
              </a:rPr>
              <a:t> Menyesuaikan antarmuka untuk berbagai ukuran layar dengan CSS media queries.</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Design Patterns (MVC/MVVM):</a:t>
            </a:r>
            <a:r>
              <a:rPr lang="en-US" sz="2891">
                <a:solidFill>
                  <a:srgbClr val="36174D"/>
                </a:solidFill>
                <a:latin typeface="Arimo"/>
                <a:ea typeface="Arimo"/>
                <a:cs typeface="Arimo"/>
                <a:sym typeface="Arimo"/>
              </a:rPr>
              <a:t> Mengorganisasi kode untuk memudahkan pengembangan dan pemeliharaan.</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Accessibility:</a:t>
            </a:r>
            <a:r>
              <a:rPr lang="en-US" sz="2891">
                <a:solidFill>
                  <a:srgbClr val="36174D"/>
                </a:solidFill>
                <a:latin typeface="Arimo"/>
                <a:ea typeface="Arimo"/>
                <a:cs typeface="Arimo"/>
                <a:sym typeface="Arimo"/>
              </a:rPr>
              <a:t> Membuat antarmuka dapat diakses oleh semua pengguna, termasuk yang memiliki keterbatasan.</a:t>
            </a:r>
          </a:p>
          <a:p>
            <a:pPr algn="just" marL="624208" indent="-312104" lvl="1">
              <a:lnSpc>
                <a:spcPts val="3122"/>
              </a:lnSpc>
              <a:buFont typeface="Arial"/>
              <a:buChar char="•"/>
            </a:pPr>
            <a:r>
              <a:rPr lang="en-US" b="true" sz="2891">
                <a:solidFill>
                  <a:srgbClr val="36174D"/>
                </a:solidFill>
                <a:latin typeface="Arimo Bold"/>
                <a:ea typeface="Arimo Bold"/>
                <a:cs typeface="Arimo Bold"/>
                <a:sym typeface="Arimo Bold"/>
              </a:rPr>
              <a:t>Testing &amp; Debugging:</a:t>
            </a:r>
            <a:r>
              <a:rPr lang="en-US" sz="2891">
                <a:solidFill>
                  <a:srgbClr val="36174D"/>
                </a:solidFill>
                <a:latin typeface="Arimo"/>
                <a:ea typeface="Arimo"/>
                <a:cs typeface="Arimo"/>
                <a:sym typeface="Arimo"/>
              </a:rPr>
              <a:t> Menggunakan alat otomatis seperti Selenium untuk memastikan fungsi antarmuka bekerja baik. </a:t>
            </a:r>
          </a:p>
          <a:p>
            <a:pPr algn="just">
              <a:lnSpc>
                <a:spcPts val="3122"/>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897859" y="4456858"/>
            <a:ext cx="14628718" cy="3013710"/>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Dialog style </a:t>
            </a:r>
          </a:p>
          <a:p>
            <a:pPr algn="ctr">
              <a:lnSpc>
                <a:spcPts val="11519"/>
              </a:lnSpc>
            </a:pPr>
            <a:r>
              <a:rPr lang="en-US" sz="12000">
                <a:solidFill>
                  <a:srgbClr val="36174D"/>
                </a:solidFill>
                <a:latin typeface="Staatliches"/>
                <a:ea typeface="Staatliches"/>
                <a:cs typeface="Staatliches"/>
                <a:sym typeface="Staatliches"/>
              </a:rPr>
              <a:t>pada IMK</a:t>
            </a:r>
          </a:p>
        </p:txBody>
      </p:sp>
      <p:sp>
        <p:nvSpPr>
          <p:cNvPr name="TextBox 3" id="3"/>
          <p:cNvSpPr txBox="true"/>
          <p:nvPr/>
        </p:nvSpPr>
        <p:spPr>
          <a:xfrm rot="0">
            <a:off x="6125325" y="1501886"/>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06</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Un dibujo de un animal  Descripción generada automáticamente con confianza baja"/>
          <p:cNvSpPr/>
          <p:nvPr/>
        </p:nvSpPr>
        <p:spPr>
          <a:xfrm flipH="false" flipV="false" rot="0">
            <a:off x="10090276" y="1716455"/>
            <a:ext cx="14449324" cy="9034892"/>
          </a:xfrm>
          <a:custGeom>
            <a:avLst/>
            <a:gdLst/>
            <a:ahLst/>
            <a:cxnLst/>
            <a:rect r="r" b="b" t="t" l="l"/>
            <a:pathLst>
              <a:path h="9034892" w="14449324">
                <a:moveTo>
                  <a:pt x="0" y="0"/>
                </a:moveTo>
                <a:lnTo>
                  <a:pt x="14449324" y="0"/>
                </a:lnTo>
                <a:lnTo>
                  <a:pt x="14449324" y="9034892"/>
                </a:lnTo>
                <a:lnTo>
                  <a:pt x="0" y="9034892"/>
                </a:lnTo>
                <a:lnTo>
                  <a:pt x="0" y="0"/>
                </a:lnTo>
                <a:close/>
              </a:path>
            </a:pathLst>
          </a:custGeom>
          <a:blipFill>
            <a:blip r:embed="rId3"/>
            <a:stretch>
              <a:fillRect l="-1789" t="-24821" r="-79507" b="-38272"/>
            </a:stretch>
          </a:blipFill>
        </p:spPr>
      </p:sp>
      <p:sp>
        <p:nvSpPr>
          <p:cNvPr name="Freeform 3" id="3" descr="Un dibujo de un animal  Descripción generada automáticamente con confianza baja"/>
          <p:cNvSpPr/>
          <p:nvPr/>
        </p:nvSpPr>
        <p:spPr>
          <a:xfrm flipH="false" flipV="false" rot="3685506">
            <a:off x="-19674284" y="-3200206"/>
            <a:ext cx="22741798" cy="14220021"/>
          </a:xfrm>
          <a:custGeom>
            <a:avLst/>
            <a:gdLst/>
            <a:ahLst/>
            <a:cxnLst/>
            <a:rect r="r" b="b" t="t" l="l"/>
            <a:pathLst>
              <a:path h="14220021" w="22741798">
                <a:moveTo>
                  <a:pt x="0" y="0"/>
                </a:moveTo>
                <a:lnTo>
                  <a:pt x="22741798" y="0"/>
                </a:lnTo>
                <a:lnTo>
                  <a:pt x="22741798" y="14220021"/>
                </a:lnTo>
                <a:lnTo>
                  <a:pt x="0" y="14220021"/>
                </a:lnTo>
                <a:lnTo>
                  <a:pt x="0" y="0"/>
                </a:lnTo>
                <a:close/>
              </a:path>
            </a:pathLst>
          </a:custGeom>
          <a:blipFill>
            <a:blip r:embed="rId3"/>
            <a:stretch>
              <a:fillRect l="-1789" t="-24821" r="-79507" b="-38272"/>
            </a:stretch>
          </a:blipFill>
        </p:spPr>
      </p:sp>
      <p:sp>
        <p:nvSpPr>
          <p:cNvPr name="Freeform 4" id="4" descr="Dibujo de una persona  Descripción generada automáticamente con confianza media"/>
          <p:cNvSpPr/>
          <p:nvPr/>
        </p:nvSpPr>
        <p:spPr>
          <a:xfrm flipH="false" flipV="false" rot="0">
            <a:off x="15705968" y="3909804"/>
            <a:ext cx="8833629" cy="6841546"/>
          </a:xfrm>
          <a:custGeom>
            <a:avLst/>
            <a:gdLst/>
            <a:ahLst/>
            <a:cxnLst/>
            <a:rect r="r" b="b" t="t" l="l"/>
            <a:pathLst>
              <a:path h="6841546" w="8833629">
                <a:moveTo>
                  <a:pt x="0" y="0"/>
                </a:moveTo>
                <a:lnTo>
                  <a:pt x="8833629" y="0"/>
                </a:lnTo>
                <a:lnTo>
                  <a:pt x="8833629" y="6841546"/>
                </a:lnTo>
                <a:lnTo>
                  <a:pt x="0" y="6841546"/>
                </a:lnTo>
                <a:lnTo>
                  <a:pt x="0" y="0"/>
                </a:lnTo>
                <a:close/>
              </a:path>
            </a:pathLst>
          </a:custGeom>
          <a:blipFill>
            <a:blip r:embed="rId4"/>
            <a:stretch>
              <a:fillRect l="-3008" t="-16538" r="-77675" b="-14689"/>
            </a:stretch>
          </a:blipFill>
        </p:spPr>
      </p:sp>
      <p:sp>
        <p:nvSpPr>
          <p:cNvPr name="Freeform 5" id="5" descr="Un dibujo de un animal  Descripción generada automáticamente con confianza baja"/>
          <p:cNvSpPr/>
          <p:nvPr/>
        </p:nvSpPr>
        <p:spPr>
          <a:xfrm flipH="false" flipV="false" rot="-5400000">
            <a:off x="14369561" y="1756301"/>
            <a:ext cx="9545786" cy="5458212"/>
          </a:xfrm>
          <a:custGeom>
            <a:avLst/>
            <a:gdLst/>
            <a:ahLst/>
            <a:cxnLst/>
            <a:rect r="r" b="b" t="t" l="l"/>
            <a:pathLst>
              <a:path h="5458212" w="9545786">
                <a:moveTo>
                  <a:pt x="0" y="0"/>
                </a:moveTo>
                <a:lnTo>
                  <a:pt x="9545786" y="0"/>
                </a:lnTo>
                <a:lnTo>
                  <a:pt x="9545786" y="5458212"/>
                </a:lnTo>
                <a:lnTo>
                  <a:pt x="0" y="5458212"/>
                </a:lnTo>
                <a:lnTo>
                  <a:pt x="0" y="0"/>
                </a:lnTo>
                <a:close/>
              </a:path>
            </a:pathLst>
          </a:custGeom>
          <a:blipFill>
            <a:blip r:embed="rId3"/>
            <a:stretch>
              <a:fillRect l="-3407" t="-89275" r="-133576" b="-43856"/>
            </a:stretch>
          </a:blipFill>
        </p:spPr>
      </p:sp>
      <p:sp>
        <p:nvSpPr>
          <p:cNvPr name="Freeform 6" id="6" descr="Dibujo de una persona  Descripción generada automáticamente con confianza media"/>
          <p:cNvSpPr/>
          <p:nvPr/>
        </p:nvSpPr>
        <p:spPr>
          <a:xfrm flipH="false" flipV="false" rot="-5400000">
            <a:off x="16001406" y="124456"/>
            <a:ext cx="5237490" cy="4413605"/>
          </a:xfrm>
          <a:custGeom>
            <a:avLst/>
            <a:gdLst/>
            <a:ahLst/>
            <a:cxnLst/>
            <a:rect r="r" b="b" t="t" l="l"/>
            <a:pathLst>
              <a:path h="4413605" w="5237490">
                <a:moveTo>
                  <a:pt x="0" y="0"/>
                </a:moveTo>
                <a:lnTo>
                  <a:pt x="5237490" y="0"/>
                </a:lnTo>
                <a:lnTo>
                  <a:pt x="5237490" y="4413606"/>
                </a:lnTo>
                <a:lnTo>
                  <a:pt x="0" y="4413606"/>
                </a:lnTo>
                <a:lnTo>
                  <a:pt x="0" y="0"/>
                </a:lnTo>
                <a:close/>
              </a:path>
            </a:pathLst>
          </a:custGeom>
          <a:blipFill>
            <a:blip r:embed="rId4"/>
            <a:stretch>
              <a:fillRect l="-64889" t="-15858" r="-98268" b="-59799"/>
            </a:stretch>
          </a:blipFill>
        </p:spPr>
      </p:sp>
      <p:sp>
        <p:nvSpPr>
          <p:cNvPr name="Freeform 7" id="7" descr="Icono  Descripción generada automáticamente"/>
          <p:cNvSpPr/>
          <p:nvPr/>
        </p:nvSpPr>
        <p:spPr>
          <a:xfrm flipH="false" flipV="false" rot="-5400000">
            <a:off x="17955538" y="-976976"/>
            <a:ext cx="2200211" cy="3579189"/>
          </a:xfrm>
          <a:custGeom>
            <a:avLst/>
            <a:gdLst/>
            <a:ahLst/>
            <a:cxnLst/>
            <a:rect r="r" b="b" t="t" l="l"/>
            <a:pathLst>
              <a:path h="3579189" w="2200211">
                <a:moveTo>
                  <a:pt x="0" y="0"/>
                </a:moveTo>
                <a:lnTo>
                  <a:pt x="2200211" y="0"/>
                </a:lnTo>
                <a:lnTo>
                  <a:pt x="2200211" y="3579188"/>
                </a:lnTo>
                <a:lnTo>
                  <a:pt x="0" y="3579188"/>
                </a:lnTo>
                <a:lnTo>
                  <a:pt x="0" y="0"/>
                </a:lnTo>
                <a:close/>
              </a:path>
            </a:pathLst>
          </a:custGeom>
          <a:blipFill>
            <a:blip r:embed="rId5"/>
            <a:stretch>
              <a:fillRect l="-10345" t="-52039" r="-483896" b="-53438"/>
            </a:stretch>
          </a:blipFill>
        </p:spPr>
      </p:sp>
      <p:sp>
        <p:nvSpPr>
          <p:cNvPr name="TextBox 8" id="8"/>
          <p:cNvSpPr txBox="true"/>
          <p:nvPr/>
        </p:nvSpPr>
        <p:spPr>
          <a:xfrm rot="0">
            <a:off x="1449270" y="539571"/>
            <a:ext cx="15389461" cy="9226908"/>
          </a:xfrm>
          <a:prstGeom prst="rect">
            <a:avLst/>
          </a:prstGeom>
        </p:spPr>
        <p:txBody>
          <a:bodyPr anchor="t" rtlCol="false" tIns="0" lIns="0" bIns="0" rIns="0">
            <a:spAutoFit/>
          </a:bodyPr>
          <a:lstStyle/>
          <a:p>
            <a:pPr algn="just">
              <a:lnSpc>
                <a:spcPts val="3175"/>
              </a:lnSpc>
            </a:pPr>
            <a:r>
              <a:rPr lang="en-US" sz="2940" b="true">
                <a:solidFill>
                  <a:srgbClr val="36174D"/>
                </a:solidFill>
                <a:latin typeface="Arimo Bold"/>
                <a:ea typeface="Arimo Bold"/>
                <a:cs typeface="Arimo Bold"/>
                <a:sym typeface="Arimo Bold"/>
              </a:rPr>
              <a:t>Dialog style </a:t>
            </a:r>
            <a:r>
              <a:rPr lang="en-US" sz="2940">
                <a:solidFill>
                  <a:srgbClr val="36174D"/>
                </a:solidFill>
                <a:latin typeface="Arimo"/>
                <a:ea typeface="Arimo"/>
                <a:cs typeface="Arimo"/>
                <a:sym typeface="Arimo"/>
              </a:rPr>
              <a:t>adalah pendekatan dalam merancang interaksi antara pengguna dan sistem. Tujuannya adalah memberikan pengalaman yang efisien dan alami. </a:t>
            </a:r>
            <a:r>
              <a:rPr lang="en-US" sz="2940">
                <a:solidFill>
                  <a:srgbClr val="36174D"/>
                </a:solidFill>
                <a:latin typeface="Arimo"/>
                <a:ea typeface="Arimo"/>
                <a:cs typeface="Arimo"/>
                <a:sym typeface="Arimo"/>
              </a:rPr>
              <a:t>Beberapa jenis dialog style yang umum digunakan antara lain:</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Command Line Interface (CLI), </a:t>
            </a:r>
            <a:r>
              <a:rPr lang="en-US" sz="2940">
                <a:solidFill>
                  <a:srgbClr val="36174D"/>
                </a:solidFill>
                <a:latin typeface="Arimo"/>
                <a:ea typeface="Arimo"/>
                <a:cs typeface="Arimo"/>
                <a:sym typeface="Arimo"/>
              </a:rPr>
              <a:t>Interaksi dengan mengetik perintah langsung, cocok untuk pengguna tingkat lanjut. Contoh, Terminal pada Linux atau Command Prompt di Windows, di mana pengguna mengetik perintah seperti `cd` atau `ls`.</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Graphical User Interface (GUI), </a:t>
            </a:r>
            <a:r>
              <a:rPr lang="en-US" sz="2940">
                <a:solidFill>
                  <a:srgbClr val="36174D"/>
                </a:solidFill>
                <a:latin typeface="Arimo"/>
                <a:ea typeface="Arimo"/>
                <a:cs typeface="Arimo"/>
                <a:sym typeface="Arimo"/>
              </a:rPr>
              <a:t>Menggunakan ikon, tombol, dan menu, membuatnya mudah diakses oleh pengguna umum. Contoh, Aplikasi desktop seperti Microsoft Word atau sistem operasi Windows yang menggunakan elemen grafis untuk navigasi.</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Conversational Interface &amp; Natura Language Interface (NLI), </a:t>
            </a:r>
            <a:r>
              <a:rPr lang="en-US" sz="2940">
                <a:solidFill>
                  <a:srgbClr val="36174D"/>
                </a:solidFill>
                <a:latin typeface="Arimo"/>
                <a:ea typeface="Arimo"/>
                <a:cs typeface="Arimo"/>
                <a:sym typeface="Arimo"/>
              </a:rPr>
              <a:t>Menggunakan bahasa alami melalui teks atau suara, memberikan pengalaman percakapan.  Contoh, Chatbot layanan pelanggan dan asisten virtual seperti Siri atau Google Assistant, yang memungkinkan interaksi dalam bahasa sehari-hari.</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Menu-Driven Interface, </a:t>
            </a:r>
            <a:r>
              <a:rPr lang="en-US" sz="2940">
                <a:solidFill>
                  <a:srgbClr val="36174D"/>
                </a:solidFill>
                <a:latin typeface="Arimo"/>
                <a:ea typeface="Arimo"/>
                <a:cs typeface="Arimo"/>
                <a:sym typeface="Arimo"/>
              </a:rPr>
              <a:t>Navigasi berbasis menu, ideal untuk aplikasi dengan opsi terbatas. Contoh, Mesin ATM yang meminta pengguna memilih opsi seperti "Cek Saldo" atau "Tarik Tunai".</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Form-Fill Interface, </a:t>
            </a:r>
            <a:r>
              <a:rPr lang="en-US" sz="2940">
                <a:solidFill>
                  <a:srgbClr val="36174D"/>
                </a:solidFill>
                <a:latin typeface="Arimo"/>
                <a:ea typeface="Arimo"/>
                <a:cs typeface="Arimo"/>
                <a:sym typeface="Arimo"/>
              </a:rPr>
              <a:t>Meminta pengguna mengisi data dalam form, cocok untuk pengumpulan data struktural. Contoh, Formulir pendaftaran akun atau login di aplikasi dan situs web.</a:t>
            </a:r>
          </a:p>
          <a:p>
            <a:pPr algn="just" marL="634775" indent="-317388" lvl="1">
              <a:lnSpc>
                <a:spcPts val="3175"/>
              </a:lnSpc>
              <a:buFont typeface="Arial"/>
              <a:buChar char="•"/>
            </a:pPr>
            <a:r>
              <a:rPr lang="en-US" b="true" sz="2940">
                <a:solidFill>
                  <a:srgbClr val="36174D"/>
                </a:solidFill>
                <a:latin typeface="Arimo Bold"/>
                <a:ea typeface="Arimo Bold"/>
                <a:cs typeface="Arimo Bold"/>
                <a:sym typeface="Arimo Bold"/>
              </a:rPr>
              <a:t>Virtual Reality (VR) dan Augmented Reality (AR) Interface, </a:t>
            </a:r>
            <a:r>
              <a:rPr lang="en-US" sz="2940">
                <a:solidFill>
                  <a:srgbClr val="36174D"/>
                </a:solidFill>
                <a:latin typeface="Arimo"/>
                <a:ea typeface="Arimo"/>
                <a:cs typeface="Arimo"/>
                <a:sym typeface="Arimo"/>
              </a:rPr>
              <a:t>Menggunakan teknologi VR dan AR untuk interaksi mendalam. Contoh, Simulasi penerbangan dalam pelatihan VR atau aplikasi AR seperti Game, yang menampilkan objek virtual di dunia nyata.</a:t>
            </a:r>
          </a:p>
          <a:p>
            <a:pPr algn="just">
              <a:lnSpc>
                <a:spcPts val="3175"/>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502915" y="575801"/>
            <a:ext cx="11676577" cy="1169684"/>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Karakteristik Dialog Style</a:t>
            </a:r>
          </a:p>
        </p:txBody>
      </p:sp>
      <p:sp>
        <p:nvSpPr>
          <p:cNvPr name="Freeform 3" id="3" descr="Patrón de fondo  Descripción generada automáticamente con confianza baja"/>
          <p:cNvSpPr/>
          <p:nvPr/>
        </p:nvSpPr>
        <p:spPr>
          <a:xfrm flipH="true" flipV="false" rot="32503">
            <a:off x="14751291" y="5502838"/>
            <a:ext cx="9675804" cy="5123383"/>
          </a:xfrm>
          <a:custGeom>
            <a:avLst/>
            <a:gdLst/>
            <a:ahLst/>
            <a:cxnLst/>
            <a:rect r="r" b="b" t="t" l="l"/>
            <a:pathLst>
              <a:path h="5123383" w="9675804">
                <a:moveTo>
                  <a:pt x="9675804" y="0"/>
                </a:moveTo>
                <a:lnTo>
                  <a:pt x="0" y="0"/>
                </a:lnTo>
                <a:lnTo>
                  <a:pt x="0" y="5123384"/>
                </a:lnTo>
                <a:lnTo>
                  <a:pt x="9675804" y="5123384"/>
                </a:lnTo>
                <a:lnTo>
                  <a:pt x="9675804" y="0"/>
                </a:lnTo>
                <a:close/>
              </a:path>
            </a:pathLst>
          </a:custGeom>
          <a:blipFill>
            <a:blip r:embed="rId2"/>
            <a:stretch>
              <a:fillRect l="-42608" t="-26050" r="-4038" b="-29734"/>
            </a:stretch>
          </a:blipFill>
        </p:spPr>
      </p:sp>
      <p:sp>
        <p:nvSpPr>
          <p:cNvPr name="Freeform 4" id="4" descr="Icono  Descripción generada automáticamente"/>
          <p:cNvSpPr/>
          <p:nvPr/>
        </p:nvSpPr>
        <p:spPr>
          <a:xfrm flipH="true" flipV="false" rot="32503">
            <a:off x="16145814" y="8089116"/>
            <a:ext cx="5212697" cy="2503868"/>
          </a:xfrm>
          <a:custGeom>
            <a:avLst/>
            <a:gdLst/>
            <a:ahLst/>
            <a:cxnLst/>
            <a:rect r="r" b="b" t="t" l="l"/>
            <a:pathLst>
              <a:path h="2503868" w="5212697">
                <a:moveTo>
                  <a:pt x="5212697" y="0"/>
                </a:moveTo>
                <a:lnTo>
                  <a:pt x="0" y="0"/>
                </a:lnTo>
                <a:lnTo>
                  <a:pt x="0" y="2503868"/>
                </a:lnTo>
                <a:lnTo>
                  <a:pt x="5212697" y="2503868"/>
                </a:lnTo>
                <a:lnTo>
                  <a:pt x="5212697" y="0"/>
                </a:lnTo>
                <a:close/>
              </a:path>
            </a:pathLst>
          </a:custGeom>
          <a:blipFill>
            <a:blip r:embed="rId3"/>
            <a:stretch>
              <a:fillRect l="-118027" t="-62778" r="-4729" b="-98080"/>
            </a:stretch>
          </a:blipFill>
        </p:spPr>
      </p:sp>
      <p:sp>
        <p:nvSpPr>
          <p:cNvPr name="TextBox 5" id="5"/>
          <p:cNvSpPr txBox="true"/>
          <p:nvPr/>
        </p:nvSpPr>
        <p:spPr>
          <a:xfrm rot="0">
            <a:off x="1502915" y="1450543"/>
            <a:ext cx="13224372" cy="8001000"/>
          </a:xfrm>
          <a:prstGeom prst="rect">
            <a:avLst/>
          </a:prstGeom>
        </p:spPr>
        <p:txBody>
          <a:bodyPr anchor="t" rtlCol="false" tIns="0" lIns="0" bIns="0" rIns="0">
            <a:spAutoFit/>
          </a:bodyPr>
          <a:lstStyle/>
          <a:p>
            <a:pPr algn="just">
              <a:lnSpc>
                <a:spcPts val="4200"/>
              </a:lnSpc>
            </a:pPr>
            <a:r>
              <a:rPr lang="en-US" b="true" sz="3000">
                <a:solidFill>
                  <a:srgbClr val="36174D"/>
                </a:solidFill>
                <a:latin typeface="Arimo Bold"/>
                <a:ea typeface="Arimo Bold"/>
                <a:cs typeface="Arimo Bold"/>
                <a:sym typeface="Arimo Bold"/>
              </a:rPr>
              <a:t>Inisiatif:</a:t>
            </a:r>
          </a:p>
          <a:p>
            <a:pPr algn="just" marL="647700" indent="-323850" lvl="1">
              <a:lnSpc>
                <a:spcPts val="4200"/>
              </a:lnSpc>
              <a:buFont typeface="Arial"/>
              <a:buChar char="•"/>
            </a:pPr>
            <a:r>
              <a:rPr lang="en-US" b="true" sz="3000">
                <a:solidFill>
                  <a:srgbClr val="36174D"/>
                </a:solidFill>
                <a:latin typeface="Arimo Bold"/>
                <a:ea typeface="Arimo Bold"/>
                <a:cs typeface="Arimo Bold"/>
                <a:sym typeface="Arimo Bold"/>
              </a:rPr>
              <a:t>Inisiatif oleh Komputer:</a:t>
            </a:r>
            <a:r>
              <a:rPr lang="en-US" sz="3000">
                <a:solidFill>
                  <a:srgbClr val="36174D"/>
                </a:solidFill>
                <a:latin typeface="Arimo"/>
                <a:ea typeface="Arimo"/>
                <a:cs typeface="Arimo"/>
                <a:sym typeface="Arimo"/>
              </a:rPr>
              <a:t> Dalam mode ini, komputer memberikan prompt yang memicu tanggapan dari pengguna.</a:t>
            </a:r>
          </a:p>
          <a:p>
            <a:pPr algn="just" marL="647700" indent="-323850" lvl="1">
              <a:lnSpc>
                <a:spcPts val="4200"/>
              </a:lnSpc>
              <a:buFont typeface="Arial"/>
              <a:buChar char="•"/>
            </a:pPr>
            <a:r>
              <a:rPr lang="en-US" b="true" sz="3000">
                <a:solidFill>
                  <a:srgbClr val="36174D"/>
                </a:solidFill>
                <a:latin typeface="Arimo Bold"/>
                <a:ea typeface="Arimo Bold"/>
                <a:cs typeface="Arimo Bold"/>
                <a:sym typeface="Arimo Bold"/>
              </a:rPr>
              <a:t>Inisiatif oleh Pengguna:</a:t>
            </a:r>
            <a:r>
              <a:rPr lang="en-US" sz="3000">
                <a:solidFill>
                  <a:srgbClr val="36174D"/>
                </a:solidFill>
                <a:latin typeface="Arimo"/>
                <a:ea typeface="Arimo"/>
                <a:cs typeface="Arimo"/>
                <a:sym typeface="Arimo"/>
              </a:rPr>
              <a:t> Pengguna memiliki kebebasan untuk memilih perintah sesuai kebutuhan mereka, memungkinkan interaksi yang lebih fleksibel.</a:t>
            </a:r>
          </a:p>
          <a:p>
            <a:pPr algn="just">
              <a:lnSpc>
                <a:spcPts val="4200"/>
              </a:lnSpc>
            </a:pPr>
            <a:r>
              <a:rPr lang="en-US" b="true" sz="3000">
                <a:solidFill>
                  <a:srgbClr val="36174D"/>
                </a:solidFill>
                <a:latin typeface="Arimo Bold"/>
                <a:ea typeface="Arimo Bold"/>
                <a:cs typeface="Arimo Bold"/>
                <a:sym typeface="Arimo Bold"/>
              </a:rPr>
              <a:t>Fleksibilitas</a:t>
            </a:r>
            <a:r>
              <a:rPr lang="en-US" b="true" sz="3000">
                <a:solidFill>
                  <a:srgbClr val="36174D"/>
                </a:solidFill>
                <a:latin typeface="Arimo Bold"/>
                <a:ea typeface="Arimo Bold"/>
                <a:cs typeface="Arimo Bold"/>
                <a:sym typeface="Arimo Bold"/>
              </a:rPr>
              <a:t>: </a:t>
            </a:r>
            <a:r>
              <a:rPr lang="en-US" sz="3000">
                <a:solidFill>
                  <a:srgbClr val="36174D"/>
                </a:solidFill>
                <a:latin typeface="Arimo"/>
                <a:ea typeface="Arimo"/>
                <a:cs typeface="Arimo"/>
                <a:sym typeface="Arimo"/>
              </a:rPr>
              <a:t>Sistem harus mampu beradaptasi dengan preferensi pengguna, tanpa terikat pada satu metode penyelesaian. Ini memungkinkan pengalaman yang lebih personal dan intuitif.</a:t>
            </a:r>
          </a:p>
          <a:p>
            <a:pPr algn="just">
              <a:lnSpc>
                <a:spcPts val="4200"/>
              </a:lnSpc>
            </a:pPr>
            <a:r>
              <a:rPr lang="en-US" sz="3000" b="true">
                <a:solidFill>
                  <a:srgbClr val="36174D"/>
                </a:solidFill>
                <a:latin typeface="Arimo Bold"/>
                <a:ea typeface="Arimo Bold"/>
                <a:cs typeface="Arimo Bold"/>
                <a:sym typeface="Arimo Bold"/>
              </a:rPr>
              <a:t>Kompleksitas: </a:t>
            </a:r>
            <a:r>
              <a:rPr lang="en-US" sz="3000">
                <a:solidFill>
                  <a:srgbClr val="36174D"/>
                </a:solidFill>
                <a:latin typeface="Arimo"/>
                <a:ea typeface="Arimo"/>
                <a:cs typeface="Arimo"/>
                <a:sym typeface="Arimo"/>
              </a:rPr>
              <a:t>Desain antarmuka harus sederhana dan tidak berlebihan. Antarmuka yang rumit dapat menambah kesulitan dan membingungkan pengguna.</a:t>
            </a:r>
          </a:p>
          <a:p>
            <a:pPr algn="just">
              <a:lnSpc>
                <a:spcPts val="4200"/>
              </a:lnSpc>
            </a:pPr>
            <a:r>
              <a:rPr lang="en-US" b="true" sz="3000">
                <a:solidFill>
                  <a:srgbClr val="36174D"/>
                </a:solidFill>
                <a:latin typeface="Arimo Bold"/>
                <a:ea typeface="Arimo Bold"/>
                <a:cs typeface="Arimo Bold"/>
                <a:sym typeface="Arimo Bold"/>
              </a:rPr>
              <a:t>Kekuatan:</a:t>
            </a:r>
            <a:r>
              <a:rPr lang="en-US" sz="3000">
                <a:solidFill>
                  <a:srgbClr val="36174D"/>
                </a:solidFill>
                <a:latin typeface="Arimo"/>
                <a:ea typeface="Arimo"/>
                <a:cs typeface="Arimo"/>
                <a:sym typeface="Arimo"/>
              </a:rPr>
              <a:t> Mengacu pada sejauh mana sistem mampu melakukan berbagai tugas berdasarkan perintah yang diberikan oleh pengguna. Semakin banyak fungsi yang dapat diakses, semakin kuat sistem tersebut.</a:t>
            </a:r>
          </a:p>
        </p:txBody>
      </p:sp>
      <p:sp>
        <p:nvSpPr>
          <p:cNvPr name="Freeform 6" id="6" descr="Círculo  Descripción generada automáticamente"/>
          <p:cNvSpPr/>
          <p:nvPr/>
        </p:nvSpPr>
        <p:spPr>
          <a:xfrm flipH="false" flipV="false" rot="-10767496">
            <a:off x="17836734" y="4719423"/>
            <a:ext cx="2492041" cy="2484878"/>
          </a:xfrm>
          <a:custGeom>
            <a:avLst/>
            <a:gdLst/>
            <a:ahLst/>
            <a:cxnLst/>
            <a:rect r="r" b="b" t="t" l="l"/>
            <a:pathLst>
              <a:path h="2484878" w="2492041">
                <a:moveTo>
                  <a:pt x="0" y="0"/>
                </a:moveTo>
                <a:lnTo>
                  <a:pt x="2492041" y="0"/>
                </a:lnTo>
                <a:lnTo>
                  <a:pt x="2492041" y="2484878"/>
                </a:lnTo>
                <a:lnTo>
                  <a:pt x="0" y="2484878"/>
                </a:lnTo>
                <a:lnTo>
                  <a:pt x="0" y="0"/>
                </a:lnTo>
                <a:close/>
              </a:path>
            </a:pathLst>
          </a:custGeom>
          <a:blipFill>
            <a:blip r:embed="rId4"/>
            <a:stretch>
              <a:fillRect l="-53858" t="-7549" r="-50918" b="-7969"/>
            </a:stretch>
          </a:blipFill>
        </p:spPr>
      </p:sp>
      <p:grpSp>
        <p:nvGrpSpPr>
          <p:cNvPr name="Group 7" id="7"/>
          <p:cNvGrpSpPr/>
          <p:nvPr/>
        </p:nvGrpSpPr>
        <p:grpSpPr>
          <a:xfrm rot="-10767496">
            <a:off x="15990255" y="5945943"/>
            <a:ext cx="458845" cy="458845"/>
            <a:chOff x="0" y="0"/>
            <a:chExt cx="393557" cy="393557"/>
          </a:xfrm>
        </p:grpSpPr>
        <p:sp>
          <p:nvSpPr>
            <p:cNvPr name="Freeform 8" id="8"/>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sp>
        <p:nvSpPr>
          <p:cNvPr name="Freeform 9" id="9" descr="Patrón de fondo  Descripción generada automáticamente con confianza baja"/>
          <p:cNvSpPr/>
          <p:nvPr/>
        </p:nvSpPr>
        <p:spPr>
          <a:xfrm flipH="false" flipV="false" rot="-10800000">
            <a:off x="13656469" y="-386739"/>
            <a:ext cx="6401099" cy="6793686"/>
          </a:xfrm>
          <a:custGeom>
            <a:avLst/>
            <a:gdLst/>
            <a:ahLst/>
            <a:cxnLst/>
            <a:rect r="r" b="b" t="t" l="l"/>
            <a:pathLst>
              <a:path h="6793686" w="6401099">
                <a:moveTo>
                  <a:pt x="0" y="0"/>
                </a:moveTo>
                <a:lnTo>
                  <a:pt x="6401099" y="0"/>
                </a:lnTo>
                <a:lnTo>
                  <a:pt x="6401099" y="6793686"/>
                </a:lnTo>
                <a:lnTo>
                  <a:pt x="0" y="6793686"/>
                </a:lnTo>
                <a:lnTo>
                  <a:pt x="0" y="0"/>
                </a:lnTo>
                <a:close/>
              </a:path>
            </a:pathLst>
          </a:custGeom>
          <a:blipFill>
            <a:blip r:embed="rId2"/>
            <a:stretch>
              <a:fillRect l="-263771" t="-33148" r="-10298" b="-65107"/>
            </a:stretch>
          </a:blipFill>
        </p:spPr>
      </p:sp>
      <p:sp>
        <p:nvSpPr>
          <p:cNvPr name="Freeform 10" id="10" descr="Icono  Descripción generada automáticamente"/>
          <p:cNvSpPr/>
          <p:nvPr/>
        </p:nvSpPr>
        <p:spPr>
          <a:xfrm flipH="false" flipV="false" rot="-10800000">
            <a:off x="16533622" y="-376555"/>
            <a:ext cx="2988130" cy="2470975"/>
          </a:xfrm>
          <a:custGeom>
            <a:avLst/>
            <a:gdLst/>
            <a:ahLst/>
            <a:cxnLst/>
            <a:rect r="r" b="b" t="t" l="l"/>
            <a:pathLst>
              <a:path h="2470975" w="2988130">
                <a:moveTo>
                  <a:pt x="0" y="0"/>
                </a:moveTo>
                <a:lnTo>
                  <a:pt x="2988130" y="0"/>
                </a:lnTo>
                <a:lnTo>
                  <a:pt x="2988130" y="2470975"/>
                </a:lnTo>
                <a:lnTo>
                  <a:pt x="0" y="2470975"/>
                </a:lnTo>
                <a:lnTo>
                  <a:pt x="0" y="0"/>
                </a:lnTo>
                <a:close/>
              </a:path>
            </a:pathLst>
          </a:custGeom>
          <a:blipFill>
            <a:blip r:embed="rId3"/>
            <a:stretch>
              <a:fillRect l="-313703" t="-69187" r="-8969" b="-118326"/>
            </a:stretch>
          </a:blipFill>
        </p:spPr>
      </p:sp>
      <p:grpSp>
        <p:nvGrpSpPr>
          <p:cNvPr name="Group 11" id="11"/>
          <p:cNvGrpSpPr/>
          <p:nvPr/>
        </p:nvGrpSpPr>
        <p:grpSpPr>
          <a:xfrm rot="0">
            <a:off x="17165186" y="4913660"/>
            <a:ext cx="507858" cy="507858"/>
            <a:chOff x="0" y="0"/>
            <a:chExt cx="400467" cy="400467"/>
          </a:xfrm>
        </p:grpSpPr>
        <p:sp>
          <p:nvSpPr>
            <p:cNvPr name="Freeform 12" id="12"/>
            <p:cNvSpPr/>
            <p:nvPr/>
          </p:nvSpPr>
          <p:spPr>
            <a:xfrm flipH="false" flipV="false" rot="0">
              <a:off x="0" y="0"/>
              <a:ext cx="400431" cy="400431"/>
            </a:xfrm>
            <a:custGeom>
              <a:avLst/>
              <a:gdLst/>
              <a:ahLst/>
              <a:cxnLst/>
              <a:rect r="r" b="b" t="t" l="l"/>
              <a:pathLst>
                <a:path h="400431" w="400431">
                  <a:moveTo>
                    <a:pt x="0" y="200279"/>
                  </a:moveTo>
                  <a:cubicBezTo>
                    <a:pt x="0" y="89662"/>
                    <a:pt x="89662" y="0"/>
                    <a:pt x="200279" y="0"/>
                  </a:cubicBezTo>
                  <a:cubicBezTo>
                    <a:pt x="310896" y="0"/>
                    <a:pt x="400431" y="89662"/>
                    <a:pt x="400431" y="200279"/>
                  </a:cubicBezTo>
                  <a:cubicBezTo>
                    <a:pt x="400431" y="310896"/>
                    <a:pt x="310769" y="400431"/>
                    <a:pt x="200279" y="400431"/>
                  </a:cubicBezTo>
                  <a:cubicBezTo>
                    <a:pt x="89789" y="400431"/>
                    <a:pt x="0" y="310769"/>
                    <a:pt x="0" y="200279"/>
                  </a:cubicBezTo>
                  <a:close/>
                </a:path>
              </a:pathLst>
            </a:custGeom>
            <a:solidFill>
              <a:srgbClr val="FFFFFF"/>
            </a:solidFill>
          </p:spPr>
        </p:sp>
      </p:grpSp>
      <p:grpSp>
        <p:nvGrpSpPr>
          <p:cNvPr name="Group 13" id="13"/>
          <p:cNvGrpSpPr/>
          <p:nvPr/>
        </p:nvGrpSpPr>
        <p:grpSpPr>
          <a:xfrm rot="0">
            <a:off x="16196920" y="3570101"/>
            <a:ext cx="269923" cy="269923"/>
            <a:chOff x="0" y="0"/>
            <a:chExt cx="212845" cy="212845"/>
          </a:xfrm>
        </p:grpSpPr>
        <p:sp>
          <p:nvSpPr>
            <p:cNvPr name="Freeform 14" id="14"/>
            <p:cNvSpPr/>
            <p:nvPr/>
          </p:nvSpPr>
          <p:spPr>
            <a:xfrm flipH="false" flipV="false" rot="0">
              <a:off x="0" y="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227" y="212852"/>
                    <a:pt x="106426" y="212852"/>
                  </a:cubicBezTo>
                  <a:cubicBezTo>
                    <a:pt x="47625" y="212852"/>
                    <a:pt x="0" y="165227"/>
                    <a:pt x="0" y="106426"/>
                  </a:cubicBezTo>
                  <a:close/>
                </a:path>
              </a:pathLst>
            </a:custGeom>
            <a:solidFill>
              <a:srgbClr val="F3BB30"/>
            </a:solidFill>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767496">
            <a:off x="-5364093" y="41120"/>
            <a:ext cx="8720122" cy="4617345"/>
          </a:xfrm>
          <a:custGeom>
            <a:avLst/>
            <a:gdLst/>
            <a:ahLst/>
            <a:cxnLst/>
            <a:rect r="r" b="b" t="t" l="l"/>
            <a:pathLst>
              <a:path h="4617345" w="8720122">
                <a:moveTo>
                  <a:pt x="8720122" y="0"/>
                </a:moveTo>
                <a:lnTo>
                  <a:pt x="0" y="0"/>
                </a:lnTo>
                <a:lnTo>
                  <a:pt x="0" y="4617345"/>
                </a:lnTo>
                <a:lnTo>
                  <a:pt x="8720122" y="4617345"/>
                </a:lnTo>
                <a:lnTo>
                  <a:pt x="8720122" y="0"/>
                </a:lnTo>
                <a:close/>
              </a:path>
            </a:pathLst>
          </a:custGeom>
          <a:blipFill>
            <a:blip r:embed="rId2"/>
            <a:stretch>
              <a:fillRect l="-42608" t="-26050" r="-4038" b="-29734"/>
            </a:stretch>
          </a:blipFill>
        </p:spPr>
      </p:sp>
      <p:grpSp>
        <p:nvGrpSpPr>
          <p:cNvPr name="Group 3" id="3"/>
          <p:cNvGrpSpPr/>
          <p:nvPr/>
        </p:nvGrpSpPr>
        <p:grpSpPr>
          <a:xfrm rot="32503">
            <a:off x="1788754" y="2804774"/>
            <a:ext cx="511411" cy="511411"/>
            <a:chOff x="0" y="0"/>
            <a:chExt cx="393557" cy="393557"/>
          </a:xfrm>
        </p:grpSpPr>
        <p:sp>
          <p:nvSpPr>
            <p:cNvPr name="Freeform 4" id="4"/>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sp>
        <p:nvSpPr>
          <p:cNvPr name="Freeform 5" id="5" descr="Patrón de fondo  Descripción generada automáticamente con confianza baja"/>
          <p:cNvSpPr/>
          <p:nvPr/>
        </p:nvSpPr>
        <p:spPr>
          <a:xfrm flipH="false" flipV="false" rot="0">
            <a:off x="-3534041" y="2802368"/>
            <a:ext cx="7134423" cy="7571986"/>
          </a:xfrm>
          <a:custGeom>
            <a:avLst/>
            <a:gdLst/>
            <a:ahLst/>
            <a:cxnLst/>
            <a:rect r="r" b="b" t="t" l="l"/>
            <a:pathLst>
              <a:path h="7571986" w="7134423">
                <a:moveTo>
                  <a:pt x="0" y="0"/>
                </a:moveTo>
                <a:lnTo>
                  <a:pt x="7134423" y="0"/>
                </a:lnTo>
                <a:lnTo>
                  <a:pt x="7134423" y="7571985"/>
                </a:lnTo>
                <a:lnTo>
                  <a:pt x="0" y="7571985"/>
                </a:lnTo>
                <a:lnTo>
                  <a:pt x="0" y="0"/>
                </a:lnTo>
                <a:close/>
              </a:path>
            </a:pathLst>
          </a:custGeom>
          <a:blipFill>
            <a:blip r:embed="rId2"/>
            <a:stretch>
              <a:fillRect l="-263771" t="-33148" r="-10298" b="-65107"/>
            </a:stretch>
          </a:blipFill>
        </p:spPr>
      </p:sp>
      <p:sp>
        <p:nvSpPr>
          <p:cNvPr name="Freeform 6" id="6" descr="Icono  Descripción generada automáticamente"/>
          <p:cNvSpPr/>
          <p:nvPr/>
        </p:nvSpPr>
        <p:spPr>
          <a:xfrm flipH="false" flipV="false" rot="0">
            <a:off x="-636528" y="8020025"/>
            <a:ext cx="3330457" cy="2754056"/>
          </a:xfrm>
          <a:custGeom>
            <a:avLst/>
            <a:gdLst/>
            <a:ahLst/>
            <a:cxnLst/>
            <a:rect r="r" b="b" t="t" l="l"/>
            <a:pathLst>
              <a:path h="2754056" w="3330457">
                <a:moveTo>
                  <a:pt x="0" y="0"/>
                </a:moveTo>
                <a:lnTo>
                  <a:pt x="3330456" y="0"/>
                </a:lnTo>
                <a:lnTo>
                  <a:pt x="3330456" y="2754056"/>
                </a:lnTo>
                <a:lnTo>
                  <a:pt x="0" y="2754056"/>
                </a:lnTo>
                <a:lnTo>
                  <a:pt x="0" y="0"/>
                </a:lnTo>
                <a:close/>
              </a:path>
            </a:pathLst>
          </a:custGeom>
          <a:blipFill>
            <a:blip r:embed="rId3"/>
            <a:stretch>
              <a:fillRect l="-313703" t="-69187" r="-8969" b="-118326"/>
            </a:stretch>
          </a:blipFill>
        </p:spPr>
      </p:sp>
      <p:grpSp>
        <p:nvGrpSpPr>
          <p:cNvPr name="Group 7" id="7"/>
          <p:cNvGrpSpPr/>
          <p:nvPr/>
        </p:nvGrpSpPr>
        <p:grpSpPr>
          <a:xfrm rot="-10800000">
            <a:off x="777626" y="4241859"/>
            <a:ext cx="566039" cy="566039"/>
            <a:chOff x="0" y="0"/>
            <a:chExt cx="400467" cy="400467"/>
          </a:xfrm>
        </p:grpSpPr>
        <p:sp>
          <p:nvSpPr>
            <p:cNvPr name="Freeform 8" id="8"/>
            <p:cNvSpPr/>
            <p:nvPr/>
          </p:nvSpPr>
          <p:spPr>
            <a:xfrm flipH="false" flipV="false" rot="0">
              <a:off x="0" y="0"/>
              <a:ext cx="400431" cy="400431"/>
            </a:xfrm>
            <a:custGeom>
              <a:avLst/>
              <a:gdLst/>
              <a:ahLst/>
              <a:cxnLst/>
              <a:rect r="r" b="b" t="t" l="l"/>
              <a:pathLst>
                <a:path h="400431" w="400431">
                  <a:moveTo>
                    <a:pt x="0" y="200279"/>
                  </a:moveTo>
                  <a:cubicBezTo>
                    <a:pt x="0" y="89662"/>
                    <a:pt x="89662" y="0"/>
                    <a:pt x="200279" y="0"/>
                  </a:cubicBezTo>
                  <a:cubicBezTo>
                    <a:pt x="310896" y="0"/>
                    <a:pt x="400431" y="89662"/>
                    <a:pt x="400431" y="200279"/>
                  </a:cubicBezTo>
                  <a:cubicBezTo>
                    <a:pt x="400431" y="310896"/>
                    <a:pt x="310769" y="400431"/>
                    <a:pt x="200279" y="400431"/>
                  </a:cubicBezTo>
                  <a:cubicBezTo>
                    <a:pt x="89789" y="400431"/>
                    <a:pt x="0" y="310769"/>
                    <a:pt x="0" y="200279"/>
                  </a:cubicBezTo>
                  <a:close/>
                </a:path>
              </a:pathLst>
            </a:custGeom>
            <a:solidFill>
              <a:srgbClr val="FFFFFF"/>
            </a:solidFill>
          </p:spPr>
        </p:sp>
      </p:grpSp>
      <p:grpSp>
        <p:nvGrpSpPr>
          <p:cNvPr name="Group 9" id="9"/>
          <p:cNvGrpSpPr/>
          <p:nvPr/>
        </p:nvGrpSpPr>
        <p:grpSpPr>
          <a:xfrm rot="-10800000">
            <a:off x="1517655" y="5457106"/>
            <a:ext cx="300846" cy="300846"/>
            <a:chOff x="0" y="0"/>
            <a:chExt cx="212845" cy="212845"/>
          </a:xfrm>
        </p:grpSpPr>
        <p:sp>
          <p:nvSpPr>
            <p:cNvPr name="Freeform 10" id="10"/>
            <p:cNvSpPr/>
            <p:nvPr/>
          </p:nvSpPr>
          <p:spPr>
            <a:xfrm flipH="false" flipV="false" rot="0">
              <a:off x="0" y="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227" y="212852"/>
                    <a:pt x="106426" y="212852"/>
                  </a:cubicBezTo>
                  <a:cubicBezTo>
                    <a:pt x="47625" y="212852"/>
                    <a:pt x="0" y="165227"/>
                    <a:pt x="0" y="106426"/>
                  </a:cubicBezTo>
                  <a:close/>
                </a:path>
              </a:pathLst>
            </a:custGeom>
            <a:solidFill>
              <a:srgbClr val="F3BB30"/>
            </a:solidFill>
          </p:spPr>
        </p:sp>
      </p:grpSp>
      <p:sp>
        <p:nvSpPr>
          <p:cNvPr name="TextBox 11" id="11"/>
          <p:cNvSpPr txBox="true"/>
          <p:nvPr/>
        </p:nvSpPr>
        <p:spPr>
          <a:xfrm rot="0">
            <a:off x="3600382" y="528632"/>
            <a:ext cx="11676577" cy="1169684"/>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Karakteristik Dialog Style</a:t>
            </a:r>
          </a:p>
        </p:txBody>
      </p:sp>
      <p:sp>
        <p:nvSpPr>
          <p:cNvPr name="TextBox 12" id="12"/>
          <p:cNvSpPr txBox="true"/>
          <p:nvPr/>
        </p:nvSpPr>
        <p:spPr>
          <a:xfrm rot="0">
            <a:off x="3746741" y="1647251"/>
            <a:ext cx="13512559" cy="7611049"/>
          </a:xfrm>
          <a:prstGeom prst="rect">
            <a:avLst/>
          </a:prstGeom>
        </p:spPr>
        <p:txBody>
          <a:bodyPr anchor="t" rtlCol="false" tIns="0" lIns="0" bIns="0" rIns="0">
            <a:spAutoFit/>
          </a:bodyPr>
          <a:lstStyle/>
          <a:p>
            <a:pPr algn="just">
              <a:lnSpc>
                <a:spcPts val="3998"/>
              </a:lnSpc>
            </a:pPr>
            <a:r>
              <a:rPr lang="en-US" sz="2855" b="true">
                <a:solidFill>
                  <a:srgbClr val="36174D"/>
                </a:solidFill>
                <a:latin typeface="Arimo Bold"/>
                <a:ea typeface="Arimo Bold"/>
                <a:cs typeface="Arimo Bold"/>
                <a:sym typeface="Arimo Bold"/>
              </a:rPr>
              <a:t>Beban Informasi: </a:t>
            </a:r>
            <a:r>
              <a:rPr lang="en-US" sz="2855">
                <a:solidFill>
                  <a:srgbClr val="36174D"/>
                </a:solidFill>
                <a:latin typeface="Arimo"/>
                <a:ea typeface="Arimo"/>
                <a:cs typeface="Arimo"/>
                <a:sym typeface="Arimo"/>
              </a:rPr>
              <a:t>Informasi yang disampaikan harus disesuaikan dengan kebutuhan pengguna, tanpa menimbulkan beban kognitif yang berlebihan. Ini penting agar pengguna tidak merasa kewalahan.</a:t>
            </a:r>
          </a:p>
          <a:p>
            <a:pPr algn="just">
              <a:lnSpc>
                <a:spcPts val="3998"/>
              </a:lnSpc>
            </a:pPr>
            <a:r>
              <a:rPr lang="en-US" sz="2855" b="true">
                <a:solidFill>
                  <a:srgbClr val="36174D"/>
                </a:solidFill>
                <a:latin typeface="Arimo Bold"/>
                <a:ea typeface="Arimo Bold"/>
                <a:cs typeface="Arimo Bold"/>
                <a:sym typeface="Arimo Bold"/>
              </a:rPr>
              <a:t>Konsistensi: </a:t>
            </a:r>
            <a:r>
              <a:rPr lang="en-US" sz="2855">
                <a:solidFill>
                  <a:srgbClr val="36174D"/>
                </a:solidFill>
                <a:latin typeface="Arimo"/>
                <a:ea typeface="Arimo"/>
                <a:cs typeface="Arimo"/>
                <a:sym typeface="Arimo"/>
              </a:rPr>
              <a:t>Konsistensi dalam format dan struktur sangat penting untuk membantu pengguna memahami dan menjelajahi sistem dengan lebih baik, sehingga meningkatkan pengalaman interaksi.</a:t>
            </a:r>
          </a:p>
          <a:p>
            <a:pPr algn="just">
              <a:lnSpc>
                <a:spcPts val="3998"/>
              </a:lnSpc>
            </a:pPr>
            <a:r>
              <a:rPr lang="en-US" sz="2855" b="true">
                <a:solidFill>
                  <a:srgbClr val="36174D"/>
                </a:solidFill>
                <a:latin typeface="Arimo Bold"/>
                <a:ea typeface="Arimo Bold"/>
                <a:cs typeface="Arimo Bold"/>
                <a:sym typeface="Arimo Bold"/>
              </a:rPr>
              <a:t>Feedback: </a:t>
            </a:r>
            <a:r>
              <a:rPr lang="en-US" sz="2855">
                <a:solidFill>
                  <a:srgbClr val="36174D"/>
                </a:solidFill>
                <a:latin typeface="Arimo"/>
                <a:ea typeface="Arimo"/>
                <a:cs typeface="Arimo"/>
                <a:sym typeface="Arimo"/>
              </a:rPr>
              <a:t>Sistem harus memberikan umpan balik yang jelas kepada pengguna mengenai status proses yang sedang berlangsung, sehingga mereka tidak merasa bingung atau kehilangan arah.</a:t>
            </a:r>
          </a:p>
          <a:p>
            <a:pPr algn="just">
              <a:lnSpc>
                <a:spcPts val="3998"/>
              </a:lnSpc>
            </a:pPr>
            <a:r>
              <a:rPr lang="en-US" sz="2855" b="true">
                <a:solidFill>
                  <a:srgbClr val="36174D"/>
                </a:solidFill>
                <a:latin typeface="Arimo Bold"/>
                <a:ea typeface="Arimo Bold"/>
                <a:cs typeface="Arimo Bold"/>
                <a:sym typeface="Arimo Bold"/>
              </a:rPr>
              <a:t>Observabilitas:</a:t>
            </a:r>
            <a:r>
              <a:rPr lang="en-US" sz="2855">
                <a:solidFill>
                  <a:srgbClr val="36174D"/>
                </a:solidFill>
                <a:latin typeface="Arimo"/>
                <a:ea typeface="Arimo"/>
                <a:cs typeface="Arimo"/>
                <a:sym typeface="Arimo"/>
              </a:rPr>
              <a:t> Sistem harus berfungsi dengan baik dan tampak sederhana bagi pengguna, meskipun proses internalnya mungkin kompleks. Keterlihatan yang baik membantu pengguna merasa lebih nyaman.</a:t>
            </a:r>
          </a:p>
          <a:p>
            <a:pPr algn="just">
              <a:lnSpc>
                <a:spcPts val="3998"/>
              </a:lnSpc>
            </a:pPr>
            <a:r>
              <a:rPr lang="en-US" b="true" sz="2855">
                <a:solidFill>
                  <a:srgbClr val="36174D"/>
                </a:solidFill>
                <a:latin typeface="Arimo Bold"/>
                <a:ea typeface="Arimo Bold"/>
                <a:cs typeface="Arimo Bold"/>
                <a:sym typeface="Arimo Bold"/>
              </a:rPr>
              <a:t>Kontrolabilitas: </a:t>
            </a:r>
            <a:r>
              <a:rPr lang="en-US" sz="2855">
                <a:solidFill>
                  <a:srgbClr val="36174D"/>
                </a:solidFill>
                <a:latin typeface="Arimo"/>
                <a:ea typeface="Arimo"/>
                <a:cs typeface="Arimo"/>
                <a:sym typeface="Arimo"/>
              </a:rPr>
              <a:t>Pengguna harus selalu memiliki kontrol atas sistem, termasuk kemampuan untuk membatalkan tindakan yang telah dilakukan. Hal ini meningkatkan rasa percaya diri pengguna dalam berinteraksi dengan sistem.</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Imagen que contiene electrónica, cd, computadora  Descripción generada automáticamente"/>
          <p:cNvSpPr/>
          <p:nvPr/>
        </p:nvSpPr>
        <p:spPr>
          <a:xfrm flipH="false" flipV="false" rot="0">
            <a:off x="0" y="5916700"/>
            <a:ext cx="3083348" cy="4370302"/>
          </a:xfrm>
          <a:custGeom>
            <a:avLst/>
            <a:gdLst/>
            <a:ahLst/>
            <a:cxnLst/>
            <a:rect r="r" b="b" t="t" l="l"/>
            <a:pathLst>
              <a:path h="4370302" w="3083348">
                <a:moveTo>
                  <a:pt x="0" y="0"/>
                </a:moveTo>
                <a:lnTo>
                  <a:pt x="3083348" y="0"/>
                </a:lnTo>
                <a:lnTo>
                  <a:pt x="3083348" y="4370302"/>
                </a:lnTo>
                <a:lnTo>
                  <a:pt x="0" y="4370302"/>
                </a:lnTo>
                <a:lnTo>
                  <a:pt x="0" y="0"/>
                </a:lnTo>
                <a:close/>
              </a:path>
            </a:pathLst>
          </a:custGeom>
          <a:blipFill>
            <a:blip r:embed="rId3"/>
            <a:stretch>
              <a:fillRect l="-129832" t="0" r="-34544" b="-4919"/>
            </a:stretch>
          </a:blipFill>
        </p:spPr>
      </p:sp>
      <p:sp>
        <p:nvSpPr>
          <p:cNvPr name="Freeform 3" id="3" descr="Un dibujo de un animal  Descripción generada automáticamente con confianza baja"/>
          <p:cNvSpPr/>
          <p:nvPr/>
        </p:nvSpPr>
        <p:spPr>
          <a:xfrm flipH="false" flipV="false" rot="-5400000">
            <a:off x="12518848" y="1539096"/>
            <a:ext cx="7386854" cy="4252052"/>
          </a:xfrm>
          <a:custGeom>
            <a:avLst/>
            <a:gdLst/>
            <a:ahLst/>
            <a:cxnLst/>
            <a:rect r="r" b="b" t="t" l="l"/>
            <a:pathLst>
              <a:path h="4252052" w="7386854">
                <a:moveTo>
                  <a:pt x="0" y="0"/>
                </a:moveTo>
                <a:lnTo>
                  <a:pt x="7386854" y="0"/>
                </a:lnTo>
                <a:lnTo>
                  <a:pt x="7386854" y="4252052"/>
                </a:lnTo>
                <a:lnTo>
                  <a:pt x="0" y="4252052"/>
                </a:lnTo>
                <a:lnTo>
                  <a:pt x="0" y="0"/>
                </a:lnTo>
                <a:close/>
              </a:path>
            </a:pathLst>
          </a:custGeom>
          <a:blipFill>
            <a:blip r:embed="rId4"/>
            <a:stretch>
              <a:fillRect l="-3407" t="-88688" r="-133575" b="-42892"/>
            </a:stretch>
          </a:blipFill>
        </p:spPr>
      </p:sp>
      <p:sp>
        <p:nvSpPr>
          <p:cNvPr name="Freeform 4" id="4" descr="Dibujo de una persona  Descripción generada automáticamente con confianza media"/>
          <p:cNvSpPr/>
          <p:nvPr/>
        </p:nvSpPr>
        <p:spPr>
          <a:xfrm flipH="false" flipV="false" rot="-5400000">
            <a:off x="14618276" y="262178"/>
            <a:ext cx="4067098" cy="3486148"/>
          </a:xfrm>
          <a:custGeom>
            <a:avLst/>
            <a:gdLst/>
            <a:ahLst/>
            <a:cxnLst/>
            <a:rect r="r" b="b" t="t" l="l"/>
            <a:pathLst>
              <a:path h="3486148" w="4067098">
                <a:moveTo>
                  <a:pt x="0" y="0"/>
                </a:moveTo>
                <a:lnTo>
                  <a:pt x="4067098" y="0"/>
                </a:lnTo>
                <a:lnTo>
                  <a:pt x="4067098" y="3486148"/>
                </a:lnTo>
                <a:lnTo>
                  <a:pt x="0" y="3486148"/>
                </a:lnTo>
                <a:lnTo>
                  <a:pt x="0" y="0"/>
                </a:lnTo>
                <a:close/>
              </a:path>
            </a:pathLst>
          </a:custGeom>
          <a:blipFill>
            <a:blip r:embed="rId5"/>
            <a:stretch>
              <a:fillRect l="-64656" t="-15539" r="-97577" b="-56547"/>
            </a:stretch>
          </a:blipFill>
        </p:spPr>
      </p:sp>
      <p:sp>
        <p:nvSpPr>
          <p:cNvPr name="Freeform 5" id="5" descr="Icono  Descripción generada automáticamente"/>
          <p:cNvSpPr/>
          <p:nvPr/>
        </p:nvSpPr>
        <p:spPr>
          <a:xfrm flipH="false" flipV="false" rot="-5400000">
            <a:off x="16115200" y="-603198"/>
            <a:ext cx="1759200" cy="2852398"/>
          </a:xfrm>
          <a:custGeom>
            <a:avLst/>
            <a:gdLst/>
            <a:ahLst/>
            <a:cxnLst/>
            <a:rect r="r" b="b" t="t" l="l"/>
            <a:pathLst>
              <a:path h="2852398" w="1759200">
                <a:moveTo>
                  <a:pt x="0" y="0"/>
                </a:moveTo>
                <a:lnTo>
                  <a:pt x="1759200" y="0"/>
                </a:lnTo>
                <a:lnTo>
                  <a:pt x="1759200" y="2852398"/>
                </a:lnTo>
                <a:lnTo>
                  <a:pt x="0" y="2852398"/>
                </a:lnTo>
                <a:lnTo>
                  <a:pt x="0" y="0"/>
                </a:lnTo>
                <a:close/>
              </a:path>
            </a:pathLst>
          </a:custGeom>
          <a:blipFill>
            <a:blip r:embed="rId6"/>
            <a:stretch>
              <a:fillRect l="-10018" t="-50527" r="-465090" b="-48988"/>
            </a:stretch>
          </a:blipFill>
        </p:spPr>
      </p:sp>
      <p:sp>
        <p:nvSpPr>
          <p:cNvPr name="Freeform 6" id="6" descr="Imagen que contiene Gráfico circular  Descripción generada automáticamente"/>
          <p:cNvSpPr/>
          <p:nvPr/>
        </p:nvSpPr>
        <p:spPr>
          <a:xfrm flipH="false" flipV="false" rot="-5279581">
            <a:off x="-548280" y="6050426"/>
            <a:ext cx="4507324" cy="2005608"/>
          </a:xfrm>
          <a:custGeom>
            <a:avLst/>
            <a:gdLst/>
            <a:ahLst/>
            <a:cxnLst/>
            <a:rect r="r" b="b" t="t" l="l"/>
            <a:pathLst>
              <a:path h="2005608" w="4507324">
                <a:moveTo>
                  <a:pt x="0" y="0"/>
                </a:moveTo>
                <a:lnTo>
                  <a:pt x="4507324" y="0"/>
                </a:lnTo>
                <a:lnTo>
                  <a:pt x="4507324" y="2005608"/>
                </a:lnTo>
                <a:lnTo>
                  <a:pt x="0" y="2005608"/>
                </a:lnTo>
                <a:lnTo>
                  <a:pt x="0" y="0"/>
                </a:lnTo>
                <a:close/>
              </a:path>
            </a:pathLst>
          </a:custGeom>
          <a:blipFill>
            <a:blip r:embed="rId7"/>
            <a:stretch>
              <a:fillRect l="-8890" t="-20418" r="-4402" b="-22798"/>
            </a:stretch>
          </a:blipFill>
        </p:spPr>
      </p:sp>
      <p:sp>
        <p:nvSpPr>
          <p:cNvPr name="Freeform 7" id="7" descr="Icono  Descripción generada automáticamente"/>
          <p:cNvSpPr/>
          <p:nvPr/>
        </p:nvSpPr>
        <p:spPr>
          <a:xfrm flipH="false" flipV="false" rot="-2932260">
            <a:off x="881894" y="7459956"/>
            <a:ext cx="3024668" cy="1340134"/>
          </a:xfrm>
          <a:custGeom>
            <a:avLst/>
            <a:gdLst/>
            <a:ahLst/>
            <a:cxnLst/>
            <a:rect r="r" b="b" t="t" l="l"/>
            <a:pathLst>
              <a:path h="1340134" w="3024668">
                <a:moveTo>
                  <a:pt x="0" y="0"/>
                </a:moveTo>
                <a:lnTo>
                  <a:pt x="3024668" y="0"/>
                </a:lnTo>
                <a:lnTo>
                  <a:pt x="3024668" y="1340134"/>
                </a:lnTo>
                <a:lnTo>
                  <a:pt x="0" y="1340134"/>
                </a:lnTo>
                <a:lnTo>
                  <a:pt x="0" y="0"/>
                </a:lnTo>
                <a:close/>
              </a:path>
            </a:pathLst>
          </a:custGeom>
          <a:blipFill>
            <a:blip r:embed="rId8"/>
            <a:stretch>
              <a:fillRect l="-3039" t="-19459" r="-6273" b="-19319"/>
            </a:stretch>
          </a:blipFill>
        </p:spPr>
      </p:sp>
      <p:sp>
        <p:nvSpPr>
          <p:cNvPr name="Freeform 8" id="8" descr="Patrón de fondo  Descripción generada automáticamente con confianza baja"/>
          <p:cNvSpPr/>
          <p:nvPr/>
        </p:nvSpPr>
        <p:spPr>
          <a:xfrm flipH="false" flipV="false" rot="0">
            <a:off x="15750" y="7019500"/>
            <a:ext cx="4573900" cy="3267502"/>
          </a:xfrm>
          <a:custGeom>
            <a:avLst/>
            <a:gdLst/>
            <a:ahLst/>
            <a:cxnLst/>
            <a:rect r="r" b="b" t="t" l="l"/>
            <a:pathLst>
              <a:path h="3267502" w="4573900">
                <a:moveTo>
                  <a:pt x="0" y="0"/>
                </a:moveTo>
                <a:lnTo>
                  <a:pt x="4573900" y="0"/>
                </a:lnTo>
                <a:lnTo>
                  <a:pt x="4573900" y="3267502"/>
                </a:lnTo>
                <a:lnTo>
                  <a:pt x="0" y="3267502"/>
                </a:lnTo>
                <a:lnTo>
                  <a:pt x="0" y="0"/>
                </a:lnTo>
                <a:close/>
              </a:path>
            </a:pathLst>
          </a:custGeom>
          <a:blipFill>
            <a:blip r:embed="rId9"/>
            <a:stretch>
              <a:fillRect l="-94060" t="-26277" r="-5503" b="-30858"/>
            </a:stretch>
          </a:blipFill>
        </p:spPr>
      </p:sp>
      <p:sp>
        <p:nvSpPr>
          <p:cNvPr name="Freeform 9" id="9" descr="Icono  Descripción generada automáticamente"/>
          <p:cNvSpPr/>
          <p:nvPr/>
        </p:nvSpPr>
        <p:spPr>
          <a:xfrm flipH="false" flipV="false" rot="0">
            <a:off x="0" y="8668950"/>
            <a:ext cx="3463546" cy="1618050"/>
          </a:xfrm>
          <a:custGeom>
            <a:avLst/>
            <a:gdLst/>
            <a:ahLst/>
            <a:cxnLst/>
            <a:rect r="r" b="b" t="t" l="l"/>
            <a:pathLst>
              <a:path h="1618050" w="3463546">
                <a:moveTo>
                  <a:pt x="0" y="0"/>
                </a:moveTo>
                <a:lnTo>
                  <a:pt x="3463546" y="0"/>
                </a:lnTo>
                <a:lnTo>
                  <a:pt x="3463546" y="1618050"/>
                </a:lnTo>
                <a:lnTo>
                  <a:pt x="0" y="1618050"/>
                </a:lnTo>
                <a:lnTo>
                  <a:pt x="0" y="0"/>
                </a:lnTo>
                <a:close/>
              </a:path>
            </a:pathLst>
          </a:custGeom>
          <a:blipFill>
            <a:blip r:embed="rId10"/>
            <a:stretch>
              <a:fillRect l="-111087" t="-62491" r="-4578" b="-97185"/>
            </a:stretch>
          </a:blipFill>
        </p:spPr>
      </p:sp>
      <p:sp>
        <p:nvSpPr>
          <p:cNvPr name="Freeform 10" id="10" descr="Forma  Descripción generada automáticamente"/>
          <p:cNvSpPr/>
          <p:nvPr/>
        </p:nvSpPr>
        <p:spPr>
          <a:xfrm flipH="false" flipV="false" rot="0">
            <a:off x="16371398" y="8454400"/>
            <a:ext cx="1916602" cy="1089450"/>
          </a:xfrm>
          <a:custGeom>
            <a:avLst/>
            <a:gdLst/>
            <a:ahLst/>
            <a:cxnLst/>
            <a:rect r="r" b="b" t="t" l="l"/>
            <a:pathLst>
              <a:path h="1089450" w="1916602">
                <a:moveTo>
                  <a:pt x="0" y="0"/>
                </a:moveTo>
                <a:lnTo>
                  <a:pt x="1916602" y="0"/>
                </a:lnTo>
                <a:lnTo>
                  <a:pt x="1916602" y="1089450"/>
                </a:lnTo>
                <a:lnTo>
                  <a:pt x="0" y="1089450"/>
                </a:lnTo>
                <a:lnTo>
                  <a:pt x="0" y="0"/>
                </a:lnTo>
                <a:close/>
              </a:path>
            </a:pathLst>
          </a:custGeom>
          <a:blipFill>
            <a:blip r:embed="rId11"/>
            <a:stretch>
              <a:fillRect l="-8369" t="-14628" r="-23785" b="-16148"/>
            </a:stretch>
          </a:blipFill>
        </p:spPr>
      </p:sp>
      <p:sp>
        <p:nvSpPr>
          <p:cNvPr name="Freeform 11" id="11" descr="Forma  Descripción generada automáticamente"/>
          <p:cNvSpPr/>
          <p:nvPr/>
        </p:nvSpPr>
        <p:spPr>
          <a:xfrm flipH="true" flipV="false" rot="0">
            <a:off x="2" y="997600"/>
            <a:ext cx="2286950" cy="2269900"/>
          </a:xfrm>
          <a:custGeom>
            <a:avLst/>
            <a:gdLst/>
            <a:ahLst/>
            <a:cxnLst/>
            <a:rect r="r" b="b" t="t" l="l"/>
            <a:pathLst>
              <a:path h="2269900" w="2286950">
                <a:moveTo>
                  <a:pt x="2286950" y="0"/>
                </a:moveTo>
                <a:lnTo>
                  <a:pt x="0" y="0"/>
                </a:lnTo>
                <a:lnTo>
                  <a:pt x="0" y="2269900"/>
                </a:lnTo>
                <a:lnTo>
                  <a:pt x="2286950" y="2269900"/>
                </a:lnTo>
                <a:lnTo>
                  <a:pt x="2286950" y="0"/>
                </a:lnTo>
                <a:close/>
              </a:path>
            </a:pathLst>
          </a:custGeom>
          <a:blipFill>
            <a:blip r:embed="rId11"/>
            <a:stretch>
              <a:fillRect l="-14618" t="-14628" r="-116140" b="-16148"/>
            </a:stretch>
          </a:blipFill>
        </p:spPr>
      </p:sp>
      <p:sp>
        <p:nvSpPr>
          <p:cNvPr name="Freeform 12" id="12" descr="Círculo  Descripción generada automáticamente"/>
          <p:cNvSpPr/>
          <p:nvPr/>
        </p:nvSpPr>
        <p:spPr>
          <a:xfrm flipH="true" flipV="false" rot="0">
            <a:off x="15131624" y="1729440"/>
            <a:ext cx="1347380" cy="1343504"/>
          </a:xfrm>
          <a:custGeom>
            <a:avLst/>
            <a:gdLst/>
            <a:ahLst/>
            <a:cxnLst/>
            <a:rect r="r" b="b" t="t" l="l"/>
            <a:pathLst>
              <a:path h="1343504" w="1347380">
                <a:moveTo>
                  <a:pt x="1347380" y="0"/>
                </a:moveTo>
                <a:lnTo>
                  <a:pt x="0" y="0"/>
                </a:lnTo>
                <a:lnTo>
                  <a:pt x="0" y="1343504"/>
                </a:lnTo>
                <a:lnTo>
                  <a:pt x="1347380" y="1343504"/>
                </a:lnTo>
                <a:lnTo>
                  <a:pt x="1347380" y="0"/>
                </a:lnTo>
                <a:close/>
              </a:path>
            </a:pathLst>
          </a:custGeom>
          <a:blipFill>
            <a:blip r:embed="rId12"/>
            <a:stretch>
              <a:fillRect l="-53858" t="-7549" r="-50917" b="-7969"/>
            </a:stretch>
          </a:blipFill>
        </p:spPr>
      </p:sp>
      <p:sp>
        <p:nvSpPr>
          <p:cNvPr name="TextBox 13" id="13"/>
          <p:cNvSpPr txBox="true"/>
          <p:nvPr/>
        </p:nvSpPr>
        <p:spPr>
          <a:xfrm rot="0">
            <a:off x="5601386" y="967806"/>
            <a:ext cx="7085227" cy="1836366"/>
          </a:xfrm>
          <a:prstGeom prst="rect">
            <a:avLst/>
          </a:prstGeom>
        </p:spPr>
        <p:txBody>
          <a:bodyPr anchor="t" rtlCol="false" tIns="0" lIns="0" bIns="0" rIns="0">
            <a:spAutoFit/>
          </a:bodyPr>
          <a:lstStyle/>
          <a:p>
            <a:pPr algn="l">
              <a:lnSpc>
                <a:spcPts val="14036"/>
              </a:lnSpc>
            </a:pPr>
            <a:r>
              <a:rPr lang="en-US" sz="12996">
                <a:solidFill>
                  <a:srgbClr val="36174D"/>
                </a:solidFill>
                <a:latin typeface="Staatliches"/>
                <a:ea typeface="Staatliches"/>
                <a:cs typeface="Staatliches"/>
                <a:sym typeface="Staatliches"/>
              </a:rPr>
              <a:t>Kesimpulan</a:t>
            </a:r>
          </a:p>
        </p:txBody>
      </p:sp>
      <p:sp>
        <p:nvSpPr>
          <p:cNvPr name="TextBox 14" id="14"/>
          <p:cNvSpPr txBox="true"/>
          <p:nvPr/>
        </p:nvSpPr>
        <p:spPr>
          <a:xfrm rot="0">
            <a:off x="3712726" y="3439045"/>
            <a:ext cx="10903350" cy="4407789"/>
          </a:xfrm>
          <a:prstGeom prst="rect">
            <a:avLst/>
          </a:prstGeom>
        </p:spPr>
        <p:txBody>
          <a:bodyPr anchor="t" rtlCol="false" tIns="0" lIns="0" bIns="0" rIns="0">
            <a:spAutoFit/>
          </a:bodyPr>
          <a:lstStyle/>
          <a:p>
            <a:pPr algn="ctr">
              <a:lnSpc>
                <a:spcPts val="3887"/>
              </a:lnSpc>
            </a:pPr>
            <a:r>
              <a:rPr lang="en-US" sz="3599">
                <a:solidFill>
                  <a:srgbClr val="36174D"/>
                </a:solidFill>
                <a:latin typeface="Arimo"/>
                <a:ea typeface="Arimo"/>
                <a:cs typeface="Arimo"/>
                <a:sym typeface="Arimo"/>
              </a:rPr>
              <a:t>Penerapan desain grafis dalam IMK sangat penting karena elemen visual seperti warna, typography, dan icon yang tepat, desain grafis dapat mempermudah pengguna dalam berinteraksi dengan sistem. Desain grafis membantu menyederhanakan informasi, memperjelas navigasi, dan meningkatkan daya tarik antarmuka, memberikan kesan positif kepada pengguna serta meningkatkan efisiensi pengguna dalam mencapai tujuan mereka.</a:t>
            </a:r>
          </a:p>
        </p:txBody>
      </p:sp>
      <p:grpSp>
        <p:nvGrpSpPr>
          <p:cNvPr name="Group 15" id="15"/>
          <p:cNvGrpSpPr/>
          <p:nvPr/>
        </p:nvGrpSpPr>
        <p:grpSpPr>
          <a:xfrm rot="0">
            <a:off x="14616076" y="5633414"/>
            <a:ext cx="154936" cy="154936"/>
            <a:chOff x="0" y="0"/>
            <a:chExt cx="206581" cy="206581"/>
          </a:xfrm>
        </p:grpSpPr>
        <p:sp>
          <p:nvSpPr>
            <p:cNvPr name="Freeform 16" id="16"/>
            <p:cNvSpPr/>
            <p:nvPr/>
          </p:nvSpPr>
          <p:spPr>
            <a:xfrm flipH="false" flipV="false" rot="0">
              <a:off x="0" y="0"/>
              <a:ext cx="206502" cy="206502"/>
            </a:xfrm>
            <a:custGeom>
              <a:avLst/>
              <a:gdLst/>
              <a:ahLst/>
              <a:cxnLst/>
              <a:rect r="r" b="b" t="t" l="l"/>
              <a:pathLst>
                <a:path h="206502" w="206502">
                  <a:moveTo>
                    <a:pt x="0" y="103251"/>
                  </a:moveTo>
                  <a:cubicBezTo>
                    <a:pt x="0" y="46228"/>
                    <a:pt x="46228" y="0"/>
                    <a:pt x="103251" y="0"/>
                  </a:cubicBezTo>
                  <a:cubicBezTo>
                    <a:pt x="160274" y="0"/>
                    <a:pt x="206502" y="46228"/>
                    <a:pt x="206502" y="103251"/>
                  </a:cubicBezTo>
                  <a:cubicBezTo>
                    <a:pt x="206502" y="160274"/>
                    <a:pt x="160274" y="206502"/>
                    <a:pt x="103251" y="206502"/>
                  </a:cubicBezTo>
                  <a:cubicBezTo>
                    <a:pt x="46228" y="206502"/>
                    <a:pt x="0" y="160274"/>
                    <a:pt x="0" y="103251"/>
                  </a:cubicBezTo>
                  <a:close/>
                </a:path>
              </a:pathLst>
            </a:custGeom>
            <a:solidFill>
              <a:srgbClr val="BAD6F1"/>
            </a:solidFill>
          </p:spPr>
        </p:sp>
      </p:grpSp>
      <p:grpSp>
        <p:nvGrpSpPr>
          <p:cNvPr name="Group 17" id="17"/>
          <p:cNvGrpSpPr/>
          <p:nvPr/>
        </p:nvGrpSpPr>
        <p:grpSpPr>
          <a:xfrm rot="0">
            <a:off x="15241952" y="3384038"/>
            <a:ext cx="291510" cy="291510"/>
            <a:chOff x="0" y="0"/>
            <a:chExt cx="388680" cy="388680"/>
          </a:xfrm>
        </p:grpSpPr>
        <p:sp>
          <p:nvSpPr>
            <p:cNvPr name="Freeform 18" id="18"/>
            <p:cNvSpPr/>
            <p:nvPr/>
          </p:nvSpPr>
          <p:spPr>
            <a:xfrm flipH="false" flipV="false" rot="0">
              <a:off x="0" y="0"/>
              <a:ext cx="388620" cy="388620"/>
            </a:xfrm>
            <a:custGeom>
              <a:avLst/>
              <a:gdLst/>
              <a:ahLst/>
              <a:cxnLst/>
              <a:rect r="r" b="b" t="t" l="l"/>
              <a:pathLst>
                <a:path h="388620" w="388620">
                  <a:moveTo>
                    <a:pt x="0" y="194310"/>
                  </a:moveTo>
                  <a:cubicBezTo>
                    <a:pt x="0" y="86995"/>
                    <a:pt x="86995" y="0"/>
                    <a:pt x="194310" y="0"/>
                  </a:cubicBezTo>
                  <a:cubicBezTo>
                    <a:pt x="301625" y="0"/>
                    <a:pt x="388620" y="86995"/>
                    <a:pt x="388620" y="194310"/>
                  </a:cubicBezTo>
                  <a:cubicBezTo>
                    <a:pt x="388620" y="301625"/>
                    <a:pt x="301625" y="388620"/>
                    <a:pt x="194310" y="388620"/>
                  </a:cubicBezTo>
                  <a:cubicBezTo>
                    <a:pt x="86995" y="388620"/>
                    <a:pt x="0" y="301625"/>
                    <a:pt x="0" y="194310"/>
                  </a:cubicBezTo>
                  <a:close/>
                </a:path>
              </a:pathLst>
            </a:custGeom>
            <a:solidFill>
              <a:srgbClr val="FFFFFF"/>
            </a:solidFill>
          </p:spPr>
        </p:sp>
      </p:grpSp>
      <p:grpSp>
        <p:nvGrpSpPr>
          <p:cNvPr name="Group 19" id="19"/>
          <p:cNvGrpSpPr/>
          <p:nvPr/>
        </p:nvGrpSpPr>
        <p:grpSpPr>
          <a:xfrm rot="0">
            <a:off x="15379220" y="8037304"/>
            <a:ext cx="291510" cy="291510"/>
            <a:chOff x="0" y="0"/>
            <a:chExt cx="388680" cy="388680"/>
          </a:xfrm>
        </p:grpSpPr>
        <p:sp>
          <p:nvSpPr>
            <p:cNvPr name="Freeform 20" id="20"/>
            <p:cNvSpPr/>
            <p:nvPr/>
          </p:nvSpPr>
          <p:spPr>
            <a:xfrm flipH="false" flipV="false" rot="0">
              <a:off x="0" y="0"/>
              <a:ext cx="388620" cy="388620"/>
            </a:xfrm>
            <a:custGeom>
              <a:avLst/>
              <a:gdLst/>
              <a:ahLst/>
              <a:cxnLst/>
              <a:rect r="r" b="b" t="t" l="l"/>
              <a:pathLst>
                <a:path h="388620" w="388620">
                  <a:moveTo>
                    <a:pt x="0" y="194310"/>
                  </a:moveTo>
                  <a:cubicBezTo>
                    <a:pt x="0" y="86995"/>
                    <a:pt x="86995" y="0"/>
                    <a:pt x="194310" y="0"/>
                  </a:cubicBezTo>
                  <a:cubicBezTo>
                    <a:pt x="301625" y="0"/>
                    <a:pt x="388620" y="86995"/>
                    <a:pt x="388620" y="194310"/>
                  </a:cubicBezTo>
                  <a:cubicBezTo>
                    <a:pt x="388620" y="301625"/>
                    <a:pt x="301625" y="388620"/>
                    <a:pt x="194310" y="388620"/>
                  </a:cubicBezTo>
                  <a:cubicBezTo>
                    <a:pt x="86995" y="388620"/>
                    <a:pt x="0" y="301625"/>
                    <a:pt x="0" y="194310"/>
                  </a:cubicBezTo>
                  <a:close/>
                </a:path>
              </a:pathLst>
            </a:custGeom>
            <a:solidFill>
              <a:srgbClr val="F3BB30"/>
            </a:solidFill>
          </p:spPr>
        </p:sp>
      </p:grpSp>
      <p:grpSp>
        <p:nvGrpSpPr>
          <p:cNvPr name="Group 21" id="21"/>
          <p:cNvGrpSpPr/>
          <p:nvPr/>
        </p:nvGrpSpPr>
        <p:grpSpPr>
          <a:xfrm rot="0">
            <a:off x="16343400" y="7674570"/>
            <a:ext cx="154936" cy="154936"/>
            <a:chOff x="0" y="0"/>
            <a:chExt cx="206581" cy="206581"/>
          </a:xfrm>
        </p:grpSpPr>
        <p:sp>
          <p:nvSpPr>
            <p:cNvPr name="Freeform 22" id="22"/>
            <p:cNvSpPr/>
            <p:nvPr/>
          </p:nvSpPr>
          <p:spPr>
            <a:xfrm flipH="false" flipV="false" rot="0">
              <a:off x="0" y="0"/>
              <a:ext cx="206502" cy="206502"/>
            </a:xfrm>
            <a:custGeom>
              <a:avLst/>
              <a:gdLst/>
              <a:ahLst/>
              <a:cxnLst/>
              <a:rect r="r" b="b" t="t" l="l"/>
              <a:pathLst>
                <a:path h="206502" w="206502">
                  <a:moveTo>
                    <a:pt x="0" y="103251"/>
                  </a:moveTo>
                  <a:cubicBezTo>
                    <a:pt x="0" y="46228"/>
                    <a:pt x="46228" y="0"/>
                    <a:pt x="103251" y="0"/>
                  </a:cubicBezTo>
                  <a:cubicBezTo>
                    <a:pt x="160274" y="0"/>
                    <a:pt x="206502" y="46228"/>
                    <a:pt x="206502" y="103251"/>
                  </a:cubicBezTo>
                  <a:cubicBezTo>
                    <a:pt x="206502" y="160274"/>
                    <a:pt x="160274" y="206502"/>
                    <a:pt x="103251" y="206502"/>
                  </a:cubicBezTo>
                  <a:cubicBezTo>
                    <a:pt x="46228" y="206502"/>
                    <a:pt x="0" y="160274"/>
                    <a:pt x="0" y="103251"/>
                  </a:cubicBezTo>
                  <a:close/>
                </a:path>
              </a:pathLst>
            </a:custGeom>
            <a:solidFill>
              <a:srgbClr val="FFFFFF"/>
            </a:solidFill>
          </p:spPr>
        </p:sp>
      </p:grpSp>
      <p:grpSp>
        <p:nvGrpSpPr>
          <p:cNvPr name="Group 23" id="23"/>
          <p:cNvGrpSpPr/>
          <p:nvPr/>
        </p:nvGrpSpPr>
        <p:grpSpPr>
          <a:xfrm rot="0">
            <a:off x="3472450" y="1668796"/>
            <a:ext cx="291510" cy="291510"/>
            <a:chOff x="0" y="0"/>
            <a:chExt cx="388680" cy="388680"/>
          </a:xfrm>
        </p:grpSpPr>
        <p:sp>
          <p:nvSpPr>
            <p:cNvPr name="Freeform 24" id="24"/>
            <p:cNvSpPr/>
            <p:nvPr/>
          </p:nvSpPr>
          <p:spPr>
            <a:xfrm flipH="false" flipV="false" rot="0">
              <a:off x="0" y="0"/>
              <a:ext cx="388620" cy="388620"/>
            </a:xfrm>
            <a:custGeom>
              <a:avLst/>
              <a:gdLst/>
              <a:ahLst/>
              <a:cxnLst/>
              <a:rect r="r" b="b" t="t" l="l"/>
              <a:pathLst>
                <a:path h="388620" w="388620">
                  <a:moveTo>
                    <a:pt x="0" y="194310"/>
                  </a:moveTo>
                  <a:cubicBezTo>
                    <a:pt x="0" y="86995"/>
                    <a:pt x="86995" y="0"/>
                    <a:pt x="194310" y="0"/>
                  </a:cubicBezTo>
                  <a:cubicBezTo>
                    <a:pt x="301625" y="0"/>
                    <a:pt x="388620" y="86995"/>
                    <a:pt x="388620" y="194310"/>
                  </a:cubicBezTo>
                  <a:cubicBezTo>
                    <a:pt x="388620" y="301625"/>
                    <a:pt x="301625" y="388620"/>
                    <a:pt x="194310" y="388620"/>
                  </a:cubicBezTo>
                  <a:cubicBezTo>
                    <a:pt x="86995" y="388620"/>
                    <a:pt x="0" y="301625"/>
                    <a:pt x="0" y="194310"/>
                  </a:cubicBezTo>
                  <a:close/>
                </a:path>
              </a:pathLst>
            </a:custGeom>
            <a:solidFill>
              <a:srgbClr val="FFFFFF"/>
            </a:solidFill>
          </p:spPr>
        </p:sp>
      </p:grpSp>
      <p:grpSp>
        <p:nvGrpSpPr>
          <p:cNvPr name="Group 25" id="25"/>
          <p:cNvGrpSpPr/>
          <p:nvPr/>
        </p:nvGrpSpPr>
        <p:grpSpPr>
          <a:xfrm rot="0">
            <a:off x="2037468" y="3868568"/>
            <a:ext cx="211746" cy="211746"/>
            <a:chOff x="0" y="0"/>
            <a:chExt cx="282328" cy="282328"/>
          </a:xfrm>
        </p:grpSpPr>
        <p:sp>
          <p:nvSpPr>
            <p:cNvPr name="Freeform 26" id="26"/>
            <p:cNvSpPr/>
            <p:nvPr/>
          </p:nvSpPr>
          <p:spPr>
            <a:xfrm flipH="false" flipV="false" rot="0">
              <a:off x="0" y="0"/>
              <a:ext cx="282321" cy="282321"/>
            </a:xfrm>
            <a:custGeom>
              <a:avLst/>
              <a:gdLst/>
              <a:ahLst/>
              <a:cxnLst/>
              <a:rect r="r" b="b" t="t" l="l"/>
              <a:pathLst>
                <a:path h="282321" w="282321">
                  <a:moveTo>
                    <a:pt x="0" y="0"/>
                  </a:moveTo>
                  <a:lnTo>
                    <a:pt x="282321" y="0"/>
                  </a:lnTo>
                  <a:lnTo>
                    <a:pt x="282321" y="282321"/>
                  </a:lnTo>
                  <a:lnTo>
                    <a:pt x="0" y="282321"/>
                  </a:lnTo>
                  <a:close/>
                </a:path>
              </a:pathLst>
            </a:custGeom>
            <a:solidFill>
              <a:srgbClr val="BAD6F1"/>
            </a:solidFill>
          </p:spPr>
        </p:sp>
      </p:grpSp>
      <p:grpSp>
        <p:nvGrpSpPr>
          <p:cNvPr name="Group 27" id="27"/>
          <p:cNvGrpSpPr/>
          <p:nvPr/>
        </p:nvGrpSpPr>
        <p:grpSpPr>
          <a:xfrm rot="0">
            <a:off x="3862612" y="5364102"/>
            <a:ext cx="154936" cy="154936"/>
            <a:chOff x="0" y="0"/>
            <a:chExt cx="206581" cy="206581"/>
          </a:xfrm>
        </p:grpSpPr>
        <p:sp>
          <p:nvSpPr>
            <p:cNvPr name="Freeform 28" id="28"/>
            <p:cNvSpPr/>
            <p:nvPr/>
          </p:nvSpPr>
          <p:spPr>
            <a:xfrm flipH="false" flipV="false" rot="0">
              <a:off x="0" y="0"/>
              <a:ext cx="206502" cy="206502"/>
            </a:xfrm>
            <a:custGeom>
              <a:avLst/>
              <a:gdLst/>
              <a:ahLst/>
              <a:cxnLst/>
              <a:rect r="r" b="b" t="t" l="l"/>
              <a:pathLst>
                <a:path h="206502" w="206502">
                  <a:moveTo>
                    <a:pt x="0" y="103251"/>
                  </a:moveTo>
                  <a:cubicBezTo>
                    <a:pt x="0" y="46228"/>
                    <a:pt x="46228" y="0"/>
                    <a:pt x="103251" y="0"/>
                  </a:cubicBezTo>
                  <a:cubicBezTo>
                    <a:pt x="160274" y="0"/>
                    <a:pt x="206502" y="46228"/>
                    <a:pt x="206502" y="103251"/>
                  </a:cubicBezTo>
                  <a:cubicBezTo>
                    <a:pt x="206502" y="160274"/>
                    <a:pt x="160274" y="206502"/>
                    <a:pt x="103251" y="206502"/>
                  </a:cubicBezTo>
                  <a:cubicBezTo>
                    <a:pt x="46228" y="206502"/>
                    <a:pt x="0" y="160274"/>
                    <a:pt x="0" y="103251"/>
                  </a:cubicBezTo>
                  <a:close/>
                </a:path>
              </a:pathLst>
            </a:custGeom>
            <a:solidFill>
              <a:srgbClr val="F3BB30">
                <a:alpha val="34902"/>
              </a:srgbClr>
            </a:solidFill>
          </p:spPr>
        </p:sp>
      </p:grpSp>
      <p:grpSp>
        <p:nvGrpSpPr>
          <p:cNvPr name="Group 29" id="29"/>
          <p:cNvGrpSpPr/>
          <p:nvPr/>
        </p:nvGrpSpPr>
        <p:grpSpPr>
          <a:xfrm rot="0">
            <a:off x="4436746" y="5948522"/>
            <a:ext cx="211746" cy="211746"/>
            <a:chOff x="0" y="0"/>
            <a:chExt cx="282328" cy="282328"/>
          </a:xfrm>
        </p:grpSpPr>
        <p:sp>
          <p:nvSpPr>
            <p:cNvPr name="Freeform 30" id="30"/>
            <p:cNvSpPr/>
            <p:nvPr/>
          </p:nvSpPr>
          <p:spPr>
            <a:xfrm flipH="false" flipV="false" rot="0">
              <a:off x="0" y="0"/>
              <a:ext cx="282321" cy="282321"/>
            </a:xfrm>
            <a:custGeom>
              <a:avLst/>
              <a:gdLst/>
              <a:ahLst/>
              <a:cxnLst/>
              <a:rect r="r" b="b" t="t" l="l"/>
              <a:pathLst>
                <a:path h="282321" w="282321">
                  <a:moveTo>
                    <a:pt x="0" y="0"/>
                  </a:moveTo>
                  <a:lnTo>
                    <a:pt x="282321" y="0"/>
                  </a:lnTo>
                  <a:lnTo>
                    <a:pt x="282321" y="282321"/>
                  </a:lnTo>
                  <a:lnTo>
                    <a:pt x="0" y="282321"/>
                  </a:lnTo>
                  <a:close/>
                </a:path>
              </a:pathLst>
            </a:custGeom>
            <a:solidFill>
              <a:srgbClr val="998DDF">
                <a:alpha val="34902"/>
              </a:srgbClr>
            </a:solidFill>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5841906" y="5434644"/>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3" id="3"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4" id="4"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5" id="5"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6" id="6"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7" id="7"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8" id="8"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9" id="9"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0" id="10"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1" id="11"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2" id="12"/>
          <p:cNvGrpSpPr/>
          <p:nvPr/>
        </p:nvGrpSpPr>
        <p:grpSpPr>
          <a:xfrm rot="0">
            <a:off x="959136" y="4733576"/>
            <a:ext cx="165596" cy="165596"/>
            <a:chOff x="0" y="0"/>
            <a:chExt cx="220795" cy="220795"/>
          </a:xfrm>
        </p:grpSpPr>
        <p:sp>
          <p:nvSpPr>
            <p:cNvPr name="Freeform 13" id="13"/>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4" id="14"/>
          <p:cNvGrpSpPr/>
          <p:nvPr/>
        </p:nvGrpSpPr>
        <p:grpSpPr>
          <a:xfrm rot="0">
            <a:off x="2866512" y="4750260"/>
            <a:ext cx="156880" cy="156880"/>
            <a:chOff x="0" y="0"/>
            <a:chExt cx="209173" cy="209173"/>
          </a:xfrm>
        </p:grpSpPr>
        <p:sp>
          <p:nvSpPr>
            <p:cNvPr name="Freeform 15" id="15"/>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6" id="16"/>
          <p:cNvGrpSpPr/>
          <p:nvPr/>
        </p:nvGrpSpPr>
        <p:grpSpPr>
          <a:xfrm rot="0">
            <a:off x="3177334" y="2650410"/>
            <a:ext cx="295168" cy="295168"/>
            <a:chOff x="0" y="0"/>
            <a:chExt cx="393557" cy="393557"/>
          </a:xfrm>
        </p:grpSpPr>
        <p:sp>
          <p:nvSpPr>
            <p:cNvPr name="Freeform 17" id="17"/>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18" id="18"/>
          <p:cNvGrpSpPr/>
          <p:nvPr/>
        </p:nvGrpSpPr>
        <p:grpSpPr>
          <a:xfrm rot="0">
            <a:off x="3450468" y="5279860"/>
            <a:ext cx="165596" cy="165596"/>
            <a:chOff x="0" y="0"/>
            <a:chExt cx="220795" cy="220795"/>
          </a:xfrm>
        </p:grpSpPr>
        <p:sp>
          <p:nvSpPr>
            <p:cNvPr name="Freeform 19" id="1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0" id="20"/>
          <p:cNvGrpSpPr/>
          <p:nvPr/>
        </p:nvGrpSpPr>
        <p:grpSpPr>
          <a:xfrm rot="0">
            <a:off x="14037612" y="3476790"/>
            <a:ext cx="156880" cy="156880"/>
            <a:chOff x="0" y="0"/>
            <a:chExt cx="209173" cy="209173"/>
          </a:xfrm>
        </p:grpSpPr>
        <p:sp>
          <p:nvSpPr>
            <p:cNvPr name="Freeform 21" id="2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2" id="22"/>
          <p:cNvGrpSpPr/>
          <p:nvPr/>
        </p:nvGrpSpPr>
        <p:grpSpPr>
          <a:xfrm rot="0">
            <a:off x="15002300" y="7671292"/>
            <a:ext cx="295168" cy="295168"/>
            <a:chOff x="0" y="0"/>
            <a:chExt cx="393557" cy="393557"/>
          </a:xfrm>
        </p:grpSpPr>
        <p:sp>
          <p:nvSpPr>
            <p:cNvPr name="Freeform 23" id="23"/>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4" id="24"/>
          <p:cNvGrpSpPr/>
          <p:nvPr/>
        </p:nvGrpSpPr>
        <p:grpSpPr>
          <a:xfrm rot="0">
            <a:off x="15297468" y="5045480"/>
            <a:ext cx="165596" cy="165596"/>
            <a:chOff x="0" y="0"/>
            <a:chExt cx="220795" cy="220795"/>
          </a:xfrm>
        </p:grpSpPr>
        <p:sp>
          <p:nvSpPr>
            <p:cNvPr name="Freeform 25" id="2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6" id="26"/>
          <p:cNvGrpSpPr/>
          <p:nvPr/>
        </p:nvGrpSpPr>
        <p:grpSpPr>
          <a:xfrm rot="0">
            <a:off x="16244936" y="3196926"/>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28" id="28"/>
          <p:cNvGrpSpPr/>
          <p:nvPr/>
        </p:nvGrpSpPr>
        <p:grpSpPr>
          <a:xfrm rot="0">
            <a:off x="3893718" y="8765090"/>
            <a:ext cx="156880" cy="156880"/>
            <a:chOff x="0" y="0"/>
            <a:chExt cx="209173" cy="209173"/>
          </a:xfrm>
        </p:grpSpPr>
        <p:sp>
          <p:nvSpPr>
            <p:cNvPr name="Freeform 29" id="29"/>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
        <p:nvSpPr>
          <p:cNvPr name="TextBox 30" id="30"/>
          <p:cNvSpPr txBox="true"/>
          <p:nvPr/>
        </p:nvSpPr>
        <p:spPr>
          <a:xfrm rot="0">
            <a:off x="6169124" y="3990975"/>
            <a:ext cx="5949752" cy="2066925"/>
          </a:xfrm>
          <a:prstGeom prst="rect">
            <a:avLst/>
          </a:prstGeom>
        </p:spPr>
        <p:txBody>
          <a:bodyPr anchor="t" rtlCol="false" tIns="0" lIns="0" bIns="0" rIns="0">
            <a:spAutoFit/>
          </a:bodyPr>
          <a:lstStyle/>
          <a:p>
            <a:pPr algn="ctr">
              <a:lnSpc>
                <a:spcPts val="16800"/>
              </a:lnSpc>
              <a:spcBef>
                <a:spcPct val="0"/>
              </a:spcBef>
            </a:pPr>
            <a:r>
              <a:rPr lang="en-US" sz="12000">
                <a:solidFill>
                  <a:srgbClr val="36174D"/>
                </a:solidFill>
                <a:latin typeface="Staatliches"/>
                <a:ea typeface="Staatliches"/>
                <a:cs typeface="Staatliches"/>
                <a:sym typeface="Staatliche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897859" y="4266338"/>
            <a:ext cx="14628718" cy="3013710"/>
          </a:xfrm>
          <a:prstGeom prst="rect">
            <a:avLst/>
          </a:prstGeom>
        </p:spPr>
        <p:txBody>
          <a:bodyPr anchor="t" rtlCol="false" tIns="0" lIns="0" bIns="0" rIns="0">
            <a:spAutoFit/>
          </a:bodyPr>
          <a:lstStyle/>
          <a:p>
            <a:pPr algn="ctr">
              <a:lnSpc>
                <a:spcPts val="11519"/>
              </a:lnSpc>
            </a:pPr>
            <a:r>
              <a:rPr lang="en-US" sz="12000">
                <a:solidFill>
                  <a:srgbClr val="36174D"/>
                </a:solidFill>
                <a:latin typeface="Staatliches"/>
                <a:ea typeface="Staatliches"/>
                <a:cs typeface="Staatliches"/>
                <a:sym typeface="Staatliches"/>
              </a:rPr>
              <a:t>Filosofi Desain </a:t>
            </a:r>
          </a:p>
          <a:p>
            <a:pPr algn="ctr">
              <a:lnSpc>
                <a:spcPts val="11519"/>
              </a:lnSpc>
            </a:pPr>
            <a:r>
              <a:rPr lang="en-US" sz="12000">
                <a:solidFill>
                  <a:srgbClr val="36174D"/>
                </a:solidFill>
                <a:latin typeface="Staatliches"/>
                <a:ea typeface="Staatliches"/>
                <a:cs typeface="Staatliches"/>
                <a:sym typeface="Staatliches"/>
              </a:rPr>
              <a:t>dan Warna </a:t>
            </a:r>
          </a:p>
        </p:txBody>
      </p:sp>
      <p:sp>
        <p:nvSpPr>
          <p:cNvPr name="TextBox 3" id="3"/>
          <p:cNvSpPr txBox="true"/>
          <p:nvPr/>
        </p:nvSpPr>
        <p:spPr>
          <a:xfrm rot="0">
            <a:off x="6100151" y="1219200"/>
            <a:ext cx="6037350" cy="2487549"/>
          </a:xfrm>
          <a:prstGeom prst="rect">
            <a:avLst/>
          </a:prstGeom>
        </p:spPr>
        <p:txBody>
          <a:bodyPr anchor="t" rtlCol="false" tIns="0" lIns="0" bIns="0" rIns="0">
            <a:spAutoFit/>
          </a:bodyPr>
          <a:lstStyle/>
          <a:p>
            <a:pPr algn="ctr">
              <a:lnSpc>
                <a:spcPts val="19008"/>
              </a:lnSpc>
            </a:pPr>
            <a:r>
              <a:rPr lang="en-US" sz="17600">
                <a:solidFill>
                  <a:srgbClr val="36174D"/>
                </a:solidFill>
                <a:latin typeface="Bernoru"/>
                <a:ea typeface="Bernoru"/>
                <a:cs typeface="Bernoru"/>
                <a:sym typeface="Bernoru"/>
              </a:rPr>
              <a:t>01</a:t>
            </a:r>
          </a:p>
        </p:txBody>
      </p:sp>
      <p:sp>
        <p:nvSpPr>
          <p:cNvPr name="Freeform 4" id="4" descr="Forma  Descripción generada automáticamente"/>
          <p:cNvSpPr/>
          <p:nvPr/>
        </p:nvSpPr>
        <p:spPr>
          <a:xfrm flipH="false" flipV="false" rot="0">
            <a:off x="16526577" y="5513639"/>
            <a:ext cx="2446090" cy="2269922"/>
          </a:xfrm>
          <a:custGeom>
            <a:avLst/>
            <a:gdLst/>
            <a:ahLst/>
            <a:cxnLst/>
            <a:rect r="r" b="b" t="t" l="l"/>
            <a:pathLst>
              <a:path h="2269922" w="2446090">
                <a:moveTo>
                  <a:pt x="0" y="0"/>
                </a:moveTo>
                <a:lnTo>
                  <a:pt x="2446090" y="0"/>
                </a:lnTo>
                <a:lnTo>
                  <a:pt x="2446090" y="2269922"/>
                </a:lnTo>
                <a:lnTo>
                  <a:pt x="0" y="2269922"/>
                </a:lnTo>
                <a:lnTo>
                  <a:pt x="0" y="0"/>
                </a:lnTo>
                <a:close/>
              </a:path>
            </a:pathLst>
          </a:custGeom>
          <a:blipFill>
            <a:blip r:embed="rId3"/>
            <a:stretch>
              <a:fillRect l="-13668" t="-14629" r="-102086" b="-16151"/>
            </a:stretch>
          </a:blipFill>
        </p:spPr>
      </p:sp>
      <p:sp>
        <p:nvSpPr>
          <p:cNvPr name="Freeform 5" id="5" descr="Patrón de fondo  Descripción generada automáticamente con confianza baja"/>
          <p:cNvSpPr/>
          <p:nvPr/>
        </p:nvSpPr>
        <p:spPr>
          <a:xfrm flipH="true" flipV="false" rot="-10800000">
            <a:off x="0" y="-28298"/>
            <a:ext cx="6224304" cy="3295798"/>
          </a:xfrm>
          <a:custGeom>
            <a:avLst/>
            <a:gdLst/>
            <a:ahLst/>
            <a:cxnLst/>
            <a:rect r="r" b="b" t="t" l="l"/>
            <a:pathLst>
              <a:path h="3295798" w="6224304">
                <a:moveTo>
                  <a:pt x="6224304" y="0"/>
                </a:moveTo>
                <a:lnTo>
                  <a:pt x="0" y="0"/>
                </a:lnTo>
                <a:lnTo>
                  <a:pt x="0" y="3295798"/>
                </a:lnTo>
                <a:lnTo>
                  <a:pt x="6224304" y="3295798"/>
                </a:lnTo>
                <a:lnTo>
                  <a:pt x="6224304" y="0"/>
                </a:lnTo>
                <a:close/>
              </a:path>
            </a:pathLst>
          </a:custGeom>
          <a:blipFill>
            <a:blip r:embed="rId4"/>
            <a:stretch>
              <a:fillRect l="-42608" t="-26050" r="-4038" b="-29734"/>
            </a:stretch>
          </a:blipFill>
        </p:spPr>
      </p:sp>
      <p:sp>
        <p:nvSpPr>
          <p:cNvPr name="Freeform 6" id="6" descr="Icono  Descripción generada automáticamente"/>
          <p:cNvSpPr/>
          <p:nvPr/>
        </p:nvSpPr>
        <p:spPr>
          <a:xfrm flipH="true" flipV="false" rot="-10800000">
            <a:off x="0" y="-28302"/>
            <a:ext cx="3353252" cy="1610702"/>
          </a:xfrm>
          <a:custGeom>
            <a:avLst/>
            <a:gdLst/>
            <a:ahLst/>
            <a:cxnLst/>
            <a:rect r="r" b="b" t="t" l="l"/>
            <a:pathLst>
              <a:path h="1610702" w="3353252">
                <a:moveTo>
                  <a:pt x="3353252" y="0"/>
                </a:moveTo>
                <a:lnTo>
                  <a:pt x="0" y="0"/>
                </a:lnTo>
                <a:lnTo>
                  <a:pt x="0" y="1610702"/>
                </a:lnTo>
                <a:lnTo>
                  <a:pt x="3353252" y="1610702"/>
                </a:lnTo>
                <a:lnTo>
                  <a:pt x="3353252" y="0"/>
                </a:lnTo>
                <a:close/>
              </a:path>
            </a:pathLst>
          </a:custGeom>
          <a:blipFill>
            <a:blip r:embed="rId5"/>
            <a:stretch>
              <a:fillRect l="-118027" t="-62778" r="-4729" b="-98080"/>
            </a:stretch>
          </a:blipFill>
        </p:spPr>
      </p:sp>
      <p:sp>
        <p:nvSpPr>
          <p:cNvPr name="Freeform 7" id="7" descr="Un dibujo de un animal  Descripción generada automáticamente con confianza baja"/>
          <p:cNvSpPr/>
          <p:nvPr/>
        </p:nvSpPr>
        <p:spPr>
          <a:xfrm flipH="false" flipV="false" rot="0">
            <a:off x="11961150" y="6648600"/>
            <a:ext cx="6326852" cy="3638402"/>
          </a:xfrm>
          <a:custGeom>
            <a:avLst/>
            <a:gdLst/>
            <a:ahLst/>
            <a:cxnLst/>
            <a:rect r="r" b="b" t="t" l="l"/>
            <a:pathLst>
              <a:path h="3638402" w="6326852">
                <a:moveTo>
                  <a:pt x="0" y="0"/>
                </a:moveTo>
                <a:lnTo>
                  <a:pt x="6326852" y="0"/>
                </a:lnTo>
                <a:lnTo>
                  <a:pt x="6326852" y="3638402"/>
                </a:lnTo>
                <a:lnTo>
                  <a:pt x="0" y="3638402"/>
                </a:lnTo>
                <a:lnTo>
                  <a:pt x="0" y="0"/>
                </a:lnTo>
                <a:close/>
              </a:path>
            </a:pathLst>
          </a:custGeom>
          <a:blipFill>
            <a:blip r:embed="rId6"/>
            <a:stretch>
              <a:fillRect l="-2988" t="-108143" r="-173690" b="-62486"/>
            </a:stretch>
          </a:blipFill>
        </p:spPr>
      </p:sp>
      <p:sp>
        <p:nvSpPr>
          <p:cNvPr name="Freeform 8" id="8" descr="Dibujo de una persona  Descripción generada automáticamente con confianza media"/>
          <p:cNvSpPr/>
          <p:nvPr/>
        </p:nvSpPr>
        <p:spPr>
          <a:xfrm flipH="false" flipV="false" rot="0">
            <a:off x="13505000" y="6569600"/>
            <a:ext cx="4782998" cy="3717398"/>
          </a:xfrm>
          <a:custGeom>
            <a:avLst/>
            <a:gdLst/>
            <a:ahLst/>
            <a:cxnLst/>
            <a:rect r="r" b="b" t="t" l="l"/>
            <a:pathLst>
              <a:path h="3717398" w="4782998">
                <a:moveTo>
                  <a:pt x="0" y="0"/>
                </a:moveTo>
                <a:lnTo>
                  <a:pt x="4782998" y="0"/>
                </a:lnTo>
                <a:lnTo>
                  <a:pt x="4782998" y="3717398"/>
                </a:lnTo>
                <a:lnTo>
                  <a:pt x="0" y="3717398"/>
                </a:lnTo>
                <a:lnTo>
                  <a:pt x="0" y="0"/>
                </a:lnTo>
                <a:close/>
              </a:path>
            </a:pathLst>
          </a:custGeom>
          <a:blipFill>
            <a:blip r:embed="rId7"/>
            <a:stretch>
              <a:fillRect l="0" t="-5848" r="-122995" b="-55542"/>
            </a:stretch>
          </a:blipFill>
        </p:spPr>
      </p:sp>
      <p:sp>
        <p:nvSpPr>
          <p:cNvPr name="Freeform 9" id="9" descr="Imagen que contiene Gráfico circular  Descripción generada automáticamente"/>
          <p:cNvSpPr/>
          <p:nvPr/>
        </p:nvSpPr>
        <p:spPr>
          <a:xfrm flipH="false" flipV="false" rot="-3630958">
            <a:off x="-1578066" y="7377620"/>
            <a:ext cx="4955934" cy="2205222"/>
          </a:xfrm>
          <a:custGeom>
            <a:avLst/>
            <a:gdLst/>
            <a:ahLst/>
            <a:cxnLst/>
            <a:rect r="r" b="b" t="t" l="l"/>
            <a:pathLst>
              <a:path h="2205222" w="4955934">
                <a:moveTo>
                  <a:pt x="0" y="0"/>
                </a:moveTo>
                <a:lnTo>
                  <a:pt x="4955934" y="0"/>
                </a:lnTo>
                <a:lnTo>
                  <a:pt x="4955934" y="2205222"/>
                </a:lnTo>
                <a:lnTo>
                  <a:pt x="0" y="2205222"/>
                </a:lnTo>
                <a:lnTo>
                  <a:pt x="0" y="0"/>
                </a:lnTo>
                <a:close/>
              </a:path>
            </a:pathLst>
          </a:custGeom>
          <a:blipFill>
            <a:blip r:embed="rId8"/>
            <a:stretch>
              <a:fillRect l="-8890" t="-20418" r="-4402" b="-22798"/>
            </a:stretch>
          </a:blipFill>
        </p:spPr>
      </p:sp>
      <p:sp>
        <p:nvSpPr>
          <p:cNvPr name="Freeform 10" id="10" descr="Círculo  Descripción generada automáticamente"/>
          <p:cNvSpPr/>
          <p:nvPr/>
        </p:nvSpPr>
        <p:spPr>
          <a:xfrm flipH="false" flipV="false" rot="0">
            <a:off x="682976" y="2153502"/>
            <a:ext cx="1603094" cy="1598486"/>
          </a:xfrm>
          <a:custGeom>
            <a:avLst/>
            <a:gdLst/>
            <a:ahLst/>
            <a:cxnLst/>
            <a:rect r="r" b="b" t="t" l="l"/>
            <a:pathLst>
              <a:path h="1598486" w="1603094">
                <a:moveTo>
                  <a:pt x="0" y="0"/>
                </a:moveTo>
                <a:lnTo>
                  <a:pt x="1603094" y="0"/>
                </a:lnTo>
                <a:lnTo>
                  <a:pt x="1603094" y="1598486"/>
                </a:lnTo>
                <a:lnTo>
                  <a:pt x="0" y="1598486"/>
                </a:lnTo>
                <a:lnTo>
                  <a:pt x="0" y="0"/>
                </a:lnTo>
                <a:close/>
              </a:path>
            </a:pathLst>
          </a:custGeom>
          <a:blipFill>
            <a:blip r:embed="rId9"/>
            <a:stretch>
              <a:fillRect l="-53858" t="-7549" r="-50918" b="-7969"/>
            </a:stretch>
          </a:blipFill>
        </p:spPr>
      </p:sp>
      <p:sp>
        <p:nvSpPr>
          <p:cNvPr name="Freeform 11" id="11" descr="Imagen que contiene Forma  Descripción generada automáticamente"/>
          <p:cNvSpPr/>
          <p:nvPr/>
        </p:nvSpPr>
        <p:spPr>
          <a:xfrm flipH="false" flipV="false" rot="0">
            <a:off x="14765150" y="-2100"/>
            <a:ext cx="3522854" cy="2269900"/>
          </a:xfrm>
          <a:custGeom>
            <a:avLst/>
            <a:gdLst/>
            <a:ahLst/>
            <a:cxnLst/>
            <a:rect r="r" b="b" t="t" l="l"/>
            <a:pathLst>
              <a:path h="2269900" w="3522854">
                <a:moveTo>
                  <a:pt x="0" y="0"/>
                </a:moveTo>
                <a:lnTo>
                  <a:pt x="3522854" y="0"/>
                </a:lnTo>
                <a:lnTo>
                  <a:pt x="3522854" y="2269900"/>
                </a:lnTo>
                <a:lnTo>
                  <a:pt x="0" y="2269900"/>
                </a:lnTo>
                <a:lnTo>
                  <a:pt x="0" y="0"/>
                </a:lnTo>
                <a:close/>
              </a:path>
            </a:pathLst>
          </a:custGeom>
          <a:blipFill>
            <a:blip r:embed="rId10"/>
            <a:stretch>
              <a:fillRect l="-69616" t="-111785" r="-90147" b="-14987"/>
            </a:stretch>
          </a:blipFill>
        </p:spPr>
      </p:sp>
      <p:sp>
        <p:nvSpPr>
          <p:cNvPr name="Freeform 12" id="12" descr="Icono  Descripción generada automáticamente"/>
          <p:cNvSpPr/>
          <p:nvPr/>
        </p:nvSpPr>
        <p:spPr>
          <a:xfrm flipH="false" flipV="false" rot="-960812">
            <a:off x="-708216" y="8764406"/>
            <a:ext cx="3910576" cy="1732652"/>
          </a:xfrm>
          <a:custGeom>
            <a:avLst/>
            <a:gdLst/>
            <a:ahLst/>
            <a:cxnLst/>
            <a:rect r="r" b="b" t="t" l="l"/>
            <a:pathLst>
              <a:path h="1732652" w="3910576">
                <a:moveTo>
                  <a:pt x="0" y="0"/>
                </a:moveTo>
                <a:lnTo>
                  <a:pt x="3910576" y="0"/>
                </a:lnTo>
                <a:lnTo>
                  <a:pt x="3910576" y="1732652"/>
                </a:lnTo>
                <a:lnTo>
                  <a:pt x="0" y="1732652"/>
                </a:lnTo>
                <a:lnTo>
                  <a:pt x="0" y="0"/>
                </a:lnTo>
                <a:close/>
              </a:path>
            </a:pathLst>
          </a:custGeom>
          <a:blipFill>
            <a:blip r:embed="rId11"/>
            <a:stretch>
              <a:fillRect l="-3039" t="-19459" r="-6273" b="-19319"/>
            </a:stretch>
          </a:blipFill>
        </p:spPr>
      </p:sp>
      <p:sp>
        <p:nvSpPr>
          <p:cNvPr name="Freeform 13" id="13" descr="Imagen que contiene luz, lámpara  Descripción generada automáticamente"/>
          <p:cNvSpPr/>
          <p:nvPr/>
        </p:nvSpPr>
        <p:spPr>
          <a:xfrm flipH="false" flipV="false" rot="0">
            <a:off x="1961128" y="7229588"/>
            <a:ext cx="943008" cy="903252"/>
          </a:xfrm>
          <a:custGeom>
            <a:avLst/>
            <a:gdLst/>
            <a:ahLst/>
            <a:cxnLst/>
            <a:rect r="r" b="b" t="t" l="l"/>
            <a:pathLst>
              <a:path h="903252" w="943008">
                <a:moveTo>
                  <a:pt x="0" y="0"/>
                </a:moveTo>
                <a:lnTo>
                  <a:pt x="943008" y="0"/>
                </a:lnTo>
                <a:lnTo>
                  <a:pt x="943008" y="903252"/>
                </a:lnTo>
                <a:lnTo>
                  <a:pt x="0" y="903252"/>
                </a:lnTo>
                <a:lnTo>
                  <a:pt x="0" y="0"/>
                </a:lnTo>
                <a:close/>
              </a:path>
            </a:pathLst>
          </a:custGeom>
          <a:blipFill>
            <a:blip r:embed="rId12"/>
            <a:stretch>
              <a:fillRect l="-47959" t="-6980" r="-45027" b="-6352"/>
            </a:stretch>
          </a:blipFill>
        </p:spPr>
      </p:sp>
      <p:grpSp>
        <p:nvGrpSpPr>
          <p:cNvPr name="Group 14" id="14"/>
          <p:cNvGrpSpPr/>
          <p:nvPr/>
        </p:nvGrpSpPr>
        <p:grpSpPr>
          <a:xfrm rot="0">
            <a:off x="959136" y="4733576"/>
            <a:ext cx="165596" cy="165596"/>
            <a:chOff x="0" y="0"/>
            <a:chExt cx="220795" cy="220795"/>
          </a:xfrm>
        </p:grpSpPr>
        <p:sp>
          <p:nvSpPr>
            <p:cNvPr name="Freeform 15" id="15"/>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16" id="16"/>
          <p:cNvGrpSpPr/>
          <p:nvPr/>
        </p:nvGrpSpPr>
        <p:grpSpPr>
          <a:xfrm rot="0">
            <a:off x="2866512" y="4750260"/>
            <a:ext cx="156880" cy="156880"/>
            <a:chOff x="0" y="0"/>
            <a:chExt cx="209173" cy="209173"/>
          </a:xfrm>
        </p:grpSpPr>
        <p:sp>
          <p:nvSpPr>
            <p:cNvPr name="Freeform 17" id="17"/>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3BB30"/>
            </a:solidFill>
          </p:spPr>
        </p:sp>
      </p:grpSp>
      <p:grpSp>
        <p:nvGrpSpPr>
          <p:cNvPr name="Group 18" id="18"/>
          <p:cNvGrpSpPr/>
          <p:nvPr/>
        </p:nvGrpSpPr>
        <p:grpSpPr>
          <a:xfrm rot="0">
            <a:off x="3177334" y="2650410"/>
            <a:ext cx="295168" cy="295168"/>
            <a:chOff x="0" y="0"/>
            <a:chExt cx="393557" cy="393557"/>
          </a:xfrm>
        </p:grpSpPr>
        <p:sp>
          <p:nvSpPr>
            <p:cNvPr name="Freeform 19" id="19"/>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3BB30"/>
            </a:solidFill>
          </p:spPr>
        </p:sp>
      </p:grpSp>
      <p:grpSp>
        <p:nvGrpSpPr>
          <p:cNvPr name="Group 20" id="20"/>
          <p:cNvGrpSpPr/>
          <p:nvPr/>
        </p:nvGrpSpPr>
        <p:grpSpPr>
          <a:xfrm rot="0">
            <a:off x="3450468" y="5279860"/>
            <a:ext cx="165596" cy="165596"/>
            <a:chOff x="0" y="0"/>
            <a:chExt cx="220795" cy="220795"/>
          </a:xfrm>
        </p:grpSpPr>
        <p:sp>
          <p:nvSpPr>
            <p:cNvPr name="Freeform 21" id="21"/>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998DDF"/>
            </a:solidFill>
          </p:spPr>
        </p:sp>
      </p:grpSp>
      <p:grpSp>
        <p:nvGrpSpPr>
          <p:cNvPr name="Group 22" id="22"/>
          <p:cNvGrpSpPr/>
          <p:nvPr/>
        </p:nvGrpSpPr>
        <p:grpSpPr>
          <a:xfrm rot="0">
            <a:off x="14037612" y="3476790"/>
            <a:ext cx="156880" cy="156880"/>
            <a:chOff x="0" y="0"/>
            <a:chExt cx="209173" cy="209173"/>
          </a:xfrm>
        </p:grpSpPr>
        <p:sp>
          <p:nvSpPr>
            <p:cNvPr name="Freeform 23" id="23"/>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grpSp>
        <p:nvGrpSpPr>
          <p:cNvPr name="Group 24" id="24"/>
          <p:cNvGrpSpPr/>
          <p:nvPr/>
        </p:nvGrpSpPr>
        <p:grpSpPr>
          <a:xfrm rot="0">
            <a:off x="15002300" y="7671292"/>
            <a:ext cx="295168" cy="295168"/>
            <a:chOff x="0" y="0"/>
            <a:chExt cx="393557" cy="393557"/>
          </a:xfrm>
        </p:grpSpPr>
        <p:sp>
          <p:nvSpPr>
            <p:cNvPr name="Freeform 25" id="25"/>
            <p:cNvSpPr/>
            <p:nvPr/>
          </p:nvSpPr>
          <p:spPr>
            <a:xfrm flipH="false" flipV="false" rot="0">
              <a:off x="0" y="0"/>
              <a:ext cx="393573" cy="393573"/>
            </a:xfrm>
            <a:custGeom>
              <a:avLst/>
              <a:gdLst/>
              <a:ahLst/>
              <a:cxnLst/>
              <a:rect r="r" b="b" t="t" l="l"/>
              <a:pathLst>
                <a:path h="393573" w="393573">
                  <a:moveTo>
                    <a:pt x="0" y="196723"/>
                  </a:moveTo>
                  <a:cubicBezTo>
                    <a:pt x="0" y="88138"/>
                    <a:pt x="88138" y="0"/>
                    <a:pt x="196723" y="0"/>
                  </a:cubicBezTo>
                  <a:cubicBezTo>
                    <a:pt x="305308" y="0"/>
                    <a:pt x="393573" y="88138"/>
                    <a:pt x="393573" y="196723"/>
                  </a:cubicBezTo>
                  <a:cubicBezTo>
                    <a:pt x="393573" y="305308"/>
                    <a:pt x="305435" y="393573"/>
                    <a:pt x="196723" y="393573"/>
                  </a:cubicBezTo>
                  <a:cubicBezTo>
                    <a:pt x="88011" y="393573"/>
                    <a:pt x="0" y="305435"/>
                    <a:pt x="0" y="196723"/>
                  </a:cubicBezTo>
                  <a:close/>
                </a:path>
              </a:pathLst>
            </a:custGeom>
            <a:solidFill>
              <a:srgbClr val="FFFFFF"/>
            </a:solidFill>
          </p:spPr>
        </p:sp>
      </p:grpSp>
      <p:grpSp>
        <p:nvGrpSpPr>
          <p:cNvPr name="Group 26" id="26"/>
          <p:cNvGrpSpPr/>
          <p:nvPr/>
        </p:nvGrpSpPr>
        <p:grpSpPr>
          <a:xfrm rot="0">
            <a:off x="15297468" y="5045480"/>
            <a:ext cx="165596" cy="165596"/>
            <a:chOff x="0" y="0"/>
            <a:chExt cx="220795" cy="220795"/>
          </a:xfrm>
        </p:grpSpPr>
        <p:sp>
          <p:nvSpPr>
            <p:cNvPr name="Freeform 27" id="27"/>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BAD6F1"/>
            </a:solidFill>
          </p:spPr>
        </p:sp>
      </p:grpSp>
      <p:grpSp>
        <p:nvGrpSpPr>
          <p:cNvPr name="Group 28" id="28"/>
          <p:cNvGrpSpPr/>
          <p:nvPr/>
        </p:nvGrpSpPr>
        <p:grpSpPr>
          <a:xfrm rot="0">
            <a:off x="16244936" y="3196926"/>
            <a:ext cx="165596" cy="165596"/>
            <a:chOff x="0" y="0"/>
            <a:chExt cx="220795" cy="220795"/>
          </a:xfrm>
        </p:grpSpPr>
        <p:sp>
          <p:nvSpPr>
            <p:cNvPr name="Freeform 29" id="29"/>
            <p:cNvSpPr/>
            <p:nvPr/>
          </p:nvSpPr>
          <p:spPr>
            <a:xfrm flipH="false" flipV="false" rot="0">
              <a:off x="0" y="0"/>
              <a:ext cx="220853" cy="220853"/>
            </a:xfrm>
            <a:custGeom>
              <a:avLst/>
              <a:gdLst/>
              <a:ahLst/>
              <a:cxnLst/>
              <a:rect r="r" b="b" t="t" l="l"/>
              <a:pathLst>
                <a:path h="220853" w="220853">
                  <a:moveTo>
                    <a:pt x="0" y="0"/>
                  </a:moveTo>
                  <a:lnTo>
                    <a:pt x="220853" y="0"/>
                  </a:lnTo>
                  <a:lnTo>
                    <a:pt x="220853" y="220853"/>
                  </a:lnTo>
                  <a:lnTo>
                    <a:pt x="0" y="220853"/>
                  </a:lnTo>
                  <a:close/>
                </a:path>
              </a:pathLst>
            </a:custGeom>
            <a:solidFill>
              <a:srgbClr val="FF8BFF"/>
            </a:solidFill>
          </p:spPr>
        </p:sp>
      </p:grpSp>
      <p:grpSp>
        <p:nvGrpSpPr>
          <p:cNvPr name="Group 30" id="30"/>
          <p:cNvGrpSpPr/>
          <p:nvPr/>
        </p:nvGrpSpPr>
        <p:grpSpPr>
          <a:xfrm rot="0">
            <a:off x="3893718" y="8765090"/>
            <a:ext cx="156880" cy="156880"/>
            <a:chOff x="0" y="0"/>
            <a:chExt cx="209173" cy="209173"/>
          </a:xfrm>
        </p:grpSpPr>
        <p:sp>
          <p:nvSpPr>
            <p:cNvPr name="Freeform 31" id="31"/>
            <p:cNvSpPr/>
            <p:nvPr/>
          </p:nvSpPr>
          <p:spPr>
            <a:xfrm flipH="false" flipV="false" rot="0">
              <a:off x="0" y="0"/>
              <a:ext cx="209296" cy="209296"/>
            </a:xfrm>
            <a:custGeom>
              <a:avLst/>
              <a:gdLst/>
              <a:ahLst/>
              <a:cxnLst/>
              <a:rect r="r" b="b" t="t" l="l"/>
              <a:pathLst>
                <a:path h="209296" w="209296">
                  <a:moveTo>
                    <a:pt x="0" y="104648"/>
                  </a:moveTo>
                  <a:cubicBezTo>
                    <a:pt x="0" y="46863"/>
                    <a:pt x="46863" y="0"/>
                    <a:pt x="104648" y="0"/>
                  </a:cubicBezTo>
                  <a:cubicBezTo>
                    <a:pt x="162433" y="0"/>
                    <a:pt x="209296" y="46863"/>
                    <a:pt x="209296" y="104648"/>
                  </a:cubicBezTo>
                  <a:cubicBezTo>
                    <a:pt x="209296" y="162433"/>
                    <a:pt x="162433" y="209296"/>
                    <a:pt x="104648" y="209296"/>
                  </a:cubicBezTo>
                  <a:cubicBezTo>
                    <a:pt x="46863" y="209296"/>
                    <a:pt x="0" y="162306"/>
                    <a:pt x="0" y="104648"/>
                  </a:cubicBezTo>
                  <a:close/>
                </a:path>
              </a:pathLst>
            </a:custGeom>
            <a:solidFill>
              <a:srgbClr val="FFFFFF"/>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524069" y="2545532"/>
            <a:ext cx="3798496" cy="2524563"/>
          </a:xfrm>
          <a:custGeom>
            <a:avLst/>
            <a:gdLst/>
            <a:ahLst/>
            <a:cxnLst/>
            <a:rect r="r" b="b" t="t" l="l"/>
            <a:pathLst>
              <a:path h="2524563" w="3798496">
                <a:moveTo>
                  <a:pt x="0" y="0"/>
                </a:moveTo>
                <a:lnTo>
                  <a:pt x="3798496" y="0"/>
                </a:lnTo>
                <a:lnTo>
                  <a:pt x="3798496" y="2524563"/>
                </a:lnTo>
                <a:lnTo>
                  <a:pt x="0" y="2524563"/>
                </a:lnTo>
                <a:lnTo>
                  <a:pt x="0" y="0"/>
                </a:lnTo>
                <a:close/>
              </a:path>
            </a:pathLst>
          </a:custGeom>
          <a:blipFill>
            <a:blip r:embed="rId3"/>
            <a:stretch>
              <a:fillRect l="-9788" t="-14628" r="-44730" b="-16148"/>
            </a:stretch>
          </a:blipFill>
        </p:spPr>
      </p:sp>
      <p:sp>
        <p:nvSpPr>
          <p:cNvPr name="Freeform 3" id="3" descr="Un dibujo de un animal  Descripción generada automáticamente con confianza baja"/>
          <p:cNvSpPr/>
          <p:nvPr/>
        </p:nvSpPr>
        <p:spPr>
          <a:xfrm flipH="false" flipV="false" rot="-5400000">
            <a:off x="11850362" y="1730645"/>
            <a:ext cx="8215413" cy="4697514"/>
          </a:xfrm>
          <a:custGeom>
            <a:avLst/>
            <a:gdLst/>
            <a:ahLst/>
            <a:cxnLst/>
            <a:rect r="r" b="b" t="t" l="l"/>
            <a:pathLst>
              <a:path h="4697514" w="8215413">
                <a:moveTo>
                  <a:pt x="0" y="0"/>
                </a:moveTo>
                <a:lnTo>
                  <a:pt x="8215413" y="0"/>
                </a:lnTo>
                <a:lnTo>
                  <a:pt x="8215413" y="4697515"/>
                </a:lnTo>
                <a:lnTo>
                  <a:pt x="0" y="4697515"/>
                </a:lnTo>
                <a:lnTo>
                  <a:pt x="0" y="0"/>
                </a:lnTo>
                <a:close/>
              </a:path>
            </a:pathLst>
          </a:custGeom>
          <a:blipFill>
            <a:blip r:embed="rId4"/>
            <a:stretch>
              <a:fillRect l="-3407" t="-89275" r="-133576" b="-43856"/>
            </a:stretch>
          </a:blipFill>
        </p:spPr>
      </p:sp>
      <p:sp>
        <p:nvSpPr>
          <p:cNvPr name="Freeform 4" id="4" descr="Dibujo de una persona  Descripción generada automáticamente con confianza media"/>
          <p:cNvSpPr/>
          <p:nvPr/>
        </p:nvSpPr>
        <p:spPr>
          <a:xfrm flipH="false" flipV="false" rot="-5400000">
            <a:off x="14169539" y="341972"/>
            <a:ext cx="4507554" cy="3798492"/>
          </a:xfrm>
          <a:custGeom>
            <a:avLst/>
            <a:gdLst/>
            <a:ahLst/>
            <a:cxnLst/>
            <a:rect r="r" b="b" t="t" l="l"/>
            <a:pathLst>
              <a:path h="3798492" w="4507554">
                <a:moveTo>
                  <a:pt x="0" y="0"/>
                </a:moveTo>
                <a:lnTo>
                  <a:pt x="4507554" y="0"/>
                </a:lnTo>
                <a:lnTo>
                  <a:pt x="4507554" y="3798492"/>
                </a:lnTo>
                <a:lnTo>
                  <a:pt x="0" y="3798492"/>
                </a:lnTo>
                <a:lnTo>
                  <a:pt x="0" y="0"/>
                </a:lnTo>
                <a:close/>
              </a:path>
            </a:pathLst>
          </a:custGeom>
          <a:blipFill>
            <a:blip r:embed="rId5"/>
            <a:stretch>
              <a:fillRect l="-64889" t="-15858" r="-98268" b="-59799"/>
            </a:stretch>
          </a:blipFill>
        </p:spPr>
      </p:sp>
      <p:sp>
        <p:nvSpPr>
          <p:cNvPr name="Freeform 5" id="5" descr="Icono  Descripción generada automáticamente"/>
          <p:cNvSpPr/>
          <p:nvPr/>
        </p:nvSpPr>
        <p:spPr>
          <a:xfrm flipH="false" flipV="false" rot="-5400000">
            <a:off x="15851329" y="-605957"/>
            <a:ext cx="1893573" cy="3080366"/>
          </a:xfrm>
          <a:custGeom>
            <a:avLst/>
            <a:gdLst/>
            <a:ahLst/>
            <a:cxnLst/>
            <a:rect r="r" b="b" t="t" l="l"/>
            <a:pathLst>
              <a:path h="3080366" w="1893573">
                <a:moveTo>
                  <a:pt x="0" y="0"/>
                </a:moveTo>
                <a:lnTo>
                  <a:pt x="1893572" y="0"/>
                </a:lnTo>
                <a:lnTo>
                  <a:pt x="1893572" y="3080366"/>
                </a:lnTo>
                <a:lnTo>
                  <a:pt x="0" y="3080366"/>
                </a:lnTo>
                <a:lnTo>
                  <a:pt x="0" y="0"/>
                </a:lnTo>
                <a:close/>
              </a:path>
            </a:pathLst>
          </a:custGeom>
          <a:blipFill>
            <a:blip r:embed="rId6"/>
            <a:stretch>
              <a:fillRect l="-10345" t="-52039" r="-483896" b="-53438"/>
            </a:stretch>
          </a:blipFill>
        </p:spPr>
      </p:sp>
      <p:sp>
        <p:nvSpPr>
          <p:cNvPr name="Freeform 6" id="6" descr="Imagen que contiene Forma  Descripción generada automáticamente"/>
          <p:cNvSpPr/>
          <p:nvPr/>
        </p:nvSpPr>
        <p:spPr>
          <a:xfrm flipH="false" flipV="false" rot="-765059">
            <a:off x="12665486" y="6331612"/>
            <a:ext cx="3104974" cy="3085729"/>
          </a:xfrm>
          <a:custGeom>
            <a:avLst/>
            <a:gdLst/>
            <a:ahLst/>
            <a:cxnLst/>
            <a:rect r="r" b="b" t="t" l="l"/>
            <a:pathLst>
              <a:path h="3085729" w="3104974">
                <a:moveTo>
                  <a:pt x="0" y="0"/>
                </a:moveTo>
                <a:lnTo>
                  <a:pt x="3104974" y="0"/>
                </a:lnTo>
                <a:lnTo>
                  <a:pt x="3104974" y="3085729"/>
                </a:lnTo>
                <a:lnTo>
                  <a:pt x="0" y="3085729"/>
                </a:lnTo>
                <a:lnTo>
                  <a:pt x="0" y="0"/>
                </a:lnTo>
                <a:close/>
              </a:path>
            </a:pathLst>
          </a:custGeom>
          <a:blipFill>
            <a:blip r:embed="rId7"/>
            <a:stretch>
              <a:fillRect l="-53319" t="-5159" r="-45618" b="-7441"/>
            </a:stretch>
          </a:blipFill>
        </p:spPr>
      </p:sp>
      <p:sp>
        <p:nvSpPr>
          <p:cNvPr name="Freeform 7" id="7" descr="Círculo  Descripción generada automáticamente"/>
          <p:cNvSpPr/>
          <p:nvPr/>
        </p:nvSpPr>
        <p:spPr>
          <a:xfrm flipH="false" flipV="false" rot="-765059">
            <a:off x="9082978" y="2374438"/>
            <a:ext cx="2600057" cy="2592583"/>
          </a:xfrm>
          <a:custGeom>
            <a:avLst/>
            <a:gdLst/>
            <a:ahLst/>
            <a:cxnLst/>
            <a:rect r="r" b="b" t="t" l="l"/>
            <a:pathLst>
              <a:path h="2592583" w="2600057">
                <a:moveTo>
                  <a:pt x="0" y="0"/>
                </a:moveTo>
                <a:lnTo>
                  <a:pt x="2600056" y="0"/>
                </a:lnTo>
                <a:lnTo>
                  <a:pt x="2600056" y="2592583"/>
                </a:lnTo>
                <a:lnTo>
                  <a:pt x="0" y="2592583"/>
                </a:lnTo>
                <a:lnTo>
                  <a:pt x="0" y="0"/>
                </a:lnTo>
                <a:close/>
              </a:path>
            </a:pathLst>
          </a:custGeom>
          <a:blipFill>
            <a:blip r:embed="rId8">
              <a:alphaModFix amt="87000"/>
            </a:blip>
            <a:stretch>
              <a:fillRect l="-53858" t="-7549" r="-50918" b="-7969"/>
            </a:stretch>
          </a:blipFill>
        </p:spPr>
      </p:sp>
      <p:grpSp>
        <p:nvGrpSpPr>
          <p:cNvPr name="Group 8" id="8"/>
          <p:cNvGrpSpPr/>
          <p:nvPr/>
        </p:nvGrpSpPr>
        <p:grpSpPr>
          <a:xfrm rot="0">
            <a:off x="11029240" y="9338936"/>
            <a:ext cx="338988" cy="338988"/>
            <a:chOff x="0" y="0"/>
            <a:chExt cx="406400" cy="406400"/>
          </a:xfrm>
        </p:grpSpPr>
        <p:sp>
          <p:nvSpPr>
            <p:cNvPr name="Freeform 9" id="9"/>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998DDF"/>
            </a:solidFill>
          </p:spPr>
        </p:sp>
      </p:grpSp>
      <p:grpSp>
        <p:nvGrpSpPr>
          <p:cNvPr name="Group 10" id="10"/>
          <p:cNvGrpSpPr/>
          <p:nvPr/>
        </p:nvGrpSpPr>
        <p:grpSpPr>
          <a:xfrm rot="0">
            <a:off x="16313027" y="7032791"/>
            <a:ext cx="180171" cy="180171"/>
            <a:chOff x="0" y="0"/>
            <a:chExt cx="216000" cy="216000"/>
          </a:xfrm>
        </p:grpSpPr>
        <p:sp>
          <p:nvSpPr>
            <p:cNvPr name="Freeform 11" id="11"/>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12" id="12"/>
          <p:cNvGrpSpPr/>
          <p:nvPr/>
        </p:nvGrpSpPr>
        <p:grpSpPr>
          <a:xfrm rot="0">
            <a:off x="12680679" y="2861686"/>
            <a:ext cx="338988" cy="338988"/>
            <a:chOff x="0" y="0"/>
            <a:chExt cx="406400" cy="406400"/>
          </a:xfrm>
        </p:grpSpPr>
        <p:sp>
          <p:nvSpPr>
            <p:cNvPr name="Freeform 13" id="13"/>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3BB30"/>
            </a:solidFill>
          </p:spPr>
        </p:sp>
      </p:grpSp>
      <p:grpSp>
        <p:nvGrpSpPr>
          <p:cNvPr name="Group 14" id="14"/>
          <p:cNvGrpSpPr/>
          <p:nvPr/>
        </p:nvGrpSpPr>
        <p:grpSpPr>
          <a:xfrm rot="0">
            <a:off x="15826472" y="6373537"/>
            <a:ext cx="246234" cy="246234"/>
            <a:chOff x="0" y="0"/>
            <a:chExt cx="295200" cy="295200"/>
          </a:xfrm>
        </p:grpSpPr>
        <p:sp>
          <p:nvSpPr>
            <p:cNvPr name="Freeform 15" id="15"/>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sp>
        <p:nvSpPr>
          <p:cNvPr name="TextBox 16" id="16"/>
          <p:cNvSpPr txBox="true"/>
          <p:nvPr/>
        </p:nvSpPr>
        <p:spPr>
          <a:xfrm rot="0">
            <a:off x="1028700" y="3521717"/>
            <a:ext cx="8265750" cy="3303270"/>
          </a:xfrm>
          <a:prstGeom prst="rect">
            <a:avLst/>
          </a:prstGeom>
        </p:spPr>
        <p:txBody>
          <a:bodyPr anchor="t" rtlCol="false" tIns="0" lIns="0" bIns="0" rIns="0">
            <a:spAutoFit/>
          </a:bodyPr>
          <a:lstStyle/>
          <a:p>
            <a:pPr algn="just" marL="1023257" indent="-511629" lvl="1">
              <a:lnSpc>
                <a:spcPts val="3240"/>
              </a:lnSpc>
            </a:pPr>
            <a:r>
              <a:rPr lang="en-US" sz="3000">
                <a:solidFill>
                  <a:srgbClr val="36174D"/>
                </a:solidFill>
                <a:latin typeface="Arimo"/>
                <a:ea typeface="Arimo"/>
                <a:cs typeface="Arimo"/>
                <a:sym typeface="Arimo"/>
              </a:rPr>
              <a:t>Filosofi desain adalah konsep dan pendekatan mendasar yang melandasi setiap keputusan desain yang dibuat oleh desainer. Filosofi ini mencakup pandangan, nilai, dan prinsip yang menjadi panduan untuk menciptakan karya yang tidak hanya estetis tetapi juga memiliki tujuan dan makna yang jelas. </a:t>
            </a:r>
          </a:p>
        </p:txBody>
      </p:sp>
      <p:sp>
        <p:nvSpPr>
          <p:cNvPr name="TextBox 17" id="17"/>
          <p:cNvSpPr txBox="true"/>
          <p:nvPr/>
        </p:nvSpPr>
        <p:spPr>
          <a:xfrm rot="0">
            <a:off x="2008422" y="1873625"/>
            <a:ext cx="8265750" cy="1169670"/>
          </a:xfrm>
          <a:prstGeom prst="rect">
            <a:avLst/>
          </a:prstGeom>
        </p:spPr>
        <p:txBody>
          <a:bodyPr anchor="t" rtlCol="false" tIns="0" lIns="0" bIns="0" rIns="0">
            <a:spAutoFit/>
          </a:bodyPr>
          <a:lstStyle/>
          <a:p>
            <a:pPr algn="l">
              <a:lnSpc>
                <a:spcPts val="8640"/>
              </a:lnSpc>
            </a:pPr>
            <a:r>
              <a:rPr lang="en-US" sz="9000">
                <a:solidFill>
                  <a:srgbClr val="36174D"/>
                </a:solidFill>
                <a:latin typeface="Staatliches"/>
                <a:ea typeface="Staatliches"/>
                <a:cs typeface="Staatliches"/>
                <a:sym typeface="Staatliches"/>
              </a:rPr>
              <a:t>Filosofi Desain</a:t>
            </a:r>
            <a:r>
              <a:rPr lang="en-US" sz="9000">
                <a:solidFill>
                  <a:srgbClr val="36174D"/>
                </a:solidFill>
                <a:latin typeface="Staatliches"/>
                <a:ea typeface="Staatliches"/>
                <a:cs typeface="Staatliches"/>
                <a:sym typeface="Staatliche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908750" y="846370"/>
            <a:ext cx="4586256" cy="2269922"/>
          </a:xfrm>
          <a:custGeom>
            <a:avLst/>
            <a:gdLst/>
            <a:ahLst/>
            <a:cxnLst/>
            <a:rect r="r" b="b" t="t" l="l"/>
            <a:pathLst>
              <a:path h="2269922" w="4586256">
                <a:moveTo>
                  <a:pt x="0" y="0"/>
                </a:moveTo>
                <a:lnTo>
                  <a:pt x="4586256" y="0"/>
                </a:lnTo>
                <a:lnTo>
                  <a:pt x="4586256" y="2269922"/>
                </a:lnTo>
                <a:lnTo>
                  <a:pt x="0" y="2269922"/>
                </a:lnTo>
                <a:lnTo>
                  <a:pt x="0" y="0"/>
                </a:lnTo>
                <a:close/>
              </a:path>
            </a:pathLst>
          </a:custGeom>
          <a:blipFill>
            <a:blip r:embed="rId3"/>
            <a:stretch>
              <a:fillRect l="-7289" t="-14628" r="-7780" b="-16148"/>
            </a:stretch>
          </a:blipFill>
        </p:spPr>
      </p:sp>
      <p:sp>
        <p:nvSpPr>
          <p:cNvPr name="Freeform 3" id="3" descr="Un dibujo de un animal  Descripción generada automáticamente con confianza baja"/>
          <p:cNvSpPr/>
          <p:nvPr/>
        </p:nvSpPr>
        <p:spPr>
          <a:xfrm flipH="true" flipV="false" rot="-71951">
            <a:off x="-369671" y="4422797"/>
            <a:ext cx="9656054" cy="6037750"/>
          </a:xfrm>
          <a:custGeom>
            <a:avLst/>
            <a:gdLst/>
            <a:ahLst/>
            <a:cxnLst/>
            <a:rect r="r" b="b" t="t" l="l"/>
            <a:pathLst>
              <a:path h="6037750" w="9656054">
                <a:moveTo>
                  <a:pt x="9656054" y="0"/>
                </a:moveTo>
                <a:lnTo>
                  <a:pt x="0" y="0"/>
                </a:lnTo>
                <a:lnTo>
                  <a:pt x="0" y="6037750"/>
                </a:lnTo>
                <a:lnTo>
                  <a:pt x="9656054" y="6037750"/>
                </a:lnTo>
                <a:lnTo>
                  <a:pt x="9656054" y="0"/>
                </a:lnTo>
                <a:close/>
              </a:path>
            </a:pathLst>
          </a:custGeom>
          <a:blipFill>
            <a:blip r:embed="rId4"/>
            <a:stretch>
              <a:fillRect l="-1789" t="-24821" r="-79507" b="-38272"/>
            </a:stretch>
          </a:blipFill>
        </p:spPr>
      </p:sp>
      <p:sp>
        <p:nvSpPr>
          <p:cNvPr name="Freeform 4" id="4" descr="Dibujo de una persona  Descripción generada automáticamente con confianza media"/>
          <p:cNvSpPr/>
          <p:nvPr/>
        </p:nvSpPr>
        <p:spPr>
          <a:xfrm flipH="true" flipV="false" rot="-71951">
            <a:off x="47196" y="6258471"/>
            <a:ext cx="5903252" cy="4572002"/>
          </a:xfrm>
          <a:custGeom>
            <a:avLst/>
            <a:gdLst/>
            <a:ahLst/>
            <a:cxnLst/>
            <a:rect r="r" b="b" t="t" l="l"/>
            <a:pathLst>
              <a:path h="4572002" w="5903252">
                <a:moveTo>
                  <a:pt x="5903252" y="0"/>
                </a:moveTo>
                <a:lnTo>
                  <a:pt x="0" y="0"/>
                </a:lnTo>
                <a:lnTo>
                  <a:pt x="0" y="4572002"/>
                </a:lnTo>
                <a:lnTo>
                  <a:pt x="5903252" y="4572002"/>
                </a:lnTo>
                <a:lnTo>
                  <a:pt x="5903252" y="0"/>
                </a:lnTo>
                <a:close/>
              </a:path>
            </a:pathLst>
          </a:custGeom>
          <a:blipFill>
            <a:blip r:embed="rId5"/>
            <a:stretch>
              <a:fillRect l="-3008" t="-16538" r="-77675" b="-14689"/>
            </a:stretch>
          </a:blipFill>
        </p:spPr>
      </p:sp>
      <p:sp>
        <p:nvSpPr>
          <p:cNvPr name="Freeform 5" id="5" descr="Icono  Descripción generada automáticamente"/>
          <p:cNvSpPr/>
          <p:nvPr/>
        </p:nvSpPr>
        <p:spPr>
          <a:xfrm flipH="true" flipV="false" rot="-71951">
            <a:off x="21677" y="8426540"/>
            <a:ext cx="3012154" cy="2103100"/>
          </a:xfrm>
          <a:custGeom>
            <a:avLst/>
            <a:gdLst/>
            <a:ahLst/>
            <a:cxnLst/>
            <a:rect r="r" b="b" t="t" l="l"/>
            <a:pathLst>
              <a:path h="2103100" w="3012154">
                <a:moveTo>
                  <a:pt x="3012154" y="0"/>
                </a:moveTo>
                <a:lnTo>
                  <a:pt x="0" y="0"/>
                </a:lnTo>
                <a:lnTo>
                  <a:pt x="0" y="2103100"/>
                </a:lnTo>
                <a:lnTo>
                  <a:pt x="3012154" y="2103100"/>
                </a:lnTo>
                <a:lnTo>
                  <a:pt x="3012154" y="0"/>
                </a:lnTo>
                <a:close/>
              </a:path>
            </a:pathLst>
          </a:custGeom>
          <a:blipFill>
            <a:blip r:embed="rId6"/>
            <a:stretch>
              <a:fillRect l="-7696" t="-161424" r="-334912" b="-95157"/>
            </a:stretch>
          </a:blipFill>
        </p:spPr>
      </p:sp>
      <p:grpSp>
        <p:nvGrpSpPr>
          <p:cNvPr name="Group 6" id="6"/>
          <p:cNvGrpSpPr/>
          <p:nvPr/>
        </p:nvGrpSpPr>
        <p:grpSpPr>
          <a:xfrm rot="0">
            <a:off x="9200297" y="9457238"/>
            <a:ext cx="296418" cy="296418"/>
            <a:chOff x="0" y="0"/>
            <a:chExt cx="395224" cy="395224"/>
          </a:xfrm>
        </p:grpSpPr>
        <p:sp>
          <p:nvSpPr>
            <p:cNvPr name="Freeform 7" id="7"/>
            <p:cNvSpPr/>
            <p:nvPr/>
          </p:nvSpPr>
          <p:spPr>
            <a:xfrm flipH="false" flipV="false" rot="0">
              <a:off x="0" y="0"/>
              <a:ext cx="395224" cy="395224"/>
            </a:xfrm>
            <a:custGeom>
              <a:avLst/>
              <a:gdLst/>
              <a:ahLst/>
              <a:cxnLst/>
              <a:rect r="r" b="b" t="t" l="l"/>
              <a:pathLst>
                <a:path h="395224" w="395224">
                  <a:moveTo>
                    <a:pt x="0" y="197612"/>
                  </a:moveTo>
                  <a:cubicBezTo>
                    <a:pt x="0" y="88519"/>
                    <a:pt x="88519" y="0"/>
                    <a:pt x="197612" y="0"/>
                  </a:cubicBezTo>
                  <a:cubicBezTo>
                    <a:pt x="306705" y="0"/>
                    <a:pt x="395224" y="88519"/>
                    <a:pt x="395224" y="197612"/>
                  </a:cubicBezTo>
                  <a:cubicBezTo>
                    <a:pt x="395224" y="306705"/>
                    <a:pt x="306705" y="395224"/>
                    <a:pt x="197612" y="395224"/>
                  </a:cubicBezTo>
                  <a:cubicBezTo>
                    <a:pt x="88519" y="395224"/>
                    <a:pt x="0" y="306705"/>
                    <a:pt x="0" y="197612"/>
                  </a:cubicBezTo>
                  <a:close/>
                </a:path>
              </a:pathLst>
            </a:custGeom>
            <a:solidFill>
              <a:srgbClr val="F3BB30"/>
            </a:solidFill>
          </p:spPr>
        </p:sp>
      </p:grpSp>
      <p:grpSp>
        <p:nvGrpSpPr>
          <p:cNvPr name="Group 8" id="8"/>
          <p:cNvGrpSpPr/>
          <p:nvPr/>
        </p:nvGrpSpPr>
        <p:grpSpPr>
          <a:xfrm rot="0">
            <a:off x="8477332" y="9002310"/>
            <a:ext cx="157544" cy="157544"/>
            <a:chOff x="0" y="0"/>
            <a:chExt cx="210059" cy="210059"/>
          </a:xfrm>
        </p:grpSpPr>
        <p:sp>
          <p:nvSpPr>
            <p:cNvPr name="Freeform 9" id="9"/>
            <p:cNvSpPr/>
            <p:nvPr/>
          </p:nvSpPr>
          <p:spPr>
            <a:xfrm flipH="false" flipV="false" rot="0">
              <a:off x="0" y="0"/>
              <a:ext cx="210058" cy="210058"/>
            </a:xfrm>
            <a:custGeom>
              <a:avLst/>
              <a:gdLst/>
              <a:ahLst/>
              <a:cxnLst/>
              <a:rect r="r" b="b" t="t" l="l"/>
              <a:pathLst>
                <a:path h="210058" w="210058">
                  <a:moveTo>
                    <a:pt x="0" y="105029"/>
                  </a:moveTo>
                  <a:cubicBezTo>
                    <a:pt x="0" y="46990"/>
                    <a:pt x="46990" y="0"/>
                    <a:pt x="105029" y="0"/>
                  </a:cubicBezTo>
                  <a:cubicBezTo>
                    <a:pt x="163068" y="0"/>
                    <a:pt x="210058" y="46990"/>
                    <a:pt x="210058" y="105029"/>
                  </a:cubicBezTo>
                  <a:cubicBezTo>
                    <a:pt x="210058" y="163068"/>
                    <a:pt x="163068" y="210058"/>
                    <a:pt x="105029" y="210058"/>
                  </a:cubicBezTo>
                  <a:cubicBezTo>
                    <a:pt x="46990" y="210058"/>
                    <a:pt x="0" y="163068"/>
                    <a:pt x="0" y="105029"/>
                  </a:cubicBezTo>
                  <a:close/>
                </a:path>
              </a:pathLst>
            </a:custGeom>
            <a:solidFill>
              <a:srgbClr val="FFFFFF"/>
            </a:solidFill>
          </p:spPr>
        </p:sp>
      </p:grpSp>
      <p:grpSp>
        <p:nvGrpSpPr>
          <p:cNvPr name="Group 10" id="10"/>
          <p:cNvGrpSpPr/>
          <p:nvPr/>
        </p:nvGrpSpPr>
        <p:grpSpPr>
          <a:xfrm rot="0">
            <a:off x="7875478" y="1205232"/>
            <a:ext cx="215312" cy="215312"/>
            <a:chOff x="0" y="0"/>
            <a:chExt cx="287083" cy="287083"/>
          </a:xfrm>
        </p:grpSpPr>
        <p:sp>
          <p:nvSpPr>
            <p:cNvPr name="Freeform 11" id="11"/>
            <p:cNvSpPr/>
            <p:nvPr/>
          </p:nvSpPr>
          <p:spPr>
            <a:xfrm flipH="false" flipV="false" rot="0">
              <a:off x="0" y="0"/>
              <a:ext cx="287020" cy="287020"/>
            </a:xfrm>
            <a:custGeom>
              <a:avLst/>
              <a:gdLst/>
              <a:ahLst/>
              <a:cxnLst/>
              <a:rect r="r" b="b" t="t" l="l"/>
              <a:pathLst>
                <a:path h="287020" w="287020">
                  <a:moveTo>
                    <a:pt x="0" y="0"/>
                  </a:moveTo>
                  <a:lnTo>
                    <a:pt x="287020" y="0"/>
                  </a:lnTo>
                  <a:lnTo>
                    <a:pt x="287020" y="287020"/>
                  </a:lnTo>
                  <a:lnTo>
                    <a:pt x="0" y="287020"/>
                  </a:lnTo>
                  <a:close/>
                </a:path>
              </a:pathLst>
            </a:custGeom>
            <a:solidFill>
              <a:srgbClr val="BAD6F1"/>
            </a:solidFill>
          </p:spPr>
        </p:sp>
      </p:grpSp>
      <p:sp>
        <p:nvSpPr>
          <p:cNvPr name="Freeform 12" id="12"/>
          <p:cNvSpPr/>
          <p:nvPr/>
        </p:nvSpPr>
        <p:spPr>
          <a:xfrm flipH="false" flipV="false" rot="0">
            <a:off x="9200297" y="-105335"/>
            <a:ext cx="6266047" cy="3201380"/>
          </a:xfrm>
          <a:custGeom>
            <a:avLst/>
            <a:gdLst/>
            <a:ahLst/>
            <a:cxnLst/>
            <a:rect r="r" b="b" t="t" l="l"/>
            <a:pathLst>
              <a:path h="3201380" w="6266047">
                <a:moveTo>
                  <a:pt x="0" y="0"/>
                </a:moveTo>
                <a:lnTo>
                  <a:pt x="6266047" y="0"/>
                </a:lnTo>
                <a:lnTo>
                  <a:pt x="6266047" y="3201380"/>
                </a:lnTo>
                <a:lnTo>
                  <a:pt x="0" y="3201380"/>
                </a:lnTo>
                <a:lnTo>
                  <a:pt x="0" y="0"/>
                </a:lnTo>
                <a:close/>
              </a:path>
            </a:pathLst>
          </a:custGeom>
          <a:blipFill>
            <a:blip r:embed="rId7">
              <a:alphaModFix amt="25000"/>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9523255" y="574938"/>
            <a:ext cx="5385495" cy="1668780"/>
          </a:xfrm>
          <a:prstGeom prst="rect">
            <a:avLst/>
          </a:prstGeom>
        </p:spPr>
        <p:txBody>
          <a:bodyPr anchor="t" rtlCol="false" tIns="0" lIns="0" bIns="0" rIns="0">
            <a:spAutoFit/>
          </a:bodyPr>
          <a:lstStyle/>
          <a:p>
            <a:pPr algn="ctr">
              <a:lnSpc>
                <a:spcPts val="6719"/>
              </a:lnSpc>
            </a:pPr>
            <a:r>
              <a:rPr lang="en-US" sz="4800">
                <a:solidFill>
                  <a:srgbClr val="36174D"/>
                </a:solidFill>
                <a:latin typeface="Staatliches"/>
                <a:ea typeface="Staatliches"/>
                <a:cs typeface="Staatliches"/>
                <a:sym typeface="Staatliches"/>
              </a:rPr>
              <a:t> FIlosofi Desain</a:t>
            </a:r>
          </a:p>
          <a:p>
            <a:pPr algn="ctr">
              <a:lnSpc>
                <a:spcPts val="6719"/>
              </a:lnSpc>
            </a:pPr>
            <a:r>
              <a:rPr lang="en-US" sz="4800">
                <a:solidFill>
                  <a:srgbClr val="36174D"/>
                </a:solidFill>
                <a:latin typeface="Staatliches"/>
                <a:ea typeface="Staatliches"/>
                <a:cs typeface="Staatliches"/>
                <a:sym typeface="Staatliches"/>
              </a:rPr>
              <a:t>Beserta Contoh</a:t>
            </a:r>
          </a:p>
        </p:txBody>
      </p:sp>
      <p:grpSp>
        <p:nvGrpSpPr>
          <p:cNvPr name="Group 14" id="14"/>
          <p:cNvGrpSpPr/>
          <p:nvPr/>
        </p:nvGrpSpPr>
        <p:grpSpPr>
          <a:xfrm rot="0">
            <a:off x="1224698" y="1257116"/>
            <a:ext cx="6739386" cy="5443375"/>
            <a:chOff x="0" y="0"/>
            <a:chExt cx="8985848" cy="7257833"/>
          </a:xfrm>
        </p:grpSpPr>
        <p:sp>
          <p:nvSpPr>
            <p:cNvPr name="TextBox 15" id="15"/>
            <p:cNvSpPr txBox="true"/>
            <p:nvPr/>
          </p:nvSpPr>
          <p:spPr>
            <a:xfrm rot="0">
              <a:off x="25400" y="859150"/>
              <a:ext cx="8441215" cy="6398683"/>
            </a:xfrm>
            <a:prstGeom prst="rect">
              <a:avLst/>
            </a:prstGeom>
          </p:spPr>
          <p:txBody>
            <a:bodyPr anchor="t" rtlCol="false" tIns="0" lIns="0" bIns="0" rIns="0">
              <a:spAutoFit/>
            </a:bodyPr>
            <a:lstStyle/>
            <a:p>
              <a:pPr algn="just">
                <a:lnSpc>
                  <a:spcPts val="3499"/>
                </a:lnSpc>
              </a:pPr>
              <a:r>
                <a:rPr lang="en-US" sz="2499">
                  <a:solidFill>
                    <a:srgbClr val="000000"/>
                  </a:solidFill>
                  <a:latin typeface="Arimo"/>
                  <a:ea typeface="Arimo"/>
                  <a:cs typeface="Arimo"/>
                  <a:sym typeface="Arimo"/>
                </a:rPr>
                <a:t>Filosofi: Desain yang bersih dan minimalis menekankan pada tampilan yang sederhana dan rapi, menghilangkan elemen yang tidak perlu untuk memastikan bahwa informasi dapat diakses dengan mudah dan tidak menimbulkan kebingungan. </a:t>
              </a:r>
            </a:p>
            <a:p>
              <a:pPr algn="just" marL="0" indent="0" lvl="0">
                <a:lnSpc>
                  <a:spcPts val="3499"/>
                </a:lnSpc>
                <a:spcBef>
                  <a:spcPct val="0"/>
                </a:spcBef>
              </a:pPr>
              <a:r>
                <a:rPr lang="en-US" sz="2499">
                  <a:solidFill>
                    <a:srgbClr val="000000"/>
                  </a:solidFill>
                  <a:latin typeface="Arimo"/>
                  <a:ea typeface="Arimo"/>
                  <a:cs typeface="Arimo"/>
                  <a:sym typeface="Arimo"/>
                </a:rPr>
                <a:t>Contoh: Aplikasi atau portal shift perawat dalam rumah sakit yang didesain secara minimalis dan penggunaan warna berlebih untuk membuat pembaca fokus pada fungsi dan informasi.</a:t>
              </a:r>
            </a:p>
          </p:txBody>
        </p:sp>
        <p:grpSp>
          <p:nvGrpSpPr>
            <p:cNvPr name="Group 16" id="16"/>
            <p:cNvGrpSpPr/>
            <p:nvPr/>
          </p:nvGrpSpPr>
          <p:grpSpPr>
            <a:xfrm rot="0">
              <a:off x="0" y="0"/>
              <a:ext cx="8679846" cy="624200"/>
              <a:chOff x="0" y="0"/>
              <a:chExt cx="4338400" cy="311990"/>
            </a:xfrm>
          </p:grpSpPr>
          <p:sp>
            <p:nvSpPr>
              <p:cNvPr name="Freeform 17" id="17"/>
              <p:cNvSpPr/>
              <p:nvPr/>
            </p:nvSpPr>
            <p:spPr>
              <a:xfrm flipH="false" flipV="false" rot="0">
                <a:off x="0" y="0"/>
                <a:ext cx="4338320" cy="311995"/>
              </a:xfrm>
              <a:custGeom>
                <a:avLst/>
                <a:gdLst/>
                <a:ahLst/>
                <a:cxnLst/>
                <a:rect r="r" b="b" t="t" l="l"/>
                <a:pathLst>
                  <a:path h="311995" w="4338320">
                    <a:moveTo>
                      <a:pt x="0" y="72646"/>
                    </a:moveTo>
                    <a:cubicBezTo>
                      <a:pt x="0" y="32511"/>
                      <a:pt x="67691" y="0"/>
                      <a:pt x="151257" y="0"/>
                    </a:cubicBezTo>
                    <a:lnTo>
                      <a:pt x="4187063" y="0"/>
                    </a:lnTo>
                    <a:cubicBezTo>
                      <a:pt x="4270629" y="0"/>
                      <a:pt x="4338320" y="32511"/>
                      <a:pt x="4338320" y="72646"/>
                    </a:cubicBezTo>
                    <a:lnTo>
                      <a:pt x="4338320" y="239347"/>
                    </a:lnTo>
                    <a:cubicBezTo>
                      <a:pt x="4338320" y="279482"/>
                      <a:pt x="4270629" y="311995"/>
                      <a:pt x="4187063" y="311995"/>
                    </a:cubicBezTo>
                    <a:lnTo>
                      <a:pt x="151257" y="311995"/>
                    </a:lnTo>
                    <a:cubicBezTo>
                      <a:pt x="67691" y="311995"/>
                      <a:pt x="0" y="279482"/>
                      <a:pt x="0" y="239347"/>
                    </a:cubicBezTo>
                    <a:close/>
                  </a:path>
                </a:pathLst>
              </a:custGeom>
              <a:gradFill rotWithShape="true">
                <a:gsLst>
                  <a:gs pos="0">
                    <a:srgbClr val="FFFFFF">
                      <a:alpha val="52000"/>
                    </a:srgbClr>
                  </a:gs>
                  <a:gs pos="100000">
                    <a:srgbClr val="C6B8EB">
                      <a:alpha val="52000"/>
                    </a:srgbClr>
                  </a:gs>
                </a:gsLst>
                <a:lin ang="680537"/>
              </a:gradFill>
            </p:spPr>
          </p:sp>
        </p:grpSp>
        <p:sp>
          <p:nvSpPr>
            <p:cNvPr name="TextBox 18" id="18"/>
            <p:cNvSpPr txBox="true"/>
            <p:nvPr/>
          </p:nvSpPr>
          <p:spPr>
            <a:xfrm rot="0">
              <a:off x="0" y="51877"/>
              <a:ext cx="8985848" cy="555371"/>
            </a:xfrm>
            <a:prstGeom prst="rect">
              <a:avLst/>
            </a:prstGeom>
          </p:spPr>
          <p:txBody>
            <a:bodyPr anchor="t" rtlCol="false" tIns="0" lIns="0" bIns="0" rIns="0">
              <a:spAutoFit/>
            </a:bodyPr>
            <a:lstStyle/>
            <a:p>
              <a:pPr algn="l" marL="604520" indent="-302260" lvl="1">
                <a:lnSpc>
                  <a:spcPts val="3024"/>
                </a:lnSpc>
                <a:buAutoNum type="arabicPeriod" startAt="1"/>
              </a:pPr>
              <a:r>
                <a:rPr lang="en-US" sz="2799">
                  <a:solidFill>
                    <a:srgbClr val="36174D"/>
                  </a:solidFill>
                  <a:latin typeface="Arimo"/>
                  <a:ea typeface="Arimo"/>
                  <a:cs typeface="Arimo"/>
                  <a:sym typeface="Arimo"/>
                </a:rPr>
                <a:t>Desain yang Bersih dan Minimalis</a:t>
              </a:r>
            </a:p>
          </p:txBody>
        </p:sp>
      </p:grpSp>
      <p:grpSp>
        <p:nvGrpSpPr>
          <p:cNvPr name="Group 19" id="19"/>
          <p:cNvGrpSpPr/>
          <p:nvPr/>
        </p:nvGrpSpPr>
        <p:grpSpPr>
          <a:xfrm rot="0">
            <a:off x="9523255" y="3624993"/>
            <a:ext cx="6739386" cy="5456089"/>
            <a:chOff x="0" y="0"/>
            <a:chExt cx="8985848" cy="7274785"/>
          </a:xfrm>
        </p:grpSpPr>
        <p:sp>
          <p:nvSpPr>
            <p:cNvPr name="TextBox 20" id="20"/>
            <p:cNvSpPr txBox="true"/>
            <p:nvPr/>
          </p:nvSpPr>
          <p:spPr>
            <a:xfrm rot="0">
              <a:off x="25400" y="876102"/>
              <a:ext cx="8441215" cy="6398683"/>
            </a:xfrm>
            <a:prstGeom prst="rect">
              <a:avLst/>
            </a:prstGeom>
          </p:spPr>
          <p:txBody>
            <a:bodyPr anchor="t" rtlCol="false" tIns="0" lIns="0" bIns="0" rIns="0">
              <a:spAutoFit/>
            </a:bodyPr>
            <a:lstStyle/>
            <a:p>
              <a:pPr algn="just">
                <a:lnSpc>
                  <a:spcPts val="3499"/>
                </a:lnSpc>
              </a:pPr>
              <a:r>
                <a:rPr lang="en-US" sz="2499">
                  <a:solidFill>
                    <a:srgbClr val="000000"/>
                  </a:solidFill>
                  <a:latin typeface="Arimo"/>
                  <a:ea typeface="Arimo"/>
                  <a:cs typeface="Arimo"/>
                  <a:sym typeface="Arimo"/>
                </a:rPr>
                <a:t>Filosofi: Konsistensi dalam desain penting untuk memperkuat identitas organisasi dan meningkatkan kepercayaan. Dengan menjaga elemen visual seperti warna, font, dan gaya ilustrasi tetap seragam, audiens menjadi lebih familier dan merasa lebih percaya.</a:t>
              </a:r>
            </a:p>
            <a:p>
              <a:pPr algn="just" marL="0" indent="0" lvl="0">
                <a:lnSpc>
                  <a:spcPts val="3499"/>
                </a:lnSpc>
                <a:spcBef>
                  <a:spcPct val="0"/>
                </a:spcBef>
              </a:pPr>
              <a:r>
                <a:rPr lang="en-US" sz="2499">
                  <a:solidFill>
                    <a:srgbClr val="000000"/>
                  </a:solidFill>
                  <a:latin typeface="Arimo"/>
                  <a:ea typeface="Arimo"/>
                  <a:cs typeface="Arimo"/>
                  <a:sym typeface="Arimo"/>
                </a:rPr>
                <a:t>Contoh: Logo, warna, dan gaya grafis yang konsisten pada semua materi keperawatan, mulai dari brosur, poster, hingga modul pelatihan, membangun citra yang solid.</a:t>
              </a:r>
            </a:p>
          </p:txBody>
        </p:sp>
        <p:grpSp>
          <p:nvGrpSpPr>
            <p:cNvPr name="Group 21" id="21"/>
            <p:cNvGrpSpPr/>
            <p:nvPr/>
          </p:nvGrpSpPr>
          <p:grpSpPr>
            <a:xfrm rot="0">
              <a:off x="25400" y="0"/>
              <a:ext cx="8679846" cy="624200"/>
              <a:chOff x="0" y="0"/>
              <a:chExt cx="4338400" cy="311990"/>
            </a:xfrm>
          </p:grpSpPr>
          <p:sp>
            <p:nvSpPr>
              <p:cNvPr name="Freeform 22" id="22"/>
              <p:cNvSpPr/>
              <p:nvPr/>
            </p:nvSpPr>
            <p:spPr>
              <a:xfrm flipH="false" flipV="false" rot="0">
                <a:off x="0" y="0"/>
                <a:ext cx="4338320" cy="311995"/>
              </a:xfrm>
              <a:custGeom>
                <a:avLst/>
                <a:gdLst/>
                <a:ahLst/>
                <a:cxnLst/>
                <a:rect r="r" b="b" t="t" l="l"/>
                <a:pathLst>
                  <a:path h="311995" w="4338320">
                    <a:moveTo>
                      <a:pt x="0" y="72646"/>
                    </a:moveTo>
                    <a:cubicBezTo>
                      <a:pt x="0" y="32511"/>
                      <a:pt x="67691" y="0"/>
                      <a:pt x="151257" y="0"/>
                    </a:cubicBezTo>
                    <a:lnTo>
                      <a:pt x="4187063" y="0"/>
                    </a:lnTo>
                    <a:cubicBezTo>
                      <a:pt x="4270629" y="0"/>
                      <a:pt x="4338320" y="32511"/>
                      <a:pt x="4338320" y="72646"/>
                    </a:cubicBezTo>
                    <a:lnTo>
                      <a:pt x="4338320" y="239347"/>
                    </a:lnTo>
                    <a:cubicBezTo>
                      <a:pt x="4338320" y="279482"/>
                      <a:pt x="4270629" y="311995"/>
                      <a:pt x="4187063" y="311995"/>
                    </a:cubicBezTo>
                    <a:lnTo>
                      <a:pt x="151257" y="311995"/>
                    </a:lnTo>
                    <a:cubicBezTo>
                      <a:pt x="67691" y="311995"/>
                      <a:pt x="0" y="279482"/>
                      <a:pt x="0" y="239347"/>
                    </a:cubicBezTo>
                    <a:close/>
                  </a:path>
                </a:pathLst>
              </a:custGeom>
              <a:gradFill rotWithShape="true">
                <a:gsLst>
                  <a:gs pos="0">
                    <a:srgbClr val="FFFFFF">
                      <a:alpha val="52000"/>
                    </a:srgbClr>
                  </a:gs>
                  <a:gs pos="100000">
                    <a:srgbClr val="C6B8EB">
                      <a:alpha val="52000"/>
                    </a:srgbClr>
                  </a:gs>
                </a:gsLst>
                <a:lin ang="680537"/>
              </a:gradFill>
            </p:spPr>
          </p:sp>
        </p:grpSp>
        <p:sp>
          <p:nvSpPr>
            <p:cNvPr name="TextBox 23" id="23"/>
            <p:cNvSpPr txBox="true"/>
            <p:nvPr/>
          </p:nvSpPr>
          <p:spPr>
            <a:xfrm rot="0">
              <a:off x="0" y="68829"/>
              <a:ext cx="8985848" cy="555371"/>
            </a:xfrm>
            <a:prstGeom prst="rect">
              <a:avLst/>
            </a:prstGeom>
          </p:spPr>
          <p:txBody>
            <a:bodyPr anchor="t" rtlCol="false" tIns="0" lIns="0" bIns="0" rIns="0">
              <a:spAutoFit/>
            </a:bodyPr>
            <a:lstStyle/>
            <a:p>
              <a:pPr algn="l">
                <a:lnSpc>
                  <a:spcPts val="3024"/>
                </a:lnSpc>
              </a:pPr>
              <a:r>
                <a:rPr lang="en-US" sz="2799">
                  <a:solidFill>
                    <a:srgbClr val="36174D"/>
                  </a:solidFill>
                  <a:latin typeface="Arimo"/>
                  <a:ea typeface="Arimo"/>
                  <a:cs typeface="Arimo"/>
                  <a:sym typeface="Arimo"/>
                </a:rPr>
                <a:t>   2. Konsistensi dalam Elemen Visual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908750" y="846370"/>
            <a:ext cx="4586256" cy="2269922"/>
          </a:xfrm>
          <a:custGeom>
            <a:avLst/>
            <a:gdLst/>
            <a:ahLst/>
            <a:cxnLst/>
            <a:rect r="r" b="b" t="t" l="l"/>
            <a:pathLst>
              <a:path h="2269922" w="4586256">
                <a:moveTo>
                  <a:pt x="0" y="0"/>
                </a:moveTo>
                <a:lnTo>
                  <a:pt x="4586256" y="0"/>
                </a:lnTo>
                <a:lnTo>
                  <a:pt x="4586256" y="2269922"/>
                </a:lnTo>
                <a:lnTo>
                  <a:pt x="0" y="2269922"/>
                </a:lnTo>
                <a:lnTo>
                  <a:pt x="0" y="0"/>
                </a:lnTo>
                <a:close/>
              </a:path>
            </a:pathLst>
          </a:custGeom>
          <a:blipFill>
            <a:blip r:embed="rId3"/>
            <a:stretch>
              <a:fillRect l="-7289" t="-14628" r="-7780" b="-16148"/>
            </a:stretch>
          </a:blipFill>
        </p:spPr>
      </p:sp>
      <p:sp>
        <p:nvSpPr>
          <p:cNvPr name="Freeform 3" id="3" descr="Un dibujo de un animal  Descripción generada automáticamente con confianza baja"/>
          <p:cNvSpPr/>
          <p:nvPr/>
        </p:nvSpPr>
        <p:spPr>
          <a:xfrm flipH="true" flipV="false" rot="-71951">
            <a:off x="-369671" y="4422797"/>
            <a:ext cx="9656054" cy="6037750"/>
          </a:xfrm>
          <a:custGeom>
            <a:avLst/>
            <a:gdLst/>
            <a:ahLst/>
            <a:cxnLst/>
            <a:rect r="r" b="b" t="t" l="l"/>
            <a:pathLst>
              <a:path h="6037750" w="9656054">
                <a:moveTo>
                  <a:pt x="9656054" y="0"/>
                </a:moveTo>
                <a:lnTo>
                  <a:pt x="0" y="0"/>
                </a:lnTo>
                <a:lnTo>
                  <a:pt x="0" y="6037750"/>
                </a:lnTo>
                <a:lnTo>
                  <a:pt x="9656054" y="6037750"/>
                </a:lnTo>
                <a:lnTo>
                  <a:pt x="9656054" y="0"/>
                </a:lnTo>
                <a:close/>
              </a:path>
            </a:pathLst>
          </a:custGeom>
          <a:blipFill>
            <a:blip r:embed="rId4"/>
            <a:stretch>
              <a:fillRect l="-1789" t="-24821" r="-79507" b="-38272"/>
            </a:stretch>
          </a:blipFill>
        </p:spPr>
      </p:sp>
      <p:sp>
        <p:nvSpPr>
          <p:cNvPr name="Freeform 4" id="4" descr="Dibujo de una persona  Descripción generada automáticamente con confianza media"/>
          <p:cNvSpPr/>
          <p:nvPr/>
        </p:nvSpPr>
        <p:spPr>
          <a:xfrm flipH="true" flipV="false" rot="-71951">
            <a:off x="47196" y="6258471"/>
            <a:ext cx="5903252" cy="4572002"/>
          </a:xfrm>
          <a:custGeom>
            <a:avLst/>
            <a:gdLst/>
            <a:ahLst/>
            <a:cxnLst/>
            <a:rect r="r" b="b" t="t" l="l"/>
            <a:pathLst>
              <a:path h="4572002" w="5903252">
                <a:moveTo>
                  <a:pt x="5903252" y="0"/>
                </a:moveTo>
                <a:lnTo>
                  <a:pt x="0" y="0"/>
                </a:lnTo>
                <a:lnTo>
                  <a:pt x="0" y="4572002"/>
                </a:lnTo>
                <a:lnTo>
                  <a:pt x="5903252" y="4572002"/>
                </a:lnTo>
                <a:lnTo>
                  <a:pt x="5903252" y="0"/>
                </a:lnTo>
                <a:close/>
              </a:path>
            </a:pathLst>
          </a:custGeom>
          <a:blipFill>
            <a:blip r:embed="rId5"/>
            <a:stretch>
              <a:fillRect l="-3008" t="-16538" r="-77675" b="-14689"/>
            </a:stretch>
          </a:blipFill>
        </p:spPr>
      </p:sp>
      <p:sp>
        <p:nvSpPr>
          <p:cNvPr name="Freeform 5" id="5" descr="Icono  Descripción generada automáticamente"/>
          <p:cNvSpPr/>
          <p:nvPr/>
        </p:nvSpPr>
        <p:spPr>
          <a:xfrm flipH="true" flipV="false" rot="-71951">
            <a:off x="21677" y="8426540"/>
            <a:ext cx="3012154" cy="2103100"/>
          </a:xfrm>
          <a:custGeom>
            <a:avLst/>
            <a:gdLst/>
            <a:ahLst/>
            <a:cxnLst/>
            <a:rect r="r" b="b" t="t" l="l"/>
            <a:pathLst>
              <a:path h="2103100" w="3012154">
                <a:moveTo>
                  <a:pt x="3012154" y="0"/>
                </a:moveTo>
                <a:lnTo>
                  <a:pt x="0" y="0"/>
                </a:lnTo>
                <a:lnTo>
                  <a:pt x="0" y="2103100"/>
                </a:lnTo>
                <a:lnTo>
                  <a:pt x="3012154" y="2103100"/>
                </a:lnTo>
                <a:lnTo>
                  <a:pt x="3012154" y="0"/>
                </a:lnTo>
                <a:close/>
              </a:path>
            </a:pathLst>
          </a:custGeom>
          <a:blipFill>
            <a:blip r:embed="rId6"/>
            <a:stretch>
              <a:fillRect l="-7696" t="-161424" r="-334912" b="-95157"/>
            </a:stretch>
          </a:blipFill>
        </p:spPr>
      </p:sp>
      <p:grpSp>
        <p:nvGrpSpPr>
          <p:cNvPr name="Group 6" id="6"/>
          <p:cNvGrpSpPr/>
          <p:nvPr/>
        </p:nvGrpSpPr>
        <p:grpSpPr>
          <a:xfrm rot="0">
            <a:off x="9200297" y="9457238"/>
            <a:ext cx="296418" cy="296418"/>
            <a:chOff x="0" y="0"/>
            <a:chExt cx="395224" cy="395224"/>
          </a:xfrm>
        </p:grpSpPr>
        <p:sp>
          <p:nvSpPr>
            <p:cNvPr name="Freeform 7" id="7"/>
            <p:cNvSpPr/>
            <p:nvPr/>
          </p:nvSpPr>
          <p:spPr>
            <a:xfrm flipH="false" flipV="false" rot="0">
              <a:off x="0" y="0"/>
              <a:ext cx="395224" cy="395224"/>
            </a:xfrm>
            <a:custGeom>
              <a:avLst/>
              <a:gdLst/>
              <a:ahLst/>
              <a:cxnLst/>
              <a:rect r="r" b="b" t="t" l="l"/>
              <a:pathLst>
                <a:path h="395224" w="395224">
                  <a:moveTo>
                    <a:pt x="0" y="197612"/>
                  </a:moveTo>
                  <a:cubicBezTo>
                    <a:pt x="0" y="88519"/>
                    <a:pt x="88519" y="0"/>
                    <a:pt x="197612" y="0"/>
                  </a:cubicBezTo>
                  <a:cubicBezTo>
                    <a:pt x="306705" y="0"/>
                    <a:pt x="395224" y="88519"/>
                    <a:pt x="395224" y="197612"/>
                  </a:cubicBezTo>
                  <a:cubicBezTo>
                    <a:pt x="395224" y="306705"/>
                    <a:pt x="306705" y="395224"/>
                    <a:pt x="197612" y="395224"/>
                  </a:cubicBezTo>
                  <a:cubicBezTo>
                    <a:pt x="88519" y="395224"/>
                    <a:pt x="0" y="306705"/>
                    <a:pt x="0" y="197612"/>
                  </a:cubicBezTo>
                  <a:close/>
                </a:path>
              </a:pathLst>
            </a:custGeom>
            <a:solidFill>
              <a:srgbClr val="F3BB30"/>
            </a:solidFill>
          </p:spPr>
        </p:sp>
      </p:grpSp>
      <p:grpSp>
        <p:nvGrpSpPr>
          <p:cNvPr name="Group 8" id="8"/>
          <p:cNvGrpSpPr/>
          <p:nvPr/>
        </p:nvGrpSpPr>
        <p:grpSpPr>
          <a:xfrm rot="0">
            <a:off x="8477332" y="9002310"/>
            <a:ext cx="157544" cy="157544"/>
            <a:chOff x="0" y="0"/>
            <a:chExt cx="210059" cy="210059"/>
          </a:xfrm>
        </p:grpSpPr>
        <p:sp>
          <p:nvSpPr>
            <p:cNvPr name="Freeform 9" id="9"/>
            <p:cNvSpPr/>
            <p:nvPr/>
          </p:nvSpPr>
          <p:spPr>
            <a:xfrm flipH="false" flipV="false" rot="0">
              <a:off x="0" y="0"/>
              <a:ext cx="210058" cy="210058"/>
            </a:xfrm>
            <a:custGeom>
              <a:avLst/>
              <a:gdLst/>
              <a:ahLst/>
              <a:cxnLst/>
              <a:rect r="r" b="b" t="t" l="l"/>
              <a:pathLst>
                <a:path h="210058" w="210058">
                  <a:moveTo>
                    <a:pt x="0" y="105029"/>
                  </a:moveTo>
                  <a:cubicBezTo>
                    <a:pt x="0" y="46990"/>
                    <a:pt x="46990" y="0"/>
                    <a:pt x="105029" y="0"/>
                  </a:cubicBezTo>
                  <a:cubicBezTo>
                    <a:pt x="163068" y="0"/>
                    <a:pt x="210058" y="46990"/>
                    <a:pt x="210058" y="105029"/>
                  </a:cubicBezTo>
                  <a:cubicBezTo>
                    <a:pt x="210058" y="163068"/>
                    <a:pt x="163068" y="210058"/>
                    <a:pt x="105029" y="210058"/>
                  </a:cubicBezTo>
                  <a:cubicBezTo>
                    <a:pt x="46990" y="210058"/>
                    <a:pt x="0" y="163068"/>
                    <a:pt x="0" y="105029"/>
                  </a:cubicBezTo>
                  <a:close/>
                </a:path>
              </a:pathLst>
            </a:custGeom>
            <a:solidFill>
              <a:srgbClr val="FFFFFF"/>
            </a:solidFill>
          </p:spPr>
        </p:sp>
      </p:grpSp>
      <p:grpSp>
        <p:nvGrpSpPr>
          <p:cNvPr name="Group 10" id="10"/>
          <p:cNvGrpSpPr/>
          <p:nvPr/>
        </p:nvGrpSpPr>
        <p:grpSpPr>
          <a:xfrm rot="0">
            <a:off x="7875478" y="1205232"/>
            <a:ext cx="215312" cy="215312"/>
            <a:chOff x="0" y="0"/>
            <a:chExt cx="287083" cy="287083"/>
          </a:xfrm>
        </p:grpSpPr>
        <p:sp>
          <p:nvSpPr>
            <p:cNvPr name="Freeform 11" id="11"/>
            <p:cNvSpPr/>
            <p:nvPr/>
          </p:nvSpPr>
          <p:spPr>
            <a:xfrm flipH="false" flipV="false" rot="0">
              <a:off x="0" y="0"/>
              <a:ext cx="287020" cy="287020"/>
            </a:xfrm>
            <a:custGeom>
              <a:avLst/>
              <a:gdLst/>
              <a:ahLst/>
              <a:cxnLst/>
              <a:rect r="r" b="b" t="t" l="l"/>
              <a:pathLst>
                <a:path h="287020" w="287020">
                  <a:moveTo>
                    <a:pt x="0" y="0"/>
                  </a:moveTo>
                  <a:lnTo>
                    <a:pt x="287020" y="0"/>
                  </a:lnTo>
                  <a:lnTo>
                    <a:pt x="287020" y="287020"/>
                  </a:lnTo>
                  <a:lnTo>
                    <a:pt x="0" y="287020"/>
                  </a:lnTo>
                  <a:close/>
                </a:path>
              </a:pathLst>
            </a:custGeom>
            <a:solidFill>
              <a:srgbClr val="BAD6F1"/>
            </a:solidFill>
          </p:spPr>
        </p:sp>
      </p:grpSp>
      <p:sp>
        <p:nvSpPr>
          <p:cNvPr name="Freeform 12" id="12"/>
          <p:cNvSpPr/>
          <p:nvPr/>
        </p:nvSpPr>
        <p:spPr>
          <a:xfrm flipH="false" flipV="false" rot="0">
            <a:off x="9200297" y="-105335"/>
            <a:ext cx="6266047" cy="3201380"/>
          </a:xfrm>
          <a:custGeom>
            <a:avLst/>
            <a:gdLst/>
            <a:ahLst/>
            <a:cxnLst/>
            <a:rect r="r" b="b" t="t" l="l"/>
            <a:pathLst>
              <a:path h="3201380" w="6266047">
                <a:moveTo>
                  <a:pt x="0" y="0"/>
                </a:moveTo>
                <a:lnTo>
                  <a:pt x="6266047" y="0"/>
                </a:lnTo>
                <a:lnTo>
                  <a:pt x="6266047" y="3201380"/>
                </a:lnTo>
                <a:lnTo>
                  <a:pt x="0" y="3201380"/>
                </a:lnTo>
                <a:lnTo>
                  <a:pt x="0" y="0"/>
                </a:lnTo>
                <a:close/>
              </a:path>
            </a:pathLst>
          </a:custGeom>
          <a:blipFill>
            <a:blip r:embed="rId7">
              <a:alphaModFix amt="25000"/>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9523255" y="574938"/>
            <a:ext cx="5385495" cy="1668780"/>
          </a:xfrm>
          <a:prstGeom prst="rect">
            <a:avLst/>
          </a:prstGeom>
        </p:spPr>
        <p:txBody>
          <a:bodyPr anchor="t" rtlCol="false" tIns="0" lIns="0" bIns="0" rIns="0">
            <a:spAutoFit/>
          </a:bodyPr>
          <a:lstStyle/>
          <a:p>
            <a:pPr algn="ctr">
              <a:lnSpc>
                <a:spcPts val="6719"/>
              </a:lnSpc>
            </a:pPr>
            <a:r>
              <a:rPr lang="en-US" sz="4800">
                <a:solidFill>
                  <a:srgbClr val="36174D"/>
                </a:solidFill>
                <a:latin typeface="Staatliches"/>
                <a:ea typeface="Staatliches"/>
                <a:cs typeface="Staatliches"/>
                <a:sym typeface="Staatliches"/>
              </a:rPr>
              <a:t> FIlosofi Desain</a:t>
            </a:r>
          </a:p>
          <a:p>
            <a:pPr algn="ctr">
              <a:lnSpc>
                <a:spcPts val="6719"/>
              </a:lnSpc>
            </a:pPr>
            <a:r>
              <a:rPr lang="en-US" sz="4800">
                <a:solidFill>
                  <a:srgbClr val="36174D"/>
                </a:solidFill>
                <a:latin typeface="Staatliches"/>
                <a:ea typeface="Staatliches"/>
                <a:cs typeface="Staatliches"/>
                <a:sym typeface="Staatliches"/>
              </a:rPr>
              <a:t>Beserta Contoh</a:t>
            </a:r>
          </a:p>
        </p:txBody>
      </p:sp>
      <p:grpSp>
        <p:nvGrpSpPr>
          <p:cNvPr name="Group 14" id="14"/>
          <p:cNvGrpSpPr/>
          <p:nvPr/>
        </p:nvGrpSpPr>
        <p:grpSpPr>
          <a:xfrm rot="0">
            <a:off x="1224698" y="1257116"/>
            <a:ext cx="6739386" cy="6319675"/>
            <a:chOff x="0" y="0"/>
            <a:chExt cx="8985848" cy="8426233"/>
          </a:xfrm>
        </p:grpSpPr>
        <p:sp>
          <p:nvSpPr>
            <p:cNvPr name="TextBox 15" id="15"/>
            <p:cNvSpPr txBox="true"/>
            <p:nvPr/>
          </p:nvSpPr>
          <p:spPr>
            <a:xfrm rot="0">
              <a:off x="25400" y="859150"/>
              <a:ext cx="8441215" cy="7567083"/>
            </a:xfrm>
            <a:prstGeom prst="rect">
              <a:avLst/>
            </a:prstGeom>
          </p:spPr>
          <p:txBody>
            <a:bodyPr anchor="t" rtlCol="false" tIns="0" lIns="0" bIns="0" rIns="0">
              <a:spAutoFit/>
            </a:bodyPr>
            <a:lstStyle/>
            <a:p>
              <a:pPr algn="just">
                <a:lnSpc>
                  <a:spcPts val="3499"/>
                </a:lnSpc>
              </a:pPr>
              <a:r>
                <a:rPr lang="en-US" sz="2499">
                  <a:solidFill>
                    <a:srgbClr val="000000"/>
                  </a:solidFill>
                  <a:latin typeface="Arimo"/>
                  <a:ea typeface="Arimo"/>
                  <a:cs typeface="Arimo"/>
                  <a:sym typeface="Arimo"/>
                </a:rPr>
                <a:t>Filosofi: Desain yang mengutamakan aksesibilitas dan keterbacaan sangat penting, terutama dalam IMK yang berfokus pada komunikasi yang jelas dan inklusif. Aksesibilitas memastikan bahwa semua orang dapat membaca dan memahami informasi, termasuk mereka yang memiliki keterbatasan penglihatan atau pemahaman.</a:t>
              </a:r>
            </a:p>
            <a:p>
              <a:pPr algn="just" marL="0" indent="0" lvl="0">
                <a:lnSpc>
                  <a:spcPts val="3499"/>
                </a:lnSpc>
                <a:spcBef>
                  <a:spcPct val="0"/>
                </a:spcBef>
              </a:pPr>
              <a:r>
                <a:rPr lang="en-US" sz="2499">
                  <a:solidFill>
                    <a:srgbClr val="000000"/>
                  </a:solidFill>
                  <a:latin typeface="Arimo"/>
                  <a:ea typeface="Arimo"/>
                  <a:cs typeface="Arimo"/>
                  <a:sym typeface="Arimo"/>
                </a:rPr>
                <a:t>Contoh: Buku panduan atau SOP keperawatan dibuat dengan font yang besar dan mudah dibaca, dengan kontras warna yang kuat seperti teks hitam pada latar belakang putih.</a:t>
              </a:r>
            </a:p>
          </p:txBody>
        </p:sp>
        <p:grpSp>
          <p:nvGrpSpPr>
            <p:cNvPr name="Group 16" id="16"/>
            <p:cNvGrpSpPr/>
            <p:nvPr/>
          </p:nvGrpSpPr>
          <p:grpSpPr>
            <a:xfrm rot="0">
              <a:off x="0" y="0"/>
              <a:ext cx="8679846" cy="624200"/>
              <a:chOff x="0" y="0"/>
              <a:chExt cx="4338400" cy="311990"/>
            </a:xfrm>
          </p:grpSpPr>
          <p:sp>
            <p:nvSpPr>
              <p:cNvPr name="Freeform 17" id="17"/>
              <p:cNvSpPr/>
              <p:nvPr/>
            </p:nvSpPr>
            <p:spPr>
              <a:xfrm flipH="false" flipV="false" rot="0">
                <a:off x="0" y="0"/>
                <a:ext cx="4338320" cy="311995"/>
              </a:xfrm>
              <a:custGeom>
                <a:avLst/>
                <a:gdLst/>
                <a:ahLst/>
                <a:cxnLst/>
                <a:rect r="r" b="b" t="t" l="l"/>
                <a:pathLst>
                  <a:path h="311995" w="4338320">
                    <a:moveTo>
                      <a:pt x="0" y="72646"/>
                    </a:moveTo>
                    <a:cubicBezTo>
                      <a:pt x="0" y="32511"/>
                      <a:pt x="67691" y="0"/>
                      <a:pt x="151257" y="0"/>
                    </a:cubicBezTo>
                    <a:lnTo>
                      <a:pt x="4187063" y="0"/>
                    </a:lnTo>
                    <a:cubicBezTo>
                      <a:pt x="4270629" y="0"/>
                      <a:pt x="4338320" y="32511"/>
                      <a:pt x="4338320" y="72646"/>
                    </a:cubicBezTo>
                    <a:lnTo>
                      <a:pt x="4338320" y="239347"/>
                    </a:lnTo>
                    <a:cubicBezTo>
                      <a:pt x="4338320" y="279482"/>
                      <a:pt x="4270629" y="311995"/>
                      <a:pt x="4187063" y="311995"/>
                    </a:cubicBezTo>
                    <a:lnTo>
                      <a:pt x="151257" y="311995"/>
                    </a:lnTo>
                    <a:cubicBezTo>
                      <a:pt x="67691" y="311995"/>
                      <a:pt x="0" y="279482"/>
                      <a:pt x="0" y="239347"/>
                    </a:cubicBezTo>
                    <a:close/>
                  </a:path>
                </a:pathLst>
              </a:custGeom>
              <a:gradFill rotWithShape="true">
                <a:gsLst>
                  <a:gs pos="0">
                    <a:srgbClr val="FFFFFF">
                      <a:alpha val="52000"/>
                    </a:srgbClr>
                  </a:gs>
                  <a:gs pos="100000">
                    <a:srgbClr val="C6B8EB">
                      <a:alpha val="52000"/>
                    </a:srgbClr>
                  </a:gs>
                </a:gsLst>
                <a:lin ang="680537"/>
              </a:gradFill>
            </p:spPr>
          </p:sp>
        </p:grpSp>
        <p:sp>
          <p:nvSpPr>
            <p:cNvPr name="TextBox 18" id="18"/>
            <p:cNvSpPr txBox="true"/>
            <p:nvPr/>
          </p:nvSpPr>
          <p:spPr>
            <a:xfrm rot="0">
              <a:off x="0" y="51877"/>
              <a:ext cx="8985848" cy="555371"/>
            </a:xfrm>
            <a:prstGeom prst="rect">
              <a:avLst/>
            </a:prstGeom>
          </p:spPr>
          <p:txBody>
            <a:bodyPr anchor="t" rtlCol="false" tIns="0" lIns="0" bIns="0" rIns="0">
              <a:spAutoFit/>
            </a:bodyPr>
            <a:lstStyle/>
            <a:p>
              <a:pPr algn="l">
                <a:lnSpc>
                  <a:spcPts val="3023"/>
                </a:lnSpc>
              </a:pPr>
              <a:r>
                <a:rPr lang="en-US" sz="2799">
                  <a:solidFill>
                    <a:srgbClr val="36174D"/>
                  </a:solidFill>
                  <a:latin typeface="Arimo"/>
                  <a:ea typeface="Arimo"/>
                  <a:cs typeface="Arimo"/>
                  <a:sym typeface="Arimo"/>
                </a:rPr>
                <a:t>   3. Aksesibilitas dan Keterbacaan</a:t>
              </a:r>
            </a:p>
          </p:txBody>
        </p:sp>
      </p:grpSp>
      <p:grpSp>
        <p:nvGrpSpPr>
          <p:cNvPr name="Group 19" id="19"/>
          <p:cNvGrpSpPr/>
          <p:nvPr/>
        </p:nvGrpSpPr>
        <p:grpSpPr>
          <a:xfrm rot="0">
            <a:off x="9523255" y="3624993"/>
            <a:ext cx="6739386" cy="5894239"/>
            <a:chOff x="0" y="0"/>
            <a:chExt cx="8985848" cy="7858985"/>
          </a:xfrm>
        </p:grpSpPr>
        <p:sp>
          <p:nvSpPr>
            <p:cNvPr name="TextBox 20" id="20"/>
            <p:cNvSpPr txBox="true"/>
            <p:nvPr/>
          </p:nvSpPr>
          <p:spPr>
            <a:xfrm rot="0">
              <a:off x="25400" y="876102"/>
              <a:ext cx="8441215" cy="6982883"/>
            </a:xfrm>
            <a:prstGeom prst="rect">
              <a:avLst/>
            </a:prstGeom>
          </p:spPr>
          <p:txBody>
            <a:bodyPr anchor="t" rtlCol="false" tIns="0" lIns="0" bIns="0" rIns="0">
              <a:spAutoFit/>
            </a:bodyPr>
            <a:lstStyle/>
            <a:p>
              <a:pPr algn="just">
                <a:lnSpc>
                  <a:spcPts val="3499"/>
                </a:lnSpc>
              </a:pPr>
              <a:r>
                <a:rPr lang="en-US" sz="2499">
                  <a:solidFill>
                    <a:srgbClr val="000000"/>
                  </a:solidFill>
                  <a:latin typeface="Arimo"/>
                  <a:ea typeface="Arimo"/>
                  <a:cs typeface="Arimo"/>
                  <a:sym typeface="Arimo"/>
                </a:rPr>
                <a:t>Filosofi: Karena keperawatan berhubungan langsung dengan manusia, desain yang humanis dan berempati membantu menciptakan ikatan emosional serta memberikan kenyamanan kepada audiens. Elemen visual yang bersifat humanis dan ramah dapat memperkuat nilai empati dalam layanan keperawatan.</a:t>
              </a:r>
            </a:p>
            <a:p>
              <a:pPr algn="just" marL="0" indent="0" lvl="0">
                <a:lnSpc>
                  <a:spcPts val="3499"/>
                </a:lnSpc>
                <a:spcBef>
                  <a:spcPct val="0"/>
                </a:spcBef>
              </a:pPr>
              <a:r>
                <a:rPr lang="en-US" sz="2499">
                  <a:solidFill>
                    <a:srgbClr val="000000"/>
                  </a:solidFill>
                  <a:latin typeface="Arimo"/>
                  <a:ea typeface="Arimo"/>
                  <a:cs typeface="Arimo"/>
                  <a:sym typeface="Arimo"/>
                </a:rPr>
                <a:t>Contoh: Poster edukasi tentang perawatan kesehatan yang menampilkan foto atau ilustrasi perawat dengan senyuman dan ekspresi yang hangat. </a:t>
              </a:r>
            </a:p>
          </p:txBody>
        </p:sp>
        <p:grpSp>
          <p:nvGrpSpPr>
            <p:cNvPr name="Group 21" id="21"/>
            <p:cNvGrpSpPr/>
            <p:nvPr/>
          </p:nvGrpSpPr>
          <p:grpSpPr>
            <a:xfrm rot="0">
              <a:off x="25400" y="0"/>
              <a:ext cx="8679846" cy="624200"/>
              <a:chOff x="0" y="0"/>
              <a:chExt cx="4338400" cy="311990"/>
            </a:xfrm>
          </p:grpSpPr>
          <p:sp>
            <p:nvSpPr>
              <p:cNvPr name="Freeform 22" id="22"/>
              <p:cNvSpPr/>
              <p:nvPr/>
            </p:nvSpPr>
            <p:spPr>
              <a:xfrm flipH="false" flipV="false" rot="0">
                <a:off x="0" y="0"/>
                <a:ext cx="4338320" cy="311995"/>
              </a:xfrm>
              <a:custGeom>
                <a:avLst/>
                <a:gdLst/>
                <a:ahLst/>
                <a:cxnLst/>
                <a:rect r="r" b="b" t="t" l="l"/>
                <a:pathLst>
                  <a:path h="311995" w="4338320">
                    <a:moveTo>
                      <a:pt x="0" y="72646"/>
                    </a:moveTo>
                    <a:cubicBezTo>
                      <a:pt x="0" y="32511"/>
                      <a:pt x="67691" y="0"/>
                      <a:pt x="151257" y="0"/>
                    </a:cubicBezTo>
                    <a:lnTo>
                      <a:pt x="4187063" y="0"/>
                    </a:lnTo>
                    <a:cubicBezTo>
                      <a:pt x="4270629" y="0"/>
                      <a:pt x="4338320" y="32511"/>
                      <a:pt x="4338320" y="72646"/>
                    </a:cubicBezTo>
                    <a:lnTo>
                      <a:pt x="4338320" y="239347"/>
                    </a:lnTo>
                    <a:cubicBezTo>
                      <a:pt x="4338320" y="279482"/>
                      <a:pt x="4270629" y="311995"/>
                      <a:pt x="4187063" y="311995"/>
                    </a:cubicBezTo>
                    <a:lnTo>
                      <a:pt x="151257" y="311995"/>
                    </a:lnTo>
                    <a:cubicBezTo>
                      <a:pt x="67691" y="311995"/>
                      <a:pt x="0" y="279482"/>
                      <a:pt x="0" y="239347"/>
                    </a:cubicBezTo>
                    <a:close/>
                  </a:path>
                </a:pathLst>
              </a:custGeom>
              <a:gradFill rotWithShape="true">
                <a:gsLst>
                  <a:gs pos="0">
                    <a:srgbClr val="FFFFFF">
                      <a:alpha val="52000"/>
                    </a:srgbClr>
                  </a:gs>
                  <a:gs pos="100000">
                    <a:srgbClr val="C6B8EB">
                      <a:alpha val="52000"/>
                    </a:srgbClr>
                  </a:gs>
                </a:gsLst>
                <a:lin ang="680537"/>
              </a:gradFill>
            </p:spPr>
          </p:sp>
        </p:grpSp>
        <p:sp>
          <p:nvSpPr>
            <p:cNvPr name="TextBox 23" id="23"/>
            <p:cNvSpPr txBox="true"/>
            <p:nvPr/>
          </p:nvSpPr>
          <p:spPr>
            <a:xfrm rot="0">
              <a:off x="0" y="68829"/>
              <a:ext cx="8985848" cy="555371"/>
            </a:xfrm>
            <a:prstGeom prst="rect">
              <a:avLst/>
            </a:prstGeom>
          </p:spPr>
          <p:txBody>
            <a:bodyPr anchor="t" rtlCol="false" tIns="0" lIns="0" bIns="0" rIns="0">
              <a:spAutoFit/>
            </a:bodyPr>
            <a:lstStyle/>
            <a:p>
              <a:pPr algn="l">
                <a:lnSpc>
                  <a:spcPts val="3024"/>
                </a:lnSpc>
              </a:pPr>
              <a:r>
                <a:rPr lang="en-US" sz="2799">
                  <a:solidFill>
                    <a:srgbClr val="36174D"/>
                  </a:solidFill>
                  <a:latin typeface="Arimo"/>
                  <a:ea typeface="Arimo"/>
                  <a:cs typeface="Arimo"/>
                  <a:sym typeface="Arimo"/>
                </a:rPr>
                <a:t>   4. Desain Humanis dan Berempati</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0">
            <a:off x="14151278" y="-282692"/>
            <a:ext cx="5299195" cy="2622784"/>
          </a:xfrm>
          <a:custGeom>
            <a:avLst/>
            <a:gdLst/>
            <a:ahLst/>
            <a:cxnLst/>
            <a:rect r="r" b="b" t="t" l="l"/>
            <a:pathLst>
              <a:path h="2622784" w="5299195">
                <a:moveTo>
                  <a:pt x="0" y="0"/>
                </a:moveTo>
                <a:lnTo>
                  <a:pt x="5299195" y="0"/>
                </a:lnTo>
                <a:lnTo>
                  <a:pt x="5299195" y="2622784"/>
                </a:lnTo>
                <a:lnTo>
                  <a:pt x="0" y="2622784"/>
                </a:lnTo>
                <a:lnTo>
                  <a:pt x="0" y="0"/>
                </a:lnTo>
                <a:close/>
              </a:path>
            </a:pathLst>
          </a:custGeom>
          <a:blipFill>
            <a:blip r:embed="rId3"/>
            <a:stretch>
              <a:fillRect l="-7289" t="-14628" r="-7780" b="-16148"/>
            </a:stretch>
          </a:blipFill>
        </p:spPr>
      </p:sp>
      <p:sp>
        <p:nvSpPr>
          <p:cNvPr name="Freeform 3" id="3" descr="Un dibujo de un animal  Descripción generada automáticamente con confianza baja"/>
          <p:cNvSpPr/>
          <p:nvPr/>
        </p:nvSpPr>
        <p:spPr>
          <a:xfrm flipH="true" flipV="false" rot="-71951">
            <a:off x="-369671" y="4422797"/>
            <a:ext cx="9656054" cy="6037750"/>
          </a:xfrm>
          <a:custGeom>
            <a:avLst/>
            <a:gdLst/>
            <a:ahLst/>
            <a:cxnLst/>
            <a:rect r="r" b="b" t="t" l="l"/>
            <a:pathLst>
              <a:path h="6037750" w="9656054">
                <a:moveTo>
                  <a:pt x="9656054" y="0"/>
                </a:moveTo>
                <a:lnTo>
                  <a:pt x="0" y="0"/>
                </a:lnTo>
                <a:lnTo>
                  <a:pt x="0" y="6037750"/>
                </a:lnTo>
                <a:lnTo>
                  <a:pt x="9656054" y="6037750"/>
                </a:lnTo>
                <a:lnTo>
                  <a:pt x="9656054" y="0"/>
                </a:lnTo>
                <a:close/>
              </a:path>
            </a:pathLst>
          </a:custGeom>
          <a:blipFill>
            <a:blip r:embed="rId4"/>
            <a:stretch>
              <a:fillRect l="-1789" t="-24821" r="-79507" b="-38272"/>
            </a:stretch>
          </a:blipFill>
        </p:spPr>
      </p:sp>
      <p:sp>
        <p:nvSpPr>
          <p:cNvPr name="Freeform 4" id="4" descr="Dibujo de una persona  Descripción generada automáticamente con confianza media"/>
          <p:cNvSpPr/>
          <p:nvPr/>
        </p:nvSpPr>
        <p:spPr>
          <a:xfrm flipH="true" flipV="false" rot="-71951">
            <a:off x="47196" y="6258471"/>
            <a:ext cx="5903252" cy="4572002"/>
          </a:xfrm>
          <a:custGeom>
            <a:avLst/>
            <a:gdLst/>
            <a:ahLst/>
            <a:cxnLst/>
            <a:rect r="r" b="b" t="t" l="l"/>
            <a:pathLst>
              <a:path h="4572002" w="5903252">
                <a:moveTo>
                  <a:pt x="5903252" y="0"/>
                </a:moveTo>
                <a:lnTo>
                  <a:pt x="0" y="0"/>
                </a:lnTo>
                <a:lnTo>
                  <a:pt x="0" y="4572002"/>
                </a:lnTo>
                <a:lnTo>
                  <a:pt x="5903252" y="4572002"/>
                </a:lnTo>
                <a:lnTo>
                  <a:pt x="5903252" y="0"/>
                </a:lnTo>
                <a:close/>
              </a:path>
            </a:pathLst>
          </a:custGeom>
          <a:blipFill>
            <a:blip r:embed="rId5"/>
            <a:stretch>
              <a:fillRect l="-3008" t="-16538" r="-77675" b="-14689"/>
            </a:stretch>
          </a:blipFill>
        </p:spPr>
      </p:sp>
      <p:sp>
        <p:nvSpPr>
          <p:cNvPr name="Freeform 5" id="5" descr="Icono  Descripción generada automáticamente"/>
          <p:cNvSpPr/>
          <p:nvPr/>
        </p:nvSpPr>
        <p:spPr>
          <a:xfrm flipH="true" flipV="false" rot="-71951">
            <a:off x="21677" y="8426540"/>
            <a:ext cx="3012154" cy="2103100"/>
          </a:xfrm>
          <a:custGeom>
            <a:avLst/>
            <a:gdLst/>
            <a:ahLst/>
            <a:cxnLst/>
            <a:rect r="r" b="b" t="t" l="l"/>
            <a:pathLst>
              <a:path h="2103100" w="3012154">
                <a:moveTo>
                  <a:pt x="3012154" y="0"/>
                </a:moveTo>
                <a:lnTo>
                  <a:pt x="0" y="0"/>
                </a:lnTo>
                <a:lnTo>
                  <a:pt x="0" y="2103100"/>
                </a:lnTo>
                <a:lnTo>
                  <a:pt x="3012154" y="2103100"/>
                </a:lnTo>
                <a:lnTo>
                  <a:pt x="3012154" y="0"/>
                </a:lnTo>
                <a:close/>
              </a:path>
            </a:pathLst>
          </a:custGeom>
          <a:blipFill>
            <a:blip r:embed="rId6"/>
            <a:stretch>
              <a:fillRect l="-7696" t="-161424" r="-334912" b="-95157"/>
            </a:stretch>
          </a:blipFill>
        </p:spPr>
      </p:sp>
      <p:grpSp>
        <p:nvGrpSpPr>
          <p:cNvPr name="Group 6" id="6"/>
          <p:cNvGrpSpPr/>
          <p:nvPr/>
        </p:nvGrpSpPr>
        <p:grpSpPr>
          <a:xfrm rot="0">
            <a:off x="9200297" y="9457238"/>
            <a:ext cx="296418" cy="296418"/>
            <a:chOff x="0" y="0"/>
            <a:chExt cx="395224" cy="395224"/>
          </a:xfrm>
        </p:grpSpPr>
        <p:sp>
          <p:nvSpPr>
            <p:cNvPr name="Freeform 7" id="7"/>
            <p:cNvSpPr/>
            <p:nvPr/>
          </p:nvSpPr>
          <p:spPr>
            <a:xfrm flipH="false" flipV="false" rot="0">
              <a:off x="0" y="0"/>
              <a:ext cx="395224" cy="395224"/>
            </a:xfrm>
            <a:custGeom>
              <a:avLst/>
              <a:gdLst/>
              <a:ahLst/>
              <a:cxnLst/>
              <a:rect r="r" b="b" t="t" l="l"/>
              <a:pathLst>
                <a:path h="395224" w="395224">
                  <a:moveTo>
                    <a:pt x="0" y="197612"/>
                  </a:moveTo>
                  <a:cubicBezTo>
                    <a:pt x="0" y="88519"/>
                    <a:pt x="88519" y="0"/>
                    <a:pt x="197612" y="0"/>
                  </a:cubicBezTo>
                  <a:cubicBezTo>
                    <a:pt x="306705" y="0"/>
                    <a:pt x="395224" y="88519"/>
                    <a:pt x="395224" y="197612"/>
                  </a:cubicBezTo>
                  <a:cubicBezTo>
                    <a:pt x="395224" y="306705"/>
                    <a:pt x="306705" y="395224"/>
                    <a:pt x="197612" y="395224"/>
                  </a:cubicBezTo>
                  <a:cubicBezTo>
                    <a:pt x="88519" y="395224"/>
                    <a:pt x="0" y="306705"/>
                    <a:pt x="0" y="197612"/>
                  </a:cubicBezTo>
                  <a:close/>
                </a:path>
              </a:pathLst>
            </a:custGeom>
            <a:solidFill>
              <a:srgbClr val="F3BB30"/>
            </a:solidFill>
          </p:spPr>
        </p:sp>
      </p:grpSp>
      <p:grpSp>
        <p:nvGrpSpPr>
          <p:cNvPr name="Group 8" id="8"/>
          <p:cNvGrpSpPr/>
          <p:nvPr/>
        </p:nvGrpSpPr>
        <p:grpSpPr>
          <a:xfrm rot="0">
            <a:off x="8477332" y="9002310"/>
            <a:ext cx="157544" cy="157544"/>
            <a:chOff x="0" y="0"/>
            <a:chExt cx="210059" cy="210059"/>
          </a:xfrm>
        </p:grpSpPr>
        <p:sp>
          <p:nvSpPr>
            <p:cNvPr name="Freeform 9" id="9"/>
            <p:cNvSpPr/>
            <p:nvPr/>
          </p:nvSpPr>
          <p:spPr>
            <a:xfrm flipH="false" flipV="false" rot="0">
              <a:off x="0" y="0"/>
              <a:ext cx="210058" cy="210058"/>
            </a:xfrm>
            <a:custGeom>
              <a:avLst/>
              <a:gdLst/>
              <a:ahLst/>
              <a:cxnLst/>
              <a:rect r="r" b="b" t="t" l="l"/>
              <a:pathLst>
                <a:path h="210058" w="210058">
                  <a:moveTo>
                    <a:pt x="0" y="105029"/>
                  </a:moveTo>
                  <a:cubicBezTo>
                    <a:pt x="0" y="46990"/>
                    <a:pt x="46990" y="0"/>
                    <a:pt x="105029" y="0"/>
                  </a:cubicBezTo>
                  <a:cubicBezTo>
                    <a:pt x="163068" y="0"/>
                    <a:pt x="210058" y="46990"/>
                    <a:pt x="210058" y="105029"/>
                  </a:cubicBezTo>
                  <a:cubicBezTo>
                    <a:pt x="210058" y="163068"/>
                    <a:pt x="163068" y="210058"/>
                    <a:pt x="105029" y="210058"/>
                  </a:cubicBezTo>
                  <a:cubicBezTo>
                    <a:pt x="46990" y="210058"/>
                    <a:pt x="0" y="163068"/>
                    <a:pt x="0" y="105029"/>
                  </a:cubicBezTo>
                  <a:close/>
                </a:path>
              </a:pathLst>
            </a:custGeom>
            <a:solidFill>
              <a:srgbClr val="FFFFFF"/>
            </a:solidFill>
          </p:spPr>
        </p:sp>
      </p:grpSp>
      <p:sp>
        <p:nvSpPr>
          <p:cNvPr name="Freeform 10" id="10"/>
          <p:cNvSpPr/>
          <p:nvPr/>
        </p:nvSpPr>
        <p:spPr>
          <a:xfrm flipH="false" flipV="false" rot="0">
            <a:off x="5501853" y="380641"/>
            <a:ext cx="6266047" cy="3201380"/>
          </a:xfrm>
          <a:custGeom>
            <a:avLst/>
            <a:gdLst/>
            <a:ahLst/>
            <a:cxnLst/>
            <a:rect r="r" b="b" t="t" l="l"/>
            <a:pathLst>
              <a:path h="3201380" w="6266047">
                <a:moveTo>
                  <a:pt x="0" y="0"/>
                </a:moveTo>
                <a:lnTo>
                  <a:pt x="6266046" y="0"/>
                </a:lnTo>
                <a:lnTo>
                  <a:pt x="6266046" y="3201380"/>
                </a:lnTo>
                <a:lnTo>
                  <a:pt x="0" y="3201380"/>
                </a:lnTo>
                <a:lnTo>
                  <a:pt x="0" y="0"/>
                </a:lnTo>
                <a:close/>
              </a:path>
            </a:pathLst>
          </a:custGeom>
          <a:blipFill>
            <a:blip r:embed="rId7">
              <a:alphaModFix amt="25000"/>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5824810" y="1060914"/>
            <a:ext cx="5385495" cy="1668780"/>
          </a:xfrm>
          <a:prstGeom prst="rect">
            <a:avLst/>
          </a:prstGeom>
        </p:spPr>
        <p:txBody>
          <a:bodyPr anchor="t" rtlCol="false" tIns="0" lIns="0" bIns="0" rIns="0">
            <a:spAutoFit/>
          </a:bodyPr>
          <a:lstStyle/>
          <a:p>
            <a:pPr algn="ctr">
              <a:lnSpc>
                <a:spcPts val="6719"/>
              </a:lnSpc>
            </a:pPr>
            <a:r>
              <a:rPr lang="en-US" sz="4800">
                <a:solidFill>
                  <a:srgbClr val="36174D"/>
                </a:solidFill>
                <a:latin typeface="Staatliches"/>
                <a:ea typeface="Staatliches"/>
                <a:cs typeface="Staatliches"/>
                <a:sym typeface="Staatliches"/>
              </a:rPr>
              <a:t> FIlosofi Desain</a:t>
            </a:r>
          </a:p>
          <a:p>
            <a:pPr algn="ctr">
              <a:lnSpc>
                <a:spcPts val="6719"/>
              </a:lnSpc>
            </a:pPr>
            <a:r>
              <a:rPr lang="en-US" sz="4800">
                <a:solidFill>
                  <a:srgbClr val="36174D"/>
                </a:solidFill>
                <a:latin typeface="Staatliches"/>
                <a:ea typeface="Staatliches"/>
                <a:cs typeface="Staatliches"/>
                <a:sym typeface="Staatliches"/>
              </a:rPr>
              <a:t>Beserta Contoh</a:t>
            </a:r>
          </a:p>
        </p:txBody>
      </p:sp>
      <p:grpSp>
        <p:nvGrpSpPr>
          <p:cNvPr name="Group 12" id="12"/>
          <p:cNvGrpSpPr/>
          <p:nvPr/>
        </p:nvGrpSpPr>
        <p:grpSpPr>
          <a:xfrm rot="0">
            <a:off x="5501853" y="3469154"/>
            <a:ext cx="6739386" cy="5017939"/>
            <a:chOff x="0" y="0"/>
            <a:chExt cx="8985848" cy="6690585"/>
          </a:xfrm>
        </p:grpSpPr>
        <p:sp>
          <p:nvSpPr>
            <p:cNvPr name="TextBox 13" id="13"/>
            <p:cNvSpPr txBox="true"/>
            <p:nvPr/>
          </p:nvSpPr>
          <p:spPr>
            <a:xfrm rot="0">
              <a:off x="25400" y="876102"/>
              <a:ext cx="8441215" cy="5814483"/>
            </a:xfrm>
            <a:prstGeom prst="rect">
              <a:avLst/>
            </a:prstGeom>
          </p:spPr>
          <p:txBody>
            <a:bodyPr anchor="t" rtlCol="false" tIns="0" lIns="0" bIns="0" rIns="0">
              <a:spAutoFit/>
            </a:bodyPr>
            <a:lstStyle/>
            <a:p>
              <a:pPr algn="just">
                <a:lnSpc>
                  <a:spcPts val="3499"/>
                </a:lnSpc>
              </a:pPr>
              <a:r>
                <a:rPr lang="en-US" sz="2499">
                  <a:solidFill>
                    <a:srgbClr val="000000"/>
                  </a:solidFill>
                  <a:latin typeface="Arimo"/>
                  <a:ea typeface="Arimo"/>
                  <a:cs typeface="Arimo"/>
                  <a:sym typeface="Arimo"/>
                </a:rPr>
                <a:t>Filosofi: Menggunakan ikon dan simbol memudahkan penyampaian informasi secara visual, terutama dalam situasi darurat atau saat berkomunikasi dengan mereka yang tidak berbicara bahasa yang sama. Ikon yang mudah dipahami juga membantu merampingkan desain.</a:t>
              </a:r>
            </a:p>
            <a:p>
              <a:pPr algn="just" marL="0" indent="0" lvl="0">
                <a:lnSpc>
                  <a:spcPts val="3499"/>
                </a:lnSpc>
                <a:spcBef>
                  <a:spcPct val="0"/>
                </a:spcBef>
              </a:pPr>
              <a:r>
                <a:rPr lang="en-US" sz="2499">
                  <a:solidFill>
                    <a:srgbClr val="000000"/>
                  </a:solidFill>
                  <a:latin typeface="Arimo"/>
                  <a:ea typeface="Arimo"/>
                  <a:cs typeface="Arimo"/>
                  <a:sym typeface="Arimo"/>
                </a:rPr>
                <a:t>Contoh: Dalam aplikasi atau web dimana icon atau simbol telpon yang digunakan untuk layan live chat atau call center.</a:t>
              </a:r>
            </a:p>
          </p:txBody>
        </p:sp>
        <p:grpSp>
          <p:nvGrpSpPr>
            <p:cNvPr name="Group 14" id="14"/>
            <p:cNvGrpSpPr/>
            <p:nvPr/>
          </p:nvGrpSpPr>
          <p:grpSpPr>
            <a:xfrm rot="0">
              <a:off x="25400" y="0"/>
              <a:ext cx="8679846" cy="624200"/>
              <a:chOff x="0" y="0"/>
              <a:chExt cx="4338400" cy="311990"/>
            </a:xfrm>
          </p:grpSpPr>
          <p:sp>
            <p:nvSpPr>
              <p:cNvPr name="Freeform 15" id="15"/>
              <p:cNvSpPr/>
              <p:nvPr/>
            </p:nvSpPr>
            <p:spPr>
              <a:xfrm flipH="false" flipV="false" rot="0">
                <a:off x="0" y="0"/>
                <a:ext cx="4338320" cy="311995"/>
              </a:xfrm>
              <a:custGeom>
                <a:avLst/>
                <a:gdLst/>
                <a:ahLst/>
                <a:cxnLst/>
                <a:rect r="r" b="b" t="t" l="l"/>
                <a:pathLst>
                  <a:path h="311995" w="4338320">
                    <a:moveTo>
                      <a:pt x="0" y="72646"/>
                    </a:moveTo>
                    <a:cubicBezTo>
                      <a:pt x="0" y="32511"/>
                      <a:pt x="67691" y="0"/>
                      <a:pt x="151257" y="0"/>
                    </a:cubicBezTo>
                    <a:lnTo>
                      <a:pt x="4187063" y="0"/>
                    </a:lnTo>
                    <a:cubicBezTo>
                      <a:pt x="4270629" y="0"/>
                      <a:pt x="4338320" y="32511"/>
                      <a:pt x="4338320" y="72646"/>
                    </a:cubicBezTo>
                    <a:lnTo>
                      <a:pt x="4338320" y="239347"/>
                    </a:lnTo>
                    <a:cubicBezTo>
                      <a:pt x="4338320" y="279482"/>
                      <a:pt x="4270629" y="311995"/>
                      <a:pt x="4187063" y="311995"/>
                    </a:cubicBezTo>
                    <a:lnTo>
                      <a:pt x="151257" y="311995"/>
                    </a:lnTo>
                    <a:cubicBezTo>
                      <a:pt x="67691" y="311995"/>
                      <a:pt x="0" y="279482"/>
                      <a:pt x="0" y="239347"/>
                    </a:cubicBezTo>
                    <a:close/>
                  </a:path>
                </a:pathLst>
              </a:custGeom>
              <a:gradFill rotWithShape="true">
                <a:gsLst>
                  <a:gs pos="0">
                    <a:srgbClr val="FFFFFF">
                      <a:alpha val="52000"/>
                    </a:srgbClr>
                  </a:gs>
                  <a:gs pos="100000">
                    <a:srgbClr val="C6B8EB">
                      <a:alpha val="52000"/>
                    </a:srgbClr>
                  </a:gs>
                </a:gsLst>
                <a:lin ang="680537"/>
              </a:gradFill>
            </p:spPr>
          </p:sp>
        </p:grpSp>
        <p:sp>
          <p:nvSpPr>
            <p:cNvPr name="TextBox 16" id="16"/>
            <p:cNvSpPr txBox="true"/>
            <p:nvPr/>
          </p:nvSpPr>
          <p:spPr>
            <a:xfrm rot="0">
              <a:off x="0" y="68829"/>
              <a:ext cx="8985848" cy="555371"/>
            </a:xfrm>
            <a:prstGeom prst="rect">
              <a:avLst/>
            </a:prstGeom>
          </p:spPr>
          <p:txBody>
            <a:bodyPr anchor="t" rtlCol="false" tIns="0" lIns="0" bIns="0" rIns="0">
              <a:spAutoFit/>
            </a:bodyPr>
            <a:lstStyle/>
            <a:p>
              <a:pPr algn="l">
                <a:lnSpc>
                  <a:spcPts val="3024"/>
                </a:lnSpc>
              </a:pPr>
              <a:r>
                <a:rPr lang="en-US" sz="2799">
                  <a:solidFill>
                    <a:srgbClr val="36174D"/>
                  </a:solidFill>
                  <a:latin typeface="Arimo"/>
                  <a:ea typeface="Arimo"/>
                  <a:cs typeface="Arimo"/>
                  <a:sym typeface="Arimo"/>
                </a:rPr>
                <a:t>   5. Penggunaan Ikon dan Simbol </a:t>
              </a:r>
            </a:p>
          </p:txBody>
        </p:sp>
      </p:grpSp>
      <p:sp>
        <p:nvSpPr>
          <p:cNvPr name="Freeform 17" id="17" descr="Un dibujo de un animal  Descripción generada automáticamente con confianza baja"/>
          <p:cNvSpPr/>
          <p:nvPr/>
        </p:nvSpPr>
        <p:spPr>
          <a:xfrm flipH="false" flipV="false" rot="-341046">
            <a:off x="11980332" y="6030834"/>
            <a:ext cx="8215413" cy="4697514"/>
          </a:xfrm>
          <a:custGeom>
            <a:avLst/>
            <a:gdLst/>
            <a:ahLst/>
            <a:cxnLst/>
            <a:rect r="r" b="b" t="t" l="l"/>
            <a:pathLst>
              <a:path h="4697514" w="8215413">
                <a:moveTo>
                  <a:pt x="0" y="0"/>
                </a:moveTo>
                <a:lnTo>
                  <a:pt x="8215413" y="0"/>
                </a:lnTo>
                <a:lnTo>
                  <a:pt x="8215413" y="4697515"/>
                </a:lnTo>
                <a:lnTo>
                  <a:pt x="0" y="4697515"/>
                </a:lnTo>
                <a:lnTo>
                  <a:pt x="0" y="0"/>
                </a:lnTo>
                <a:close/>
              </a:path>
            </a:pathLst>
          </a:custGeom>
          <a:blipFill>
            <a:blip r:embed="rId4"/>
            <a:stretch>
              <a:fillRect l="-3407" t="-89275" r="-133576" b="-43856"/>
            </a:stretch>
          </a:blipFill>
        </p:spPr>
      </p:sp>
      <p:sp>
        <p:nvSpPr>
          <p:cNvPr name="Freeform 18" id="18" descr="Dibujo de una persona  Descripción generada automáticamente con confianza media"/>
          <p:cNvSpPr/>
          <p:nvPr/>
        </p:nvSpPr>
        <p:spPr>
          <a:xfrm flipH="false" flipV="false" rot="-341046">
            <a:off x="15709488" y="6761244"/>
            <a:ext cx="4507554" cy="3798492"/>
          </a:xfrm>
          <a:custGeom>
            <a:avLst/>
            <a:gdLst/>
            <a:ahLst/>
            <a:cxnLst/>
            <a:rect r="r" b="b" t="t" l="l"/>
            <a:pathLst>
              <a:path h="3798492" w="4507554">
                <a:moveTo>
                  <a:pt x="0" y="0"/>
                </a:moveTo>
                <a:lnTo>
                  <a:pt x="4507553" y="0"/>
                </a:lnTo>
                <a:lnTo>
                  <a:pt x="4507553" y="3798492"/>
                </a:lnTo>
                <a:lnTo>
                  <a:pt x="0" y="3798492"/>
                </a:lnTo>
                <a:lnTo>
                  <a:pt x="0" y="0"/>
                </a:lnTo>
                <a:close/>
              </a:path>
            </a:pathLst>
          </a:custGeom>
          <a:blipFill>
            <a:blip r:embed="rId5"/>
            <a:stretch>
              <a:fillRect l="-64889" t="-15858" r="-98268" b="-59799"/>
            </a:stretch>
          </a:blipFill>
        </p:spPr>
      </p:sp>
      <p:sp>
        <p:nvSpPr>
          <p:cNvPr name="Freeform 19" id="19" descr="Icono  Descripción generada automáticamente"/>
          <p:cNvSpPr/>
          <p:nvPr/>
        </p:nvSpPr>
        <p:spPr>
          <a:xfrm flipH="false" flipV="false" rot="-341046">
            <a:off x="18354165" y="7363814"/>
            <a:ext cx="1893573" cy="3080366"/>
          </a:xfrm>
          <a:custGeom>
            <a:avLst/>
            <a:gdLst/>
            <a:ahLst/>
            <a:cxnLst/>
            <a:rect r="r" b="b" t="t" l="l"/>
            <a:pathLst>
              <a:path h="3080366" w="1893573">
                <a:moveTo>
                  <a:pt x="0" y="0"/>
                </a:moveTo>
                <a:lnTo>
                  <a:pt x="1893573" y="0"/>
                </a:lnTo>
                <a:lnTo>
                  <a:pt x="1893573" y="3080366"/>
                </a:lnTo>
                <a:lnTo>
                  <a:pt x="0" y="3080366"/>
                </a:lnTo>
                <a:lnTo>
                  <a:pt x="0" y="0"/>
                </a:lnTo>
                <a:close/>
              </a:path>
            </a:pathLst>
          </a:custGeom>
          <a:blipFill>
            <a:blip r:embed="rId6"/>
            <a:stretch>
              <a:fillRect l="-10345" t="-52039" r="-483896" b="-5343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Forma  Descripción generada automáticamente"/>
          <p:cNvSpPr/>
          <p:nvPr/>
        </p:nvSpPr>
        <p:spPr>
          <a:xfrm flipH="false" flipV="false" rot="-10800000">
            <a:off x="15733" y="5188601"/>
            <a:ext cx="3798496" cy="2524563"/>
          </a:xfrm>
          <a:custGeom>
            <a:avLst/>
            <a:gdLst/>
            <a:ahLst/>
            <a:cxnLst/>
            <a:rect r="r" b="b" t="t" l="l"/>
            <a:pathLst>
              <a:path h="2524563" w="3798496">
                <a:moveTo>
                  <a:pt x="0" y="0"/>
                </a:moveTo>
                <a:lnTo>
                  <a:pt x="3798496" y="0"/>
                </a:lnTo>
                <a:lnTo>
                  <a:pt x="3798496" y="2524563"/>
                </a:lnTo>
                <a:lnTo>
                  <a:pt x="0" y="2524563"/>
                </a:lnTo>
                <a:lnTo>
                  <a:pt x="0" y="0"/>
                </a:lnTo>
                <a:close/>
              </a:path>
            </a:pathLst>
          </a:custGeom>
          <a:blipFill>
            <a:blip r:embed="rId3"/>
            <a:stretch>
              <a:fillRect l="-9788" t="-14628" r="-44730" b="-16148"/>
            </a:stretch>
          </a:blipFill>
        </p:spPr>
      </p:sp>
      <p:sp>
        <p:nvSpPr>
          <p:cNvPr name="Freeform 3" id="3" descr="Imagen que contiene Forma  Descripción generada automáticamente"/>
          <p:cNvSpPr/>
          <p:nvPr/>
        </p:nvSpPr>
        <p:spPr>
          <a:xfrm flipH="false" flipV="false" rot="10034940">
            <a:off x="836223" y="1683040"/>
            <a:ext cx="3104974" cy="3085729"/>
          </a:xfrm>
          <a:custGeom>
            <a:avLst/>
            <a:gdLst/>
            <a:ahLst/>
            <a:cxnLst/>
            <a:rect r="r" b="b" t="t" l="l"/>
            <a:pathLst>
              <a:path h="3085729" w="3104974">
                <a:moveTo>
                  <a:pt x="0" y="0"/>
                </a:moveTo>
                <a:lnTo>
                  <a:pt x="3104973" y="0"/>
                </a:lnTo>
                <a:lnTo>
                  <a:pt x="3104973" y="3085729"/>
                </a:lnTo>
                <a:lnTo>
                  <a:pt x="0" y="3085729"/>
                </a:lnTo>
                <a:lnTo>
                  <a:pt x="0" y="0"/>
                </a:lnTo>
                <a:close/>
              </a:path>
            </a:pathLst>
          </a:custGeom>
          <a:blipFill>
            <a:blip r:embed="rId4"/>
            <a:stretch>
              <a:fillRect l="-53319" t="-5159" r="-45618" b="-7441"/>
            </a:stretch>
          </a:blipFill>
        </p:spPr>
      </p:sp>
      <p:sp>
        <p:nvSpPr>
          <p:cNvPr name="Freeform 4" id="4" descr="Un dibujo de un animal  Descripción generada automáticamente con confianza baja"/>
          <p:cNvSpPr/>
          <p:nvPr/>
        </p:nvSpPr>
        <p:spPr>
          <a:xfrm flipH="false" flipV="false" rot="5400000">
            <a:off x="-1727477" y="3830536"/>
            <a:ext cx="8215413" cy="4697514"/>
          </a:xfrm>
          <a:custGeom>
            <a:avLst/>
            <a:gdLst/>
            <a:ahLst/>
            <a:cxnLst/>
            <a:rect r="r" b="b" t="t" l="l"/>
            <a:pathLst>
              <a:path h="4697514" w="8215413">
                <a:moveTo>
                  <a:pt x="0" y="0"/>
                </a:moveTo>
                <a:lnTo>
                  <a:pt x="8215413" y="0"/>
                </a:lnTo>
                <a:lnTo>
                  <a:pt x="8215413" y="4697515"/>
                </a:lnTo>
                <a:lnTo>
                  <a:pt x="0" y="4697515"/>
                </a:lnTo>
                <a:lnTo>
                  <a:pt x="0" y="0"/>
                </a:lnTo>
                <a:close/>
              </a:path>
            </a:pathLst>
          </a:custGeom>
          <a:blipFill>
            <a:blip r:embed="rId5"/>
            <a:stretch>
              <a:fillRect l="-3407" t="-89275" r="-133576" b="-43856"/>
            </a:stretch>
          </a:blipFill>
        </p:spPr>
      </p:sp>
      <p:sp>
        <p:nvSpPr>
          <p:cNvPr name="Freeform 5" id="5" descr="Dibujo de una persona  Descripción generada automáticamente con confianza media"/>
          <p:cNvSpPr/>
          <p:nvPr/>
        </p:nvSpPr>
        <p:spPr>
          <a:xfrm flipH="false" flipV="false" rot="5400000">
            <a:off x="-338795" y="6118232"/>
            <a:ext cx="4507554" cy="3798492"/>
          </a:xfrm>
          <a:custGeom>
            <a:avLst/>
            <a:gdLst/>
            <a:ahLst/>
            <a:cxnLst/>
            <a:rect r="r" b="b" t="t" l="l"/>
            <a:pathLst>
              <a:path h="3798492" w="4507554">
                <a:moveTo>
                  <a:pt x="0" y="0"/>
                </a:moveTo>
                <a:lnTo>
                  <a:pt x="4507554" y="0"/>
                </a:lnTo>
                <a:lnTo>
                  <a:pt x="4507554" y="3798492"/>
                </a:lnTo>
                <a:lnTo>
                  <a:pt x="0" y="3798492"/>
                </a:lnTo>
                <a:lnTo>
                  <a:pt x="0" y="0"/>
                </a:lnTo>
                <a:close/>
              </a:path>
            </a:pathLst>
          </a:custGeom>
          <a:blipFill>
            <a:blip r:embed="rId6"/>
            <a:stretch>
              <a:fillRect l="-64889" t="-15858" r="-98268" b="-59799"/>
            </a:stretch>
          </a:blipFill>
        </p:spPr>
      </p:sp>
      <p:sp>
        <p:nvSpPr>
          <p:cNvPr name="Freeform 6" id="6" descr="Icono  Descripción generada automáticamente"/>
          <p:cNvSpPr/>
          <p:nvPr/>
        </p:nvSpPr>
        <p:spPr>
          <a:xfrm flipH="false" flipV="false" rot="5400000">
            <a:off x="593397" y="7784287"/>
            <a:ext cx="1893573" cy="3080366"/>
          </a:xfrm>
          <a:custGeom>
            <a:avLst/>
            <a:gdLst/>
            <a:ahLst/>
            <a:cxnLst/>
            <a:rect r="r" b="b" t="t" l="l"/>
            <a:pathLst>
              <a:path h="3080366" w="1893573">
                <a:moveTo>
                  <a:pt x="0" y="0"/>
                </a:moveTo>
                <a:lnTo>
                  <a:pt x="1893572" y="0"/>
                </a:lnTo>
                <a:lnTo>
                  <a:pt x="1893572" y="3080366"/>
                </a:lnTo>
                <a:lnTo>
                  <a:pt x="0" y="3080366"/>
                </a:lnTo>
                <a:lnTo>
                  <a:pt x="0" y="0"/>
                </a:lnTo>
                <a:close/>
              </a:path>
            </a:pathLst>
          </a:custGeom>
          <a:blipFill>
            <a:blip r:embed="rId7"/>
            <a:stretch>
              <a:fillRect l="-10345" t="-52039" r="-483896" b="-53438"/>
            </a:stretch>
          </a:blipFill>
        </p:spPr>
      </p:sp>
      <p:sp>
        <p:nvSpPr>
          <p:cNvPr name="Freeform 7" id="7" descr="Círculo  Descripción generada automáticamente"/>
          <p:cNvSpPr/>
          <p:nvPr/>
        </p:nvSpPr>
        <p:spPr>
          <a:xfrm flipH="false" flipV="false" rot="10034940">
            <a:off x="4285458" y="6410751"/>
            <a:ext cx="2600057" cy="2592583"/>
          </a:xfrm>
          <a:custGeom>
            <a:avLst/>
            <a:gdLst/>
            <a:ahLst/>
            <a:cxnLst/>
            <a:rect r="r" b="b" t="t" l="l"/>
            <a:pathLst>
              <a:path h="2592583" w="2600057">
                <a:moveTo>
                  <a:pt x="0" y="0"/>
                </a:moveTo>
                <a:lnTo>
                  <a:pt x="2600057" y="0"/>
                </a:lnTo>
                <a:lnTo>
                  <a:pt x="2600057" y="2592582"/>
                </a:lnTo>
                <a:lnTo>
                  <a:pt x="0" y="2592582"/>
                </a:lnTo>
                <a:lnTo>
                  <a:pt x="0" y="0"/>
                </a:lnTo>
                <a:close/>
              </a:path>
            </a:pathLst>
          </a:custGeom>
          <a:blipFill>
            <a:blip r:embed="rId8">
              <a:alphaModFix amt="87000"/>
            </a:blip>
            <a:stretch>
              <a:fillRect l="-53858" t="-7549" r="-50918" b="-7969"/>
            </a:stretch>
          </a:blipFill>
        </p:spPr>
      </p:sp>
      <p:grpSp>
        <p:nvGrpSpPr>
          <p:cNvPr name="Group 8" id="8"/>
          <p:cNvGrpSpPr/>
          <p:nvPr/>
        </p:nvGrpSpPr>
        <p:grpSpPr>
          <a:xfrm rot="-10800000">
            <a:off x="6970070" y="580772"/>
            <a:ext cx="338988" cy="338988"/>
            <a:chOff x="0" y="0"/>
            <a:chExt cx="406400" cy="406400"/>
          </a:xfrm>
        </p:grpSpPr>
        <p:sp>
          <p:nvSpPr>
            <p:cNvPr name="Freeform 9" id="9"/>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998DDF"/>
            </a:solidFill>
          </p:spPr>
        </p:sp>
      </p:grpSp>
      <p:grpSp>
        <p:nvGrpSpPr>
          <p:cNvPr name="Group 10" id="10"/>
          <p:cNvGrpSpPr/>
          <p:nvPr/>
        </p:nvGrpSpPr>
        <p:grpSpPr>
          <a:xfrm rot="-10800000">
            <a:off x="1845100" y="3045734"/>
            <a:ext cx="180171" cy="180171"/>
            <a:chOff x="0" y="0"/>
            <a:chExt cx="216000" cy="216000"/>
          </a:xfrm>
        </p:grpSpPr>
        <p:sp>
          <p:nvSpPr>
            <p:cNvPr name="Freeform 11" id="11"/>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12" id="12"/>
          <p:cNvGrpSpPr/>
          <p:nvPr/>
        </p:nvGrpSpPr>
        <p:grpSpPr>
          <a:xfrm rot="-10800000">
            <a:off x="5318630" y="7058022"/>
            <a:ext cx="338988" cy="338988"/>
            <a:chOff x="0" y="0"/>
            <a:chExt cx="406400" cy="406400"/>
          </a:xfrm>
        </p:grpSpPr>
        <p:sp>
          <p:nvSpPr>
            <p:cNvPr name="Freeform 13" id="13"/>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3BB30"/>
            </a:solidFill>
          </p:spPr>
        </p:sp>
      </p:grpSp>
      <p:grpSp>
        <p:nvGrpSpPr>
          <p:cNvPr name="Group 14" id="14"/>
          <p:cNvGrpSpPr/>
          <p:nvPr/>
        </p:nvGrpSpPr>
        <p:grpSpPr>
          <a:xfrm rot="-10800000">
            <a:off x="2265593" y="3638926"/>
            <a:ext cx="246234" cy="246234"/>
            <a:chOff x="0" y="0"/>
            <a:chExt cx="295200" cy="295200"/>
          </a:xfrm>
        </p:grpSpPr>
        <p:sp>
          <p:nvSpPr>
            <p:cNvPr name="Freeform 15" id="15"/>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sp>
        <p:nvSpPr>
          <p:cNvPr name="TextBox 16" id="16"/>
          <p:cNvSpPr txBox="true"/>
          <p:nvPr/>
        </p:nvSpPr>
        <p:spPr>
          <a:xfrm rot="0">
            <a:off x="7730904" y="3226550"/>
            <a:ext cx="8265750" cy="4122420"/>
          </a:xfrm>
          <a:prstGeom prst="rect">
            <a:avLst/>
          </a:prstGeom>
        </p:spPr>
        <p:txBody>
          <a:bodyPr anchor="t" rtlCol="false" tIns="0" lIns="0" bIns="0" rIns="0">
            <a:spAutoFit/>
          </a:bodyPr>
          <a:lstStyle/>
          <a:p>
            <a:pPr algn="r" marL="1023257" indent="-511629" lvl="1">
              <a:lnSpc>
                <a:spcPts val="3240"/>
              </a:lnSpc>
            </a:pPr>
            <a:r>
              <a:rPr lang="en-US" sz="3000">
                <a:solidFill>
                  <a:srgbClr val="36174D"/>
                </a:solidFill>
                <a:latin typeface="Arimo"/>
                <a:ea typeface="Arimo"/>
                <a:cs typeface="Arimo"/>
                <a:sym typeface="Arimo"/>
              </a:rPr>
              <a:t>Filosofi warna dalam Ilmu Manajemen Keperawatan (IMK) memainkan peran besar dalam menciptakan suasana dan pesan tertentu yang berkaitan dengan kesehatan, empati, kepercayaan, dan profesionalisme. Warna yang dipilih dengan tepat dapat membantu menekankan aspek-aspek ini dalam komunikasi dan presentasi di bidang keperawatan.</a:t>
            </a:r>
          </a:p>
        </p:txBody>
      </p:sp>
      <p:sp>
        <p:nvSpPr>
          <p:cNvPr name="TextBox 17" id="17"/>
          <p:cNvSpPr txBox="true"/>
          <p:nvPr/>
        </p:nvSpPr>
        <p:spPr>
          <a:xfrm rot="0">
            <a:off x="7730904" y="1578458"/>
            <a:ext cx="8265750" cy="1169670"/>
          </a:xfrm>
          <a:prstGeom prst="rect">
            <a:avLst/>
          </a:prstGeom>
        </p:spPr>
        <p:txBody>
          <a:bodyPr anchor="t" rtlCol="false" tIns="0" lIns="0" bIns="0" rIns="0">
            <a:spAutoFit/>
          </a:bodyPr>
          <a:lstStyle/>
          <a:p>
            <a:pPr algn="r">
              <a:lnSpc>
                <a:spcPts val="8640"/>
              </a:lnSpc>
            </a:pPr>
            <a:r>
              <a:rPr lang="en-US" sz="9000">
                <a:solidFill>
                  <a:srgbClr val="36174D"/>
                </a:solidFill>
                <a:latin typeface="Staatliches"/>
                <a:ea typeface="Staatliches"/>
                <a:cs typeface="Staatliches"/>
                <a:sym typeface="Staatliches"/>
              </a:rPr>
              <a:t>Filosofi Warna</a:t>
            </a:r>
          </a:p>
        </p:txBody>
      </p:sp>
      <p:grpSp>
        <p:nvGrpSpPr>
          <p:cNvPr name="Group 18" id="18"/>
          <p:cNvGrpSpPr/>
          <p:nvPr/>
        </p:nvGrpSpPr>
        <p:grpSpPr>
          <a:xfrm rot="5734011">
            <a:off x="17529548" y="6854708"/>
            <a:ext cx="338988" cy="338988"/>
            <a:chOff x="0" y="0"/>
            <a:chExt cx="406400" cy="406400"/>
          </a:xfrm>
        </p:grpSpPr>
        <p:sp>
          <p:nvSpPr>
            <p:cNvPr name="Freeform 19" id="19"/>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3BB30"/>
            </a:solidFill>
          </p:spPr>
        </p:sp>
      </p:grpSp>
      <p:grpSp>
        <p:nvGrpSpPr>
          <p:cNvPr name="Group 20" id="20"/>
          <p:cNvGrpSpPr/>
          <p:nvPr/>
        </p:nvGrpSpPr>
        <p:grpSpPr>
          <a:xfrm rot="5734011">
            <a:off x="13826130" y="9649707"/>
            <a:ext cx="246234" cy="246234"/>
            <a:chOff x="0" y="0"/>
            <a:chExt cx="295200" cy="295200"/>
          </a:xfrm>
        </p:grpSpPr>
        <p:sp>
          <p:nvSpPr>
            <p:cNvPr name="Freeform 21" id="21"/>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22" id="22"/>
          <p:cNvGrpSpPr/>
          <p:nvPr/>
        </p:nvGrpSpPr>
        <p:grpSpPr>
          <a:xfrm rot="5734011">
            <a:off x="14935988" y="8254566"/>
            <a:ext cx="246234" cy="246234"/>
            <a:chOff x="0" y="0"/>
            <a:chExt cx="295200" cy="295200"/>
          </a:xfrm>
        </p:grpSpPr>
        <p:sp>
          <p:nvSpPr>
            <p:cNvPr name="Freeform 23" id="23"/>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24" id="24"/>
          <p:cNvGrpSpPr/>
          <p:nvPr/>
        </p:nvGrpSpPr>
        <p:grpSpPr>
          <a:xfrm rot="-10800000">
            <a:off x="15996654" y="490686"/>
            <a:ext cx="180171" cy="180171"/>
            <a:chOff x="0" y="0"/>
            <a:chExt cx="216000" cy="216000"/>
          </a:xfrm>
        </p:grpSpPr>
        <p:sp>
          <p:nvSpPr>
            <p:cNvPr name="Freeform 25" id="25"/>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sp>
        <p:nvSpPr>
          <p:cNvPr name="Freeform 26" id="26" descr="Patrón de fondo  Descripción generada automáticamente con confianza baja"/>
          <p:cNvSpPr/>
          <p:nvPr/>
        </p:nvSpPr>
        <p:spPr>
          <a:xfrm flipH="false" flipV="false" rot="-10800000">
            <a:off x="13192256" y="-460106"/>
            <a:ext cx="6448834" cy="6793686"/>
          </a:xfrm>
          <a:custGeom>
            <a:avLst/>
            <a:gdLst/>
            <a:ahLst/>
            <a:cxnLst/>
            <a:rect r="r" b="b" t="t" l="l"/>
            <a:pathLst>
              <a:path h="6793686" w="6448834">
                <a:moveTo>
                  <a:pt x="0" y="0"/>
                </a:moveTo>
                <a:lnTo>
                  <a:pt x="6448835" y="0"/>
                </a:lnTo>
                <a:lnTo>
                  <a:pt x="6448835" y="6793686"/>
                </a:lnTo>
                <a:lnTo>
                  <a:pt x="0" y="6793686"/>
                </a:lnTo>
                <a:lnTo>
                  <a:pt x="0" y="0"/>
                </a:lnTo>
                <a:close/>
              </a:path>
            </a:pathLst>
          </a:custGeom>
          <a:blipFill>
            <a:blip r:embed="rId9"/>
            <a:stretch>
              <a:fillRect l="-261079" t="-33148" r="-10222" b="-6510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98DDF">
                <a:alpha val="100000"/>
              </a:srgbClr>
            </a:gs>
            <a:gs pos="100000">
              <a:srgbClr val="C6B8EB">
                <a:alpha val="100000"/>
              </a:srgbClr>
            </a:gs>
          </a:gsLst>
          <a:lin ang="5400012"/>
        </a:gradFill>
      </p:bgPr>
    </p:bg>
    <p:spTree>
      <p:nvGrpSpPr>
        <p:cNvPr id="1" name=""/>
        <p:cNvGrpSpPr/>
        <p:nvPr/>
      </p:nvGrpSpPr>
      <p:grpSpPr>
        <a:xfrm>
          <a:off x="0" y="0"/>
          <a:ext cx="0" cy="0"/>
          <a:chOff x="0" y="0"/>
          <a:chExt cx="0" cy="0"/>
        </a:xfrm>
      </p:grpSpPr>
      <p:sp>
        <p:nvSpPr>
          <p:cNvPr name="Freeform 2" id="2" descr="Patrón de fondo  Descripción generada automáticamente con confianza baja"/>
          <p:cNvSpPr/>
          <p:nvPr/>
        </p:nvSpPr>
        <p:spPr>
          <a:xfrm flipH="true" flipV="false" rot="-10800000">
            <a:off x="-28300" y="-56602"/>
            <a:ext cx="3816298" cy="4074402"/>
          </a:xfrm>
          <a:custGeom>
            <a:avLst/>
            <a:gdLst/>
            <a:ahLst/>
            <a:cxnLst/>
            <a:rect r="r" b="b" t="t" l="l"/>
            <a:pathLst>
              <a:path h="4074402" w="3816298">
                <a:moveTo>
                  <a:pt x="3816298" y="0"/>
                </a:moveTo>
                <a:lnTo>
                  <a:pt x="0" y="0"/>
                </a:lnTo>
                <a:lnTo>
                  <a:pt x="0" y="4074402"/>
                </a:lnTo>
                <a:lnTo>
                  <a:pt x="3816298" y="4074402"/>
                </a:lnTo>
                <a:lnTo>
                  <a:pt x="3816298" y="0"/>
                </a:lnTo>
                <a:close/>
              </a:path>
            </a:pathLst>
          </a:custGeom>
          <a:blipFill>
            <a:blip r:embed="rId3"/>
            <a:stretch>
              <a:fillRect l="-260843" t="-32688" r="-10231" b="-62818"/>
            </a:stretch>
          </a:blipFill>
        </p:spPr>
      </p:sp>
      <p:sp>
        <p:nvSpPr>
          <p:cNvPr name="Freeform 3" id="3" descr="Icono  Descripción generada automáticamente"/>
          <p:cNvSpPr/>
          <p:nvPr/>
        </p:nvSpPr>
        <p:spPr>
          <a:xfrm flipH="true" flipV="false" rot="-10800000">
            <a:off x="-28300" y="-56602"/>
            <a:ext cx="2049802" cy="1660802"/>
          </a:xfrm>
          <a:custGeom>
            <a:avLst/>
            <a:gdLst/>
            <a:ahLst/>
            <a:cxnLst/>
            <a:rect r="r" b="b" t="t" l="l"/>
            <a:pathLst>
              <a:path h="1660802" w="2049802">
                <a:moveTo>
                  <a:pt x="2049802" y="0"/>
                </a:moveTo>
                <a:lnTo>
                  <a:pt x="0" y="0"/>
                </a:lnTo>
                <a:lnTo>
                  <a:pt x="0" y="1660802"/>
                </a:lnTo>
                <a:lnTo>
                  <a:pt x="2049802" y="1660802"/>
                </a:lnTo>
                <a:lnTo>
                  <a:pt x="2049802" y="0"/>
                </a:lnTo>
                <a:close/>
              </a:path>
            </a:pathLst>
          </a:custGeom>
          <a:blipFill>
            <a:blip r:embed="rId4"/>
            <a:stretch>
              <a:fillRect l="-256668" t="-60888" r="-7731" b="-92096"/>
            </a:stretch>
          </a:blipFill>
        </p:spPr>
      </p:sp>
      <p:sp>
        <p:nvSpPr>
          <p:cNvPr name="Freeform 4" id="4" descr="Un dibujo de un animal  Descripción generada automáticamente con confianza baja"/>
          <p:cNvSpPr/>
          <p:nvPr/>
        </p:nvSpPr>
        <p:spPr>
          <a:xfrm flipH="false" flipV="false" rot="0">
            <a:off x="13097750" y="6866050"/>
            <a:ext cx="5190250" cy="3420948"/>
          </a:xfrm>
          <a:custGeom>
            <a:avLst/>
            <a:gdLst/>
            <a:ahLst/>
            <a:cxnLst/>
            <a:rect r="r" b="b" t="t" l="l"/>
            <a:pathLst>
              <a:path h="3420948" w="5190250">
                <a:moveTo>
                  <a:pt x="0" y="0"/>
                </a:moveTo>
                <a:lnTo>
                  <a:pt x="5190250" y="0"/>
                </a:lnTo>
                <a:lnTo>
                  <a:pt x="5190250" y="3420948"/>
                </a:lnTo>
                <a:lnTo>
                  <a:pt x="0" y="3420948"/>
                </a:lnTo>
                <a:lnTo>
                  <a:pt x="0" y="0"/>
                </a:lnTo>
                <a:close/>
              </a:path>
            </a:pathLst>
          </a:custGeom>
          <a:blipFill>
            <a:blip r:embed="rId5"/>
            <a:stretch>
              <a:fillRect l="-3639" t="-119038" r="-233651" b="-68813"/>
            </a:stretch>
          </a:blipFill>
        </p:spPr>
      </p:sp>
      <p:sp>
        <p:nvSpPr>
          <p:cNvPr name="Freeform 5" id="5" descr="Forma  Descripción generada automáticamente"/>
          <p:cNvSpPr/>
          <p:nvPr/>
        </p:nvSpPr>
        <p:spPr>
          <a:xfrm flipH="true" flipV="false" rot="0">
            <a:off x="17016102" y="1500268"/>
            <a:ext cx="2195252" cy="1089450"/>
          </a:xfrm>
          <a:custGeom>
            <a:avLst/>
            <a:gdLst/>
            <a:ahLst/>
            <a:cxnLst/>
            <a:rect r="r" b="b" t="t" l="l"/>
            <a:pathLst>
              <a:path h="1089450" w="2195252">
                <a:moveTo>
                  <a:pt x="2195252" y="0"/>
                </a:moveTo>
                <a:lnTo>
                  <a:pt x="0" y="0"/>
                </a:lnTo>
                <a:lnTo>
                  <a:pt x="0" y="1089450"/>
                </a:lnTo>
                <a:lnTo>
                  <a:pt x="2195252" y="1089450"/>
                </a:lnTo>
                <a:lnTo>
                  <a:pt x="2195252" y="0"/>
                </a:lnTo>
                <a:close/>
              </a:path>
            </a:pathLst>
          </a:custGeom>
          <a:blipFill>
            <a:blip r:embed="rId6"/>
            <a:stretch>
              <a:fillRect l="-7309" t="-14628" r="-8071" b="-16148"/>
            </a:stretch>
          </a:blipFill>
        </p:spPr>
      </p:sp>
      <p:sp>
        <p:nvSpPr>
          <p:cNvPr name="Freeform 6" id="6" descr="Forma  Descripción generada automáticamente"/>
          <p:cNvSpPr/>
          <p:nvPr/>
        </p:nvSpPr>
        <p:spPr>
          <a:xfrm flipH="true" flipV="false" rot="0">
            <a:off x="-3435210" y="7033844"/>
            <a:ext cx="4573910" cy="2269922"/>
          </a:xfrm>
          <a:custGeom>
            <a:avLst/>
            <a:gdLst/>
            <a:ahLst/>
            <a:cxnLst/>
            <a:rect r="r" b="b" t="t" l="l"/>
            <a:pathLst>
              <a:path h="2269922" w="4573910">
                <a:moveTo>
                  <a:pt x="4573910" y="0"/>
                </a:moveTo>
                <a:lnTo>
                  <a:pt x="0" y="0"/>
                </a:lnTo>
                <a:lnTo>
                  <a:pt x="0" y="2269922"/>
                </a:lnTo>
                <a:lnTo>
                  <a:pt x="4573910" y="2269922"/>
                </a:lnTo>
                <a:lnTo>
                  <a:pt x="4573910" y="0"/>
                </a:lnTo>
                <a:close/>
              </a:path>
            </a:pathLst>
          </a:custGeom>
          <a:blipFill>
            <a:blip r:embed="rId6"/>
            <a:stretch>
              <a:fillRect l="-7309" t="-14628" r="-8071" b="-16148"/>
            </a:stretch>
          </a:blipFill>
        </p:spPr>
      </p:sp>
      <p:grpSp>
        <p:nvGrpSpPr>
          <p:cNvPr name="Group 7" id="7"/>
          <p:cNvGrpSpPr/>
          <p:nvPr/>
        </p:nvGrpSpPr>
        <p:grpSpPr>
          <a:xfrm rot="0">
            <a:off x="16683844" y="5433698"/>
            <a:ext cx="162000" cy="162000"/>
            <a:chOff x="0" y="0"/>
            <a:chExt cx="216000" cy="216000"/>
          </a:xfrm>
        </p:grpSpPr>
        <p:sp>
          <p:nvSpPr>
            <p:cNvPr name="Freeform 8" id="8"/>
            <p:cNvSpPr/>
            <p:nvPr/>
          </p:nvSpPr>
          <p:spPr>
            <a:xfrm flipH="false" flipV="false" rot="0">
              <a:off x="0" y="0"/>
              <a:ext cx="215900" cy="215900"/>
            </a:xfrm>
            <a:custGeom>
              <a:avLst/>
              <a:gdLst/>
              <a:ahLst/>
              <a:cxnLst/>
              <a:rect r="r" b="b" t="t" l="l"/>
              <a:pathLst>
                <a:path h="215900" w="215900">
                  <a:moveTo>
                    <a:pt x="0" y="107950"/>
                  </a:moveTo>
                  <a:cubicBezTo>
                    <a:pt x="0" y="48387"/>
                    <a:pt x="48387" y="0"/>
                    <a:pt x="107950" y="0"/>
                  </a:cubicBezTo>
                  <a:cubicBezTo>
                    <a:pt x="167513" y="0"/>
                    <a:pt x="215900" y="48387"/>
                    <a:pt x="215900" y="107950"/>
                  </a:cubicBezTo>
                  <a:cubicBezTo>
                    <a:pt x="215900" y="167513"/>
                    <a:pt x="167513" y="215900"/>
                    <a:pt x="107950" y="215900"/>
                  </a:cubicBezTo>
                  <a:cubicBezTo>
                    <a:pt x="48387" y="215900"/>
                    <a:pt x="0" y="167640"/>
                    <a:pt x="0" y="107950"/>
                  </a:cubicBezTo>
                  <a:close/>
                </a:path>
              </a:pathLst>
            </a:custGeom>
            <a:solidFill>
              <a:srgbClr val="FFFFFF"/>
            </a:solidFill>
          </p:spPr>
        </p:sp>
      </p:grpSp>
      <p:grpSp>
        <p:nvGrpSpPr>
          <p:cNvPr name="Group 9" id="9"/>
          <p:cNvGrpSpPr/>
          <p:nvPr/>
        </p:nvGrpSpPr>
        <p:grpSpPr>
          <a:xfrm rot="0">
            <a:off x="1924050" y="2110518"/>
            <a:ext cx="304800" cy="304800"/>
            <a:chOff x="0" y="0"/>
            <a:chExt cx="406400" cy="406400"/>
          </a:xfrm>
        </p:grpSpPr>
        <p:sp>
          <p:nvSpPr>
            <p:cNvPr name="Freeform 10" id="10"/>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grpSp>
        <p:nvGrpSpPr>
          <p:cNvPr name="Group 11" id="11"/>
          <p:cNvGrpSpPr/>
          <p:nvPr/>
        </p:nvGrpSpPr>
        <p:grpSpPr>
          <a:xfrm rot="0">
            <a:off x="1226692" y="3310378"/>
            <a:ext cx="221400" cy="221400"/>
            <a:chOff x="0" y="0"/>
            <a:chExt cx="295200" cy="295200"/>
          </a:xfrm>
        </p:grpSpPr>
        <p:sp>
          <p:nvSpPr>
            <p:cNvPr name="Freeform 12" id="12"/>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3" id="13"/>
          <p:cNvGrpSpPr/>
          <p:nvPr/>
        </p:nvGrpSpPr>
        <p:grpSpPr>
          <a:xfrm rot="0">
            <a:off x="16941272" y="4182468"/>
            <a:ext cx="221400" cy="221400"/>
            <a:chOff x="0" y="0"/>
            <a:chExt cx="295200" cy="295200"/>
          </a:xfrm>
        </p:grpSpPr>
        <p:sp>
          <p:nvSpPr>
            <p:cNvPr name="Freeform 14" id="14"/>
            <p:cNvSpPr/>
            <p:nvPr/>
          </p:nvSpPr>
          <p:spPr>
            <a:xfrm flipH="false" flipV="false" rot="0">
              <a:off x="0" y="0"/>
              <a:ext cx="295148" cy="295148"/>
            </a:xfrm>
            <a:custGeom>
              <a:avLst/>
              <a:gdLst/>
              <a:ahLst/>
              <a:cxnLst/>
              <a:rect r="r" b="b" t="t" l="l"/>
              <a:pathLst>
                <a:path h="295148" w="295148">
                  <a:moveTo>
                    <a:pt x="0" y="0"/>
                  </a:moveTo>
                  <a:lnTo>
                    <a:pt x="295148" y="0"/>
                  </a:lnTo>
                  <a:lnTo>
                    <a:pt x="295148" y="295148"/>
                  </a:lnTo>
                  <a:lnTo>
                    <a:pt x="0" y="295148"/>
                  </a:lnTo>
                  <a:close/>
                </a:path>
              </a:pathLst>
            </a:custGeom>
            <a:solidFill>
              <a:srgbClr val="BAD6F1"/>
            </a:solidFill>
          </p:spPr>
        </p:sp>
      </p:grpSp>
      <p:grpSp>
        <p:nvGrpSpPr>
          <p:cNvPr name="Group 15" id="15"/>
          <p:cNvGrpSpPr/>
          <p:nvPr/>
        </p:nvGrpSpPr>
        <p:grpSpPr>
          <a:xfrm rot="0">
            <a:off x="14859000" y="1218182"/>
            <a:ext cx="304800" cy="304800"/>
            <a:chOff x="0" y="0"/>
            <a:chExt cx="406400" cy="406400"/>
          </a:xfrm>
        </p:grpSpPr>
        <p:sp>
          <p:nvSpPr>
            <p:cNvPr name="Freeform 16" id="16"/>
            <p:cNvSpPr/>
            <p:nvPr/>
          </p:nvSpPr>
          <p:spPr>
            <a:xfrm flipH="false" flipV="false" rot="0">
              <a:off x="0" y="0"/>
              <a:ext cx="406400" cy="406400"/>
            </a:xfrm>
            <a:custGeom>
              <a:avLst/>
              <a:gdLst/>
              <a:ahLst/>
              <a:cxnLst/>
              <a:rect r="r" b="b" t="t" l="l"/>
              <a:pathLst>
                <a:path h="406400" w="406400">
                  <a:moveTo>
                    <a:pt x="0" y="203200"/>
                  </a:moveTo>
                  <a:cubicBezTo>
                    <a:pt x="0" y="90932"/>
                    <a:pt x="90932" y="0"/>
                    <a:pt x="203200" y="0"/>
                  </a:cubicBezTo>
                  <a:cubicBezTo>
                    <a:pt x="315468" y="0"/>
                    <a:pt x="406400" y="90932"/>
                    <a:pt x="406400" y="203200"/>
                  </a:cubicBezTo>
                  <a:cubicBezTo>
                    <a:pt x="406400" y="315468"/>
                    <a:pt x="315468" y="406400"/>
                    <a:pt x="203200" y="406400"/>
                  </a:cubicBezTo>
                  <a:cubicBezTo>
                    <a:pt x="90932" y="406400"/>
                    <a:pt x="0" y="315468"/>
                    <a:pt x="0" y="203200"/>
                  </a:cubicBezTo>
                  <a:close/>
                </a:path>
              </a:pathLst>
            </a:custGeom>
            <a:solidFill>
              <a:srgbClr val="FFFFFF"/>
            </a:solidFill>
          </p:spPr>
        </p:sp>
      </p:grpSp>
      <p:sp>
        <p:nvSpPr>
          <p:cNvPr name="TextBox 17" id="17"/>
          <p:cNvSpPr txBox="true"/>
          <p:nvPr/>
        </p:nvSpPr>
        <p:spPr>
          <a:xfrm rot="0">
            <a:off x="6222493" y="1420048"/>
            <a:ext cx="6202012" cy="1169670"/>
          </a:xfrm>
          <a:prstGeom prst="rect">
            <a:avLst/>
          </a:prstGeom>
        </p:spPr>
        <p:txBody>
          <a:bodyPr anchor="t" rtlCol="false" tIns="0" lIns="0" bIns="0" rIns="0">
            <a:spAutoFit/>
          </a:bodyPr>
          <a:lstStyle/>
          <a:p>
            <a:pPr algn="ctr">
              <a:lnSpc>
                <a:spcPts val="8640"/>
              </a:lnSpc>
            </a:pPr>
            <a:r>
              <a:rPr lang="en-US" sz="9000">
                <a:solidFill>
                  <a:srgbClr val="36174D"/>
                </a:solidFill>
                <a:latin typeface="Staatliches"/>
                <a:ea typeface="Staatliches"/>
                <a:cs typeface="Staatliches"/>
                <a:sym typeface="Staatliches"/>
              </a:rPr>
              <a:t>COntoh warna</a:t>
            </a:r>
          </a:p>
        </p:txBody>
      </p:sp>
      <p:grpSp>
        <p:nvGrpSpPr>
          <p:cNvPr name="Group 18" id="18"/>
          <p:cNvGrpSpPr/>
          <p:nvPr/>
        </p:nvGrpSpPr>
        <p:grpSpPr>
          <a:xfrm rot="0">
            <a:off x="3023641" y="4182468"/>
            <a:ext cx="5476875" cy="455436"/>
            <a:chOff x="0" y="0"/>
            <a:chExt cx="4338400" cy="360765"/>
          </a:xfrm>
        </p:grpSpPr>
        <p:sp>
          <p:nvSpPr>
            <p:cNvPr name="Freeform 19" id="19"/>
            <p:cNvSpPr/>
            <p:nvPr/>
          </p:nvSpPr>
          <p:spPr>
            <a:xfrm flipH="false" flipV="false" rot="0">
              <a:off x="0" y="0"/>
              <a:ext cx="4338320" cy="360770"/>
            </a:xfrm>
            <a:custGeom>
              <a:avLst/>
              <a:gdLst/>
              <a:ahLst/>
              <a:cxnLst/>
              <a:rect r="r" b="b" t="t" l="l"/>
              <a:pathLst>
                <a:path h="360770" w="4338320">
                  <a:moveTo>
                    <a:pt x="0" y="84003"/>
                  </a:moveTo>
                  <a:cubicBezTo>
                    <a:pt x="0" y="37593"/>
                    <a:pt x="67691" y="0"/>
                    <a:pt x="151257" y="0"/>
                  </a:cubicBezTo>
                  <a:lnTo>
                    <a:pt x="4187063" y="0"/>
                  </a:lnTo>
                  <a:cubicBezTo>
                    <a:pt x="4270629" y="0"/>
                    <a:pt x="4338320" y="37593"/>
                    <a:pt x="4338320" y="84003"/>
                  </a:cubicBezTo>
                  <a:lnTo>
                    <a:pt x="4338320" y="276765"/>
                  </a:lnTo>
                  <a:cubicBezTo>
                    <a:pt x="4338320" y="323174"/>
                    <a:pt x="4270629" y="360770"/>
                    <a:pt x="4187063" y="360770"/>
                  </a:cubicBezTo>
                  <a:lnTo>
                    <a:pt x="151257" y="360770"/>
                  </a:lnTo>
                  <a:cubicBezTo>
                    <a:pt x="67691" y="360770"/>
                    <a:pt x="0" y="323174"/>
                    <a:pt x="0" y="276765"/>
                  </a:cubicBezTo>
                  <a:close/>
                </a:path>
              </a:pathLst>
            </a:custGeom>
            <a:gradFill rotWithShape="true">
              <a:gsLst>
                <a:gs pos="0">
                  <a:srgbClr val="FFFFFF">
                    <a:alpha val="100000"/>
                  </a:srgbClr>
                </a:gs>
                <a:gs pos="100000">
                  <a:srgbClr val="C6B8EB">
                    <a:alpha val="100000"/>
                  </a:srgbClr>
                </a:gs>
              </a:gsLst>
              <a:lin ang="680537"/>
            </a:gradFill>
          </p:spPr>
        </p:sp>
      </p:grpSp>
      <p:sp>
        <p:nvSpPr>
          <p:cNvPr name="TextBox 20" id="20"/>
          <p:cNvSpPr txBox="true"/>
          <p:nvPr/>
        </p:nvSpPr>
        <p:spPr>
          <a:xfrm rot="0">
            <a:off x="2076450" y="4799418"/>
            <a:ext cx="6474166" cy="1019175"/>
          </a:xfrm>
          <a:prstGeom prst="rect">
            <a:avLst/>
          </a:prstGeom>
        </p:spPr>
        <p:txBody>
          <a:bodyPr anchor="t" rtlCol="false" tIns="0" lIns="0" bIns="0" rIns="0">
            <a:spAutoFit/>
          </a:bodyPr>
          <a:lstStyle/>
          <a:p>
            <a:pPr algn="l" marL="852713" indent="-426357" lvl="1">
              <a:lnSpc>
                <a:spcPts val="2699"/>
              </a:lnSpc>
            </a:pPr>
            <a:r>
              <a:rPr lang="en-US" sz="2499">
                <a:solidFill>
                  <a:srgbClr val="36174D"/>
                </a:solidFill>
                <a:latin typeface="Arimo"/>
                <a:ea typeface="Arimo"/>
                <a:cs typeface="Arimo"/>
                <a:sym typeface="Arimo"/>
              </a:rPr>
              <a:t> Biru adalah warna yang paling sering diasosiasikan dengan kepercayaan, profesionalisme, dan ketenangan.</a:t>
            </a:r>
          </a:p>
        </p:txBody>
      </p:sp>
      <p:sp>
        <p:nvSpPr>
          <p:cNvPr name="TextBox 21" id="21"/>
          <p:cNvSpPr txBox="true"/>
          <p:nvPr/>
        </p:nvSpPr>
        <p:spPr>
          <a:xfrm rot="0">
            <a:off x="3023641" y="4233282"/>
            <a:ext cx="5476875" cy="352425"/>
          </a:xfrm>
          <a:prstGeom prst="rect">
            <a:avLst/>
          </a:prstGeom>
        </p:spPr>
        <p:txBody>
          <a:bodyPr anchor="t" rtlCol="false" tIns="0" lIns="0" bIns="0" rIns="0">
            <a:spAutoFit/>
          </a:bodyPr>
          <a:lstStyle/>
          <a:p>
            <a:pPr algn="l">
              <a:lnSpc>
                <a:spcPts val="2699"/>
              </a:lnSpc>
            </a:pPr>
            <a:r>
              <a:rPr lang="en-US" sz="2499">
                <a:solidFill>
                  <a:srgbClr val="36174D"/>
                </a:solidFill>
                <a:latin typeface="Arimo"/>
                <a:ea typeface="Arimo"/>
                <a:cs typeface="Arimo"/>
                <a:sym typeface="Arimo"/>
              </a:rPr>
              <a:t>  Biru - Ketenangan dan Kepercayaan</a:t>
            </a:r>
          </a:p>
        </p:txBody>
      </p:sp>
      <p:grpSp>
        <p:nvGrpSpPr>
          <p:cNvPr name="Group 22" id="22"/>
          <p:cNvGrpSpPr/>
          <p:nvPr/>
        </p:nvGrpSpPr>
        <p:grpSpPr>
          <a:xfrm rot="0">
            <a:off x="3023641" y="6049094"/>
            <a:ext cx="5476875" cy="403239"/>
            <a:chOff x="0" y="0"/>
            <a:chExt cx="4338400" cy="319418"/>
          </a:xfrm>
        </p:grpSpPr>
        <p:sp>
          <p:nvSpPr>
            <p:cNvPr name="Freeform 23" id="23"/>
            <p:cNvSpPr/>
            <p:nvPr/>
          </p:nvSpPr>
          <p:spPr>
            <a:xfrm flipH="false" flipV="false" rot="0">
              <a:off x="0" y="0"/>
              <a:ext cx="4338320" cy="319423"/>
            </a:xfrm>
            <a:custGeom>
              <a:avLst/>
              <a:gdLst/>
              <a:ahLst/>
              <a:cxnLst/>
              <a:rect r="r" b="b" t="t" l="l"/>
              <a:pathLst>
                <a:path h="319423" w="4338320">
                  <a:moveTo>
                    <a:pt x="0" y="74375"/>
                  </a:moveTo>
                  <a:cubicBezTo>
                    <a:pt x="0" y="33285"/>
                    <a:pt x="67691" y="0"/>
                    <a:pt x="151257" y="0"/>
                  </a:cubicBezTo>
                  <a:lnTo>
                    <a:pt x="4187063" y="0"/>
                  </a:lnTo>
                  <a:cubicBezTo>
                    <a:pt x="4270629" y="0"/>
                    <a:pt x="4338320" y="33285"/>
                    <a:pt x="4338320" y="74375"/>
                  </a:cubicBezTo>
                  <a:lnTo>
                    <a:pt x="4338320" y="245045"/>
                  </a:lnTo>
                  <a:cubicBezTo>
                    <a:pt x="4338320" y="286136"/>
                    <a:pt x="4270629" y="319423"/>
                    <a:pt x="4187063" y="319423"/>
                  </a:cubicBezTo>
                  <a:lnTo>
                    <a:pt x="151257" y="319423"/>
                  </a:lnTo>
                  <a:cubicBezTo>
                    <a:pt x="67691" y="319423"/>
                    <a:pt x="0" y="286136"/>
                    <a:pt x="0" y="245045"/>
                  </a:cubicBezTo>
                  <a:close/>
                </a:path>
              </a:pathLst>
            </a:custGeom>
            <a:gradFill rotWithShape="true">
              <a:gsLst>
                <a:gs pos="0">
                  <a:srgbClr val="FFFFFF">
                    <a:alpha val="100000"/>
                  </a:srgbClr>
                </a:gs>
                <a:gs pos="100000">
                  <a:srgbClr val="C6B8EB">
                    <a:alpha val="100000"/>
                  </a:srgbClr>
                </a:gs>
              </a:gsLst>
              <a:lin ang="680537"/>
            </a:gradFill>
          </p:spPr>
        </p:sp>
      </p:grpSp>
      <p:sp>
        <p:nvSpPr>
          <p:cNvPr name="TextBox 24" id="24"/>
          <p:cNvSpPr txBox="true"/>
          <p:nvPr/>
        </p:nvSpPr>
        <p:spPr>
          <a:xfrm rot="0">
            <a:off x="2076450" y="6666044"/>
            <a:ext cx="6474166" cy="1352550"/>
          </a:xfrm>
          <a:prstGeom prst="rect">
            <a:avLst/>
          </a:prstGeom>
        </p:spPr>
        <p:txBody>
          <a:bodyPr anchor="t" rtlCol="false" tIns="0" lIns="0" bIns="0" rIns="0">
            <a:spAutoFit/>
          </a:bodyPr>
          <a:lstStyle/>
          <a:p>
            <a:pPr algn="l" marL="852713" indent="-426357" lvl="1">
              <a:lnSpc>
                <a:spcPts val="2699"/>
              </a:lnSpc>
            </a:pPr>
            <a:r>
              <a:rPr lang="en-US" sz="2499">
                <a:solidFill>
                  <a:srgbClr val="36174D"/>
                </a:solidFill>
                <a:latin typeface="Arimo"/>
                <a:ea typeface="Arimo"/>
                <a:cs typeface="Arimo"/>
                <a:sym typeface="Arimo"/>
              </a:rPr>
              <a:t> Hijau melambangkan harmoni, keseimbangan, dan kesegaran, yang semuanya berkaitan dengan kesehatan dan pemulihan.</a:t>
            </a:r>
          </a:p>
        </p:txBody>
      </p:sp>
      <p:sp>
        <p:nvSpPr>
          <p:cNvPr name="TextBox 25" id="25"/>
          <p:cNvSpPr txBox="true"/>
          <p:nvPr/>
        </p:nvSpPr>
        <p:spPr>
          <a:xfrm rot="0">
            <a:off x="3023641" y="6099908"/>
            <a:ext cx="5780240" cy="352425"/>
          </a:xfrm>
          <a:prstGeom prst="rect">
            <a:avLst/>
          </a:prstGeom>
        </p:spPr>
        <p:txBody>
          <a:bodyPr anchor="t" rtlCol="false" tIns="0" lIns="0" bIns="0" rIns="0">
            <a:spAutoFit/>
          </a:bodyPr>
          <a:lstStyle/>
          <a:p>
            <a:pPr algn="l">
              <a:lnSpc>
                <a:spcPts val="2699"/>
              </a:lnSpc>
            </a:pPr>
            <a:r>
              <a:rPr lang="en-US" sz="2499">
                <a:solidFill>
                  <a:srgbClr val="36174D"/>
                </a:solidFill>
                <a:latin typeface="Arimo"/>
                <a:ea typeface="Arimo"/>
                <a:cs typeface="Arimo"/>
                <a:sym typeface="Arimo"/>
              </a:rPr>
              <a:t>  Hijau - Keseimbangan dan Kesehatan</a:t>
            </a:r>
          </a:p>
        </p:txBody>
      </p:sp>
      <p:grpSp>
        <p:nvGrpSpPr>
          <p:cNvPr name="Group 26" id="26"/>
          <p:cNvGrpSpPr/>
          <p:nvPr/>
        </p:nvGrpSpPr>
        <p:grpSpPr>
          <a:xfrm rot="0">
            <a:off x="9751072" y="4182468"/>
            <a:ext cx="5476875" cy="455436"/>
            <a:chOff x="0" y="0"/>
            <a:chExt cx="4338400" cy="360765"/>
          </a:xfrm>
        </p:grpSpPr>
        <p:sp>
          <p:nvSpPr>
            <p:cNvPr name="Freeform 27" id="27"/>
            <p:cNvSpPr/>
            <p:nvPr/>
          </p:nvSpPr>
          <p:spPr>
            <a:xfrm flipH="false" flipV="false" rot="0">
              <a:off x="0" y="0"/>
              <a:ext cx="4338320" cy="360770"/>
            </a:xfrm>
            <a:custGeom>
              <a:avLst/>
              <a:gdLst/>
              <a:ahLst/>
              <a:cxnLst/>
              <a:rect r="r" b="b" t="t" l="l"/>
              <a:pathLst>
                <a:path h="360770" w="4338320">
                  <a:moveTo>
                    <a:pt x="0" y="84003"/>
                  </a:moveTo>
                  <a:cubicBezTo>
                    <a:pt x="0" y="37593"/>
                    <a:pt x="67691" y="0"/>
                    <a:pt x="151257" y="0"/>
                  </a:cubicBezTo>
                  <a:lnTo>
                    <a:pt x="4187063" y="0"/>
                  </a:lnTo>
                  <a:cubicBezTo>
                    <a:pt x="4270629" y="0"/>
                    <a:pt x="4338320" y="37593"/>
                    <a:pt x="4338320" y="84003"/>
                  </a:cubicBezTo>
                  <a:lnTo>
                    <a:pt x="4338320" y="276765"/>
                  </a:lnTo>
                  <a:cubicBezTo>
                    <a:pt x="4338320" y="323174"/>
                    <a:pt x="4270629" y="360770"/>
                    <a:pt x="4187063" y="360770"/>
                  </a:cubicBezTo>
                  <a:lnTo>
                    <a:pt x="151257" y="360770"/>
                  </a:lnTo>
                  <a:cubicBezTo>
                    <a:pt x="67691" y="360770"/>
                    <a:pt x="0" y="323174"/>
                    <a:pt x="0" y="276765"/>
                  </a:cubicBezTo>
                  <a:close/>
                </a:path>
              </a:pathLst>
            </a:custGeom>
            <a:gradFill rotWithShape="true">
              <a:gsLst>
                <a:gs pos="0">
                  <a:srgbClr val="FFFFFF">
                    <a:alpha val="100000"/>
                  </a:srgbClr>
                </a:gs>
                <a:gs pos="100000">
                  <a:srgbClr val="C6B8EB">
                    <a:alpha val="100000"/>
                  </a:srgbClr>
                </a:gs>
              </a:gsLst>
              <a:lin ang="680537"/>
            </a:gradFill>
          </p:spPr>
        </p:sp>
      </p:grpSp>
      <p:sp>
        <p:nvSpPr>
          <p:cNvPr name="TextBox 28" id="28"/>
          <p:cNvSpPr txBox="true"/>
          <p:nvPr/>
        </p:nvSpPr>
        <p:spPr>
          <a:xfrm rot="0">
            <a:off x="8803881" y="4799418"/>
            <a:ext cx="6474166" cy="685800"/>
          </a:xfrm>
          <a:prstGeom prst="rect">
            <a:avLst/>
          </a:prstGeom>
        </p:spPr>
        <p:txBody>
          <a:bodyPr anchor="t" rtlCol="false" tIns="0" lIns="0" bIns="0" rIns="0">
            <a:spAutoFit/>
          </a:bodyPr>
          <a:lstStyle/>
          <a:p>
            <a:pPr algn="l" marL="852713" indent="-426357" lvl="1">
              <a:lnSpc>
                <a:spcPts val="2699"/>
              </a:lnSpc>
            </a:pPr>
            <a:r>
              <a:rPr lang="en-US" sz="2499">
                <a:solidFill>
                  <a:srgbClr val="36174D"/>
                </a:solidFill>
                <a:latin typeface="Arimo"/>
                <a:ea typeface="Arimo"/>
                <a:cs typeface="Arimo"/>
                <a:sym typeface="Arimo"/>
              </a:rPr>
              <a:t>Putih melambangkan kebersihan, kesucian, dan ketulusan. </a:t>
            </a:r>
          </a:p>
        </p:txBody>
      </p:sp>
      <p:sp>
        <p:nvSpPr>
          <p:cNvPr name="TextBox 29" id="29"/>
          <p:cNvSpPr txBox="true"/>
          <p:nvPr/>
        </p:nvSpPr>
        <p:spPr>
          <a:xfrm rot="0">
            <a:off x="9751072" y="4233282"/>
            <a:ext cx="5476875" cy="352425"/>
          </a:xfrm>
          <a:prstGeom prst="rect">
            <a:avLst/>
          </a:prstGeom>
        </p:spPr>
        <p:txBody>
          <a:bodyPr anchor="t" rtlCol="false" tIns="0" lIns="0" bIns="0" rIns="0">
            <a:spAutoFit/>
          </a:bodyPr>
          <a:lstStyle/>
          <a:p>
            <a:pPr algn="l">
              <a:lnSpc>
                <a:spcPts val="2699"/>
              </a:lnSpc>
            </a:pPr>
            <a:r>
              <a:rPr lang="en-US" sz="2499">
                <a:solidFill>
                  <a:srgbClr val="36174D"/>
                </a:solidFill>
                <a:latin typeface="Arimo"/>
                <a:ea typeface="Arimo"/>
                <a:cs typeface="Arimo"/>
                <a:sym typeface="Arimo"/>
              </a:rPr>
              <a:t>  Putih - Kebersihan dan Ketulusan</a:t>
            </a:r>
          </a:p>
        </p:txBody>
      </p:sp>
      <p:grpSp>
        <p:nvGrpSpPr>
          <p:cNvPr name="Group 30" id="30"/>
          <p:cNvGrpSpPr/>
          <p:nvPr/>
        </p:nvGrpSpPr>
        <p:grpSpPr>
          <a:xfrm rot="0">
            <a:off x="9751072" y="6049094"/>
            <a:ext cx="5255181" cy="487200"/>
            <a:chOff x="0" y="0"/>
            <a:chExt cx="4338400" cy="402207"/>
          </a:xfrm>
        </p:grpSpPr>
        <p:sp>
          <p:nvSpPr>
            <p:cNvPr name="Freeform 31" id="31"/>
            <p:cNvSpPr/>
            <p:nvPr/>
          </p:nvSpPr>
          <p:spPr>
            <a:xfrm flipH="false" flipV="false" rot="0">
              <a:off x="0" y="0"/>
              <a:ext cx="4338320" cy="402212"/>
            </a:xfrm>
            <a:custGeom>
              <a:avLst/>
              <a:gdLst/>
              <a:ahLst/>
              <a:cxnLst/>
              <a:rect r="r" b="b" t="t" l="l"/>
              <a:pathLst>
                <a:path h="402212" w="4338320">
                  <a:moveTo>
                    <a:pt x="0" y="93652"/>
                  </a:moveTo>
                  <a:cubicBezTo>
                    <a:pt x="0" y="41912"/>
                    <a:pt x="67691" y="0"/>
                    <a:pt x="151257" y="0"/>
                  </a:cubicBezTo>
                  <a:lnTo>
                    <a:pt x="4187063" y="0"/>
                  </a:lnTo>
                  <a:cubicBezTo>
                    <a:pt x="4270629" y="0"/>
                    <a:pt x="4338320" y="41912"/>
                    <a:pt x="4338320" y="93652"/>
                  </a:cubicBezTo>
                  <a:lnTo>
                    <a:pt x="4338320" y="308557"/>
                  </a:lnTo>
                  <a:cubicBezTo>
                    <a:pt x="4338320" y="360298"/>
                    <a:pt x="4270629" y="402212"/>
                    <a:pt x="4187063" y="402212"/>
                  </a:cubicBezTo>
                  <a:lnTo>
                    <a:pt x="151257" y="402212"/>
                  </a:lnTo>
                  <a:cubicBezTo>
                    <a:pt x="67691" y="402212"/>
                    <a:pt x="0" y="360298"/>
                    <a:pt x="0" y="308557"/>
                  </a:cubicBezTo>
                  <a:close/>
                </a:path>
              </a:pathLst>
            </a:custGeom>
            <a:gradFill rotWithShape="true">
              <a:gsLst>
                <a:gs pos="0">
                  <a:srgbClr val="FFFFFF">
                    <a:alpha val="100000"/>
                  </a:srgbClr>
                </a:gs>
                <a:gs pos="100000">
                  <a:srgbClr val="C6B8EB">
                    <a:alpha val="100000"/>
                  </a:srgbClr>
                </a:gs>
              </a:gsLst>
              <a:lin ang="680537"/>
            </a:gradFill>
          </p:spPr>
        </p:sp>
      </p:grpSp>
      <p:sp>
        <p:nvSpPr>
          <p:cNvPr name="TextBox 32" id="32"/>
          <p:cNvSpPr txBox="true"/>
          <p:nvPr/>
        </p:nvSpPr>
        <p:spPr>
          <a:xfrm rot="0">
            <a:off x="8803881" y="6666044"/>
            <a:ext cx="6474166" cy="1019175"/>
          </a:xfrm>
          <a:prstGeom prst="rect">
            <a:avLst/>
          </a:prstGeom>
        </p:spPr>
        <p:txBody>
          <a:bodyPr anchor="t" rtlCol="false" tIns="0" lIns="0" bIns="0" rIns="0">
            <a:spAutoFit/>
          </a:bodyPr>
          <a:lstStyle/>
          <a:p>
            <a:pPr algn="l" marL="852713" indent="-426357" lvl="1">
              <a:lnSpc>
                <a:spcPts val="2699"/>
              </a:lnSpc>
            </a:pPr>
            <a:r>
              <a:rPr lang="en-US" sz="2499">
                <a:solidFill>
                  <a:srgbClr val="36174D"/>
                </a:solidFill>
                <a:latin typeface="Arimo"/>
                <a:ea typeface="Arimo"/>
                <a:cs typeface="Arimo"/>
                <a:sym typeface="Arimo"/>
              </a:rPr>
              <a:t>Abu-abu melambangkan keseimbangan dan netralitas, tanpa menimbulkan kesan emosional yang berlebihan. </a:t>
            </a:r>
          </a:p>
        </p:txBody>
      </p:sp>
      <p:sp>
        <p:nvSpPr>
          <p:cNvPr name="TextBox 33" id="33"/>
          <p:cNvSpPr txBox="true"/>
          <p:nvPr/>
        </p:nvSpPr>
        <p:spPr>
          <a:xfrm rot="0">
            <a:off x="9751072" y="6099908"/>
            <a:ext cx="6294056" cy="352425"/>
          </a:xfrm>
          <a:prstGeom prst="rect">
            <a:avLst/>
          </a:prstGeom>
        </p:spPr>
        <p:txBody>
          <a:bodyPr anchor="t" rtlCol="false" tIns="0" lIns="0" bIns="0" rIns="0">
            <a:spAutoFit/>
          </a:bodyPr>
          <a:lstStyle/>
          <a:p>
            <a:pPr algn="l">
              <a:lnSpc>
                <a:spcPts val="2699"/>
              </a:lnSpc>
            </a:pPr>
            <a:r>
              <a:rPr lang="en-US" sz="2499">
                <a:solidFill>
                  <a:srgbClr val="36174D"/>
                </a:solidFill>
                <a:latin typeface="Arimo"/>
                <a:ea typeface="Arimo"/>
                <a:cs typeface="Arimo"/>
                <a:sym typeface="Arimo"/>
              </a:rPr>
              <a:t>  Abu-Abu - Stabilitas dan Netralitas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DAGS6CN4kcA</dc:identifier>
  <dcterms:modified xsi:type="dcterms:W3CDTF">2011-08-01T06:04:30Z</dcterms:modified>
  <cp:revision>1</cp:revision>
  <dc:title>Salinan Motion Graphics App Pitch Deck by Slidesgo.pptx</dc:title>
</cp:coreProperties>
</file>