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8" r:id="rId2"/>
    <p:sldId id="262" r:id="rId3"/>
    <p:sldId id="259" r:id="rId4"/>
    <p:sldId id="265" r:id="rId5"/>
    <p:sldId id="264" r:id="rId6"/>
    <p:sldId id="266" r:id="rId7"/>
    <p:sldId id="267" r:id="rId8"/>
    <p:sldId id="268" r:id="rId9"/>
    <p:sldId id="269" r:id="rId10"/>
    <p:sldId id="270" r:id="rId11"/>
    <p:sldId id="26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8E24C-DF6D-42D3-BCF4-48A800202F25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4D0E0-136C-4495-8FA8-F30DA72D85E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480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4D0E0-136C-4495-8FA8-F30DA72D85E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6725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4239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21591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1053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245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26840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1160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47554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034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575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003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5160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661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6552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122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8740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4987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132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C6676A-8030-4180-AB07-0193626D3736}" type="datetimeFigureOut">
              <a:rPr lang="en-ID" smtClean="0"/>
              <a:t>24/04/2025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29ECA-83EB-4B83-A2BC-A82CEC7829C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894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679C-3DEE-B498-CD17-6445EAC6A8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 COCOMO </a:t>
            </a:r>
            <a:br>
              <a:rPr lang="en-US" dirty="0"/>
            </a:br>
            <a:br>
              <a:rPr lang="en-US" dirty="0"/>
            </a:b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Constructive Cost Model = Model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Konstruktif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b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Tahap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Perencanaan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ID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A441A-0599-A0D4-C4B7-DE0F8892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D" sz="4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331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EADDFC-2C78-9F51-7B18-29ABD56F2ACA}"/>
              </a:ext>
            </a:extLst>
          </p:cNvPr>
          <p:cNvSpPr txBox="1"/>
          <p:nvPr/>
        </p:nvSpPr>
        <p:spPr>
          <a:xfrm>
            <a:off x="262890" y="359331"/>
            <a:ext cx="1136141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Asumsikan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bahwa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ukuran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tipe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organik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telah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diperkirakan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32.000 baris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kode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sumber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Asumsikan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bahwa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gaji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rata-rata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seorang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developer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adalah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Rp. 15.000.000 per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bulan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Tentukan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upaya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diperlukan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mengembangkan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waktu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nominal, dan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biaya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mengembangkan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</a:p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Dari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rumus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dasar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estimasi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COCOMO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organik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</a:t>
            </a:r>
          </a:p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Usaha = 2,4 × (32)1,05 = 91 PM. </a:t>
            </a:r>
          </a:p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Waktu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nominal = 2,5 × (91)0,38 = 14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bulan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Biaya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staf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dibutuhkan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mengembangkan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= 91 × Rp. 15.000.000 = Rp. 1.465.000.000</a:t>
            </a:r>
          </a:p>
        </p:txBody>
      </p:sp>
    </p:spTree>
    <p:extLst>
      <p:ext uri="{BB962C8B-B14F-4D97-AF65-F5344CB8AC3E}">
        <p14:creationId xmlns:p14="http://schemas.microsoft.com/office/powerpoint/2010/main" val="1271171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DD400E-69EC-C01F-3F47-732D8C94036F}"/>
              </a:ext>
            </a:extLst>
          </p:cNvPr>
          <p:cNvSpPr txBox="1"/>
          <p:nvPr/>
        </p:nvSpPr>
        <p:spPr>
          <a:xfrm>
            <a:off x="431482" y="306769"/>
            <a:ext cx="10689907" cy="1101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D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COCOMO Intermediate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679A8F-38C7-CEEA-6BAA-D8FE73966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5194" y="878994"/>
            <a:ext cx="26161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4637B-690D-11D2-E151-B9DF3468C23E}"/>
              </a:ext>
            </a:extLst>
          </p:cNvPr>
          <p:cNvSpPr txBox="1"/>
          <p:nvPr/>
        </p:nvSpPr>
        <p:spPr>
          <a:xfrm>
            <a:off x="586739" y="1407968"/>
            <a:ext cx="110185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Pengembangan model COCOMO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menentukan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jumlah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biaya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tenaga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lunak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yang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dijabarkan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kategori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subkatagori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berikut</a:t>
            </a:r>
            <a:r>
              <a:rPr lang="en-ID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(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Boehm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mengharuskan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manajer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proyek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menilai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15 parameter yang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berbeda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untuk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proyek</a:t>
            </a:r>
            <a:r>
              <a:rPr lang="en-ID" sz="28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ID" sz="2800" dirty="0" err="1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tertentu</a:t>
            </a:r>
            <a:r>
              <a:rPr lang="en-ID" sz="2800" dirty="0"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)</a:t>
            </a:r>
            <a:endParaRPr lang="en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966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805C08-4A2C-FE83-805D-80366F6BA5D8}"/>
              </a:ext>
            </a:extLst>
          </p:cNvPr>
          <p:cNvSpPr txBox="1"/>
          <p:nvPr/>
        </p:nvSpPr>
        <p:spPr>
          <a:xfrm>
            <a:off x="765810" y="602040"/>
            <a:ext cx="112356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/>
              <a:t>A. </a:t>
            </a:r>
            <a:r>
              <a:rPr lang="en-ID" sz="2800" dirty="0" err="1"/>
              <a:t>Atribut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 (product attributes)</a:t>
            </a:r>
          </a:p>
          <a:p>
            <a:r>
              <a:rPr lang="en-ID" sz="2800" dirty="0"/>
              <a:t>1. </a:t>
            </a:r>
            <a:r>
              <a:rPr lang="en-ID" sz="2800" dirty="0" err="1"/>
              <a:t>Reliabilitas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 </a:t>
            </a:r>
            <a:r>
              <a:rPr lang="en-ID" sz="2800" dirty="0" err="1"/>
              <a:t>lunak</a:t>
            </a:r>
            <a:r>
              <a:rPr lang="en-ID" sz="2800" dirty="0"/>
              <a:t> yang </a:t>
            </a:r>
            <a:r>
              <a:rPr lang="en-ID" sz="2800" dirty="0" err="1"/>
              <a:t>diperlukan</a:t>
            </a:r>
            <a:r>
              <a:rPr lang="en-ID" sz="2800" dirty="0"/>
              <a:t> (RELY)</a:t>
            </a:r>
          </a:p>
          <a:p>
            <a:r>
              <a:rPr lang="en-ID" sz="2800" dirty="0"/>
              <a:t>2. </a:t>
            </a:r>
            <a:r>
              <a:rPr lang="en-ID" sz="2800" dirty="0" err="1"/>
              <a:t>Ukuran</a:t>
            </a:r>
            <a:r>
              <a:rPr lang="en-ID" sz="2800" dirty="0"/>
              <a:t> basis data </a:t>
            </a:r>
            <a:r>
              <a:rPr lang="en-ID" sz="2800" dirty="0" err="1"/>
              <a:t>aplikasi</a:t>
            </a:r>
            <a:r>
              <a:rPr lang="en-ID" sz="2800" dirty="0"/>
              <a:t> (DATA).</a:t>
            </a:r>
          </a:p>
          <a:p>
            <a:r>
              <a:rPr lang="en-ID" sz="2800" dirty="0"/>
              <a:t>3. </a:t>
            </a:r>
            <a:r>
              <a:rPr lang="en-ID" sz="2800" dirty="0" err="1"/>
              <a:t>Kompleksitas</a:t>
            </a:r>
            <a:r>
              <a:rPr lang="en-ID" sz="2800" dirty="0"/>
              <a:t> </a:t>
            </a:r>
            <a:r>
              <a:rPr lang="en-ID" sz="2800" dirty="0" err="1"/>
              <a:t>produk</a:t>
            </a:r>
            <a:r>
              <a:rPr lang="en-ID" sz="2800" dirty="0"/>
              <a:t> (CPLX).</a:t>
            </a:r>
          </a:p>
          <a:p>
            <a:endParaRPr lang="en-ID" sz="2800" dirty="0"/>
          </a:p>
          <a:p>
            <a:r>
              <a:rPr lang="en-ID" sz="2800" dirty="0"/>
              <a:t> B. </a:t>
            </a:r>
            <a:r>
              <a:rPr lang="en-ID" sz="2800" dirty="0" err="1"/>
              <a:t>Atribut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 </a:t>
            </a:r>
            <a:r>
              <a:rPr lang="en-ID" sz="2800" dirty="0" err="1"/>
              <a:t>keras</a:t>
            </a:r>
            <a:r>
              <a:rPr lang="en-ID" sz="2800" dirty="0"/>
              <a:t> (computer attributes)</a:t>
            </a:r>
          </a:p>
          <a:p>
            <a:r>
              <a:rPr lang="en-ID" sz="2800" dirty="0"/>
              <a:t>4. Waktu </a:t>
            </a:r>
            <a:r>
              <a:rPr lang="en-ID" sz="2800" dirty="0" err="1"/>
              <a:t>eksekusi</a:t>
            </a:r>
            <a:r>
              <a:rPr lang="en-ID" sz="2800" dirty="0"/>
              <a:t> program </a:t>
            </a:r>
            <a:r>
              <a:rPr lang="en-ID" sz="2800" dirty="0" err="1"/>
              <a:t>ketika</a:t>
            </a:r>
            <a:r>
              <a:rPr lang="en-ID" sz="2800" dirty="0"/>
              <a:t> </a:t>
            </a:r>
            <a:r>
              <a:rPr lang="en-ID" sz="2800" dirty="0" err="1"/>
              <a:t>dijalankan</a:t>
            </a:r>
            <a:r>
              <a:rPr lang="en-ID" sz="2800" dirty="0"/>
              <a:t> (TIME).</a:t>
            </a:r>
          </a:p>
          <a:p>
            <a:r>
              <a:rPr lang="en-ID" sz="2800" dirty="0"/>
              <a:t>5. </a:t>
            </a:r>
            <a:r>
              <a:rPr lang="en-ID" sz="2800" dirty="0" err="1"/>
              <a:t>Memori</a:t>
            </a:r>
            <a:r>
              <a:rPr lang="en-ID" sz="2800" dirty="0"/>
              <a:t> yang </a:t>
            </a:r>
            <a:r>
              <a:rPr lang="en-ID" sz="2800" dirty="0" err="1"/>
              <a:t>dipakai</a:t>
            </a:r>
            <a:r>
              <a:rPr lang="en-ID" sz="2800" dirty="0"/>
              <a:t> (STOR)</a:t>
            </a:r>
          </a:p>
          <a:p>
            <a:r>
              <a:rPr lang="en-ID" sz="2800" dirty="0"/>
              <a:t>6. </a:t>
            </a:r>
            <a:r>
              <a:rPr lang="en-ID" sz="2800" dirty="0" err="1"/>
              <a:t>Kecepatan</a:t>
            </a:r>
            <a:r>
              <a:rPr lang="en-ID" sz="2800" dirty="0"/>
              <a:t> </a:t>
            </a:r>
            <a:r>
              <a:rPr lang="en-ID" sz="2800" dirty="0" err="1"/>
              <a:t>mesin</a:t>
            </a:r>
            <a:r>
              <a:rPr lang="en-ID" sz="2800" dirty="0"/>
              <a:t> virtual (VIRT).</a:t>
            </a:r>
          </a:p>
          <a:p>
            <a:r>
              <a:rPr lang="en-ID" sz="2800" dirty="0"/>
              <a:t>7. Waktu yang </a:t>
            </a:r>
            <a:r>
              <a:rPr lang="en-ID" sz="2800" dirty="0" err="1"/>
              <a:t>diperlukan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/>
              <a:t>mengeksekusi</a:t>
            </a:r>
            <a:r>
              <a:rPr lang="en-ID" sz="2800" dirty="0"/>
              <a:t> </a:t>
            </a:r>
            <a:r>
              <a:rPr lang="en-ID" sz="2800" dirty="0" err="1"/>
              <a:t>perintah</a:t>
            </a:r>
            <a:r>
              <a:rPr lang="en-ID" sz="2800" dirty="0"/>
              <a:t> (TURN</a:t>
            </a:r>
            <a:r>
              <a:rPr lang="en-ID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542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FF7727-619C-4A3B-1201-8648FEBB0A41}"/>
              </a:ext>
            </a:extLst>
          </p:cNvPr>
          <p:cNvSpPr txBox="1"/>
          <p:nvPr/>
        </p:nvSpPr>
        <p:spPr>
          <a:xfrm>
            <a:off x="502920" y="439341"/>
            <a:ext cx="106870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 </a:t>
            </a:r>
            <a:r>
              <a:rPr lang="en-ID" sz="2800" dirty="0"/>
              <a:t>C. </a:t>
            </a:r>
            <a:r>
              <a:rPr lang="en-ID" sz="2800" dirty="0" err="1"/>
              <a:t>Atribut</a:t>
            </a:r>
            <a:r>
              <a:rPr lang="en-ID" sz="2800" dirty="0"/>
              <a:t> </a:t>
            </a:r>
            <a:r>
              <a:rPr lang="en-ID" sz="2800" dirty="0" err="1"/>
              <a:t>sumber</a:t>
            </a:r>
            <a:r>
              <a:rPr lang="en-ID" sz="2800" dirty="0"/>
              <a:t> </a:t>
            </a:r>
            <a:r>
              <a:rPr lang="en-ID" sz="2800" dirty="0" err="1"/>
              <a:t>daya</a:t>
            </a:r>
            <a:r>
              <a:rPr lang="en-ID" sz="2800" dirty="0"/>
              <a:t> </a:t>
            </a:r>
            <a:r>
              <a:rPr lang="en-ID" sz="2800" dirty="0" err="1"/>
              <a:t>manusia</a:t>
            </a:r>
            <a:r>
              <a:rPr lang="en-ID" sz="2800" dirty="0"/>
              <a:t> (personnel attributes)</a:t>
            </a:r>
          </a:p>
          <a:p>
            <a:r>
              <a:rPr lang="en-ID" sz="2800" dirty="0"/>
              <a:t>8.   </a:t>
            </a:r>
            <a:r>
              <a:rPr lang="en-ID" sz="2800" dirty="0" err="1"/>
              <a:t>Kemampuan</a:t>
            </a:r>
            <a:r>
              <a:rPr lang="en-ID" sz="2800" dirty="0"/>
              <a:t> </a:t>
            </a:r>
            <a:r>
              <a:rPr lang="en-ID" sz="2800" dirty="0" err="1"/>
              <a:t>analisis</a:t>
            </a:r>
            <a:r>
              <a:rPr lang="en-ID" sz="2800" dirty="0"/>
              <a:t> (ACAP).</a:t>
            </a:r>
          </a:p>
          <a:p>
            <a:r>
              <a:rPr lang="en-ID" sz="2800" dirty="0"/>
              <a:t>9. </a:t>
            </a:r>
            <a:r>
              <a:rPr lang="en-ID" sz="2800" dirty="0" err="1"/>
              <a:t>Kemampuan</a:t>
            </a:r>
            <a:r>
              <a:rPr lang="en-ID" sz="2800" dirty="0"/>
              <a:t> </a:t>
            </a:r>
            <a:r>
              <a:rPr lang="en-ID" sz="2800" dirty="0" err="1"/>
              <a:t>ahli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 </a:t>
            </a:r>
            <a:r>
              <a:rPr lang="en-ID" sz="2800" dirty="0" err="1"/>
              <a:t>lunak</a:t>
            </a:r>
            <a:r>
              <a:rPr lang="en-ID" sz="2800" dirty="0"/>
              <a:t> (PCAP).</a:t>
            </a:r>
          </a:p>
          <a:p>
            <a:r>
              <a:rPr lang="en-ID" sz="2800" dirty="0"/>
              <a:t>10. </a:t>
            </a:r>
            <a:r>
              <a:rPr lang="en-ID" sz="2800" dirty="0" err="1"/>
              <a:t>Pengalaman</a:t>
            </a:r>
            <a:r>
              <a:rPr lang="en-ID" sz="2800" dirty="0"/>
              <a:t> </a:t>
            </a:r>
            <a:r>
              <a:rPr lang="en-ID" sz="2800" dirty="0" err="1"/>
              <a:t>membuat</a:t>
            </a:r>
            <a:r>
              <a:rPr lang="en-ID" sz="2800" dirty="0"/>
              <a:t> </a:t>
            </a:r>
            <a:r>
              <a:rPr lang="en-ID" sz="2800" dirty="0" err="1"/>
              <a:t>aplikasi</a:t>
            </a:r>
            <a:r>
              <a:rPr lang="en-ID" sz="2800" dirty="0"/>
              <a:t> (AEXP).</a:t>
            </a:r>
          </a:p>
          <a:p>
            <a:r>
              <a:rPr lang="en-ID" sz="2800" dirty="0"/>
              <a:t>11. </a:t>
            </a:r>
            <a:r>
              <a:rPr lang="en-ID" sz="2800" dirty="0" err="1"/>
              <a:t>Pengalaman</a:t>
            </a:r>
            <a:r>
              <a:rPr lang="en-ID" sz="2800" dirty="0"/>
              <a:t> </a:t>
            </a:r>
            <a:r>
              <a:rPr lang="en-ID" sz="2800" dirty="0" err="1"/>
              <a:t>penggunaan</a:t>
            </a:r>
            <a:r>
              <a:rPr lang="en-ID" sz="2800" dirty="0"/>
              <a:t> </a:t>
            </a:r>
            <a:r>
              <a:rPr lang="en-ID" sz="2800" dirty="0" err="1"/>
              <a:t>mesin</a:t>
            </a:r>
            <a:r>
              <a:rPr lang="en-ID" sz="2800" dirty="0"/>
              <a:t> virtual (VEXP).</a:t>
            </a:r>
          </a:p>
          <a:p>
            <a:r>
              <a:rPr lang="en-ID" sz="2800" dirty="0"/>
              <a:t>12. </a:t>
            </a:r>
            <a:r>
              <a:rPr lang="en-ID" sz="2800" dirty="0" err="1"/>
              <a:t>Pengalaman</a:t>
            </a:r>
            <a:r>
              <a:rPr lang="en-ID" sz="2800" dirty="0"/>
              <a:t> </a:t>
            </a:r>
            <a:r>
              <a:rPr lang="en-ID" sz="2800" dirty="0" err="1"/>
              <a:t>dalam</a:t>
            </a:r>
            <a:r>
              <a:rPr lang="en-ID" sz="2800" dirty="0"/>
              <a:t> </a:t>
            </a:r>
            <a:r>
              <a:rPr lang="en-ID" sz="2800" dirty="0" err="1"/>
              <a:t>menggunakan</a:t>
            </a:r>
            <a:r>
              <a:rPr lang="en-ID" sz="2800" dirty="0"/>
              <a:t> </a:t>
            </a:r>
            <a:r>
              <a:rPr lang="en-ID" sz="2800" dirty="0" err="1"/>
              <a:t>bahasa</a:t>
            </a:r>
            <a:r>
              <a:rPr lang="en-ID" sz="2800" dirty="0"/>
              <a:t> </a:t>
            </a:r>
          </a:p>
          <a:p>
            <a:r>
              <a:rPr lang="en-ID" sz="2800" dirty="0"/>
              <a:t>      </a:t>
            </a:r>
            <a:r>
              <a:rPr lang="en-ID" sz="2800" dirty="0" err="1"/>
              <a:t>pemrograman</a:t>
            </a:r>
            <a:r>
              <a:rPr lang="en-ID" sz="2800" dirty="0"/>
              <a:t> (LEXP)</a:t>
            </a:r>
          </a:p>
          <a:p>
            <a:endParaRPr lang="en-ID" sz="2800" dirty="0"/>
          </a:p>
          <a:p>
            <a:r>
              <a:rPr lang="en-ID" sz="2800" dirty="0"/>
              <a:t> D. </a:t>
            </a:r>
            <a:r>
              <a:rPr lang="en-ID" sz="2800" dirty="0" err="1"/>
              <a:t>Atribut</a:t>
            </a:r>
            <a:r>
              <a:rPr lang="en-ID" sz="2800" dirty="0"/>
              <a:t> </a:t>
            </a:r>
            <a:r>
              <a:rPr lang="en-ID" sz="2800" dirty="0" err="1"/>
              <a:t>proyek</a:t>
            </a:r>
            <a:r>
              <a:rPr lang="en-ID" sz="2800" dirty="0"/>
              <a:t> (project attributes)</a:t>
            </a:r>
          </a:p>
          <a:p>
            <a:r>
              <a:rPr lang="en-ID" sz="2800" dirty="0"/>
              <a:t>13. </a:t>
            </a:r>
            <a:r>
              <a:rPr lang="en-ID" sz="2800" dirty="0" err="1"/>
              <a:t>Penggunaan</a:t>
            </a:r>
            <a:r>
              <a:rPr lang="en-ID" sz="2800" dirty="0"/>
              <a:t> </a:t>
            </a:r>
            <a:r>
              <a:rPr lang="en-ID" sz="2800" dirty="0" err="1"/>
              <a:t>sistem</a:t>
            </a:r>
            <a:r>
              <a:rPr lang="en-ID" sz="2800" dirty="0"/>
              <a:t> </a:t>
            </a:r>
            <a:r>
              <a:rPr lang="en-ID" sz="2800" dirty="0" err="1"/>
              <a:t>pemrograman</a:t>
            </a:r>
            <a:r>
              <a:rPr lang="en-ID" sz="2800" dirty="0"/>
              <a:t> modern(MODP).</a:t>
            </a:r>
          </a:p>
          <a:p>
            <a:r>
              <a:rPr lang="en-ID" sz="2800" dirty="0"/>
              <a:t>14. </a:t>
            </a:r>
            <a:r>
              <a:rPr lang="en-ID" sz="2800" dirty="0" err="1"/>
              <a:t>Penggunaan</a:t>
            </a:r>
            <a:r>
              <a:rPr lang="en-ID" sz="2800" dirty="0"/>
              <a:t> </a:t>
            </a:r>
            <a:r>
              <a:rPr lang="en-ID" sz="2800" dirty="0" err="1"/>
              <a:t>perangkat</a:t>
            </a:r>
            <a:r>
              <a:rPr lang="en-ID" sz="2800" dirty="0"/>
              <a:t> </a:t>
            </a:r>
            <a:r>
              <a:rPr lang="en-ID" sz="2800" dirty="0" err="1"/>
              <a:t>lunak</a:t>
            </a:r>
            <a:r>
              <a:rPr lang="en-ID" sz="2800" dirty="0"/>
              <a:t> (TOOL).</a:t>
            </a:r>
          </a:p>
          <a:p>
            <a:r>
              <a:rPr lang="en-ID" sz="2800" dirty="0"/>
              <a:t>15. </a:t>
            </a:r>
            <a:r>
              <a:rPr lang="en-ID" sz="2800" dirty="0" err="1"/>
              <a:t>Jadwal</a:t>
            </a:r>
            <a:r>
              <a:rPr lang="en-ID" sz="2800" dirty="0"/>
              <a:t> </a:t>
            </a:r>
            <a:r>
              <a:rPr lang="en-ID" sz="2800" dirty="0" err="1"/>
              <a:t>pengembangan</a:t>
            </a:r>
            <a:r>
              <a:rPr lang="en-ID" sz="2800" dirty="0"/>
              <a:t> yang </a:t>
            </a:r>
            <a:r>
              <a:rPr lang="en-ID" sz="2800" dirty="0" err="1"/>
              <a:t>diperlukan</a:t>
            </a:r>
            <a:r>
              <a:rPr lang="en-ID" sz="2800" dirty="0"/>
              <a:t> (SCED</a:t>
            </a:r>
            <a:r>
              <a:rPr lang="en-ID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04502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E375A6-9707-A355-108C-F06C78799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5072" y="1394544"/>
            <a:ext cx="9478540" cy="52428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95148-FCFB-CE3A-DE69-F04E690C38F4}"/>
              </a:ext>
            </a:extLst>
          </p:cNvPr>
          <p:cNvSpPr txBox="1"/>
          <p:nvPr/>
        </p:nvSpPr>
        <p:spPr>
          <a:xfrm>
            <a:off x="365760" y="251544"/>
            <a:ext cx="110642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0" i="0" dirty="0">
                <a:effectLst/>
                <a:latin typeface="Aptos" panose="020B0004020202020204" pitchFamily="34" charset="0"/>
              </a:rPr>
              <a:t>Masing-masing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subkatagori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diberi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bobot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seperti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dalam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tabel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 2 dan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kemudian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 </a:t>
            </a:r>
            <a:r>
              <a:rPr lang="en-ID" sz="3200" b="0" i="0" dirty="0" err="1">
                <a:effectLst/>
                <a:latin typeface="Aptos" panose="020B0004020202020204" pitchFamily="34" charset="0"/>
              </a:rPr>
              <a:t>dikalikan</a:t>
            </a:r>
            <a:r>
              <a:rPr lang="en-ID" sz="3200" b="0" i="0" dirty="0">
                <a:effectLst/>
                <a:latin typeface="Aptos" panose="020B0004020202020204" pitchFamily="34" charset="0"/>
              </a:rPr>
              <a:t>.</a:t>
            </a:r>
            <a:endParaRPr lang="en-ID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778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D62465-D339-354E-D55E-4864AEDC10EE}"/>
              </a:ext>
            </a:extLst>
          </p:cNvPr>
          <p:cNvSpPr txBox="1"/>
          <p:nvPr/>
        </p:nvSpPr>
        <p:spPr>
          <a:xfrm>
            <a:off x="854392" y="612755"/>
            <a:ext cx="91354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it-IT" sz="3200" b="0" i="0" dirty="0">
                <a:effectLst/>
                <a:latin typeface="times new roman" panose="02020603050405020304" pitchFamily="18" charset="0"/>
              </a:rPr>
              <a:t>Dari pengembangan ini diperoleh persamaan:</a:t>
            </a:r>
            <a:endParaRPr lang="it-IT" sz="3200" b="0" i="0" dirty="0">
              <a:effectLst/>
              <a:latin typeface="Georgia" panose="0204050205040502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A3C8AA-62B5-3B52-785D-7E2CC6D70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9460" y="1303020"/>
            <a:ext cx="4318483" cy="212598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C0FEB4C-7B48-95EE-D1FD-2B610436D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56" y="1561480"/>
            <a:ext cx="11060081" cy="4746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Dimana 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Georgia" panose="02040502050405020303" pitchFamily="18" charset="0"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         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besarnya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usaha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(orang-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KLOC  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estimasi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baris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ribuan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EAF     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penghitungan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sub-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katagori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atas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/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EAF    = Effort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Adjusment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Factor </a:t>
            </a:r>
          </a:p>
          <a:p>
            <a:pPr defTabSz="914400"/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(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Faktor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Penyesuaian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Usaha)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mempunyai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range</a:t>
            </a:r>
          </a:p>
          <a:p>
            <a:pPr defTabSz="914400"/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antara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0.9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Georgia" panose="020405020504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9ACA37-11B5-5A4C-5DE7-62651D6B95CA}"/>
              </a:ext>
            </a:extLst>
          </p:cNvPr>
          <p:cNvSpPr txBox="1"/>
          <p:nvPr/>
        </p:nvSpPr>
        <p:spPr>
          <a:xfrm>
            <a:off x="1011556" y="5875020"/>
            <a:ext cx="104163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0" i="0" dirty="0" err="1">
                <a:effectLst/>
                <a:latin typeface="times new roman" panose="02020603050405020304" pitchFamily="18" charset="0"/>
              </a:rPr>
              <a:t>Koefisien</a:t>
            </a:r>
            <a:r>
              <a:rPr lang="en-ID" sz="2800" b="0" i="0" dirty="0">
                <a:effectLst/>
                <a:latin typeface="times new roman" panose="02020603050405020304" pitchFamily="18" charset="0"/>
              </a:rPr>
              <a:t> ai dan </a:t>
            </a:r>
            <a:r>
              <a:rPr lang="en-ID" sz="2800" b="0" i="0" dirty="0" err="1">
                <a:effectLst/>
                <a:latin typeface="times new roman" panose="02020603050405020304" pitchFamily="18" charset="0"/>
              </a:rPr>
              <a:t>eksponen</a:t>
            </a:r>
            <a:r>
              <a:rPr lang="en-ID" sz="2800" b="0" i="0" dirty="0">
                <a:effectLst/>
                <a:latin typeface="times new roman" panose="02020603050405020304" pitchFamily="18" charset="0"/>
              </a:rPr>
              <a:t> bi </a:t>
            </a:r>
            <a:r>
              <a:rPr lang="en-ID" sz="2800" b="0" i="0" dirty="0" err="1">
                <a:effectLst/>
                <a:latin typeface="times new roman" panose="02020603050405020304" pitchFamily="18" charset="0"/>
              </a:rPr>
              <a:t>diberikan</a:t>
            </a:r>
            <a:r>
              <a:rPr lang="en-ID" sz="2800" b="0" i="0" dirty="0">
                <a:effectLst/>
                <a:latin typeface="times new roman" panose="02020603050405020304" pitchFamily="18" charset="0"/>
              </a:rPr>
              <a:t> pada </a:t>
            </a:r>
            <a:r>
              <a:rPr lang="en-ID" sz="2800" b="0" i="0" dirty="0" err="1">
                <a:effectLst/>
                <a:latin typeface="times new roman" panose="02020603050405020304" pitchFamily="18" charset="0"/>
              </a:rPr>
              <a:t>tabel</a:t>
            </a:r>
            <a:r>
              <a:rPr lang="en-ID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ID" sz="2800" b="0" i="0" dirty="0" err="1">
                <a:effectLst/>
                <a:latin typeface="times new roman" panose="02020603050405020304" pitchFamily="18" charset="0"/>
              </a:rPr>
              <a:t>berikut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83349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CFEC9799-9A34-9EBF-85AA-84920B7B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370" y="1120140"/>
            <a:ext cx="7360920" cy="3042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14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7AE197-40ED-1601-0651-3B4DF1F582E2}"/>
              </a:ext>
            </a:extLst>
          </p:cNvPr>
          <p:cNvSpPr txBox="1"/>
          <p:nvPr/>
        </p:nvSpPr>
        <p:spPr>
          <a:xfrm>
            <a:off x="720090" y="312271"/>
            <a:ext cx="1105281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COCOMO </a:t>
            </a:r>
            <a:r>
              <a:rPr lang="en-ID" sz="2800" b="1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Lengkap</a:t>
            </a:r>
            <a:r>
              <a:rPr lang="en-ID" sz="2800" b="1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( Advanced )</a:t>
            </a:r>
            <a:endParaRPr lang="en-ID" sz="2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algn="just"/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Kelemahan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utama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dari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model COCOMO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dasar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menengah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adalah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bahwa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mereka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menganggap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sebagai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satu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kesatuan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homogen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Namun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sebagian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besar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sistem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besar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terdiri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dari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sub-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sistem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lebih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kecil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Sub-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sistem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seringkali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memiliki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karakteristik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sangat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berbeda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Sebagai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contoh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sub-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sistem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dapat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dianggap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sebagai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tipe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organik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semi-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terpisah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bahkan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tertanam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Tidak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hanya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kompleksitas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melekat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pada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subsistem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berbeda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tetapi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subsistem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persyaratan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keandalan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mungkin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tinggi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tim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mungkin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tidak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memiliki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pengalaman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serupa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sebelumnya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dan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seterusnya</a:t>
            </a:r>
            <a:r>
              <a:rPr lang="en-ID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7878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AC50BC-D4AE-A57F-6B3A-8DAECEF3F7E7}"/>
              </a:ext>
            </a:extLst>
          </p:cNvPr>
          <p:cNvSpPr txBox="1"/>
          <p:nvPr/>
        </p:nvSpPr>
        <p:spPr>
          <a:xfrm>
            <a:off x="880110" y="354598"/>
            <a:ext cx="10812779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COCOMO yang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lengkap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mempertimbangkan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perbedaan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karakteristik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memperkirakan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upaya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waktu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masing-masing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kata lain,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setiap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sub-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diperkirakan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secara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terpisah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dan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lengkap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ditentukan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subsistem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Pendekatan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ini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mengurangi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margin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kesalahan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akhir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245744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EB5F4D-93B0-79F6-010E-C3F17AA360CF}"/>
              </a:ext>
            </a:extLst>
          </p:cNvPr>
          <p:cNvSpPr txBox="1"/>
          <p:nvPr/>
        </p:nvSpPr>
        <p:spPr>
          <a:xfrm>
            <a:off x="365760" y="637560"/>
            <a:ext cx="11292839" cy="31598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dirty="0" err="1">
                <a:latin typeface="Calibri" panose="020F0502020204030204" pitchFamily="34" charset="0"/>
                <a:ea typeface="Aptos" panose="020B0004020202020204" pitchFamily="34" charset="0"/>
              </a:rPr>
              <a:t>P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erhatikan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proyek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berikut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sebagai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contoh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penerapan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model COCOMO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lengkap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sistem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informasi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manajemen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terdistribusi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(MIS)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organisasi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memiliki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kantor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di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tempat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di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seluruh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negeri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dapat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memiliki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sub-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komponen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berikut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</a:t>
            </a:r>
          </a:p>
          <a:p>
            <a:pPr marL="342900" lvl="0" indent="-342900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• Bagian basis data </a:t>
            </a:r>
          </a:p>
          <a:p>
            <a:pPr marL="342900" lvl="0" indent="-342900"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• Bagian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antarmuka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pengguna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grafis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(GUI)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• Bagian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komunikasi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889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72C1D4C-D11C-93F3-E89D-23CF6B0EA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571" y="3790474"/>
            <a:ext cx="5584508" cy="248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DB9958-CCA9-0DDF-07A6-1A3B114346C2}"/>
              </a:ext>
            </a:extLst>
          </p:cNvPr>
          <p:cNvSpPr txBox="1"/>
          <p:nvPr/>
        </p:nvSpPr>
        <p:spPr>
          <a:xfrm>
            <a:off x="290036" y="211396"/>
            <a:ext cx="116119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b="0" i="0" dirty="0">
                <a:effectLst/>
                <a:latin typeface="Abadi Extra Light" panose="020B0204020104020204" pitchFamily="34" charset="0"/>
              </a:rPr>
              <a:t>Model COCOMO</a:t>
            </a:r>
            <a:r>
              <a:rPr lang="en-ID" sz="2800" dirty="0"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Merupakan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algoritma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estimasi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biaya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perangkat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lunak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model yang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dikembangkan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oleh Barry Boehm. Model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ini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menggunakan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rumus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regresi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dasar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,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dengan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parameter yang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berasal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dari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data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historis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dan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karakteristik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proyek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proyek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saat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ini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.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Motivasi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utama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dari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model COCOMO 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adalah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untuk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untuk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membantu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mengetahui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konsekuensi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biaya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dari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keputusan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yang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akan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diambil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saat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 </a:t>
            </a:r>
            <a:r>
              <a:rPr lang="en-ID" sz="2800" b="0" i="1" dirty="0">
                <a:effectLst/>
                <a:latin typeface="Abadi Extra Light" panose="020B0204020104020204" pitchFamily="34" charset="0"/>
              </a:rPr>
              <a:t>commissioning, developing, and supporting 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produk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perangkat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en-ID" sz="2800" b="0" i="0" dirty="0" err="1">
                <a:effectLst/>
                <a:latin typeface="Abadi Extra Light" panose="020B0204020104020204" pitchFamily="34" charset="0"/>
              </a:rPr>
              <a:t>lunak</a:t>
            </a:r>
            <a:r>
              <a:rPr lang="en-ID" sz="2800" b="0" i="0" dirty="0">
                <a:effectLst/>
                <a:latin typeface="Abadi Extra Light" panose="020B0204020104020204" pitchFamily="34" charset="0"/>
              </a:rPr>
              <a:t>.</a:t>
            </a:r>
          </a:p>
          <a:p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Barry Boehm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memperkenalkan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hirarki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PL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nama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COCOMO (Constructive Cost Model = Model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Konstruktif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yang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berbentuk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tingkatan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berikut</a:t>
            </a:r>
            <a:r>
              <a:rPr lang="en-ID" sz="2800" kern="100" dirty="0">
                <a:effectLst/>
                <a:latin typeface="Abadi Extra Light" panose="020B0204020104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</a:t>
            </a:r>
          </a:p>
          <a:p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815357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92285D-3E11-A64D-E5C5-B8D242DC5448}"/>
              </a:ext>
            </a:extLst>
          </p:cNvPr>
          <p:cNvSpPr txBox="1"/>
          <p:nvPr/>
        </p:nvSpPr>
        <p:spPr>
          <a:xfrm>
            <a:off x="582931" y="594360"/>
            <a:ext cx="10845164" cy="51367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Dari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jumlah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tersebut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bagian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komunikasi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dapat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dianggap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sebagai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tertanam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Bagian database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dapat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berupa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semi-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terpisah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dan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bagian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GUI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organik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Biaya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ketiga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komponen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dapat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diperkirakan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secara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terpisah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dan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dijumlahkan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memberikan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biaya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keseluruhan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sistem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akurasi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hasil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nilai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parameter yang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berbeda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dapat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disesuaikan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dan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divalidasi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terhadap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database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proyek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historis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organisasi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mendapatkan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lebih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akurat</a:t>
            </a:r>
            <a:r>
              <a:rPr lang="en-ID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ID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080D05-80A3-06B5-19D6-4D7D9EB0AD9A}"/>
              </a:ext>
            </a:extLst>
          </p:cNvPr>
          <p:cNvSpPr txBox="1"/>
          <p:nvPr/>
        </p:nvSpPr>
        <p:spPr>
          <a:xfrm>
            <a:off x="339090" y="303688"/>
            <a:ext cx="11852910" cy="7592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1. Model COCOMO </a:t>
            </a:r>
            <a:r>
              <a:rPr lang="en-ID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(Dasar)</a:t>
            </a: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6088"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Menghitung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PL (dan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biaya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fungsi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program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diekspresikan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baris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kode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diestimasi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(LOC</a:t>
            </a:r>
            <a:r>
              <a:rPr lang="en-ID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 Of Code).</a:t>
            </a:r>
          </a:p>
          <a:p>
            <a:pPr marL="446088" algn="just"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Model COCOMO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dapat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diaplikasikan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dalam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tiga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tingkatan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kelas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meliputi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: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1.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organik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(organic mode) :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dengan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ukuran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relatif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kecil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,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dengan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anggota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tim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sudah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berpengalaman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,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mampu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bekerja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pada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permintaan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relatif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fleksibel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2.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sedang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(semi-detached mode) :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Merupakan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memiliki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ukuran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tingkat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kerumitan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sedang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,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tiap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anggota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tim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memiliki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tingkat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keahlian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berbeda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Times New Roman" panose="02020603050405020304" pitchFamily="18" charset="0"/>
              </a:rPr>
              <a:t>3.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terintegrasi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(embedded mode)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Proyek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dibangun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dengan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b="0" i="0" dirty="0">
                <a:effectLst/>
                <a:latin typeface="Times New Roman" panose="02020603050405020304" pitchFamily="18" charset="0"/>
              </a:rPr>
              <a:t>     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spesifikasi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dan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operasi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 yang </a:t>
            </a:r>
            <a:r>
              <a:rPr lang="en-US" sz="2800" b="0" i="0" dirty="0" err="1">
                <a:effectLst/>
                <a:latin typeface="Times New Roman" panose="02020603050405020304" pitchFamily="18" charset="0"/>
              </a:rPr>
              <a:t>ketat</a:t>
            </a:r>
            <a:r>
              <a:rPr lang="en-US" sz="2800" b="0" i="0" dirty="0">
                <a:effectLst/>
                <a:latin typeface="Times New Roman" panose="02020603050405020304" pitchFamily="18" charset="0"/>
              </a:rPr>
              <a:t>.</a:t>
            </a:r>
            <a:endParaRPr lang="en-US" sz="2800" b="0" i="0" dirty="0">
              <a:effectLst/>
              <a:latin typeface="Georgia" panose="02040502050405020303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en-ID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95616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0D5199-7D12-A353-4935-B350DB3148C0}"/>
              </a:ext>
            </a:extLst>
          </p:cNvPr>
          <p:cNvSpPr txBox="1"/>
          <p:nvPr/>
        </p:nvSpPr>
        <p:spPr>
          <a:xfrm>
            <a:off x="365761" y="-139571"/>
            <a:ext cx="1182623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tiga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kategori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Boehm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menyediakan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rangkaian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ekspresi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berbeda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memprediksi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Upaya/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(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PM) dan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waktu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pengembangan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dari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estimasi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ukuran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diberikan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kilo baris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kode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sumber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(KLSC). Tapi,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berapa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banyak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Satu orang per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upaya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biasanya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seseorang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secara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implisit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memperhitungkan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kerugian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produktivitas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biasanya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terjadi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karena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hilangnya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waktu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libur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libur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mingguan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rehat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kopi,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dll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ID" sz="2800" b="1" i="1" u="sng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Apa</a:t>
            </a:r>
            <a:r>
              <a:rPr lang="en-ID" sz="2800" b="1" i="1" u="sng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b="1" i="1" u="sng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itu</a:t>
            </a:r>
            <a:r>
              <a:rPr lang="en-ID" sz="2800" b="1" i="1" u="sng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Person-Month? </a:t>
            </a:r>
            <a:endParaRPr lang="en-ID" sz="2800" u="sng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algn="just"/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Orang-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(PM)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adalah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unit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populer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pengukuran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Person-month (PM)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dianggap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unit yang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tepat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mengukur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upaya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karena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developer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biasanya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ditugaskan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sebuah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proyek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selama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beberapa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tertentu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Perlu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dicatat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upaya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100 PM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berarti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100 orang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harus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bekerja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selama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Juga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tidak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berarti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bahwa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 orang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harus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dipekerjakan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selama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100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menyelesaikan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proyek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341559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F76C4B-B2AB-FC95-3965-281D0A090EEE}"/>
              </a:ext>
            </a:extLst>
          </p:cNvPr>
          <p:cNvSpPr txBox="1"/>
          <p:nvPr/>
        </p:nvSpPr>
        <p:spPr>
          <a:xfrm>
            <a:off x="557213" y="672584"/>
            <a:ext cx="60979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Persamaan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COCOMO Dasar    </a:t>
            </a:r>
            <a:r>
              <a:rPr lang="en-ID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&gt;&gt;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ECA667-0C82-A59C-09B1-F3F5F9F57CA6}"/>
              </a:ext>
            </a:extLst>
          </p:cNvPr>
          <p:cNvSpPr txBox="1"/>
          <p:nvPr/>
        </p:nvSpPr>
        <p:spPr>
          <a:xfrm>
            <a:off x="603885" y="1643196"/>
            <a:ext cx="10984230" cy="5319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                      = Effort (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usaha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 Upaya yang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diaplikasikan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-PM)</a:t>
            </a:r>
          </a:p>
          <a:p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                     =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waktu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(M)/</a:t>
            </a:r>
          </a:p>
          <a:p>
            <a:pPr lvl="0"/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                         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perkiraan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waktu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mengembangkan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 </a:t>
            </a:r>
          </a:p>
          <a:p>
            <a:pPr lvl="0"/>
            <a:r>
              <a:rPr lang="en-ID" sz="2800" dirty="0">
                <a:latin typeface="Calibri" panose="020F0502020204030204" pitchFamily="34" charset="0"/>
                <a:ea typeface="Aptos" panose="020B0004020202020204" pitchFamily="34" charset="0"/>
              </a:rPr>
              <a:t>                          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dinyatakan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dalam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bulan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</a:p>
          <a:p>
            <a:pPr lvl="0"/>
            <a:endParaRPr lang="en-ID" sz="28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v-SE" sz="2800" b="0" i="0" dirty="0">
                <a:effectLst/>
                <a:latin typeface="Aptos" panose="020B0004020202020204" pitchFamily="34" charset="0"/>
              </a:rPr>
              <a:t>P                      = Jumlah orang yang diperlukan.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KLOC               =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jumlah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perkiraan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baris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kode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dalam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ribuan</a:t>
            </a:r>
            <a:r>
              <a:rPr lang="en-ID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a, 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b, 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c</a:t>
            </a:r>
            <a:r>
              <a:rPr lang="en-ID" sz="2800" baseline="-250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 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</a:t>
            </a:r>
            <a:r>
              <a:rPr lang="en-ID" sz="2800" baseline="-250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</a:t>
            </a:r>
            <a:r>
              <a:rPr lang="en-ID" sz="2800" baseline="-250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         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=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koefisien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(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lihat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tabel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28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berikut</a:t>
            </a:r>
            <a:r>
              <a:rPr lang="en-ID" sz="28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) /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         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konstanta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untuk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setiap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kategori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produk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perangkat</a:t>
            </a:r>
            <a:r>
              <a:rPr lang="en-ID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D" sz="2800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lunak</a:t>
            </a:r>
            <a:r>
              <a:rPr lang="en-ID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endParaRPr lang="en-ID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AE6220-76AD-2933-345C-4AAFCF19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583" y="471621"/>
            <a:ext cx="2692717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532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5D5AA8-773B-469A-8802-9645A4DC9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5AF42C-C556-454E-B2D3-2C917CB81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D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A9C028-96C1-3007-B8ED-E26B7B05A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06945"/>
              </p:ext>
            </p:extLst>
          </p:nvPr>
        </p:nvGraphicFramePr>
        <p:xfrm>
          <a:off x="1405890" y="1710309"/>
          <a:ext cx="8510748" cy="4179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95232">
                  <a:extLst>
                    <a:ext uri="{9D8B030D-6E8A-4147-A177-3AD203B41FA5}">
                      <a16:colId xmlns:a16="http://schemas.microsoft.com/office/drawing/2014/main" val="1321722570"/>
                    </a:ext>
                  </a:extLst>
                </a:gridCol>
                <a:gridCol w="1194365">
                  <a:extLst>
                    <a:ext uri="{9D8B030D-6E8A-4147-A177-3AD203B41FA5}">
                      <a16:colId xmlns:a16="http://schemas.microsoft.com/office/drawing/2014/main" val="3697030101"/>
                    </a:ext>
                  </a:extLst>
                </a:gridCol>
                <a:gridCol w="1413393">
                  <a:extLst>
                    <a:ext uri="{9D8B030D-6E8A-4147-A177-3AD203B41FA5}">
                      <a16:colId xmlns:a16="http://schemas.microsoft.com/office/drawing/2014/main" val="3209378985"/>
                    </a:ext>
                  </a:extLst>
                </a:gridCol>
                <a:gridCol w="1194365">
                  <a:extLst>
                    <a:ext uri="{9D8B030D-6E8A-4147-A177-3AD203B41FA5}">
                      <a16:colId xmlns:a16="http://schemas.microsoft.com/office/drawing/2014/main" val="1488169842"/>
                    </a:ext>
                  </a:extLst>
                </a:gridCol>
                <a:gridCol w="1413393">
                  <a:extLst>
                    <a:ext uri="{9D8B030D-6E8A-4147-A177-3AD203B41FA5}">
                      <a16:colId xmlns:a16="http://schemas.microsoft.com/office/drawing/2014/main" val="1244361032"/>
                    </a:ext>
                  </a:extLst>
                </a:gridCol>
              </a:tblGrid>
              <a:tr h="855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Proyek PL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 dirty="0">
                          <a:effectLst/>
                        </a:rPr>
                        <a:t>a</a:t>
                      </a:r>
                      <a:r>
                        <a:rPr lang="en-ID" sz="3300" kern="100" baseline="-25000" dirty="0">
                          <a:effectLst/>
                        </a:rPr>
                        <a:t>a</a:t>
                      </a:r>
                      <a:endParaRPr lang="en-ID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b</a:t>
                      </a:r>
                      <a:r>
                        <a:rPr lang="en-ID" sz="3300" kern="100" baseline="-25000">
                          <a:effectLst/>
                        </a:rPr>
                        <a:t>b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c</a:t>
                      </a:r>
                      <a:r>
                        <a:rPr lang="en-ID" sz="3300" kern="100" baseline="-25000">
                          <a:effectLst/>
                        </a:rPr>
                        <a:t>b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d</a:t>
                      </a:r>
                      <a:r>
                        <a:rPr lang="en-ID" sz="3300" kern="100" baseline="-25000">
                          <a:effectLst/>
                        </a:rPr>
                        <a:t>b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extLst>
                  <a:ext uri="{0D108BD9-81ED-4DB2-BD59-A6C34878D82A}">
                    <a16:rowId xmlns:a16="http://schemas.microsoft.com/office/drawing/2014/main" val="1337006783"/>
                  </a:ext>
                </a:extLst>
              </a:tr>
              <a:tr h="855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Organik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2.4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1.05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2.5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0.38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extLst>
                  <a:ext uri="{0D108BD9-81ED-4DB2-BD59-A6C34878D82A}">
                    <a16:rowId xmlns:a16="http://schemas.microsoft.com/office/drawing/2014/main" val="3064734352"/>
                  </a:ext>
                </a:extLst>
              </a:tr>
              <a:tr h="1212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Semi-detached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3.0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1.12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2.5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0.35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extLst>
                  <a:ext uri="{0D108BD9-81ED-4DB2-BD59-A6C34878D82A}">
                    <a16:rowId xmlns:a16="http://schemas.microsoft.com/office/drawing/2014/main" val="1591792430"/>
                  </a:ext>
                </a:extLst>
              </a:tr>
              <a:tr h="85582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Embedded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 dirty="0">
                          <a:effectLst/>
                        </a:rPr>
                        <a:t>3.6</a:t>
                      </a:r>
                      <a:endParaRPr lang="en-ID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1.20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>
                          <a:effectLst/>
                        </a:rPr>
                        <a:t>2.5</a:t>
                      </a:r>
                      <a:endParaRPr lang="en-ID" sz="3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D" sz="3300" kern="100" dirty="0">
                          <a:effectLst/>
                        </a:rPr>
                        <a:t>0.32</a:t>
                      </a:r>
                      <a:endParaRPr lang="en-ID" sz="3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0025" marR="200025" marT="200025" marB="200025" anchor="ctr"/>
                </a:tc>
                <a:extLst>
                  <a:ext uri="{0D108BD9-81ED-4DB2-BD59-A6C34878D82A}">
                    <a16:rowId xmlns:a16="http://schemas.microsoft.com/office/drawing/2014/main" val="173091511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07B2A83-D10F-2457-CFFA-18651BD06F4A}"/>
              </a:ext>
            </a:extLst>
          </p:cNvPr>
          <p:cNvSpPr txBox="1"/>
          <p:nvPr/>
        </p:nvSpPr>
        <p:spPr>
          <a:xfrm>
            <a:off x="1068388" y="573173"/>
            <a:ext cx="6097904" cy="664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Tabel</a:t>
            </a:r>
            <a:r>
              <a:rPr lang="en-ID" sz="3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Model COCOMO Dasar</a:t>
            </a:r>
          </a:p>
        </p:txBody>
      </p:sp>
    </p:spTree>
    <p:extLst>
      <p:ext uri="{BB962C8B-B14F-4D97-AF65-F5344CB8AC3E}">
        <p14:creationId xmlns:p14="http://schemas.microsoft.com/office/powerpoint/2010/main" val="3251186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D9C987-AD42-77EE-3CDA-6645C99FE7AC}"/>
              </a:ext>
            </a:extLst>
          </p:cNvPr>
          <p:cNvSpPr txBox="1"/>
          <p:nvPr/>
        </p:nvSpPr>
        <p:spPr>
          <a:xfrm>
            <a:off x="169545" y="1005772"/>
            <a:ext cx="118529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Menurut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Boehm,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setiap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baris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teks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sumber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harus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dihitung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sebagai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satu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LOC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terlepas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dari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jumlah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instruksi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sebenarnya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pada baris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itu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Jadi,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jika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satu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instruksi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mencakup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beberapa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baris (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katakanlah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n baris),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itu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dianggap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sebagai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nLOC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</a:p>
          <a:p>
            <a:pPr algn="just"/>
            <a:endParaRPr lang="en-ID" sz="3200" dirty="0">
              <a:effectLst/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Nilai a1, a2, b1, b2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berbagai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kategori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seperti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diberikan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oleh  </a:t>
            </a:r>
            <a:r>
              <a:rPr lang="en-ID" sz="3200"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Boehm [1981]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diringkas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di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bawah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</a:t>
            </a:r>
          </a:p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Dia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memperoleh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nilai-nilai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dengan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memeriksa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data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historis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yang </a:t>
            </a:r>
          </a:p>
          <a:p>
            <a:pPr algn="just"/>
            <a:r>
              <a:rPr lang="en-ID" sz="3200" dirty="0"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dikumpulkan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dari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sejumlah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besar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proyek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aktual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. </a:t>
            </a:r>
            <a:endParaRPr lang="en-ID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51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239C2D-D706-5C53-6437-5AD44DBA00C4}"/>
              </a:ext>
            </a:extLst>
          </p:cNvPr>
          <p:cNvSpPr txBox="1"/>
          <p:nvPr/>
        </p:nvSpPr>
        <p:spPr>
          <a:xfrm>
            <a:off x="228600" y="571241"/>
            <a:ext cx="10869929" cy="4597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3200" b="1" dirty="0"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</a:p>
          <a:p>
            <a:pPr algn="just"/>
            <a:r>
              <a:rPr lang="en-ID" sz="36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Estimasi</a:t>
            </a:r>
            <a:r>
              <a:rPr lang="en-ID" sz="3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6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usaha</a:t>
            </a:r>
            <a:r>
              <a:rPr lang="en-ID" sz="36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6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pengembangan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( E )</a:t>
            </a:r>
          </a:p>
          <a:p>
            <a:pPr algn="just"/>
            <a:endParaRPr lang="en-ID" sz="3200" dirty="0">
              <a:latin typeface="Calibri" panose="020F0502020204030204" pitchFamily="34" charset="0"/>
              <a:ea typeface="Aptos" panose="020B0004020202020204" pitchFamily="34" charset="0"/>
            </a:endParaRPr>
          </a:p>
          <a:p>
            <a:pPr algn="just"/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tiga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kelas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produk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,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rumus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memperkirakan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usaha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berdasarkan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ukuran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kode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ditunjukkan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di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bawah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ini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: </a:t>
            </a:r>
          </a:p>
          <a:p>
            <a:pPr algn="just"/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Organik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           : E= Usaha = 2,4(KLOC)1,05 PM </a:t>
            </a:r>
          </a:p>
          <a:p>
            <a:pPr algn="just"/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Semi-</a:t>
            </a:r>
            <a:r>
              <a:rPr lang="en-ID" sz="3200" dirty="0" err="1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terpisah</a:t>
            </a:r>
            <a:r>
              <a:rPr lang="en-ID" sz="320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 : E= Usaha = 3.0(KLOC)1.12 PM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Tertanam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: E= Usaha= 3.6(KLOC)1.20 PM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04334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3FAD60-AF5E-84DA-D61C-22F2E4CDDBB7}"/>
              </a:ext>
            </a:extLst>
          </p:cNvPr>
          <p:cNvSpPr txBox="1"/>
          <p:nvPr/>
        </p:nvSpPr>
        <p:spPr>
          <a:xfrm>
            <a:off x="331470" y="648912"/>
            <a:ext cx="10881359" cy="4048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Estimasi</a:t>
            </a:r>
            <a:r>
              <a:rPr lang="en-ID" sz="32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waktu</a:t>
            </a:r>
            <a:r>
              <a:rPr lang="en-ID" sz="3200" b="1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b="1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pengembangan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: ( D)</a:t>
            </a:r>
          </a:p>
          <a:p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ketiga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kelas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produk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perangkat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lunak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,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rumus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untuk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memperkirakan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waktu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pengembangan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berdasarkan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usaha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diberikan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di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bawah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ini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: </a:t>
            </a:r>
          </a:p>
          <a:p>
            <a:endParaRPr lang="en-ID" sz="3200" dirty="0">
              <a:effectLst/>
              <a:latin typeface="Aptos" panose="020B0004020202020204" pitchFamily="34" charset="0"/>
              <a:ea typeface="Aptos" panose="020B0004020202020204" pitchFamily="34" charset="0"/>
            </a:endParaRPr>
          </a:p>
          <a:p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Organik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             : D=  2.5(Effort)0.38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Bulan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</a:p>
          <a:p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Semi-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terpisah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: D = 2.5(Effort)0.35 </a:t>
            </a:r>
            <a:r>
              <a:rPr lang="en-ID" sz="3200" dirty="0" err="1">
                <a:effectLst/>
                <a:latin typeface="Aptos" panose="020B0004020202020204" pitchFamily="34" charset="0"/>
                <a:ea typeface="Aptos" panose="020B0004020202020204" pitchFamily="34" charset="0"/>
              </a:rPr>
              <a:t>Bulan</a:t>
            </a:r>
            <a:r>
              <a:rPr lang="en-ID" sz="3200" dirty="0">
                <a:effectLst/>
                <a:latin typeface="Aptos" panose="020B0004020202020204" pitchFamily="34" charset="0"/>
                <a:ea typeface="Aptos" panose="020B000402020202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Tertanam</a:t>
            </a:r>
            <a:r>
              <a:rPr lang="en-ID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    : D = 2.5(Effort)0.32 </a:t>
            </a:r>
            <a:r>
              <a:rPr lang="en-ID" sz="3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Bulan</a:t>
            </a:r>
            <a:endParaRPr lang="en-ID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802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213</TotalTime>
  <Words>1384</Words>
  <Application>Microsoft Office PowerPoint</Application>
  <PresentationFormat>Widescreen</PresentationFormat>
  <Paragraphs>126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Abadi Extra Light</vt:lpstr>
      <vt:lpstr>Aptos</vt:lpstr>
      <vt:lpstr>Arial</vt:lpstr>
      <vt:lpstr>Calibri</vt:lpstr>
      <vt:lpstr>Century Gothic</vt:lpstr>
      <vt:lpstr>Georgia</vt:lpstr>
      <vt:lpstr>times new roman</vt:lpstr>
      <vt:lpstr>times new roman</vt:lpstr>
      <vt:lpstr>Wingdings 3</vt:lpstr>
      <vt:lpstr>Ion</vt:lpstr>
      <vt:lpstr>MODEL COCOMO   Constructive Cost Model = Model Biaya Konstruktif) Tahap Perencanaan ( Estimasi)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COCOMO   Constructive Cost Model = Model Biaya Konstruktif) Tahap Perencanaan ( Estimasi)</dc:title>
  <dc:creator>Tavipia</dc:creator>
  <cp:lastModifiedBy>Tavipia</cp:lastModifiedBy>
  <cp:revision>5</cp:revision>
  <dcterms:created xsi:type="dcterms:W3CDTF">2024-07-11T10:11:05Z</dcterms:created>
  <dcterms:modified xsi:type="dcterms:W3CDTF">2025-04-24T04:44:14Z</dcterms:modified>
</cp:coreProperties>
</file>