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8" r:id="rId11"/>
    <p:sldId id="285" r:id="rId12"/>
    <p:sldId id="286" r:id="rId13"/>
    <p:sldId id="279" r:id="rId14"/>
    <p:sldId id="280" r:id="rId15"/>
    <p:sldId id="297" r:id="rId16"/>
    <p:sldId id="287" r:id="rId17"/>
    <p:sldId id="283" r:id="rId18"/>
    <p:sldId id="288" r:id="rId19"/>
    <p:sldId id="284" r:id="rId20"/>
    <p:sldId id="289" r:id="rId21"/>
    <p:sldId id="290" r:id="rId22"/>
    <p:sldId id="298" r:id="rId23"/>
    <p:sldId id="291" r:id="rId24"/>
    <p:sldId id="293" r:id="rId25"/>
    <p:sldId id="292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D35B-693E-43FE-9D06-0BC9A188905F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3526-EE73-4D86-A286-35C0A26554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003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33526-EE73-4D86-A286-35C0A26554D0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312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90C8-0612-1E47-6254-5AA12C5AD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B527B-39F0-9C48-662F-E830DA7A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3E77-8BAB-C816-5349-8B76A564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4109-EDF9-6574-1AA7-D2CF30FC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90A8-4817-40CB-582B-4FEC55CF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6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7E31-69EA-E709-56FB-E458B9EC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0FD5-7977-4A8A-3CE0-307C59E46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0233-CE60-CFA6-58D4-43791AA2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7171-61FD-6470-0798-77176701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789A-6C5A-AF4F-D5F6-6612617A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51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45E2A-DA7C-F1A4-43C7-8D8AE4885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80C80-01D1-CAE6-04D6-2E21FDF5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EF5A-37ED-9976-90FF-8F960868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52B3-9545-8A2D-F4C2-91FCD08C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F191-1E00-2968-F832-E840B5AC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09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553D-E415-2DAA-8DB7-F3AC4150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E1B8-CB59-CF35-B45A-8C51A39D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F91D-223F-4A78-2602-FC40D1B5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7666-5E7E-07D2-5AB0-4D972536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4680-57EF-9F6D-B882-179EC133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7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D78B-CA54-457E-F6D6-93EBC76D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11DC-CBD3-44FC-E9D2-2421ED3E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0148-3701-48A6-B118-47AF2FC2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DF60-2A61-94AA-3435-894F0BD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0133-46C0-85A2-2EF2-55595ACD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13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699-B44B-80E3-A112-287D8B7D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78EF-FF3E-DA35-69F4-3D04135E8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9D95A-6CF5-1C9D-15F1-77DF468C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CA6B-FC4F-F83F-B536-F1E4F746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B4F39-DFD7-F3CE-24A2-CF00AB10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B485-EF87-ADEE-D80C-9540180E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19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1DE8-859C-4A6D-57D3-4776FE3D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9EDC-3878-EC40-E3C2-FD3606A2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70A85-CB14-8F37-0914-59B9E09F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F5DEB-B8BA-39EF-56A4-F45D70002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F00BC-F9A0-9F62-2416-015C5EA4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C461E-57BA-8AAE-15B8-4A56ABEC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9D843-FF7D-639B-CA1E-8D807593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D6BD6-7F9F-C1F0-2F9E-A193069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81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46F8-76AB-E2ED-E7B7-D6F4E557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EEC21-E311-4063-BF92-FA6B1C1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495C-7400-6FEE-D523-39A8742F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27BE3-2DE8-91B2-2EB0-4AE40964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30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884B2-F11F-2D02-0AC0-A51D966C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C4FF8-F503-07EC-9DCC-6007D42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20F9-D8CB-E1D0-90BE-7A45A03B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82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10B-3B20-A930-6A52-2AB98148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96-5925-5016-FCCD-54F4CE23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5C6E-C6DC-8FDB-0F0F-1AFF5C601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84D9-B181-4698-6906-35970070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1C661-4FF0-F484-E0B3-B353A70D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9C0E-F1E8-6426-59E7-2553E624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36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DF47-FCE2-1B51-FFFD-8660064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92D8B-A306-D295-9792-847844DD3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3C77-C793-BF89-BE2D-AADCE3BE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69E-9476-0205-E635-92012CAD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5BCC-77D3-2A2A-1A9D-47F8831E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CEA5-4E19-BACE-065A-DEF31768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26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DBC03-1BB4-8EE1-0E37-CF8E999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DB4A-7296-888A-00A9-BB4BFE01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AF45-7A02-DB24-4566-9C6A68925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DE8A5-CCD9-43B4-BE33-F7BC209494E7}" type="datetimeFigureOut">
              <a:rPr lang="en-ID" smtClean="0"/>
              <a:t>08/04/2025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9673-698B-B67E-438A-4BB623E57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18B4-0C0D-6A91-EB60-8AC486C6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FFC1B-B15A-4BC5-BBA9-546A8505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AA760-1A9F-E293-C5ED-AAAA02FFDCFF}"/>
              </a:ext>
            </a:extLst>
          </p:cNvPr>
          <p:cNvSpPr txBox="1"/>
          <p:nvPr/>
        </p:nvSpPr>
        <p:spPr>
          <a:xfrm>
            <a:off x="1625600" y="2541600"/>
            <a:ext cx="9093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800" b="1" dirty="0">
                <a:latin typeface="Arial" panose="020B0604020202020204" pitchFamily="34" charset="0"/>
                <a:cs typeface="Arial" panose="020B0604020202020204" pitchFamily="34" charset="0"/>
              </a:rPr>
              <a:t>PERENCANAAN PROYEK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107990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0F1600-30EB-854D-848D-E1EB287BE728}"/>
              </a:ext>
            </a:extLst>
          </p:cNvPr>
          <p:cNvSpPr txBox="1"/>
          <p:nvPr/>
        </p:nvSpPr>
        <p:spPr>
          <a:xfrm>
            <a:off x="336932" y="451692"/>
            <a:ext cx="11770605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/>
              <a:t>Programmer yang </a:t>
            </a:r>
            <a:r>
              <a:rPr lang="en-ID" sz="2400" dirty="0" err="1"/>
              <a:t>berbeda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menyusun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yang sangat </a:t>
            </a:r>
            <a:r>
              <a:rPr lang="en-ID" sz="2400" dirty="0" err="1"/>
              <a:t>berbeda</a:t>
            </a:r>
            <a:endParaRPr lang="en-ID" sz="2400" dirty="0"/>
          </a:p>
          <a:p>
            <a:pPr algn="just"/>
            <a:endParaRPr lang="en-ID" sz="2400" dirty="0"/>
          </a:p>
          <a:p>
            <a:pPr algn="just"/>
            <a:r>
              <a:rPr lang="en-ID" sz="2400" dirty="0" err="1"/>
              <a:t>Misalnya</a:t>
            </a:r>
            <a:r>
              <a:rPr lang="en-ID" sz="2400" dirty="0"/>
              <a:t>, </a:t>
            </a:r>
            <a:r>
              <a:rPr lang="en-ID" sz="2400" dirty="0" err="1"/>
              <a:t>satu</a:t>
            </a:r>
            <a:r>
              <a:rPr lang="en-ID" sz="2400" dirty="0"/>
              <a:t> programmer </a:t>
            </a:r>
            <a:r>
              <a:rPr lang="en-ID" sz="2400" dirty="0" err="1"/>
              <a:t>mungkin</a:t>
            </a:r>
            <a:r>
              <a:rPr lang="en-ID" sz="2400" dirty="0"/>
              <a:t> </a:t>
            </a:r>
            <a:r>
              <a:rPr lang="en-ID" sz="2400" dirty="0" err="1"/>
              <a:t>menulis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instruksi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pada </a:t>
            </a:r>
            <a:r>
              <a:rPr lang="en-ID" sz="2400" dirty="0" err="1"/>
              <a:t>satu</a:t>
            </a:r>
            <a:r>
              <a:rPr lang="en-ID" sz="2400" dirty="0"/>
              <a:t> baris, </a:t>
            </a:r>
            <a:r>
              <a:rPr lang="en-ID" sz="2400" dirty="0" err="1"/>
              <a:t>sedangkan</a:t>
            </a:r>
            <a:r>
              <a:rPr lang="en-ID" sz="2400" dirty="0"/>
              <a:t> yang lain </a:t>
            </a:r>
            <a:r>
              <a:rPr lang="en-ID" sz="2400" dirty="0" err="1"/>
              <a:t>mungkin</a:t>
            </a:r>
            <a:r>
              <a:rPr lang="en-ID" sz="2400" dirty="0"/>
              <a:t> </a:t>
            </a:r>
            <a:r>
              <a:rPr lang="en-ID" sz="2400" dirty="0" err="1"/>
              <a:t>membagi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instruksi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baris. </a:t>
            </a:r>
          </a:p>
          <a:p>
            <a:pPr algn="just"/>
            <a:r>
              <a:rPr lang="en-ID" sz="2400" dirty="0" err="1"/>
              <a:t>Mungkin</a:t>
            </a:r>
            <a:r>
              <a:rPr lang="en-ID" sz="2400" dirty="0"/>
              <a:t> </a:t>
            </a:r>
            <a:r>
              <a:rPr lang="en-ID" sz="2400" dirty="0" err="1"/>
              <a:t>seorang</a:t>
            </a:r>
            <a:r>
              <a:rPr lang="en-ID" sz="2400" dirty="0"/>
              <a:t> programmer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pernyataan</a:t>
            </a:r>
            <a:r>
              <a:rPr lang="en-ID" sz="2400" dirty="0"/>
              <a:t> switch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menulis</a:t>
            </a:r>
            <a:r>
              <a:rPr lang="en-ID" sz="2400" dirty="0"/>
              <a:t> program C dan yang lain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urutan</a:t>
            </a:r>
            <a:r>
              <a:rPr lang="en-ID" sz="2400" dirty="0"/>
              <a:t> </a:t>
            </a:r>
            <a:r>
              <a:rPr lang="en-ID" sz="2400" dirty="0" err="1"/>
              <a:t>pernyataan</a:t>
            </a:r>
            <a:r>
              <a:rPr lang="en-ID" sz="2400" dirty="0"/>
              <a:t> if ... then ... else ...</a:t>
            </a:r>
          </a:p>
          <a:p>
            <a:pPr algn="just"/>
            <a:endParaRPr lang="en-ID" sz="2400" dirty="0"/>
          </a:p>
          <a:p>
            <a:pPr algn="just"/>
            <a:endParaRPr lang="en-ID" sz="2400" dirty="0"/>
          </a:p>
          <a:p>
            <a:pPr algn="just"/>
            <a:r>
              <a:rPr lang="en-ID" sz="2400" dirty="0"/>
              <a:t>Sangat </a:t>
            </a:r>
            <a:r>
              <a:rPr lang="en-ID" sz="2400" dirty="0" err="1"/>
              <a:t>sulit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akurat</a:t>
            </a:r>
            <a:r>
              <a:rPr lang="en-ID" sz="2400" dirty="0"/>
              <a:t> </a:t>
            </a:r>
            <a:r>
              <a:rPr lang="en-ID" sz="2400" dirty="0" err="1"/>
              <a:t>memperkirakan</a:t>
            </a:r>
            <a:r>
              <a:rPr lang="en-ID" sz="2400" dirty="0"/>
              <a:t> LOC </a:t>
            </a:r>
            <a:r>
              <a:rPr lang="en-ID" sz="2400" dirty="0" err="1"/>
              <a:t>dari</a:t>
            </a:r>
            <a:r>
              <a:rPr lang="en-ID" sz="2400" dirty="0"/>
              <a:t> program </a:t>
            </a:r>
            <a:r>
              <a:rPr lang="en-ID" sz="2400" dirty="0" err="1"/>
              <a:t>akhir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spesifikasi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: </a:t>
            </a:r>
            <a:r>
              <a:rPr lang="en-ID" sz="2400" dirty="0" err="1"/>
              <a:t>Seperti</a:t>
            </a:r>
            <a:r>
              <a:rPr lang="en-ID" sz="2400" dirty="0"/>
              <a:t>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dibahas</a:t>
            </a:r>
            <a:r>
              <a:rPr lang="en-ID" sz="2400" dirty="0"/>
              <a:t>, pada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inisiasi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,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tugas</a:t>
            </a:r>
            <a:r>
              <a:rPr lang="en-ID" sz="2400" dirty="0"/>
              <a:t> yang sangat </a:t>
            </a:r>
            <a:r>
              <a:rPr lang="en-ID" sz="2400" dirty="0" err="1"/>
              <a:t>sulit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akurat</a:t>
            </a:r>
            <a:r>
              <a:rPr lang="en-ID" sz="2400" dirty="0"/>
              <a:t> </a:t>
            </a:r>
            <a:r>
              <a:rPr lang="en-ID" sz="2400" dirty="0" err="1"/>
              <a:t>memperkirakan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baris </a:t>
            </a:r>
            <a:r>
              <a:rPr lang="en-ID" sz="2400" dirty="0" err="1"/>
              <a:t>kode</a:t>
            </a:r>
            <a:r>
              <a:rPr lang="en-ID" sz="2400" dirty="0"/>
              <a:t> (LOC) yang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dimiliki</a:t>
            </a:r>
            <a:r>
              <a:rPr lang="en-ID" sz="2400" dirty="0"/>
              <a:t> program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perkembangan</a:t>
            </a:r>
            <a:r>
              <a:rPr lang="en-ID" sz="2400" dirty="0"/>
              <a:t>. </a:t>
            </a:r>
            <a:r>
              <a:rPr lang="en-ID" sz="2400" dirty="0" err="1"/>
              <a:t>Hitungan</a:t>
            </a:r>
            <a:r>
              <a:rPr lang="en-ID" sz="2400" dirty="0"/>
              <a:t> LOC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dihitung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akurat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</a:t>
            </a:r>
            <a:r>
              <a:rPr lang="en-ID" sz="2400" dirty="0" err="1"/>
              <a:t>dikembangkan</a:t>
            </a:r>
            <a:r>
              <a:rPr lang="en-ID" sz="2400" dirty="0"/>
              <a:t> </a:t>
            </a:r>
            <a:r>
              <a:rPr lang="en-ID" sz="2400" dirty="0" err="1"/>
              <a:t>sepenuhnya</a:t>
            </a:r>
            <a:r>
              <a:rPr lang="en-ID" sz="2400" dirty="0"/>
              <a:t>. Karena </a:t>
            </a:r>
            <a:r>
              <a:rPr lang="en-ID" sz="2400" dirty="0" err="1"/>
              <a:t>perencanaan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bahkan</a:t>
            </a:r>
            <a:r>
              <a:rPr lang="en-ID" sz="2400" dirty="0"/>
              <a:t> </a:t>
            </a:r>
            <a:r>
              <a:rPr lang="en-ID" sz="2400" dirty="0" err="1"/>
              <a:t>sebelum</a:t>
            </a:r>
            <a:r>
              <a:rPr lang="en-ID" sz="2400" dirty="0"/>
              <a:t> </a:t>
            </a:r>
            <a:r>
              <a:rPr lang="en-ID" sz="2400" dirty="0" err="1"/>
              <a:t>aktivitas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</a:t>
            </a:r>
            <a:r>
              <a:rPr lang="en-ID" sz="2400" dirty="0" err="1"/>
              <a:t>dimulai</a:t>
            </a:r>
            <a:r>
              <a:rPr lang="en-ID" sz="2400" dirty="0"/>
              <a:t>, </a:t>
            </a:r>
            <a:r>
              <a:rPr lang="en-ID" sz="2400" dirty="0" err="1"/>
              <a:t>metrik</a:t>
            </a:r>
            <a:r>
              <a:rPr lang="en-ID" sz="2400" dirty="0"/>
              <a:t> LOC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manajer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selama</a:t>
            </a:r>
            <a:r>
              <a:rPr lang="en-ID" sz="2400" dirty="0"/>
              <a:t> </a:t>
            </a:r>
            <a:r>
              <a:rPr lang="en-ID" sz="2400" dirty="0" err="1"/>
              <a:t>perencanaan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endParaRPr lang="en-ID" sz="2400" dirty="0"/>
          </a:p>
          <a:p>
            <a:pPr algn="just"/>
            <a:endParaRPr lang="en-ID" sz="2400" dirty="0"/>
          </a:p>
          <a:p>
            <a:pPr algn="just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2597C-94FE-5AF1-A7EF-26F48CAE204F}"/>
              </a:ext>
            </a:extLst>
          </p:cNvPr>
          <p:cNvSpPr txBox="1"/>
          <p:nvPr/>
        </p:nvSpPr>
        <p:spPr>
          <a:xfrm>
            <a:off x="1053029" y="2547281"/>
            <a:ext cx="977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0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8656A7-4CFD-D2F2-5083-5878544832C6}"/>
              </a:ext>
            </a:extLst>
          </p:cNvPr>
          <p:cNvSpPr txBox="1"/>
          <p:nvPr/>
        </p:nvSpPr>
        <p:spPr>
          <a:xfrm>
            <a:off x="580348" y="0"/>
            <a:ext cx="8617944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Titik</a:t>
            </a:r>
            <a:r>
              <a:rPr lang="en-ID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Fungsi</a:t>
            </a:r>
            <a:r>
              <a:rPr lang="en-ID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ID" sz="3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Fuction</a:t>
            </a:r>
            <a:r>
              <a:rPr lang="en-ID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point (FP)</a:t>
            </a:r>
            <a:endParaRPr lang="en-ID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8E78C-DC9B-AD23-6E5C-FB6030435CED}"/>
              </a:ext>
            </a:extLst>
          </p:cNvPr>
          <p:cNvSpPr txBox="1"/>
          <p:nvPr/>
        </p:nvSpPr>
        <p:spPr>
          <a:xfrm>
            <a:off x="229518" y="784279"/>
            <a:ext cx="11732963" cy="660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banyak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kekurangan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LOC.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beberapa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keunggulan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LOC. Salah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penting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LOC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mudah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dihitung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spesifikasi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masalah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itu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sendiri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LOC, di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lain,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secara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akurat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hanya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setelah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sepenuhnya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dikembangkan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lunak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secara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langsung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bergantung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pada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fungsi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atau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fitur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tingkat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tinggi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berbeda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didukungnya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7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D2FCC-ECBE-E5AF-A4F6-C71928CB3755}"/>
              </a:ext>
            </a:extLst>
          </p:cNvPr>
          <p:cNvSpPr txBox="1"/>
          <p:nvPr/>
        </p:nvSpPr>
        <p:spPr>
          <a:xfrm>
            <a:off x="550843" y="178911"/>
            <a:ext cx="11336357" cy="5446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Secara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konseptual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metrik</a:t>
            </a:r>
            <a:r>
              <a:rPr lang="en-ID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didasarkan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pada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gagasan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bahwa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lunak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mendukung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banyak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fitur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pasti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berukuran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besar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daripada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fitur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sedikit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dirty="0"/>
              <a:t>FP </a:t>
            </a:r>
            <a:r>
              <a:rPr lang="en-ID" sz="3200" dirty="0" err="1"/>
              <a:t>metrik</a:t>
            </a:r>
            <a:r>
              <a:rPr lang="en-ID" sz="3200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 yang paling </a:t>
            </a:r>
            <a:r>
              <a:rPr lang="en-ID" sz="3200" dirty="0" err="1"/>
              <a:t>banyak</a:t>
            </a:r>
            <a:r>
              <a:rPr lang="en-ID" sz="3200" dirty="0"/>
              <a:t> </a:t>
            </a:r>
            <a:r>
              <a:rPr lang="en-ID" sz="3200" dirty="0" err="1"/>
              <a:t>digunakan</a:t>
            </a:r>
            <a:r>
              <a:rPr lang="en-ID" sz="3200" dirty="0"/>
              <a:t> di </a:t>
            </a:r>
            <a:r>
              <a:rPr lang="en-ID" sz="3200" dirty="0" err="1"/>
              <a:t>seluruh</a:t>
            </a:r>
            <a:r>
              <a:rPr lang="en-ID" sz="3200" dirty="0"/>
              <a:t> dunia. FPA </a:t>
            </a:r>
            <a:r>
              <a:rPr lang="en-ID" sz="3200" dirty="0" err="1"/>
              <a:t>pertama</a:t>
            </a:r>
            <a:r>
              <a:rPr lang="en-ID" sz="3200" dirty="0"/>
              <a:t> kali </a:t>
            </a:r>
            <a:r>
              <a:rPr lang="en-ID" sz="3200" dirty="0" err="1"/>
              <a:t>dikenalkan</a:t>
            </a:r>
            <a:r>
              <a:rPr lang="en-ID" sz="3200" dirty="0"/>
              <a:t> oleh Allan Albrecht pada </a:t>
            </a:r>
            <a:r>
              <a:rPr lang="en-ID" sz="3200" dirty="0" err="1"/>
              <a:t>tahun</a:t>
            </a:r>
            <a:r>
              <a:rPr lang="en-ID" sz="3200" dirty="0"/>
              <a:t> 1979 dan </a:t>
            </a:r>
            <a:r>
              <a:rPr lang="en-ID" sz="3200" dirty="0" err="1"/>
              <a:t>sekarang</a:t>
            </a:r>
            <a:r>
              <a:rPr lang="en-ID" sz="3200" dirty="0"/>
              <a:t> </a:t>
            </a:r>
            <a:r>
              <a:rPr lang="en-ID" sz="3200" dirty="0" err="1"/>
              <a:t>terus</a:t>
            </a:r>
            <a:r>
              <a:rPr lang="en-ID" sz="3200" dirty="0"/>
              <a:t> </a:t>
            </a:r>
            <a:r>
              <a:rPr lang="en-ID" sz="3200" dirty="0" err="1"/>
              <a:t>diperbaharui</a:t>
            </a:r>
            <a:r>
              <a:rPr lang="en-ID" sz="3200" dirty="0"/>
              <a:t> oleh International Function Point User Group (IFPUG). </a:t>
            </a:r>
            <a:r>
              <a:rPr lang="en-ID" sz="3200" dirty="0" err="1"/>
              <a:t>Terdapat</a:t>
            </a:r>
            <a:r>
              <a:rPr lang="en-ID" sz="3200" dirty="0"/>
              <a:t> </a:t>
            </a:r>
            <a:r>
              <a:rPr lang="en-ID" sz="3200" dirty="0" err="1"/>
              <a:t>beberapa</a:t>
            </a:r>
            <a:r>
              <a:rPr lang="en-ID" sz="3200" dirty="0"/>
              <a:t> </a:t>
            </a:r>
            <a:r>
              <a:rPr lang="en-ID" sz="3200" dirty="0" err="1"/>
              <a:t>metode</a:t>
            </a:r>
            <a:r>
              <a:rPr lang="en-ID" sz="3200" dirty="0"/>
              <a:t> </a:t>
            </a:r>
            <a:r>
              <a:rPr lang="en-ID" sz="3200" dirty="0" err="1"/>
              <a:t>pengukuran</a:t>
            </a:r>
            <a:r>
              <a:rPr lang="en-ID" sz="3200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 </a:t>
            </a:r>
            <a:r>
              <a:rPr lang="en-ID" sz="3200" dirty="0" err="1"/>
              <a:t>selain</a:t>
            </a:r>
            <a:r>
              <a:rPr lang="en-ID" sz="3200" dirty="0"/>
              <a:t> FPA, </a:t>
            </a:r>
            <a:r>
              <a:rPr lang="en-ID" sz="3200" dirty="0" err="1"/>
              <a:t>sebagai</a:t>
            </a:r>
            <a:r>
              <a:rPr lang="en-ID" sz="3200" dirty="0"/>
              <a:t> </a:t>
            </a:r>
            <a:r>
              <a:rPr lang="en-ID" sz="3200" dirty="0" err="1"/>
              <a:t>contoh</a:t>
            </a:r>
            <a:r>
              <a:rPr lang="en-ID" sz="3200" dirty="0"/>
              <a:t> </a:t>
            </a:r>
            <a:r>
              <a:rPr lang="en-ID" sz="3200" dirty="0" err="1"/>
              <a:t>adalah</a:t>
            </a:r>
            <a:r>
              <a:rPr lang="en-ID" sz="3200" dirty="0"/>
              <a:t> Lines of Code (LOC)</a:t>
            </a:r>
            <a:endParaRPr lang="en-ID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3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6ADF2-D148-5BC4-D7C3-651D047EFE4C}"/>
              </a:ext>
            </a:extLst>
          </p:cNvPr>
          <p:cNvSpPr txBox="1"/>
          <p:nvPr/>
        </p:nvSpPr>
        <p:spPr>
          <a:xfrm>
            <a:off x="299750" y="0"/>
            <a:ext cx="11217926" cy="760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1" dirty="0"/>
              <a:t>FUNCTION POINT ANALYSIS (FPA)</a:t>
            </a:r>
          </a:p>
          <a:p>
            <a:pPr algn="just"/>
            <a:endParaRPr lang="en-ID" dirty="0"/>
          </a:p>
          <a:p>
            <a:pPr algn="just"/>
            <a:r>
              <a:rPr lang="en-ID" sz="3200" dirty="0"/>
              <a:t>FPA </a:t>
            </a:r>
            <a:r>
              <a:rPr lang="en-ID" sz="3200" dirty="0" err="1"/>
              <a:t>merupakan</a:t>
            </a:r>
            <a:r>
              <a:rPr lang="en-ID" sz="3200" dirty="0"/>
              <a:t> </a:t>
            </a:r>
            <a:r>
              <a:rPr lang="en-ID" sz="3200" dirty="0" err="1"/>
              <a:t>metode</a:t>
            </a:r>
            <a:r>
              <a:rPr lang="en-ID" sz="3200" dirty="0"/>
              <a:t> </a:t>
            </a:r>
            <a:r>
              <a:rPr lang="en-ID" sz="3200" dirty="0" err="1"/>
              <a:t>pengukuran</a:t>
            </a:r>
            <a:r>
              <a:rPr lang="en-ID" sz="3200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 yang paling </a:t>
            </a:r>
            <a:r>
              <a:rPr lang="en-ID" sz="3200" dirty="0" err="1"/>
              <a:t>banyak</a:t>
            </a:r>
            <a:r>
              <a:rPr lang="en-ID" sz="3200" dirty="0"/>
              <a:t> </a:t>
            </a:r>
            <a:r>
              <a:rPr lang="en-ID" sz="3200" dirty="0" err="1"/>
              <a:t>digunakan</a:t>
            </a:r>
            <a:r>
              <a:rPr lang="en-ID" sz="3200" dirty="0"/>
              <a:t> di </a:t>
            </a:r>
            <a:r>
              <a:rPr lang="en-ID" sz="3200" dirty="0" err="1"/>
              <a:t>seluruh</a:t>
            </a:r>
            <a:r>
              <a:rPr lang="en-ID" sz="3200" dirty="0"/>
              <a:t> dunia.</a:t>
            </a:r>
          </a:p>
          <a:p>
            <a:pPr algn="just"/>
            <a:r>
              <a:rPr lang="en-ID" sz="3200" dirty="0"/>
              <a:t>FPA </a:t>
            </a:r>
            <a:r>
              <a:rPr lang="en-ID" sz="3200" dirty="0" err="1"/>
              <a:t>mengukur</a:t>
            </a:r>
            <a:r>
              <a:rPr lang="en-ID" sz="3200" dirty="0"/>
              <a:t> </a:t>
            </a:r>
            <a:r>
              <a:rPr lang="en-ID" sz="3200" dirty="0" err="1"/>
              <a:t>ukuran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sebuah</a:t>
            </a:r>
            <a:r>
              <a:rPr lang="en-ID" sz="3200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menghitung</a:t>
            </a:r>
            <a:r>
              <a:rPr lang="en-ID" sz="3200" dirty="0"/>
              <a:t> </a:t>
            </a:r>
            <a:r>
              <a:rPr lang="en-ID" sz="3200" dirty="0" err="1"/>
              <a:t>jumlah</a:t>
            </a:r>
            <a:r>
              <a:rPr lang="en-ID" sz="3200" dirty="0"/>
              <a:t> </a:t>
            </a:r>
            <a:r>
              <a:rPr lang="en-ID" sz="3200" dirty="0" err="1"/>
              <a:t>fungsionalitas</a:t>
            </a:r>
            <a:r>
              <a:rPr lang="en-ID" sz="3200" dirty="0"/>
              <a:t> dan </a:t>
            </a:r>
            <a:r>
              <a:rPr lang="en-ID" sz="3200" dirty="0" err="1"/>
              <a:t>kompleksitas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sudut</a:t>
            </a:r>
            <a:r>
              <a:rPr lang="en-ID" sz="3200" dirty="0"/>
              <a:t> </a:t>
            </a:r>
            <a:r>
              <a:rPr lang="en-ID" sz="3200" dirty="0" err="1"/>
              <a:t>pandang</a:t>
            </a:r>
            <a:r>
              <a:rPr lang="en-ID" sz="3200" dirty="0"/>
              <a:t> </a:t>
            </a:r>
            <a:r>
              <a:rPr lang="en-ID" sz="3200" dirty="0" err="1"/>
              <a:t>pengguna</a:t>
            </a:r>
            <a:r>
              <a:rPr lang="en-ID" sz="3200" dirty="0"/>
              <a:t>. </a:t>
            </a:r>
          </a:p>
          <a:p>
            <a:pPr algn="just"/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metode</a:t>
            </a:r>
            <a:r>
              <a:rPr lang="en-ID" sz="3200" dirty="0"/>
              <a:t> FPA </a:t>
            </a:r>
            <a:r>
              <a:rPr lang="en-ID" sz="3200" dirty="0" err="1"/>
              <a:t>terdapat</a:t>
            </a:r>
            <a:r>
              <a:rPr lang="en-ID" sz="3200" dirty="0"/>
              <a:t> 5 </a:t>
            </a:r>
            <a:r>
              <a:rPr lang="en-ID" sz="3200" dirty="0" err="1"/>
              <a:t>fungsi</a:t>
            </a:r>
            <a:r>
              <a:rPr lang="en-ID" sz="3200" dirty="0"/>
              <a:t> </a:t>
            </a:r>
            <a:r>
              <a:rPr lang="en-ID" sz="3200" dirty="0" err="1"/>
              <a:t>sebagai</a:t>
            </a:r>
            <a:r>
              <a:rPr lang="en-ID" sz="3200" dirty="0"/>
              <a:t> parameter </a:t>
            </a:r>
            <a:r>
              <a:rPr lang="en-ID" sz="3200" dirty="0" err="1"/>
              <a:t>pengukuran</a:t>
            </a:r>
            <a:r>
              <a:rPr lang="en-ID" sz="3200" dirty="0"/>
              <a:t> </a:t>
            </a:r>
            <a:r>
              <a:rPr lang="en-ID" sz="3200" dirty="0" err="1"/>
              <a:t>sebuah</a:t>
            </a:r>
            <a:r>
              <a:rPr lang="en-ID" sz="3200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, </a:t>
            </a:r>
            <a:r>
              <a:rPr lang="en-ID" sz="3200" dirty="0" err="1"/>
              <a:t>yaitu</a:t>
            </a:r>
            <a:r>
              <a:rPr lang="en-ID" sz="3200" dirty="0"/>
              <a:t> </a:t>
            </a:r>
          </a:p>
          <a:p>
            <a:pPr algn="just"/>
            <a:r>
              <a:rPr lang="en-ID" sz="3200" dirty="0"/>
              <a:t>External Input (EI), </a:t>
            </a:r>
          </a:p>
          <a:p>
            <a:pPr algn="just"/>
            <a:r>
              <a:rPr lang="en-ID" sz="3200" dirty="0"/>
              <a:t>External Output (EO), </a:t>
            </a:r>
          </a:p>
          <a:p>
            <a:pPr algn="just"/>
            <a:r>
              <a:rPr lang="en-ID" sz="3200" dirty="0"/>
              <a:t>Internal Logical File (ILF), </a:t>
            </a:r>
          </a:p>
          <a:p>
            <a:pPr algn="just"/>
            <a:r>
              <a:rPr lang="en-ID" sz="3200" dirty="0"/>
              <a:t>External Interface File (EIF) dan </a:t>
            </a:r>
          </a:p>
          <a:p>
            <a:pPr algn="just"/>
            <a:r>
              <a:rPr lang="en-ID" sz="3200" dirty="0"/>
              <a:t>External Inquiry (EQ). </a:t>
            </a:r>
          </a:p>
          <a:p>
            <a:pPr algn="just"/>
            <a:endParaRPr lang="en-ID" sz="3200" dirty="0"/>
          </a:p>
          <a:p>
            <a:pPr algn="just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C6A2-370F-4A83-AF97-23479D25E6BB}"/>
              </a:ext>
            </a:extLst>
          </p:cNvPr>
          <p:cNvSpPr txBox="1"/>
          <p:nvPr/>
        </p:nvSpPr>
        <p:spPr>
          <a:xfrm>
            <a:off x="1035586" y="2852040"/>
            <a:ext cx="1200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95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2E9AA-EB21-C414-F3F9-046370F50B40}"/>
              </a:ext>
            </a:extLst>
          </p:cNvPr>
          <p:cNvSpPr txBox="1"/>
          <p:nvPr/>
        </p:nvSpPr>
        <p:spPr>
          <a:xfrm>
            <a:off x="515038" y="0"/>
            <a:ext cx="11449280" cy="732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b="1" dirty="0"/>
              <a:t>External Input (EI) </a:t>
            </a:r>
            <a:r>
              <a:rPr lang="en-ID" sz="2400" dirty="0"/>
              <a:t>: proses </a:t>
            </a:r>
            <a:r>
              <a:rPr lang="en-ID" sz="2400" dirty="0" err="1"/>
              <a:t>dasar</a:t>
            </a:r>
            <a:r>
              <a:rPr lang="en-ID" sz="2400" dirty="0"/>
              <a:t> yang </a:t>
            </a:r>
            <a:r>
              <a:rPr lang="en-ID" sz="2400" dirty="0" err="1"/>
              <a:t>memproses</a:t>
            </a:r>
            <a:r>
              <a:rPr lang="en-ID" sz="2400" dirty="0"/>
              <a:t> data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2400" dirty="0"/>
          </a:p>
          <a:p>
            <a:pPr algn="just"/>
            <a:r>
              <a:rPr lang="en-ID" sz="2400" b="1" dirty="0"/>
              <a:t>External Output (EO) </a:t>
            </a:r>
            <a:r>
              <a:rPr lang="en-ID" sz="2400" dirty="0"/>
              <a:t>:  </a:t>
            </a:r>
            <a:r>
              <a:rPr lang="en-ID" sz="2400" dirty="0" err="1"/>
              <a:t>sebuah</a:t>
            </a:r>
            <a:r>
              <a:rPr lang="en-ID" sz="2400" dirty="0"/>
              <a:t> proses </a:t>
            </a:r>
            <a:r>
              <a:rPr lang="en-ID" sz="2400" dirty="0" err="1"/>
              <a:t>dasar</a:t>
            </a:r>
            <a:r>
              <a:rPr lang="en-ID" sz="2400" dirty="0"/>
              <a:t> </a:t>
            </a:r>
            <a:r>
              <a:rPr lang="en-ID" sz="2400" dirty="0" err="1"/>
              <a:t>dimana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d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disampaikan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D" sz="2400" dirty="0"/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2400" b="1" dirty="0"/>
              <a:t>Internal Logical File (ILF) </a:t>
            </a:r>
            <a:r>
              <a:rPr lang="en-ID" sz="2400" dirty="0"/>
              <a:t>:  </a:t>
            </a:r>
            <a:r>
              <a:rPr lang="en-ID" sz="2400" dirty="0" err="1"/>
              <a:t>kelompok</a:t>
            </a:r>
            <a:r>
              <a:rPr lang="en-ID" sz="2400" dirty="0"/>
              <a:t> data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kelompok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kontrol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dikelola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internal.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b="1" dirty="0"/>
              <a:t>External Interface File (EIF) </a:t>
            </a:r>
            <a:r>
              <a:rPr lang="en-ID" sz="2400" dirty="0"/>
              <a:t>: </a:t>
            </a:r>
            <a:r>
              <a:rPr lang="en-ID" sz="2400" dirty="0" err="1"/>
              <a:t>kelompok</a:t>
            </a:r>
            <a:r>
              <a:rPr lang="en-ID" sz="2400" dirty="0"/>
              <a:t> data </a:t>
            </a:r>
            <a:r>
              <a:rPr lang="en-ID" sz="2400" dirty="0" err="1"/>
              <a:t>berelasi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kontrol</a:t>
            </a:r>
            <a:r>
              <a:rPr lang="en-ID" sz="2400" dirty="0"/>
              <a:t> yang </a:t>
            </a:r>
            <a:r>
              <a:rPr lang="en-ID" sz="2400" dirty="0" err="1"/>
              <a:t>dirujuk</a:t>
            </a:r>
            <a:r>
              <a:rPr lang="en-ID" sz="2400" dirty="0"/>
              <a:t> oleh </a:t>
            </a:r>
            <a:r>
              <a:rPr lang="en-ID" sz="2400" dirty="0" err="1"/>
              <a:t>aplikasi</a:t>
            </a:r>
            <a:r>
              <a:rPr lang="en-ID" sz="2400" dirty="0"/>
              <a:t>, </a:t>
            </a:r>
            <a:r>
              <a:rPr lang="en-ID" sz="2400" dirty="0" err="1"/>
              <a:t>tapi</a:t>
            </a:r>
            <a:r>
              <a:rPr lang="en-ID" sz="2400" dirty="0"/>
              <a:t> </a:t>
            </a:r>
            <a:r>
              <a:rPr lang="en-ID" sz="2400" dirty="0" err="1"/>
              <a:t>dipelihara</a:t>
            </a:r>
            <a:r>
              <a:rPr lang="en-ID" sz="2400" dirty="0"/>
              <a:t> oleh </a:t>
            </a:r>
            <a:r>
              <a:rPr lang="en-ID" sz="2400" dirty="0" err="1"/>
              <a:t>aplikasi</a:t>
            </a:r>
            <a:r>
              <a:rPr lang="en-ID" sz="2400" dirty="0"/>
              <a:t> lain. </a:t>
            </a:r>
            <a:r>
              <a:rPr lang="en-ID" sz="2400" dirty="0" err="1"/>
              <a:t>Dengan</a:t>
            </a:r>
            <a:r>
              <a:rPr lang="en-ID" sz="2400" dirty="0"/>
              <a:t> kata lain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eksternal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menyimpannya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2400" dirty="0"/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2400" b="1" dirty="0"/>
              <a:t>External Inquiry (EQ)  </a:t>
            </a:r>
            <a:r>
              <a:rPr lang="en-ID" sz="2400" dirty="0"/>
              <a:t>: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user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/</a:t>
            </a:r>
            <a:r>
              <a:rPr lang="en-ID" sz="2400" dirty="0" err="1"/>
              <a:t>pemrosesan</a:t>
            </a:r>
            <a:r>
              <a:rPr lang="en-ID" sz="2400" dirty="0"/>
              <a:t> data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kontrol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ILF/EIF.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Permintaan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544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00CEF8-E5D3-45E2-B4EA-573D0BC1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36" y="758771"/>
            <a:ext cx="10060235" cy="50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3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6803B-34E0-0D5E-F178-EC15DF530B20}"/>
              </a:ext>
            </a:extLst>
          </p:cNvPr>
          <p:cNvSpPr txBox="1"/>
          <p:nvPr/>
        </p:nvSpPr>
        <p:spPr>
          <a:xfrm>
            <a:off x="378245" y="434023"/>
            <a:ext cx="1143550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/>
              <a:t>Setelah proses </a:t>
            </a:r>
            <a:r>
              <a:rPr lang="en-ID" sz="2400" dirty="0" err="1"/>
              <a:t>identifikasi</a:t>
            </a:r>
            <a:r>
              <a:rPr lang="en-ID" sz="2400" dirty="0"/>
              <a:t>, </a:t>
            </a:r>
            <a:r>
              <a:rPr lang="en-ID" sz="2400" dirty="0" err="1"/>
              <a:t>setiap</a:t>
            </a:r>
            <a:r>
              <a:rPr lang="en-ID" sz="2400" dirty="0"/>
              <a:t> User Function 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dihitung</a:t>
            </a:r>
            <a:r>
              <a:rPr lang="en-ID" sz="2400" dirty="0"/>
              <a:t> </a:t>
            </a:r>
            <a:r>
              <a:rPr lang="en-ID" sz="2400" dirty="0" err="1"/>
              <a:t>kompleksitasnya</a:t>
            </a:r>
            <a:r>
              <a:rPr lang="en-ID" sz="2400" dirty="0"/>
              <a:t> dan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kompleksitasnya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menengah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pada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penghitungan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Unadjusted Function Points (UFP)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EB6CD8-F6CB-4E7D-8520-F4F0872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45596"/>
              </p:ext>
            </p:extLst>
          </p:nvPr>
        </p:nvGraphicFramePr>
        <p:xfrm>
          <a:off x="1051035" y="2593876"/>
          <a:ext cx="9553908" cy="3395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8477">
                  <a:extLst>
                    <a:ext uri="{9D8B030D-6E8A-4147-A177-3AD203B41FA5}">
                      <a16:colId xmlns:a16="http://schemas.microsoft.com/office/drawing/2014/main" val="1355047862"/>
                    </a:ext>
                  </a:extLst>
                </a:gridCol>
                <a:gridCol w="2388477">
                  <a:extLst>
                    <a:ext uri="{9D8B030D-6E8A-4147-A177-3AD203B41FA5}">
                      <a16:colId xmlns:a16="http://schemas.microsoft.com/office/drawing/2014/main" val="564334358"/>
                    </a:ext>
                  </a:extLst>
                </a:gridCol>
                <a:gridCol w="2388477">
                  <a:extLst>
                    <a:ext uri="{9D8B030D-6E8A-4147-A177-3AD203B41FA5}">
                      <a16:colId xmlns:a16="http://schemas.microsoft.com/office/drawing/2014/main" val="1466812303"/>
                    </a:ext>
                  </a:extLst>
                </a:gridCol>
                <a:gridCol w="2388477">
                  <a:extLst>
                    <a:ext uri="{9D8B030D-6E8A-4147-A177-3AD203B41FA5}">
                      <a16:colId xmlns:a16="http://schemas.microsoft.com/office/drawing/2014/main" val="2368937606"/>
                    </a:ext>
                  </a:extLst>
                </a:gridCol>
              </a:tblGrid>
              <a:tr h="4530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kern="0" spc="10" dirty="0">
                          <a:effectLst/>
                        </a:rPr>
                        <a:t>Measurement Parameter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0" marB="9525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kern="0" spc="10">
                          <a:effectLst/>
                        </a:rPr>
                        <a:t>Low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kern="0" spc="10">
                          <a:effectLst/>
                        </a:rPr>
                        <a:t>Average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400" kern="0" spc="10">
                          <a:effectLst/>
                        </a:rPr>
                        <a:t>High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val="2005394"/>
                  </a:ext>
                </a:extLst>
              </a:tr>
              <a:tr h="47319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Number of external inputs (EI)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3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4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6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397049278"/>
                  </a:ext>
                </a:extLst>
              </a:tr>
              <a:tr h="47319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Number of external outputs (EO)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4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 dirty="0">
                          <a:effectLst/>
                        </a:rPr>
                        <a:t>5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7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81496303"/>
                  </a:ext>
                </a:extLst>
              </a:tr>
              <a:tr h="47319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 dirty="0">
                          <a:effectLst/>
                        </a:rPr>
                        <a:t>Number of external inquiries (EQ)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 dirty="0">
                          <a:effectLst/>
                        </a:rPr>
                        <a:t>3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4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6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237393502"/>
                  </a:ext>
                </a:extLst>
              </a:tr>
              <a:tr h="47319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 dirty="0">
                          <a:effectLst/>
                        </a:rPr>
                        <a:t>Number of internal files (ILF)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7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10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15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90502894"/>
                  </a:ext>
                </a:extLst>
              </a:tr>
              <a:tr h="4731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Number of External Interfaces (EIF)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5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>
                          <a:effectLst/>
                        </a:rPr>
                        <a:t>7</a:t>
                      </a:r>
                      <a:endParaRPr lang="en-ID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50" kern="0" spc="10" dirty="0">
                          <a:effectLst/>
                        </a:rPr>
                        <a:t>10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8757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2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3ADD5B-56F3-80A7-B26B-8D691FDFDABA}"/>
              </a:ext>
            </a:extLst>
          </p:cNvPr>
          <p:cNvSpPr txBox="1"/>
          <p:nvPr/>
        </p:nvSpPr>
        <p:spPr>
          <a:xfrm>
            <a:off x="1299990" y="484997"/>
            <a:ext cx="1043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2F4B5-A917-84C4-2739-5DBCA8F9CE6F}"/>
              </a:ext>
            </a:extLst>
          </p:cNvPr>
          <p:cNvSpPr txBox="1"/>
          <p:nvPr/>
        </p:nvSpPr>
        <p:spPr>
          <a:xfrm>
            <a:off x="190958" y="159176"/>
            <a:ext cx="11810083" cy="8437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ID" sz="3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enghitung</a:t>
            </a:r>
            <a:r>
              <a:rPr lang="en-ID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Nilai Unadjusted Function Point (UFP).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Kompleksitas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Function 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membantu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kita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menemukan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bobot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sesuai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pencarian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UFP 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UFP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dihitung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menjumlahkan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weight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sejumlah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Dimana x </a:t>
            </a:r>
            <a:r>
              <a:rPr lang="en-ID" sz="2800" kern="100" baseline="-25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ij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sejumlah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UF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jenis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kompleksitas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level j, dan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weight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jenis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kompleksitas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level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kata lain UFP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mengalikan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weight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fitur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setiap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User Function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berbeda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Kemudian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hasil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didapat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kelima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dijumlahkan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Unadjusted Function Point.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and white math symbols&#10;&#10;Description automatically generated with medium confidence">
            <a:extLst>
              <a:ext uri="{FF2B5EF4-FFF2-40B4-BE49-F238E27FC236}">
                <a16:creationId xmlns:a16="http://schemas.microsoft.com/office/drawing/2014/main" id="{D281D225-088E-77AE-B3BD-1394AC911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42" y="2173177"/>
            <a:ext cx="494411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29809-39F0-2576-5F07-C4B5738EF7CA}"/>
              </a:ext>
            </a:extLst>
          </p:cNvPr>
          <p:cNvSpPr txBox="1"/>
          <p:nvPr/>
        </p:nvSpPr>
        <p:spPr>
          <a:xfrm>
            <a:off x="253388" y="336924"/>
            <a:ext cx="119386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bawah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FP.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Kalau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low di EI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kalikan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3,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jika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EI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yg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high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kalikan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6. dan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seterusnya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Asumsikan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kompleksitas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rata-rata  (AVERAGE) </a:t>
            </a: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semua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kasus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measurement parameter. </a:t>
            </a:r>
          </a:p>
          <a:p>
            <a:endParaRPr lang="en-ID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8691EB-9A0F-4D00-5A8E-51A8D652C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95549"/>
              </p:ext>
            </p:extLst>
          </p:nvPr>
        </p:nvGraphicFramePr>
        <p:xfrm>
          <a:off x="2297278" y="2374062"/>
          <a:ext cx="8171027" cy="4349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946">
                  <a:extLst>
                    <a:ext uri="{9D8B030D-6E8A-4147-A177-3AD203B41FA5}">
                      <a16:colId xmlns:a16="http://schemas.microsoft.com/office/drawing/2014/main" val="2560090097"/>
                    </a:ext>
                  </a:extLst>
                </a:gridCol>
                <a:gridCol w="1441946">
                  <a:extLst>
                    <a:ext uri="{9D8B030D-6E8A-4147-A177-3AD203B41FA5}">
                      <a16:colId xmlns:a16="http://schemas.microsoft.com/office/drawing/2014/main" val="12580509"/>
                    </a:ext>
                  </a:extLst>
                </a:gridCol>
                <a:gridCol w="1441946">
                  <a:extLst>
                    <a:ext uri="{9D8B030D-6E8A-4147-A177-3AD203B41FA5}">
                      <a16:colId xmlns:a16="http://schemas.microsoft.com/office/drawing/2014/main" val="3608183904"/>
                    </a:ext>
                  </a:extLst>
                </a:gridCol>
                <a:gridCol w="1441946">
                  <a:extLst>
                    <a:ext uri="{9D8B030D-6E8A-4147-A177-3AD203B41FA5}">
                      <a16:colId xmlns:a16="http://schemas.microsoft.com/office/drawing/2014/main" val="3439778640"/>
                    </a:ext>
                  </a:extLst>
                </a:gridCol>
                <a:gridCol w="1441946">
                  <a:extLst>
                    <a:ext uri="{9D8B030D-6E8A-4147-A177-3AD203B41FA5}">
                      <a16:colId xmlns:a16="http://schemas.microsoft.com/office/drawing/2014/main" val="4192558713"/>
                    </a:ext>
                  </a:extLst>
                </a:gridCol>
                <a:gridCol w="961297">
                  <a:extLst>
                    <a:ext uri="{9D8B030D-6E8A-4147-A177-3AD203B41FA5}">
                      <a16:colId xmlns:a16="http://schemas.microsoft.com/office/drawing/2014/main" val="2077109951"/>
                    </a:ext>
                  </a:extLst>
                </a:gridCol>
              </a:tblGrid>
              <a:tr h="417511">
                <a:tc rowSpan="2"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kern="0" spc="10" dirty="0">
                          <a:effectLst/>
                        </a:rPr>
                        <a:t>Measurement Parameter</a:t>
                      </a:r>
                      <a:endParaRPr lang="en-ID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782" marR="33782" marT="84456" marB="84456" anchor="b"/>
                </a:tc>
                <a:tc rowSpan="2"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kern="0" spc="10">
                          <a:effectLst/>
                        </a:rPr>
                        <a:t>Count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84456" marB="8445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456" marR="84456" marT="84456" marB="84456" anchor="b"/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kern="0" spc="10">
                          <a:effectLst/>
                        </a:rPr>
                        <a:t>Weighing Factor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84456" marB="84456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42806"/>
                  </a:ext>
                </a:extLst>
              </a:tr>
              <a:tr h="39595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Total_Count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Simple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Average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Complex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extLst>
                  <a:ext uri="{0D108BD9-81ED-4DB2-BD59-A6C34878D82A}">
                    <a16:rowId xmlns:a16="http://schemas.microsoft.com/office/drawing/2014/main" val="17428883"/>
                  </a:ext>
                </a:extLst>
              </a:tr>
              <a:tr h="570083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Number of external inputs (EI)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32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32*4=128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3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4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6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extLst>
                  <a:ext uri="{0D108BD9-81ED-4DB2-BD59-A6C34878D82A}">
                    <a16:rowId xmlns:a16="http://schemas.microsoft.com/office/drawing/2014/main" val="1187600932"/>
                  </a:ext>
                </a:extLst>
              </a:tr>
              <a:tr h="570083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Number of external outputs (EO)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 dirty="0">
                          <a:effectLst/>
                        </a:rPr>
                        <a:t>60</a:t>
                      </a:r>
                      <a:endParaRPr lang="en-ID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60*5=300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4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 dirty="0">
                          <a:effectLst/>
                        </a:rPr>
                        <a:t>5</a:t>
                      </a:r>
                      <a:endParaRPr lang="en-ID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7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extLst>
                  <a:ext uri="{0D108BD9-81ED-4DB2-BD59-A6C34878D82A}">
                    <a16:rowId xmlns:a16="http://schemas.microsoft.com/office/drawing/2014/main" val="3826601270"/>
                  </a:ext>
                </a:extLst>
              </a:tr>
              <a:tr h="570083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Number of external inquiries (EQ)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24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24*4=96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3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 dirty="0">
                          <a:effectLst/>
                        </a:rPr>
                        <a:t>4</a:t>
                      </a:r>
                      <a:endParaRPr lang="en-ID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6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extLst>
                  <a:ext uri="{0D108BD9-81ED-4DB2-BD59-A6C34878D82A}">
                    <a16:rowId xmlns:a16="http://schemas.microsoft.com/office/drawing/2014/main" val="370246387"/>
                  </a:ext>
                </a:extLst>
              </a:tr>
              <a:tr h="570083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Number of internal files (ILF)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8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8*10=80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7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10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15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extLst>
                  <a:ext uri="{0D108BD9-81ED-4DB2-BD59-A6C34878D82A}">
                    <a16:rowId xmlns:a16="http://schemas.microsoft.com/office/drawing/2014/main" val="3798235514"/>
                  </a:ext>
                </a:extLst>
              </a:tr>
              <a:tr h="570083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Number of external interfaces (EIF)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2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2*7=14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5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 dirty="0">
                          <a:effectLst/>
                        </a:rPr>
                        <a:t>7</a:t>
                      </a:r>
                      <a:endParaRPr lang="en-ID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10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extLst>
                  <a:ext uri="{0D108BD9-81ED-4DB2-BD59-A6C34878D82A}">
                    <a16:rowId xmlns:a16="http://schemas.microsoft.com/office/drawing/2014/main" val="1227528974"/>
                  </a:ext>
                </a:extLst>
              </a:tr>
              <a:tr h="57008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Algorithms used Count total →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0" spc="10">
                          <a:effectLst/>
                        </a:rPr>
                        <a:t>618</a:t>
                      </a:r>
                      <a:endParaRPr lang="en-ID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0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456" marR="84456" marT="118238" marB="11823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0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456" marR="84456" marT="118238" marB="118238" anchor="ctr"/>
                </a:tc>
                <a:extLst>
                  <a:ext uri="{0D108BD9-81ED-4DB2-BD59-A6C34878D82A}">
                    <a16:rowId xmlns:a16="http://schemas.microsoft.com/office/drawing/2014/main" val="409538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2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4745-2FB7-F52A-9334-010C04A05509}"/>
              </a:ext>
            </a:extLst>
          </p:cNvPr>
          <p:cNvSpPr txBox="1"/>
          <p:nvPr/>
        </p:nvSpPr>
        <p:spPr>
          <a:xfrm>
            <a:off x="439661" y="0"/>
            <a:ext cx="11611777" cy="833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dirty="0" err="1"/>
              <a:t>Menghitung</a:t>
            </a:r>
            <a:r>
              <a:rPr lang="en-ID" sz="2800" dirty="0"/>
              <a:t> 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Complexity  Adjustment  Factor _CAF </a:t>
            </a:r>
            <a:r>
              <a:rPr lang="en-ID" sz="2800" b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atau</a:t>
            </a:r>
            <a:r>
              <a:rPr lang="en-ID" sz="2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 </a:t>
            </a:r>
            <a:r>
              <a:rPr lang="en-ID" sz="2800" b="1" dirty="0"/>
              <a:t>Technical Complexity Adjustment)</a:t>
            </a:r>
          </a:p>
          <a:p>
            <a:pPr algn="just"/>
            <a:endParaRPr lang="en-ID" sz="2800" b="1" dirty="0"/>
          </a:p>
          <a:p>
            <a:pPr algn="just"/>
            <a:r>
              <a:rPr lang="en-ID" sz="2800" dirty="0"/>
              <a:t>Pada FPA </a:t>
            </a:r>
            <a:r>
              <a:rPr lang="en-ID" sz="2800" dirty="0" err="1"/>
              <a:t>diperlukan</a:t>
            </a:r>
            <a:r>
              <a:rPr lang="en-ID" sz="2800" dirty="0"/>
              <a:t> </a:t>
            </a:r>
            <a:r>
              <a:rPr lang="en-ID" sz="2800" dirty="0" err="1"/>
              <a:t>perhitungan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</a:t>
            </a:r>
            <a:r>
              <a:rPr lang="en-ID" sz="2800" dirty="0" err="1"/>
              <a:t>kompleksitas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fitur</a:t>
            </a:r>
            <a:r>
              <a:rPr lang="en-ID" sz="2800" dirty="0"/>
              <a:t> yang </a:t>
            </a:r>
            <a:r>
              <a:rPr lang="en-ID" sz="2800" dirty="0" err="1"/>
              <a:t>diberikan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, </a:t>
            </a:r>
            <a:r>
              <a:rPr lang="en-ID" sz="2800" dirty="0" err="1"/>
              <a:t>tetapi</a:t>
            </a:r>
            <a:r>
              <a:rPr lang="en-ID" sz="2800" dirty="0"/>
              <a:t> juga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operasional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lingkungan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.</a:t>
            </a:r>
          </a:p>
          <a:p>
            <a:pPr algn="just"/>
            <a:r>
              <a:rPr lang="en-ID" sz="2800" dirty="0"/>
              <a:t>Ada 14 </a:t>
            </a:r>
            <a:r>
              <a:rPr lang="en-ID" sz="2800" dirty="0" err="1"/>
              <a:t>faktor</a:t>
            </a:r>
            <a:r>
              <a:rPr lang="en-ID" sz="2800" dirty="0"/>
              <a:t> yang </a:t>
            </a:r>
            <a:r>
              <a:rPr lang="en-ID" sz="2800" dirty="0" err="1"/>
              <a:t>dibuat</a:t>
            </a:r>
            <a:r>
              <a:rPr lang="en-ID" sz="2800" dirty="0"/>
              <a:t> </a:t>
            </a:r>
            <a:r>
              <a:rPr lang="en-ID" sz="2800" dirty="0" err="1"/>
              <a:t>mempengaruhi</a:t>
            </a:r>
            <a:r>
              <a:rPr lang="en-ID" sz="2800" dirty="0"/>
              <a:t> </a:t>
            </a:r>
            <a:r>
              <a:rPr lang="en-ID" sz="2800" dirty="0" err="1"/>
              <a:t>tingkat</a:t>
            </a:r>
            <a:r>
              <a:rPr lang="en-ID" sz="2800" dirty="0"/>
              <a:t> </a:t>
            </a:r>
            <a:r>
              <a:rPr lang="en-ID" sz="2800" dirty="0" err="1"/>
              <a:t>kompleksitas</a:t>
            </a:r>
            <a:r>
              <a:rPr lang="en-ID" sz="2800" dirty="0"/>
              <a:t> yang </a:t>
            </a:r>
            <a:r>
              <a:rPr lang="en-ID" sz="2800" dirty="0" err="1"/>
              <a:t>berhubungan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implementasi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.  </a:t>
            </a:r>
          </a:p>
          <a:p>
            <a:pPr algn="just"/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faktor</a:t>
            </a:r>
            <a:r>
              <a:rPr lang="en-ID" sz="2800" dirty="0"/>
              <a:t> </a:t>
            </a:r>
            <a:r>
              <a:rPr lang="en-ID" sz="2800" dirty="0" err="1"/>
              <a:t>diberi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skala</a:t>
            </a:r>
            <a:r>
              <a:rPr lang="en-ID" sz="2800" dirty="0"/>
              <a:t> 0 </a:t>
            </a:r>
            <a:r>
              <a:rPr lang="en-ID" sz="2800" dirty="0" err="1"/>
              <a:t>sampai</a:t>
            </a:r>
            <a:r>
              <a:rPr lang="en-ID" sz="2800" dirty="0"/>
              <a:t> 5.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/>
              <a:t>Nilai 0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faktor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menimbulkan</a:t>
            </a:r>
            <a:r>
              <a:rPr lang="en-ID" sz="2800" dirty="0"/>
              <a:t> </a:t>
            </a:r>
            <a:r>
              <a:rPr lang="en-ID" sz="2800" dirty="0" err="1"/>
              <a:t>efek</a:t>
            </a:r>
            <a:r>
              <a:rPr lang="en-ID" sz="2800" dirty="0"/>
              <a:t> </a:t>
            </a:r>
            <a:r>
              <a:rPr lang="en-ID" sz="2800" dirty="0" err="1"/>
              <a:t>apapun</a:t>
            </a:r>
            <a:r>
              <a:rPr lang="en-ID" sz="2800" dirty="0"/>
              <a:t> dan 5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faktor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 sangat </a:t>
            </a:r>
            <a:r>
              <a:rPr lang="en-ID" sz="2800" dirty="0" err="1"/>
              <a:t>penting</a:t>
            </a:r>
            <a:r>
              <a:rPr lang="en-ID" sz="2800" dirty="0"/>
              <a:t> di </a:t>
            </a:r>
            <a:r>
              <a:rPr lang="en-ID" sz="2800" dirty="0" err="1"/>
              <a:t>perangkat</a:t>
            </a:r>
            <a:r>
              <a:rPr lang="en-ID" sz="2800" dirty="0"/>
              <a:t> </a:t>
            </a:r>
            <a:r>
              <a:rPr lang="en-ID" sz="2800" dirty="0" err="1"/>
              <a:t>lunak</a:t>
            </a:r>
            <a:r>
              <a:rPr lang="en-ID" sz="2800" dirty="0"/>
              <a:t> yang </a:t>
            </a:r>
            <a:r>
              <a:rPr lang="en-ID" sz="2800" dirty="0" err="1"/>
              <a:t>diukur</a:t>
            </a:r>
            <a:r>
              <a:rPr lang="en-ID" sz="2800" dirty="0"/>
              <a:t> ( </a:t>
            </a:r>
            <a:r>
              <a:rPr lang="en-ID" sz="2800" dirty="0" err="1"/>
              <a:t>Variasi</a:t>
            </a:r>
            <a:r>
              <a:rPr lang="en-ID" sz="2800" dirty="0"/>
              <a:t> </a:t>
            </a:r>
            <a:r>
              <a:rPr lang="en-ID" sz="2800" dirty="0" err="1"/>
              <a:t>skala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0 – 5 </a:t>
            </a:r>
            <a:r>
              <a:rPr lang="en-ID" sz="2800" dirty="0" err="1"/>
              <a:t>berarti</a:t>
            </a:r>
            <a:r>
              <a:rPr lang="en-ID" sz="2800" dirty="0"/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0 - No Influence , 1 – Incidental, 2 – Moderate, 3 – Average, 4 –Significant, 5- Essential</a:t>
            </a:r>
            <a:r>
              <a:rPr lang="en-ID" sz="18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D" sz="18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2800" dirty="0"/>
          </a:p>
          <a:p>
            <a:pPr algn="just"/>
            <a:endParaRPr lang="en-ID" sz="2800" dirty="0"/>
          </a:p>
          <a:p>
            <a:pPr algn="just"/>
            <a:endParaRPr lang="en-ID" sz="2800" dirty="0"/>
          </a:p>
          <a:p>
            <a:pPr algn="just"/>
            <a:r>
              <a:rPr lang="en-ID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95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F4257-B780-B7BD-936F-78F5E05FE730}"/>
              </a:ext>
            </a:extLst>
          </p:cNvPr>
          <p:cNvSpPr txBox="1"/>
          <p:nvPr/>
        </p:nvSpPr>
        <p:spPr>
          <a:xfrm>
            <a:off x="425986" y="0"/>
            <a:ext cx="117660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Pengembangan RPL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dimulai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planning dan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perkiraan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estimasi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endParaRPr lang="en-ID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estimasi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Project Complexity (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kompleksitas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Project Size (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Structural Uncertainty (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Arial" panose="020B0604020202020204" pitchFamily="34" charset="0"/>
                <a:cs typeface="Arial" panose="020B0604020202020204" pitchFamily="34" charset="0"/>
              </a:rPr>
              <a:t>struktural</a:t>
            </a:r>
            <a:r>
              <a:rPr lang="en-ID" sz="4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B074D-9275-914B-5D91-47C817871317}"/>
              </a:ext>
            </a:extLst>
          </p:cNvPr>
          <p:cNvSpPr txBox="1"/>
          <p:nvPr/>
        </p:nvSpPr>
        <p:spPr>
          <a:xfrm>
            <a:off x="3852333" y="33314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  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44549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543A207-27B4-3706-6007-BC73D25E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10" y="3121571"/>
            <a:ext cx="6743624" cy="3565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842D0A-ED89-9A44-C897-BA4ADD9EC26E}"/>
              </a:ext>
            </a:extLst>
          </p:cNvPr>
          <p:cNvSpPr txBox="1"/>
          <p:nvPr/>
        </p:nvSpPr>
        <p:spPr>
          <a:xfrm>
            <a:off x="525089" y="318322"/>
            <a:ext cx="112464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1" dirty="0"/>
              <a:t>Adapun </a:t>
            </a:r>
            <a:r>
              <a:rPr lang="en-ID" sz="2800" b="1" dirty="0" err="1"/>
              <a:t>ke</a:t>
            </a:r>
            <a:r>
              <a:rPr lang="en-ID" sz="2800" b="1" dirty="0"/>
              <a:t> 14 factor yang </a:t>
            </a:r>
            <a:r>
              <a:rPr lang="en-ID" sz="2800" b="1" dirty="0" err="1"/>
              <a:t>menentukan</a:t>
            </a:r>
            <a:r>
              <a:rPr lang="en-ID" sz="2800" b="1" dirty="0"/>
              <a:t> Tingkat </a:t>
            </a:r>
            <a:r>
              <a:rPr lang="en-ID" sz="2800" b="1" dirty="0" err="1"/>
              <a:t>komplesitas</a:t>
            </a:r>
            <a:r>
              <a:rPr lang="en-ID" sz="2800" b="1" dirty="0"/>
              <a:t> </a:t>
            </a:r>
            <a:r>
              <a:rPr lang="en-ID" sz="2800" b="1" dirty="0" err="1"/>
              <a:t>dengan</a:t>
            </a:r>
            <a:r>
              <a:rPr lang="en-ID" sz="2800" b="1" dirty="0"/>
              <a:t> </a:t>
            </a:r>
            <a:r>
              <a:rPr lang="en-ID" sz="2800" b="1" dirty="0" err="1"/>
              <a:t>derajat</a:t>
            </a:r>
            <a:r>
              <a:rPr lang="en-ID" sz="2800" b="1" dirty="0"/>
              <a:t> </a:t>
            </a:r>
            <a:r>
              <a:rPr lang="en-ID" sz="2800" b="1" dirty="0" err="1"/>
              <a:t>skala</a:t>
            </a:r>
            <a:r>
              <a:rPr lang="en-ID" sz="2800" b="1" dirty="0"/>
              <a:t> 0-5 . </a:t>
            </a:r>
            <a:r>
              <a:rPr lang="en-ID" sz="2800" b="1" dirty="0" err="1"/>
              <a:t>Ke</a:t>
            </a:r>
            <a:r>
              <a:rPr lang="en-ID" sz="2800" b="1" dirty="0"/>
              <a:t> 14 factor </a:t>
            </a:r>
            <a:r>
              <a:rPr lang="en-ID" sz="2800" b="1" dirty="0" err="1"/>
              <a:t>ini</a:t>
            </a:r>
            <a:r>
              <a:rPr lang="en-ID" sz="2800" b="1" dirty="0"/>
              <a:t> </a:t>
            </a:r>
            <a:r>
              <a:rPr lang="en-ID" sz="2800" b="1" dirty="0" err="1"/>
              <a:t>disebut</a:t>
            </a:r>
            <a:r>
              <a:rPr lang="en-ID" sz="2800" b="1" dirty="0"/>
              <a:t> </a:t>
            </a:r>
            <a:r>
              <a:rPr lang="en-US" sz="2800" dirty="0"/>
              <a:t>   </a:t>
            </a:r>
            <a:r>
              <a:rPr lang="en-US" sz="2800" b="1" dirty="0"/>
              <a:t>Value Adjustment Factor. </a:t>
            </a:r>
          </a:p>
          <a:p>
            <a:pPr algn="just"/>
            <a:r>
              <a:rPr lang="en-ID" sz="2800" dirty="0"/>
              <a:t>Ketika </a:t>
            </a:r>
            <a:r>
              <a:rPr lang="en-ID" sz="2800" dirty="0" err="1"/>
              <a:t>keseluruhan</a:t>
            </a:r>
            <a:r>
              <a:rPr lang="en-ID" sz="2800" dirty="0"/>
              <a:t> </a:t>
            </a:r>
            <a:r>
              <a:rPr lang="en-ID" sz="2800" dirty="0" err="1"/>
              <a:t>faktor</a:t>
            </a:r>
            <a:r>
              <a:rPr lang="en-ID" sz="2800" dirty="0"/>
              <a:t> dan </a:t>
            </a:r>
            <a:r>
              <a:rPr lang="en-ID" sz="2800" dirty="0" err="1"/>
              <a:t>skor</a:t>
            </a:r>
            <a:r>
              <a:rPr lang="en-ID" sz="2800" dirty="0"/>
              <a:t> masing </a:t>
            </a:r>
            <a:r>
              <a:rPr lang="en-ID" sz="2800" dirty="0" err="1"/>
              <a:t>masing</a:t>
            </a:r>
            <a:r>
              <a:rPr lang="en-ID" sz="2800" dirty="0"/>
              <a:t> </a:t>
            </a:r>
            <a:r>
              <a:rPr lang="en-ID" sz="2800" dirty="0" err="1"/>
              <a:t>telah</a:t>
            </a:r>
            <a:r>
              <a:rPr lang="en-ID" sz="2800" dirty="0"/>
              <a:t> </a:t>
            </a:r>
            <a:r>
              <a:rPr lang="en-ID" sz="2800" dirty="0" err="1"/>
              <a:t>ditentukan</a:t>
            </a:r>
            <a:r>
              <a:rPr lang="en-ID" sz="2800" dirty="0"/>
              <a:t>, </a:t>
            </a:r>
            <a:r>
              <a:rPr lang="en-ID" sz="2800" dirty="0" err="1"/>
              <a:t>selanjutnya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menghitung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</a:t>
            </a:r>
            <a:r>
              <a:rPr lang="en-ID" sz="2800" b="1" dirty="0"/>
              <a:t>Total Degree of Influence (TDI)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menjumlahkan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14 </a:t>
            </a:r>
            <a:r>
              <a:rPr lang="en-ID" sz="2800" dirty="0" err="1"/>
              <a:t>faktor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. Lalu TDI </a:t>
            </a:r>
            <a:r>
              <a:rPr lang="en-ID" sz="2800" dirty="0" err="1"/>
              <a:t>diubah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</a:t>
            </a:r>
            <a:r>
              <a:rPr lang="en-ID" sz="2800" dirty="0" err="1"/>
              <a:t>akhir</a:t>
            </a:r>
            <a:r>
              <a:rPr lang="en-ID" sz="2800" dirty="0"/>
              <a:t> </a:t>
            </a:r>
            <a:r>
              <a:rPr lang="en-ID" sz="2800" b="1" dirty="0"/>
              <a:t>Technical Complexity Adjustment (CAF)</a:t>
            </a:r>
          </a:p>
        </p:txBody>
      </p:sp>
    </p:spTree>
    <p:extLst>
      <p:ext uri="{BB962C8B-B14F-4D97-AF65-F5344CB8AC3E}">
        <p14:creationId xmlns:p14="http://schemas.microsoft.com/office/powerpoint/2010/main" val="264120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53297D-49CF-7F96-F057-B8F18204E11C}"/>
              </a:ext>
            </a:extLst>
          </p:cNvPr>
          <p:cNvSpPr txBox="1"/>
          <p:nvPr/>
        </p:nvSpPr>
        <p:spPr>
          <a:xfrm>
            <a:off x="589212" y="90658"/>
            <a:ext cx="11171103" cy="7161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Function Point (FP)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1. 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(fi) = 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all 14 questions and it also shows the complexity factor – CAF.</a:t>
            </a:r>
            <a:endParaRPr lang="en-ID" sz="1800" kern="100" dirty="0">
              <a:effectLst/>
              <a:latin typeface="Aptos" panose="020B0004020202020204"/>
              <a:ea typeface="Aptos" panose="020B0004020202020204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0" spc="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(fi) =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⅀</a:t>
            </a: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(fi) = 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all 14 questions and it also shows the complexity factor – CAF.</a:t>
            </a:r>
            <a:endParaRPr lang="en-ID" sz="1800" kern="100" dirty="0">
              <a:effectLst/>
              <a:latin typeface="Aptos" panose="020B0004020202020204"/>
              <a:ea typeface="Aptos" panose="020B0004020202020204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0" spc="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(fi) = 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all 14 questions and it also shows the complexity factor – CAF.</a:t>
            </a:r>
            <a:endParaRPr lang="en-ID" sz="1800" kern="100" dirty="0">
              <a:effectLst/>
              <a:latin typeface="Aptos" panose="020B0004020202020204"/>
              <a:ea typeface="Aptos" panose="020B0004020202020204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all 14 questions and it also shows the complexity factor – CAF.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CAF varies from 0.65 to 1.35 and 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(fi)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ranges from 0 to 70.</a:t>
            </a:r>
            <a:endParaRPr lang="en-ID" sz="1800" kern="100" dirty="0">
              <a:effectLst/>
              <a:latin typeface="Aptos" panose="020B0004020202020204"/>
              <a:ea typeface="Aptos" panose="020B0004020202020204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99110" algn="l"/>
              </a:tabLst>
            </a:pP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(fi)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0, CAF = 0.65 and when 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ID" sz="1800" b="1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(fi)</a:t>
            </a:r>
            <a:r>
              <a:rPr lang="en-ID" sz="1800" kern="0" spc="10" dirty="0">
                <a:solidFill>
                  <a:srgbClr val="FFFFFF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 70, CAF = 0.65 + (0.01*70) = 0.65 + 0.7 = 1.35</a:t>
            </a:r>
            <a:endParaRPr lang="en-ID" sz="1800" kern="100" dirty="0">
              <a:effectLst/>
              <a:latin typeface="Aptos" panose="020B0004020202020204"/>
              <a:ea typeface="Aptos" panose="020B0004020202020204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CAF = 0.65 + (0.01 * F)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D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Hitung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Unadjusted Function Point (UFP) 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4.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Kalkulasi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 :                </a:t>
            </a:r>
            <a:r>
              <a:rPr lang="en-ID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FP = UFP * CAF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05B45-6D85-44F8-A9D8-BA5FAD69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24" y="1089660"/>
            <a:ext cx="10634949" cy="97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16D9A-7D31-4287-A4F4-4D633AFB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25" y="2341232"/>
            <a:ext cx="10634949" cy="12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90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DCBC0-CCC8-4A21-AE32-B96371C78898}"/>
              </a:ext>
            </a:extLst>
          </p:cNvPr>
          <p:cNvSpPr txBox="1"/>
          <p:nvPr/>
        </p:nvSpPr>
        <p:spPr>
          <a:xfrm>
            <a:off x="1975944" y="397299"/>
            <a:ext cx="8702566" cy="445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CAF = 0.65 + (0.01 * F)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D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Hitung</a:t>
            </a:r>
            <a:r>
              <a:rPr lang="en-ID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Unadjusted Function Point (UFP) 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D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ID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abel</a:t>
            </a:r>
            <a:r>
              <a:rPr lang="en-ID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weight </a:t>
            </a:r>
            <a:r>
              <a:rPr lang="en-ID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diperlukan</a:t>
            </a:r>
            <a:endParaRPr lang="en-ID" sz="2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ID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Kalikan</a:t>
            </a: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FP  </a:t>
            </a:r>
            <a:r>
              <a:rPr lang="en-ID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 </a:t>
            </a:r>
            <a:r>
              <a:rPr lang="en-ID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tsb</a:t>
            </a:r>
            <a:r>
              <a:rPr lang="en-ID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4. </a:t>
            </a:r>
            <a:r>
              <a:rPr lang="en-ID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Kalkulasi</a:t>
            </a:r>
            <a:r>
              <a:rPr lang="en-ID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</a:t>
            </a:r>
            <a:r>
              <a:rPr lang="en-ID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FP = UFP * CAF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5283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E1BCB3-BBB0-55D2-DFFA-AA16AA6D9368}"/>
              </a:ext>
            </a:extLst>
          </p:cNvPr>
          <p:cNvSpPr txBox="1"/>
          <p:nvPr/>
        </p:nvSpPr>
        <p:spPr>
          <a:xfrm>
            <a:off x="525596" y="0"/>
            <a:ext cx="11140807" cy="663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CONTOH  LATIHAN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Diketahui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berikut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lunak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</a:t>
            </a:r>
            <a:endParaRPr lang="en-ID" sz="3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hitung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semua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CAF dan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bobot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factor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20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 Input = 50</a:t>
            </a:r>
            <a:endParaRPr lang="en-ID" sz="20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20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 Output = 40</a:t>
            </a:r>
            <a:endParaRPr lang="en-ID" sz="20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20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 Inquiries = 35</a:t>
            </a:r>
            <a:endParaRPr lang="en-ID" sz="20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20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 Files = 6</a:t>
            </a:r>
            <a:endParaRPr lang="en-ID" sz="20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20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External Interface = 4 </a:t>
            </a: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D" sz="3200" kern="0" spc="10" dirty="0">
              <a:solidFill>
                <a:srgbClr val="000000"/>
              </a:solidFill>
              <a:highlight>
                <a:srgbClr val="E0E0E0"/>
              </a:highlight>
              <a:latin typeface="Consolas" panose="020B06090202040302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Point Analysis :-</a:t>
            </a:r>
            <a:endParaRPr lang="en-ID" sz="18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Unadjusted Function Points (UFP) : </a:t>
            </a:r>
            <a:endParaRPr lang="en-ID" sz="18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Complexity Adjustment Factor (CAF) : </a:t>
            </a:r>
            <a:endParaRPr lang="en-ID" sz="18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Points (FP) : </a:t>
            </a:r>
            <a:endParaRPr lang="en-ID" sz="18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D" sz="32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10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83D27-0C18-DE26-9619-CC4859CCE0C2}"/>
              </a:ext>
            </a:extLst>
          </p:cNvPr>
          <p:cNvSpPr txBox="1"/>
          <p:nvPr/>
        </p:nvSpPr>
        <p:spPr>
          <a:xfrm>
            <a:off x="77118" y="196970"/>
            <a:ext cx="123278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Explanation:</a:t>
            </a:r>
          </a:p>
          <a:p>
            <a:r>
              <a:rPr lang="en-US" sz="3600" dirty="0"/>
              <a:t>•	Step-1:   CAF   is </a:t>
            </a:r>
            <a:r>
              <a:rPr lang="en-US" sz="3600" b="1" dirty="0"/>
              <a:t>average (given in question)</a:t>
            </a:r>
          </a:p>
          <a:p>
            <a:r>
              <a:rPr lang="en-US" sz="3600" dirty="0"/>
              <a:t>•	scale = 3.</a:t>
            </a:r>
          </a:p>
          <a:p>
            <a:r>
              <a:rPr lang="en-US" sz="3600" dirty="0"/>
              <a:t>                 F = 14 * 3 = 42 </a:t>
            </a:r>
          </a:p>
          <a:p>
            <a:r>
              <a:rPr lang="en-US" sz="3600" dirty="0"/>
              <a:t>•	Step-2:</a:t>
            </a:r>
          </a:p>
          <a:p>
            <a:r>
              <a:rPr lang="en-US" sz="3600" dirty="0"/>
              <a:t>                   CAF = 0.65 + ( 0.01 * 42 ) = 1.07 </a:t>
            </a:r>
          </a:p>
          <a:p>
            <a:r>
              <a:rPr lang="en-US" sz="3600" dirty="0"/>
              <a:t>•	Step-3: As weighting factors are also average (given in question) hence we will multiply each individual function point to corresponding values in TABLE.</a:t>
            </a:r>
          </a:p>
          <a:p>
            <a:r>
              <a:rPr lang="en-US" sz="3600" dirty="0"/>
              <a:t>UFP = (50*4) + (40*5) + (35*4) + (6*10) + (4*7) = 628 </a:t>
            </a:r>
          </a:p>
          <a:p>
            <a:r>
              <a:rPr lang="en-US" sz="3600" dirty="0"/>
              <a:t>•	Step-4:</a:t>
            </a:r>
          </a:p>
          <a:p>
            <a:r>
              <a:rPr lang="en-US" sz="3600" dirty="0"/>
              <a:t>Function Point = 628 * 1.07 = 671.96 </a:t>
            </a:r>
          </a:p>
        </p:txBody>
      </p:sp>
    </p:spTree>
    <p:extLst>
      <p:ext uri="{BB962C8B-B14F-4D97-AF65-F5344CB8AC3E}">
        <p14:creationId xmlns:p14="http://schemas.microsoft.com/office/powerpoint/2010/main" val="1877787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6B135A-0F6E-9170-26BE-850A0D7E6A5B}"/>
              </a:ext>
            </a:extLst>
          </p:cNvPr>
          <p:cNvSpPr txBox="1"/>
          <p:nvPr/>
        </p:nvSpPr>
        <p:spPr>
          <a:xfrm>
            <a:off x="187287" y="-2846888"/>
            <a:ext cx="12504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30768-4856-C5D4-DC1A-285040337ED3}"/>
              </a:ext>
            </a:extLst>
          </p:cNvPr>
          <p:cNvSpPr txBox="1"/>
          <p:nvPr/>
        </p:nvSpPr>
        <p:spPr>
          <a:xfrm>
            <a:off x="275422" y="528809"/>
            <a:ext cx="1116008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Function Point Analysis :-</a:t>
            </a:r>
          </a:p>
          <a:p>
            <a:r>
              <a:rPr lang="en-US" sz="3200" dirty="0"/>
              <a:t>Unadjusted Function Points (UFP) : 628</a:t>
            </a:r>
          </a:p>
          <a:p>
            <a:r>
              <a:rPr lang="en-US" sz="3200" dirty="0"/>
              <a:t>Complexity Adjustment Factor (CAF) : 1.07</a:t>
            </a:r>
          </a:p>
          <a:p>
            <a:r>
              <a:rPr lang="en-US" sz="3200" dirty="0"/>
              <a:t>Function Points (FP) : 671.96</a:t>
            </a:r>
          </a:p>
          <a:p>
            <a:endParaRPr lang="en-US" sz="3200" dirty="0"/>
          </a:p>
          <a:p>
            <a:pPr algn="just"/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memperoleh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lunak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Lines of Code (LOC),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FP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dikalikan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Productivity Factor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bahasa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Productivity Factor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kode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 function point dan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nilainya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bervariasi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setiap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bahasa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pemrogramanan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seperti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dibuat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oleh Capers Jones pada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berikut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2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table with black text&#10;&#10;Description automatically generated">
            <a:extLst>
              <a:ext uri="{FF2B5EF4-FFF2-40B4-BE49-F238E27FC236}">
                <a16:creationId xmlns:a16="http://schemas.microsoft.com/office/drawing/2014/main" id="{CE55BC80-A178-C35B-6FCD-26A49F66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27" y="928302"/>
            <a:ext cx="5731510" cy="1842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7DCD6-685E-AD0F-38A0-3C60584B953F}"/>
              </a:ext>
            </a:extLst>
          </p:cNvPr>
          <p:cNvSpPr txBox="1"/>
          <p:nvPr/>
        </p:nvSpPr>
        <p:spPr>
          <a:xfrm>
            <a:off x="550843" y="3108589"/>
            <a:ext cx="85959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lunak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Lines of Code (LOC)</a:t>
            </a:r>
            <a:r>
              <a:rPr lang="en-ID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….</a:t>
            </a:r>
          </a:p>
          <a:p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FP x 53 = </a:t>
            </a:r>
            <a:r>
              <a:rPr lang="en-US" sz="2800" dirty="0"/>
              <a:t>671.96</a:t>
            </a:r>
            <a:r>
              <a:rPr lang="en-ID" sz="2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x 53  = 35.613 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6762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4A431B-768B-DACE-5B91-D2D85EEB0F83}"/>
              </a:ext>
            </a:extLst>
          </p:cNvPr>
          <p:cNvSpPr txBox="1"/>
          <p:nvPr/>
        </p:nvSpPr>
        <p:spPr>
          <a:xfrm>
            <a:off x="429658" y="983443"/>
            <a:ext cx="11228942" cy="488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800"/>
              </a:spcAft>
            </a:pPr>
            <a:r>
              <a:rPr lang="en-ID" sz="4000" b="1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Tujuan</a:t>
            </a:r>
            <a:r>
              <a:rPr lang="en-ID" sz="4000" b="1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b="1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Perencanaan</a:t>
            </a:r>
            <a:r>
              <a:rPr lang="en-ID" sz="4000" b="1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b="1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Proyek</a:t>
            </a:r>
            <a:endParaRPr lang="en-ID" sz="4000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menyediakan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kerangka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manajer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estimasi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dipertanggungjawabkan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mengenai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sumber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daya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jadwal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en-ID" sz="32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800"/>
              </a:spcAft>
            </a:pPr>
            <a:r>
              <a:rPr lang="en-ID" sz="1800" b="1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2664E-2D2F-E731-9FC6-0A47CF373639}"/>
              </a:ext>
            </a:extLst>
          </p:cNvPr>
          <p:cNvSpPr txBox="1"/>
          <p:nvPr/>
        </p:nvSpPr>
        <p:spPr>
          <a:xfrm>
            <a:off x="110169" y="732135"/>
            <a:ext cx="115456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000" b="1" dirty="0">
                <a:cs typeface="Arial" panose="020B0604020202020204" pitchFamily="34" charset="0"/>
              </a:rPr>
              <a:t>Aktifitas Perencanaan Proyek Perangkat Lunak : </a:t>
            </a:r>
          </a:p>
          <a:p>
            <a:endParaRPr lang="nb-NO" sz="4000" dirty="0"/>
          </a:p>
          <a:p>
            <a:pPr marL="742950" indent="-742950">
              <a:buAutoNum type="alphaUcPeriod"/>
            </a:pPr>
            <a:r>
              <a:rPr lang="nb-NO" sz="4000" dirty="0"/>
              <a:t>Menentukan Ruang Lingkup Perangkat Lunak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40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menggambarkan</a:t>
            </a:r>
            <a:r>
              <a:rPr lang="en-ID" sz="40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4000" b="1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fungsi</a:t>
            </a:r>
            <a:r>
              <a:rPr lang="en-ID" sz="4000" b="1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4000" b="1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kinerja</a:t>
            </a:r>
            <a:r>
              <a:rPr lang="en-ID" sz="4000" b="1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4000" b="1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batasan</a:t>
            </a:r>
            <a:r>
              <a:rPr lang="en-ID" sz="4000" b="1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interface  </a:t>
            </a:r>
            <a:endParaRPr lang="en-ID" sz="4000" kern="0" dirty="0">
              <a:solidFill>
                <a:srgbClr val="47453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nb-NO" sz="4000" dirty="0"/>
          </a:p>
          <a:p>
            <a:pPr marL="742950" indent="-742950">
              <a:buAutoNum type="alphaUcPeriod" startAt="2"/>
            </a:pPr>
            <a:r>
              <a:rPr lang="nb-NO" sz="4000" dirty="0"/>
              <a:t>Mengestimasi Sumber Daya yang Dibutuhkan : </a:t>
            </a:r>
            <a:r>
              <a:rPr lang="en-ID" sz="4000" b="1" dirty="0" err="1"/>
              <a:t>Manusia</a:t>
            </a:r>
            <a:r>
              <a:rPr lang="en-ID" sz="4000" b="1" dirty="0"/>
              <a:t>, </a:t>
            </a:r>
            <a:r>
              <a:rPr lang="en-ID" sz="4000" b="1" dirty="0" err="1"/>
              <a:t>Perangkat</a:t>
            </a:r>
            <a:r>
              <a:rPr lang="en-ID" sz="4000" b="1" dirty="0"/>
              <a:t> </a:t>
            </a:r>
            <a:r>
              <a:rPr lang="en-ID" sz="4000" b="1" dirty="0" err="1"/>
              <a:t>Lunak</a:t>
            </a:r>
            <a:r>
              <a:rPr lang="en-ID" sz="4000" b="1" dirty="0"/>
              <a:t> &amp; </a:t>
            </a:r>
            <a:r>
              <a:rPr lang="en-ID" sz="4000" b="1" dirty="0" err="1"/>
              <a:t>Lingkungan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106091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3DD10-7C8A-85E6-1081-1F0BA4351C2F}"/>
              </a:ext>
            </a:extLst>
          </p:cNvPr>
          <p:cNvSpPr txBox="1"/>
          <p:nvPr/>
        </p:nvSpPr>
        <p:spPr>
          <a:xfrm>
            <a:off x="198304" y="139732"/>
            <a:ext cx="1199369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lphaUcPeriod"/>
            </a:pP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Ruang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lingkup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perangkat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lunak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</a:p>
          <a:p>
            <a:pPr algn="just"/>
            <a:endParaRPr lang="en-ID" sz="2800" kern="0" dirty="0">
              <a:solidFill>
                <a:srgbClr val="474534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D" sz="2800" b="1" dirty="0" err="1"/>
              <a:t>Fungsi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memberikan</a:t>
            </a:r>
            <a:r>
              <a:rPr lang="en-ID" sz="2800" dirty="0"/>
              <a:t> </a:t>
            </a:r>
            <a:r>
              <a:rPr lang="en-ID" sz="2800" dirty="0" err="1"/>
              <a:t>awalan</a:t>
            </a:r>
            <a:r>
              <a:rPr lang="en-ID" sz="2800" dirty="0"/>
              <a:t> yang </a:t>
            </a:r>
            <a:r>
              <a:rPr lang="en-ID" sz="2800" dirty="0" err="1"/>
              <a:t>lebih</a:t>
            </a:r>
            <a:r>
              <a:rPr lang="en-ID" sz="2800" dirty="0"/>
              <a:t> detail pada </a:t>
            </a:r>
            <a:r>
              <a:rPr lang="en-ID" sz="2800" dirty="0" err="1"/>
              <a:t>saat</a:t>
            </a:r>
            <a:r>
              <a:rPr lang="en-ID" sz="2800" dirty="0"/>
              <a:t> </a:t>
            </a:r>
            <a:r>
              <a:rPr lang="en-ID" sz="2800" dirty="0" err="1"/>
              <a:t>dimulai</a:t>
            </a:r>
            <a:r>
              <a:rPr lang="en-ID" sz="2800" dirty="0"/>
              <a:t> </a:t>
            </a:r>
            <a:r>
              <a:rPr lang="en-ID" sz="2800" dirty="0" err="1"/>
              <a:t>estimasi</a:t>
            </a:r>
            <a:r>
              <a:rPr lang="en-ID" sz="2800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D" sz="2800" b="1" dirty="0"/>
              <a:t>Kinerja</a:t>
            </a:r>
            <a:r>
              <a:rPr lang="en-ID" sz="2800" dirty="0"/>
              <a:t> </a:t>
            </a:r>
            <a:r>
              <a:rPr lang="en-ID" sz="2800" dirty="0" err="1"/>
              <a:t>melingkupi</a:t>
            </a:r>
            <a:r>
              <a:rPr lang="en-ID" sz="2800" dirty="0"/>
              <a:t> </a:t>
            </a:r>
            <a:r>
              <a:rPr lang="en-ID" sz="2800" dirty="0" err="1"/>
              <a:t>pemrosesan</a:t>
            </a:r>
            <a:r>
              <a:rPr lang="en-ID" sz="2800" dirty="0"/>
              <a:t> dan </a:t>
            </a:r>
            <a:r>
              <a:rPr lang="en-ID" sz="2800" dirty="0" err="1"/>
              <a:t>kebutuhan</a:t>
            </a:r>
            <a:r>
              <a:rPr lang="en-ID" sz="2800" dirty="0"/>
              <a:t> </a:t>
            </a:r>
            <a:r>
              <a:rPr lang="en-ID" sz="2800" dirty="0" err="1"/>
              <a:t>waktu</a:t>
            </a:r>
            <a:r>
              <a:rPr lang="en-ID" sz="2800" dirty="0"/>
              <a:t> </a:t>
            </a:r>
            <a:r>
              <a:rPr lang="en-ID" sz="2800" dirty="0" err="1"/>
              <a:t>respon</a:t>
            </a:r>
            <a:r>
              <a:rPr lang="en-ID" sz="28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D" sz="2800" b="1" dirty="0"/>
              <a:t>Batasan </a:t>
            </a:r>
            <a:r>
              <a:rPr lang="en-ID" sz="2800" dirty="0" err="1"/>
              <a:t>mengidentifikasi</a:t>
            </a:r>
            <a:r>
              <a:rPr lang="en-ID" sz="2800" dirty="0"/>
              <a:t> batas yang </a:t>
            </a:r>
            <a:r>
              <a:rPr lang="en-ID" sz="2800" dirty="0" err="1"/>
              <a:t>ditempatkan</a:t>
            </a:r>
            <a:r>
              <a:rPr lang="en-ID" sz="2800" dirty="0"/>
              <a:t> pada PL oleh hardware </a:t>
            </a:r>
            <a:r>
              <a:rPr lang="en-ID" sz="2800" dirty="0" err="1"/>
              <a:t>eksternal</a:t>
            </a:r>
            <a:r>
              <a:rPr lang="en-ID" sz="2800" dirty="0"/>
              <a:t>, </a:t>
            </a:r>
            <a:r>
              <a:rPr lang="en-ID" sz="2800" dirty="0" err="1"/>
              <a:t>memori</a:t>
            </a:r>
            <a:r>
              <a:rPr lang="en-ID" sz="2800" dirty="0"/>
              <a:t> dan </a:t>
            </a:r>
            <a:r>
              <a:rPr lang="en-ID" sz="2800" dirty="0" err="1"/>
              <a:t>sistem</a:t>
            </a:r>
            <a:r>
              <a:rPr lang="en-ID" sz="2800" dirty="0"/>
              <a:t> lain.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D" sz="2800" b="1" dirty="0"/>
              <a:t>interface</a:t>
            </a:r>
            <a:r>
              <a:rPr lang="en-ID" sz="2800" dirty="0"/>
              <a:t> </a:t>
            </a:r>
            <a:r>
              <a:rPr lang="en-ID" sz="2800" dirty="0" err="1"/>
              <a:t>diinterpretasi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menentukan</a:t>
            </a:r>
            <a:r>
              <a:rPr lang="en-ID" sz="2800" dirty="0"/>
              <a:t> 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D" sz="2800" dirty="0"/>
              <a:t> Hardware yang </a:t>
            </a:r>
            <a:r>
              <a:rPr lang="en-ID" sz="2800" dirty="0" err="1"/>
              <a:t>mengeksekusi</a:t>
            </a:r>
            <a:r>
              <a:rPr lang="en-ID" sz="2800" dirty="0"/>
              <a:t> PL dan device yang </a:t>
            </a:r>
            <a:r>
              <a:rPr lang="en-ID" sz="2800" dirty="0" err="1"/>
              <a:t>dikontrol</a:t>
            </a:r>
            <a:r>
              <a:rPr lang="en-ID" sz="2800" dirty="0"/>
              <a:t> 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langsung</a:t>
            </a:r>
            <a:r>
              <a:rPr lang="en-ID" sz="2800" dirty="0"/>
              <a:t> oleh PL. 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ID" sz="2800" dirty="0"/>
              <a:t>Software yang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dan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dihubungkan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PL  yang </a:t>
            </a:r>
            <a:r>
              <a:rPr lang="en-ID" sz="2800" dirty="0" err="1"/>
              <a:t>baru</a:t>
            </a:r>
            <a:r>
              <a:rPr lang="en-ID" sz="2800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D" sz="2800" dirty="0" err="1"/>
              <a:t>Manusia</a:t>
            </a:r>
            <a:r>
              <a:rPr lang="en-ID" sz="2800" dirty="0"/>
              <a:t> yang </a:t>
            </a:r>
            <a:r>
              <a:rPr lang="en-ID" sz="2800" dirty="0" err="1"/>
              <a:t>menggunakan</a:t>
            </a:r>
            <a:r>
              <a:rPr lang="en-ID" sz="2800" dirty="0"/>
              <a:t> PL </a:t>
            </a:r>
            <a:r>
              <a:rPr lang="en-ID" sz="2800" dirty="0" err="1"/>
              <a:t>melalui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 I/O.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D" sz="2800" dirty="0" err="1"/>
              <a:t>Prosedur</a:t>
            </a:r>
            <a:r>
              <a:rPr lang="en-ID" sz="2800" dirty="0"/>
              <a:t> </a:t>
            </a:r>
          </a:p>
          <a:p>
            <a:pPr algn="just"/>
            <a:r>
              <a:rPr lang="en-ID" sz="2800" dirty="0"/>
              <a:t>   </a:t>
            </a:r>
          </a:p>
          <a:p>
            <a:pPr algn="just"/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096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B7EB4-D4A3-5004-1AD2-29C9B801F229}"/>
              </a:ext>
            </a:extLst>
          </p:cNvPr>
          <p:cNvSpPr txBox="1"/>
          <p:nvPr/>
        </p:nvSpPr>
        <p:spPr>
          <a:xfrm>
            <a:off x="414866" y="-76956"/>
            <a:ext cx="114062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dirty="0"/>
              <a:t>B. </a:t>
            </a:r>
            <a:r>
              <a:rPr lang="en-ID" sz="3600" dirty="0" err="1"/>
              <a:t>Mengestimasi</a:t>
            </a:r>
            <a:r>
              <a:rPr lang="en-ID" sz="3600" dirty="0"/>
              <a:t> </a:t>
            </a:r>
            <a:r>
              <a:rPr lang="en-ID" sz="3600" dirty="0" err="1"/>
              <a:t>Sumber</a:t>
            </a:r>
            <a:r>
              <a:rPr lang="en-ID" sz="3600" dirty="0"/>
              <a:t> Daya yang </a:t>
            </a:r>
            <a:r>
              <a:rPr lang="en-ID" sz="3600" dirty="0" err="1"/>
              <a:t>Dibutuhkan</a:t>
            </a:r>
            <a:endParaRPr lang="en-ID" sz="3600" dirty="0"/>
          </a:p>
          <a:p>
            <a:endParaRPr lang="en-ID" sz="3600" dirty="0"/>
          </a:p>
          <a:p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6E709-FCE4-2950-FC2E-EB700DCAC72C}"/>
              </a:ext>
            </a:extLst>
          </p:cNvPr>
          <p:cNvSpPr txBox="1"/>
          <p:nvPr/>
        </p:nvSpPr>
        <p:spPr>
          <a:xfrm>
            <a:off x="286439" y="690344"/>
            <a:ext cx="115346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D" sz="4000" dirty="0" err="1"/>
              <a:t>Manusia</a:t>
            </a:r>
            <a:r>
              <a:rPr lang="en-ID" sz="40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D" sz="4000" dirty="0" err="1"/>
              <a:t>Perangkat</a:t>
            </a:r>
            <a:r>
              <a:rPr lang="en-ID" sz="4000" dirty="0"/>
              <a:t> </a:t>
            </a:r>
            <a:r>
              <a:rPr lang="en-ID" sz="4000" dirty="0" err="1"/>
              <a:t>Lunak</a:t>
            </a:r>
            <a:r>
              <a:rPr lang="en-ID" sz="4000" dirty="0"/>
              <a:t>. </a:t>
            </a:r>
          </a:p>
          <a:p>
            <a:r>
              <a:rPr lang="en-ID" sz="4000" dirty="0"/>
              <a:t>    </a:t>
            </a:r>
            <a:r>
              <a:rPr lang="en-ID" sz="4000" dirty="0" err="1"/>
              <a:t>Memiliki</a:t>
            </a:r>
            <a:r>
              <a:rPr lang="en-ID" sz="4000" dirty="0"/>
              <a:t> </a:t>
            </a:r>
            <a:r>
              <a:rPr lang="en-ID" sz="4000" dirty="0" err="1"/>
              <a:t>kategori</a:t>
            </a:r>
            <a:r>
              <a:rPr lang="en-ID" sz="4000" dirty="0"/>
              <a:t> yang </a:t>
            </a:r>
            <a:r>
              <a:rPr lang="en-ID" sz="4000" dirty="0" err="1"/>
              <a:t>diusulkan</a:t>
            </a:r>
            <a:r>
              <a:rPr lang="en-ID" sz="4000" dirty="0"/>
              <a:t> oleh   </a:t>
            </a:r>
            <a:r>
              <a:rPr lang="en-ID" sz="3600" dirty="0"/>
              <a:t>BEUNATAN</a:t>
            </a:r>
            <a:r>
              <a:rPr lang="en-ID" sz="4000" dirty="0"/>
              <a:t> : </a:t>
            </a:r>
          </a:p>
          <a:p>
            <a:pPr marL="1884363" indent="-571500">
              <a:buFont typeface="Wingdings" panose="05000000000000000000" pitchFamily="2" charset="2"/>
              <a:buChar char="§"/>
            </a:pPr>
            <a:r>
              <a:rPr lang="en-ID" sz="4000" dirty="0" err="1"/>
              <a:t>Komponen</a:t>
            </a:r>
            <a:r>
              <a:rPr lang="en-ID" sz="4000" dirty="0"/>
              <a:t> Off-the self. </a:t>
            </a:r>
          </a:p>
          <a:p>
            <a:pPr marL="1884363" indent="-571500">
              <a:buFont typeface="Wingdings" panose="05000000000000000000" pitchFamily="2" charset="2"/>
              <a:buChar char="§"/>
            </a:pPr>
            <a:r>
              <a:rPr lang="en-ID" sz="4000" dirty="0" err="1"/>
              <a:t>Komponen</a:t>
            </a:r>
            <a:r>
              <a:rPr lang="en-ID" sz="4000" dirty="0"/>
              <a:t> Full-Experience. </a:t>
            </a:r>
          </a:p>
          <a:p>
            <a:pPr marL="1884363" indent="-571500">
              <a:buFont typeface="Wingdings" panose="05000000000000000000" pitchFamily="2" charset="2"/>
              <a:buChar char="§"/>
            </a:pPr>
            <a:r>
              <a:rPr lang="en-ID" sz="4000" dirty="0" err="1"/>
              <a:t>Komponen</a:t>
            </a:r>
            <a:r>
              <a:rPr lang="en-ID" sz="4000" dirty="0"/>
              <a:t> Partial-Experience. </a:t>
            </a:r>
          </a:p>
          <a:p>
            <a:pPr marL="1884363" indent="-571500">
              <a:buFont typeface="Wingdings" panose="05000000000000000000" pitchFamily="2" charset="2"/>
              <a:buChar char="§"/>
            </a:pPr>
            <a:r>
              <a:rPr lang="en-ID" sz="4000" dirty="0" err="1"/>
              <a:t>Komponen</a:t>
            </a:r>
            <a:r>
              <a:rPr lang="en-ID" sz="4000" dirty="0"/>
              <a:t> Baru. </a:t>
            </a:r>
          </a:p>
          <a:p>
            <a:pPr marL="571500" indent="-571500">
              <a:buFont typeface="Wingdings" panose="05000000000000000000" pitchFamily="2" charset="2"/>
              <a:buChar char="v"/>
              <a:tabLst>
                <a:tab pos="1973263" algn="l"/>
              </a:tabLst>
            </a:pPr>
            <a:r>
              <a:rPr lang="en-ID" sz="4000" dirty="0" err="1"/>
              <a:t>Lingkungan</a:t>
            </a:r>
            <a:r>
              <a:rPr lang="en-ID" sz="4000" dirty="0"/>
              <a:t> (Software Engineering Environment – SEE), </a:t>
            </a:r>
            <a:r>
              <a:rPr lang="en-ID" sz="4000" dirty="0" err="1"/>
              <a:t>menggabungkan</a:t>
            </a:r>
            <a:r>
              <a:rPr lang="en-ID" sz="4000" dirty="0"/>
              <a:t> Software dan hardware</a:t>
            </a:r>
          </a:p>
        </p:txBody>
      </p:sp>
    </p:spTree>
    <p:extLst>
      <p:ext uri="{BB962C8B-B14F-4D97-AF65-F5344CB8AC3E}">
        <p14:creationId xmlns:p14="http://schemas.microsoft.com/office/powerpoint/2010/main" val="17327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383B5-D742-1D51-FE64-752B52D21685}"/>
              </a:ext>
            </a:extLst>
          </p:cNvPr>
          <p:cNvSpPr txBox="1"/>
          <p:nvPr/>
        </p:nvSpPr>
        <p:spPr>
          <a:xfrm>
            <a:off x="101600" y="94103"/>
            <a:ext cx="12192001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sz="2800" b="1" i="1" u="sng" dirty="0" err="1"/>
              <a:t>Komponen</a:t>
            </a:r>
            <a:r>
              <a:rPr lang="en-ID" sz="2800" b="1" i="1" u="sng" dirty="0"/>
              <a:t> Off-the self. </a:t>
            </a:r>
          </a:p>
          <a:p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Komponen-komponen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divalidasi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seluruhnya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kern="100" dirty="0">
              <a:solidFill>
                <a:srgbClr val="47453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b="1" i="1" u="sng" dirty="0"/>
              <a:t> </a:t>
            </a:r>
            <a:r>
              <a:rPr lang="en-ID" sz="2400" b="1" i="1" u="sng" dirty="0" err="1"/>
              <a:t>Komponen</a:t>
            </a:r>
            <a:r>
              <a:rPr lang="en-ID" sz="2400" b="1" i="1" u="sng" dirty="0"/>
              <a:t> Full-Experience. </a:t>
            </a:r>
          </a:p>
          <a:p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Komponen-konponen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serupa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modifikasi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resikonya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kern="100" dirty="0">
              <a:solidFill>
                <a:srgbClr val="47453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b="1" i="1" u="sng" dirty="0"/>
              <a:t> </a:t>
            </a:r>
            <a:r>
              <a:rPr lang="en-ID" sz="2400" b="1" i="1" u="sng" dirty="0" err="1"/>
              <a:t>Komponen</a:t>
            </a:r>
            <a:r>
              <a:rPr lang="en-ID" sz="2400" b="1" i="1" u="sng" dirty="0"/>
              <a:t> Partial-Experience. </a:t>
            </a:r>
          </a:p>
          <a:p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Komponen-konponen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serupa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modifikasi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substansial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modifikasi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partial-experience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resiko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kern="100" dirty="0">
              <a:solidFill>
                <a:srgbClr val="47453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400" b="1" i="1" u="sng" dirty="0" err="1"/>
              <a:t>Komponen</a:t>
            </a:r>
            <a:r>
              <a:rPr lang="en-ID" sz="2400" b="1" i="1" u="sng" dirty="0"/>
              <a:t> Baru.   </a:t>
            </a:r>
          </a:p>
          <a:p>
            <a:r>
              <a:rPr lang="en-ID" sz="2400" kern="0" dirty="0" err="1">
                <a:solidFill>
                  <a:srgbClr val="474534"/>
                </a:solidFill>
                <a:latin typeface="Arial" panose="020B0604020202020204" pitchFamily="34" charset="0"/>
              </a:rPr>
              <a:t>Komponen</a:t>
            </a:r>
            <a:r>
              <a:rPr lang="en-ID" sz="2400" kern="0" dirty="0">
                <a:solidFill>
                  <a:srgbClr val="474534"/>
                </a:solidFill>
                <a:latin typeface="Arial" panose="020B0604020202020204" pitchFamily="34" charset="0"/>
              </a:rPr>
              <a:t> 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 yang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harus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dibangun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oleh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tim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</a:t>
            </a:r>
            <a:r>
              <a:rPr lang="en-ID" sz="2400" kern="0" dirty="0">
                <a:solidFill>
                  <a:srgbClr val="474534"/>
                </a:solidFill>
                <a:effectLst/>
                <a:latin typeface="Lao UI" panose="020B0502040204020203" pitchFamily="34" charset="0"/>
                <a:ea typeface="Times New Roman" panose="02020603050405020304" pitchFamily="18" charset="0"/>
              </a:rPr>
              <a:t>L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khususnya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kebutuhan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proyek</a:t>
            </a:r>
            <a:r>
              <a:rPr lang="en-ID" sz="24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sekarang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3096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E6451-68DA-CD0B-86E5-84CBA5A56328}"/>
              </a:ext>
            </a:extLst>
          </p:cNvPr>
          <p:cNvSpPr txBox="1"/>
          <p:nvPr/>
        </p:nvSpPr>
        <p:spPr>
          <a:xfrm>
            <a:off x="1117599" y="428178"/>
            <a:ext cx="11199259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 err="1"/>
              <a:t>Akurasi</a:t>
            </a:r>
            <a:r>
              <a:rPr lang="en-ID" sz="4000" dirty="0"/>
              <a:t> </a:t>
            </a:r>
            <a:r>
              <a:rPr lang="en-ID" sz="4000" dirty="0" err="1"/>
              <a:t>estimasi</a:t>
            </a:r>
            <a:r>
              <a:rPr lang="en-ID" sz="4000" dirty="0"/>
              <a:t> </a:t>
            </a:r>
            <a:r>
              <a:rPr lang="en-ID" sz="4000" dirty="0" err="1"/>
              <a:t>proyek</a:t>
            </a:r>
            <a:r>
              <a:rPr lang="en-ID" sz="4000" dirty="0"/>
              <a:t> PL </a:t>
            </a:r>
            <a:r>
              <a:rPr lang="en-ID" sz="4000" dirty="0" err="1"/>
              <a:t>didasarkan</a:t>
            </a:r>
            <a:r>
              <a:rPr lang="en-ID" sz="4000" dirty="0"/>
              <a:t> pada </a:t>
            </a:r>
            <a:r>
              <a:rPr lang="en-ID" sz="3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sz="3200" dirty="0"/>
              <a:t> </a:t>
            </a:r>
            <a:r>
              <a:rPr lang="en-ID" sz="3600" dirty="0"/>
              <a:t>Tingkat </a:t>
            </a:r>
            <a:r>
              <a:rPr lang="en-ID" sz="3600" dirty="0" err="1"/>
              <a:t>dimana</a:t>
            </a:r>
            <a:r>
              <a:rPr lang="en-ID" sz="3600" dirty="0"/>
              <a:t> </a:t>
            </a:r>
            <a:r>
              <a:rPr lang="en-ID" sz="3600" dirty="0" err="1"/>
              <a:t>perencana</a:t>
            </a:r>
            <a:r>
              <a:rPr lang="en-ID" sz="3600" dirty="0"/>
              <a:t> </a:t>
            </a:r>
            <a:r>
              <a:rPr lang="en-ID" sz="3600" dirty="0" err="1"/>
              <a:t>telah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tepat</a:t>
            </a:r>
            <a:r>
              <a:rPr lang="en-ID" sz="3600" dirty="0"/>
              <a:t> </a:t>
            </a:r>
            <a:r>
              <a:rPr lang="en-ID" sz="3600" dirty="0" err="1"/>
              <a:t>mengestimasi</a:t>
            </a:r>
            <a:r>
              <a:rPr lang="en-ID" sz="3600" dirty="0"/>
              <a:t> </a:t>
            </a:r>
            <a:r>
              <a:rPr lang="en-ID" sz="3600" dirty="0" err="1"/>
              <a:t>ukuran</a:t>
            </a:r>
            <a:r>
              <a:rPr lang="en-ID" sz="3600" dirty="0"/>
              <a:t> </a:t>
            </a:r>
            <a:r>
              <a:rPr lang="en-ID" sz="3600" dirty="0" err="1"/>
              <a:t>produk</a:t>
            </a:r>
            <a:r>
              <a:rPr lang="en-ID" sz="3600" dirty="0"/>
              <a:t> yang </a:t>
            </a:r>
            <a:r>
              <a:rPr lang="en-ID" sz="3600" dirty="0" err="1"/>
              <a:t>akan</a:t>
            </a:r>
            <a:r>
              <a:rPr lang="en-ID" sz="3600" dirty="0"/>
              <a:t> </a:t>
            </a:r>
            <a:r>
              <a:rPr lang="en-ID" sz="3600" dirty="0" err="1"/>
              <a:t>dibuat</a:t>
            </a:r>
            <a:r>
              <a:rPr lang="en-ID" sz="36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sz="3600" dirty="0" err="1"/>
              <a:t>Kemampuan</a:t>
            </a:r>
            <a:r>
              <a:rPr lang="en-ID" sz="3600" dirty="0"/>
              <a:t> </a:t>
            </a:r>
            <a:r>
              <a:rPr lang="en-ID" sz="3600" dirty="0" err="1"/>
              <a:t>mengestimasi</a:t>
            </a:r>
            <a:r>
              <a:rPr lang="en-ID" sz="3600" dirty="0"/>
              <a:t> </a:t>
            </a:r>
            <a:r>
              <a:rPr lang="en-ID" sz="3600" dirty="0" err="1"/>
              <a:t>ukuran</a:t>
            </a:r>
            <a:r>
              <a:rPr lang="en-ID" sz="3600" dirty="0"/>
              <a:t> </a:t>
            </a:r>
            <a:r>
              <a:rPr lang="en-ID" sz="3600" dirty="0" err="1"/>
              <a:t>ke</a:t>
            </a:r>
            <a:r>
              <a:rPr lang="en-ID" sz="3600" dirty="0"/>
              <a:t> </a:t>
            </a:r>
            <a:r>
              <a:rPr lang="en-ID" sz="3600" dirty="0" err="1"/>
              <a:t>dalam</a:t>
            </a:r>
            <a:r>
              <a:rPr lang="en-ID" sz="3600" dirty="0"/>
              <a:t> </a:t>
            </a:r>
            <a:r>
              <a:rPr lang="en-ID" sz="3600" dirty="0" err="1"/>
              <a:t>kerja</a:t>
            </a:r>
            <a:r>
              <a:rPr lang="en-ID" sz="3600" dirty="0"/>
              <a:t> </a:t>
            </a:r>
            <a:r>
              <a:rPr lang="en-ID" sz="3600" dirty="0" err="1"/>
              <a:t>manusia</a:t>
            </a:r>
            <a:r>
              <a:rPr lang="en-ID" sz="3600" dirty="0"/>
              <a:t>, </a:t>
            </a:r>
            <a:r>
              <a:rPr lang="en-ID" sz="3600" dirty="0" err="1"/>
              <a:t>waktu</a:t>
            </a:r>
            <a:r>
              <a:rPr lang="en-ID" sz="3600" dirty="0"/>
              <a:t> </a:t>
            </a:r>
            <a:r>
              <a:rPr lang="en-ID" sz="3600" dirty="0" err="1"/>
              <a:t>kalender</a:t>
            </a:r>
            <a:r>
              <a:rPr lang="en-ID" sz="3600" dirty="0"/>
              <a:t>, dan </a:t>
            </a:r>
            <a:r>
              <a:rPr lang="en-ID" sz="3600" i="1" dirty="0" err="1"/>
              <a:t>dolar</a:t>
            </a:r>
            <a:r>
              <a:rPr lang="en-ID" sz="36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sz="3600" dirty="0"/>
              <a:t>Tingkat </a:t>
            </a:r>
            <a:r>
              <a:rPr lang="en-ID" sz="3600" dirty="0" err="1"/>
              <a:t>dimana</a:t>
            </a:r>
            <a:r>
              <a:rPr lang="en-ID" sz="3600" dirty="0"/>
              <a:t> </a:t>
            </a:r>
            <a:r>
              <a:rPr lang="en-ID" sz="3600" dirty="0" err="1"/>
              <a:t>rencana</a:t>
            </a:r>
            <a:r>
              <a:rPr lang="en-ID" sz="3600" dirty="0"/>
              <a:t> </a:t>
            </a:r>
            <a:r>
              <a:rPr lang="en-ID" sz="3600" dirty="0" err="1"/>
              <a:t>proyek</a:t>
            </a:r>
            <a:r>
              <a:rPr lang="en-ID" sz="3600" dirty="0"/>
              <a:t> </a:t>
            </a:r>
            <a:r>
              <a:rPr lang="en-ID" sz="3600" dirty="0" err="1"/>
              <a:t>mencerminkan</a:t>
            </a:r>
            <a:r>
              <a:rPr lang="en-ID" sz="3600" dirty="0"/>
              <a:t> </a:t>
            </a:r>
            <a:r>
              <a:rPr lang="en-ID" sz="3600" dirty="0" err="1"/>
              <a:t>kemampuan</a:t>
            </a:r>
            <a:r>
              <a:rPr lang="en-ID" sz="3600" dirty="0"/>
              <a:t> </a:t>
            </a:r>
            <a:r>
              <a:rPr lang="en-ID" sz="3600" dirty="0" err="1"/>
              <a:t>tim</a:t>
            </a:r>
            <a:r>
              <a:rPr lang="en-ID" sz="3600" dirty="0"/>
              <a:t> PL.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sz="3600" dirty="0" err="1"/>
              <a:t>Stabilitas</a:t>
            </a:r>
            <a:r>
              <a:rPr lang="en-ID" sz="3600" dirty="0"/>
              <a:t> </a:t>
            </a:r>
            <a:r>
              <a:rPr lang="en-ID" sz="3600" dirty="0" err="1"/>
              <a:t>syarat</a:t>
            </a:r>
            <a:r>
              <a:rPr lang="en-ID" sz="3600" dirty="0"/>
              <a:t> </a:t>
            </a:r>
            <a:r>
              <a:rPr lang="en-ID" sz="3600" dirty="0" err="1"/>
              <a:t>produk</a:t>
            </a:r>
            <a:r>
              <a:rPr lang="en-ID" sz="3600" dirty="0"/>
              <a:t> </a:t>
            </a:r>
            <a:r>
              <a:rPr lang="en-ID" sz="3600" dirty="0" err="1"/>
              <a:t>serta</a:t>
            </a:r>
            <a:r>
              <a:rPr lang="en-ID" sz="3600" dirty="0"/>
              <a:t> </a:t>
            </a:r>
            <a:r>
              <a:rPr lang="en-ID" sz="3600" dirty="0" err="1"/>
              <a:t>lingkungan</a:t>
            </a:r>
            <a:r>
              <a:rPr lang="en-ID" sz="3600" dirty="0"/>
              <a:t> yang </a:t>
            </a:r>
            <a:r>
              <a:rPr lang="en-ID" sz="3600" dirty="0" err="1"/>
              <a:t>mendukung</a:t>
            </a:r>
            <a:r>
              <a:rPr lang="en-ID" sz="3600" dirty="0"/>
              <a:t> </a:t>
            </a:r>
            <a:r>
              <a:rPr lang="en-ID" sz="3600" dirty="0" err="1"/>
              <a:t>usaha</a:t>
            </a:r>
            <a:r>
              <a:rPr lang="en-ID" sz="3600" dirty="0"/>
              <a:t> </a:t>
            </a:r>
            <a:r>
              <a:rPr lang="en-ID" sz="3600" dirty="0" err="1"/>
              <a:t>pengembangan</a:t>
            </a:r>
            <a:r>
              <a:rPr lang="en-ID" sz="3600" dirty="0"/>
              <a:t> PL.</a:t>
            </a:r>
          </a:p>
        </p:txBody>
      </p:sp>
    </p:spTree>
    <p:extLst>
      <p:ext uri="{BB962C8B-B14F-4D97-AF65-F5344CB8AC3E}">
        <p14:creationId xmlns:p14="http://schemas.microsoft.com/office/powerpoint/2010/main" val="3275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A2506-4220-99A1-50B5-3F12D2F9C4BB}"/>
              </a:ext>
            </a:extLst>
          </p:cNvPr>
          <p:cNvSpPr txBox="1"/>
          <p:nvPr/>
        </p:nvSpPr>
        <p:spPr>
          <a:xfrm>
            <a:off x="618066" y="0"/>
            <a:ext cx="11040533" cy="699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dikuantitatifkan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PL.</a:t>
            </a: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diukur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 _lines of code).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dipresentasikan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kern="0" dirty="0" err="1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FP (function points)</a:t>
            </a:r>
            <a:endParaRPr lang="en-ID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800"/>
              </a:spcAft>
            </a:pPr>
            <a:r>
              <a:rPr lang="en-ID" sz="2800" kern="0" dirty="0">
                <a:solidFill>
                  <a:srgbClr val="4745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/>
              <a:t>—</a:t>
            </a:r>
            <a:r>
              <a:rPr lang="en-ID" sz="2800" b="1" dirty="0"/>
              <a:t>baris </a:t>
            </a:r>
            <a:r>
              <a:rPr lang="en-ID" sz="2800" b="1" dirty="0" err="1"/>
              <a:t>kode</a:t>
            </a:r>
            <a:r>
              <a:rPr lang="en-ID" sz="2800" b="1" dirty="0"/>
              <a:t> (LOC) dan </a:t>
            </a:r>
            <a:r>
              <a:rPr lang="en-ID" sz="2800" b="1" dirty="0" err="1"/>
              <a:t>titik</a:t>
            </a:r>
            <a:r>
              <a:rPr lang="en-ID" sz="2800" b="1" dirty="0"/>
              <a:t> </a:t>
            </a:r>
            <a:r>
              <a:rPr lang="en-ID" sz="2800" b="1" dirty="0" err="1"/>
              <a:t>fungsi</a:t>
            </a:r>
            <a:r>
              <a:rPr lang="en-ID" sz="2800" b="1" dirty="0"/>
              <a:t> (FP)</a:t>
            </a: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en-ID" sz="2800" dirty="0" err="1"/>
              <a:t>Metrik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mengukur</a:t>
            </a:r>
            <a:r>
              <a:rPr lang="en-ID" sz="2800" dirty="0"/>
              <a:t> </a:t>
            </a:r>
            <a:r>
              <a:rPr lang="en-ID" sz="2800" dirty="0" err="1"/>
              <a:t>ukuran</a:t>
            </a:r>
            <a:r>
              <a:rPr lang="en-ID" sz="2800" dirty="0"/>
              <a:t> </a:t>
            </a:r>
            <a:r>
              <a:rPr lang="en-ID" sz="2800" dirty="0" err="1"/>
              <a:t>proyek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menghitung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</a:t>
            </a:r>
            <a:r>
              <a:rPr lang="en-ID" sz="2800" dirty="0" err="1"/>
              <a:t>instruksi</a:t>
            </a:r>
            <a:r>
              <a:rPr lang="en-ID" sz="2800" dirty="0"/>
              <a:t> </a:t>
            </a:r>
            <a:r>
              <a:rPr lang="en-ID" sz="2800" dirty="0" err="1"/>
              <a:t>sumber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program yang </a:t>
            </a:r>
            <a:r>
              <a:rPr lang="en-ID" sz="2800" dirty="0" err="1"/>
              <a:t>dikembangkan</a:t>
            </a:r>
            <a:r>
              <a:rPr lang="en-ID" sz="2800" dirty="0"/>
              <a:t>. </a:t>
            </a:r>
            <a:r>
              <a:rPr lang="en-ID" sz="2800" dirty="0" err="1"/>
              <a:t>Saat</a:t>
            </a:r>
            <a:r>
              <a:rPr lang="en-ID" sz="2800" dirty="0"/>
              <a:t> </a:t>
            </a:r>
            <a:r>
              <a:rPr lang="en-ID" sz="2800" dirty="0" err="1"/>
              <a:t>menghitung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</a:t>
            </a:r>
            <a:r>
              <a:rPr lang="en-ID" sz="2800" dirty="0" err="1"/>
              <a:t>instruksi</a:t>
            </a:r>
            <a:r>
              <a:rPr lang="en-ID" sz="2800" dirty="0"/>
              <a:t> </a:t>
            </a:r>
            <a:r>
              <a:rPr lang="en-ID" sz="2800" dirty="0" err="1"/>
              <a:t>sumber</a:t>
            </a:r>
            <a:r>
              <a:rPr lang="en-ID" sz="2800" dirty="0"/>
              <a:t>, baris </a:t>
            </a:r>
            <a:r>
              <a:rPr lang="en-ID" sz="2800" dirty="0" err="1"/>
              <a:t>komentar</a:t>
            </a:r>
            <a:r>
              <a:rPr lang="en-ID" sz="2800" dirty="0"/>
              <a:t>, dan baris header </a:t>
            </a:r>
            <a:r>
              <a:rPr lang="en-ID" sz="2800" dirty="0" err="1"/>
              <a:t>diabaikan</a:t>
            </a:r>
            <a:r>
              <a:rPr lang="en-ID" sz="2800" dirty="0"/>
              <a:t>.</a:t>
            </a: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en-ID" sz="2800" dirty="0" err="1"/>
              <a:t>Estimasi</a:t>
            </a:r>
            <a:r>
              <a:rPr lang="en-ID" sz="2800" dirty="0"/>
              <a:t> </a:t>
            </a:r>
            <a:r>
              <a:rPr lang="en-ID" sz="2800" dirty="0" err="1"/>
              <a:t>akurat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LOC pada </a:t>
            </a:r>
            <a:r>
              <a:rPr lang="en-ID" sz="2800" dirty="0" err="1"/>
              <a:t>awal</a:t>
            </a:r>
            <a:r>
              <a:rPr lang="en-ID" sz="2800" dirty="0"/>
              <a:t> </a:t>
            </a:r>
            <a:r>
              <a:rPr lang="en-ID" sz="2800" dirty="0" err="1"/>
              <a:t>proyek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tugas</a:t>
            </a:r>
            <a:r>
              <a:rPr lang="en-ID" sz="2800" dirty="0"/>
              <a:t> yang sangat </a:t>
            </a:r>
            <a:r>
              <a:rPr lang="en-ID" sz="2800" dirty="0" err="1"/>
              <a:t>sulit</a:t>
            </a:r>
            <a:r>
              <a:rPr lang="en-ID" sz="2800" dirty="0"/>
              <a:t>. </a:t>
            </a:r>
            <a:r>
              <a:rPr lang="en-ID" sz="2800" dirty="0" err="1"/>
              <a:t>Seseorang</a:t>
            </a:r>
            <a:r>
              <a:rPr lang="en-ID" sz="2800" dirty="0"/>
              <a:t> </a:t>
            </a:r>
            <a:r>
              <a:rPr lang="en-ID" sz="2800" dirty="0" err="1"/>
              <a:t>mungkin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memperkirakan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LOC pada </a:t>
            </a:r>
            <a:r>
              <a:rPr lang="en-ID" sz="2800" dirty="0" err="1"/>
              <a:t>awal</a:t>
            </a:r>
            <a:r>
              <a:rPr lang="en-ID" sz="2800" dirty="0"/>
              <a:t> </a:t>
            </a:r>
            <a:r>
              <a:rPr lang="en-ID" sz="2800" dirty="0" err="1"/>
              <a:t>proyek</a:t>
            </a:r>
            <a:r>
              <a:rPr lang="en-ID" sz="2800" dirty="0"/>
              <a:t>,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dirty="0" err="1"/>
              <a:t>kerja</a:t>
            </a:r>
            <a:r>
              <a:rPr lang="en-ID" sz="2800" dirty="0"/>
              <a:t> </a:t>
            </a:r>
            <a:r>
              <a:rPr lang="en-ID" sz="2800" dirty="0" err="1"/>
              <a:t>tebakan</a:t>
            </a:r>
            <a:r>
              <a:rPr lang="en-ID" sz="2800" dirty="0"/>
              <a:t> </a:t>
            </a:r>
            <a:r>
              <a:rPr lang="en-ID" sz="2800" dirty="0" err="1"/>
              <a:t>sistematis</a:t>
            </a:r>
            <a:endParaRPr lang="en-ID" sz="2800" kern="100" dirty="0">
              <a:solidFill>
                <a:srgbClr val="47453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6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2122</Words>
  <Application>Microsoft Office PowerPoint</Application>
  <PresentationFormat>Widescreen</PresentationFormat>
  <Paragraphs>239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Consolas</vt:lpstr>
      <vt:lpstr>Lao UI</vt:lpstr>
      <vt:lpstr>Nunito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Tavipia</dc:creator>
  <cp:lastModifiedBy>Tavipia</cp:lastModifiedBy>
  <cp:revision>14</cp:revision>
  <dcterms:created xsi:type="dcterms:W3CDTF">2024-04-05T07:33:57Z</dcterms:created>
  <dcterms:modified xsi:type="dcterms:W3CDTF">2025-04-08T03:40:02Z</dcterms:modified>
</cp:coreProperties>
</file>