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2" r:id="rId3"/>
    <p:sldId id="277" r:id="rId4"/>
    <p:sldId id="291" r:id="rId5"/>
    <p:sldId id="292" r:id="rId6"/>
    <p:sldId id="323" r:id="rId7"/>
    <p:sldId id="293" r:id="rId8"/>
    <p:sldId id="298" r:id="rId9"/>
    <p:sldId id="320" r:id="rId10"/>
    <p:sldId id="315" r:id="rId11"/>
    <p:sldId id="321" r:id="rId12"/>
    <p:sldId id="334" r:id="rId13"/>
    <p:sldId id="332" r:id="rId14"/>
    <p:sldId id="333" r:id="rId15"/>
    <p:sldId id="314" r:id="rId16"/>
    <p:sldId id="295" r:id="rId17"/>
    <p:sldId id="303" r:id="rId18"/>
    <p:sldId id="296" r:id="rId19"/>
    <p:sldId id="294" r:id="rId20"/>
    <p:sldId id="297" r:id="rId21"/>
    <p:sldId id="299" r:id="rId22"/>
    <p:sldId id="301" r:id="rId23"/>
    <p:sldId id="302" r:id="rId24"/>
    <p:sldId id="316" r:id="rId25"/>
    <p:sldId id="329" r:id="rId26"/>
    <p:sldId id="317" r:id="rId27"/>
    <p:sldId id="331" r:id="rId28"/>
    <p:sldId id="324" r:id="rId29"/>
    <p:sldId id="325" r:id="rId30"/>
    <p:sldId id="326" r:id="rId31"/>
    <p:sldId id="327" r:id="rId32"/>
    <p:sldId id="330" r:id="rId33"/>
    <p:sldId id="304" r:id="rId34"/>
    <p:sldId id="335" r:id="rId35"/>
    <p:sldId id="328" r:id="rId36"/>
    <p:sldId id="309" r:id="rId37"/>
    <p:sldId id="310" r:id="rId38"/>
    <p:sldId id="311" r:id="rId39"/>
    <p:sldId id="307" r:id="rId40"/>
    <p:sldId id="290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55" d="100"/>
          <a:sy n="55" d="100"/>
        </p:scale>
        <p:origin x="15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9877E31-A34B-8047-AE25-F9781AF958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690BDCE-DD11-914C-AC05-96DF62094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C808C8-0B98-0742-8941-7FF53CFF38B3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DBB449-C6D5-A141-8D8F-E2470E7BBBBD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51710B5-004D-5F46-A6DB-BBA9684398CF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73A4706-E846-AC48-9AB5-B674A2B1D33F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E0F81E-0888-9440-80F4-1DC79CE50BD2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6CEAD9-18E8-E442-A9D0-5510E20A3558}" type="slidenum">
              <a:rPr lang="en-US" altLang="x-none" sz="1300"/>
              <a:pPr/>
              <a:t>17</a:t>
            </a:fld>
            <a:endParaRPr lang="en-US" altLang="x-none" sz="130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A709BC-AB4F-B54C-A5FC-B8C06FBF2561}" type="slidenum">
              <a:rPr lang="en-US" altLang="x-none" sz="1300"/>
              <a:pPr/>
              <a:t>18</a:t>
            </a:fld>
            <a:endParaRPr lang="en-US" altLang="x-none" sz="130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6190E6-4E23-5148-BBBC-8CD12DA24B25}" type="slidenum">
              <a:rPr lang="en-US" altLang="x-none" sz="1300"/>
              <a:pPr/>
              <a:t>19</a:t>
            </a:fld>
            <a:endParaRPr lang="en-US" altLang="x-none" sz="130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0A2E715-855A-5543-B283-018186D3C85F}" type="slidenum">
              <a:rPr lang="en-US" altLang="x-none" sz="1300"/>
              <a:pPr/>
              <a:t>20</a:t>
            </a:fld>
            <a:endParaRPr lang="en-US" altLang="x-none" sz="13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F28587-FC28-C94A-AA1E-E97E64194F03}" type="slidenum">
              <a:rPr lang="en-US" altLang="x-none" sz="1300"/>
              <a:pPr/>
              <a:t>21</a:t>
            </a:fld>
            <a:endParaRPr lang="en-US" altLang="x-none" sz="13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54591F-9E20-AA48-A07C-7209365DFA04}" type="slidenum">
              <a:rPr lang="en-US" altLang="x-none" sz="1300"/>
              <a:pPr/>
              <a:t>22</a:t>
            </a:fld>
            <a:endParaRPr lang="en-US" altLang="x-none" sz="130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F02A3F-38C5-5D40-B2DD-5EC64EF553B3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AF79726-3EF3-B34F-895A-91002723985C}" type="slidenum">
              <a:rPr lang="en-US" altLang="x-none" sz="1300"/>
              <a:pPr/>
              <a:t>23</a:t>
            </a:fld>
            <a:endParaRPr lang="en-US" altLang="x-none" sz="130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34815-FBB9-0B4B-A7F5-09B2B37398B6}" type="slidenum">
              <a:rPr lang="en-US" altLang="x-none" sz="1300"/>
              <a:pPr/>
              <a:t>24</a:t>
            </a:fld>
            <a:endParaRPr lang="en-US" altLang="x-none" sz="130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AB0EB8-254A-C945-977F-5535918445B4}" type="slidenum">
              <a:rPr lang="en-US" altLang="x-none" sz="1300"/>
              <a:pPr/>
              <a:t>26</a:t>
            </a:fld>
            <a:endParaRPr lang="en-US" altLang="x-none" sz="130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90C431-86A8-3A40-8319-F728B7E47395}" type="slidenum">
              <a:rPr lang="en-US" altLang="x-none" sz="1300"/>
              <a:pPr/>
              <a:t>28</a:t>
            </a:fld>
            <a:endParaRPr lang="en-US" altLang="x-none" sz="130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7198D-EB6E-3E4A-BD34-E17B09446D39}" type="slidenum">
              <a:rPr lang="en-US" altLang="x-none" sz="1300"/>
              <a:pPr/>
              <a:t>29</a:t>
            </a:fld>
            <a:endParaRPr lang="en-US" altLang="x-none" sz="130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0D5B25-1256-2948-A448-8C5135FFD9EA}" type="slidenum">
              <a:rPr lang="en-US" altLang="x-none" sz="1300"/>
              <a:pPr/>
              <a:t>30</a:t>
            </a:fld>
            <a:endParaRPr lang="en-US" altLang="x-none" sz="130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F0ECE1-4DF0-6542-81B1-AC74038718B3}" type="slidenum">
              <a:rPr lang="en-US" altLang="x-none" sz="1300"/>
              <a:pPr/>
              <a:t>31</a:t>
            </a:fld>
            <a:endParaRPr lang="en-US" altLang="x-none" sz="130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E8834D-06E8-664F-8109-E5FF8F9C58D1}" type="slidenum">
              <a:rPr lang="en-US" altLang="x-none" sz="1300"/>
              <a:pPr/>
              <a:t>33</a:t>
            </a:fld>
            <a:endParaRPr lang="en-US" altLang="x-none" sz="130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0AE534-6A1C-7947-B643-AD49F97959F3}" type="slidenum">
              <a:rPr lang="en-US" altLang="x-none" sz="1300"/>
              <a:pPr/>
              <a:t>36</a:t>
            </a:fld>
            <a:endParaRPr lang="en-US" altLang="x-none" sz="130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F26F59-B3BE-164C-8369-6025148EDAC1}" type="slidenum">
              <a:rPr lang="en-US" altLang="x-none" sz="1300"/>
              <a:pPr/>
              <a:t>37</a:t>
            </a:fld>
            <a:endParaRPr lang="en-US" altLang="x-none" sz="130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F1398D-3E21-1C40-9DD0-BC671A0F267A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CF20B16-AA5D-444D-BE90-54B23C8BEC44}" type="slidenum">
              <a:rPr lang="en-US" altLang="x-none" sz="1300"/>
              <a:pPr/>
              <a:t>38</a:t>
            </a:fld>
            <a:endParaRPr lang="en-US" altLang="x-none" sz="130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67F61A-077B-6540-83A0-2E0E5046714F}" type="slidenum">
              <a:rPr lang="en-US" altLang="x-none" sz="1300"/>
              <a:pPr/>
              <a:t>39</a:t>
            </a:fld>
            <a:endParaRPr lang="en-US" altLang="x-none" sz="130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FE04B31-A99B-D043-AAF2-8E8186BDC11F}" type="slidenum">
              <a:rPr lang="en-US" altLang="x-none" sz="1300"/>
              <a:pPr/>
              <a:t>40</a:t>
            </a:fld>
            <a:endParaRPr lang="en-US" altLang="x-none" sz="130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F058BA-60B4-6149-9681-A30F60A40848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C5200F4-4D15-044B-9AA9-45480A5E6C10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257074-9F85-AA4B-AACD-6796F0A44A7E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1AD87C-9C61-0B4A-B7BD-85FF053AFD69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67331E-D600-D748-8AC3-C3CED62AEB33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46E2BEA-232B-5B4A-BD37-32ED8FB65C8A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EFDAC-C89C-674F-9527-E1EAF56A6C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902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A9AC7-CE79-4D4E-8994-4FB1D4D192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103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43EDF-A772-EE42-B526-828BFA34B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99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E2624-F2FD-5B4D-96D4-FA7CDF020E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736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8F8FD-E2F6-0E4F-9DF0-2C53AB5836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0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024CA-6A5E-1542-8F40-4173C6D357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17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93366-B006-F84A-9D50-113F27F962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3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1CA55-2B1C-774D-B87D-394E567C3C4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91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1F024-3DAC-A043-9D28-61EAF23944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17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16038-B160-0241-8B5E-135FAF1B01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509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8FB7A-CF69-024A-9FFF-BFA026C1F1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866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D4DD4F2-7EFD-AB4F-92B0-82C93F179E1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D545EB-7118-B54A-B809-4AD86AD599B8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Context-Free Languages &amp; </a:t>
            </a:r>
            <a:br>
              <a:rPr lang="en-US" altLang="x-none"/>
            </a:br>
            <a:r>
              <a:rPr lang="en-US" altLang="x-none"/>
              <a:t>Grammars</a:t>
            </a:r>
            <a:br>
              <a:rPr lang="en-US" altLang="x-none"/>
            </a:br>
            <a:r>
              <a:rPr lang="en-US" altLang="x-none"/>
              <a:t>(CFLs &amp; CFGs)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772BAB3-4424-C543-B516-EB2611685494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 grammar for L = {0</a:t>
            </a:r>
            <a:r>
              <a:rPr lang="en-US" altLang="x-none" baseline="30000"/>
              <a:t>m</a:t>
            </a:r>
            <a:r>
              <a:rPr lang="en-US" altLang="x-none"/>
              <a:t>1</a:t>
            </a:r>
            <a:r>
              <a:rPr lang="en-US" altLang="x-none" baseline="30000"/>
              <a:t>n</a:t>
            </a:r>
            <a:r>
              <a:rPr lang="en-US" altLang="x-none"/>
              <a:t> | m≥n} 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CFG?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276600"/>
            <a:ext cx="16891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0S1 | A</a:t>
            </a:r>
          </a:p>
          <a:p>
            <a:pPr>
              <a:defRPr/>
            </a:pPr>
            <a:r>
              <a:rPr lang="en-US" dirty="0"/>
              <a:t> A =&gt;  0A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4800600"/>
            <a:ext cx="5643563" cy="708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How would you interpret the string “00000111”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	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5FEE6-7183-5C44-876E-D64CD0C3C8A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#4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A program containing </a:t>
            </a:r>
            <a:r>
              <a:rPr lang="en-US" altLang="x-none" sz="2400" b="1"/>
              <a:t>if-then(-else) </a:t>
            </a:r>
            <a:r>
              <a:rPr lang="en-US" altLang="x-none" sz="2400"/>
              <a:t>statements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 </a:t>
            </a:r>
            <a:r>
              <a:rPr lang="en-US" altLang="x-none" i="1"/>
              <a:t>Statement</a:t>
            </a:r>
            <a:r>
              <a:rPr lang="en-US" altLang="x-none"/>
              <a:t> </a:t>
            </a:r>
            <a:r>
              <a:rPr lang="en-US" altLang="x-none" b="1"/>
              <a:t>else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  <a:endParaRPr lang="en-US" altLang="x-none"/>
          </a:p>
          <a:p>
            <a:pPr lvl="2" eaLnBrk="1" hangingPunct="1">
              <a:buFont typeface="Wingdings" charset="2"/>
              <a:buNone/>
            </a:pPr>
            <a:r>
              <a:rPr lang="en-US" altLang="x-none"/>
              <a:t>(Or)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</a:t>
            </a:r>
            <a:r>
              <a:rPr lang="en-US" altLang="x-none"/>
              <a:t>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CFG?</a:t>
            </a:r>
            <a:endParaRPr lang="en-US" altLang="x-none" sz="24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More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L</a:t>
            </a:r>
            <a:r>
              <a:rPr lang="en-US" altLang="x-none" baseline="-25000"/>
              <a:t>1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n≥0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2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n≥1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3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j=k, where i,j,k≥0}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4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i=k, where i,j,k≥1}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87D3E45-1CC3-3047-9590-CA3B0C1EB49E}" type="slidenum">
              <a:rPr lang="en-US" altLang="x-none" sz="1400"/>
              <a:pPr/>
              <a:t>12</a:t>
            </a:fld>
            <a:endParaRPr lang="en-US" altLang="x-none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AF6336-F5F3-3A43-8FE4-AF3E8E34081D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400"/>
              <a:t>Applications of CFLs &amp; CFGs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Compilers use parsers for syntactic checking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Parsers can be expressed as CFGs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Balancing paranthesis: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B ==&gt; BB | </a:t>
            </a:r>
            <a:r>
              <a:rPr lang="en-US" altLang="x-none" sz="1600">
                <a:solidFill>
                  <a:schemeClr val="folHlink"/>
                </a:solidFill>
              </a:rPr>
              <a:t>(</a:t>
            </a:r>
            <a:r>
              <a:rPr lang="en-US" altLang="x-none" sz="1600"/>
              <a:t>B</a:t>
            </a:r>
            <a:r>
              <a:rPr lang="en-US" altLang="x-none" sz="1600">
                <a:solidFill>
                  <a:schemeClr val="folHlink"/>
                </a:solidFill>
              </a:rPr>
              <a:t>)</a:t>
            </a:r>
            <a:r>
              <a:rPr lang="en-US" altLang="x-none" sz="1600"/>
              <a:t> | </a:t>
            </a:r>
            <a:r>
              <a:rPr lang="en-US" altLang="x-none" sz="1600" i="1"/>
              <a:t>Statement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If-then-else: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S ==&gt; SS |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 </a:t>
            </a:r>
            <a:r>
              <a:rPr lang="en-US" altLang="x-none" sz="1600" i="1">
                <a:solidFill>
                  <a:schemeClr val="folHlink"/>
                </a:solidFill>
              </a:rPr>
              <a:t>else</a:t>
            </a:r>
            <a:r>
              <a:rPr lang="en-US" altLang="x-none" sz="1600" i="1"/>
              <a:t> Statement</a:t>
            </a:r>
            <a:r>
              <a:rPr lang="en-US" altLang="x-none" sz="1600"/>
              <a:t> | 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</a:t>
            </a:r>
            <a:r>
              <a:rPr lang="en-US" altLang="x-none" sz="1600"/>
              <a:t> | </a:t>
            </a:r>
            <a:r>
              <a:rPr lang="en-US" altLang="x-none" sz="1600" i="1"/>
              <a:t>Statement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Condition ==&gt; …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C paranthesis matching { … }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Pascal </a:t>
            </a:r>
            <a:r>
              <a:rPr lang="en-US" altLang="x-none" sz="2000" i="1"/>
              <a:t>begin-end </a:t>
            </a:r>
            <a:r>
              <a:rPr lang="en-US" altLang="x-none" sz="2000"/>
              <a:t>matching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YACC (</a:t>
            </a:r>
            <a:r>
              <a:rPr lang="en-US" altLang="x-none" sz="2000" u="sng"/>
              <a:t>Y</a:t>
            </a:r>
            <a:r>
              <a:rPr lang="en-US" altLang="x-none" sz="2000"/>
              <a:t>et </a:t>
            </a:r>
            <a:r>
              <a:rPr lang="en-US" altLang="x-none" sz="2000" u="sng"/>
              <a:t>A</a:t>
            </a:r>
            <a:r>
              <a:rPr lang="en-US" altLang="x-none" sz="2000"/>
              <a:t>nother </a:t>
            </a:r>
            <a:r>
              <a:rPr lang="en-US" altLang="x-none" sz="2000" u="sng"/>
              <a:t>C</a:t>
            </a:r>
            <a:r>
              <a:rPr lang="en-US" altLang="x-none" sz="2000"/>
              <a:t>ompiler-</a:t>
            </a:r>
            <a:r>
              <a:rPr lang="en-US" altLang="x-none" sz="2000" u="sng"/>
              <a:t>C</a:t>
            </a:r>
            <a:r>
              <a:rPr lang="en-US" altLang="x-none" sz="2000"/>
              <a:t>ompiler)</a:t>
            </a:r>
            <a:endParaRPr lang="en-US" altLang="x-none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F66AAC-6EB8-F04F-AFC8-E44DF7356ECF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applications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Markup languages</a:t>
            </a:r>
          </a:p>
          <a:p>
            <a:pPr lvl="1" eaLnBrk="1" hangingPunct="1"/>
            <a:r>
              <a:rPr lang="en-US" altLang="x-none"/>
              <a:t>Nested Tag Matching</a:t>
            </a:r>
          </a:p>
          <a:p>
            <a:pPr lvl="2" eaLnBrk="1" hangingPunct="1"/>
            <a:r>
              <a:rPr lang="en-US" altLang="x-none"/>
              <a:t>HTML</a:t>
            </a:r>
          </a:p>
          <a:p>
            <a:pPr lvl="3" eaLnBrk="1" hangingPunct="1"/>
            <a:r>
              <a:rPr lang="en-US" altLang="x-none"/>
              <a:t>&lt;html&gt; …&lt;p&gt; … &lt;a href=…&gt; … &lt;/a&gt; &lt;/p&gt; … &lt;/html&gt;</a:t>
            </a:r>
          </a:p>
          <a:p>
            <a:pPr lvl="2" eaLnBrk="1" hangingPunct="1"/>
            <a:endParaRPr lang="en-US" altLang="x-none"/>
          </a:p>
          <a:p>
            <a:pPr lvl="2" eaLnBrk="1" hangingPunct="1"/>
            <a:r>
              <a:rPr lang="en-US" altLang="x-none"/>
              <a:t>XML</a:t>
            </a:r>
          </a:p>
          <a:p>
            <a:pPr lvl="3" eaLnBrk="1" hangingPunct="1"/>
            <a:r>
              <a:rPr lang="en-US" altLang="x-none"/>
              <a:t>&lt;PC&gt; … &lt;MODEL&gt; … &lt;/MODEL&gt; .. &lt;RAM&gt; … &lt;/RAM&gt; … &lt;/PC&gt;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6C430FB-6E29-D240-9C75-D7A5D1545BF2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Tag-Markup Languages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800"/>
              <a:t>Roll ==&gt; </a:t>
            </a:r>
            <a:r>
              <a:rPr lang="en-US" altLang="x-none" sz="2800">
                <a:solidFill>
                  <a:schemeClr val="hlink"/>
                </a:solidFill>
              </a:rPr>
              <a:t>&lt;ROLL&gt;</a:t>
            </a:r>
            <a:r>
              <a:rPr lang="en-US" altLang="x-none" sz="2800"/>
              <a:t> Class Students </a:t>
            </a:r>
            <a:r>
              <a:rPr lang="en-US" altLang="x-none" sz="2800">
                <a:solidFill>
                  <a:schemeClr val="hlink"/>
                </a:solidFill>
              </a:rPr>
              <a:t>&lt;/ROLL&gt;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Class ==&gt; </a:t>
            </a:r>
            <a:r>
              <a:rPr lang="en-US" altLang="x-none" sz="2800">
                <a:solidFill>
                  <a:schemeClr val="hlink"/>
                </a:solidFill>
              </a:rPr>
              <a:t>&lt;CLASS&gt;</a:t>
            </a:r>
            <a:r>
              <a:rPr lang="en-US" altLang="x-none" sz="2800"/>
              <a:t> Text </a:t>
            </a:r>
            <a:r>
              <a:rPr lang="en-US" altLang="x-none" sz="2800">
                <a:solidFill>
                  <a:schemeClr val="hlink"/>
                </a:solidFill>
              </a:rPr>
              <a:t>&lt;/CLASS&gt;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Text ==&gt; Char Text | Char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Char ==&gt; </a:t>
            </a:r>
            <a:r>
              <a:rPr lang="en-US" altLang="x-none" sz="2800">
                <a:solidFill>
                  <a:schemeClr val="hlink"/>
                </a:solidFill>
              </a:rPr>
              <a:t>a | b | … | z | A | B | .. | Z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Students ==&gt; Student Students | </a:t>
            </a:r>
            <a:r>
              <a:rPr lang="en-US" altLang="x-none" sz="2800">
                <a:solidFill>
                  <a:schemeClr val="hlink"/>
                </a:solidFill>
                <a:sym typeface="Symbol" charset="2"/>
              </a:rPr>
              <a:t></a:t>
            </a:r>
            <a:endParaRPr lang="en-US" altLang="x-none" sz="2800">
              <a:solidFill>
                <a:schemeClr val="hlink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Student ==&gt; </a:t>
            </a:r>
            <a:r>
              <a:rPr lang="en-US" altLang="x-none" sz="2800">
                <a:solidFill>
                  <a:schemeClr val="hlink"/>
                </a:solidFill>
              </a:rPr>
              <a:t>&lt;STUD&gt;</a:t>
            </a:r>
            <a:r>
              <a:rPr lang="en-US" altLang="x-none" sz="2800"/>
              <a:t> Text </a:t>
            </a:r>
            <a:r>
              <a:rPr lang="en-US" altLang="x-none" sz="2800">
                <a:solidFill>
                  <a:schemeClr val="hlink"/>
                </a:solidFill>
              </a:rPr>
              <a:t>&lt;/STUD&gt;</a:t>
            </a:r>
          </a:p>
          <a:p>
            <a:pPr eaLnBrk="1" hangingPunct="1"/>
            <a:endParaRPr lang="en-US" altLang="x-none" sz="2800">
              <a:solidFill>
                <a:schemeClr val="hlink"/>
              </a:solidFill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066800" y="5181600"/>
            <a:ext cx="7772400" cy="1477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70C0"/>
                </a:solidFill>
              </a:rPr>
              <a:t>Here, the left hand side of each production denotes one non-terminals (e.g., “Roll”, “Class”, etc.)</a:t>
            </a:r>
          </a:p>
          <a:p>
            <a:pPr eaLnBrk="1" hangingPunct="1"/>
            <a:r>
              <a:rPr lang="en-US" altLang="x-none" sz="1800">
                <a:solidFill>
                  <a:srgbClr val="0070C0"/>
                </a:solidFill>
              </a:rPr>
              <a:t>Those symbols on the right hand side for which no productions (i.e., substitutions) are defined are terminals (e.g., ‘a’, ‘b’, ‘|’, ‘&lt;‘, ‘&gt;’, “ROLL”, etc.)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091AF2-22DE-CB45-82A8-4239CAD85457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Structure of a production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651125" y="3459163"/>
            <a:ext cx="407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      =======&gt;     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1</a:t>
            </a:r>
            <a:r>
              <a:rPr lang="en-US" altLang="x-none"/>
              <a:t> |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2</a:t>
            </a:r>
            <a:r>
              <a:rPr lang="en-US" altLang="x-none"/>
              <a:t> | … |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k</a:t>
            </a:r>
            <a:r>
              <a:rPr lang="en-US" altLang="x-none"/>
              <a:t> 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514600" y="3352800"/>
            <a:ext cx="533400" cy="609600"/>
          </a:xfrm>
          <a:prstGeom prst="roundRect">
            <a:avLst>
              <a:gd name="adj" fmla="val 16667"/>
            </a:avLst>
          </a:prstGeom>
          <a:solidFill>
            <a:srgbClr val="CCFFCC">
              <a:alpha val="14117"/>
            </a:srgbClr>
          </a:solidFill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828800" y="2971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head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4740275" y="3429000"/>
            <a:ext cx="2193925" cy="609600"/>
          </a:xfrm>
          <a:prstGeom prst="roundRect">
            <a:avLst>
              <a:gd name="adj" fmla="val 16667"/>
            </a:avLst>
          </a:prstGeom>
          <a:solidFill>
            <a:srgbClr val="CCFFCC">
              <a:alpha val="14117"/>
            </a:srgbClr>
          </a:solidFill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410200" y="289560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body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124200" y="2895600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derivation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462338" y="4678363"/>
            <a:ext cx="1658937" cy="1930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1</a:t>
            </a:r>
            <a:endParaRPr lang="en-US" altLang="x-none"/>
          </a:p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2</a:t>
            </a:r>
            <a:endParaRPr lang="en-US" altLang="x-none"/>
          </a:p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3</a:t>
            </a:r>
            <a:endParaRPr lang="en-US" altLang="x-none"/>
          </a:p>
          <a:p>
            <a:pPr>
              <a:buFont typeface="Arial" charset="0"/>
              <a:buNone/>
            </a:pPr>
            <a:r>
              <a:rPr lang="en-US" altLang="x-none"/>
              <a:t>…</a:t>
            </a:r>
          </a:p>
          <a:p>
            <a:pPr>
              <a:buFont typeface="Arial" charset="0"/>
              <a:buNone/>
            </a:pPr>
            <a:r>
              <a:rPr lang="en-US" altLang="x-none"/>
              <a:t>K.   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k</a:t>
            </a:r>
            <a:endParaRPr lang="en-US" altLang="x-none"/>
          </a:p>
          <a:p>
            <a:pPr>
              <a:buFont typeface="Arial" charset="0"/>
              <a:buChar char="•"/>
            </a:pPr>
            <a:endParaRPr lang="en-US" altLang="x-none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685800" y="43434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The above is same as:</a:t>
            </a:r>
            <a:endParaRPr lang="en-US" altLang="x-none" u="sng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09600" y="4114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CBFA651-1D7B-7345-B67C-D1FF33FAC226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conventions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symbols &lt;== a, b, c… 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Non-terminal symbols &lt;== A,B,C, …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</a:t>
            </a:r>
            <a:r>
              <a:rPr lang="en-US" altLang="x-none" sz="2800" u="sng"/>
              <a:t>or</a:t>
            </a:r>
            <a:r>
              <a:rPr lang="en-US" altLang="x-none" sz="2800"/>
              <a:t> non-terminal symbols &lt;== X,Y,Z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strings &lt;== w, x, y, z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Arbitrary strings of terminals and non-terminals &lt;== </a:t>
            </a:r>
            <a:r>
              <a:rPr lang="en-US" altLang="x-none" sz="2800">
                <a:ea typeface="ＭＳ Ｐゴシック" charset="-128"/>
                <a:sym typeface="Symbol" charset="2"/>
              </a:rPr>
              <a:t></a:t>
            </a:r>
            <a:r>
              <a:rPr lang="en-US" altLang="x-none" sz="2800"/>
              <a:t>, </a:t>
            </a:r>
            <a:r>
              <a:rPr lang="en-US" altLang="x-none" sz="2800">
                <a:sym typeface="Symbol" charset="2"/>
              </a:rPr>
              <a:t>, , </a:t>
            </a:r>
            <a:r>
              <a:rPr lang="en-US" altLang="x-none" sz="2800"/>
              <a:t>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512B9B-476C-7A40-98E5-D3286ECED000}" type="slidenum">
              <a:rPr lang="en-US" altLang="x-none" sz="1400"/>
              <a:pPr/>
              <a:t>18</a:t>
            </a:fld>
            <a:endParaRPr lang="en-US" altLang="x-none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Syntactic Expressions in Programming Languages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i="1"/>
              <a:t>		</a:t>
            </a:r>
            <a:r>
              <a:rPr lang="en-US" altLang="x-none" sz="2800" i="1">
                <a:solidFill>
                  <a:schemeClr val="folHlink"/>
                </a:solidFill>
              </a:rPr>
              <a:t>result = a*b + score + 10 * distance + c</a:t>
            </a:r>
            <a:endParaRPr lang="en-US" altLang="x-none" sz="2800" i="1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Regular languages have only terminals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Reg expression = [a-z][a-z0-1]*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If we allow only letters a &amp; b, and 0 &amp; 1 for constants (for simplification)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Regular expression = (a+b)(a+b+0+1)*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352800" y="31242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terminals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29163" y="31083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variables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019800" y="3048000"/>
            <a:ext cx="228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Operators are also</a:t>
            </a:r>
          </a:p>
          <a:p>
            <a:r>
              <a:rPr lang="en-US" altLang="x-none"/>
              <a:t>terminals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581400" y="2514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886200" y="2438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4343400" y="2438400"/>
            <a:ext cx="3733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 flipV="1">
            <a:off x="4876800" y="2438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H="1" flipV="1">
            <a:off x="2743200" y="25146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V="1">
            <a:off x="5334000" y="24384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1143000" y="3733800"/>
            <a:ext cx="6934200" cy="2590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187AA5-EFCA-8E4B-BABB-F2AF2730DDA4}" type="slidenum">
              <a:rPr lang="en-US" altLang="x-none" sz="1400"/>
              <a:pPr/>
              <a:t>19</a:t>
            </a:fld>
            <a:endParaRPr lang="en-US" altLang="x-none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x-none"/>
              <a:t>String membership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How to say if a string belong to the language defined by a CFG?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Derivation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Head to body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Recursive inference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Body to head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u="sng"/>
              <a:t>Example: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w = 01110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Is w a palindrome?</a:t>
            </a:r>
            <a:br>
              <a:rPr lang="en-US" altLang="x-none" sz="2400"/>
            </a:b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791200" y="3581400"/>
            <a:ext cx="307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Both are equivalent forms</a:t>
            </a:r>
          </a:p>
        </p:txBody>
      </p:sp>
      <p:sp>
        <p:nvSpPr>
          <p:cNvPr id="21510" name="AutoShape 5"/>
          <p:cNvSpPr>
            <a:spLocks/>
          </p:cNvSpPr>
          <p:nvPr/>
        </p:nvSpPr>
        <p:spPr bwMode="auto">
          <a:xfrm>
            <a:off x="4876800" y="2971800"/>
            <a:ext cx="609600" cy="1600200"/>
          </a:xfrm>
          <a:prstGeom prst="rightBrace">
            <a:avLst>
              <a:gd name="adj1" fmla="val 218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" name="TextBox 6"/>
          <p:cNvSpPr txBox="1"/>
          <p:nvPr/>
        </p:nvSpPr>
        <p:spPr>
          <a:xfrm>
            <a:off x="5486400" y="43434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5029200" y="5257800"/>
            <a:ext cx="2039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/>
            <a:r>
              <a:rPr lang="en-US" altLang="x-none"/>
              <a:t>A  =&gt; 0</a:t>
            </a:r>
            <a:r>
              <a:rPr lang="en-US" altLang="x-none">
                <a:solidFill>
                  <a:srgbClr val="FF0000"/>
                </a:solidFill>
              </a:rPr>
              <a:t>A</a:t>
            </a:r>
            <a:r>
              <a:rPr lang="en-US" altLang="x-none"/>
              <a:t>0 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</a:t>
            </a:r>
            <a:r>
              <a:rPr lang="en-US" altLang="x-none">
                <a:solidFill>
                  <a:srgbClr val="FF0000"/>
                </a:solidFill>
              </a:rPr>
              <a:t>1A1</a:t>
            </a:r>
            <a:r>
              <a:rPr lang="en-US" altLang="x-none"/>
              <a:t>0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01</a:t>
            </a:r>
            <a:r>
              <a:rPr lang="en-US" altLang="x-none">
                <a:solidFill>
                  <a:srgbClr val="FF0000"/>
                </a:solidFill>
              </a:rPr>
              <a:t>1</a:t>
            </a:r>
            <a:r>
              <a:rPr lang="en-US" altLang="x-none"/>
              <a:t>10</a:t>
            </a:r>
          </a:p>
          <a:p>
            <a:endParaRPr lang="en-US" altLang="x-none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486400" y="5181600"/>
            <a:ext cx="1524000" cy="1143000"/>
          </a:xfrm>
          <a:prstGeom prst="rect">
            <a:avLst/>
          </a:prstGeom>
          <a:solidFill>
            <a:schemeClr val="accent1">
              <a:alpha val="1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cxnSp>
        <p:nvCxnSpPr>
          <p:cNvPr id="21514" name="Straight Arrow Connector 10"/>
          <p:cNvCxnSpPr>
            <a:cxnSpLocks noChangeShapeType="1"/>
          </p:cNvCxnSpPr>
          <p:nvPr/>
        </p:nvCxnSpPr>
        <p:spPr bwMode="auto">
          <a:xfrm rot="5400000">
            <a:off x="4724401" y="5715000"/>
            <a:ext cx="1066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6819901" y="5676900"/>
            <a:ext cx="990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Not all languages are regular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So what happens to the languages which are not regular?</a:t>
            </a:r>
          </a:p>
          <a:p>
            <a:endParaRPr lang="en-US" altLang="x-none"/>
          </a:p>
          <a:p>
            <a:r>
              <a:rPr lang="en-US" altLang="x-none"/>
              <a:t>Can we still come up with a language recognizer?</a:t>
            </a:r>
          </a:p>
          <a:p>
            <a:pPr lvl="1"/>
            <a:r>
              <a:rPr lang="en-US" altLang="x-none"/>
              <a:t>i.e., something that will accept (or reject) strings that belong (or do not belong) to the language?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CCD1B5-2312-634E-871D-8CE650B8E453}" type="slidenum">
              <a:rPr lang="en-US" altLang="x-none" sz="1400"/>
              <a:pPr/>
              <a:t>2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89CBC8-CE44-DD4F-A5AC-BD0E4475A8AC}" type="slidenum">
              <a:rPr lang="en-US" altLang="x-none" sz="1400"/>
              <a:pPr/>
              <a:t>20</a:t>
            </a:fld>
            <a:endParaRPr lang="en-US" altLang="x-none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Simple Expressions…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We can write a CFG for accepting simple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G = (V,T,P,S)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V = {E,F}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T = {0,1,a,b,+,*,(,)}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S = {E}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P: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E ==&gt; E+E | E*E | (E) | F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F ==&gt; aF | bF | 0F | 1F | </a:t>
            </a:r>
            <a:r>
              <a:rPr lang="en-US" altLang="x-none" sz="2000">
                <a:sym typeface="Symbol" charset="2"/>
              </a:rPr>
              <a:t>a | b | 0 | 1</a:t>
            </a: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2C5618-42E1-DF4B-902E-BB0CDC4C6A31}" type="slidenum">
              <a:rPr lang="en-US" altLang="x-none" sz="1400"/>
              <a:pPr/>
              <a:t>21</a:t>
            </a:fld>
            <a:endParaRPr lang="en-US" altLang="x-none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Generalization of derivation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800" dirty="0"/>
              <a:t>Derivation is </a:t>
            </a:r>
            <a:r>
              <a:rPr lang="en-US" sz="2800" i="1" dirty="0"/>
              <a:t>head ==&gt; body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2800" dirty="0"/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/>
              <a:t>A==&gt;X    		(A derives X in a single step) 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/>
              <a:t>A ==&gt;*</a:t>
            </a:r>
            <a:r>
              <a:rPr lang="en-US" sz="2400" baseline="-25000" dirty="0"/>
              <a:t>G</a:t>
            </a:r>
            <a:r>
              <a:rPr lang="en-US" sz="2400" dirty="0"/>
              <a:t>  X   	(A derives X in a multiple steps)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3100" dirty="0"/>
          </a:p>
          <a:p>
            <a:pPr marL="514350" indent="-457200" eaLnBrk="1" hangingPunct="1">
              <a:buFont typeface="Wingdings" pitchFamily="28" charset="2"/>
              <a:buChar char="n"/>
              <a:defRPr/>
            </a:pPr>
            <a:r>
              <a:rPr lang="en-US" sz="3000" u="sng" dirty="0"/>
              <a:t>Transitivity:</a:t>
            </a:r>
          </a:p>
          <a:p>
            <a:pPr marL="1295400" lvl="2" indent="-381000" eaLnBrk="1" hangingPunct="1">
              <a:buFont typeface="Wingdings" pitchFamily="28" charset="2"/>
              <a:buNone/>
              <a:defRPr/>
            </a:pPr>
            <a:r>
              <a:rPr lang="en-US" dirty="0"/>
              <a:t>IFA ==&gt;*</a:t>
            </a:r>
            <a:r>
              <a:rPr lang="en-US" baseline="-25000" dirty="0"/>
              <a:t>G</a:t>
            </a:r>
            <a:r>
              <a:rPr lang="en-US" dirty="0"/>
              <a:t>B, and B ==&gt;*</a:t>
            </a:r>
            <a:r>
              <a:rPr lang="en-US" baseline="-25000" dirty="0"/>
              <a:t>G</a:t>
            </a:r>
            <a:r>
              <a:rPr lang="en-US" dirty="0"/>
              <a:t>C, THEN A ==&gt;*</a:t>
            </a:r>
            <a:r>
              <a:rPr lang="en-US" baseline="-25000" dirty="0"/>
              <a:t>G</a:t>
            </a:r>
            <a:r>
              <a:rPr lang="en-US" dirty="0"/>
              <a:t>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D559A1-0CEE-304E-8FF3-5D3BAAA0DAAC}" type="slidenum">
              <a:rPr lang="en-US" altLang="x-none" sz="1400"/>
              <a:pPr/>
              <a:t>22</a:t>
            </a:fld>
            <a:endParaRPr lang="en-US" altLang="x-none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Language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The language of a CFG, G=(V,T,P,S), denoted by L(G), is the set of terminal strings that have a derivation from the start variable S. </a:t>
            </a:r>
          </a:p>
          <a:p>
            <a:pPr lvl="1" eaLnBrk="1" hangingPunct="1"/>
            <a:r>
              <a:rPr lang="en-US" altLang="x-none"/>
              <a:t>L(G) = { w in T* | S ==&gt;*</a:t>
            </a:r>
            <a:r>
              <a:rPr lang="en-US" altLang="x-none" baseline="-25000"/>
              <a:t>G</a:t>
            </a:r>
            <a:r>
              <a:rPr lang="en-US" altLang="x-none"/>
              <a:t> w }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>
                <a:latin typeface="ヒラギノ角ゴ Pro W3" charset="-128"/>
              </a:rPr>
              <a:t>								</a:t>
            </a:r>
            <a:endParaRPr lang="en-US" altLang="x-non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4742B2D-D2E2-FF43-AFB6-B87AA33DC874}" type="slidenum">
              <a:rPr lang="en-US" altLang="x-none" sz="1400"/>
              <a:pPr/>
              <a:t>23</a:t>
            </a:fld>
            <a:endParaRPr lang="en-US" altLang="x-none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Left-most &amp; Right-most Derivation Styles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000"/>
              <a:t>Derive the string </a:t>
            </a:r>
            <a:r>
              <a:rPr lang="en-US" altLang="x-none" sz="2000" u="sng"/>
              <a:t>a*(ab+10) </a:t>
            </a:r>
            <a:r>
              <a:rPr lang="en-US" altLang="x-none" sz="2000"/>
              <a:t>from G:</a:t>
            </a:r>
            <a:endParaRPr lang="en-US" altLang="x-none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819400" y="2514600"/>
            <a:ext cx="1957388" cy="4105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*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5562600" y="1981200"/>
            <a:ext cx="226377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</a:t>
            </a:r>
            <a:r>
              <a:rPr lang="en-US" altLang="x-none" baseline="30000"/>
              <a:t>*</a:t>
            </a:r>
            <a:r>
              <a:rPr lang="en-US" altLang="x-none"/>
              <a:t>=&gt;</a:t>
            </a:r>
            <a:r>
              <a:rPr lang="en-US" altLang="x-none" baseline="-25000"/>
              <a:t>G</a:t>
            </a:r>
            <a:r>
              <a:rPr lang="en-US" altLang="x-none"/>
              <a:t> a*(ab+10)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1365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Left-most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5137150" y="2514600"/>
            <a:ext cx="1949450" cy="41005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E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F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7315200" y="3124200"/>
            <a:ext cx="1492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36525" y="5657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2995613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8862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leftmost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39624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rightmost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198660" grpId="0" build="p" animBg="1"/>
      <p:bldP spid="21510" grpId="0" animBg="1"/>
      <p:bldP spid="198662" grpId="0" animBg="1"/>
      <p:bldP spid="198664" grpId="0" animBg="1"/>
      <p:bldP spid="198665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2118D0-9B74-E045-973C-AB4FE33AABBF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Leftmost vs. Rightmost derivations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Q1) For every leftmost derivation, there is a rightmost derivation, and vice versa. True or False?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Q2) Does every word generated by a CFG have a leftmost and a rightmost derivation?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Q3) Could there be words which have more than one leftmost (or rightmost) derivation?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91000" y="2971800"/>
            <a:ext cx="4587875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True - will use parse trees to prove this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4629150"/>
            <a:ext cx="45593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easy to prove (reverse direction)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2400" y="6172200"/>
            <a:ext cx="396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depending on the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How to prove that your CFGs are correct?</a:t>
            </a: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/>
              <a:t>(using induction)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0BF9DFE-C6C3-D545-BC39-C05205FC006D}" type="slidenum">
              <a:rPr lang="en-US" altLang="x-none" sz="1400">
                <a:solidFill>
                  <a:schemeClr val="bg2"/>
                </a:solidFill>
              </a:rPr>
              <a:pPr/>
              <a:t>25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58B9A8-03E1-C24C-B9FA-A465A59F1FB3}" type="slidenum">
              <a:rPr lang="en-US" altLang="x-none" sz="1400"/>
              <a:pPr/>
              <a:t>26</a:t>
            </a:fld>
            <a:endParaRPr lang="en-US" altLang="x-none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&amp; CFL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Theorem:</a:t>
            </a:r>
            <a:r>
              <a:rPr lang="en-US" altLang="x-none"/>
              <a:t> A string w in (0+1)* is in L(G</a:t>
            </a:r>
            <a:r>
              <a:rPr lang="en-US" altLang="x-none" baseline="-25000"/>
              <a:t>pal</a:t>
            </a:r>
            <a:r>
              <a:rPr lang="en-US" altLang="x-none"/>
              <a:t>), if and only if, w is a palindrome.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 u="sng"/>
              <a:t>Proof: </a:t>
            </a:r>
            <a:endParaRPr lang="en-US" altLang="x-none"/>
          </a:p>
          <a:p>
            <a:pPr lvl="1" eaLnBrk="1" hangingPunct="1"/>
            <a:r>
              <a:rPr lang="en-US" altLang="x-none"/>
              <a:t>Use induction </a:t>
            </a:r>
          </a:p>
          <a:p>
            <a:pPr lvl="2" eaLnBrk="1" hangingPunct="1"/>
            <a:r>
              <a:rPr lang="en-US" altLang="x-none"/>
              <a:t>on string length for the IF part</a:t>
            </a:r>
          </a:p>
          <a:p>
            <a:pPr lvl="2" eaLnBrk="1" hangingPunct="1"/>
            <a:r>
              <a:rPr lang="en-US" altLang="x-none"/>
              <a:t>On length of derivation for the ONLY IF part</a:t>
            </a:r>
          </a:p>
          <a:p>
            <a:pPr eaLnBrk="1" hangingPunct="1"/>
            <a:endParaRPr lang="en-US" altLang="x-none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 err="1"/>
              <a:t>G</a:t>
            </a:r>
            <a:r>
              <a:rPr lang="en-US" u="sng" baseline="-25000" dirty="0" err="1"/>
              <a:t>pal</a:t>
            </a:r>
            <a:r>
              <a:rPr lang="en-US" u="sng" dirty="0"/>
              <a:t>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Parse trees</a:t>
            </a:r>
          </a:p>
        </p:txBody>
      </p:sp>
      <p:sp>
        <p:nvSpPr>
          <p:cNvPr id="2969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D76097-2990-E44D-B71B-98316B0433A8}" type="slidenum">
              <a:rPr lang="en-US" altLang="x-none" sz="1400">
                <a:solidFill>
                  <a:schemeClr val="bg2"/>
                </a:solidFill>
              </a:rPr>
              <a:pPr/>
              <a:t>27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A031A1-E2A3-1D4B-BC5D-DEB853CC8070}" type="slidenum">
              <a:rPr lang="en-US" altLang="x-none" sz="1400"/>
              <a:pPr/>
              <a:t>28</a:t>
            </a:fld>
            <a:endParaRPr lang="en-US" altLang="x-none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000"/>
              <a:t>Each CFG can be represented using a </a:t>
            </a:r>
            <a:r>
              <a:rPr lang="en-US" altLang="x-none" sz="2000" i="1"/>
              <a:t>parse tree:</a:t>
            </a: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internal node</a:t>
            </a:r>
            <a:r>
              <a:rPr lang="en-US" altLang="x-none" sz="2000"/>
              <a:t> is labeled by a variable in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leaf</a:t>
            </a:r>
            <a:r>
              <a:rPr lang="en-US" altLang="x-none" sz="2000"/>
              <a:t> is terminal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For a production, A==&gt;X</a:t>
            </a:r>
            <a:r>
              <a:rPr lang="en-US" altLang="x-none" sz="2000" baseline="-25000"/>
              <a:t>1</a:t>
            </a:r>
            <a:r>
              <a:rPr lang="en-US" altLang="x-none" sz="2000"/>
              <a:t>X</a:t>
            </a:r>
            <a:r>
              <a:rPr lang="en-US" altLang="x-none" sz="2000" baseline="-25000"/>
              <a:t>2</a:t>
            </a:r>
            <a:r>
              <a:rPr lang="en-US" altLang="x-none" sz="2000"/>
              <a:t>…X</a:t>
            </a:r>
            <a:r>
              <a:rPr lang="en-US" altLang="x-none" sz="2000" baseline="-25000"/>
              <a:t>k</a:t>
            </a:r>
            <a:r>
              <a:rPr lang="en-US" altLang="x-none" sz="2000"/>
              <a:t>, then any internal node labeled A has k children which are labeled from X</a:t>
            </a:r>
            <a:r>
              <a:rPr lang="en-US" altLang="x-none" sz="2000" baseline="-25000"/>
              <a:t>1</a:t>
            </a:r>
            <a:r>
              <a:rPr lang="en-US" altLang="x-none" sz="2000"/>
              <a:t>,X</a:t>
            </a:r>
            <a:r>
              <a:rPr lang="en-US" altLang="x-none" sz="2000" baseline="-25000"/>
              <a:t>2</a:t>
            </a:r>
            <a:r>
              <a:rPr lang="en-US" altLang="x-none" sz="2000"/>
              <a:t>,…X</a:t>
            </a:r>
            <a:r>
              <a:rPr lang="en-US" altLang="x-none" sz="2000" baseline="-25000"/>
              <a:t>k</a:t>
            </a:r>
            <a:r>
              <a:rPr lang="en-US" altLang="x-none" sz="2000"/>
              <a:t> from left to right 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0" y="47053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667000" y="5314950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1</a:t>
            </a:r>
            <a:endParaRPr lang="en-US" altLang="x-none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971800" y="5067300"/>
            <a:ext cx="930275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978275" y="50673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054475" y="50673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897313" y="531495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i</a:t>
            </a:r>
            <a:endParaRPr lang="en-US" altLang="x-none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4887913" y="5314950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3211513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4362450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H="1">
            <a:off x="22860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22860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28194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35814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35814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41148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H="1">
            <a:off x="46482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>
            <a:off x="46482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>
            <a:off x="51816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30"/>
          <p:cNvSpPr txBox="1">
            <a:spLocks noChangeArrowheads="1"/>
          </p:cNvSpPr>
          <p:nvPr/>
        </p:nvSpPr>
        <p:spPr bwMode="auto">
          <a:xfrm>
            <a:off x="228600" y="4343400"/>
            <a:ext cx="7346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Parse tree for production and all other subsequent productions:</a:t>
            </a:r>
          </a:p>
          <a:p>
            <a:r>
              <a:rPr lang="en-US" altLang="x-none"/>
              <a:t>	A ==&gt; X</a:t>
            </a:r>
            <a:r>
              <a:rPr lang="en-US" altLang="x-none" baseline="-25000"/>
              <a:t>1</a:t>
            </a:r>
            <a:r>
              <a:rPr lang="en-US" altLang="x-none"/>
              <a:t>..X</a:t>
            </a:r>
            <a:r>
              <a:rPr lang="en-US" altLang="x-none" baseline="-25000"/>
              <a:t>i</a:t>
            </a:r>
            <a:r>
              <a:rPr lang="en-US" altLang="x-none"/>
              <a:t>..X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cxnSp>
        <p:nvCxnSpPr>
          <p:cNvPr id="30744" name="Straight Connector 29"/>
          <p:cNvCxnSpPr>
            <a:cxnSpLocks noChangeShapeType="1"/>
          </p:cNvCxnSpPr>
          <p:nvPr/>
        </p:nvCxnSpPr>
        <p:spPr bwMode="auto">
          <a:xfrm>
            <a:off x="228600" y="4191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52DA69-5960-634A-8A20-D7A51DE8728B}" type="slidenum">
              <a:rPr lang="en-US" altLang="x-none" sz="1400"/>
              <a:pPr/>
              <a:t>29</a:t>
            </a:fld>
            <a:endParaRPr lang="en-US" altLang="x-none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368425" y="2381250"/>
            <a:ext cx="2365375" cy="3197225"/>
            <a:chOff x="1368425" y="2381250"/>
            <a:chExt cx="2365375" cy="3197225"/>
          </a:xfrm>
        </p:grpSpPr>
        <p:sp>
          <p:nvSpPr>
            <p:cNvPr id="31775" name="Text Box 4"/>
            <p:cNvSpPr txBox="1">
              <a:spLocks noChangeArrowheads="1"/>
            </p:cNvSpPr>
            <p:nvPr/>
          </p:nvSpPr>
          <p:spPr bwMode="auto">
            <a:xfrm>
              <a:off x="2190750" y="238125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6" name="Text Box 5"/>
            <p:cNvSpPr txBox="1">
              <a:spLocks noChangeArrowheads="1"/>
            </p:cNvSpPr>
            <p:nvPr/>
          </p:nvSpPr>
          <p:spPr bwMode="auto">
            <a:xfrm>
              <a:off x="1749425" y="2879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7" name="Text Box 6"/>
            <p:cNvSpPr txBox="1">
              <a:spLocks noChangeArrowheads="1"/>
            </p:cNvSpPr>
            <p:nvPr/>
          </p:nvSpPr>
          <p:spPr bwMode="auto">
            <a:xfrm>
              <a:off x="2343150" y="2879725"/>
              <a:ext cx="3317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+</a:t>
              </a:r>
            </a:p>
          </p:txBody>
        </p:sp>
        <p:sp>
          <p:nvSpPr>
            <p:cNvPr id="31778" name="Text Box 7"/>
            <p:cNvSpPr txBox="1">
              <a:spLocks noChangeArrowheads="1"/>
            </p:cNvSpPr>
            <p:nvPr/>
          </p:nvSpPr>
          <p:spPr bwMode="auto">
            <a:xfrm>
              <a:off x="2995613" y="2879725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9" name="Text Box 8"/>
            <p:cNvSpPr txBox="1">
              <a:spLocks noChangeArrowheads="1"/>
            </p:cNvSpPr>
            <p:nvPr/>
          </p:nvSpPr>
          <p:spPr bwMode="auto">
            <a:xfrm>
              <a:off x="1444625" y="3413125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0" name="Text Box 10"/>
            <p:cNvSpPr txBox="1">
              <a:spLocks noChangeArrowheads="1"/>
            </p:cNvSpPr>
            <p:nvPr/>
          </p:nvSpPr>
          <p:spPr bwMode="auto">
            <a:xfrm>
              <a:off x="3044825" y="342900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1" name="Text Box 11"/>
            <p:cNvSpPr txBox="1">
              <a:spLocks noChangeArrowheads="1"/>
            </p:cNvSpPr>
            <p:nvPr/>
          </p:nvSpPr>
          <p:spPr bwMode="auto">
            <a:xfrm>
              <a:off x="1368425" y="3946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82" name="Text Box 14"/>
            <p:cNvSpPr txBox="1">
              <a:spLocks noChangeArrowheads="1"/>
            </p:cNvSpPr>
            <p:nvPr/>
          </p:nvSpPr>
          <p:spPr bwMode="auto">
            <a:xfrm>
              <a:off x="2816225" y="396240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83" name="Line 17"/>
            <p:cNvSpPr>
              <a:spLocks noChangeShapeType="1"/>
            </p:cNvSpPr>
            <p:nvPr/>
          </p:nvSpPr>
          <p:spPr bwMode="auto">
            <a:xfrm flipH="1">
              <a:off x="2054225" y="2743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18"/>
            <p:cNvSpPr>
              <a:spLocks noChangeShapeType="1"/>
            </p:cNvSpPr>
            <p:nvPr/>
          </p:nvSpPr>
          <p:spPr bwMode="auto">
            <a:xfrm>
              <a:off x="2359025" y="2743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19"/>
            <p:cNvSpPr>
              <a:spLocks noChangeShapeType="1"/>
            </p:cNvSpPr>
            <p:nvPr/>
          </p:nvSpPr>
          <p:spPr bwMode="auto">
            <a:xfrm>
              <a:off x="2435225" y="274320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20"/>
            <p:cNvSpPr>
              <a:spLocks noChangeShapeType="1"/>
            </p:cNvSpPr>
            <p:nvPr/>
          </p:nvSpPr>
          <p:spPr bwMode="auto">
            <a:xfrm flipH="1">
              <a:off x="1673225" y="3200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21"/>
            <p:cNvSpPr>
              <a:spLocks noChangeShapeType="1"/>
            </p:cNvSpPr>
            <p:nvPr/>
          </p:nvSpPr>
          <p:spPr bwMode="auto">
            <a:xfrm flipH="1">
              <a:off x="1520825" y="37338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Line 24"/>
            <p:cNvSpPr>
              <a:spLocks noChangeShapeType="1"/>
            </p:cNvSpPr>
            <p:nvPr/>
          </p:nvSpPr>
          <p:spPr bwMode="auto">
            <a:xfrm>
              <a:off x="3197225" y="3200400"/>
              <a:ext cx="158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Line 25"/>
            <p:cNvSpPr>
              <a:spLocks noChangeShapeType="1"/>
            </p:cNvSpPr>
            <p:nvPr/>
          </p:nvSpPr>
          <p:spPr bwMode="auto">
            <a:xfrm flipH="1">
              <a:off x="2968625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Freeform 28"/>
            <p:cNvSpPr>
              <a:spLocks/>
            </p:cNvSpPr>
            <p:nvPr/>
          </p:nvSpPr>
          <p:spPr bwMode="auto">
            <a:xfrm>
              <a:off x="1444625" y="3048000"/>
              <a:ext cx="1981200" cy="2095500"/>
            </a:xfrm>
            <a:custGeom>
              <a:avLst/>
              <a:gdLst>
                <a:gd name="T0" fmla="*/ 0 w 1248"/>
                <a:gd name="T1" fmla="*/ 2147483647 h 1320"/>
                <a:gd name="T2" fmla="*/ 2147483647 w 1248"/>
                <a:gd name="T3" fmla="*/ 2147483647 h 1320"/>
                <a:gd name="T4" fmla="*/ 2147483647 w 1248"/>
                <a:gd name="T5" fmla="*/ 2147483647 h 1320"/>
                <a:gd name="T6" fmla="*/ 2147483647 w 1248"/>
                <a:gd name="T7" fmla="*/ 2147483647 h 1320"/>
                <a:gd name="T8" fmla="*/ 2147483647 w 1248"/>
                <a:gd name="T9" fmla="*/ 2147483647 h 1320"/>
                <a:gd name="T10" fmla="*/ 2147483647 w 1248"/>
                <a:gd name="T11" fmla="*/ 2147483647 h 1320"/>
                <a:gd name="T12" fmla="*/ 2147483647 w 1248"/>
                <a:gd name="T13" fmla="*/ 2147483647 h 1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8"/>
                <a:gd name="T22" fmla="*/ 0 h 1320"/>
                <a:gd name="T23" fmla="*/ 1248 w 1248"/>
                <a:gd name="T24" fmla="*/ 1320 h 1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8" h="1320">
                  <a:moveTo>
                    <a:pt x="0" y="816"/>
                  </a:moveTo>
                  <a:cubicBezTo>
                    <a:pt x="92" y="1064"/>
                    <a:pt x="184" y="1312"/>
                    <a:pt x="288" y="1200"/>
                  </a:cubicBezTo>
                  <a:cubicBezTo>
                    <a:pt x="392" y="1088"/>
                    <a:pt x="544" y="288"/>
                    <a:pt x="624" y="144"/>
                  </a:cubicBezTo>
                  <a:cubicBezTo>
                    <a:pt x="704" y="0"/>
                    <a:pt x="720" y="232"/>
                    <a:pt x="768" y="336"/>
                  </a:cubicBezTo>
                  <a:cubicBezTo>
                    <a:pt x="816" y="440"/>
                    <a:pt x="856" y="616"/>
                    <a:pt x="912" y="768"/>
                  </a:cubicBezTo>
                  <a:cubicBezTo>
                    <a:pt x="968" y="920"/>
                    <a:pt x="1048" y="1176"/>
                    <a:pt x="1104" y="1248"/>
                  </a:cubicBezTo>
                  <a:cubicBezTo>
                    <a:pt x="1160" y="1320"/>
                    <a:pt x="1204" y="1260"/>
                    <a:pt x="1248" y="1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Text Box 29"/>
            <p:cNvSpPr txBox="1">
              <a:spLocks noChangeArrowheads="1"/>
            </p:cNvSpPr>
            <p:nvPr/>
          </p:nvSpPr>
          <p:spPr bwMode="auto">
            <a:xfrm>
              <a:off x="1368425" y="5181600"/>
              <a:ext cx="2365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Parse tree for </a:t>
              </a:r>
              <a:r>
                <a:rPr lang="en-US" altLang="x-none" i="1" u="sng"/>
                <a:t>a + 1</a:t>
              </a:r>
              <a:endParaRPr lang="en-US" altLang="x-none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445125" y="2743200"/>
            <a:ext cx="1676400" cy="2171700"/>
            <a:chOff x="5445125" y="2743200"/>
            <a:chExt cx="1676400" cy="2171700"/>
          </a:xfrm>
        </p:grpSpPr>
        <p:sp>
          <p:nvSpPr>
            <p:cNvPr id="31759" name="Text Box 30"/>
            <p:cNvSpPr txBox="1">
              <a:spLocks noChangeArrowheads="1"/>
            </p:cNvSpPr>
            <p:nvPr/>
          </p:nvSpPr>
          <p:spPr bwMode="auto">
            <a:xfrm>
              <a:off x="5927725" y="2743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0" name="Text Box 31"/>
            <p:cNvSpPr txBox="1">
              <a:spLocks noChangeArrowheads="1"/>
            </p:cNvSpPr>
            <p:nvPr/>
          </p:nvSpPr>
          <p:spPr bwMode="auto">
            <a:xfrm>
              <a:off x="5486400" y="324167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1" name="Text Box 32"/>
            <p:cNvSpPr txBox="1">
              <a:spLocks noChangeArrowheads="1"/>
            </p:cNvSpPr>
            <p:nvPr/>
          </p:nvSpPr>
          <p:spPr bwMode="auto">
            <a:xfrm>
              <a:off x="6054725" y="3260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2" name="Text Box 33"/>
            <p:cNvSpPr txBox="1">
              <a:spLocks noChangeArrowheads="1"/>
            </p:cNvSpPr>
            <p:nvPr/>
          </p:nvSpPr>
          <p:spPr bwMode="auto">
            <a:xfrm>
              <a:off x="6732588" y="3241675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 flipH="1">
              <a:off x="5791200" y="310515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36"/>
            <p:cNvSpPr>
              <a:spLocks noChangeShapeType="1"/>
            </p:cNvSpPr>
            <p:nvPr/>
          </p:nvSpPr>
          <p:spPr bwMode="auto">
            <a:xfrm>
              <a:off x="6096000" y="3105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37"/>
            <p:cNvSpPr>
              <a:spLocks noChangeShapeType="1"/>
            </p:cNvSpPr>
            <p:nvPr/>
          </p:nvSpPr>
          <p:spPr bwMode="auto">
            <a:xfrm>
              <a:off x="6172200" y="3105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40"/>
            <p:cNvSpPr txBox="1">
              <a:spLocks noChangeArrowheads="1"/>
            </p:cNvSpPr>
            <p:nvPr/>
          </p:nvSpPr>
          <p:spPr bwMode="auto">
            <a:xfrm>
              <a:off x="5673725" y="37179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7" name="Text Box 41"/>
            <p:cNvSpPr txBox="1">
              <a:spLocks noChangeArrowheads="1"/>
            </p:cNvSpPr>
            <p:nvPr/>
          </p:nvSpPr>
          <p:spPr bwMode="auto">
            <a:xfrm>
              <a:off x="6491288" y="3733800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8" name="Text Box 42"/>
            <p:cNvSpPr txBox="1">
              <a:spLocks noChangeArrowheads="1"/>
            </p:cNvSpPr>
            <p:nvPr/>
          </p:nvSpPr>
          <p:spPr bwMode="auto">
            <a:xfrm>
              <a:off x="6157913" y="3733800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9" name="Text Box 44"/>
            <p:cNvSpPr txBox="1">
              <a:spLocks noChangeArrowheads="1"/>
            </p:cNvSpPr>
            <p:nvPr/>
          </p:nvSpPr>
          <p:spPr bwMode="auto">
            <a:xfrm>
              <a:off x="6262688" y="4354513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31770" name="Line 45"/>
            <p:cNvSpPr>
              <a:spLocks noChangeShapeType="1"/>
            </p:cNvSpPr>
            <p:nvPr/>
          </p:nvSpPr>
          <p:spPr bwMode="auto">
            <a:xfrm flipH="1">
              <a:off x="5902325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46"/>
            <p:cNvSpPr>
              <a:spLocks noChangeShapeType="1"/>
            </p:cNvSpPr>
            <p:nvPr/>
          </p:nvSpPr>
          <p:spPr bwMode="auto">
            <a:xfrm>
              <a:off x="6359525" y="35814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48"/>
            <p:cNvSpPr>
              <a:spLocks noChangeShapeType="1"/>
            </p:cNvSpPr>
            <p:nvPr/>
          </p:nvSpPr>
          <p:spPr bwMode="auto">
            <a:xfrm>
              <a:off x="6283325" y="35814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49"/>
            <p:cNvSpPr>
              <a:spLocks noChangeShapeType="1"/>
            </p:cNvSpPr>
            <p:nvPr/>
          </p:nvSpPr>
          <p:spPr bwMode="auto">
            <a:xfrm>
              <a:off x="6359525" y="4038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Freeform 50"/>
            <p:cNvSpPr>
              <a:spLocks/>
            </p:cNvSpPr>
            <p:nvPr/>
          </p:nvSpPr>
          <p:spPr bwMode="auto">
            <a:xfrm>
              <a:off x="5445125" y="3429000"/>
              <a:ext cx="1676400" cy="1485900"/>
            </a:xfrm>
            <a:custGeom>
              <a:avLst/>
              <a:gdLst>
                <a:gd name="T0" fmla="*/ 0 w 1056"/>
                <a:gd name="T1" fmla="*/ 0 h 936"/>
                <a:gd name="T2" fmla="*/ 2147483647 w 1056"/>
                <a:gd name="T3" fmla="*/ 2147483647 h 936"/>
                <a:gd name="T4" fmla="*/ 2147483647 w 1056"/>
                <a:gd name="T5" fmla="*/ 2147483647 h 936"/>
                <a:gd name="T6" fmla="*/ 2147483647 w 1056"/>
                <a:gd name="T7" fmla="*/ 0 h 9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936"/>
                <a:gd name="T14" fmla="*/ 1056 w 1056"/>
                <a:gd name="T15" fmla="*/ 936 h 9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936">
                  <a:moveTo>
                    <a:pt x="0" y="0"/>
                  </a:moveTo>
                  <a:cubicBezTo>
                    <a:pt x="172" y="348"/>
                    <a:pt x="344" y="696"/>
                    <a:pt x="480" y="816"/>
                  </a:cubicBezTo>
                  <a:cubicBezTo>
                    <a:pt x="616" y="936"/>
                    <a:pt x="720" y="856"/>
                    <a:pt x="816" y="720"/>
                  </a:cubicBezTo>
                  <a:cubicBezTo>
                    <a:pt x="912" y="584"/>
                    <a:pt x="984" y="292"/>
                    <a:pt x="1056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9" name="Text Box 51"/>
          <p:cNvSpPr txBox="1">
            <a:spLocks noChangeArrowheads="1"/>
          </p:cNvSpPr>
          <p:nvPr/>
        </p:nvSpPr>
        <p:spPr bwMode="auto">
          <a:xfrm>
            <a:off x="5441950" y="4876800"/>
            <a:ext cx="235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Parse tree for </a:t>
            </a:r>
            <a:r>
              <a:rPr lang="en-US" altLang="x-none" i="1" u="sng"/>
              <a:t>0110</a:t>
            </a:r>
            <a:endParaRPr lang="en-US" altLang="x-none"/>
          </a:p>
        </p:txBody>
      </p:sp>
      <p:sp>
        <p:nvSpPr>
          <p:cNvPr id="31751" name="Line 52"/>
          <p:cNvSpPr>
            <a:spLocks noChangeShapeType="1"/>
          </p:cNvSpPr>
          <p:nvPr/>
        </p:nvSpPr>
        <p:spPr bwMode="auto">
          <a:xfrm>
            <a:off x="4343400" y="2133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648200" y="2640013"/>
            <a:ext cx="3810000" cy="2465387"/>
            <a:chOff x="4648200" y="2640013"/>
            <a:chExt cx="3810000" cy="2465387"/>
          </a:xfrm>
        </p:grpSpPr>
        <p:sp>
          <p:nvSpPr>
            <p:cNvPr id="31755" name="Line 53"/>
            <p:cNvSpPr>
              <a:spLocks noChangeShapeType="1"/>
            </p:cNvSpPr>
            <p:nvPr/>
          </p:nvSpPr>
          <p:spPr bwMode="auto">
            <a:xfrm flipV="1">
              <a:off x="5105400" y="2743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54"/>
            <p:cNvSpPr txBox="1">
              <a:spLocks noChangeArrowheads="1"/>
            </p:cNvSpPr>
            <p:nvPr/>
          </p:nvSpPr>
          <p:spPr bwMode="auto">
            <a:xfrm rot="-5400000">
              <a:off x="3632200" y="3656013"/>
              <a:ext cx="2428875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inference</a:t>
              </a:r>
            </a:p>
          </p:txBody>
        </p:sp>
        <p:sp>
          <p:nvSpPr>
            <p:cNvPr id="31757" name="Line 56"/>
            <p:cNvSpPr>
              <a:spLocks noChangeShapeType="1"/>
            </p:cNvSpPr>
            <p:nvPr/>
          </p:nvSpPr>
          <p:spPr bwMode="auto">
            <a:xfrm flipV="1">
              <a:off x="7924800" y="2819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57"/>
            <p:cNvSpPr txBox="1">
              <a:spLocks noChangeArrowheads="1"/>
            </p:cNvSpPr>
            <p:nvPr/>
          </p:nvSpPr>
          <p:spPr bwMode="auto">
            <a:xfrm rot="-5400000">
              <a:off x="7596188" y="4087812"/>
              <a:ext cx="1327150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2400" y="5638800"/>
            <a:ext cx="4079875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0 | 1 | a |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3000" y="5715000"/>
            <a:ext cx="3052763" cy="708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9" grpId="0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96B1E4-240D-EB44-8F95-4BB905ADE183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Context-Free Languages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language class larger than the class of regular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Supports natural, recursive notation called “context-free grammar”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Parse trees,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XML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5181600" y="43434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Regular</a:t>
            </a:r>
          </a:p>
          <a:p>
            <a:pPr algn="ctr"/>
            <a:r>
              <a:rPr lang="en-US" altLang="x-none" sz="1800"/>
              <a:t>(FA/RE)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4876800" y="3657600"/>
            <a:ext cx="3581400" cy="27432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400"/>
              <a:t>Context-</a:t>
            </a:r>
            <a:br>
              <a:rPr lang="en-US" altLang="x-none" sz="2400"/>
            </a:br>
            <a:r>
              <a:rPr lang="en-US" altLang="x-none" sz="2400"/>
              <a:t>free</a:t>
            </a:r>
          </a:p>
          <a:p>
            <a:pPr algn="r"/>
            <a:r>
              <a:rPr lang="en-US" altLang="x-none" sz="2400"/>
              <a:t>         (PDA/CFG)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C123AB-E353-C045-9366-8CBFED6021E9}" type="slidenum">
              <a:rPr lang="en-US" altLang="x-none" sz="1400"/>
              <a:pPr/>
              <a:t>30</a:t>
            </a:fld>
            <a:endParaRPr lang="en-US" altLang="x-none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Trees, Derivations, and Recursive Inferences</a:t>
            </a:r>
          </a:p>
        </p:txBody>
      </p:sp>
      <p:sp>
        <p:nvSpPr>
          <p:cNvPr id="32772" name="Line 24"/>
          <p:cNvSpPr>
            <a:spLocks noChangeShapeType="1"/>
          </p:cNvSpPr>
          <p:nvPr/>
        </p:nvSpPr>
        <p:spPr bwMode="auto">
          <a:xfrm>
            <a:off x="914400" y="4419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27"/>
          <p:cNvSpPr>
            <a:spLocks noChangeShapeType="1"/>
          </p:cNvSpPr>
          <p:nvPr/>
        </p:nvSpPr>
        <p:spPr bwMode="auto">
          <a:xfrm flipV="1">
            <a:off x="6324600" y="2743200"/>
            <a:ext cx="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4" name="Group 38"/>
          <p:cNvGrpSpPr>
            <a:grpSpLocks/>
          </p:cNvGrpSpPr>
          <p:nvPr/>
        </p:nvGrpSpPr>
        <p:grpSpPr bwMode="auto">
          <a:xfrm>
            <a:off x="1905000" y="1924050"/>
            <a:ext cx="6650038" cy="2343150"/>
            <a:chOff x="1905000" y="1924050"/>
            <a:chExt cx="6650038" cy="2343150"/>
          </a:xfrm>
        </p:grpSpPr>
        <p:sp>
          <p:nvSpPr>
            <p:cNvPr id="32786" name="Text Box 3"/>
            <p:cNvSpPr txBox="1">
              <a:spLocks noChangeArrowheads="1"/>
            </p:cNvSpPr>
            <p:nvPr/>
          </p:nvSpPr>
          <p:spPr bwMode="auto">
            <a:xfrm>
              <a:off x="4343400" y="2362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2787" name="Text Box 4"/>
            <p:cNvSpPr txBox="1">
              <a:spLocks noChangeArrowheads="1"/>
            </p:cNvSpPr>
            <p:nvPr/>
          </p:nvSpPr>
          <p:spPr bwMode="auto">
            <a:xfrm>
              <a:off x="3200400" y="2971800"/>
              <a:ext cx="446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1</a:t>
              </a:r>
              <a:endParaRPr lang="en-US" altLang="x-none"/>
            </a:p>
          </p:txBody>
        </p:sp>
        <p:sp>
          <p:nvSpPr>
            <p:cNvPr id="32788" name="Line 7"/>
            <p:cNvSpPr>
              <a:spLocks noChangeShapeType="1"/>
            </p:cNvSpPr>
            <p:nvPr/>
          </p:nvSpPr>
          <p:spPr bwMode="auto">
            <a:xfrm flipH="1">
              <a:off x="3505200" y="2724150"/>
              <a:ext cx="930275" cy="247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8"/>
            <p:cNvSpPr>
              <a:spLocks noChangeShapeType="1"/>
            </p:cNvSpPr>
            <p:nvPr/>
          </p:nvSpPr>
          <p:spPr bwMode="auto">
            <a:xfrm>
              <a:off x="4511675" y="2724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9"/>
            <p:cNvSpPr>
              <a:spLocks noChangeShapeType="1"/>
            </p:cNvSpPr>
            <p:nvPr/>
          </p:nvSpPr>
          <p:spPr bwMode="auto">
            <a:xfrm>
              <a:off x="4587875" y="2724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Text Box 11"/>
            <p:cNvSpPr txBox="1">
              <a:spLocks noChangeArrowheads="1"/>
            </p:cNvSpPr>
            <p:nvPr/>
          </p:nvSpPr>
          <p:spPr bwMode="auto">
            <a:xfrm>
              <a:off x="4430713" y="297180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i</a:t>
              </a:r>
              <a:endParaRPr lang="en-US" altLang="x-none"/>
            </a:p>
          </p:txBody>
        </p:sp>
        <p:sp>
          <p:nvSpPr>
            <p:cNvPr id="32792" name="Text Box 12"/>
            <p:cNvSpPr txBox="1">
              <a:spLocks noChangeArrowheads="1"/>
            </p:cNvSpPr>
            <p:nvPr/>
          </p:nvSpPr>
          <p:spPr bwMode="auto">
            <a:xfrm>
              <a:off x="5421313" y="2971800"/>
              <a:ext cx="4365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  <p:sp>
          <p:nvSpPr>
            <p:cNvPr id="32793" name="Text Box 13"/>
            <p:cNvSpPr txBox="1">
              <a:spLocks noChangeArrowheads="1"/>
            </p:cNvSpPr>
            <p:nvPr/>
          </p:nvSpPr>
          <p:spPr bwMode="auto">
            <a:xfrm>
              <a:off x="3744913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4" name="Text Box 14"/>
            <p:cNvSpPr txBox="1">
              <a:spLocks noChangeArrowheads="1"/>
            </p:cNvSpPr>
            <p:nvPr/>
          </p:nvSpPr>
          <p:spPr bwMode="auto">
            <a:xfrm>
              <a:off x="4895850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5" name="Line 15"/>
            <p:cNvSpPr>
              <a:spLocks noChangeShapeType="1"/>
            </p:cNvSpPr>
            <p:nvPr/>
          </p:nvSpPr>
          <p:spPr bwMode="auto">
            <a:xfrm flipH="1">
              <a:off x="28194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16"/>
            <p:cNvSpPr>
              <a:spLocks noChangeShapeType="1"/>
            </p:cNvSpPr>
            <p:nvPr/>
          </p:nvSpPr>
          <p:spPr bwMode="auto">
            <a:xfrm>
              <a:off x="28194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17"/>
            <p:cNvSpPr>
              <a:spLocks noChangeShapeType="1"/>
            </p:cNvSpPr>
            <p:nvPr/>
          </p:nvSpPr>
          <p:spPr bwMode="auto">
            <a:xfrm>
              <a:off x="33528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18"/>
            <p:cNvSpPr>
              <a:spLocks noChangeShapeType="1"/>
            </p:cNvSpPr>
            <p:nvPr/>
          </p:nvSpPr>
          <p:spPr bwMode="auto">
            <a:xfrm flipH="1">
              <a:off x="41148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19"/>
            <p:cNvSpPr>
              <a:spLocks noChangeShapeType="1"/>
            </p:cNvSpPr>
            <p:nvPr/>
          </p:nvSpPr>
          <p:spPr bwMode="auto">
            <a:xfrm>
              <a:off x="41148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20"/>
            <p:cNvSpPr>
              <a:spLocks noChangeShapeType="1"/>
            </p:cNvSpPr>
            <p:nvPr/>
          </p:nvSpPr>
          <p:spPr bwMode="auto">
            <a:xfrm>
              <a:off x="46482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Line 21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Line 22"/>
            <p:cNvSpPr>
              <a:spLocks noChangeShapeType="1"/>
            </p:cNvSpPr>
            <p:nvPr/>
          </p:nvSpPr>
          <p:spPr bwMode="auto">
            <a:xfrm>
              <a:off x="51816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23"/>
            <p:cNvSpPr>
              <a:spLocks noChangeShapeType="1"/>
            </p:cNvSpPr>
            <p:nvPr/>
          </p:nvSpPr>
          <p:spPr bwMode="auto">
            <a:xfrm>
              <a:off x="57150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25"/>
            <p:cNvSpPr>
              <a:spLocks noChangeShapeType="1"/>
            </p:cNvSpPr>
            <p:nvPr/>
          </p:nvSpPr>
          <p:spPr bwMode="auto">
            <a:xfrm flipV="1">
              <a:off x="2743200" y="2590800"/>
              <a:ext cx="0" cy="163036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 rot="-5400000">
              <a:off x="1563688" y="3213100"/>
              <a:ext cx="1384300" cy="7016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</a:t>
              </a:r>
            </a:p>
            <a:p>
              <a:r>
                <a:rPr lang="en-US" altLang="x-none"/>
                <a:t>inference</a:t>
              </a:r>
            </a:p>
          </p:txBody>
        </p:sp>
        <p:sp>
          <p:nvSpPr>
            <p:cNvPr id="32806" name="Text Box 28"/>
            <p:cNvSpPr txBox="1">
              <a:spLocks noChangeArrowheads="1"/>
            </p:cNvSpPr>
            <p:nvPr/>
          </p:nvSpPr>
          <p:spPr bwMode="auto">
            <a:xfrm rot="-5400000">
              <a:off x="5995988" y="3319462"/>
              <a:ext cx="1327150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  <p:sp>
          <p:nvSpPr>
            <p:cNvPr id="32807" name="Text Box 30"/>
            <p:cNvSpPr txBox="1">
              <a:spLocks noChangeArrowheads="1"/>
            </p:cNvSpPr>
            <p:nvPr/>
          </p:nvSpPr>
          <p:spPr bwMode="auto">
            <a:xfrm>
              <a:off x="5699125" y="1924050"/>
              <a:ext cx="28559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Production:</a:t>
              </a:r>
            </a:p>
            <a:p>
              <a:r>
                <a:rPr lang="en-US" altLang="x-none"/>
                <a:t>	A ==&gt; X</a:t>
              </a:r>
              <a:r>
                <a:rPr lang="en-US" altLang="x-none" baseline="-25000"/>
                <a:t>1</a:t>
              </a:r>
              <a:r>
                <a:rPr lang="en-US" altLang="x-none"/>
                <a:t>..X</a:t>
              </a:r>
              <a:r>
                <a:rPr lang="en-US" altLang="x-none" baseline="-25000"/>
                <a:t>i</a:t>
              </a:r>
              <a:r>
                <a:rPr lang="en-US" altLang="x-none"/>
                <a:t>..X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</p:grpSp>
      <p:sp>
        <p:nvSpPr>
          <p:cNvPr id="32775" name="Text Box 31"/>
          <p:cNvSpPr txBox="1">
            <a:spLocks noChangeArrowheads="1"/>
          </p:cNvSpPr>
          <p:nvPr/>
        </p:nvSpPr>
        <p:spPr bwMode="auto">
          <a:xfrm>
            <a:off x="5394325" y="476726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Parse tree</a:t>
            </a:r>
          </a:p>
        </p:txBody>
      </p:sp>
      <p:sp>
        <p:nvSpPr>
          <p:cNvPr id="32776" name="Text Box 33"/>
          <p:cNvSpPr txBox="1">
            <a:spLocks noChangeArrowheads="1"/>
          </p:cNvSpPr>
          <p:nvPr/>
        </p:nvSpPr>
        <p:spPr bwMode="auto">
          <a:xfrm>
            <a:off x="3702050" y="487680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Left-most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7" name="Text Box 34"/>
          <p:cNvSpPr txBox="1">
            <a:spLocks noChangeArrowheads="1"/>
          </p:cNvSpPr>
          <p:nvPr/>
        </p:nvSpPr>
        <p:spPr bwMode="auto">
          <a:xfrm>
            <a:off x="4419600" y="5653088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Right-most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8" name="Text Box 35"/>
          <p:cNvSpPr txBox="1">
            <a:spLocks noChangeArrowheads="1"/>
          </p:cNvSpPr>
          <p:nvPr/>
        </p:nvSpPr>
        <p:spPr bwMode="auto">
          <a:xfrm>
            <a:off x="2057400" y="56388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Derivation</a:t>
            </a:r>
          </a:p>
        </p:txBody>
      </p:sp>
      <p:sp>
        <p:nvSpPr>
          <p:cNvPr id="32779" name="Text Box 36"/>
          <p:cNvSpPr txBox="1">
            <a:spLocks noChangeArrowheads="1"/>
          </p:cNvSpPr>
          <p:nvPr/>
        </p:nvSpPr>
        <p:spPr bwMode="auto">
          <a:xfrm>
            <a:off x="6153150" y="5805488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Recursive</a:t>
            </a:r>
            <a:br>
              <a:rPr lang="en-US" altLang="x-none" sz="1800"/>
            </a:br>
            <a:r>
              <a:rPr lang="en-US" altLang="x-none" sz="1800"/>
              <a:t>inference</a:t>
            </a:r>
          </a:p>
        </p:txBody>
      </p:sp>
      <p:sp>
        <p:nvSpPr>
          <p:cNvPr id="32780" name="Line 37"/>
          <p:cNvSpPr>
            <a:spLocks noChangeShapeType="1"/>
          </p:cNvSpPr>
          <p:nvPr/>
        </p:nvSpPr>
        <p:spPr bwMode="auto">
          <a:xfrm flipH="1">
            <a:off x="4876800" y="4953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38"/>
          <p:cNvSpPr>
            <a:spLocks noChangeShapeType="1"/>
          </p:cNvSpPr>
          <p:nvPr/>
        </p:nvSpPr>
        <p:spPr bwMode="auto">
          <a:xfrm flipH="1">
            <a:off x="5410200" y="5105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39"/>
          <p:cNvSpPr>
            <a:spLocks noChangeShapeType="1"/>
          </p:cNvSpPr>
          <p:nvPr/>
        </p:nvSpPr>
        <p:spPr bwMode="auto">
          <a:xfrm flipH="1">
            <a:off x="3048000" y="518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40"/>
          <p:cNvSpPr>
            <a:spLocks noChangeShapeType="1"/>
          </p:cNvSpPr>
          <p:nvPr/>
        </p:nvSpPr>
        <p:spPr bwMode="auto">
          <a:xfrm flipH="1">
            <a:off x="32766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Freeform 41"/>
          <p:cNvSpPr>
            <a:spLocks/>
          </p:cNvSpPr>
          <p:nvPr/>
        </p:nvSpPr>
        <p:spPr bwMode="auto">
          <a:xfrm>
            <a:off x="2590800" y="6019800"/>
            <a:ext cx="3581400" cy="482600"/>
          </a:xfrm>
          <a:custGeom>
            <a:avLst/>
            <a:gdLst>
              <a:gd name="T0" fmla="*/ 0 w 2256"/>
              <a:gd name="T1" fmla="*/ 0 h 304"/>
              <a:gd name="T2" fmla="*/ 2147483647 w 2256"/>
              <a:gd name="T3" fmla="*/ 2147483647 h 304"/>
              <a:gd name="T4" fmla="*/ 2147483647 w 2256"/>
              <a:gd name="T5" fmla="*/ 2147483647 h 304"/>
              <a:gd name="T6" fmla="*/ 0 60000 65536"/>
              <a:gd name="T7" fmla="*/ 0 60000 65536"/>
              <a:gd name="T8" fmla="*/ 0 60000 65536"/>
              <a:gd name="T9" fmla="*/ 0 w 2256"/>
              <a:gd name="T10" fmla="*/ 0 h 304"/>
              <a:gd name="T11" fmla="*/ 2256 w 2256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304">
                <a:moveTo>
                  <a:pt x="0" y="0"/>
                </a:moveTo>
                <a:cubicBezTo>
                  <a:pt x="340" y="136"/>
                  <a:pt x="680" y="272"/>
                  <a:pt x="1056" y="288"/>
                </a:cubicBezTo>
                <a:cubicBezTo>
                  <a:pt x="1432" y="304"/>
                  <a:pt x="1844" y="200"/>
                  <a:pt x="225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42"/>
          <p:cNvSpPr>
            <a:spLocks noChangeShapeType="1"/>
          </p:cNvSpPr>
          <p:nvPr/>
        </p:nvSpPr>
        <p:spPr bwMode="auto">
          <a:xfrm flipH="1" flipV="1">
            <a:off x="6096000" y="5105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970974-E8F9-6E43-B4B2-B3F31B93B543}" type="slidenum">
              <a:rPr lang="en-US" altLang="x-none" sz="1400"/>
              <a:pPr/>
              <a:t>31</a:t>
            </a:fld>
            <a:endParaRPr lang="en-US" altLang="x-none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Interchangeability of different CFG representations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Parse tree ==&gt; left-most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DFS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Parse tree ==&gt; right-most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DFS right to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==&gt; left-most derivation == right-most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Derivation ==&gt; Recursive inference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Reverse the order of productions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Recursive inference ==&gt; Parse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bottom-up traversal of parse tree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67588" y="2057400"/>
            <a:ext cx="1354137" cy="1089025"/>
            <a:chOff x="7367571" y="2057400"/>
            <a:chExt cx="1354231" cy="1088571"/>
          </a:xfrm>
        </p:grpSpPr>
        <p:sp>
          <p:nvSpPr>
            <p:cNvPr id="33801" name="Isosceles Triangle 4"/>
            <p:cNvSpPr>
              <a:spLocks noChangeArrowheads="1"/>
            </p:cNvSpPr>
            <p:nvPr/>
          </p:nvSpPr>
          <p:spPr bwMode="auto">
            <a:xfrm>
              <a:off x="7391400" y="2057400"/>
              <a:ext cx="12192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02" name="Freeform 5"/>
            <p:cNvSpPr>
              <a:spLocks/>
            </p:cNvSpPr>
            <p:nvPr/>
          </p:nvSpPr>
          <p:spPr bwMode="auto">
            <a:xfrm>
              <a:off x="7367571" y="2133600"/>
              <a:ext cx="1354231" cy="1012371"/>
            </a:xfrm>
            <a:custGeom>
              <a:avLst/>
              <a:gdLst>
                <a:gd name="T0" fmla="*/ 481029 w 1354231"/>
                <a:gd name="T1" fmla="*/ 10886 h 1012371"/>
                <a:gd name="T2" fmla="*/ 285086 w 1354231"/>
                <a:gd name="T3" fmla="*/ 163286 h 1012371"/>
                <a:gd name="T4" fmla="*/ 241543 w 1354231"/>
                <a:gd name="T5" fmla="*/ 217714 h 1012371"/>
                <a:gd name="T6" fmla="*/ 176229 w 1354231"/>
                <a:gd name="T7" fmla="*/ 381000 h 1012371"/>
                <a:gd name="T8" fmla="*/ 154458 w 1354231"/>
                <a:gd name="T9" fmla="*/ 457200 h 1012371"/>
                <a:gd name="T10" fmla="*/ 34715 w 1354231"/>
                <a:gd name="T11" fmla="*/ 522514 h 1012371"/>
                <a:gd name="T12" fmla="*/ 2058 w 1354231"/>
                <a:gd name="T13" fmla="*/ 620486 h 1012371"/>
                <a:gd name="T14" fmla="*/ 100029 w 1354231"/>
                <a:gd name="T15" fmla="*/ 783771 h 1012371"/>
                <a:gd name="T16" fmla="*/ 219772 w 1354231"/>
                <a:gd name="T17" fmla="*/ 729343 h 1012371"/>
                <a:gd name="T18" fmla="*/ 263315 w 1354231"/>
                <a:gd name="T19" fmla="*/ 631371 h 1012371"/>
                <a:gd name="T20" fmla="*/ 295972 w 1354231"/>
                <a:gd name="T21" fmla="*/ 511629 h 1012371"/>
                <a:gd name="T22" fmla="*/ 339515 w 1354231"/>
                <a:gd name="T23" fmla="*/ 468086 h 1012371"/>
                <a:gd name="T24" fmla="*/ 393943 w 1354231"/>
                <a:gd name="T25" fmla="*/ 391886 h 1012371"/>
                <a:gd name="T26" fmla="*/ 470143 w 1354231"/>
                <a:gd name="T27" fmla="*/ 391886 h 1012371"/>
                <a:gd name="T28" fmla="*/ 426600 w 1354231"/>
                <a:gd name="T29" fmla="*/ 674914 h 1012371"/>
                <a:gd name="T30" fmla="*/ 513686 w 1354231"/>
                <a:gd name="T31" fmla="*/ 696686 h 1012371"/>
                <a:gd name="T32" fmla="*/ 513686 w 1354231"/>
                <a:gd name="T33" fmla="*/ 522514 h 1012371"/>
                <a:gd name="T34" fmla="*/ 600772 w 1354231"/>
                <a:gd name="T35" fmla="*/ 424543 h 1012371"/>
                <a:gd name="T36" fmla="*/ 644315 w 1354231"/>
                <a:gd name="T37" fmla="*/ 337457 h 1012371"/>
                <a:gd name="T38" fmla="*/ 709629 w 1354231"/>
                <a:gd name="T39" fmla="*/ 794657 h 1012371"/>
                <a:gd name="T40" fmla="*/ 774943 w 1354231"/>
                <a:gd name="T41" fmla="*/ 794657 h 1012371"/>
                <a:gd name="T42" fmla="*/ 785829 w 1354231"/>
                <a:gd name="T43" fmla="*/ 489857 h 1012371"/>
                <a:gd name="T44" fmla="*/ 753172 w 1354231"/>
                <a:gd name="T45" fmla="*/ 370114 h 1012371"/>
                <a:gd name="T46" fmla="*/ 753172 w 1354231"/>
                <a:gd name="T47" fmla="*/ 326571 h 1012371"/>
                <a:gd name="T48" fmla="*/ 840258 w 1354231"/>
                <a:gd name="T49" fmla="*/ 391886 h 1012371"/>
                <a:gd name="T50" fmla="*/ 883800 w 1354231"/>
                <a:gd name="T51" fmla="*/ 522514 h 1012371"/>
                <a:gd name="T52" fmla="*/ 992658 w 1354231"/>
                <a:gd name="T53" fmla="*/ 729343 h 1012371"/>
                <a:gd name="T54" fmla="*/ 1221258 w 1354231"/>
                <a:gd name="T55" fmla="*/ 947057 h 1012371"/>
                <a:gd name="T56" fmla="*/ 1341000 w 1354231"/>
                <a:gd name="T57" fmla="*/ 1001486 h 1012371"/>
                <a:gd name="T58" fmla="*/ 1341000 w 1354231"/>
                <a:gd name="T59" fmla="*/ 751114 h 1012371"/>
                <a:gd name="T60" fmla="*/ 1155943 w 1354231"/>
                <a:gd name="T61" fmla="*/ 544286 h 1012371"/>
                <a:gd name="T62" fmla="*/ 1090629 w 1354231"/>
                <a:gd name="T63" fmla="*/ 457200 h 1012371"/>
                <a:gd name="T64" fmla="*/ 1003543 w 1354231"/>
                <a:gd name="T65" fmla="*/ 370114 h 1012371"/>
                <a:gd name="T66" fmla="*/ 938229 w 1354231"/>
                <a:gd name="T67" fmla="*/ 250371 h 1012371"/>
                <a:gd name="T68" fmla="*/ 862029 w 1354231"/>
                <a:gd name="T69" fmla="*/ 141514 h 1012371"/>
                <a:gd name="T70" fmla="*/ 807600 w 1354231"/>
                <a:gd name="T71" fmla="*/ 43543 h 10123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54231"/>
                <a:gd name="T109" fmla="*/ 0 h 1012371"/>
                <a:gd name="T110" fmla="*/ 1354231 w 1354231"/>
                <a:gd name="T111" fmla="*/ 1012371 h 10123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54231" h="1012371">
                  <a:moveTo>
                    <a:pt x="513686" y="0"/>
                  </a:moveTo>
                  <a:cubicBezTo>
                    <a:pt x="502800" y="3629"/>
                    <a:pt x="489910" y="3620"/>
                    <a:pt x="481029" y="10886"/>
                  </a:cubicBezTo>
                  <a:cubicBezTo>
                    <a:pt x="350130" y="117985"/>
                    <a:pt x="442867" y="81662"/>
                    <a:pt x="361286" y="108857"/>
                  </a:cubicBezTo>
                  <a:cubicBezTo>
                    <a:pt x="309629" y="160514"/>
                    <a:pt x="337216" y="145909"/>
                    <a:pt x="285086" y="163286"/>
                  </a:cubicBezTo>
                  <a:cubicBezTo>
                    <a:pt x="277829" y="174172"/>
                    <a:pt x="271488" y="185727"/>
                    <a:pt x="263315" y="195943"/>
                  </a:cubicBezTo>
                  <a:cubicBezTo>
                    <a:pt x="256904" y="203957"/>
                    <a:pt x="246823" y="208913"/>
                    <a:pt x="241543" y="217714"/>
                  </a:cubicBezTo>
                  <a:cubicBezTo>
                    <a:pt x="199147" y="288373"/>
                    <a:pt x="264054" y="216975"/>
                    <a:pt x="208886" y="272143"/>
                  </a:cubicBezTo>
                  <a:cubicBezTo>
                    <a:pt x="157141" y="427380"/>
                    <a:pt x="209138" y="265823"/>
                    <a:pt x="176229" y="381000"/>
                  </a:cubicBezTo>
                  <a:cubicBezTo>
                    <a:pt x="173077" y="392033"/>
                    <a:pt x="168495" y="402624"/>
                    <a:pt x="165343" y="413657"/>
                  </a:cubicBezTo>
                  <a:cubicBezTo>
                    <a:pt x="161233" y="428042"/>
                    <a:pt x="158568" y="442815"/>
                    <a:pt x="154458" y="457200"/>
                  </a:cubicBezTo>
                  <a:cubicBezTo>
                    <a:pt x="151306" y="468233"/>
                    <a:pt x="152909" y="483188"/>
                    <a:pt x="143572" y="489857"/>
                  </a:cubicBezTo>
                  <a:cubicBezTo>
                    <a:pt x="129297" y="500053"/>
                    <a:pt x="57995" y="516694"/>
                    <a:pt x="34715" y="522514"/>
                  </a:cubicBezTo>
                  <a:lnTo>
                    <a:pt x="12943" y="587829"/>
                  </a:lnTo>
                  <a:lnTo>
                    <a:pt x="2058" y="620486"/>
                  </a:lnTo>
                  <a:cubicBezTo>
                    <a:pt x="5686" y="653143"/>
                    <a:pt x="0" y="688256"/>
                    <a:pt x="12943" y="718457"/>
                  </a:cubicBezTo>
                  <a:cubicBezTo>
                    <a:pt x="33791" y="767102"/>
                    <a:pt x="61677" y="770988"/>
                    <a:pt x="100029" y="783771"/>
                  </a:cubicBezTo>
                  <a:cubicBezTo>
                    <a:pt x="136315" y="780143"/>
                    <a:pt x="175688" y="787976"/>
                    <a:pt x="208886" y="772886"/>
                  </a:cubicBezTo>
                  <a:cubicBezTo>
                    <a:pt x="222506" y="766695"/>
                    <a:pt x="213081" y="742725"/>
                    <a:pt x="219772" y="729343"/>
                  </a:cubicBezTo>
                  <a:cubicBezTo>
                    <a:pt x="224362" y="720163"/>
                    <a:pt x="234286" y="714828"/>
                    <a:pt x="241543" y="707571"/>
                  </a:cubicBezTo>
                  <a:cubicBezTo>
                    <a:pt x="253665" y="671206"/>
                    <a:pt x="254203" y="672374"/>
                    <a:pt x="263315" y="631371"/>
                  </a:cubicBezTo>
                  <a:cubicBezTo>
                    <a:pt x="267329" y="613310"/>
                    <a:pt x="269332" y="594793"/>
                    <a:pt x="274200" y="576943"/>
                  </a:cubicBezTo>
                  <a:cubicBezTo>
                    <a:pt x="280238" y="554803"/>
                    <a:pt x="274201" y="518886"/>
                    <a:pt x="295972" y="511629"/>
                  </a:cubicBezTo>
                  <a:lnTo>
                    <a:pt x="328629" y="500743"/>
                  </a:lnTo>
                  <a:cubicBezTo>
                    <a:pt x="332258" y="489857"/>
                    <a:pt x="332846" y="477423"/>
                    <a:pt x="339515" y="468086"/>
                  </a:cubicBezTo>
                  <a:cubicBezTo>
                    <a:pt x="351446" y="451383"/>
                    <a:pt x="383058" y="424543"/>
                    <a:pt x="383058" y="424543"/>
                  </a:cubicBezTo>
                  <a:cubicBezTo>
                    <a:pt x="386686" y="413657"/>
                    <a:pt x="388040" y="401725"/>
                    <a:pt x="393943" y="391886"/>
                  </a:cubicBezTo>
                  <a:cubicBezTo>
                    <a:pt x="408886" y="366981"/>
                    <a:pt x="422684" y="367791"/>
                    <a:pt x="448372" y="359229"/>
                  </a:cubicBezTo>
                  <a:cubicBezTo>
                    <a:pt x="455629" y="370115"/>
                    <a:pt x="467992" y="378981"/>
                    <a:pt x="470143" y="391886"/>
                  </a:cubicBezTo>
                  <a:cubicBezTo>
                    <a:pt x="474181" y="416112"/>
                    <a:pt x="451122" y="432679"/>
                    <a:pt x="437486" y="446314"/>
                  </a:cubicBezTo>
                  <a:cubicBezTo>
                    <a:pt x="415607" y="577590"/>
                    <a:pt x="406900" y="556712"/>
                    <a:pt x="426600" y="674914"/>
                  </a:cubicBezTo>
                  <a:cubicBezTo>
                    <a:pt x="428486" y="686232"/>
                    <a:pt x="433857" y="696685"/>
                    <a:pt x="437486" y="707571"/>
                  </a:cubicBezTo>
                  <a:cubicBezTo>
                    <a:pt x="462886" y="703943"/>
                    <a:pt x="490737" y="708160"/>
                    <a:pt x="513686" y="696686"/>
                  </a:cubicBezTo>
                  <a:cubicBezTo>
                    <a:pt x="523949" y="691555"/>
                    <a:pt x="524572" y="675504"/>
                    <a:pt x="524572" y="664029"/>
                  </a:cubicBezTo>
                  <a:cubicBezTo>
                    <a:pt x="524572" y="616718"/>
                    <a:pt x="517315" y="569686"/>
                    <a:pt x="513686" y="522514"/>
                  </a:cubicBezTo>
                  <a:cubicBezTo>
                    <a:pt x="517315" y="500743"/>
                    <a:pt x="512874" y="475917"/>
                    <a:pt x="524572" y="457200"/>
                  </a:cubicBezTo>
                  <a:cubicBezTo>
                    <a:pt x="531651" y="445874"/>
                    <a:pt x="585761" y="429547"/>
                    <a:pt x="600772" y="424543"/>
                  </a:cubicBezTo>
                  <a:cubicBezTo>
                    <a:pt x="631610" y="332031"/>
                    <a:pt x="588602" y="444827"/>
                    <a:pt x="633429" y="370114"/>
                  </a:cubicBezTo>
                  <a:cubicBezTo>
                    <a:pt x="639333" y="360275"/>
                    <a:pt x="640686" y="348343"/>
                    <a:pt x="644315" y="337457"/>
                  </a:cubicBezTo>
                  <a:cubicBezTo>
                    <a:pt x="647943" y="449943"/>
                    <a:pt x="648957" y="562543"/>
                    <a:pt x="655200" y="674914"/>
                  </a:cubicBezTo>
                  <a:cubicBezTo>
                    <a:pt x="656918" y="705847"/>
                    <a:pt x="676045" y="783462"/>
                    <a:pt x="709629" y="794657"/>
                  </a:cubicBezTo>
                  <a:lnTo>
                    <a:pt x="742286" y="805543"/>
                  </a:lnTo>
                  <a:cubicBezTo>
                    <a:pt x="753172" y="801914"/>
                    <a:pt x="765104" y="800561"/>
                    <a:pt x="774943" y="794657"/>
                  </a:cubicBezTo>
                  <a:cubicBezTo>
                    <a:pt x="783744" y="789377"/>
                    <a:pt x="796349" y="783143"/>
                    <a:pt x="796715" y="772886"/>
                  </a:cubicBezTo>
                  <a:cubicBezTo>
                    <a:pt x="800085" y="678533"/>
                    <a:pt x="792109" y="584061"/>
                    <a:pt x="785829" y="489857"/>
                  </a:cubicBezTo>
                  <a:cubicBezTo>
                    <a:pt x="784350" y="467669"/>
                    <a:pt x="770325" y="435591"/>
                    <a:pt x="764058" y="413657"/>
                  </a:cubicBezTo>
                  <a:cubicBezTo>
                    <a:pt x="759948" y="399272"/>
                    <a:pt x="759863" y="383495"/>
                    <a:pt x="753172" y="370114"/>
                  </a:cubicBezTo>
                  <a:cubicBezTo>
                    <a:pt x="748582" y="360934"/>
                    <a:pt x="738657" y="355600"/>
                    <a:pt x="731400" y="348343"/>
                  </a:cubicBezTo>
                  <a:cubicBezTo>
                    <a:pt x="738657" y="341086"/>
                    <a:pt x="742909" y="326571"/>
                    <a:pt x="753172" y="326571"/>
                  </a:cubicBezTo>
                  <a:cubicBezTo>
                    <a:pt x="776121" y="326571"/>
                    <a:pt x="818486" y="348343"/>
                    <a:pt x="818486" y="348343"/>
                  </a:cubicBezTo>
                  <a:cubicBezTo>
                    <a:pt x="825743" y="362857"/>
                    <a:pt x="832207" y="377797"/>
                    <a:pt x="840258" y="391886"/>
                  </a:cubicBezTo>
                  <a:cubicBezTo>
                    <a:pt x="846749" y="403245"/>
                    <a:pt x="857892" y="412131"/>
                    <a:pt x="862029" y="424543"/>
                  </a:cubicBezTo>
                  <a:cubicBezTo>
                    <a:pt x="865978" y="436390"/>
                    <a:pt x="870523" y="502598"/>
                    <a:pt x="883800" y="522514"/>
                  </a:cubicBezTo>
                  <a:cubicBezTo>
                    <a:pt x="906749" y="556938"/>
                    <a:pt x="960000" y="620486"/>
                    <a:pt x="960000" y="620486"/>
                  </a:cubicBezTo>
                  <a:cubicBezTo>
                    <a:pt x="965457" y="642314"/>
                    <a:pt x="983020" y="717296"/>
                    <a:pt x="992658" y="729343"/>
                  </a:cubicBezTo>
                  <a:cubicBezTo>
                    <a:pt x="1041202" y="790023"/>
                    <a:pt x="1125066" y="898962"/>
                    <a:pt x="1177715" y="925286"/>
                  </a:cubicBezTo>
                  <a:lnTo>
                    <a:pt x="1221258" y="947057"/>
                  </a:lnTo>
                  <a:cubicBezTo>
                    <a:pt x="1241319" y="967118"/>
                    <a:pt x="1270343" y="1012371"/>
                    <a:pt x="1308343" y="1012371"/>
                  </a:cubicBezTo>
                  <a:cubicBezTo>
                    <a:pt x="1319817" y="1012371"/>
                    <a:pt x="1330114" y="1005114"/>
                    <a:pt x="1341000" y="1001486"/>
                  </a:cubicBezTo>
                  <a:cubicBezTo>
                    <a:pt x="1344629" y="990600"/>
                    <a:pt x="1351886" y="980304"/>
                    <a:pt x="1351886" y="968829"/>
                  </a:cubicBezTo>
                  <a:cubicBezTo>
                    <a:pt x="1351886" y="896167"/>
                    <a:pt x="1354231" y="822562"/>
                    <a:pt x="1341000" y="751114"/>
                  </a:cubicBezTo>
                  <a:cubicBezTo>
                    <a:pt x="1333292" y="709491"/>
                    <a:pt x="1264352" y="631072"/>
                    <a:pt x="1232143" y="609600"/>
                  </a:cubicBezTo>
                  <a:cubicBezTo>
                    <a:pt x="1202597" y="589903"/>
                    <a:pt x="1177060" y="575963"/>
                    <a:pt x="1155943" y="544286"/>
                  </a:cubicBezTo>
                  <a:cubicBezTo>
                    <a:pt x="1088935" y="443773"/>
                    <a:pt x="1174445" y="567413"/>
                    <a:pt x="1112400" y="489857"/>
                  </a:cubicBezTo>
                  <a:cubicBezTo>
                    <a:pt x="1104227" y="479641"/>
                    <a:pt x="1099880" y="466451"/>
                    <a:pt x="1090629" y="457200"/>
                  </a:cubicBezTo>
                  <a:cubicBezTo>
                    <a:pt x="1077800" y="444371"/>
                    <a:pt x="1061024" y="436158"/>
                    <a:pt x="1047086" y="424543"/>
                  </a:cubicBezTo>
                  <a:cubicBezTo>
                    <a:pt x="1023822" y="405156"/>
                    <a:pt x="1021119" y="396477"/>
                    <a:pt x="1003543" y="370114"/>
                  </a:cubicBezTo>
                  <a:cubicBezTo>
                    <a:pt x="996286" y="348343"/>
                    <a:pt x="994502" y="323895"/>
                    <a:pt x="981772" y="304800"/>
                  </a:cubicBezTo>
                  <a:cubicBezTo>
                    <a:pt x="914751" y="204271"/>
                    <a:pt x="1000281" y="327939"/>
                    <a:pt x="938229" y="250371"/>
                  </a:cubicBezTo>
                  <a:cubicBezTo>
                    <a:pt x="883311" y="181722"/>
                    <a:pt x="947246" y="248501"/>
                    <a:pt x="894686" y="195943"/>
                  </a:cubicBezTo>
                  <a:cubicBezTo>
                    <a:pt x="863848" y="103431"/>
                    <a:pt x="906856" y="216227"/>
                    <a:pt x="862029" y="141514"/>
                  </a:cubicBezTo>
                  <a:cubicBezTo>
                    <a:pt x="856125" y="131675"/>
                    <a:pt x="856716" y="118888"/>
                    <a:pt x="851143" y="108857"/>
                  </a:cubicBezTo>
                  <a:cubicBezTo>
                    <a:pt x="838436" y="85984"/>
                    <a:pt x="826102" y="62046"/>
                    <a:pt x="807600" y="43543"/>
                  </a:cubicBezTo>
                  <a:cubicBezTo>
                    <a:pt x="780092" y="16034"/>
                    <a:pt x="790419" y="30951"/>
                    <a:pt x="77494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3025775"/>
            <a:ext cx="1354138" cy="1089025"/>
            <a:chOff x="7467600" y="3026229"/>
            <a:chExt cx="1354231" cy="1088571"/>
          </a:xfrm>
        </p:grpSpPr>
        <p:sp>
          <p:nvSpPr>
            <p:cNvPr id="33799" name="Isosceles Triangle 6"/>
            <p:cNvSpPr>
              <a:spLocks noChangeArrowheads="1"/>
            </p:cNvSpPr>
            <p:nvPr/>
          </p:nvSpPr>
          <p:spPr bwMode="auto">
            <a:xfrm>
              <a:off x="7491429" y="3026229"/>
              <a:ext cx="12192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00" name="Freeform 7"/>
            <p:cNvSpPr>
              <a:spLocks/>
            </p:cNvSpPr>
            <p:nvPr/>
          </p:nvSpPr>
          <p:spPr bwMode="auto">
            <a:xfrm>
              <a:off x="7467600" y="3102429"/>
              <a:ext cx="1354231" cy="1012371"/>
            </a:xfrm>
            <a:custGeom>
              <a:avLst/>
              <a:gdLst>
                <a:gd name="T0" fmla="*/ 481029 w 1354231"/>
                <a:gd name="T1" fmla="*/ 10886 h 1012371"/>
                <a:gd name="T2" fmla="*/ 285086 w 1354231"/>
                <a:gd name="T3" fmla="*/ 163286 h 1012371"/>
                <a:gd name="T4" fmla="*/ 241543 w 1354231"/>
                <a:gd name="T5" fmla="*/ 217714 h 1012371"/>
                <a:gd name="T6" fmla="*/ 176229 w 1354231"/>
                <a:gd name="T7" fmla="*/ 381000 h 1012371"/>
                <a:gd name="T8" fmla="*/ 154458 w 1354231"/>
                <a:gd name="T9" fmla="*/ 457200 h 1012371"/>
                <a:gd name="T10" fmla="*/ 34715 w 1354231"/>
                <a:gd name="T11" fmla="*/ 522514 h 1012371"/>
                <a:gd name="T12" fmla="*/ 2058 w 1354231"/>
                <a:gd name="T13" fmla="*/ 620486 h 1012371"/>
                <a:gd name="T14" fmla="*/ 100029 w 1354231"/>
                <a:gd name="T15" fmla="*/ 783771 h 1012371"/>
                <a:gd name="T16" fmla="*/ 219772 w 1354231"/>
                <a:gd name="T17" fmla="*/ 729343 h 1012371"/>
                <a:gd name="T18" fmla="*/ 263315 w 1354231"/>
                <a:gd name="T19" fmla="*/ 631371 h 1012371"/>
                <a:gd name="T20" fmla="*/ 295972 w 1354231"/>
                <a:gd name="T21" fmla="*/ 511629 h 1012371"/>
                <a:gd name="T22" fmla="*/ 339515 w 1354231"/>
                <a:gd name="T23" fmla="*/ 468086 h 1012371"/>
                <a:gd name="T24" fmla="*/ 393943 w 1354231"/>
                <a:gd name="T25" fmla="*/ 391886 h 1012371"/>
                <a:gd name="T26" fmla="*/ 470143 w 1354231"/>
                <a:gd name="T27" fmla="*/ 391886 h 1012371"/>
                <a:gd name="T28" fmla="*/ 426600 w 1354231"/>
                <a:gd name="T29" fmla="*/ 674914 h 1012371"/>
                <a:gd name="T30" fmla="*/ 513686 w 1354231"/>
                <a:gd name="T31" fmla="*/ 696686 h 1012371"/>
                <a:gd name="T32" fmla="*/ 513686 w 1354231"/>
                <a:gd name="T33" fmla="*/ 522514 h 1012371"/>
                <a:gd name="T34" fmla="*/ 600772 w 1354231"/>
                <a:gd name="T35" fmla="*/ 424543 h 1012371"/>
                <a:gd name="T36" fmla="*/ 644315 w 1354231"/>
                <a:gd name="T37" fmla="*/ 337457 h 1012371"/>
                <a:gd name="T38" fmla="*/ 709629 w 1354231"/>
                <a:gd name="T39" fmla="*/ 794657 h 1012371"/>
                <a:gd name="T40" fmla="*/ 774943 w 1354231"/>
                <a:gd name="T41" fmla="*/ 794657 h 1012371"/>
                <a:gd name="T42" fmla="*/ 785829 w 1354231"/>
                <a:gd name="T43" fmla="*/ 489857 h 1012371"/>
                <a:gd name="T44" fmla="*/ 753172 w 1354231"/>
                <a:gd name="T45" fmla="*/ 370114 h 1012371"/>
                <a:gd name="T46" fmla="*/ 753172 w 1354231"/>
                <a:gd name="T47" fmla="*/ 326571 h 1012371"/>
                <a:gd name="T48" fmla="*/ 840258 w 1354231"/>
                <a:gd name="T49" fmla="*/ 391886 h 1012371"/>
                <a:gd name="T50" fmla="*/ 883800 w 1354231"/>
                <a:gd name="T51" fmla="*/ 522514 h 1012371"/>
                <a:gd name="T52" fmla="*/ 992658 w 1354231"/>
                <a:gd name="T53" fmla="*/ 729343 h 1012371"/>
                <a:gd name="T54" fmla="*/ 1221258 w 1354231"/>
                <a:gd name="T55" fmla="*/ 947057 h 1012371"/>
                <a:gd name="T56" fmla="*/ 1341000 w 1354231"/>
                <a:gd name="T57" fmla="*/ 1001486 h 1012371"/>
                <a:gd name="T58" fmla="*/ 1341000 w 1354231"/>
                <a:gd name="T59" fmla="*/ 751114 h 1012371"/>
                <a:gd name="T60" fmla="*/ 1155943 w 1354231"/>
                <a:gd name="T61" fmla="*/ 544286 h 1012371"/>
                <a:gd name="T62" fmla="*/ 1090629 w 1354231"/>
                <a:gd name="T63" fmla="*/ 457200 h 1012371"/>
                <a:gd name="T64" fmla="*/ 1003543 w 1354231"/>
                <a:gd name="T65" fmla="*/ 370114 h 1012371"/>
                <a:gd name="T66" fmla="*/ 938229 w 1354231"/>
                <a:gd name="T67" fmla="*/ 250371 h 1012371"/>
                <a:gd name="T68" fmla="*/ 862029 w 1354231"/>
                <a:gd name="T69" fmla="*/ 141514 h 1012371"/>
                <a:gd name="T70" fmla="*/ 807600 w 1354231"/>
                <a:gd name="T71" fmla="*/ 43543 h 10123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54231"/>
                <a:gd name="T109" fmla="*/ 0 h 1012371"/>
                <a:gd name="T110" fmla="*/ 1354231 w 1354231"/>
                <a:gd name="T111" fmla="*/ 1012371 h 10123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54231" h="1012371">
                  <a:moveTo>
                    <a:pt x="513686" y="0"/>
                  </a:moveTo>
                  <a:cubicBezTo>
                    <a:pt x="502800" y="3629"/>
                    <a:pt x="489910" y="3620"/>
                    <a:pt x="481029" y="10886"/>
                  </a:cubicBezTo>
                  <a:cubicBezTo>
                    <a:pt x="350130" y="117985"/>
                    <a:pt x="442867" y="81662"/>
                    <a:pt x="361286" y="108857"/>
                  </a:cubicBezTo>
                  <a:cubicBezTo>
                    <a:pt x="309629" y="160514"/>
                    <a:pt x="337216" y="145909"/>
                    <a:pt x="285086" y="163286"/>
                  </a:cubicBezTo>
                  <a:cubicBezTo>
                    <a:pt x="277829" y="174172"/>
                    <a:pt x="271488" y="185727"/>
                    <a:pt x="263315" y="195943"/>
                  </a:cubicBezTo>
                  <a:cubicBezTo>
                    <a:pt x="256904" y="203957"/>
                    <a:pt x="246823" y="208913"/>
                    <a:pt x="241543" y="217714"/>
                  </a:cubicBezTo>
                  <a:cubicBezTo>
                    <a:pt x="199147" y="288373"/>
                    <a:pt x="264054" y="216975"/>
                    <a:pt x="208886" y="272143"/>
                  </a:cubicBezTo>
                  <a:cubicBezTo>
                    <a:pt x="157141" y="427380"/>
                    <a:pt x="209138" y="265823"/>
                    <a:pt x="176229" y="381000"/>
                  </a:cubicBezTo>
                  <a:cubicBezTo>
                    <a:pt x="173077" y="392033"/>
                    <a:pt x="168495" y="402624"/>
                    <a:pt x="165343" y="413657"/>
                  </a:cubicBezTo>
                  <a:cubicBezTo>
                    <a:pt x="161233" y="428042"/>
                    <a:pt x="158568" y="442815"/>
                    <a:pt x="154458" y="457200"/>
                  </a:cubicBezTo>
                  <a:cubicBezTo>
                    <a:pt x="151306" y="468233"/>
                    <a:pt x="152909" y="483188"/>
                    <a:pt x="143572" y="489857"/>
                  </a:cubicBezTo>
                  <a:cubicBezTo>
                    <a:pt x="129297" y="500053"/>
                    <a:pt x="57995" y="516694"/>
                    <a:pt x="34715" y="522514"/>
                  </a:cubicBezTo>
                  <a:lnTo>
                    <a:pt x="12943" y="587829"/>
                  </a:lnTo>
                  <a:lnTo>
                    <a:pt x="2058" y="620486"/>
                  </a:lnTo>
                  <a:cubicBezTo>
                    <a:pt x="5686" y="653143"/>
                    <a:pt x="0" y="688256"/>
                    <a:pt x="12943" y="718457"/>
                  </a:cubicBezTo>
                  <a:cubicBezTo>
                    <a:pt x="33791" y="767102"/>
                    <a:pt x="61677" y="770988"/>
                    <a:pt x="100029" y="783771"/>
                  </a:cubicBezTo>
                  <a:cubicBezTo>
                    <a:pt x="136315" y="780143"/>
                    <a:pt x="175688" y="787976"/>
                    <a:pt x="208886" y="772886"/>
                  </a:cubicBezTo>
                  <a:cubicBezTo>
                    <a:pt x="222506" y="766695"/>
                    <a:pt x="213081" y="742725"/>
                    <a:pt x="219772" y="729343"/>
                  </a:cubicBezTo>
                  <a:cubicBezTo>
                    <a:pt x="224362" y="720163"/>
                    <a:pt x="234286" y="714828"/>
                    <a:pt x="241543" y="707571"/>
                  </a:cubicBezTo>
                  <a:cubicBezTo>
                    <a:pt x="253665" y="671206"/>
                    <a:pt x="254203" y="672374"/>
                    <a:pt x="263315" y="631371"/>
                  </a:cubicBezTo>
                  <a:cubicBezTo>
                    <a:pt x="267329" y="613310"/>
                    <a:pt x="269332" y="594793"/>
                    <a:pt x="274200" y="576943"/>
                  </a:cubicBezTo>
                  <a:cubicBezTo>
                    <a:pt x="280238" y="554803"/>
                    <a:pt x="274201" y="518886"/>
                    <a:pt x="295972" y="511629"/>
                  </a:cubicBezTo>
                  <a:lnTo>
                    <a:pt x="328629" y="500743"/>
                  </a:lnTo>
                  <a:cubicBezTo>
                    <a:pt x="332258" y="489857"/>
                    <a:pt x="332846" y="477423"/>
                    <a:pt x="339515" y="468086"/>
                  </a:cubicBezTo>
                  <a:cubicBezTo>
                    <a:pt x="351446" y="451383"/>
                    <a:pt x="383058" y="424543"/>
                    <a:pt x="383058" y="424543"/>
                  </a:cubicBezTo>
                  <a:cubicBezTo>
                    <a:pt x="386686" y="413657"/>
                    <a:pt x="388040" y="401725"/>
                    <a:pt x="393943" y="391886"/>
                  </a:cubicBezTo>
                  <a:cubicBezTo>
                    <a:pt x="408886" y="366981"/>
                    <a:pt x="422684" y="367791"/>
                    <a:pt x="448372" y="359229"/>
                  </a:cubicBezTo>
                  <a:cubicBezTo>
                    <a:pt x="455629" y="370115"/>
                    <a:pt x="467992" y="378981"/>
                    <a:pt x="470143" y="391886"/>
                  </a:cubicBezTo>
                  <a:cubicBezTo>
                    <a:pt x="474181" y="416112"/>
                    <a:pt x="451122" y="432679"/>
                    <a:pt x="437486" y="446314"/>
                  </a:cubicBezTo>
                  <a:cubicBezTo>
                    <a:pt x="415607" y="577590"/>
                    <a:pt x="406900" y="556712"/>
                    <a:pt x="426600" y="674914"/>
                  </a:cubicBezTo>
                  <a:cubicBezTo>
                    <a:pt x="428486" y="686232"/>
                    <a:pt x="433857" y="696685"/>
                    <a:pt x="437486" y="707571"/>
                  </a:cubicBezTo>
                  <a:cubicBezTo>
                    <a:pt x="462886" y="703943"/>
                    <a:pt x="490737" y="708160"/>
                    <a:pt x="513686" y="696686"/>
                  </a:cubicBezTo>
                  <a:cubicBezTo>
                    <a:pt x="523949" y="691555"/>
                    <a:pt x="524572" y="675504"/>
                    <a:pt x="524572" y="664029"/>
                  </a:cubicBezTo>
                  <a:cubicBezTo>
                    <a:pt x="524572" y="616718"/>
                    <a:pt x="517315" y="569686"/>
                    <a:pt x="513686" y="522514"/>
                  </a:cubicBezTo>
                  <a:cubicBezTo>
                    <a:pt x="517315" y="500743"/>
                    <a:pt x="512874" y="475917"/>
                    <a:pt x="524572" y="457200"/>
                  </a:cubicBezTo>
                  <a:cubicBezTo>
                    <a:pt x="531651" y="445874"/>
                    <a:pt x="585761" y="429547"/>
                    <a:pt x="600772" y="424543"/>
                  </a:cubicBezTo>
                  <a:cubicBezTo>
                    <a:pt x="631610" y="332031"/>
                    <a:pt x="588602" y="444827"/>
                    <a:pt x="633429" y="370114"/>
                  </a:cubicBezTo>
                  <a:cubicBezTo>
                    <a:pt x="639333" y="360275"/>
                    <a:pt x="640686" y="348343"/>
                    <a:pt x="644315" y="337457"/>
                  </a:cubicBezTo>
                  <a:cubicBezTo>
                    <a:pt x="647943" y="449943"/>
                    <a:pt x="648957" y="562543"/>
                    <a:pt x="655200" y="674914"/>
                  </a:cubicBezTo>
                  <a:cubicBezTo>
                    <a:pt x="656918" y="705847"/>
                    <a:pt x="676045" y="783462"/>
                    <a:pt x="709629" y="794657"/>
                  </a:cubicBezTo>
                  <a:lnTo>
                    <a:pt x="742286" y="805543"/>
                  </a:lnTo>
                  <a:cubicBezTo>
                    <a:pt x="753172" y="801914"/>
                    <a:pt x="765104" y="800561"/>
                    <a:pt x="774943" y="794657"/>
                  </a:cubicBezTo>
                  <a:cubicBezTo>
                    <a:pt x="783744" y="789377"/>
                    <a:pt x="796349" y="783143"/>
                    <a:pt x="796715" y="772886"/>
                  </a:cubicBezTo>
                  <a:cubicBezTo>
                    <a:pt x="800085" y="678533"/>
                    <a:pt x="792109" y="584061"/>
                    <a:pt x="785829" y="489857"/>
                  </a:cubicBezTo>
                  <a:cubicBezTo>
                    <a:pt x="784350" y="467669"/>
                    <a:pt x="770325" y="435591"/>
                    <a:pt x="764058" y="413657"/>
                  </a:cubicBezTo>
                  <a:cubicBezTo>
                    <a:pt x="759948" y="399272"/>
                    <a:pt x="759863" y="383495"/>
                    <a:pt x="753172" y="370114"/>
                  </a:cubicBezTo>
                  <a:cubicBezTo>
                    <a:pt x="748582" y="360934"/>
                    <a:pt x="738657" y="355600"/>
                    <a:pt x="731400" y="348343"/>
                  </a:cubicBezTo>
                  <a:cubicBezTo>
                    <a:pt x="738657" y="341086"/>
                    <a:pt x="742909" y="326571"/>
                    <a:pt x="753172" y="326571"/>
                  </a:cubicBezTo>
                  <a:cubicBezTo>
                    <a:pt x="776121" y="326571"/>
                    <a:pt x="818486" y="348343"/>
                    <a:pt x="818486" y="348343"/>
                  </a:cubicBezTo>
                  <a:cubicBezTo>
                    <a:pt x="825743" y="362857"/>
                    <a:pt x="832207" y="377797"/>
                    <a:pt x="840258" y="391886"/>
                  </a:cubicBezTo>
                  <a:cubicBezTo>
                    <a:pt x="846749" y="403245"/>
                    <a:pt x="857892" y="412131"/>
                    <a:pt x="862029" y="424543"/>
                  </a:cubicBezTo>
                  <a:cubicBezTo>
                    <a:pt x="865978" y="436390"/>
                    <a:pt x="870523" y="502598"/>
                    <a:pt x="883800" y="522514"/>
                  </a:cubicBezTo>
                  <a:cubicBezTo>
                    <a:pt x="906749" y="556938"/>
                    <a:pt x="960000" y="620486"/>
                    <a:pt x="960000" y="620486"/>
                  </a:cubicBezTo>
                  <a:cubicBezTo>
                    <a:pt x="965457" y="642314"/>
                    <a:pt x="983020" y="717296"/>
                    <a:pt x="992658" y="729343"/>
                  </a:cubicBezTo>
                  <a:cubicBezTo>
                    <a:pt x="1041202" y="790023"/>
                    <a:pt x="1125066" y="898962"/>
                    <a:pt x="1177715" y="925286"/>
                  </a:cubicBezTo>
                  <a:lnTo>
                    <a:pt x="1221258" y="947057"/>
                  </a:lnTo>
                  <a:cubicBezTo>
                    <a:pt x="1241319" y="967118"/>
                    <a:pt x="1270343" y="1012371"/>
                    <a:pt x="1308343" y="1012371"/>
                  </a:cubicBezTo>
                  <a:cubicBezTo>
                    <a:pt x="1319817" y="1012371"/>
                    <a:pt x="1330114" y="1005114"/>
                    <a:pt x="1341000" y="1001486"/>
                  </a:cubicBezTo>
                  <a:cubicBezTo>
                    <a:pt x="1344629" y="990600"/>
                    <a:pt x="1351886" y="980304"/>
                    <a:pt x="1351886" y="968829"/>
                  </a:cubicBezTo>
                  <a:cubicBezTo>
                    <a:pt x="1351886" y="896167"/>
                    <a:pt x="1354231" y="822562"/>
                    <a:pt x="1341000" y="751114"/>
                  </a:cubicBezTo>
                  <a:cubicBezTo>
                    <a:pt x="1333292" y="709491"/>
                    <a:pt x="1264352" y="631072"/>
                    <a:pt x="1232143" y="609600"/>
                  </a:cubicBezTo>
                  <a:cubicBezTo>
                    <a:pt x="1202597" y="589903"/>
                    <a:pt x="1177060" y="575963"/>
                    <a:pt x="1155943" y="544286"/>
                  </a:cubicBezTo>
                  <a:cubicBezTo>
                    <a:pt x="1088935" y="443773"/>
                    <a:pt x="1174445" y="567413"/>
                    <a:pt x="1112400" y="489857"/>
                  </a:cubicBezTo>
                  <a:cubicBezTo>
                    <a:pt x="1104227" y="479641"/>
                    <a:pt x="1099880" y="466451"/>
                    <a:pt x="1090629" y="457200"/>
                  </a:cubicBezTo>
                  <a:cubicBezTo>
                    <a:pt x="1077800" y="444371"/>
                    <a:pt x="1061024" y="436158"/>
                    <a:pt x="1047086" y="424543"/>
                  </a:cubicBezTo>
                  <a:cubicBezTo>
                    <a:pt x="1023822" y="405156"/>
                    <a:pt x="1021119" y="396477"/>
                    <a:pt x="1003543" y="370114"/>
                  </a:cubicBezTo>
                  <a:cubicBezTo>
                    <a:pt x="996286" y="348343"/>
                    <a:pt x="994502" y="323895"/>
                    <a:pt x="981772" y="304800"/>
                  </a:cubicBezTo>
                  <a:cubicBezTo>
                    <a:pt x="914751" y="204271"/>
                    <a:pt x="1000281" y="327939"/>
                    <a:pt x="938229" y="250371"/>
                  </a:cubicBezTo>
                  <a:cubicBezTo>
                    <a:pt x="883311" y="181722"/>
                    <a:pt x="947246" y="248501"/>
                    <a:pt x="894686" y="195943"/>
                  </a:cubicBezTo>
                  <a:cubicBezTo>
                    <a:pt x="863848" y="103431"/>
                    <a:pt x="906856" y="216227"/>
                    <a:pt x="862029" y="141514"/>
                  </a:cubicBezTo>
                  <a:cubicBezTo>
                    <a:pt x="856125" y="131675"/>
                    <a:pt x="856716" y="118888"/>
                    <a:pt x="851143" y="108857"/>
                  </a:cubicBezTo>
                  <a:cubicBezTo>
                    <a:pt x="838436" y="85984"/>
                    <a:pt x="826102" y="62046"/>
                    <a:pt x="807600" y="43543"/>
                  </a:cubicBezTo>
                  <a:cubicBezTo>
                    <a:pt x="780092" y="16034"/>
                    <a:pt x="790419" y="30951"/>
                    <a:pt x="77494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Connection between CFLs and RLs</a:t>
            </a:r>
          </a:p>
        </p:txBody>
      </p:sp>
      <p:sp>
        <p:nvSpPr>
          <p:cNvPr id="3481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E5E410-34D1-324C-8D52-19D041E0B208}" type="slidenum">
              <a:rPr lang="en-US" altLang="x-none" sz="1400">
                <a:solidFill>
                  <a:schemeClr val="bg2"/>
                </a:solidFill>
              </a:rPr>
              <a:pPr/>
              <a:t>32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FB1B2FF-BED4-8146-A6EE-B06D6EA015C4}" type="slidenum">
              <a:rPr lang="en-US" altLang="x-none" sz="1400"/>
              <a:pPr/>
              <a:t>33</a:t>
            </a:fld>
            <a:endParaRPr lang="en-US" altLang="x-none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CFLs &amp; Regular Languages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A CFG is said to be</a:t>
            </a:r>
            <a:r>
              <a:rPr lang="en-US" altLang="x-none" sz="2800">
                <a:solidFill>
                  <a:schemeClr val="hlink"/>
                </a:solidFill>
              </a:rPr>
              <a:t> </a:t>
            </a:r>
            <a:r>
              <a:rPr lang="en-US" altLang="x-none" sz="2800" i="1">
                <a:solidFill>
                  <a:schemeClr val="hlink"/>
                </a:solidFill>
              </a:rPr>
              <a:t>right-linear</a:t>
            </a:r>
            <a:r>
              <a:rPr lang="en-US" altLang="x-none" sz="2800" i="1"/>
              <a:t> </a:t>
            </a:r>
            <a:r>
              <a:rPr lang="en-US" altLang="x-none" sz="2800"/>
              <a:t>if all the productions are one of the following two forms: </a:t>
            </a:r>
            <a:r>
              <a:rPr lang="en-US" altLang="x-none" sz="2400" i="1">
                <a:solidFill>
                  <a:srgbClr val="FF0000"/>
                </a:solidFill>
              </a:rPr>
              <a:t>A ==&gt; wB (or) A ==&gt; w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u="sng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x-none" sz="2800" u="sng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>
                <a:solidFill>
                  <a:schemeClr val="folHlink"/>
                </a:solidFill>
              </a:rPr>
              <a:t>Theorem 1:</a:t>
            </a:r>
            <a:r>
              <a:rPr lang="en-US" altLang="x-none" sz="2800">
                <a:solidFill>
                  <a:schemeClr val="folHlink"/>
                </a:solidFill>
              </a:rPr>
              <a:t> Every right-linear CFG generates a 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>
                <a:solidFill>
                  <a:schemeClr val="folHlink"/>
                </a:solidFill>
              </a:rPr>
              <a:t>Theorem 2:</a:t>
            </a:r>
            <a:r>
              <a:rPr lang="en-US" altLang="x-none" sz="2800">
                <a:solidFill>
                  <a:schemeClr val="folHlink"/>
                </a:solidFill>
              </a:rPr>
              <a:t> Every regular language has a right-linear grammar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Theorem 3:</a:t>
            </a:r>
            <a:r>
              <a:rPr lang="en-US" altLang="x-none" sz="2800"/>
              <a:t> Left-linear CFGs also represent RLs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4267200" y="3246438"/>
            <a:ext cx="24907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chemeClr val="hlink"/>
                </a:solidFill>
              </a:rPr>
              <a:t>Where: </a:t>
            </a:r>
          </a:p>
          <a:p>
            <a:pPr>
              <a:buFontTx/>
              <a:buChar char="•"/>
            </a:pPr>
            <a:r>
              <a:rPr lang="en-US" altLang="x-none" sz="1600">
                <a:solidFill>
                  <a:schemeClr val="hlink"/>
                </a:solidFill>
              </a:rPr>
              <a:t> A &amp; B are variables, </a:t>
            </a:r>
          </a:p>
          <a:p>
            <a:pPr>
              <a:buFontTx/>
              <a:buChar char="•"/>
            </a:pPr>
            <a:r>
              <a:rPr lang="en-US" altLang="x-none" sz="1600">
                <a:solidFill>
                  <a:schemeClr val="hlink"/>
                </a:solidFill>
              </a:rPr>
              <a:t> w is a string of terminals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57200"/>
            <a:ext cx="6164263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What kind of grammars result for regular languages?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2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Examples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B066B5-74D5-C74E-9BEB-028BB35979FE}" type="slidenum">
              <a:rPr lang="en-US" altLang="x-none" sz="1400"/>
              <a:pPr/>
              <a:t>34</a:t>
            </a:fld>
            <a:endParaRPr lang="en-US" altLang="x-none" sz="1400"/>
          </a:p>
        </p:txBody>
      </p:sp>
      <p:cxnSp>
        <p:nvCxnSpPr>
          <p:cNvPr id="36868" name="Straight Arrow Connector 5"/>
          <p:cNvCxnSpPr>
            <a:cxnSpLocks noChangeShapeType="1"/>
          </p:cNvCxnSpPr>
          <p:nvPr/>
        </p:nvCxnSpPr>
        <p:spPr bwMode="auto">
          <a:xfrm>
            <a:off x="457200" y="2743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7620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1600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2438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23622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3" name="Freeform 10"/>
          <p:cNvSpPr>
            <a:spLocks/>
          </p:cNvSpPr>
          <p:nvPr/>
        </p:nvSpPr>
        <p:spPr bwMode="auto">
          <a:xfrm>
            <a:off x="850900" y="22844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74" name="Straight Arrow Connector 12"/>
          <p:cNvCxnSpPr>
            <a:cxnSpLocks noChangeShapeType="1"/>
            <a:stCxn id="36869" idx="6"/>
            <a:endCxn id="36870" idx="2"/>
          </p:cNvCxnSpPr>
          <p:nvPr/>
        </p:nvCxnSpPr>
        <p:spPr bwMode="auto">
          <a:xfrm>
            <a:off x="1143000" y="2781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Arrow Connector 14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>
            <a:off x="1981200" y="2781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Freeform 15"/>
          <p:cNvSpPr>
            <a:spLocks/>
          </p:cNvSpPr>
          <p:nvPr/>
        </p:nvSpPr>
        <p:spPr bwMode="auto">
          <a:xfrm>
            <a:off x="1676400" y="22860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6"/>
          <p:cNvSpPr>
            <a:spLocks/>
          </p:cNvSpPr>
          <p:nvPr/>
        </p:nvSpPr>
        <p:spPr bwMode="auto">
          <a:xfrm>
            <a:off x="2514600" y="22098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Box 17"/>
          <p:cNvSpPr txBox="1">
            <a:spLocks noChangeArrowheads="1"/>
          </p:cNvSpPr>
          <p:nvPr/>
        </p:nvSpPr>
        <p:spPr bwMode="auto">
          <a:xfrm>
            <a:off x="914400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>
            <a:off x="11430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19812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81" name="TextBox 20"/>
          <p:cNvSpPr txBox="1">
            <a:spLocks noChangeArrowheads="1"/>
          </p:cNvSpPr>
          <p:nvPr/>
        </p:nvSpPr>
        <p:spPr bwMode="auto">
          <a:xfrm>
            <a:off x="1730375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2" name="TextBox 21"/>
          <p:cNvSpPr txBox="1">
            <a:spLocks noChangeArrowheads="1"/>
          </p:cNvSpPr>
          <p:nvPr/>
        </p:nvSpPr>
        <p:spPr bwMode="auto">
          <a:xfrm>
            <a:off x="2667000" y="21336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0,1</a:t>
            </a:r>
          </a:p>
        </p:txBody>
      </p:sp>
      <p:cxnSp>
        <p:nvCxnSpPr>
          <p:cNvPr id="36883" name="Straight Arrow Connector 22"/>
          <p:cNvCxnSpPr>
            <a:cxnSpLocks noChangeShapeType="1"/>
          </p:cNvCxnSpPr>
          <p:nvPr/>
        </p:nvCxnSpPr>
        <p:spPr bwMode="auto">
          <a:xfrm>
            <a:off x="3429000" y="2895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Oval 23"/>
          <p:cNvSpPr>
            <a:spLocks noChangeArrowheads="1"/>
          </p:cNvSpPr>
          <p:nvPr/>
        </p:nvSpPr>
        <p:spPr bwMode="auto">
          <a:xfrm>
            <a:off x="373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85" name="Oval 24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86" name="Oval 25"/>
          <p:cNvSpPr>
            <a:spLocks noChangeArrowheads="1"/>
          </p:cNvSpPr>
          <p:nvPr/>
        </p:nvSpPr>
        <p:spPr bwMode="auto">
          <a:xfrm>
            <a:off x="5410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87" name="Oval 26"/>
          <p:cNvSpPr>
            <a:spLocks noChangeArrowheads="1"/>
          </p:cNvSpPr>
          <p:nvPr/>
        </p:nvSpPr>
        <p:spPr bwMode="auto">
          <a:xfrm>
            <a:off x="5334000" y="2667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88" name="Freeform 27"/>
          <p:cNvSpPr>
            <a:spLocks/>
          </p:cNvSpPr>
          <p:nvPr/>
        </p:nvSpPr>
        <p:spPr bwMode="auto">
          <a:xfrm>
            <a:off x="3822700" y="24368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9" name="Straight Arrow Connector 28"/>
          <p:cNvCxnSpPr>
            <a:cxnSpLocks noChangeShapeType="1"/>
            <a:stCxn id="36884" idx="6"/>
            <a:endCxn id="36885" idx="2"/>
          </p:cNvCxnSpPr>
          <p:nvPr/>
        </p:nvCxnSpPr>
        <p:spPr bwMode="auto">
          <a:xfrm>
            <a:off x="4114800" y="2933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Straight Arrow Connector 29"/>
          <p:cNvCxnSpPr>
            <a:cxnSpLocks noChangeShapeType="1"/>
            <a:stCxn id="36885" idx="6"/>
            <a:endCxn id="36887" idx="2"/>
          </p:cNvCxnSpPr>
          <p:nvPr/>
        </p:nvCxnSpPr>
        <p:spPr bwMode="auto">
          <a:xfrm>
            <a:off x="4953000" y="2933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Freeform 30"/>
          <p:cNvSpPr>
            <a:spLocks/>
          </p:cNvSpPr>
          <p:nvPr/>
        </p:nvSpPr>
        <p:spPr bwMode="auto">
          <a:xfrm>
            <a:off x="4648200" y="24384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TextBox 32"/>
          <p:cNvSpPr txBox="1">
            <a:spLocks noChangeArrowheads="1"/>
          </p:cNvSpPr>
          <p:nvPr/>
        </p:nvSpPr>
        <p:spPr bwMode="auto">
          <a:xfrm>
            <a:off x="3886200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3" name="TextBox 33"/>
          <p:cNvSpPr txBox="1">
            <a:spLocks noChangeArrowheads="1"/>
          </p:cNvSpPr>
          <p:nvPr/>
        </p:nvSpPr>
        <p:spPr bwMode="auto">
          <a:xfrm>
            <a:off x="41148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4" name="TextBox 34"/>
          <p:cNvSpPr txBox="1">
            <a:spLocks noChangeArrowheads="1"/>
          </p:cNvSpPr>
          <p:nvPr/>
        </p:nvSpPr>
        <p:spPr bwMode="auto">
          <a:xfrm>
            <a:off x="49530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5" name="TextBox 35"/>
          <p:cNvSpPr txBox="1">
            <a:spLocks noChangeArrowheads="1"/>
          </p:cNvSpPr>
          <p:nvPr/>
        </p:nvSpPr>
        <p:spPr bwMode="auto">
          <a:xfrm>
            <a:off x="4702175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6" name="Freeform 37"/>
          <p:cNvSpPr>
            <a:spLocks/>
          </p:cNvSpPr>
          <p:nvPr/>
        </p:nvSpPr>
        <p:spPr bwMode="auto">
          <a:xfrm>
            <a:off x="4929188" y="3090863"/>
            <a:ext cx="511175" cy="180975"/>
          </a:xfrm>
          <a:custGeom>
            <a:avLst/>
            <a:gdLst>
              <a:gd name="T0" fmla="*/ 511175 w 512064"/>
              <a:gd name="T1" fmla="*/ 45624 h 181356"/>
              <a:gd name="T2" fmla="*/ 173434 w 512064"/>
              <a:gd name="T3" fmla="*/ 173371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8"/>
          <p:cNvSpPr>
            <a:spLocks/>
          </p:cNvSpPr>
          <p:nvPr/>
        </p:nvSpPr>
        <p:spPr bwMode="auto">
          <a:xfrm>
            <a:off x="3962400" y="3124200"/>
            <a:ext cx="1655763" cy="304800"/>
          </a:xfrm>
          <a:custGeom>
            <a:avLst/>
            <a:gdLst>
              <a:gd name="T0" fmla="*/ 5351663 w 512064"/>
              <a:gd name="T1" fmla="*/ 129143 h 181356"/>
              <a:gd name="T2" fmla="*/ 1815744 w 512064"/>
              <a:gd name="T3" fmla="*/ 490745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TextBox 39"/>
          <p:cNvSpPr txBox="1">
            <a:spLocks noChangeArrowheads="1"/>
          </p:cNvSpPr>
          <p:nvPr/>
        </p:nvSpPr>
        <p:spPr bwMode="auto">
          <a:xfrm>
            <a:off x="4953000" y="2895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9" name="TextBox 40"/>
          <p:cNvSpPr txBox="1">
            <a:spLocks noChangeArrowheads="1"/>
          </p:cNvSpPr>
          <p:nvPr/>
        </p:nvSpPr>
        <p:spPr bwMode="auto">
          <a:xfrm>
            <a:off x="4572000" y="3200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900" name="TextBox 41"/>
          <p:cNvSpPr txBox="1">
            <a:spLocks noChangeArrowheads="1"/>
          </p:cNvSpPr>
          <p:nvPr/>
        </p:nvSpPr>
        <p:spPr bwMode="auto">
          <a:xfrm>
            <a:off x="6553200" y="2209800"/>
            <a:ext cx="2505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altLang="x-none"/>
              <a:t>A =&gt; 01B | C</a:t>
            </a:r>
          </a:p>
          <a:p>
            <a:r>
              <a:rPr lang="en-US" altLang="x-none"/>
              <a:t>   B =&gt; 11B | 0C | 1A</a:t>
            </a:r>
          </a:p>
          <a:p>
            <a:r>
              <a:rPr lang="en-US" altLang="x-none"/>
              <a:t>   C =&gt; 1A | 0 | 1</a:t>
            </a:r>
          </a:p>
        </p:txBody>
      </p:sp>
      <p:cxnSp>
        <p:nvCxnSpPr>
          <p:cNvPr id="36901" name="Straight Connector 43"/>
          <p:cNvCxnSpPr>
            <a:cxnSpLocks noChangeShapeType="1"/>
          </p:cNvCxnSpPr>
          <p:nvPr/>
        </p:nvCxnSpPr>
        <p:spPr bwMode="auto">
          <a:xfrm>
            <a:off x="32766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Straight Connector 44"/>
          <p:cNvCxnSpPr>
            <a:cxnSpLocks noChangeShapeType="1"/>
          </p:cNvCxnSpPr>
          <p:nvPr/>
        </p:nvCxnSpPr>
        <p:spPr bwMode="auto">
          <a:xfrm>
            <a:off x="6096000" y="2057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Box 45"/>
          <p:cNvSpPr txBox="1">
            <a:spLocks noChangeArrowheads="1"/>
          </p:cNvSpPr>
          <p:nvPr/>
        </p:nvSpPr>
        <p:spPr bwMode="auto">
          <a:xfrm>
            <a:off x="304800" y="35052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4" name="TextBox 46"/>
          <p:cNvSpPr txBox="1">
            <a:spLocks noChangeArrowheads="1"/>
          </p:cNvSpPr>
          <p:nvPr/>
        </p:nvSpPr>
        <p:spPr bwMode="auto">
          <a:xfrm>
            <a:off x="3429000" y="35814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5" name="TextBox 47"/>
          <p:cNvSpPr txBox="1">
            <a:spLocks noChangeArrowheads="1"/>
          </p:cNvSpPr>
          <p:nvPr/>
        </p:nvSpPr>
        <p:spPr bwMode="auto">
          <a:xfrm>
            <a:off x="6324600" y="350520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Finite Automaton?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Ambiguity in CFGs and CFLs</a:t>
            </a:r>
          </a:p>
        </p:txBody>
      </p:sp>
      <p:sp>
        <p:nvSpPr>
          <p:cNvPr id="3789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6DA04C-FBB7-824E-9BA9-F80B47D1C156}" type="slidenum">
              <a:rPr lang="en-US" altLang="x-none" sz="1400">
                <a:solidFill>
                  <a:schemeClr val="bg2"/>
                </a:solidFill>
              </a:rPr>
              <a:pPr/>
              <a:t>35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51C505D-6505-6042-8AD5-5C95388044AC}" type="slidenum">
              <a:rPr lang="en-US" altLang="x-none" sz="1400"/>
              <a:pPr/>
              <a:t>36</a:t>
            </a:fld>
            <a:endParaRPr lang="en-US" altLang="x-none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Ambiguity in CFGs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20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A CFG is said to be </a:t>
            </a:r>
            <a:r>
              <a:rPr lang="en-US" altLang="x-none" i="1">
                <a:solidFill>
                  <a:schemeClr val="hlink"/>
                </a:solidFill>
              </a:rPr>
              <a:t>ambiguous</a:t>
            </a:r>
            <a:r>
              <a:rPr lang="en-US" altLang="x-none" i="1"/>
              <a:t> </a:t>
            </a:r>
            <a:r>
              <a:rPr lang="en-US" altLang="x-none"/>
              <a:t>if there exists a string which has more than one left-most derivation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733800" y="4343400"/>
            <a:ext cx="2611438" cy="18780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#1: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S </a:t>
            </a:r>
            <a:br>
              <a:rPr lang="en-US" altLang="x-none"/>
            </a:br>
            <a:r>
              <a:rPr lang="en-US" altLang="x-none"/>
              <a:t>   =&gt;0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762000" y="4038600"/>
            <a:ext cx="2851150" cy="144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u="sng"/>
              <a:t>Example: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==&gt; AS | </a:t>
            </a:r>
            <a:r>
              <a:rPr lang="en-US" altLang="x-none">
                <a:sym typeface="Symbol" charset="2"/>
              </a:rPr>
              <a:t></a:t>
            </a:r>
            <a:endParaRPr lang="en-US" altLang="x-none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A ==&gt; A1 | 0A1 | 01</a:t>
            </a:r>
          </a:p>
          <a:p>
            <a:endParaRPr lang="en-US" altLang="x-none"/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228600" y="5867400"/>
            <a:ext cx="424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Input string: 00111</a:t>
            </a:r>
          </a:p>
          <a:p>
            <a:r>
              <a:rPr lang="en-US" altLang="x-none"/>
              <a:t>	Can be derived in two ways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00800" y="4343400"/>
            <a:ext cx="2611438" cy="1816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#2: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S 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  <p:bldP spid="222214" grpId="0" animBg="1"/>
      <p:bldP spid="222215" grpId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D97BEF-6E96-934F-8E39-76549A49814D}" type="slidenum">
              <a:rPr lang="en-US" altLang="x-none" sz="1400"/>
              <a:pPr/>
              <a:t>37</a:t>
            </a:fld>
            <a:endParaRPr lang="en-US" altLang="x-none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Why does ambiguity matter?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667000"/>
            <a:ext cx="2474913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400" i="1"/>
              <a:t>string = a * b + c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19200" y="2144713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03325" y="32131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/>
              <a:t> </a:t>
            </a:r>
            <a:r>
              <a:rPr lang="en-US" altLang="x-none" sz="1600" u="sng"/>
              <a:t>LM derivation #1:</a:t>
            </a:r>
            <a:endParaRPr lang="en-US" altLang="x-none" sz="1600"/>
          </a:p>
          <a:p>
            <a:pPr lvl="1">
              <a:buFontTx/>
              <a:buChar char="•"/>
            </a:pPr>
            <a:r>
              <a:rPr lang="en-US" altLang="x-none" sz="1600"/>
              <a:t>E =&gt; E + E =&gt; E * E + E </a:t>
            </a:r>
            <a:br>
              <a:rPr lang="en-US" altLang="x-none" sz="1600"/>
            </a:br>
            <a:r>
              <a:rPr lang="en-US" altLang="x-none" sz="1600"/>
              <a:t>     ==&gt;* a * b + c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176338" y="4813300"/>
            <a:ext cx="30908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/>
              <a:t> </a:t>
            </a:r>
            <a:r>
              <a:rPr lang="en-US" altLang="x-none" sz="1600" u="sng"/>
              <a:t>LM derivation #2</a:t>
            </a:r>
          </a:p>
          <a:p>
            <a:pPr lvl="1">
              <a:buFontTx/>
              <a:buChar char="•"/>
            </a:pPr>
            <a:r>
              <a:rPr lang="en-US" altLang="x-none" sz="1600"/>
              <a:t>E =&gt; E * E =&gt; a * E =&gt; </a:t>
            </a:r>
            <a:br>
              <a:rPr lang="en-US" altLang="x-none" sz="1600"/>
            </a:br>
            <a:r>
              <a:rPr lang="en-US" altLang="x-none" sz="1600"/>
              <a:t>   a * E + E ==&gt;* a * b + c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868988" y="29718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410200" y="34290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868988" y="3429000"/>
            <a:ext cx="287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478588" y="34290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9530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410200" y="39624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7912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51" name="Text Box 17"/>
          <p:cNvSpPr txBox="1">
            <a:spLocks noChangeArrowheads="1"/>
          </p:cNvSpPr>
          <p:nvPr/>
        </p:nvSpPr>
        <p:spPr bwMode="auto">
          <a:xfrm>
            <a:off x="4800600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5792788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53" name="Text Box 19"/>
          <p:cNvSpPr txBox="1">
            <a:spLocks noChangeArrowheads="1"/>
          </p:cNvSpPr>
          <p:nvPr/>
        </p:nvSpPr>
        <p:spPr bwMode="auto">
          <a:xfrm>
            <a:off x="6651625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H="1">
            <a:off x="5638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>
            <a:off x="60198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>
            <a:off x="6096000" y="3200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 flipH="1">
            <a:off x="51816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5638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55626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6"/>
          <p:cNvSpPr>
            <a:spLocks noChangeShapeType="1"/>
          </p:cNvSpPr>
          <p:nvPr/>
        </p:nvSpPr>
        <p:spPr bwMode="auto">
          <a:xfrm flipH="1">
            <a:off x="4953000" y="419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7"/>
          <p:cNvSpPr>
            <a:spLocks noChangeShapeType="1"/>
          </p:cNvSpPr>
          <p:nvPr/>
        </p:nvSpPr>
        <p:spPr bwMode="auto">
          <a:xfrm>
            <a:off x="59436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28"/>
          <p:cNvSpPr>
            <a:spLocks noChangeShapeType="1"/>
          </p:cNvSpPr>
          <p:nvPr/>
        </p:nvSpPr>
        <p:spPr bwMode="auto">
          <a:xfrm>
            <a:off x="6629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AutoShape 29"/>
          <p:cNvSpPr>
            <a:spLocks noChangeArrowheads="1"/>
          </p:cNvSpPr>
          <p:nvPr/>
        </p:nvSpPr>
        <p:spPr bwMode="auto">
          <a:xfrm>
            <a:off x="4267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4" name="AutoShape 30"/>
          <p:cNvSpPr>
            <a:spLocks noChangeArrowheads="1"/>
          </p:cNvSpPr>
          <p:nvPr/>
        </p:nvSpPr>
        <p:spPr bwMode="auto">
          <a:xfrm>
            <a:off x="6934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5" name="Text Box 31"/>
          <p:cNvSpPr txBox="1">
            <a:spLocks noChangeArrowheads="1"/>
          </p:cNvSpPr>
          <p:nvPr/>
        </p:nvSpPr>
        <p:spPr bwMode="auto">
          <a:xfrm>
            <a:off x="7451725" y="3436938"/>
            <a:ext cx="99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 (a*b)+c</a:t>
            </a:r>
          </a:p>
        </p:txBody>
      </p:sp>
      <p:sp>
        <p:nvSpPr>
          <p:cNvPr id="39966" name="Text Box 32"/>
          <p:cNvSpPr txBox="1">
            <a:spLocks noChangeArrowheads="1"/>
          </p:cNvSpPr>
          <p:nvPr/>
        </p:nvSpPr>
        <p:spPr bwMode="auto">
          <a:xfrm>
            <a:off x="5868988" y="46482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7" name="Text Box 33"/>
          <p:cNvSpPr txBox="1">
            <a:spLocks noChangeArrowheads="1"/>
          </p:cNvSpPr>
          <p:nvPr/>
        </p:nvSpPr>
        <p:spPr bwMode="auto">
          <a:xfrm>
            <a:off x="5410200" y="510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5918200" y="51816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69" name="Text Box 35"/>
          <p:cNvSpPr txBox="1">
            <a:spLocks noChangeArrowheads="1"/>
          </p:cNvSpPr>
          <p:nvPr/>
        </p:nvSpPr>
        <p:spPr bwMode="auto">
          <a:xfrm>
            <a:off x="6478588" y="51054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6707188" y="55626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6400800" y="5562600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6096000" y="55626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3" name="Text Box 39"/>
          <p:cNvSpPr txBox="1">
            <a:spLocks noChangeArrowheads="1"/>
          </p:cNvSpPr>
          <p:nvPr/>
        </p:nvSpPr>
        <p:spPr bwMode="auto">
          <a:xfrm>
            <a:off x="5280025" y="5562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6096000" y="601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75" name="Text Box 41"/>
          <p:cNvSpPr txBox="1">
            <a:spLocks noChangeArrowheads="1"/>
          </p:cNvSpPr>
          <p:nvPr/>
        </p:nvSpPr>
        <p:spPr bwMode="auto">
          <a:xfrm>
            <a:off x="6705600" y="6019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76" name="Line 42"/>
          <p:cNvSpPr>
            <a:spLocks noChangeShapeType="1"/>
          </p:cNvSpPr>
          <p:nvPr/>
        </p:nvSpPr>
        <p:spPr bwMode="auto">
          <a:xfrm flipH="1">
            <a:off x="56388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43"/>
          <p:cNvSpPr>
            <a:spLocks noChangeShapeType="1"/>
          </p:cNvSpPr>
          <p:nvPr/>
        </p:nvSpPr>
        <p:spPr bwMode="auto">
          <a:xfrm>
            <a:off x="6019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44"/>
          <p:cNvSpPr>
            <a:spLocks noChangeShapeType="1"/>
          </p:cNvSpPr>
          <p:nvPr/>
        </p:nvSpPr>
        <p:spPr bwMode="auto">
          <a:xfrm>
            <a:off x="6096000" y="4876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7"/>
          <p:cNvSpPr>
            <a:spLocks noChangeShapeType="1"/>
          </p:cNvSpPr>
          <p:nvPr/>
        </p:nvSpPr>
        <p:spPr bwMode="auto">
          <a:xfrm>
            <a:off x="6858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Line 48"/>
          <p:cNvSpPr>
            <a:spLocks noChangeShapeType="1"/>
          </p:cNvSpPr>
          <p:nvPr/>
        </p:nvSpPr>
        <p:spPr bwMode="auto">
          <a:xfrm flipH="1">
            <a:off x="5432425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Line 49"/>
          <p:cNvSpPr>
            <a:spLocks noChangeShapeType="1"/>
          </p:cNvSpPr>
          <p:nvPr/>
        </p:nvSpPr>
        <p:spPr bwMode="auto">
          <a:xfrm>
            <a:off x="6246813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50"/>
          <p:cNvSpPr>
            <a:spLocks noChangeShapeType="1"/>
          </p:cNvSpPr>
          <p:nvPr/>
        </p:nvSpPr>
        <p:spPr bwMode="auto">
          <a:xfrm>
            <a:off x="6629400" y="5410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AutoShape 51"/>
          <p:cNvSpPr>
            <a:spLocks noChangeArrowheads="1"/>
          </p:cNvSpPr>
          <p:nvPr/>
        </p:nvSpPr>
        <p:spPr bwMode="auto">
          <a:xfrm>
            <a:off x="4267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4" name="AutoShape 52"/>
          <p:cNvSpPr>
            <a:spLocks noChangeArrowheads="1"/>
          </p:cNvSpPr>
          <p:nvPr/>
        </p:nvSpPr>
        <p:spPr bwMode="auto">
          <a:xfrm>
            <a:off x="6934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5" name="Text Box 53"/>
          <p:cNvSpPr txBox="1">
            <a:spLocks noChangeArrowheads="1"/>
          </p:cNvSpPr>
          <p:nvPr/>
        </p:nvSpPr>
        <p:spPr bwMode="auto">
          <a:xfrm>
            <a:off x="7451725" y="5113338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a*(b+c)</a:t>
            </a:r>
          </a:p>
        </p:txBody>
      </p:sp>
      <p:sp>
        <p:nvSpPr>
          <p:cNvPr id="39986" name="Line 54"/>
          <p:cNvSpPr>
            <a:spLocks noChangeShapeType="1"/>
          </p:cNvSpPr>
          <p:nvPr/>
        </p:nvSpPr>
        <p:spPr bwMode="auto">
          <a:xfrm flipH="1">
            <a:off x="6172200" y="5334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Line 55"/>
          <p:cNvSpPr>
            <a:spLocks noChangeShapeType="1"/>
          </p:cNvSpPr>
          <p:nvPr/>
        </p:nvSpPr>
        <p:spPr bwMode="auto">
          <a:xfrm>
            <a:off x="6553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Text Box 56"/>
          <p:cNvSpPr txBox="1">
            <a:spLocks noChangeArrowheads="1"/>
          </p:cNvSpPr>
          <p:nvPr/>
        </p:nvSpPr>
        <p:spPr bwMode="auto">
          <a:xfrm>
            <a:off x="6994525" y="1924050"/>
            <a:ext cx="146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Values are </a:t>
            </a:r>
            <a:br>
              <a:rPr lang="en-US" altLang="x-none">
                <a:solidFill>
                  <a:schemeClr val="hlink"/>
                </a:solidFill>
              </a:rPr>
            </a:br>
            <a:r>
              <a:rPr lang="en-US" altLang="x-none">
                <a:solidFill>
                  <a:schemeClr val="hlink"/>
                </a:solidFill>
              </a:rPr>
              <a:t>different !!!</a:t>
            </a:r>
          </a:p>
        </p:txBody>
      </p:sp>
      <p:cxnSp>
        <p:nvCxnSpPr>
          <p:cNvPr id="39989" name="Straight Connector 53"/>
          <p:cNvCxnSpPr>
            <a:cxnSpLocks noChangeShapeType="1"/>
          </p:cNvCxnSpPr>
          <p:nvPr/>
        </p:nvCxnSpPr>
        <p:spPr bwMode="auto">
          <a:xfrm>
            <a:off x="1295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90" name="TextBox 53"/>
          <p:cNvSpPr txBox="1">
            <a:spLocks noChangeArrowheads="1"/>
          </p:cNvSpPr>
          <p:nvPr/>
        </p:nvSpPr>
        <p:spPr bwMode="auto">
          <a:xfrm>
            <a:off x="228600" y="5867400"/>
            <a:ext cx="474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The calculated value depends on which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of the two parse trees is actually used.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3052584-46FD-C844-9406-F6A0244493B7}" type="slidenum">
              <a:rPr lang="en-US" altLang="x-none" sz="1400"/>
              <a:pPr/>
              <a:t>38</a:t>
            </a:fld>
            <a:endParaRPr lang="en-US" altLang="x-none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Removing Ambiguity in Expression Evaluations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It MAY be possible to remove ambiguity for some 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E.g.,, in a CFG for expression evaluation by imposing rules &amp; restrictions such as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This would imply rewrite of the grammar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u="sng"/>
              <a:t>Precedence:</a:t>
            </a:r>
            <a:r>
              <a:rPr lang="en-US" altLang="x-none" sz="2400"/>
              <a:t> (), * , +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5029200" y="5943600"/>
            <a:ext cx="3594100" cy="400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How will this avoid ambiguity?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4876800" y="4572000"/>
            <a:ext cx="31067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E =&gt; E + T | 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T =&gt; T * F | 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F =&gt; I | (E)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I =&gt; a | b | c | 0 | 1  </a:t>
            </a:r>
          </a:p>
          <a:p>
            <a:endParaRPr lang="en-US" altLang="x-none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4800600" y="411480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Modified unambiguous version:</a:t>
            </a:r>
          </a:p>
        </p:txBody>
      </p:sp>
      <p:sp>
        <p:nvSpPr>
          <p:cNvPr id="40968" name="TextBox 6"/>
          <p:cNvSpPr txBox="1">
            <a:spLocks noChangeArrowheads="1"/>
          </p:cNvSpPr>
          <p:nvPr/>
        </p:nvSpPr>
        <p:spPr bwMode="auto">
          <a:xfrm>
            <a:off x="228600" y="5883275"/>
            <a:ext cx="2436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Ambiguous version:</a:t>
            </a:r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152400" y="6324600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C4E946F-4D28-0242-9BD9-3D342B8D2225}" type="slidenum">
              <a:rPr lang="en-US" altLang="x-none" sz="1400"/>
              <a:pPr/>
              <a:t>39</a:t>
            </a:fld>
            <a:endParaRPr lang="en-US" altLang="x-none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Inherently Ambiguous CFLs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However, for some languages, it may not be possible to remove ambiguity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solidFill>
                  <a:schemeClr val="folHlink"/>
                </a:solidFill>
              </a:rPr>
              <a:t>A CFL is said to be </a:t>
            </a:r>
            <a:r>
              <a:rPr lang="en-US" altLang="x-none" sz="2800" i="1">
                <a:solidFill>
                  <a:schemeClr val="hlink"/>
                </a:solidFill>
              </a:rPr>
              <a:t>inherently ambiguous</a:t>
            </a:r>
            <a:r>
              <a:rPr lang="en-US" altLang="x-none" sz="2800" i="1">
                <a:solidFill>
                  <a:schemeClr val="folHlink"/>
                </a:solidFill>
              </a:rPr>
              <a:t> </a:t>
            </a:r>
            <a:r>
              <a:rPr lang="en-US" altLang="x-none" sz="2800">
                <a:solidFill>
                  <a:schemeClr val="folHlink"/>
                </a:solidFill>
              </a:rPr>
              <a:t>if every CFG that describes it is ambiguous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u="sng"/>
              <a:t>Example:</a:t>
            </a:r>
            <a:r>
              <a:rPr lang="en-US" altLang="x-none" sz="2800">
                <a:solidFill>
                  <a:schemeClr val="fol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L = { a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b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c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d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 | </a:t>
            </a:r>
            <a:r>
              <a:rPr lang="en-US" altLang="x-none" sz="24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,</a:t>
            </a:r>
            <a:r>
              <a:rPr lang="en-US" altLang="x-none" sz="24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≥ 1} U {a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b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c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d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 | </a:t>
            </a:r>
            <a:r>
              <a:rPr lang="en-US" altLang="x-none" sz="24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,</a:t>
            </a:r>
            <a:r>
              <a:rPr lang="en-US" altLang="x-none" sz="24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≥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L is inherently ambiguous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Why?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81400" y="5638800"/>
            <a:ext cx="269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Input string: </a:t>
            </a:r>
            <a:r>
              <a:rPr lang="en-US" altLang="x-none">
                <a:solidFill>
                  <a:schemeClr val="tx2"/>
                </a:solidFill>
              </a:rPr>
              <a:t>a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b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c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d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8E78FC6-DDF8-F346-8D96-E33DEA11764B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An 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palindrome is a word that reads identical from both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>
                <a:solidFill>
                  <a:schemeClr val="folHlink"/>
                </a:solidFill>
              </a:rPr>
              <a:t>E.g., madam, redivider, malayalam, 010010010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Let L = { w  | w is a binary palindrome}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Is L regular?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/>
              <a:t>No.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 u="sng"/>
              <a:t>Proof: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Let w=0</a:t>
            </a:r>
            <a:r>
              <a:rPr lang="en-US" altLang="x-none" sz="1600" baseline="30000"/>
              <a:t>N</a:t>
            </a:r>
            <a:r>
              <a:rPr lang="en-US" altLang="x-none" sz="1600"/>
              <a:t>10</a:t>
            </a:r>
            <a:r>
              <a:rPr lang="en-US" altLang="x-none" sz="1600" baseline="30000"/>
              <a:t>N		(assuming N to be the p/l constant)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By Pumping lemma, w can be rewritten as xyz, such that xy</a:t>
            </a:r>
            <a:r>
              <a:rPr lang="en-US" altLang="x-none" sz="1600" baseline="30000"/>
              <a:t>k</a:t>
            </a:r>
            <a:r>
              <a:rPr lang="en-US" altLang="x-none" sz="1600"/>
              <a:t>z is also L (for any k≥0)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But |xy|≤N and y≠</a:t>
            </a:r>
            <a:r>
              <a:rPr lang="en-US" altLang="x-none" sz="1600">
                <a:sym typeface="Symbol" charset="2"/>
              </a:rPr>
              <a:t></a:t>
            </a:r>
            <a:endParaRPr lang="en-US" altLang="x-none" sz="1600"/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y=0</a:t>
            </a:r>
            <a:r>
              <a:rPr lang="en-US" altLang="x-none" sz="1600" baseline="30000"/>
              <a:t>+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xy</a:t>
            </a:r>
            <a:r>
              <a:rPr lang="en-US" altLang="x-none" sz="1600" baseline="30000"/>
              <a:t>k</a:t>
            </a:r>
            <a:r>
              <a:rPr lang="en-US" altLang="x-none" sz="1600"/>
              <a:t>z </a:t>
            </a:r>
            <a:r>
              <a:rPr lang="en-US" altLang="x-none" sz="1600" i="1"/>
              <a:t>will NOT </a:t>
            </a:r>
            <a:r>
              <a:rPr lang="en-US" altLang="x-none" sz="1600"/>
              <a:t>be in L for k=0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Contradiction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2743200"/>
            <a:ext cx="5105400" cy="0"/>
            <a:chOff x="2743200" y="2743200"/>
            <a:chExt cx="5105400" cy="0"/>
          </a:xfrm>
        </p:grpSpPr>
        <p:cxnSp>
          <p:nvCxnSpPr>
            <p:cNvPr id="6150" name="Straight Arrow Connector 5"/>
            <p:cNvCxnSpPr>
              <a:cxnSpLocks noChangeShapeType="1"/>
            </p:cNvCxnSpPr>
            <p:nvPr/>
          </p:nvCxnSpPr>
          <p:spPr bwMode="auto">
            <a:xfrm>
              <a:off x="2743200" y="27432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3200400" y="27432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" name="Straight Arrow Connector 10"/>
            <p:cNvCxnSpPr>
              <a:cxnSpLocks noChangeShapeType="1"/>
            </p:cNvCxnSpPr>
            <p:nvPr/>
          </p:nvCxnSpPr>
          <p:spPr bwMode="auto">
            <a:xfrm>
              <a:off x="37338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4343400" y="274320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4" name="Straight Arrow Connector 13"/>
            <p:cNvCxnSpPr>
              <a:cxnSpLocks noChangeShapeType="1"/>
            </p:cNvCxnSpPr>
            <p:nvPr/>
          </p:nvCxnSpPr>
          <p:spPr bwMode="auto">
            <a:xfrm>
              <a:off x="5029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7150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" name="Straight Arrow Connector 15"/>
            <p:cNvCxnSpPr>
              <a:cxnSpLocks noChangeShapeType="1"/>
            </p:cNvCxnSpPr>
            <p:nvPr/>
          </p:nvCxnSpPr>
          <p:spPr bwMode="auto">
            <a:xfrm>
              <a:off x="6553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7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72390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E65CAF-3997-EC4D-BDF2-445B0B41A376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Productions, derivations, recursive inference, parse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Left-most &amp; right-most derivations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Ambiguous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Removing ambiguity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CFL/CFG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parsers, markup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B02A7-0932-604D-AB9B-01FEA860CF6B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But the language of palindromes…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charset="2"/>
              <a:buNone/>
            </a:pPr>
            <a:r>
              <a:rPr lang="en-US" altLang="x-none" sz="2800"/>
              <a:t> </a:t>
            </a:r>
            <a:r>
              <a:rPr lang="en-US" altLang="x-none" sz="2800" u="sng"/>
              <a:t>is a CFL</a:t>
            </a:r>
            <a:r>
              <a:rPr lang="en-US" altLang="x-none" sz="2800"/>
              <a:t>, because it supports recursive substitution (in the form of a CFG)</a:t>
            </a:r>
          </a:p>
          <a:p>
            <a:pPr marL="609600" indent="-609600" eaLnBrk="1" hangingPunct="1"/>
            <a:r>
              <a:rPr lang="en-US" altLang="x-none" sz="2800"/>
              <a:t>This is because we can construct a </a:t>
            </a:r>
            <a:r>
              <a:rPr lang="en-US" altLang="x-none" sz="2800" u="sng"/>
              <a:t>“</a:t>
            </a:r>
            <a:r>
              <a:rPr lang="en-US" altLang="x-none" sz="2800" i="1" u="sng"/>
              <a:t>grammar” </a:t>
            </a:r>
            <a:r>
              <a:rPr lang="en-US" altLang="x-none" sz="2800"/>
              <a:t>like this: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</a:t>
            </a:r>
            <a:r>
              <a:rPr lang="en-US" altLang="x-none" sz="2400">
                <a:sym typeface="Symbol" charset="2"/>
              </a:rPr>
              <a:t></a:t>
            </a:r>
            <a:endParaRPr lang="en-US" altLang="x-none" sz="2400"/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0A0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1A1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0" y="4114800"/>
            <a:ext cx="1476375" cy="838200"/>
            <a:chOff x="2208" y="2400"/>
            <a:chExt cx="930" cy="528"/>
          </a:xfrm>
        </p:grpSpPr>
        <p:sp>
          <p:nvSpPr>
            <p:cNvPr id="7182" name="Text Box 5"/>
            <p:cNvSpPr txBox="1">
              <a:spLocks noChangeArrowheads="1"/>
            </p:cNvSpPr>
            <p:nvPr/>
          </p:nvSpPr>
          <p:spPr bwMode="auto">
            <a:xfrm>
              <a:off x="2400" y="2448"/>
              <a:ext cx="73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Terminal</a:t>
              </a:r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 flipH="1" flipV="1">
              <a:off x="2256" y="2400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H="1">
              <a:off x="2208" y="264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 flipH="1">
              <a:off x="2256" y="25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0" y="3810000"/>
            <a:ext cx="1676400" cy="2209800"/>
            <a:chOff x="0" y="2256"/>
            <a:chExt cx="1056" cy="1392"/>
          </a:xfrm>
        </p:grpSpPr>
        <p:sp>
          <p:nvSpPr>
            <p:cNvPr id="7180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961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Productions</a:t>
              </a:r>
            </a:p>
          </p:txBody>
        </p:sp>
        <p:sp>
          <p:nvSpPr>
            <p:cNvPr id="7181" name="AutoShape 11"/>
            <p:cNvSpPr>
              <a:spLocks/>
            </p:cNvSpPr>
            <p:nvPr/>
          </p:nvSpPr>
          <p:spPr bwMode="auto">
            <a:xfrm>
              <a:off x="1008" y="2256"/>
              <a:ext cx="48" cy="1392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62200" y="5029200"/>
            <a:ext cx="4724400" cy="396875"/>
            <a:chOff x="1488" y="3168"/>
            <a:chExt cx="2976" cy="250"/>
          </a:xfrm>
        </p:grpSpPr>
        <p:sp>
          <p:nvSpPr>
            <p:cNvPr id="7178" name="Text Box 4"/>
            <p:cNvSpPr txBox="1">
              <a:spLocks noChangeArrowheads="1"/>
            </p:cNvSpPr>
            <p:nvPr/>
          </p:nvSpPr>
          <p:spPr bwMode="auto">
            <a:xfrm>
              <a:off x="2640" y="3168"/>
              <a:ext cx="182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Variable or non-terminal</a:t>
              </a:r>
            </a:p>
          </p:txBody>
        </p:sp>
        <p:sp>
          <p:nvSpPr>
            <p:cNvPr id="7179" name="Line 12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115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4556125" y="5962650"/>
            <a:ext cx="361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How does this grammar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733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Same as: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does the CFG for palindromes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800"/>
              <a:t>An input string belongs to the language (i.e., accepted) iff it can be generated by the CFG</a:t>
            </a:r>
          </a:p>
          <a:p>
            <a:pPr>
              <a:buFont typeface="Wingdings" charset="2"/>
              <a:buNone/>
            </a:pPr>
            <a:endParaRPr lang="en-US" altLang="x-none" sz="2000"/>
          </a:p>
          <a:p>
            <a:r>
              <a:rPr lang="en-US" altLang="x-none" sz="2000" u="sng"/>
              <a:t>Example:</a:t>
            </a:r>
            <a:r>
              <a:rPr lang="en-US" altLang="x-none" sz="2000"/>
              <a:t> w=01110</a:t>
            </a:r>
          </a:p>
          <a:p>
            <a:r>
              <a:rPr lang="en-US" altLang="x-none" sz="2000"/>
              <a:t>G can generate w as follows:</a:t>
            </a:r>
          </a:p>
          <a:p>
            <a:endParaRPr lang="en-US" altLang="x-none" sz="200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A    =&gt; 0</a:t>
            </a:r>
            <a:r>
              <a:rPr lang="en-US" altLang="x-none" sz="2000">
                <a:solidFill>
                  <a:srgbClr val="FF0000"/>
                </a:solidFill>
              </a:rPr>
              <a:t>A</a:t>
            </a:r>
            <a:r>
              <a:rPr lang="en-US" altLang="x-none" sz="2000"/>
              <a:t>0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</a:t>
            </a:r>
            <a:r>
              <a:rPr lang="en-US" altLang="x-none" sz="2000">
                <a:solidFill>
                  <a:srgbClr val="FF0000"/>
                </a:solidFill>
              </a:rPr>
              <a:t>1A1</a:t>
            </a:r>
            <a:r>
              <a:rPr lang="en-US" altLang="x-none" sz="2000"/>
              <a:t>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01</a:t>
            </a:r>
            <a:r>
              <a:rPr lang="en-US" altLang="x-none" sz="2000">
                <a:solidFill>
                  <a:srgbClr val="FF0000"/>
                </a:solidFill>
              </a:rPr>
              <a:t>1</a:t>
            </a:r>
            <a:r>
              <a:rPr lang="en-US" altLang="x-none" sz="2000"/>
              <a:t>10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07347D1-F687-6749-9D5E-B6E833794F3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114800"/>
            <a:ext cx="4846638" cy="224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Generating a string from a grammar: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Pick and choose a sequence</a:t>
            </a:r>
            <a:br>
              <a:rPr lang="en-US" dirty="0"/>
            </a:br>
            <a:r>
              <a:rPr lang="en-US" dirty="0"/>
              <a:t>of productions that would </a:t>
            </a:r>
            <a:br>
              <a:rPr lang="en-US" dirty="0"/>
            </a:br>
            <a:r>
              <a:rPr lang="en-US" dirty="0"/>
              <a:t>allow us to generate the</a:t>
            </a:r>
            <a:br>
              <a:rPr lang="en-US" dirty="0"/>
            </a:br>
            <a:r>
              <a:rPr lang="en-US" dirty="0"/>
              <a:t>string.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At every step, substitute one variable</a:t>
            </a:r>
            <a:br>
              <a:rPr lang="en-US" dirty="0"/>
            </a:br>
            <a:r>
              <a:rPr lang="en-US" dirty="0"/>
              <a:t>with one of its productions.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D8FCBB-182F-294A-A1AA-214238E2831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Grammar: Definition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A context-free grammar G=(V,T,P,S), 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V: set of variables or non-terminals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T: set of terminals (= alphabet U {</a:t>
            </a:r>
            <a:r>
              <a:rPr lang="en-US" altLang="x-none" sz="2000">
                <a:sym typeface="Symbol" charset="2"/>
              </a:rPr>
              <a:t></a:t>
            </a:r>
            <a:r>
              <a:rPr lang="en-US" altLang="x-none" sz="2000"/>
              <a:t>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P: set of </a:t>
            </a:r>
            <a:r>
              <a:rPr lang="en-US" altLang="x-none" sz="2000" i="1"/>
              <a:t>productions,</a:t>
            </a:r>
            <a:r>
              <a:rPr lang="en-US" altLang="x-none" sz="2000"/>
              <a:t> each of which is of the form</a:t>
            </a:r>
            <a:br>
              <a:rPr lang="en-US" altLang="x-none" sz="2000"/>
            </a:br>
            <a:r>
              <a:rPr lang="en-US" altLang="x-none" sz="2000"/>
              <a:t>	 V ==&gt;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1</a:t>
            </a:r>
            <a:r>
              <a:rPr lang="en-US" altLang="x-none" sz="2000"/>
              <a:t> |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2</a:t>
            </a:r>
            <a:r>
              <a:rPr lang="en-US" altLang="x-none" sz="2000"/>
              <a:t> |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Where each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i</a:t>
            </a:r>
            <a:r>
              <a:rPr lang="en-US" altLang="x-none" sz="2000"/>
              <a:t> is an arbitrary string of variables and 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S ==&gt; start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486400"/>
            <a:ext cx="7285038" cy="114458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CFG for the language of binary palindromes: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G=({A},{0,1},P,A)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P: 	</a:t>
            </a:r>
            <a:r>
              <a:rPr lang="en-US" dirty="0">
                <a:solidFill>
                  <a:srgbClr val="0070C0"/>
                </a:solidFill>
              </a:rPr>
              <a:t>A ==&gt; 0 A 0 | 1 A 1 | 0 | 1 | </a:t>
            </a:r>
            <a:r>
              <a:rPr lang="en-US" dirty="0">
                <a:solidFill>
                  <a:srgbClr val="0070C0"/>
                </a:solidFill>
                <a:sym typeface="Symbol" pitchFamily="2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BAD46-C869-9644-AA3C-CB70742702F9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Parenthesis matching in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Syntax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In scenarios where there is a general need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Matching a symbol with another symbol,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Matching a count of one symbol with that of another symbol,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Recursively substituting one symbol with a string of other symbols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945076-40CE-7E4C-895F-A84AC5EA7430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#2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of balanced paranthesis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/>
              <a:t>	e.g., ()(((())))((()))….</a:t>
            </a:r>
          </a:p>
          <a:p>
            <a:pPr eaLnBrk="1" hangingPunct="1"/>
            <a:r>
              <a:rPr lang="en-US" altLang="x-none"/>
              <a:t>CFG?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581400"/>
            <a:ext cx="2149475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(S) | SS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4419600"/>
            <a:ext cx="8045450" cy="400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How would you “interpret” the string “(((()))()())” 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3185</TotalTime>
  <Words>3140</Words>
  <Application>Microsoft Office PowerPoint</Application>
  <PresentationFormat>On-screen Show (4:3)</PresentationFormat>
  <Paragraphs>571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Wingdings</vt:lpstr>
      <vt:lpstr>ヒラギノ角ゴ Pro W3</vt:lpstr>
      <vt:lpstr>Blends</vt:lpstr>
      <vt:lpstr>Context-Free Languages &amp;  Grammars (CFLs &amp; CFGs)</vt:lpstr>
      <vt:lpstr>Not all languages are regular</vt:lpstr>
      <vt:lpstr>Context-Free Languages</vt:lpstr>
      <vt:lpstr>An Example</vt:lpstr>
      <vt:lpstr>But the language of palindromes…</vt:lpstr>
      <vt:lpstr>How does the CFG for palindromes work?</vt:lpstr>
      <vt:lpstr>Context-Free Grammar: Definition</vt:lpstr>
      <vt:lpstr>More examples</vt:lpstr>
      <vt:lpstr>Example #2</vt:lpstr>
      <vt:lpstr>Example #3</vt:lpstr>
      <vt:lpstr>Example #4</vt:lpstr>
      <vt:lpstr>More examples</vt:lpstr>
      <vt:lpstr>Applications of CFLs &amp; CFGs</vt:lpstr>
      <vt:lpstr>More applications</vt:lpstr>
      <vt:lpstr>Tag-Markup Languages</vt:lpstr>
      <vt:lpstr>Structure of a production</vt:lpstr>
      <vt:lpstr>CFG conventions</vt:lpstr>
      <vt:lpstr>Syntactic Expressions in Programming Languages</vt:lpstr>
      <vt:lpstr>String membership</vt:lpstr>
      <vt:lpstr>Simple Expressions…</vt:lpstr>
      <vt:lpstr>Generalization of derivation</vt:lpstr>
      <vt:lpstr>Context-Free Language</vt:lpstr>
      <vt:lpstr>Left-most &amp; Right-most Derivation Styles</vt:lpstr>
      <vt:lpstr>Leftmost vs. Rightmost derivations</vt:lpstr>
      <vt:lpstr>How to prove that your CFGs are correct?</vt:lpstr>
      <vt:lpstr>CFG &amp; CFL</vt:lpstr>
      <vt:lpstr>Parse trees</vt:lpstr>
      <vt:lpstr>Parse Trees</vt:lpstr>
      <vt:lpstr>Examples</vt:lpstr>
      <vt:lpstr>Parse Trees, Derivations, and Recursive Inferences</vt:lpstr>
      <vt:lpstr>Interchangeability of different CFG representations</vt:lpstr>
      <vt:lpstr>Connection between CFLs and RLs</vt:lpstr>
      <vt:lpstr>CFLs &amp; Regular Languages</vt:lpstr>
      <vt:lpstr>Some Examples</vt:lpstr>
      <vt:lpstr>Ambiguity in CFGs and CFLs</vt:lpstr>
      <vt:lpstr>Ambiguity in CFGs</vt:lpstr>
      <vt:lpstr>Why does ambiguity matter?</vt:lpstr>
      <vt:lpstr>Removing Ambiguity in Expression Evaluations</vt:lpstr>
      <vt:lpstr>Inherently Ambiguous CFLs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maukar maukar</cp:lastModifiedBy>
  <cp:revision>526</cp:revision>
  <cp:lastPrinted>2007-08-15T03:01:31Z</cp:lastPrinted>
  <dcterms:created xsi:type="dcterms:W3CDTF">2007-08-14T22:08:29Z</dcterms:created>
  <dcterms:modified xsi:type="dcterms:W3CDTF">2021-05-03T00:47:07Z</dcterms:modified>
</cp:coreProperties>
</file>