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60" r:id="rId13"/>
    <p:sldId id="294" r:id="rId14"/>
    <p:sldId id="295" r:id="rId15"/>
    <p:sldId id="296" r:id="rId16"/>
    <p:sldId id="297" r:id="rId17"/>
    <p:sldId id="288" r:id="rId18"/>
    <p:sldId id="289" r:id="rId19"/>
    <p:sldId id="290" r:id="rId20"/>
    <p:sldId id="291" r:id="rId21"/>
    <p:sldId id="292" r:id="rId22"/>
    <p:sldId id="263" r:id="rId23"/>
    <p:sldId id="264" r:id="rId24"/>
    <p:sldId id="300" r:id="rId25"/>
    <p:sldId id="301" r:id="rId26"/>
    <p:sldId id="29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CF31-5DBB-0647-F3A4-BAD5994A4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6B789-2E2A-F771-BC2E-A02879F08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0380A-220B-6D58-11E3-57CD5EEC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7C18-D822-40AB-AA3C-0D6C334217C3}" type="datetimeFigureOut">
              <a:rPr lang="en-ID" smtClean="0"/>
              <a:t>07/04/2025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A993B-E360-143B-D278-919F821D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6A8EF-2D06-89F4-528D-F16317EA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4C06-88FE-4513-9BE1-610BA3B6BF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157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769F-8832-8177-561F-7DC113FD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3E4CE-A7C2-6020-B686-19A329F62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8E184-B190-E49C-A9B0-BD355ED7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7C18-D822-40AB-AA3C-0D6C334217C3}" type="datetimeFigureOut">
              <a:rPr lang="en-ID" smtClean="0"/>
              <a:t>07/04/2025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3F594-EF94-E6AE-961B-D6F1D577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0BC47-018D-84BB-529B-8D9037BA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4C06-88FE-4513-9BE1-610BA3B6BF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37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DC591-0DCC-AD2A-689B-4DA9EE1EC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6E2DC-4D1D-821B-8760-E5C997118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D1B38-046A-AE8E-5D2F-A09A26B7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7C18-D822-40AB-AA3C-0D6C334217C3}" type="datetimeFigureOut">
              <a:rPr lang="en-ID" smtClean="0"/>
              <a:t>07/04/2025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22B3-CED8-FEEB-DA8D-D622B568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31E94-C940-52A8-8F2F-A3476C01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4C06-88FE-4513-9BE1-610BA3B6BF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279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854C-3B4A-CD17-7688-DDB44887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6DD94-989D-233F-7742-03B3CD9AC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D599A-7EA8-3B6F-5826-C4EF848F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7C18-D822-40AB-AA3C-0D6C334217C3}" type="datetimeFigureOut">
              <a:rPr lang="en-ID" smtClean="0"/>
              <a:t>07/04/2025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FD47E-A742-E136-4275-1E03FCA8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675E-1E55-C4AE-FBEE-50CE3E61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4C06-88FE-4513-9BE1-610BA3B6BF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717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1F5F-A3E2-1F49-0883-F0E4DE3CC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C0053-270F-9FBD-1657-7F78BE2DD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DED45-8329-FC2C-F7C3-30E35F4D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7C18-D822-40AB-AA3C-0D6C334217C3}" type="datetimeFigureOut">
              <a:rPr lang="en-ID" smtClean="0"/>
              <a:t>07/04/2025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24139-DE22-8E61-52FD-B9C69F28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DF5CB-26E2-F1BE-8945-9458A13B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4C06-88FE-4513-9BE1-610BA3B6BF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788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1353-2DD5-008E-4ACA-E73D88D7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8DF0-F601-D1BF-D764-7D3C11D5D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6A570-FC2D-0D4E-EFAA-376640887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DC885-D655-DFC0-1919-AE64762B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7C18-D822-40AB-AA3C-0D6C334217C3}" type="datetimeFigureOut">
              <a:rPr lang="en-ID" smtClean="0"/>
              <a:t>07/04/2025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A103A-CA25-2EEF-E246-BDED8B5F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F9137-B99E-20FC-BE32-B7253E58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4C06-88FE-4513-9BE1-610BA3B6BF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907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4F2D-99BB-8DDC-FAFC-2A96C48F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7DB85-44D3-5743-83B6-EBF4C0A2F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C93D3-571D-A150-FAA7-43536AB71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ED51D-6713-1F8A-D5CD-34E3BAD81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253129-BAFC-C602-1F52-8CC34A823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A12B3-556F-F55A-AE7A-9C3C3651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7C18-D822-40AB-AA3C-0D6C334217C3}" type="datetimeFigureOut">
              <a:rPr lang="en-ID" smtClean="0"/>
              <a:t>07/04/2025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C90AF-45CB-A7E5-1DE8-A43B10D9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0A518-AF0E-48FC-9367-D4863A9F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4C06-88FE-4513-9BE1-610BA3B6BF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420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30D1-ECA6-44F2-4D29-5A0EE5FF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183419-2476-75FF-DB7E-AD5FB3E1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7C18-D822-40AB-AA3C-0D6C334217C3}" type="datetimeFigureOut">
              <a:rPr lang="en-ID" smtClean="0"/>
              <a:t>07/04/2025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E2510-4A7B-F43F-A21A-7E75A763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B2A65-46CB-F30F-10F2-16C96069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4C06-88FE-4513-9BE1-610BA3B6BF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665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235AE-6066-C7CD-31BB-3848AB2A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7C18-D822-40AB-AA3C-0D6C334217C3}" type="datetimeFigureOut">
              <a:rPr lang="en-ID" smtClean="0"/>
              <a:t>07/04/2025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685AC-C63C-8382-6C0C-FB374B75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EAC50-027F-2CBE-7F67-C9ED361F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4C06-88FE-4513-9BE1-610BA3B6BF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972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1C5D-2692-9F5D-3F9B-2C84D426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5FA65-A007-19EA-F758-D4FE73F86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4E85D-641F-407C-36A9-6B9D53909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935E6-8542-F0AB-A603-1329778E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7C18-D822-40AB-AA3C-0D6C334217C3}" type="datetimeFigureOut">
              <a:rPr lang="en-ID" smtClean="0"/>
              <a:t>07/04/2025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7D8C4-7218-5FF9-D097-3289A4C3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70D5C-CA62-B9BD-DDD2-2A120BB5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4C06-88FE-4513-9BE1-610BA3B6BF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198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F755-6863-730D-0E2C-FBCBA5F6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52F0B-1FCC-DA6A-8C37-E4E3CEC60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8B2B6-809A-08B5-46F8-19E9A8F31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78E08-5311-EBE1-68E6-75ABAFEB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7C18-D822-40AB-AA3C-0D6C334217C3}" type="datetimeFigureOut">
              <a:rPr lang="en-ID" smtClean="0"/>
              <a:t>07/04/2025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FC24B-600B-0DDE-2E94-B4671345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F0685-0AEC-BE2E-6323-E2684B06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4C06-88FE-4513-9BE1-610BA3B6BF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32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EC517-6D09-1204-6B98-A050726C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12AEE-ABA9-43D9-C9D3-D856DA589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E5F81-5115-D7D5-87B5-F770B1461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07C18-D822-40AB-AA3C-0D6C334217C3}" type="datetimeFigureOut">
              <a:rPr lang="en-ID" smtClean="0"/>
              <a:t>07/04/2025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528CB-3F84-3081-030A-74BFC2C4B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3ED79-D98D-176E-DD76-B5E9287FB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C4C06-88FE-4513-9BE1-610BA3B6BF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914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A0E59D-14CA-C87E-1327-73F226A704C3}"/>
              </a:ext>
            </a:extLst>
          </p:cNvPr>
          <p:cNvSpPr txBox="1"/>
          <p:nvPr/>
        </p:nvSpPr>
        <p:spPr>
          <a:xfrm>
            <a:off x="677334" y="2161627"/>
            <a:ext cx="10143066" cy="3178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50"/>
              </a:lnSpc>
            </a:pPr>
            <a:r>
              <a:rPr lang="en-ID" sz="7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Siklus</a:t>
            </a:r>
            <a:r>
              <a:rPr lang="en-ID" sz="7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Pengembangan</a:t>
            </a:r>
          </a:p>
          <a:p>
            <a:pPr algn="ctr">
              <a:lnSpc>
                <a:spcPts val="2250"/>
              </a:lnSpc>
            </a:pPr>
            <a:endParaRPr lang="en-ID" sz="72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ts val="2250"/>
              </a:lnSpc>
            </a:pPr>
            <a:endParaRPr lang="en-ID" sz="72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ts val="2250"/>
              </a:lnSpc>
            </a:pPr>
            <a:endParaRPr lang="en-ID" sz="72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ts val="2250"/>
              </a:lnSpc>
            </a:pPr>
            <a:endParaRPr lang="en-ID" sz="72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ts val="2250"/>
              </a:lnSpc>
            </a:pPr>
            <a:r>
              <a:rPr lang="en-ID" sz="7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7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Perangkat</a:t>
            </a:r>
            <a:r>
              <a:rPr lang="en-ID" sz="7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7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Lunak</a:t>
            </a:r>
            <a:endParaRPr lang="en-ID" sz="72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ts val="2250"/>
              </a:lnSpc>
            </a:pPr>
            <a:endParaRPr lang="en-ID" sz="72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ts val="2250"/>
              </a:lnSpc>
            </a:pPr>
            <a:r>
              <a:rPr lang="en-ID" sz="7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</a:p>
          <a:p>
            <a:pPr algn="ctr">
              <a:lnSpc>
                <a:spcPts val="2250"/>
              </a:lnSpc>
            </a:pPr>
            <a:endParaRPr lang="en-ID" sz="72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ts val="2250"/>
              </a:lnSpc>
            </a:pPr>
            <a:r>
              <a:rPr lang="en-ID" sz="7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(SDLC)</a:t>
            </a:r>
            <a:endParaRPr lang="en-ID" sz="7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46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3D81C6-BC46-C081-ED1E-BCD7DBABD42F}"/>
              </a:ext>
            </a:extLst>
          </p:cNvPr>
          <p:cNvSpPr txBox="1"/>
          <p:nvPr/>
        </p:nvSpPr>
        <p:spPr>
          <a:xfrm>
            <a:off x="441789" y="520525"/>
            <a:ext cx="1067484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3600" b="1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Deployment (Delivery, Support, Feedback)</a:t>
            </a:r>
          </a:p>
          <a:p>
            <a:pPr algn="just"/>
            <a:endParaRPr lang="en-ID" sz="3600" b="0" i="0" dirty="0">
              <a:solidFill>
                <a:srgbClr val="59667D"/>
              </a:solidFill>
              <a:effectLst/>
              <a:latin typeface="Trebuchet MS" panose="020B0603020202020204" pitchFamily="34" charset="0"/>
            </a:endParaRPr>
          </a:p>
          <a:p>
            <a:pPr algn="just"/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Tahapan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Deployment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merupakan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tahapan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implementasi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software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ke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customer,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pemeliharaan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software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secara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berkala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perbaikan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software,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evaluasi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software, dan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pengembangan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software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berdasarkan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umpan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balik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yang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diberikan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agar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sistem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dapat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tetap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berjalan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dan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berkembang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sesuai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dengan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fungsinya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. (Pressman, 2015:17)</a:t>
            </a:r>
          </a:p>
        </p:txBody>
      </p:sp>
    </p:spTree>
    <p:extLst>
      <p:ext uri="{BB962C8B-B14F-4D97-AF65-F5344CB8AC3E}">
        <p14:creationId xmlns:p14="http://schemas.microsoft.com/office/powerpoint/2010/main" val="63241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9656881-7C32-4A21-E81F-10B310D63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220537"/>
              </p:ext>
            </p:extLst>
          </p:nvPr>
        </p:nvGraphicFramePr>
        <p:xfrm>
          <a:off x="1586429" y="652397"/>
          <a:ext cx="9077899" cy="49501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79205">
                  <a:extLst>
                    <a:ext uri="{9D8B030D-6E8A-4147-A177-3AD203B41FA5}">
                      <a16:colId xmlns:a16="http://schemas.microsoft.com/office/drawing/2014/main" val="2356471122"/>
                    </a:ext>
                  </a:extLst>
                </a:gridCol>
                <a:gridCol w="4698694">
                  <a:extLst>
                    <a:ext uri="{9D8B030D-6E8A-4147-A177-3AD203B41FA5}">
                      <a16:colId xmlns:a16="http://schemas.microsoft.com/office/drawing/2014/main" val="1876154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3600" kern="100" dirty="0" err="1">
                          <a:effectLst/>
                        </a:rPr>
                        <a:t>Kelebihan</a:t>
                      </a:r>
                      <a:r>
                        <a:rPr lang="en-ID" sz="3600" kern="100" dirty="0">
                          <a:effectLst/>
                        </a:rPr>
                        <a:t> </a:t>
                      </a:r>
                      <a:endParaRPr lang="en-ID" sz="3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3600" kern="100" dirty="0" err="1">
                          <a:effectLst/>
                        </a:rPr>
                        <a:t>Kekurangan</a:t>
                      </a:r>
                      <a:endParaRPr lang="en-ID" sz="3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0470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400" kern="100" spc="10" dirty="0" err="1">
                          <a:effectLst/>
                        </a:rPr>
                        <a:t>memungkinkan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adanya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departementalisasi</a:t>
                      </a:r>
                      <a:r>
                        <a:rPr lang="en-ID" sz="2400" kern="100" spc="10" dirty="0">
                          <a:effectLst/>
                        </a:rPr>
                        <a:t> dan </a:t>
                      </a:r>
                      <a:r>
                        <a:rPr lang="en-ID" sz="2400" kern="100" spc="10" dirty="0" err="1">
                          <a:effectLst/>
                        </a:rPr>
                        <a:t>kontrol</a:t>
                      </a:r>
                      <a:r>
                        <a:rPr lang="en-ID" sz="2400" kern="100" spc="10" dirty="0">
                          <a:effectLst/>
                        </a:rPr>
                        <a:t>. </a:t>
                      </a:r>
                      <a:r>
                        <a:rPr lang="en-ID" sz="2400" kern="100" spc="10" dirty="0" err="1">
                          <a:effectLst/>
                        </a:rPr>
                        <a:t>Jadwal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dapat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diatur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dengan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tenggat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waktu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untuk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setiap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tahap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pengembangan</a:t>
                      </a:r>
                      <a:r>
                        <a:rPr lang="en-ID" sz="2400" kern="100" spc="10" dirty="0">
                          <a:effectLst/>
                        </a:rPr>
                        <a:t> dan </a:t>
                      </a:r>
                      <a:r>
                        <a:rPr lang="en-ID" sz="2400" kern="100" spc="10" dirty="0" err="1">
                          <a:effectLst/>
                        </a:rPr>
                        <a:t>produk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dapat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dilanjutkan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melalui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tahap</a:t>
                      </a:r>
                      <a:r>
                        <a:rPr lang="en-ID" sz="2400" kern="100" spc="10" dirty="0">
                          <a:effectLst/>
                        </a:rPr>
                        <a:t> model proses </a:t>
                      </a:r>
                      <a:r>
                        <a:rPr lang="en-ID" sz="2400" kern="100" spc="10" dirty="0" err="1">
                          <a:effectLst/>
                        </a:rPr>
                        <a:t>pengembangan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satu</a:t>
                      </a:r>
                      <a:r>
                        <a:rPr lang="en-ID" sz="2400" kern="100" spc="10" dirty="0">
                          <a:effectLst/>
                        </a:rPr>
                        <a:t> per </a:t>
                      </a:r>
                      <a:r>
                        <a:rPr lang="en-ID" sz="2400" kern="100" spc="10" dirty="0" err="1">
                          <a:effectLst/>
                        </a:rPr>
                        <a:t>satu</a:t>
                      </a:r>
                      <a:r>
                        <a:rPr lang="en-ID" sz="2400" kern="100" spc="10" dirty="0">
                          <a:effectLst/>
                        </a:rPr>
                        <a:t>.</a:t>
                      </a:r>
                      <a:endParaRPr lang="en-ID" sz="2400" kern="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400" kern="100" spc="10" dirty="0" err="1">
                          <a:effectLst/>
                        </a:rPr>
                        <a:t>Setiap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fase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perkembangan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berlangsung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dalam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urutan</a:t>
                      </a:r>
                      <a:r>
                        <a:rPr lang="en-ID" sz="2400" kern="100" spc="10" dirty="0">
                          <a:effectLst/>
                        </a:rPr>
                        <a:t> yang </a:t>
                      </a:r>
                      <a:r>
                        <a:rPr lang="en-ID" sz="2400" kern="100" spc="10" dirty="0" err="1">
                          <a:effectLst/>
                        </a:rPr>
                        <a:t>ketat</a:t>
                      </a:r>
                      <a:r>
                        <a:rPr lang="en-ID" sz="2400" kern="100" spc="10" dirty="0">
                          <a:effectLst/>
                        </a:rPr>
                        <a:t>.</a:t>
                      </a:r>
                      <a:endParaRPr lang="en-ID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400" kern="100" spc="10" dirty="0" err="1">
                          <a:effectLst/>
                        </a:rPr>
                        <a:t>tidak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memungkinkan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banyak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refleksi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atau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revisi</a:t>
                      </a:r>
                      <a:r>
                        <a:rPr lang="en-ID" sz="2400" kern="100" spc="10" dirty="0">
                          <a:effectLst/>
                        </a:rPr>
                        <a:t>. </a:t>
                      </a:r>
                      <a:r>
                        <a:rPr lang="en-ID" sz="2400" kern="100" spc="10" dirty="0" err="1">
                          <a:effectLst/>
                        </a:rPr>
                        <a:t>Setelah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aplikasi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dalam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tahap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pengujian</a:t>
                      </a:r>
                      <a:r>
                        <a:rPr lang="en-ID" sz="2400" kern="100" spc="10" dirty="0">
                          <a:effectLst/>
                        </a:rPr>
                        <a:t>, sangat </a:t>
                      </a:r>
                      <a:r>
                        <a:rPr lang="en-ID" sz="2400" kern="100" spc="10" dirty="0" err="1">
                          <a:effectLst/>
                        </a:rPr>
                        <a:t>sulit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untuk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kembali</a:t>
                      </a:r>
                      <a:r>
                        <a:rPr lang="en-ID" sz="2400" kern="100" spc="10" dirty="0">
                          <a:effectLst/>
                        </a:rPr>
                        <a:t> dan </a:t>
                      </a:r>
                      <a:r>
                        <a:rPr lang="en-ID" sz="2400" kern="100" spc="10" dirty="0" err="1">
                          <a:effectLst/>
                        </a:rPr>
                        <a:t>mengubah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sesuatu</a:t>
                      </a:r>
                      <a:r>
                        <a:rPr lang="en-ID" sz="2400" kern="100" spc="10" dirty="0">
                          <a:effectLst/>
                        </a:rPr>
                        <a:t> yang </a:t>
                      </a:r>
                      <a:r>
                        <a:rPr lang="en-ID" sz="2400" kern="100" spc="10" dirty="0" err="1">
                          <a:effectLst/>
                        </a:rPr>
                        <a:t>tidak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didokumentasikan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dengan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baik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atau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dipikirkan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dalam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tahap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konsep</a:t>
                      </a:r>
                      <a:r>
                        <a:rPr lang="en-ID" sz="2400" kern="100" spc="10" dirty="0">
                          <a:effectLst/>
                        </a:rPr>
                        <a:t>.</a:t>
                      </a:r>
                      <a:endParaRPr lang="en-ID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7687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880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A93AC4-8B70-93E4-4FBF-B47AC7DE031F}"/>
              </a:ext>
            </a:extLst>
          </p:cNvPr>
          <p:cNvSpPr txBox="1"/>
          <p:nvPr/>
        </p:nvSpPr>
        <p:spPr>
          <a:xfrm>
            <a:off x="264801" y="0"/>
            <a:ext cx="11927199" cy="7124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 startAt="2"/>
              <a:tabLst>
                <a:tab pos="457200" algn="l"/>
              </a:tabLst>
            </a:pPr>
            <a:r>
              <a:rPr lang="en-ID" sz="2800" b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Iterative Model</a:t>
            </a:r>
          </a:p>
          <a:p>
            <a:pPr lvl="0" algn="just">
              <a:lnSpc>
                <a:spcPct val="150000"/>
              </a:lnSpc>
              <a:tabLst>
                <a:tab pos="457200" algn="l"/>
              </a:tabLst>
            </a:pP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  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Dalam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model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Iteratif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, proses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iteratif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dimulai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dengan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implementasi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sederhana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dari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sekumpulan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kecil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persyaratan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perangkat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lunak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dan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secara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berulang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meningkatkan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versi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yang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berkembang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hingga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sistem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lengkap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diimplementasikan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dan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siap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untuk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digunakan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. Model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siklus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hidup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berulang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tidak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mencoba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untuk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memulai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dengan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spesifikasi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persyaratan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yang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lengkap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.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Sebaliknya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,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pengembangan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dimulai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dengan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menentukan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dan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menerapkan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hanya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sebagian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dari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perangkat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lunak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, yang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kemudian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ditinjau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untuk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mengidentifikasi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persyaratan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lebih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lanjut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. Proses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ini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kemudian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diulangi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,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menghasilkan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versi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baru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perangkat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lunak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di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akhir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setiap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iterasi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model.</a:t>
            </a:r>
            <a:endParaRPr lang="en-ID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8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FB6B824-D24F-6B11-BFA6-0F76E141A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78" y="3257419"/>
            <a:ext cx="4841822" cy="3301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SDLC Iterative Model">
            <a:extLst>
              <a:ext uri="{FF2B5EF4-FFF2-40B4-BE49-F238E27FC236}">
                <a16:creationId xmlns:a16="http://schemas.microsoft.com/office/drawing/2014/main" id="{41D46963-EB45-A320-CBF3-E747D3E48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4778"/>
            <a:ext cx="5715000" cy="409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628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01D744-023A-B4E6-B8EE-80DBCC3A48DA}"/>
              </a:ext>
            </a:extLst>
          </p:cNvPr>
          <p:cNvSpPr txBox="1"/>
          <p:nvPr/>
        </p:nvSpPr>
        <p:spPr>
          <a:xfrm>
            <a:off x="696137" y="1060306"/>
            <a:ext cx="1057461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800" b="0" i="0" dirty="0">
                <a:effectLst/>
                <a:latin typeface="Trebuchet MS" panose="020B0603020202020204" pitchFamily="34" charset="0"/>
              </a:rPr>
              <a:t>Proses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berulang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dimulai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dengan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implementasi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sederhana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dari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subset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dari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persyaratan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perangkat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lunak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dan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secara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berulang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meningkatkan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versi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yang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berkembang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sampai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sistem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penuh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diimplementasikan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. Pada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setiap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iterasi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,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modifikasi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desain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dibuat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dan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kemampuan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fungsional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baru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ditambahkan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. Ide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dasar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di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balik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metode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ini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adalah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untuk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mengembangkan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sistem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melalui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siklus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berulang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(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berulang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) dan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dalam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porsi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yang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lebih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kecil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pada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satu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waktu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(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inkremental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).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231271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937A8A-5DF5-CCF6-6B80-9DC178F11BC4}"/>
              </a:ext>
            </a:extLst>
          </p:cNvPr>
          <p:cNvSpPr txBox="1"/>
          <p:nvPr/>
        </p:nvSpPr>
        <p:spPr>
          <a:xfrm>
            <a:off x="441789" y="119579"/>
            <a:ext cx="11876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b="1" i="0" dirty="0" err="1">
                <a:effectLst/>
                <a:latin typeface="Trebuchet MS" panose="020B0603020202020204" pitchFamily="34" charset="0"/>
              </a:rPr>
              <a:t>Keuntungan</a:t>
            </a:r>
            <a:r>
              <a:rPr lang="en-ID" sz="2400" b="1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1" i="0" dirty="0" err="1">
                <a:effectLst/>
                <a:latin typeface="Trebuchet MS" panose="020B0603020202020204" pitchFamily="34" charset="0"/>
              </a:rPr>
              <a:t>dari</a:t>
            </a:r>
            <a:r>
              <a:rPr lang="en-ID" sz="2400" b="1" i="0" dirty="0">
                <a:effectLst/>
                <a:latin typeface="Trebuchet MS" panose="020B0603020202020204" pitchFamily="34" charset="0"/>
              </a:rPr>
              <a:t> Model SDLC </a:t>
            </a:r>
            <a:r>
              <a:rPr lang="en-ID" sz="2400" b="1" i="0" dirty="0" err="1">
                <a:effectLst/>
                <a:latin typeface="Trebuchet MS" panose="020B0603020202020204" pitchFamily="34" charset="0"/>
              </a:rPr>
              <a:t>Iteratif</a:t>
            </a:r>
            <a:r>
              <a:rPr lang="en-ID" sz="2400" b="1" i="0" dirty="0">
                <a:effectLst/>
                <a:latin typeface="Trebuchet MS" panose="020B0603020202020204" pitchFamily="34" charset="0"/>
              </a:rPr>
              <a:t> dan </a:t>
            </a:r>
            <a:r>
              <a:rPr lang="en-ID" sz="2400" b="1" i="0" dirty="0" err="1">
                <a:effectLst/>
                <a:latin typeface="Trebuchet MS" panose="020B0603020202020204" pitchFamily="34" charset="0"/>
              </a:rPr>
              <a:t>Inkremental</a:t>
            </a:r>
            <a:r>
              <a:rPr lang="en-ID" sz="2400" b="1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1" i="0" dirty="0" err="1">
                <a:effectLst/>
                <a:latin typeface="Trebuchet MS" panose="020B0603020202020204" pitchFamily="34" charset="0"/>
              </a:rPr>
              <a:t>adalah</a:t>
            </a:r>
            <a:r>
              <a:rPr lang="en-ID" sz="2400" b="1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1" i="0" dirty="0" err="1">
                <a:effectLst/>
                <a:latin typeface="Trebuchet MS" panose="020B0603020202020204" pitchFamily="34" charset="0"/>
              </a:rPr>
              <a:t>sebagai</a:t>
            </a:r>
            <a:r>
              <a:rPr lang="en-ID" sz="2400" b="1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1" i="0" dirty="0" err="1">
                <a:effectLst/>
                <a:latin typeface="Trebuchet MS" panose="020B0603020202020204" pitchFamily="34" charset="0"/>
              </a:rPr>
              <a:t>berikut</a:t>
            </a:r>
            <a:r>
              <a:rPr lang="en-ID" sz="2400" b="1" i="0" dirty="0">
                <a:effectLst/>
                <a:latin typeface="Trebuchet MS" panose="020B0603020202020204" pitchFamily="34" charset="0"/>
              </a:rPr>
              <a:t>:</a:t>
            </a:r>
            <a:endParaRPr lang="en-ID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C95D8D-A005-2C1B-D065-77AF53D289B5}"/>
              </a:ext>
            </a:extLst>
          </p:cNvPr>
          <p:cNvSpPr txBox="1"/>
          <p:nvPr/>
        </p:nvSpPr>
        <p:spPr>
          <a:xfrm>
            <a:off x="212293" y="581244"/>
            <a:ext cx="11876926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D" sz="2400" b="0" i="0" dirty="0" err="1">
                <a:effectLst/>
                <a:latin typeface="Trebuchet MS" panose="020B0603020202020204" pitchFamily="34" charset="0"/>
              </a:rPr>
              <a:t>Beberapa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fungsi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kerja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dapat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dikembangkan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dengan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cepat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dan di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awal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siklus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hidup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2400" b="0" i="0" dirty="0">
                <a:effectLst/>
                <a:latin typeface="Trebuchet MS" panose="020B0603020202020204" pitchFamily="34" charset="0"/>
              </a:rPr>
              <a:t>Hasil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diperoleh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secara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dini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dan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berkala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2400" b="0" i="0" dirty="0">
                <a:effectLst/>
                <a:latin typeface="Trebuchet MS" panose="020B0603020202020204" pitchFamily="34" charset="0"/>
              </a:rPr>
              <a:t>Pengembangan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paralel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dapat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direncanakan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2400" b="0" i="0" dirty="0" err="1">
                <a:effectLst/>
                <a:latin typeface="Trebuchet MS" panose="020B0603020202020204" pitchFamily="34" charset="0"/>
              </a:rPr>
              <a:t>Kemajuan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bisa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diukur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2400" b="0" i="0" dirty="0" err="1">
                <a:effectLst/>
                <a:latin typeface="Trebuchet MS" panose="020B0603020202020204" pitchFamily="34" charset="0"/>
              </a:rPr>
              <a:t>Lebih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murah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untuk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mengubah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ruang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lingkup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/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persyaratan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2400" b="0" i="0" dirty="0" err="1">
                <a:effectLst/>
                <a:latin typeface="Trebuchet MS" panose="020B0603020202020204" pitchFamily="34" charset="0"/>
              </a:rPr>
              <a:t>Menguji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dan men-debug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selama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iterasi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yang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lebih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kecil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itu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mudah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2400" b="0" i="0" dirty="0" err="1">
                <a:effectLst/>
                <a:latin typeface="Trebuchet MS" panose="020B0603020202020204" pitchFamily="34" charset="0"/>
              </a:rPr>
              <a:t>Risiko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diidentifikasi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dan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diselesaikan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selama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iterasi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; dan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setiap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iterasi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merupakan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</a:p>
          <a:p>
            <a:pPr algn="just"/>
            <a:r>
              <a:rPr lang="en-ID" sz="2400" b="0" i="0" dirty="0">
                <a:effectLst/>
                <a:latin typeface="Trebuchet MS" panose="020B0603020202020204" pitchFamily="34" charset="0"/>
              </a:rPr>
              <a:t> 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pencapaian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yang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mudah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dikelola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2400" b="0" i="0" dirty="0" err="1">
                <a:effectLst/>
                <a:latin typeface="Trebuchet MS" panose="020B0603020202020204" pitchFamily="34" charset="0"/>
              </a:rPr>
              <a:t>Lebih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mudah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mengelola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risiko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– Bagian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berisiko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tinggi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dilakukan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terlebih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dahulu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Masalah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,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tantangan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, dan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risiko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yang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diidentifikasi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dari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setiap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kenaikan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dapat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</a:p>
          <a:p>
            <a:pPr algn="just"/>
            <a:r>
              <a:rPr lang="en-ID" sz="2400" b="0" i="0" dirty="0">
                <a:effectLst/>
                <a:latin typeface="Trebuchet MS" panose="020B0603020202020204" pitchFamily="34" charset="0"/>
              </a:rPr>
              <a:t> 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dimanfaatkan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/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diterapkan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untuk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kenaikan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berikutnya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2400" b="0" i="0" dirty="0" err="1">
                <a:effectLst/>
                <a:latin typeface="Trebuchet MS" panose="020B0603020202020204" pitchFamily="34" charset="0"/>
              </a:rPr>
              <a:t>Analisis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risiko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lebih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baik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2400" b="0" i="0" dirty="0" err="1">
                <a:effectLst/>
                <a:latin typeface="Trebuchet MS" panose="020B0603020202020204" pitchFamily="34" charset="0"/>
              </a:rPr>
              <a:t>Ini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mendukung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persyaratan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yang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berubah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2400" b="0" i="0" dirty="0">
                <a:effectLst/>
                <a:latin typeface="Trebuchet MS" panose="020B0603020202020204" pitchFamily="34" charset="0"/>
              </a:rPr>
              <a:t>Waktu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Pengoperasian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Awal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lebih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singkat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2400" b="0" i="0" dirty="0" err="1">
                <a:effectLst/>
                <a:latin typeface="Trebuchet MS" panose="020B0603020202020204" pitchFamily="34" charset="0"/>
              </a:rPr>
              <a:t>Lebih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cocok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untuk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proyek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besar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dan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penting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2400" b="0" i="0" dirty="0" err="1">
                <a:effectLst/>
                <a:latin typeface="Trebuchet MS" panose="020B0603020202020204" pitchFamily="34" charset="0"/>
              </a:rPr>
              <a:t>Selama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siklus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hidup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,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perangkat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lunak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diproduksi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lebih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awal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yang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memfasilitasi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evaluasi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dan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umpan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balik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effectLst/>
                <a:latin typeface="Trebuchet MS" panose="020B0603020202020204" pitchFamily="34" charset="0"/>
              </a:rPr>
              <a:t>pelanggan</a:t>
            </a:r>
            <a:r>
              <a:rPr lang="en-ID" sz="2400" b="0" i="0" dirty="0">
                <a:effectLst/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5570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E2D99-B157-1A16-B459-67EF158EFCB9}"/>
              </a:ext>
            </a:extLst>
          </p:cNvPr>
          <p:cNvSpPr txBox="1"/>
          <p:nvPr/>
        </p:nvSpPr>
        <p:spPr>
          <a:xfrm>
            <a:off x="215757" y="231640"/>
            <a:ext cx="117947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800" b="1" i="0" dirty="0" err="1">
                <a:effectLst/>
                <a:latin typeface="Trebuchet MS" panose="020B0603020202020204" pitchFamily="34" charset="0"/>
              </a:rPr>
              <a:t>Kerugian</a:t>
            </a:r>
            <a:r>
              <a:rPr lang="en-ID" sz="2800" b="1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1" i="0" dirty="0" err="1">
                <a:effectLst/>
                <a:latin typeface="Trebuchet MS" panose="020B0603020202020204" pitchFamily="34" charset="0"/>
              </a:rPr>
              <a:t>dari</a:t>
            </a:r>
            <a:r>
              <a:rPr lang="en-ID" sz="2800" b="1" i="0" dirty="0">
                <a:effectLst/>
                <a:latin typeface="Trebuchet MS" panose="020B0603020202020204" pitchFamily="34" charset="0"/>
              </a:rPr>
              <a:t> Model SDLC </a:t>
            </a:r>
            <a:r>
              <a:rPr lang="en-ID" sz="2800" b="1" i="0" dirty="0" err="1">
                <a:effectLst/>
                <a:latin typeface="Trebuchet MS" panose="020B0603020202020204" pitchFamily="34" charset="0"/>
              </a:rPr>
              <a:t>Iteratif</a:t>
            </a:r>
            <a:r>
              <a:rPr lang="en-ID" sz="2800" b="1" i="0" dirty="0">
                <a:effectLst/>
                <a:latin typeface="Trebuchet MS" panose="020B0603020202020204" pitchFamily="34" charset="0"/>
              </a:rPr>
              <a:t> dan </a:t>
            </a:r>
            <a:r>
              <a:rPr lang="en-ID" sz="2800" b="1" i="0" dirty="0" err="1">
                <a:effectLst/>
                <a:latin typeface="Trebuchet MS" panose="020B0603020202020204" pitchFamily="34" charset="0"/>
              </a:rPr>
              <a:t>Inkremental</a:t>
            </a:r>
            <a:r>
              <a:rPr lang="en-ID" sz="2800" b="1" i="0" dirty="0">
                <a:effectLst/>
                <a:latin typeface="Trebuchet MS" panose="020B0603020202020204" pitchFamily="34" charset="0"/>
              </a:rPr>
              <a:t> :</a:t>
            </a:r>
            <a:endParaRPr lang="en-ID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07FB9F-E3F9-60C8-99C9-314B07AD3ECE}"/>
              </a:ext>
            </a:extLst>
          </p:cNvPr>
          <p:cNvSpPr txBox="1"/>
          <p:nvPr/>
        </p:nvSpPr>
        <p:spPr>
          <a:xfrm>
            <a:off x="369870" y="1030911"/>
            <a:ext cx="1129129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 err="1">
                <a:effectLst/>
                <a:latin typeface="Trebuchet MS" panose="020B0603020202020204" pitchFamily="34" charset="0"/>
              </a:rPr>
              <a:t>Lebih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banyak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sumber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daya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mungkin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diperlukan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Meskipun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biaya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perubahan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lebih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rendah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,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tetapi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itu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tidak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terlalu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cocok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untuk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mengubah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persyaratan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Diperlukan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lebih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banyak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perhatian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manajemen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Masalah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arsitektur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atau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desain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sistem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dapat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muncul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karena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tidak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semua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persyaratan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dikumpulkan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di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awal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seluruh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siklus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hidup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Menentukan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kenaikan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mungkin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memerlukan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definisi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sistem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lengkap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 err="1">
                <a:effectLst/>
                <a:latin typeface="Trebuchet MS" panose="020B0603020202020204" pitchFamily="34" charset="0"/>
              </a:rPr>
              <a:t>Tidak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cocok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untuk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proyek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kecil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 err="1">
                <a:effectLst/>
                <a:latin typeface="Trebuchet MS" panose="020B0603020202020204" pitchFamily="34" charset="0"/>
              </a:rPr>
              <a:t>Kompleksitas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manajemen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lebih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>
                <a:effectLst/>
                <a:latin typeface="Trebuchet MS" panose="020B0603020202020204" pitchFamily="34" charset="0"/>
              </a:rPr>
              <a:t>Akhir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proyek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mungkin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tidak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diketahui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yang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merupakan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risiko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 err="1">
                <a:effectLst/>
                <a:latin typeface="Trebuchet MS" panose="020B0603020202020204" pitchFamily="34" charset="0"/>
              </a:rPr>
              <a:t>Sumber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daya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yang sangat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terampil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diperlukan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untuk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analisis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risiko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 err="1">
                <a:effectLst/>
                <a:latin typeface="Trebuchet MS" panose="020B0603020202020204" pitchFamily="34" charset="0"/>
              </a:rPr>
              <a:t>Kemajuan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proyek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sangat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tergantung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pada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tahap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analisis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risiko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9407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236A26-87F6-AD98-0B8D-A0EB749609B0}"/>
              </a:ext>
            </a:extLst>
          </p:cNvPr>
          <p:cNvSpPr txBox="1"/>
          <p:nvPr/>
        </p:nvSpPr>
        <p:spPr>
          <a:xfrm>
            <a:off x="936433" y="702191"/>
            <a:ext cx="101245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sz="3200" b="1" dirty="0">
                <a:latin typeface="Trebuchet MS" panose="020B0603020202020204" pitchFamily="34" charset="0"/>
              </a:rPr>
              <a:t>3</a:t>
            </a:r>
            <a:r>
              <a:rPr lang="en-ID" sz="3200" b="1" i="0" dirty="0">
                <a:effectLst/>
                <a:latin typeface="Trebuchet MS" panose="020B0603020202020204" pitchFamily="34" charset="0"/>
              </a:rPr>
              <a:t>. Spiral Model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EBF37-6006-F61F-4980-49C6B4BCA56D}"/>
              </a:ext>
            </a:extLst>
          </p:cNvPr>
          <p:cNvSpPr txBox="1"/>
          <p:nvPr/>
        </p:nvSpPr>
        <p:spPr>
          <a:xfrm>
            <a:off x="931843" y="1526986"/>
            <a:ext cx="1032831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800" b="0" i="0" dirty="0">
                <a:effectLst/>
                <a:latin typeface="Trebuchet MS" panose="020B0603020202020204" pitchFamily="34" charset="0"/>
              </a:rPr>
              <a:t>Spiral Model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adalah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model proses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pengembangan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perangkat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lunak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berbasis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risiko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.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Ini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adalah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kombinasi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dari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model air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terjun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dan model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iteratif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. </a:t>
            </a:r>
          </a:p>
          <a:p>
            <a:pPr algn="just"/>
            <a:r>
              <a:rPr lang="en-ID" sz="2800" b="0" i="0" dirty="0">
                <a:effectLst/>
                <a:latin typeface="Trebuchet MS" panose="020B0603020202020204" pitchFamily="34" charset="0"/>
              </a:rPr>
              <a:t>Model Spiral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membantu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mengadopsi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elemen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pengembangan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perangkat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lunak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dari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berbagai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model proses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untuk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proyek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perangkat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lunak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berdasarkan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pola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risiko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unik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yang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memastikan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proses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pengembangan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yang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efisien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.</a:t>
            </a:r>
            <a:endParaRPr lang="en-ID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19177-3391-341C-2D9A-45C497B48F5B}"/>
              </a:ext>
            </a:extLst>
          </p:cNvPr>
          <p:cNvSpPr txBox="1"/>
          <p:nvPr/>
        </p:nvSpPr>
        <p:spPr>
          <a:xfrm>
            <a:off x="931843" y="4533415"/>
            <a:ext cx="1067534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b="0" i="0" dirty="0" err="1">
                <a:effectLst/>
                <a:latin typeface="Trebuchet MS" panose="020B0603020202020204" pitchFamily="34" charset="0"/>
              </a:rPr>
              <a:t>Setiap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fase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model spiral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dalam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rekayasa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perangkat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lunak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dimulai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dengan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tujuan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desain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dan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diakhiri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dengan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tinjauan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kemajuan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klien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. Model spiral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dalam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rekayasa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perangkat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lunak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pertama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kali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disebutkan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oleh Barry Boehm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dalam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makalahnya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tahun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1986.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039573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D69740-2496-023C-CB2D-575D7D71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074" y="823511"/>
            <a:ext cx="9243153" cy="521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06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C2386D-0437-75B8-74C8-8D77C7767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76862"/>
              </p:ext>
            </p:extLst>
          </p:nvPr>
        </p:nvGraphicFramePr>
        <p:xfrm>
          <a:off x="1197991" y="283145"/>
          <a:ext cx="9617726" cy="62703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3622">
                  <a:extLst>
                    <a:ext uri="{9D8B030D-6E8A-4147-A177-3AD203B41FA5}">
                      <a16:colId xmlns:a16="http://schemas.microsoft.com/office/drawing/2014/main" val="1855269671"/>
                    </a:ext>
                  </a:extLst>
                </a:gridCol>
                <a:gridCol w="7354104">
                  <a:extLst>
                    <a:ext uri="{9D8B030D-6E8A-4147-A177-3AD203B41FA5}">
                      <a16:colId xmlns:a16="http://schemas.microsoft.com/office/drawing/2014/main" val="3366937937"/>
                    </a:ext>
                  </a:extLst>
                </a:gridCol>
              </a:tblGrid>
              <a:tr h="3891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800" kern="100" spc="10" dirty="0" err="1">
                          <a:effectLst/>
                        </a:rPr>
                        <a:t>Fase</a:t>
                      </a:r>
                      <a:endParaRPr lang="en-ID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800" kern="100" spc="10">
                          <a:effectLst/>
                        </a:rPr>
                        <a:t>Aktivitas dalam fase</a:t>
                      </a:r>
                      <a:endParaRPr lang="en-ID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150991"/>
                  </a:ext>
                </a:extLst>
              </a:tr>
              <a:tr h="3891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800" kern="100" spc="10" dirty="0">
                          <a:effectLst/>
                        </a:rPr>
                        <a:t> </a:t>
                      </a:r>
                      <a:endParaRPr lang="en-ID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800" kern="100" spc="10" dirty="0">
                          <a:effectLst/>
                        </a:rPr>
                        <a:t> </a:t>
                      </a:r>
                      <a:endParaRPr lang="en-ID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6753681"/>
                  </a:ext>
                </a:extLst>
              </a:tr>
              <a:tr h="10892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800" kern="100" spc="10">
                          <a:effectLst/>
                        </a:rPr>
                        <a:t>Planing</a:t>
                      </a:r>
                      <a:endParaRPr lang="en-ID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800" kern="100" spc="10" dirty="0" err="1">
                          <a:effectLst/>
                        </a:rPr>
                        <a:t>Ini</a:t>
                      </a:r>
                      <a:r>
                        <a:rPr lang="en-ID" sz="2800" kern="100" spc="10" dirty="0">
                          <a:effectLst/>
                        </a:rPr>
                        <a:t> </a:t>
                      </a:r>
                      <a:r>
                        <a:rPr lang="en-ID" sz="2800" kern="100" spc="10" dirty="0" err="1">
                          <a:effectLst/>
                        </a:rPr>
                        <a:t>termasuk</a:t>
                      </a:r>
                      <a:r>
                        <a:rPr lang="en-ID" sz="2800" kern="100" spc="10" dirty="0">
                          <a:effectLst/>
                        </a:rPr>
                        <a:t> </a:t>
                      </a:r>
                      <a:r>
                        <a:rPr lang="en-ID" sz="2800" kern="100" spc="10" dirty="0" err="1">
                          <a:effectLst/>
                        </a:rPr>
                        <a:t>memperkirakan</a:t>
                      </a:r>
                      <a:r>
                        <a:rPr lang="en-ID" sz="2800" kern="100" spc="10" dirty="0">
                          <a:effectLst/>
                        </a:rPr>
                        <a:t> </a:t>
                      </a:r>
                      <a:r>
                        <a:rPr lang="en-ID" sz="2800" kern="100" spc="10" dirty="0" err="1">
                          <a:effectLst/>
                        </a:rPr>
                        <a:t>biaya</a:t>
                      </a:r>
                      <a:r>
                        <a:rPr lang="en-ID" sz="2800" kern="100" spc="10" dirty="0">
                          <a:effectLst/>
                        </a:rPr>
                        <a:t>, </a:t>
                      </a:r>
                      <a:r>
                        <a:rPr lang="en-ID" sz="2800" kern="100" spc="10" dirty="0" err="1">
                          <a:effectLst/>
                        </a:rPr>
                        <a:t>jadwal</a:t>
                      </a:r>
                      <a:r>
                        <a:rPr lang="en-ID" sz="2800" kern="100" spc="10" dirty="0">
                          <a:effectLst/>
                        </a:rPr>
                        <a:t> dan </a:t>
                      </a:r>
                      <a:r>
                        <a:rPr lang="en-ID" sz="2800" kern="100" spc="10" dirty="0" err="1">
                          <a:effectLst/>
                        </a:rPr>
                        <a:t>sumber</a:t>
                      </a:r>
                      <a:r>
                        <a:rPr lang="en-ID" sz="2800" kern="100" spc="10" dirty="0">
                          <a:effectLst/>
                        </a:rPr>
                        <a:t> </a:t>
                      </a:r>
                      <a:r>
                        <a:rPr lang="en-ID" sz="2800" kern="100" spc="10" dirty="0" err="1">
                          <a:effectLst/>
                        </a:rPr>
                        <a:t>daya</a:t>
                      </a:r>
                      <a:r>
                        <a:rPr lang="en-ID" sz="2800" kern="100" spc="10" dirty="0">
                          <a:effectLst/>
                        </a:rPr>
                        <a:t> </a:t>
                      </a:r>
                      <a:r>
                        <a:rPr lang="en-ID" sz="2800" kern="100" spc="10" dirty="0" err="1">
                          <a:effectLst/>
                        </a:rPr>
                        <a:t>untuk</a:t>
                      </a:r>
                      <a:r>
                        <a:rPr lang="en-ID" sz="2800" kern="100" spc="10" dirty="0">
                          <a:effectLst/>
                        </a:rPr>
                        <a:t> </a:t>
                      </a:r>
                      <a:r>
                        <a:rPr lang="en-ID" sz="2800" kern="100" spc="10" dirty="0" err="1">
                          <a:effectLst/>
                        </a:rPr>
                        <a:t>iter</a:t>
                      </a:r>
                      <a:r>
                        <a:rPr lang="en-ID" sz="2800" kern="100" dirty="0" err="1">
                          <a:effectLst/>
                        </a:rPr>
                        <a:t>asi</a:t>
                      </a:r>
                      <a:r>
                        <a:rPr lang="en-ID" sz="2800" kern="100" dirty="0">
                          <a:effectLst/>
                        </a:rPr>
                        <a:t>. </a:t>
                      </a:r>
                      <a:r>
                        <a:rPr lang="en-ID" sz="2800" kern="100" dirty="0" err="1">
                          <a:effectLst/>
                        </a:rPr>
                        <a:t>Ini</a:t>
                      </a:r>
                      <a:r>
                        <a:rPr lang="en-ID" sz="2800" kern="100" dirty="0">
                          <a:effectLst/>
                        </a:rPr>
                        <a:t> juga </a:t>
                      </a:r>
                      <a:r>
                        <a:rPr lang="en-ID" sz="2800" kern="100" dirty="0" err="1">
                          <a:effectLst/>
                        </a:rPr>
                        <a:t>melibatkan</a:t>
                      </a:r>
                      <a:r>
                        <a:rPr lang="en-ID" sz="2800" kern="100" dirty="0">
                          <a:effectLst/>
                        </a:rPr>
                        <a:t> </a:t>
                      </a:r>
                      <a:r>
                        <a:rPr lang="en-ID" sz="2800" kern="100" dirty="0" err="1">
                          <a:effectLst/>
                        </a:rPr>
                        <a:t>pemahaman</a:t>
                      </a:r>
                      <a:r>
                        <a:rPr lang="en-ID" sz="2800" kern="100" dirty="0">
                          <a:effectLst/>
                        </a:rPr>
                        <a:t> </a:t>
                      </a:r>
                      <a:r>
                        <a:rPr lang="en-ID" sz="2800" kern="100" dirty="0" err="1">
                          <a:effectLst/>
                        </a:rPr>
                        <a:t>persyaratan</a:t>
                      </a:r>
                      <a:r>
                        <a:rPr lang="en-ID" sz="2800" kern="100" dirty="0">
                          <a:effectLst/>
                        </a:rPr>
                        <a:t> </a:t>
                      </a:r>
                      <a:r>
                        <a:rPr lang="en-ID" sz="2800" kern="100" dirty="0" err="1">
                          <a:effectLst/>
                        </a:rPr>
                        <a:t>sistem</a:t>
                      </a:r>
                      <a:r>
                        <a:rPr lang="en-ID" sz="2800" kern="100" dirty="0">
                          <a:effectLst/>
                        </a:rPr>
                        <a:t> </a:t>
                      </a:r>
                      <a:r>
                        <a:rPr lang="en-ID" sz="2800" kern="100" dirty="0" err="1">
                          <a:effectLst/>
                        </a:rPr>
                        <a:t>untuk</a:t>
                      </a:r>
                      <a:r>
                        <a:rPr lang="en-ID" sz="2800" kern="100" dirty="0">
                          <a:effectLst/>
                        </a:rPr>
                        <a:t> </a:t>
                      </a:r>
                      <a:r>
                        <a:rPr lang="en-ID" sz="2800" kern="100" dirty="0" err="1">
                          <a:effectLst/>
                        </a:rPr>
                        <a:t>komunikasi</a:t>
                      </a:r>
                      <a:r>
                        <a:rPr lang="en-ID" sz="2800" kern="100" dirty="0">
                          <a:effectLst/>
                        </a:rPr>
                        <a:t> </a:t>
                      </a:r>
                      <a:r>
                        <a:rPr lang="en-ID" sz="2800" kern="100" dirty="0" err="1">
                          <a:effectLst/>
                        </a:rPr>
                        <a:t>berkelanjutan</a:t>
                      </a:r>
                      <a:r>
                        <a:rPr lang="en-ID" sz="2800" kern="100" dirty="0">
                          <a:effectLst/>
                        </a:rPr>
                        <a:t> </a:t>
                      </a:r>
                      <a:r>
                        <a:rPr lang="en-ID" sz="2800" kern="100" dirty="0" err="1">
                          <a:effectLst/>
                        </a:rPr>
                        <a:t>antara</a:t>
                      </a:r>
                      <a:r>
                        <a:rPr lang="en-ID" sz="2800" kern="100" dirty="0">
                          <a:effectLst/>
                        </a:rPr>
                        <a:t> </a:t>
                      </a:r>
                      <a:r>
                        <a:rPr lang="en-ID" sz="2800" kern="100" dirty="0" err="1">
                          <a:effectLst/>
                        </a:rPr>
                        <a:t>analis</a:t>
                      </a:r>
                      <a:r>
                        <a:rPr lang="en-ID" sz="2800" kern="100" dirty="0">
                          <a:effectLst/>
                        </a:rPr>
                        <a:t> </a:t>
                      </a:r>
                      <a:r>
                        <a:rPr lang="en-ID" sz="2800" kern="100" dirty="0" err="1">
                          <a:effectLst/>
                        </a:rPr>
                        <a:t>sistem</a:t>
                      </a:r>
                      <a:r>
                        <a:rPr lang="en-ID" sz="2800" kern="100" dirty="0">
                          <a:effectLst/>
                        </a:rPr>
                        <a:t> dan </a:t>
                      </a:r>
                      <a:r>
                        <a:rPr lang="en-ID" sz="2800" kern="100" dirty="0" err="1">
                          <a:effectLst/>
                        </a:rPr>
                        <a:t>pelanggan</a:t>
                      </a:r>
                      <a:endParaRPr lang="en-ID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3593525"/>
                  </a:ext>
                </a:extLst>
              </a:tr>
              <a:tr h="7910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800" kern="100" spc="10">
                          <a:effectLst/>
                        </a:rPr>
                        <a:t>Risk Analysis</a:t>
                      </a:r>
                      <a:endParaRPr lang="en-ID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800" kern="100" spc="10" dirty="0" err="1">
                          <a:effectLst/>
                        </a:rPr>
                        <a:t>Identifikasi</a:t>
                      </a:r>
                      <a:r>
                        <a:rPr lang="en-ID" sz="2800" kern="100" spc="10" dirty="0">
                          <a:effectLst/>
                        </a:rPr>
                        <a:t> </a:t>
                      </a:r>
                      <a:r>
                        <a:rPr lang="en-ID" sz="2800" kern="100" spc="10" dirty="0" err="1">
                          <a:effectLst/>
                        </a:rPr>
                        <a:t>potensi</a:t>
                      </a:r>
                      <a:r>
                        <a:rPr lang="en-ID" sz="2800" kern="100" spc="10" dirty="0">
                          <a:effectLst/>
                        </a:rPr>
                        <a:t> </a:t>
                      </a:r>
                      <a:r>
                        <a:rPr lang="en-ID" sz="2800" kern="100" spc="10" dirty="0" err="1">
                          <a:effectLst/>
                        </a:rPr>
                        <a:t>risiko</a:t>
                      </a:r>
                      <a:r>
                        <a:rPr lang="en-ID" sz="2800" kern="100" spc="10" dirty="0">
                          <a:effectLst/>
                        </a:rPr>
                        <a:t> </a:t>
                      </a:r>
                      <a:r>
                        <a:rPr lang="en-ID" sz="2800" kern="100" spc="10" dirty="0" err="1">
                          <a:effectLst/>
                        </a:rPr>
                        <a:t>dilakukan</a:t>
                      </a:r>
                      <a:r>
                        <a:rPr lang="en-ID" sz="2800" kern="100" spc="10" dirty="0">
                          <a:effectLst/>
                        </a:rPr>
                        <a:t> </a:t>
                      </a:r>
                      <a:r>
                        <a:rPr lang="en-ID" sz="2800" kern="100" spc="10" dirty="0" err="1">
                          <a:effectLst/>
                        </a:rPr>
                        <a:t>saat</a:t>
                      </a:r>
                      <a:r>
                        <a:rPr lang="en-ID" sz="2800" kern="100" spc="10" dirty="0">
                          <a:effectLst/>
                        </a:rPr>
                        <a:t> strategi </a:t>
                      </a:r>
                      <a:r>
                        <a:rPr lang="en-ID" sz="2800" kern="100" spc="10" dirty="0" err="1">
                          <a:effectLst/>
                        </a:rPr>
                        <a:t>mitigasi</a:t>
                      </a:r>
                      <a:r>
                        <a:rPr lang="en-ID" sz="2800" kern="100" spc="10" dirty="0">
                          <a:effectLst/>
                        </a:rPr>
                        <a:t> </a:t>
                      </a:r>
                      <a:r>
                        <a:rPr lang="en-ID" sz="2800" kern="100" spc="10" dirty="0" err="1">
                          <a:effectLst/>
                        </a:rPr>
                        <a:t>risiko</a:t>
                      </a:r>
                      <a:r>
                        <a:rPr lang="en-ID" sz="2800" kern="100" spc="10" dirty="0">
                          <a:effectLst/>
                        </a:rPr>
                        <a:t> </a:t>
                      </a:r>
                      <a:r>
                        <a:rPr lang="en-ID" sz="2800" kern="100" spc="10" dirty="0" err="1">
                          <a:effectLst/>
                        </a:rPr>
                        <a:t>direncanakan</a:t>
                      </a:r>
                      <a:r>
                        <a:rPr lang="en-ID" sz="2800" kern="100" spc="10" dirty="0">
                          <a:effectLst/>
                        </a:rPr>
                        <a:t> dan </a:t>
                      </a:r>
                      <a:r>
                        <a:rPr lang="en-ID" sz="2800" kern="100" spc="10" dirty="0" err="1">
                          <a:effectLst/>
                        </a:rPr>
                        <a:t>diselesaikan</a:t>
                      </a:r>
                      <a:endParaRPr lang="en-ID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4015453"/>
                  </a:ext>
                </a:extLst>
              </a:tr>
              <a:tr h="7910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800" kern="100" spc="10">
                          <a:effectLst/>
                        </a:rPr>
                        <a:t>Engineering</a:t>
                      </a:r>
                      <a:endParaRPr lang="en-ID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800" kern="100" spc="10" dirty="0" err="1">
                          <a:effectLst/>
                        </a:rPr>
                        <a:t>Ini</a:t>
                      </a:r>
                      <a:r>
                        <a:rPr lang="en-ID" sz="2800" kern="100" spc="10" dirty="0">
                          <a:effectLst/>
                        </a:rPr>
                        <a:t> </a:t>
                      </a:r>
                      <a:r>
                        <a:rPr lang="en-ID" sz="2800" kern="100" spc="10" dirty="0" err="1">
                          <a:effectLst/>
                        </a:rPr>
                        <a:t>termasuk</a:t>
                      </a:r>
                      <a:r>
                        <a:rPr lang="en-ID" sz="2800" kern="100" spc="10" dirty="0">
                          <a:effectLst/>
                        </a:rPr>
                        <a:t> </a:t>
                      </a:r>
                      <a:r>
                        <a:rPr lang="en-ID" sz="2800" kern="100" spc="10" dirty="0" err="1">
                          <a:effectLst/>
                        </a:rPr>
                        <a:t>pengujian</a:t>
                      </a:r>
                      <a:r>
                        <a:rPr lang="en-ID" sz="2800" kern="100" spc="10" dirty="0">
                          <a:effectLst/>
                        </a:rPr>
                        <a:t>, </a:t>
                      </a:r>
                      <a:r>
                        <a:rPr lang="en-ID" sz="2800" kern="100" spc="10" dirty="0" err="1">
                          <a:effectLst/>
                        </a:rPr>
                        <a:t>pengkodean</a:t>
                      </a:r>
                      <a:r>
                        <a:rPr lang="en-ID" sz="2800" kern="100" spc="10" dirty="0">
                          <a:effectLst/>
                        </a:rPr>
                        <a:t>, dan </a:t>
                      </a:r>
                      <a:r>
                        <a:rPr lang="en-ID" sz="2800" kern="100" spc="10" dirty="0" err="1">
                          <a:effectLst/>
                        </a:rPr>
                        <a:t>penerapan</a:t>
                      </a:r>
                      <a:r>
                        <a:rPr lang="en-ID" sz="2800" kern="100" spc="10" dirty="0">
                          <a:effectLst/>
                        </a:rPr>
                        <a:t> </a:t>
                      </a:r>
                      <a:r>
                        <a:rPr lang="en-ID" sz="2800" kern="100" spc="10" dirty="0" err="1">
                          <a:effectLst/>
                        </a:rPr>
                        <a:t>perangkat</a:t>
                      </a:r>
                      <a:r>
                        <a:rPr lang="en-ID" sz="2800" kern="100" spc="10" dirty="0">
                          <a:effectLst/>
                        </a:rPr>
                        <a:t> </a:t>
                      </a:r>
                      <a:r>
                        <a:rPr lang="en-ID" sz="2800" kern="100" spc="10" dirty="0" err="1">
                          <a:effectLst/>
                        </a:rPr>
                        <a:t>lunak</a:t>
                      </a:r>
                      <a:r>
                        <a:rPr lang="en-ID" sz="2800" kern="100" spc="10" dirty="0">
                          <a:effectLst/>
                        </a:rPr>
                        <a:t> di situs </a:t>
                      </a:r>
                      <a:r>
                        <a:rPr lang="en-ID" sz="2800" kern="100" spc="10" dirty="0" err="1">
                          <a:effectLst/>
                        </a:rPr>
                        <a:t>pelanggan</a:t>
                      </a:r>
                      <a:endParaRPr lang="en-ID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1304620"/>
                  </a:ext>
                </a:extLst>
              </a:tr>
              <a:tr h="1193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800" kern="100" spc="10">
                          <a:effectLst/>
                        </a:rPr>
                        <a:t>Evaluation</a:t>
                      </a:r>
                      <a:endParaRPr lang="en-ID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800" kern="100" spc="10" dirty="0" err="1">
                          <a:effectLst/>
                        </a:rPr>
                        <a:t>Evaluasi</a:t>
                      </a:r>
                      <a:r>
                        <a:rPr lang="en-ID" sz="2800" kern="100" spc="10" dirty="0">
                          <a:effectLst/>
                        </a:rPr>
                        <a:t> </a:t>
                      </a:r>
                      <a:r>
                        <a:rPr lang="en-ID" sz="2800" kern="100" spc="10" dirty="0" err="1">
                          <a:effectLst/>
                        </a:rPr>
                        <a:t>perangkat</a:t>
                      </a:r>
                      <a:r>
                        <a:rPr lang="en-ID" sz="2800" kern="100" spc="10" dirty="0">
                          <a:effectLst/>
                        </a:rPr>
                        <a:t> </a:t>
                      </a:r>
                      <a:r>
                        <a:rPr lang="en-ID" sz="2800" kern="100" spc="10" dirty="0" err="1">
                          <a:effectLst/>
                        </a:rPr>
                        <a:t>lunak</a:t>
                      </a:r>
                      <a:r>
                        <a:rPr lang="en-ID" sz="2800" kern="100" spc="10" dirty="0">
                          <a:effectLst/>
                        </a:rPr>
                        <a:t> oleh </a:t>
                      </a:r>
                      <a:r>
                        <a:rPr lang="en-ID" sz="2800" kern="100" spc="10" dirty="0" err="1">
                          <a:effectLst/>
                        </a:rPr>
                        <a:t>pelanggan</a:t>
                      </a:r>
                      <a:r>
                        <a:rPr lang="en-ID" sz="2800" kern="100" spc="10" dirty="0">
                          <a:effectLst/>
                        </a:rPr>
                        <a:t>. Juga, </a:t>
                      </a:r>
                      <a:r>
                        <a:rPr lang="en-ID" sz="2800" kern="100" spc="10" dirty="0" err="1">
                          <a:effectLst/>
                        </a:rPr>
                        <a:t>termasuk</a:t>
                      </a:r>
                      <a:r>
                        <a:rPr lang="en-ID" sz="2800" kern="100" spc="10" dirty="0">
                          <a:effectLst/>
                        </a:rPr>
                        <a:t> </a:t>
                      </a:r>
                      <a:r>
                        <a:rPr lang="en-ID" sz="2800" kern="100" spc="10" dirty="0" err="1">
                          <a:effectLst/>
                        </a:rPr>
                        <a:t>mengidentifikasi</a:t>
                      </a:r>
                      <a:r>
                        <a:rPr lang="en-ID" sz="2800" kern="100" spc="10" dirty="0">
                          <a:effectLst/>
                        </a:rPr>
                        <a:t> dan </a:t>
                      </a:r>
                      <a:r>
                        <a:rPr lang="en-ID" sz="2800" kern="100" spc="10" dirty="0" err="1">
                          <a:effectLst/>
                        </a:rPr>
                        <a:t>memantau</a:t>
                      </a:r>
                      <a:r>
                        <a:rPr lang="en-ID" sz="2800" kern="100" spc="10" dirty="0">
                          <a:effectLst/>
                        </a:rPr>
                        <a:t> </a:t>
                      </a:r>
                      <a:r>
                        <a:rPr lang="en-ID" sz="2800" kern="100" spc="10" dirty="0" err="1">
                          <a:effectLst/>
                        </a:rPr>
                        <a:t>risiko</a:t>
                      </a:r>
                      <a:r>
                        <a:rPr lang="en-ID" sz="2800" kern="100" spc="10" dirty="0">
                          <a:effectLst/>
                        </a:rPr>
                        <a:t> </a:t>
                      </a:r>
                      <a:r>
                        <a:rPr lang="en-ID" sz="2800" kern="100" spc="10" dirty="0" err="1">
                          <a:effectLst/>
                        </a:rPr>
                        <a:t>seperti</a:t>
                      </a:r>
                      <a:r>
                        <a:rPr lang="en-ID" sz="2800" kern="100" spc="10" dirty="0">
                          <a:effectLst/>
                        </a:rPr>
                        <a:t> </a:t>
                      </a:r>
                      <a:r>
                        <a:rPr lang="en-ID" sz="2800" kern="100" spc="10" dirty="0" err="1">
                          <a:effectLst/>
                        </a:rPr>
                        <a:t>selip</a:t>
                      </a:r>
                      <a:r>
                        <a:rPr lang="en-ID" sz="2800" kern="100" spc="10" dirty="0">
                          <a:effectLst/>
                        </a:rPr>
                        <a:t> </a:t>
                      </a:r>
                      <a:r>
                        <a:rPr lang="en-ID" sz="2800" kern="100" spc="10" dirty="0" err="1">
                          <a:effectLst/>
                        </a:rPr>
                        <a:t>jadwal</a:t>
                      </a:r>
                      <a:r>
                        <a:rPr lang="en-ID" sz="2800" kern="100" spc="10" dirty="0">
                          <a:effectLst/>
                        </a:rPr>
                        <a:t> dan </a:t>
                      </a:r>
                      <a:r>
                        <a:rPr lang="en-ID" sz="2800" kern="100" spc="10" dirty="0" err="1">
                          <a:effectLst/>
                        </a:rPr>
                        <a:t>kelebihan</a:t>
                      </a:r>
                      <a:r>
                        <a:rPr lang="en-ID" sz="2800" kern="100" spc="10" dirty="0">
                          <a:effectLst/>
                        </a:rPr>
                        <a:t> </a:t>
                      </a:r>
                      <a:r>
                        <a:rPr lang="en-ID" sz="2800" kern="100" spc="10" dirty="0" err="1">
                          <a:effectLst/>
                        </a:rPr>
                        <a:t>biaya</a:t>
                      </a:r>
                      <a:endParaRPr lang="en-ID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2402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68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A2CB15-2554-3DCD-00BF-791AECC8461A}"/>
              </a:ext>
            </a:extLst>
          </p:cNvPr>
          <p:cNvSpPr txBox="1"/>
          <p:nvPr/>
        </p:nvSpPr>
        <p:spPr>
          <a:xfrm>
            <a:off x="277402" y="1246864"/>
            <a:ext cx="11451857" cy="4176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Siklus</a:t>
            </a:r>
            <a:r>
              <a:rPr lang="en-ID" sz="40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Pengembangan </a:t>
            </a:r>
            <a:r>
              <a:rPr lang="en-ID" sz="40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Perangkat</a:t>
            </a:r>
            <a:r>
              <a:rPr lang="en-ID" sz="40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40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Lunak</a:t>
            </a:r>
            <a:r>
              <a:rPr lang="en-ID" sz="40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 </a:t>
            </a:r>
            <a:r>
              <a:rPr lang="en-ID" sz="40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adalah</a:t>
            </a:r>
            <a:r>
              <a:rPr lang="en-ID" sz="4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</a:p>
          <a:p>
            <a:endParaRPr lang="en-ID" sz="3200" dirty="0">
              <a:solidFill>
                <a:srgbClr val="000000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endParaRPr lang="en-ID" sz="3200" dirty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en-ID" sz="36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serangkaian</a:t>
            </a:r>
            <a:r>
              <a:rPr lang="en-ID" sz="3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36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tahapan</a:t>
            </a:r>
            <a:r>
              <a:rPr lang="en-ID" sz="3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yang </a:t>
            </a:r>
            <a:r>
              <a:rPr lang="en-ID" sz="36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terstruktur</a:t>
            </a:r>
            <a:r>
              <a:rPr lang="en-ID" sz="3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36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dengan</a:t>
            </a:r>
            <a:r>
              <a:rPr lang="en-ID" sz="3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36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baik</a:t>
            </a:r>
            <a:r>
              <a:rPr lang="en-ID" sz="3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36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dalam</a:t>
            </a:r>
            <a:r>
              <a:rPr lang="en-ID" sz="3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36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rekayasa</a:t>
            </a:r>
            <a:r>
              <a:rPr lang="en-ID" sz="3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36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perangkat</a:t>
            </a:r>
            <a:r>
              <a:rPr lang="en-ID" sz="3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36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lunak</a:t>
            </a:r>
            <a:r>
              <a:rPr lang="en-ID" sz="3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36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untuk</a:t>
            </a:r>
            <a:r>
              <a:rPr lang="en-ID" sz="3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36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mengembangkan</a:t>
            </a:r>
            <a:r>
              <a:rPr lang="en-ID" sz="3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36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produk</a:t>
            </a:r>
            <a:r>
              <a:rPr lang="en-ID" sz="3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36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perangkat</a:t>
            </a:r>
            <a:r>
              <a:rPr lang="en-ID" sz="3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36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lunak</a:t>
            </a:r>
            <a:r>
              <a:rPr lang="en-ID" sz="3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yang </a:t>
            </a:r>
            <a:r>
              <a:rPr lang="en-ID" sz="36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dimaksudkan</a:t>
            </a:r>
            <a:r>
              <a:rPr lang="en-ID" sz="3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ts val="2250"/>
              </a:lnSpc>
              <a:tabLst>
                <a:tab pos="457200" algn="l"/>
              </a:tabLst>
            </a:pPr>
            <a:endParaRPr lang="en-ID" sz="1600" dirty="0">
              <a:solidFill>
                <a:srgbClr val="000000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44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670007-2CB9-80B3-0E70-347557EF5E10}"/>
              </a:ext>
            </a:extLst>
          </p:cNvPr>
          <p:cNvSpPr txBox="1"/>
          <p:nvPr/>
        </p:nvSpPr>
        <p:spPr>
          <a:xfrm>
            <a:off x="1097416" y="92551"/>
            <a:ext cx="85986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sz="3200" b="1" i="0" dirty="0">
                <a:effectLst/>
                <a:latin typeface="Trebuchet MS" panose="020B0603020202020204" pitchFamily="34" charset="0"/>
              </a:rPr>
              <a:t>Kapan </a:t>
            </a:r>
            <a:r>
              <a:rPr lang="en-ID" sz="3200" b="1" i="0" dirty="0" err="1">
                <a:effectLst/>
                <a:latin typeface="Trebuchet MS" panose="020B0603020202020204" pitchFamily="34" charset="0"/>
              </a:rPr>
              <a:t>harus</a:t>
            </a:r>
            <a:r>
              <a:rPr lang="en-ID" sz="3200" b="1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1" i="0" dirty="0" err="1">
                <a:effectLst/>
                <a:latin typeface="Trebuchet MS" panose="020B0603020202020204" pitchFamily="34" charset="0"/>
              </a:rPr>
              <a:t>memilih</a:t>
            </a:r>
            <a:r>
              <a:rPr lang="en-ID" sz="3200" b="1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1" i="0" dirty="0" err="1">
                <a:effectLst/>
                <a:latin typeface="Trebuchet MS" panose="020B0603020202020204" pitchFamily="34" charset="0"/>
              </a:rPr>
              <a:t>metodologi</a:t>
            </a:r>
            <a:r>
              <a:rPr lang="en-ID" sz="3200" b="1" i="0" dirty="0">
                <a:effectLst/>
                <a:latin typeface="Trebuchet MS" panose="020B0603020202020204" pitchFamily="34" charset="0"/>
              </a:rPr>
              <a:t> spiral?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BA55B-E118-07CC-E1C6-A20078D00ECF}"/>
              </a:ext>
            </a:extLst>
          </p:cNvPr>
          <p:cNvSpPr txBox="1"/>
          <p:nvPr/>
        </p:nvSpPr>
        <p:spPr>
          <a:xfrm>
            <a:off x="799238" y="677326"/>
            <a:ext cx="1022365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D" sz="3200" b="0" i="0" dirty="0" err="1">
                <a:effectLst/>
                <a:latin typeface="Trebuchet MS" panose="020B0603020202020204" pitchFamily="34" charset="0"/>
              </a:rPr>
              <a:t>Dalam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rekayasa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perangkat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lunak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digunakan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saat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proyek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besar</a:t>
            </a:r>
            <a:endParaRPr lang="en-ID" sz="3200" b="0" i="0" dirty="0">
              <a:effectLst/>
              <a:latin typeface="Trebuchet MS" panose="020B0603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3200" b="0" i="0" dirty="0">
                <a:effectLst/>
                <a:latin typeface="Trebuchet MS" panose="020B0603020202020204" pitchFamily="34" charset="0"/>
              </a:rPr>
              <a:t>Ketika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pelepasan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 (release)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harus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sering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dilakukan</a:t>
            </a:r>
            <a:endParaRPr lang="en-ID" sz="3200" b="0" i="0" dirty="0">
              <a:effectLst/>
              <a:latin typeface="Trebuchet MS" panose="020B0603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3200" b="0" i="0" dirty="0">
                <a:effectLst/>
                <a:latin typeface="Trebuchet MS" panose="020B0603020202020204" pitchFamily="34" charset="0"/>
              </a:rPr>
              <a:t>Kapan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pembuatan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prototipe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dapat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diterapkan</a:t>
            </a:r>
            <a:endParaRPr lang="en-ID" sz="3200" b="0" i="0" dirty="0">
              <a:effectLst/>
              <a:latin typeface="Trebuchet MS" panose="020B0603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3200" b="0" i="0" dirty="0">
                <a:effectLst/>
                <a:latin typeface="Trebuchet MS" panose="020B0603020202020204" pitchFamily="34" charset="0"/>
              </a:rPr>
              <a:t>Ketika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evaluasi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risiko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dan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biaya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menjadi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penting</a:t>
            </a:r>
            <a:endParaRPr lang="en-ID" sz="3200" b="0" i="0" dirty="0">
              <a:effectLst/>
              <a:latin typeface="Trebuchet MS" panose="020B0603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3200" b="0" i="0" dirty="0" err="1">
                <a:effectLst/>
                <a:latin typeface="Trebuchet MS" panose="020B0603020202020204" pitchFamily="34" charset="0"/>
              </a:rPr>
              <a:t>Metodologi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spiral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berguna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untuk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proyek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berisiko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menengah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hingga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tinggi</a:t>
            </a:r>
            <a:endParaRPr lang="en-ID" sz="3200" b="0" i="0" dirty="0">
              <a:effectLst/>
              <a:latin typeface="Trebuchet MS" panose="020B0603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3200" b="0" i="0" dirty="0">
                <a:effectLst/>
                <a:latin typeface="Trebuchet MS" panose="020B0603020202020204" pitchFamily="34" charset="0"/>
              </a:rPr>
              <a:t>Jika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persyaratan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tidak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jelas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dan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kompleks</a:t>
            </a:r>
            <a:endParaRPr lang="en-ID" sz="3200" b="0" i="0" dirty="0">
              <a:effectLst/>
              <a:latin typeface="Trebuchet MS" panose="020B0603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3200" b="0" i="0" dirty="0">
                <a:effectLst/>
                <a:latin typeface="Trebuchet MS" panose="020B0603020202020204" pitchFamily="34" charset="0"/>
              </a:rPr>
              <a:t>Ketika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perubahan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mungkin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diperlukan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kapan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saja</a:t>
            </a:r>
            <a:endParaRPr lang="en-ID" sz="3200" b="0" i="0" dirty="0">
              <a:effectLst/>
              <a:latin typeface="Trebuchet MS" panose="020B0603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D" sz="3200" b="0" i="0" dirty="0">
                <a:effectLst/>
                <a:latin typeface="Trebuchet MS" panose="020B0603020202020204" pitchFamily="34" charset="0"/>
              </a:rPr>
              <a:t>Ketika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komitmen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proyek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jangka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panjang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tidak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memungkinkan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karena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adanya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perubahan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dalam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prioritas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ekonomi</a:t>
            </a:r>
            <a:endParaRPr lang="en-ID" sz="3200" b="0" i="0" dirty="0"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88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DC39AD-1B3E-A422-D98C-31032BA51C22}"/>
              </a:ext>
            </a:extLst>
          </p:cNvPr>
          <p:cNvSpPr txBox="1"/>
          <p:nvPr/>
        </p:nvSpPr>
        <p:spPr>
          <a:xfrm>
            <a:off x="1561413" y="114812"/>
            <a:ext cx="8719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sz="3200" b="1" i="0" dirty="0" err="1">
                <a:effectLst/>
                <a:latin typeface="Trebuchet MS" panose="020B0603020202020204" pitchFamily="34" charset="0"/>
              </a:rPr>
              <a:t>Metode</a:t>
            </a:r>
            <a:r>
              <a:rPr lang="en-ID" sz="3200" b="1" i="0" dirty="0">
                <a:effectLst/>
                <a:latin typeface="Trebuchet MS" panose="020B0603020202020204" pitchFamily="34" charset="0"/>
              </a:rPr>
              <a:t> Spiral  – </a:t>
            </a:r>
            <a:r>
              <a:rPr lang="en-ID" sz="3200" b="1" i="0" dirty="0" err="1">
                <a:effectLst/>
                <a:latin typeface="Trebuchet MS" panose="020B0603020202020204" pitchFamily="34" charset="0"/>
              </a:rPr>
              <a:t>Kelebihan</a:t>
            </a:r>
            <a:r>
              <a:rPr lang="en-ID" sz="3200" b="1" i="0" dirty="0">
                <a:effectLst/>
                <a:latin typeface="Trebuchet MS" panose="020B0603020202020204" pitchFamily="34" charset="0"/>
              </a:rPr>
              <a:t> &amp; </a:t>
            </a:r>
            <a:r>
              <a:rPr lang="en-ID" sz="3200" b="1" i="0" dirty="0" err="1">
                <a:effectLst/>
                <a:latin typeface="Trebuchet MS" panose="020B0603020202020204" pitchFamily="34" charset="0"/>
              </a:rPr>
              <a:t>Kekurangan</a:t>
            </a:r>
            <a:r>
              <a:rPr lang="en-ID" sz="3200" b="1" i="0" dirty="0">
                <a:effectLst/>
                <a:latin typeface="Trebuchet MS" panose="020B0603020202020204" pitchFamily="34" charset="0"/>
              </a:rPr>
              <a:t>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DCC598A-8723-7AE2-6D31-368EEB401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881002"/>
              </p:ext>
            </p:extLst>
          </p:nvPr>
        </p:nvGraphicFramePr>
        <p:xfrm>
          <a:off x="226030" y="1051250"/>
          <a:ext cx="11965970" cy="54319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2985">
                  <a:extLst>
                    <a:ext uri="{9D8B030D-6E8A-4147-A177-3AD203B41FA5}">
                      <a16:colId xmlns:a16="http://schemas.microsoft.com/office/drawing/2014/main" val="77062931"/>
                    </a:ext>
                  </a:extLst>
                </a:gridCol>
                <a:gridCol w="5982985">
                  <a:extLst>
                    <a:ext uri="{9D8B030D-6E8A-4147-A177-3AD203B41FA5}">
                      <a16:colId xmlns:a16="http://schemas.microsoft.com/office/drawing/2014/main" val="10628103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400" kern="100" dirty="0" err="1">
                          <a:effectLst/>
                        </a:rPr>
                        <a:t>Kelebihan</a:t>
                      </a:r>
                      <a:r>
                        <a:rPr lang="en-ID" sz="2400" kern="100" dirty="0">
                          <a:effectLst/>
                        </a:rPr>
                        <a:t> </a:t>
                      </a:r>
                      <a:endParaRPr lang="en-ID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25" marR="377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400" kern="100">
                          <a:effectLst/>
                        </a:rPr>
                        <a:t>kekurangan</a:t>
                      </a:r>
                      <a:endParaRPr lang="en-ID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25" marR="37725" marT="0" marB="0"/>
                </a:tc>
                <a:extLst>
                  <a:ext uri="{0D108BD9-81ED-4DB2-BD59-A6C34878D82A}">
                    <a16:rowId xmlns:a16="http://schemas.microsoft.com/office/drawing/2014/main" val="2668494877"/>
                  </a:ext>
                </a:extLst>
              </a:tr>
              <a:tr h="10613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400" kern="100" spc="10" dirty="0" err="1">
                          <a:effectLst/>
                        </a:rPr>
                        <a:t>Perubahan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tambahan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atau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fungsi-fungsi</a:t>
                      </a:r>
                      <a:r>
                        <a:rPr lang="en-ID" sz="2400" kern="100" spc="10" dirty="0">
                          <a:effectLst/>
                        </a:rPr>
                        <a:t> batu </a:t>
                      </a:r>
                      <a:r>
                        <a:rPr lang="en-ID" sz="2400" kern="100" spc="10" dirty="0" err="1">
                          <a:effectLst/>
                        </a:rPr>
                        <a:t>dapat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dilakukan</a:t>
                      </a:r>
                      <a:r>
                        <a:rPr lang="en-ID" sz="2400" kern="100" spc="10" dirty="0">
                          <a:effectLst/>
                        </a:rPr>
                        <a:t> di </a:t>
                      </a:r>
                      <a:r>
                        <a:rPr lang="en-ID" sz="2400" kern="100" spc="10" dirty="0" err="1">
                          <a:effectLst/>
                        </a:rPr>
                        <a:t>tahap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selanjutnya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jika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ada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perubahan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secara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tiba-tiba</a:t>
                      </a:r>
                      <a:endParaRPr lang="en-ID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25" marR="377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400" kern="100" spc="10">
                          <a:effectLst/>
                        </a:rPr>
                        <a:t>Risiko tidak memenuhi jadwal atau anggaran</a:t>
                      </a:r>
                      <a:endParaRPr lang="en-ID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25" marR="37725" marT="0" marB="0"/>
                </a:tc>
                <a:extLst>
                  <a:ext uri="{0D108BD9-81ED-4DB2-BD59-A6C34878D82A}">
                    <a16:rowId xmlns:a16="http://schemas.microsoft.com/office/drawing/2014/main" val="3144884575"/>
                  </a:ext>
                </a:extLst>
              </a:tr>
              <a:tr h="10613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400" kern="100" spc="10" dirty="0" err="1">
                          <a:effectLst/>
                        </a:rPr>
                        <a:t>Perkiraan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biaya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menjadi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mudah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karena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pembuatan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prototipe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dilakukan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dalam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fragmen-fragmen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kecil</a:t>
                      </a:r>
                      <a:endParaRPr lang="en-ID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25" marR="377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400" kern="100" spc="10" dirty="0">
                          <a:effectLst/>
                        </a:rPr>
                        <a:t>Pengembangan spiral </a:t>
                      </a:r>
                      <a:r>
                        <a:rPr lang="en-ID" sz="2400" kern="100" spc="10" dirty="0" err="1">
                          <a:effectLst/>
                        </a:rPr>
                        <a:t>bekerja</a:t>
                      </a:r>
                      <a:r>
                        <a:rPr lang="en-ID" sz="2400" kern="100" spc="10" dirty="0">
                          <a:effectLst/>
                        </a:rPr>
                        <a:t> paling </a:t>
                      </a:r>
                      <a:r>
                        <a:rPr lang="en-ID" sz="2400" kern="100" spc="10" dirty="0" err="1">
                          <a:effectLst/>
                        </a:rPr>
                        <a:t>baik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untuk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proyek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besar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hanya</a:t>
                      </a:r>
                      <a:r>
                        <a:rPr lang="en-ID" sz="2400" kern="100" spc="10" dirty="0">
                          <a:effectLst/>
                        </a:rPr>
                        <a:t> juga </a:t>
                      </a:r>
                      <a:r>
                        <a:rPr lang="en-ID" sz="2400" kern="100" spc="10" dirty="0" err="1">
                          <a:effectLst/>
                        </a:rPr>
                        <a:t>menuntut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keahlian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penilaian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risiko</a:t>
                      </a:r>
                      <a:endParaRPr lang="en-ID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25" marR="37725" marT="0" marB="0"/>
                </a:tc>
                <a:extLst>
                  <a:ext uri="{0D108BD9-81ED-4DB2-BD59-A6C34878D82A}">
                    <a16:rowId xmlns:a16="http://schemas.microsoft.com/office/drawing/2014/main" val="1788353390"/>
                  </a:ext>
                </a:extLst>
              </a:tr>
              <a:tr h="79388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400" kern="100" spc="10" dirty="0">
                          <a:effectLst/>
                        </a:rPr>
                        <a:t>Pengembangan </a:t>
                      </a:r>
                      <a:r>
                        <a:rPr lang="en-ID" sz="2400" kern="100" spc="10" dirty="0" err="1">
                          <a:effectLst/>
                        </a:rPr>
                        <a:t>berkelanjutan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atau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berulang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membantu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dalam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manajemen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risiko</a:t>
                      </a:r>
                      <a:endParaRPr lang="en-ID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25" marR="377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400" kern="100" spc="10" dirty="0" err="1">
                          <a:effectLst/>
                        </a:rPr>
                        <a:t>Untuk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kelancaran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protokol</a:t>
                      </a:r>
                      <a:r>
                        <a:rPr lang="en-ID" sz="2400" kern="100" spc="10" dirty="0">
                          <a:effectLst/>
                        </a:rPr>
                        <a:t> model spiral </a:t>
                      </a:r>
                      <a:r>
                        <a:rPr lang="en-ID" sz="2400" kern="100" spc="10" dirty="0" err="1">
                          <a:effectLst/>
                        </a:rPr>
                        <a:t>perlu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diikuti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dengan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ketat</a:t>
                      </a:r>
                      <a:endParaRPr lang="en-ID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25" marR="37725" marT="0" marB="0"/>
                </a:tc>
                <a:extLst>
                  <a:ext uri="{0D108BD9-81ED-4DB2-BD59-A6C34878D82A}">
                    <a16:rowId xmlns:a16="http://schemas.microsoft.com/office/drawing/2014/main" val="1400930937"/>
                  </a:ext>
                </a:extLst>
              </a:tr>
              <a:tr h="79388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400" kern="100" spc="10" dirty="0">
                          <a:effectLst/>
                        </a:rPr>
                        <a:t>Pengembangan </a:t>
                      </a:r>
                      <a:r>
                        <a:rPr lang="en-ID" sz="2400" kern="100" spc="10" dirty="0" err="1">
                          <a:effectLst/>
                        </a:rPr>
                        <a:t>cepat</a:t>
                      </a:r>
                      <a:r>
                        <a:rPr lang="en-ID" sz="2400" kern="100" spc="10" dirty="0">
                          <a:effectLst/>
                        </a:rPr>
                        <a:t> dan </a:t>
                      </a:r>
                      <a:r>
                        <a:rPr lang="en-ID" sz="2400" kern="100" spc="10" dirty="0" err="1">
                          <a:effectLst/>
                        </a:rPr>
                        <a:t>fitur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ditambahkan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secara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sistematis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dalam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pengembangan</a:t>
                      </a:r>
                      <a:r>
                        <a:rPr lang="en-ID" sz="2400" kern="100" spc="10" dirty="0">
                          <a:effectLst/>
                        </a:rPr>
                        <a:t> Spiral</a:t>
                      </a:r>
                      <a:endParaRPr lang="en-ID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25" marR="377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400" kern="100" spc="10" dirty="0" err="1">
                          <a:effectLst/>
                        </a:rPr>
                        <a:t>Dokumentasi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lebih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karena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memiliki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fase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menengah</a:t>
                      </a:r>
                      <a:endParaRPr lang="en-ID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25" marR="37725" marT="0" marB="0"/>
                </a:tc>
                <a:extLst>
                  <a:ext uri="{0D108BD9-81ED-4DB2-BD59-A6C34878D82A}">
                    <a16:rowId xmlns:a16="http://schemas.microsoft.com/office/drawing/2014/main" val="1381230319"/>
                  </a:ext>
                </a:extLst>
              </a:tr>
              <a:tr h="10613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400" kern="100" spc="10" dirty="0" err="1">
                          <a:effectLst/>
                        </a:rPr>
                        <a:t>Selalu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ada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ruang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untuk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umpan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balik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pelanggan</a:t>
                      </a:r>
                      <a:endParaRPr lang="en-ID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25" marR="3772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400" kern="100" spc="10" dirty="0">
                          <a:effectLst/>
                        </a:rPr>
                        <a:t>Pengembangan </a:t>
                      </a:r>
                      <a:r>
                        <a:rPr lang="en-ID" sz="2400" kern="100" spc="10" dirty="0" err="1">
                          <a:effectLst/>
                        </a:rPr>
                        <a:t>perangkat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lunak</a:t>
                      </a:r>
                      <a:r>
                        <a:rPr lang="en-ID" sz="2400" kern="100" spc="10" dirty="0">
                          <a:effectLst/>
                        </a:rPr>
                        <a:t> spiral </a:t>
                      </a:r>
                      <a:r>
                        <a:rPr lang="en-ID" sz="2400" kern="100" spc="10" dirty="0" err="1">
                          <a:effectLst/>
                        </a:rPr>
                        <a:t>tidak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disarankan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untuk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proyek</a:t>
                      </a:r>
                      <a:r>
                        <a:rPr lang="en-ID" sz="2400" kern="100" spc="10" dirty="0">
                          <a:effectLst/>
                        </a:rPr>
                        <a:t> yang </a:t>
                      </a:r>
                      <a:r>
                        <a:rPr lang="en-ID" sz="2400" kern="100" spc="10" dirty="0" err="1">
                          <a:effectLst/>
                        </a:rPr>
                        <a:t>lebih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kecil</a:t>
                      </a:r>
                      <a:r>
                        <a:rPr lang="en-ID" sz="2400" kern="100" spc="10" dirty="0">
                          <a:effectLst/>
                        </a:rPr>
                        <a:t>, </a:t>
                      </a:r>
                      <a:r>
                        <a:rPr lang="en-ID" sz="2400" kern="100" spc="10" dirty="0" err="1">
                          <a:effectLst/>
                        </a:rPr>
                        <a:t>karena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mungkin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menghabiskan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banyak</a:t>
                      </a:r>
                      <a:r>
                        <a:rPr lang="en-ID" sz="2400" kern="100" spc="10" dirty="0">
                          <a:effectLst/>
                        </a:rPr>
                        <a:t> </a:t>
                      </a:r>
                      <a:r>
                        <a:rPr lang="en-ID" sz="2400" kern="100" spc="10" dirty="0" err="1">
                          <a:effectLst/>
                        </a:rPr>
                        <a:t>biaya</a:t>
                      </a:r>
                      <a:endParaRPr lang="en-ID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725" marR="37725" marT="0" marB="0"/>
                </a:tc>
                <a:extLst>
                  <a:ext uri="{0D108BD9-81ED-4DB2-BD59-A6C34878D82A}">
                    <a16:rowId xmlns:a16="http://schemas.microsoft.com/office/drawing/2014/main" val="268274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995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23DD7FE0-B6B6-7FD9-9155-367CBD67B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11" y="2203905"/>
            <a:ext cx="5681519" cy="408484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37F987-31C6-FDE0-F941-53CAAB63BBD8}"/>
              </a:ext>
            </a:extLst>
          </p:cNvPr>
          <p:cNvSpPr txBox="1"/>
          <p:nvPr/>
        </p:nvSpPr>
        <p:spPr>
          <a:xfrm>
            <a:off x="837508" y="352531"/>
            <a:ext cx="6097384" cy="397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ts val="2250"/>
              </a:lnSpc>
              <a:buFont typeface="+mj-lt"/>
              <a:buAutoNum type="arabicPeriod" startAt="4"/>
              <a:tabLst>
                <a:tab pos="457200" algn="l"/>
              </a:tabLst>
            </a:pPr>
            <a:r>
              <a:rPr lang="en-ID" sz="2800" b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 – model</a:t>
            </a:r>
            <a:endParaRPr lang="en-ID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8F3C3-61D6-F7A8-334B-DD3429DE15C9}"/>
              </a:ext>
            </a:extLst>
          </p:cNvPr>
          <p:cNvSpPr txBox="1"/>
          <p:nvPr/>
        </p:nvSpPr>
        <p:spPr>
          <a:xfrm>
            <a:off x="637772" y="749627"/>
            <a:ext cx="10692245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250"/>
              </a:lnSpc>
            </a:pPr>
            <a:r>
              <a:rPr lang="en-ID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Kelemahan</a:t>
            </a: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utama</a:t>
            </a: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model air </a:t>
            </a:r>
            <a:r>
              <a:rPr lang="en-ID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terjun</a:t>
            </a: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(waterfall)  </a:t>
            </a:r>
            <a:r>
              <a:rPr lang="en-ID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adalah</a:t>
            </a: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kita</a:t>
            </a: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pindah</a:t>
            </a: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</a:t>
            </a: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tahap</a:t>
            </a: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berikutnya</a:t>
            </a: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hanya</a:t>
            </a: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ketika</a:t>
            </a: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yang </a:t>
            </a:r>
            <a:r>
              <a:rPr lang="en-ID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sebelumnya</a:t>
            </a: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selesai</a:t>
            </a: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dan </a:t>
            </a:r>
            <a:r>
              <a:rPr lang="en-ID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tidak</a:t>
            </a: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ada</a:t>
            </a: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kesempatan</a:t>
            </a: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untuk</a:t>
            </a: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kembali</a:t>
            </a: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jika</a:t>
            </a: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ada</a:t>
            </a: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yang </a:t>
            </a:r>
            <a:r>
              <a:rPr lang="en-ID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ditemukan</a:t>
            </a: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salah pada </a:t>
            </a:r>
            <a:r>
              <a:rPr lang="en-ID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tahap</a:t>
            </a: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selanjutnya</a:t>
            </a: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</a:t>
            </a:r>
          </a:p>
          <a:p>
            <a:pPr algn="just">
              <a:lnSpc>
                <a:spcPts val="2250"/>
              </a:lnSpc>
            </a:pP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V-Model </a:t>
            </a:r>
            <a:r>
              <a:rPr lang="en-ID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menyediakan</a:t>
            </a: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sarana</a:t>
            </a: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pengujian</a:t>
            </a: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perangkat</a:t>
            </a: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lunak</a:t>
            </a: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pada </a:t>
            </a:r>
            <a:r>
              <a:rPr lang="en-ID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setiap</a:t>
            </a: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tahap</a:t>
            </a: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secara</a:t>
            </a: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terbalik</a:t>
            </a:r>
            <a:r>
              <a:rPr lang="en-ID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250"/>
              </a:lnSpc>
            </a:pP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09E56F-A238-BE1F-8CDE-D9C920B735FC}"/>
              </a:ext>
            </a:extLst>
          </p:cNvPr>
          <p:cNvSpPr txBox="1"/>
          <p:nvPr/>
        </p:nvSpPr>
        <p:spPr>
          <a:xfrm>
            <a:off x="410327" y="3008771"/>
            <a:ext cx="609738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Ini</a:t>
            </a:r>
            <a:r>
              <a:rPr lang="en-ID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membuat</a:t>
            </a:r>
            <a:r>
              <a:rPr lang="en-ID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verifikasi</a:t>
            </a:r>
            <a:r>
              <a:rPr lang="en-ID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dan </a:t>
            </a:r>
            <a:r>
              <a:rPr lang="en-ID" sz="2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validasi</a:t>
            </a:r>
            <a:r>
              <a:rPr lang="en-ID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berjalan</a:t>
            </a:r>
            <a:r>
              <a:rPr lang="en-ID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secara</a:t>
            </a:r>
            <a:r>
              <a:rPr lang="en-ID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paralel</a:t>
            </a:r>
            <a:r>
              <a:rPr lang="en-ID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Model </a:t>
            </a:r>
            <a:r>
              <a:rPr lang="en-ID" sz="2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ini</a:t>
            </a:r>
            <a:r>
              <a:rPr lang="en-ID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juga </a:t>
            </a:r>
            <a:r>
              <a:rPr lang="en-ID" sz="2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dikenal</a:t>
            </a:r>
            <a:r>
              <a:rPr lang="en-ID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sebagai</a:t>
            </a:r>
            <a:r>
              <a:rPr lang="en-ID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model </a:t>
            </a:r>
            <a:r>
              <a:rPr lang="en-ID" sz="2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verifikasi</a:t>
            </a:r>
            <a:r>
              <a:rPr lang="en-ID" sz="2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dan </a:t>
            </a:r>
            <a:r>
              <a:rPr lang="en-ID" sz="2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validasi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089609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DF6E8D-B6BE-37AE-E0DA-84A6D14C5008}"/>
              </a:ext>
            </a:extLst>
          </p:cNvPr>
          <p:cNvSpPr txBox="1"/>
          <p:nvPr/>
        </p:nvSpPr>
        <p:spPr>
          <a:xfrm>
            <a:off x="654628" y="272069"/>
            <a:ext cx="6097384" cy="387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ts val="2250"/>
              </a:lnSpc>
              <a:buFont typeface="+mj-lt"/>
              <a:buAutoNum type="arabicPeriod" startAt="5"/>
              <a:tabLst>
                <a:tab pos="457200" algn="l"/>
              </a:tabLst>
            </a:pPr>
            <a:r>
              <a:rPr lang="en-ID" sz="2400" b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Big Bang Model</a:t>
            </a:r>
            <a:endParaRPr lang="en-ID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60D5F-BA50-3403-98C8-A940A8760A38}"/>
              </a:ext>
            </a:extLst>
          </p:cNvPr>
          <p:cNvSpPr txBox="1"/>
          <p:nvPr/>
        </p:nvSpPr>
        <p:spPr>
          <a:xfrm>
            <a:off x="349134" y="659355"/>
            <a:ext cx="1081485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ID" sz="2400" b="0" i="1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Big bang model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sangat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fleksibel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dan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tidak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mengikuti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proses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atau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prosedur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yang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ketat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 </a:t>
            </a:r>
            <a:r>
              <a:rPr lang="en-ID" sz="24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membutuhkan</a:t>
            </a:r>
            <a:r>
              <a:rPr lang="en-ID" sz="24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sedikit</a:t>
            </a:r>
            <a:r>
              <a:rPr lang="en-ID" sz="24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perencanaan</a:t>
            </a:r>
            <a:r>
              <a:rPr lang="en-ID" sz="2400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. </a:t>
            </a:r>
          </a:p>
          <a:p>
            <a:pPr algn="just"/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Model SDLC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ini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biasanya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digunakan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pada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proyek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kecil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dengan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hanya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satu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atau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dua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insinyur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pengembang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lang="en-ID" sz="2400" b="0" i="1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software. </a:t>
            </a:r>
          </a:p>
          <a:p>
            <a:pPr algn="just"/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Model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ini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tidak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direkomendasi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untuk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proyek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skala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besar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 </a:t>
            </a:r>
          </a:p>
          <a:p>
            <a:pPr algn="just"/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Hal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ini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dikarenakan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bisa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terjadi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pengulangan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produk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yang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tinggi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dikarenakan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klien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dari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awal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tidak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memahami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persyaratan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atau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lang="en-ID" sz="2400" b="0" i="1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requirements.</a:t>
            </a:r>
            <a:endParaRPr lang="en-ID" sz="2400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algn="just"/>
            <a:endParaRPr lang="en-ID" sz="2800" dirty="0"/>
          </a:p>
        </p:txBody>
      </p:sp>
      <p:pic>
        <p:nvPicPr>
          <p:cNvPr id="5124" name="Picture 4" descr="sdlc big bang model">
            <a:extLst>
              <a:ext uri="{FF2B5EF4-FFF2-40B4-BE49-F238E27FC236}">
                <a16:creationId xmlns:a16="http://schemas.microsoft.com/office/drawing/2014/main" id="{7DC5F33E-9222-0D9F-D74A-3F0B728EE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018" y="3339101"/>
            <a:ext cx="6678202" cy="363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851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811492-5D6A-5E35-4225-B0E6B1194D1C}"/>
              </a:ext>
            </a:extLst>
          </p:cNvPr>
          <p:cNvSpPr txBox="1"/>
          <p:nvPr/>
        </p:nvSpPr>
        <p:spPr>
          <a:xfrm>
            <a:off x="1099335" y="224592"/>
            <a:ext cx="8047233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sz="2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400" b="1" i="0" dirty="0" err="1">
                <a:effectLst/>
                <a:latin typeface="Roboto" panose="02000000000000000000" pitchFamily="2" charset="0"/>
              </a:rPr>
              <a:t>Keuntungan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Model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BigBang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400" b="0" i="0" dirty="0">
                <a:effectLst/>
                <a:latin typeface="Roboto" panose="02000000000000000000" pitchFamily="2" charset="0"/>
              </a:rPr>
              <a:t>Model yang sangat simple.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400" b="0" i="0" dirty="0" err="1">
                <a:effectLst/>
                <a:latin typeface="Roboto" panose="02000000000000000000" pitchFamily="2" charset="0"/>
              </a:rPr>
              <a:t>Perencanaan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sangat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sedikit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atau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bahkan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tanpa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perencanaan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sama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sekali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400" b="0" i="0" dirty="0" err="1">
                <a:effectLst/>
                <a:latin typeface="Roboto" panose="02000000000000000000" pitchFamily="2" charset="0"/>
              </a:rPr>
              <a:t>Mudah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diatur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400" b="0" i="0" dirty="0" err="1">
                <a:effectLst/>
                <a:latin typeface="Roboto" panose="02000000000000000000" pitchFamily="2" charset="0"/>
              </a:rPr>
              <a:t>Membutuhkan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sumber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daya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yang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sedikit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400" b="0" i="0" dirty="0" err="1">
                <a:effectLst/>
                <a:latin typeface="Roboto" panose="02000000000000000000" pitchFamily="2" charset="0"/>
              </a:rPr>
              <a:t>Memberikan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fleksibiltas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untuk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developer.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400" b="0" i="0" dirty="0" err="1">
                <a:effectLst/>
                <a:latin typeface="Roboto" panose="02000000000000000000" pitchFamily="2" charset="0"/>
              </a:rPr>
              <a:t>Menjadi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wadah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yang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bagus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untuk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pemula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yang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ingin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belajar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dan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berlatih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en-ID" sz="2400" b="1" i="0" dirty="0" err="1">
                <a:effectLst/>
                <a:latin typeface="Roboto" panose="02000000000000000000" pitchFamily="2" charset="0"/>
              </a:rPr>
              <a:t>Kelemahan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Model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BigBang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400" b="0" i="0" dirty="0" err="1">
                <a:effectLst/>
                <a:latin typeface="Roboto" panose="02000000000000000000" pitchFamily="2" charset="0"/>
              </a:rPr>
              <a:t>Resiko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yang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dihadapi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akan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sangat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tinggi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dan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tidak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menentu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400" b="0" i="0" dirty="0">
                <a:effectLst/>
                <a:latin typeface="Roboto" panose="02000000000000000000" pitchFamily="2" charset="0"/>
              </a:rPr>
              <a:t>Model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ini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tidak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cocok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untuk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proyek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yang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kompleks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dan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proyek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yang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berorientasi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pada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objek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400" b="0" i="0" dirty="0">
                <a:effectLst/>
                <a:latin typeface="Roboto" panose="02000000000000000000" pitchFamily="2" charset="0"/>
              </a:rPr>
              <a:t>Model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ini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kurang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bagus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untuk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proyek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jangka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panjang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dan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proyek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yang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sedang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berjalan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400" b="0" i="0" dirty="0">
                <a:effectLst/>
                <a:latin typeface="Roboto" panose="02000000000000000000" pitchFamily="2" charset="0"/>
              </a:rPr>
              <a:t>Model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ini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bisa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menjadi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sangat mahal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jika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kebutuhannya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 salah </a:t>
            </a:r>
            <a:r>
              <a:rPr lang="en-ID" sz="2400" b="0" i="0" dirty="0" err="1">
                <a:effectLst/>
                <a:latin typeface="Roboto" panose="02000000000000000000" pitchFamily="2" charset="0"/>
              </a:rPr>
              <a:t>dipahami</a:t>
            </a:r>
            <a:r>
              <a:rPr lang="en-ID" sz="2400" b="0" i="0" dirty="0">
                <a:effectLst/>
                <a:latin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4960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75EA33-FEA2-00A4-97B4-D8BDA953EFE8}"/>
              </a:ext>
            </a:extLst>
          </p:cNvPr>
          <p:cNvSpPr txBox="1"/>
          <p:nvPr/>
        </p:nvSpPr>
        <p:spPr>
          <a:xfrm>
            <a:off x="767994" y="336732"/>
            <a:ext cx="11108932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3600" b="1" i="0" dirty="0">
                <a:solidFill>
                  <a:srgbClr val="444444"/>
                </a:solidFill>
                <a:effectLst/>
              </a:rPr>
              <a:t>6. </a:t>
            </a:r>
            <a:r>
              <a:rPr lang="en-ID" sz="3600" b="1" i="0" dirty="0" err="1">
                <a:solidFill>
                  <a:srgbClr val="444444"/>
                </a:solidFill>
                <a:effectLst/>
              </a:rPr>
              <a:t>Metode</a:t>
            </a:r>
            <a:r>
              <a:rPr lang="en-ID" sz="3600" b="1" i="0" dirty="0">
                <a:solidFill>
                  <a:srgbClr val="444444"/>
                </a:solidFill>
                <a:effectLst/>
              </a:rPr>
              <a:t> Agile </a:t>
            </a:r>
            <a:endParaRPr lang="en-ID" sz="3600" dirty="0">
              <a:solidFill>
                <a:srgbClr val="444444"/>
              </a:solidFill>
            </a:endParaRPr>
          </a:p>
          <a:p>
            <a:pPr algn="just"/>
            <a:r>
              <a:rPr lang="en-ID" sz="2800" b="0" i="0" dirty="0" err="1">
                <a:solidFill>
                  <a:srgbClr val="444444"/>
                </a:solidFill>
                <a:effectLst/>
              </a:rPr>
              <a:t>metode</a:t>
            </a:r>
            <a:r>
              <a:rPr lang="en-ID" sz="2800" b="0" i="0" dirty="0">
                <a:solidFill>
                  <a:srgbClr val="444444"/>
                </a:solidFill>
                <a:effectLst/>
              </a:rPr>
              <a:t> yang </a:t>
            </a:r>
            <a:r>
              <a:rPr lang="en-ID" sz="2800" b="0" i="0" dirty="0" err="1">
                <a:solidFill>
                  <a:srgbClr val="444444"/>
                </a:solidFill>
                <a:effectLst/>
              </a:rPr>
              <a:t>fleksibel</a:t>
            </a:r>
            <a:r>
              <a:rPr lang="en-ID" sz="28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</a:rPr>
              <a:t>dimana</a:t>
            </a:r>
            <a:r>
              <a:rPr lang="en-ID" sz="28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</a:rPr>
              <a:t>pengembangan</a:t>
            </a:r>
            <a:r>
              <a:rPr lang="en-ID" sz="28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</a:rPr>
              <a:t>dapat</a:t>
            </a:r>
            <a:r>
              <a:rPr lang="en-ID" sz="28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</a:rPr>
              <a:t>diselesaikan</a:t>
            </a:r>
            <a:r>
              <a:rPr lang="en-ID" sz="28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</a:rPr>
              <a:t>dalam</a:t>
            </a:r>
            <a:r>
              <a:rPr lang="en-ID" sz="28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</a:rPr>
              <a:t>jangka</a:t>
            </a:r>
            <a:r>
              <a:rPr lang="en-ID" sz="28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</a:rPr>
              <a:t>pendek</a:t>
            </a:r>
            <a:r>
              <a:rPr lang="en-ID" sz="2800" b="0" i="0" dirty="0">
                <a:solidFill>
                  <a:srgbClr val="444444"/>
                </a:solidFill>
                <a:effectLst/>
              </a:rPr>
              <a:t>. </a:t>
            </a:r>
            <a:r>
              <a:rPr lang="en-ID" sz="2800" b="0" i="0" dirty="0" err="1">
                <a:solidFill>
                  <a:srgbClr val="444444"/>
                </a:solidFill>
                <a:effectLst/>
              </a:rPr>
              <a:t>Bagaimanapun</a:t>
            </a:r>
            <a:r>
              <a:rPr lang="en-ID" sz="2800" b="0" i="0" dirty="0">
                <a:solidFill>
                  <a:srgbClr val="444444"/>
                </a:solidFill>
                <a:effectLst/>
              </a:rPr>
              <a:t>, </a:t>
            </a:r>
            <a:r>
              <a:rPr lang="en-ID" sz="2800" b="0" i="0" dirty="0" err="1">
                <a:solidFill>
                  <a:srgbClr val="444444"/>
                </a:solidFill>
                <a:effectLst/>
              </a:rPr>
              <a:t>metode</a:t>
            </a:r>
            <a:r>
              <a:rPr lang="en-ID" sz="28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</a:rPr>
              <a:t>ini</a:t>
            </a:r>
            <a:r>
              <a:rPr lang="en-ID" sz="28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</a:rPr>
              <a:t>membutuhkan</a:t>
            </a:r>
            <a:r>
              <a:rPr lang="en-ID" sz="28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</a:rPr>
              <a:t>adaptasi</a:t>
            </a:r>
            <a:r>
              <a:rPr lang="en-ID" sz="2800" b="0" i="0" dirty="0">
                <a:solidFill>
                  <a:srgbClr val="444444"/>
                </a:solidFill>
                <a:effectLst/>
              </a:rPr>
              <a:t> yang sangat </a:t>
            </a:r>
            <a:r>
              <a:rPr lang="en-ID" sz="2800" b="0" i="0" dirty="0" err="1">
                <a:solidFill>
                  <a:srgbClr val="444444"/>
                </a:solidFill>
                <a:effectLst/>
              </a:rPr>
              <a:t>cepat</a:t>
            </a:r>
            <a:r>
              <a:rPr lang="en-ID" sz="28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</a:rPr>
              <a:t>dari</a:t>
            </a:r>
            <a:r>
              <a:rPr lang="en-ID" sz="2800" b="0" i="0" dirty="0">
                <a:solidFill>
                  <a:srgbClr val="444444"/>
                </a:solidFill>
                <a:effectLst/>
              </a:rPr>
              <a:t> developer </a:t>
            </a:r>
            <a:r>
              <a:rPr lang="en-ID" sz="2800" b="0" i="0" dirty="0" err="1">
                <a:solidFill>
                  <a:srgbClr val="444444"/>
                </a:solidFill>
                <a:effectLst/>
              </a:rPr>
              <a:t>untuk</a:t>
            </a:r>
            <a:r>
              <a:rPr lang="en-ID" sz="28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</a:rPr>
              <a:t>perubahan</a:t>
            </a:r>
            <a:r>
              <a:rPr lang="en-ID" sz="28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</a:rPr>
              <a:t>dalam</a:t>
            </a:r>
            <a:r>
              <a:rPr lang="en-ID" sz="28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</a:rPr>
              <a:t>bentuk</a:t>
            </a:r>
            <a:r>
              <a:rPr lang="en-ID" sz="2800" b="0" i="0" dirty="0">
                <a:solidFill>
                  <a:srgbClr val="444444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444444"/>
                </a:solidFill>
                <a:effectLst/>
              </a:rPr>
              <a:t>apapun</a:t>
            </a:r>
            <a:r>
              <a:rPr lang="en-ID" sz="2800" b="0" i="0" dirty="0">
                <a:solidFill>
                  <a:srgbClr val="444444"/>
                </a:solidFill>
                <a:effectLst/>
              </a:rPr>
              <a:t>.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Metodologi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ini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diyakini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memiliki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efektifitas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tinggi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dalam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menciptakan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sebuah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produk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. Dimana model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ini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memisahkan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antara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produk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dengan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proses dan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waktu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pengerjaannya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secara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cepat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just"/>
            <a:r>
              <a:rPr lang="en-ID" sz="2800" b="0" i="0" dirty="0" err="1">
                <a:solidFill>
                  <a:srgbClr val="000000"/>
                </a:solidFill>
                <a:effectLst/>
              </a:rPr>
              <a:t>Metodologi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memprioritaskan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siklus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rilis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cepat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dan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berkelanjutan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Dengan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memanfaatkan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perubahan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kecil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namun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bertahap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Namun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terdapat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kelemahan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dalam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metode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ini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Seperti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memicu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proyek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ke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arah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yang salah dan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tidak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sesuai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dengan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kemauan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dan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ekspektasi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dari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customer.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39793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6FFF6A-1024-ADA4-0CE5-9417493A4AE1}"/>
              </a:ext>
            </a:extLst>
          </p:cNvPr>
          <p:cNvSpPr txBox="1"/>
          <p:nvPr/>
        </p:nvSpPr>
        <p:spPr>
          <a:xfrm>
            <a:off x="1140432" y="302359"/>
            <a:ext cx="10541286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sz="2800" b="1" i="0" dirty="0" err="1">
                <a:effectLst/>
                <a:latin typeface="Trebuchet MS" panose="020B0603020202020204" pitchFamily="34" charset="0"/>
              </a:rPr>
              <a:t>Keuntungan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Metode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agile 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Perubahan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dapat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ditangani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dengan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cepat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>
                <a:effectLst/>
                <a:latin typeface="Trebuchet MS" panose="020B0603020202020204" pitchFamily="34" charset="0"/>
              </a:rPr>
              <a:t>Proses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pengembangan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 </a:t>
            </a:r>
            <a:r>
              <a:rPr lang="en-ID" sz="2800" b="0" i="1" dirty="0">
                <a:effectLst/>
                <a:latin typeface="Trebuchet MS" panose="020B0603020202020204" pitchFamily="34" charset="0"/>
              </a:rPr>
              <a:t>software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 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membutuhkan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waktu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relative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lebih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cepat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dan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tidak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membutuhkan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sumber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daya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yang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besar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 err="1">
                <a:effectLst/>
                <a:latin typeface="Trebuchet MS" panose="020B0603020202020204" pitchFamily="34" charset="0"/>
              </a:rPr>
              <a:t>Klien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dapat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memberikan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feedback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kepada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developer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dalam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proses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pemrograman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.</a:t>
            </a:r>
          </a:p>
          <a:p>
            <a:pPr algn="l"/>
            <a:r>
              <a:rPr lang="en-ID" sz="2800" b="1" i="0" dirty="0" err="1">
                <a:effectLst/>
                <a:latin typeface="Trebuchet MS" panose="020B0603020202020204" pitchFamily="34" charset="0"/>
              </a:rPr>
              <a:t>Kelemahan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Metode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agile 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Metode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ini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tidak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cocok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untuk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tim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yang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berjumlah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lebih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dari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20 orang.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>
                <a:effectLst/>
                <a:latin typeface="Trebuchet MS" panose="020B0603020202020204" pitchFamily="34" charset="0"/>
              </a:rPr>
              <a:t>Tim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harus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selalu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bersiap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sedia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karena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perubahan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dapat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terjadi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sewaktu-waktu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Metode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ini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kurang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cocok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untuk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tim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yang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berkomitmen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untuk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menyelesaikan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proyek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secara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bersamaan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.</a:t>
            </a:r>
          </a:p>
          <a:p>
            <a:pPr algn="just"/>
            <a:r>
              <a:rPr lang="en-ID" sz="2800" b="0" i="0" dirty="0" err="1">
                <a:effectLst/>
                <a:latin typeface="Trebuchet MS" panose="020B0603020202020204" pitchFamily="34" charset="0"/>
              </a:rPr>
              <a:t>Metode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Agile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merupakan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metode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yang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cukup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populer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di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kalangan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perusahaan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 </a:t>
            </a:r>
            <a:r>
              <a:rPr lang="en-ID" sz="2800" b="0" i="1" dirty="0">
                <a:effectLst/>
                <a:latin typeface="Trebuchet MS" panose="020B0603020202020204" pitchFamily="34" charset="0"/>
              </a:rPr>
              <a:t>software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 kali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ini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,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contohnya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effectLst/>
                <a:latin typeface="Trebuchet MS" panose="020B0603020202020204" pitchFamily="34" charset="0"/>
              </a:rPr>
              <a:t>adalah</a:t>
            </a:r>
            <a:r>
              <a:rPr lang="en-ID" sz="2800" b="0" i="0" dirty="0">
                <a:effectLst/>
                <a:latin typeface="Trebuchet MS" panose="020B0603020202020204" pitchFamily="34" charset="0"/>
              </a:rPr>
              <a:t> Spotify</a:t>
            </a:r>
          </a:p>
        </p:txBody>
      </p:sp>
    </p:spTree>
    <p:extLst>
      <p:ext uri="{BB962C8B-B14F-4D97-AF65-F5344CB8AC3E}">
        <p14:creationId xmlns:p14="http://schemas.microsoft.com/office/powerpoint/2010/main" val="215193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85B11C-E2DC-0408-6065-54C8B9D9FE40}"/>
              </a:ext>
            </a:extLst>
          </p:cNvPr>
          <p:cNvSpPr txBox="1"/>
          <p:nvPr/>
        </p:nvSpPr>
        <p:spPr>
          <a:xfrm>
            <a:off x="292883" y="263045"/>
            <a:ext cx="10746418" cy="6099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ts val="2250"/>
              </a:lnSpc>
              <a:buAutoNum type="arabicPeriod"/>
              <a:tabLst>
                <a:tab pos="457200" algn="l"/>
              </a:tabLst>
            </a:pPr>
            <a:r>
              <a:rPr lang="en-ID" sz="4400" b="1" dirty="0">
                <a:solidFill>
                  <a:srgbClr val="2125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Waterfall</a:t>
            </a:r>
          </a:p>
          <a:p>
            <a:pPr marL="457200" lvl="0" indent="-457200">
              <a:lnSpc>
                <a:spcPts val="2250"/>
              </a:lnSpc>
              <a:buAutoNum type="arabicPeriod"/>
              <a:tabLst>
                <a:tab pos="457200" algn="l"/>
              </a:tabLst>
            </a:pPr>
            <a:endParaRPr lang="en-ID" sz="24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ID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Model Waterfall </a:t>
            </a:r>
            <a:r>
              <a:rPr lang="en-ID" sz="3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adalah</a:t>
            </a:r>
            <a:r>
              <a:rPr lang="en-ID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model paling </a:t>
            </a:r>
            <a:r>
              <a:rPr lang="en-ID" sz="3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sederhana</a:t>
            </a:r>
            <a:r>
              <a:rPr lang="en-ID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dari</a:t>
            </a:r>
            <a:r>
              <a:rPr lang="en-ID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paradigma</a:t>
            </a:r>
            <a:r>
              <a:rPr lang="en-ID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pengembangan</a:t>
            </a:r>
            <a:r>
              <a:rPr lang="en-ID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perangkat</a:t>
            </a:r>
            <a:r>
              <a:rPr lang="en-ID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lunak</a:t>
            </a:r>
            <a:r>
              <a:rPr lang="en-ID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. </a:t>
            </a:r>
            <a:r>
              <a:rPr lang="en-ID" sz="3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Ia</a:t>
            </a:r>
            <a:r>
              <a:rPr lang="en-ID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mengatakan</a:t>
            </a:r>
            <a:r>
              <a:rPr lang="en-ID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semua</a:t>
            </a:r>
            <a:r>
              <a:rPr lang="en-ID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fase</a:t>
            </a:r>
            <a:r>
              <a:rPr lang="en-ID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Pengembangan </a:t>
            </a:r>
            <a:r>
              <a:rPr lang="en-ID" sz="3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Perangkat</a:t>
            </a:r>
            <a:r>
              <a:rPr lang="en-ID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Lunak</a:t>
            </a:r>
            <a:r>
              <a:rPr lang="en-ID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akan</a:t>
            </a:r>
            <a:r>
              <a:rPr lang="en-ID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berfungsi</a:t>
            </a:r>
            <a:r>
              <a:rPr lang="en-ID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satu</a:t>
            </a:r>
            <a:r>
              <a:rPr lang="en-ID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demi </a:t>
            </a:r>
            <a:r>
              <a:rPr lang="en-ID" sz="3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satu</a:t>
            </a:r>
            <a:r>
              <a:rPr lang="en-ID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secara</a:t>
            </a:r>
            <a:r>
              <a:rPr lang="en-ID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linier. </a:t>
            </a:r>
            <a:r>
              <a:rPr lang="en-ID" sz="3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Artinya</a:t>
            </a:r>
            <a:r>
              <a:rPr lang="en-ID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, </a:t>
            </a:r>
            <a:r>
              <a:rPr lang="en-ID" sz="3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ketika</a:t>
            </a:r>
            <a:r>
              <a:rPr lang="en-ID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fase</a:t>
            </a:r>
            <a:r>
              <a:rPr lang="en-ID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pertama</a:t>
            </a:r>
            <a:r>
              <a:rPr lang="en-ID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selesai</a:t>
            </a:r>
            <a:r>
              <a:rPr lang="en-ID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maka</a:t>
            </a:r>
            <a:r>
              <a:rPr lang="en-ID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hanya</a:t>
            </a:r>
            <a:r>
              <a:rPr lang="en-ID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fase</a:t>
            </a:r>
            <a:r>
              <a:rPr lang="en-ID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kedua</a:t>
            </a:r>
            <a:r>
              <a:rPr lang="en-ID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yang </a:t>
            </a:r>
            <a:r>
              <a:rPr lang="en-ID" sz="3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akan</a:t>
            </a:r>
            <a:r>
              <a:rPr lang="en-ID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dimulai</a:t>
            </a:r>
            <a:r>
              <a:rPr lang="en-ID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dan </a:t>
            </a:r>
            <a:r>
              <a:rPr lang="en-ID" sz="32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seterusnya</a:t>
            </a:r>
            <a:r>
              <a:rPr lang="en-ID" sz="32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. </a:t>
            </a:r>
            <a:r>
              <a:rPr lang="en-ID" sz="32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 </a:t>
            </a:r>
          </a:p>
          <a:p>
            <a:pPr algn="just"/>
            <a:r>
              <a:rPr lang="en-ID" sz="3200" b="0" i="0" dirty="0" err="1">
                <a:effectLst/>
                <a:latin typeface="Trebuchet MS" panose="020B0603020202020204" pitchFamily="34" charset="0"/>
              </a:rPr>
              <a:t>Setiap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fase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harus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diselesaikan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sebelum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fase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berikutnya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dapat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dimulai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tanpa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tumpang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tindih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antar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fase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.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Setiap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fase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dirancang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untuk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melakukan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aktivitas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tertentu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selama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</a:t>
            </a:r>
            <a:r>
              <a:rPr lang="en-ID" sz="3200" b="0" i="0" dirty="0" err="1">
                <a:effectLst/>
                <a:latin typeface="Trebuchet MS" panose="020B0603020202020204" pitchFamily="34" charset="0"/>
              </a:rPr>
              <a:t>fase</a:t>
            </a:r>
            <a:r>
              <a:rPr lang="en-ID" sz="3200" b="0" i="0" dirty="0">
                <a:effectLst/>
                <a:latin typeface="Trebuchet MS" panose="020B0603020202020204" pitchFamily="34" charset="0"/>
              </a:rPr>
              <a:t> SDLC. </a:t>
            </a:r>
            <a:r>
              <a:rPr lang="sv-SE" sz="3200" b="0" i="0" dirty="0">
                <a:effectLst/>
                <a:latin typeface="Open Sans" panose="020B0606030504020204" pitchFamily="34" charset="0"/>
              </a:rPr>
              <a:t> pertama kali diperkenalkan oleh Herbert D. Benington pada tahun 1956</a:t>
            </a:r>
            <a:endParaRPr lang="en-ID" sz="3200" dirty="0">
              <a:effectLst/>
              <a:latin typeface="Trebuchet MS" panose="020B0603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AAF77C2-1BD4-16D8-E675-EEEF20E3A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690" y="546538"/>
            <a:ext cx="7570259" cy="5492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02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AE143F-2172-A377-4E15-4B801C7444DD}"/>
              </a:ext>
            </a:extLst>
          </p:cNvPr>
          <p:cNvSpPr txBox="1"/>
          <p:nvPr/>
        </p:nvSpPr>
        <p:spPr>
          <a:xfrm>
            <a:off x="1055732" y="473065"/>
            <a:ext cx="9436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b="1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Waterfall Methodology </a:t>
            </a:r>
            <a:r>
              <a:rPr lang="en-ID" sz="3200" b="1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menurut</a:t>
            </a:r>
            <a:r>
              <a:rPr lang="en-ID" sz="3200" b="1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Pressman</a:t>
            </a:r>
            <a:endParaRPr lang="en-ID" sz="3200" b="1" dirty="0"/>
          </a:p>
        </p:txBody>
      </p:sp>
      <p:pic>
        <p:nvPicPr>
          <p:cNvPr id="1026" name="Picture 2" descr="Image result for waterfall model pressman">
            <a:extLst>
              <a:ext uri="{FF2B5EF4-FFF2-40B4-BE49-F238E27FC236}">
                <a16:creationId xmlns:a16="http://schemas.microsoft.com/office/drawing/2014/main" id="{C8B503AA-2CC2-3DBF-146D-E80215DFE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557" y="2180748"/>
            <a:ext cx="9673451" cy="298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10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96CC2B-9226-770B-0B0D-AE8939DB4282}"/>
              </a:ext>
            </a:extLst>
          </p:cNvPr>
          <p:cNvSpPr txBox="1"/>
          <p:nvPr/>
        </p:nvSpPr>
        <p:spPr>
          <a:xfrm>
            <a:off x="907551" y="181957"/>
            <a:ext cx="10376898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3600" b="1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Communication – </a:t>
            </a:r>
          </a:p>
          <a:p>
            <a:pPr algn="just"/>
            <a:r>
              <a:rPr lang="en-ID" sz="3600" b="1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 (</a:t>
            </a:r>
            <a:r>
              <a:rPr lang="en-ID" sz="3600" b="1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Inisiasi</a:t>
            </a:r>
            <a:r>
              <a:rPr lang="en-ID" sz="3600" b="1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1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Proyek</a:t>
            </a:r>
            <a:r>
              <a:rPr lang="en-ID" sz="3600" b="1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&amp; </a:t>
            </a:r>
            <a:r>
              <a:rPr lang="en-ID" sz="3600" b="1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Pengumpulan</a:t>
            </a:r>
            <a:r>
              <a:rPr lang="en-ID" sz="3600" b="1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1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Persyaratan</a:t>
            </a:r>
            <a:r>
              <a:rPr lang="en-ID" sz="3600" b="1" dirty="0">
                <a:solidFill>
                  <a:srgbClr val="59667D"/>
                </a:solidFill>
                <a:latin typeface="Trebuchet MS" panose="020B0603020202020204" pitchFamily="34" charset="0"/>
              </a:rPr>
              <a:t>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Sebelum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memulai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pekerjaan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yang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bersifat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teknis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, sangat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diperlukan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adanya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komunikasi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dengan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pelanggan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demi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memahami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dan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mencapai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tujuan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yang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ingin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dicapai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. </a:t>
            </a:r>
            <a:endParaRPr lang="en-ID" sz="2800" dirty="0">
              <a:solidFill>
                <a:srgbClr val="59667D"/>
              </a:solidFill>
              <a:latin typeface="Trebuchet MS" panose="020B0603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Hasil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dari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komunikasi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tersebut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adalah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inisialisasi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proyek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menganalisis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dan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mengumpulkan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data-data yang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diperlukan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serta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membantu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mendefinisikan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fitur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dan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fungsi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perangkat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lunak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.</a:t>
            </a:r>
            <a:endParaRPr lang="en-ID" sz="2800" dirty="0">
              <a:solidFill>
                <a:srgbClr val="59667D"/>
              </a:solidFill>
              <a:latin typeface="Trebuchet MS" panose="020B0603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Pengumpulan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data-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tambahan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data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bisa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juga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diambil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dari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jurnal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artikel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, dan internet. </a:t>
            </a:r>
          </a:p>
          <a:p>
            <a:pPr algn="just"/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Semua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persyaratan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yang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mungkin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dari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sistem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yang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akan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dikembangkan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ditangkap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dalam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fase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ini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dan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didokumentasikan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dalam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dokumen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spesifikasi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persyaratan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.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92618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FB33CA-2530-BBCB-B41F-21BD6A9F45D1}"/>
              </a:ext>
            </a:extLst>
          </p:cNvPr>
          <p:cNvSpPr txBox="1"/>
          <p:nvPr/>
        </p:nvSpPr>
        <p:spPr>
          <a:xfrm>
            <a:off x="410966" y="381623"/>
            <a:ext cx="11178283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3600" b="1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Planning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 – </a:t>
            </a:r>
            <a:r>
              <a:rPr lang="en-ID" sz="3600" b="1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(Estimating, Scheduling, Tracking)</a:t>
            </a:r>
          </a:p>
          <a:p>
            <a:pPr algn="just"/>
            <a:endParaRPr lang="en-ID" sz="3600" b="0" i="0" dirty="0">
              <a:solidFill>
                <a:srgbClr val="59667D"/>
              </a:solidFill>
              <a:effectLst/>
              <a:latin typeface="Trebuchet MS" panose="020B0603020202020204" pitchFamily="34" charset="0"/>
            </a:endParaRPr>
          </a:p>
          <a:p>
            <a:pPr algn="just"/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Tahap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berikutnya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adalah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tahapan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perencanaan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yang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menjelaskan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tentang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: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estimasi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tugas-tugas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teknis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yang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akan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dilakukan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,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resiko-resiko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yang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dapat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terjadi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,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sumber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daya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yang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diperlukan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dalam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membuat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sistem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,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produk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kerja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yang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ingin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dihasilkan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,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penjadwalan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kerja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yang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akan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dilaksanakan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, dan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tracking proses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pengerjaan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28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sistem</a:t>
            </a:r>
            <a:r>
              <a:rPr lang="en-ID" sz="28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874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2031AF-136B-9096-409C-F0C3ED020E84}"/>
              </a:ext>
            </a:extLst>
          </p:cNvPr>
          <p:cNvSpPr txBox="1"/>
          <p:nvPr/>
        </p:nvSpPr>
        <p:spPr>
          <a:xfrm>
            <a:off x="534256" y="145317"/>
            <a:ext cx="10952252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4000" b="1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Modelling – (Analysis and Design)</a:t>
            </a:r>
          </a:p>
          <a:p>
            <a:pPr algn="just"/>
            <a:endParaRPr lang="en-ID" sz="4000" b="0" i="0" dirty="0">
              <a:solidFill>
                <a:srgbClr val="59667D"/>
              </a:solidFill>
              <a:effectLst/>
              <a:latin typeface="Trebuchet MS" panose="020B0603020202020204" pitchFamily="34" charset="0"/>
            </a:endParaRPr>
          </a:p>
          <a:p>
            <a:pPr algn="just"/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Tahapan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ini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adalah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</a:p>
          <a:p>
            <a:pPr marL="742950" indent="-742950" algn="just">
              <a:buFont typeface="Wingdings" panose="05000000000000000000" pitchFamily="2" charset="2"/>
              <a:buChar char="v"/>
            </a:pP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tahap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perancangan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dan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permodelan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arsitektur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sistem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yang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berfokus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pada :</a:t>
            </a:r>
          </a:p>
          <a:p>
            <a:pPr algn="just"/>
            <a:r>
              <a:rPr lang="en-ID" sz="3600" dirty="0">
                <a:solidFill>
                  <a:srgbClr val="59667D"/>
                </a:solidFill>
                <a:latin typeface="Trebuchet MS" panose="020B0603020202020204" pitchFamily="34" charset="0"/>
              </a:rPr>
              <a:t>     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perancangan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struktur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data, </a:t>
            </a:r>
          </a:p>
          <a:p>
            <a:pPr algn="just"/>
            <a:r>
              <a:rPr lang="en-ID" sz="3600" dirty="0">
                <a:solidFill>
                  <a:srgbClr val="59667D"/>
                </a:solidFill>
                <a:latin typeface="Trebuchet MS" panose="020B0603020202020204" pitchFamily="34" charset="0"/>
              </a:rPr>
              <a:t>     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arsitektur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software, </a:t>
            </a:r>
          </a:p>
          <a:p>
            <a:pPr algn="just"/>
            <a:r>
              <a:rPr lang="en-ID" sz="3600" dirty="0">
                <a:solidFill>
                  <a:srgbClr val="59667D"/>
                </a:solidFill>
                <a:latin typeface="Trebuchet MS" panose="020B0603020202020204" pitchFamily="34" charset="0"/>
              </a:rPr>
              <a:t>     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tampilan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interface, dan </a:t>
            </a:r>
          </a:p>
          <a:p>
            <a:pPr algn="just"/>
            <a:r>
              <a:rPr lang="en-ID" sz="3600" dirty="0">
                <a:solidFill>
                  <a:srgbClr val="59667D"/>
                </a:solidFill>
                <a:latin typeface="Trebuchet MS" panose="020B0603020202020204" pitchFamily="34" charset="0"/>
              </a:rPr>
              <a:t>     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algoritma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program. </a:t>
            </a:r>
          </a:p>
          <a:p>
            <a:pPr algn="just"/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Tujuannya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untuk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lebih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memahami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gambaran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besar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dari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apa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yang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akan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dikerjakan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749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EE4C94-DF60-DF4F-60C5-07DE311E980B}"/>
              </a:ext>
            </a:extLst>
          </p:cNvPr>
          <p:cNvSpPr txBox="1"/>
          <p:nvPr/>
        </p:nvSpPr>
        <p:spPr>
          <a:xfrm>
            <a:off x="811658" y="417783"/>
            <a:ext cx="11270751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4000" b="1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Construction</a:t>
            </a:r>
            <a:r>
              <a:rPr lang="en-ID" sz="40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 – </a:t>
            </a:r>
            <a:r>
              <a:rPr lang="en-ID" sz="4000" b="1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(Code &amp; Test)</a:t>
            </a:r>
          </a:p>
          <a:p>
            <a:pPr algn="just"/>
            <a:endParaRPr lang="en-ID" sz="4000" b="0" i="0" dirty="0">
              <a:solidFill>
                <a:srgbClr val="59667D"/>
              </a:solidFill>
              <a:effectLst/>
              <a:latin typeface="Trebuchet MS" panose="020B0603020202020204" pitchFamily="34" charset="0"/>
            </a:endParaRPr>
          </a:p>
          <a:p>
            <a:pPr algn="just"/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Tahapan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Construction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ini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merupakan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:</a:t>
            </a:r>
          </a:p>
          <a:p>
            <a:pPr algn="just"/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proses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penerjemahan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bentuk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desain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menjadi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kode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atau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bentuk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/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bahasa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yang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dapat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dibaca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oleh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mesin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. </a:t>
            </a:r>
          </a:p>
          <a:p>
            <a:pPr algn="just"/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Setelah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pengkodean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selesai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dilakukan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pengujian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terhadap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sistem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dan juga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kode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yang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sudah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dibuat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. </a:t>
            </a:r>
          </a:p>
          <a:p>
            <a:pPr algn="just"/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Tujuannya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untuk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menemukan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kesalahan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yang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mungkin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terjadi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untuk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nantinya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sz="3600" b="0" i="0" dirty="0" err="1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diperbaiki</a:t>
            </a:r>
            <a:r>
              <a:rPr lang="en-ID" sz="3600" b="0" i="0" dirty="0">
                <a:solidFill>
                  <a:srgbClr val="59667D"/>
                </a:solidFill>
                <a:effectLst/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47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1673</Words>
  <Application>Microsoft Office PowerPoint</Application>
  <PresentationFormat>Widescreen</PresentationFormat>
  <Paragraphs>159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Aptos</vt:lpstr>
      <vt:lpstr>Arial</vt:lpstr>
      <vt:lpstr>Calibri</vt:lpstr>
      <vt:lpstr>Calibri Light</vt:lpstr>
      <vt:lpstr>Open Sans</vt:lpstr>
      <vt:lpstr>Roboto</vt:lpstr>
      <vt:lpstr>Segoe UI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Tavipia</dc:creator>
  <cp:lastModifiedBy>Tavipia</cp:lastModifiedBy>
  <cp:revision>11</cp:revision>
  <dcterms:created xsi:type="dcterms:W3CDTF">2023-04-07T02:38:58Z</dcterms:created>
  <dcterms:modified xsi:type="dcterms:W3CDTF">2025-04-07T09:07:35Z</dcterms:modified>
</cp:coreProperties>
</file>