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69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2D09D3-9C31-44D9-96C9-E3CF06ED3509}" type="datetimeFigureOut">
              <a:rPr lang="en-ID" smtClean="0"/>
              <a:t>06/04/2024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7E862F-B25D-4272-B5CE-A617E1EF5D28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11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09D3-9C31-44D9-96C9-E3CF06ED3509}" type="datetimeFigureOut">
              <a:rPr lang="en-ID" smtClean="0"/>
              <a:t>06/04/2024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862F-B25D-4272-B5CE-A617E1EF5D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856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09D3-9C31-44D9-96C9-E3CF06ED3509}" type="datetimeFigureOut">
              <a:rPr lang="en-ID" smtClean="0"/>
              <a:t>06/04/2024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862F-B25D-4272-B5CE-A617E1EF5D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15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09D3-9C31-44D9-96C9-E3CF06ED3509}" type="datetimeFigureOut">
              <a:rPr lang="en-ID" smtClean="0"/>
              <a:t>06/04/2024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862F-B25D-4272-B5CE-A617E1EF5D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590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09D3-9C31-44D9-96C9-E3CF06ED3509}" type="datetimeFigureOut">
              <a:rPr lang="en-ID" smtClean="0"/>
              <a:t>06/04/2024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862F-B25D-4272-B5CE-A617E1EF5D28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09D3-9C31-44D9-96C9-E3CF06ED3509}" type="datetimeFigureOut">
              <a:rPr lang="en-ID" smtClean="0"/>
              <a:t>06/04/2024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862F-B25D-4272-B5CE-A617E1EF5D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010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09D3-9C31-44D9-96C9-E3CF06ED3509}" type="datetimeFigureOut">
              <a:rPr lang="en-ID" smtClean="0"/>
              <a:t>06/04/2024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862F-B25D-4272-B5CE-A617E1EF5D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97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09D3-9C31-44D9-96C9-E3CF06ED3509}" type="datetimeFigureOut">
              <a:rPr lang="en-ID" smtClean="0"/>
              <a:t>06/04/2024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862F-B25D-4272-B5CE-A617E1EF5D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53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09D3-9C31-44D9-96C9-E3CF06ED3509}" type="datetimeFigureOut">
              <a:rPr lang="en-ID" smtClean="0"/>
              <a:t>06/04/2024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862F-B25D-4272-B5CE-A617E1EF5D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753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09D3-9C31-44D9-96C9-E3CF06ED3509}" type="datetimeFigureOut">
              <a:rPr lang="en-ID" smtClean="0"/>
              <a:t>06/04/2024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862F-B25D-4272-B5CE-A617E1EF5D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278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09D3-9C31-44D9-96C9-E3CF06ED3509}" type="datetimeFigureOut">
              <a:rPr lang="en-ID" smtClean="0"/>
              <a:t>06/04/2024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862F-B25D-4272-B5CE-A617E1EF5D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188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92D09D3-9C31-44D9-96C9-E3CF06ED3509}" type="datetimeFigureOut">
              <a:rPr lang="en-ID" smtClean="0"/>
              <a:t>06/04/2024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B7E862F-B25D-4272-B5CE-A617E1EF5D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906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A79D-E77E-5903-5458-5AC02ED1E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REKAYASA  PERANGKAT LUNAK 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DCA62-6E53-0521-08DD-023BCA7C7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Tavipia R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362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B0C65C-9D8C-1C76-46E8-25399CD8E4AB}"/>
              </a:ext>
            </a:extLst>
          </p:cNvPr>
          <p:cNvSpPr txBox="1"/>
          <p:nvPr/>
        </p:nvSpPr>
        <p:spPr>
          <a:xfrm>
            <a:off x="883578" y="1446409"/>
            <a:ext cx="99762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D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Semua</a:t>
            </a: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ID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aplikasi</a:t>
            </a: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software </a:t>
            </a:r>
            <a:r>
              <a:rPr kumimoji="0" lang="en-ID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tersebut</a:t>
            </a: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ID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mengacu</a:t>
            </a: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pada 4 </a:t>
            </a:r>
            <a:r>
              <a:rPr kumimoji="0" lang="en-ID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paradigma</a:t>
            </a: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software, </a:t>
            </a:r>
            <a:r>
              <a:rPr kumimoji="0" lang="en-ID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yaitu</a:t>
            </a: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: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Classic Life Cycle Paradigm.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Prototype Paradigm.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4th Generation </a:t>
            </a:r>
            <a:r>
              <a:rPr kumimoji="0" lang="en-ID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Tehnique</a:t>
            </a: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Paradigm. </a:t>
            </a:r>
            <a:endParaRPr lang="en-ID" sz="3600" dirty="0">
              <a:solidFill>
                <a:srgbClr val="000000"/>
              </a:solidFill>
              <a:latin typeface="Corbel" panose="020B0503020204020204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Combining Paradigm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9655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72637F-2C6E-25F0-6FFE-22D760837756}"/>
              </a:ext>
            </a:extLst>
          </p:cNvPr>
          <p:cNvSpPr txBox="1"/>
          <p:nvPr/>
        </p:nvSpPr>
        <p:spPr>
          <a:xfrm>
            <a:off x="647272" y="509848"/>
            <a:ext cx="10777591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dirty="0"/>
              <a:t>Software Engineering  </a:t>
            </a:r>
            <a:r>
              <a:rPr lang="en-ID" sz="4000" b="1" dirty="0" err="1"/>
              <a:t>melalui</a:t>
            </a:r>
            <a:r>
              <a:rPr lang="en-ID" sz="4000" b="1" dirty="0"/>
              <a:t> 3 </a:t>
            </a:r>
            <a:r>
              <a:rPr lang="en-ID" sz="4000" b="1" dirty="0" err="1"/>
              <a:t>fase</a:t>
            </a:r>
            <a:r>
              <a:rPr lang="en-ID" sz="3600" dirty="0"/>
              <a:t>, </a:t>
            </a:r>
            <a:r>
              <a:rPr lang="en-ID" sz="3600" dirty="0" err="1"/>
              <a:t>yaitu</a:t>
            </a:r>
            <a:r>
              <a:rPr lang="en-ID" sz="3600" dirty="0"/>
              <a:t> :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D" sz="3600" dirty="0"/>
              <a:t> </a:t>
            </a:r>
            <a:r>
              <a:rPr lang="en-ID" sz="3600" dirty="0" err="1"/>
              <a:t>Fase</a:t>
            </a:r>
            <a:r>
              <a:rPr lang="en-ID" sz="3600" dirty="0"/>
              <a:t> </a:t>
            </a:r>
            <a:r>
              <a:rPr lang="en-ID" sz="3600" dirty="0" err="1"/>
              <a:t>Perencanaan</a:t>
            </a:r>
            <a:r>
              <a:rPr lang="en-ID" sz="3600" dirty="0"/>
              <a:t>, </a:t>
            </a:r>
            <a:r>
              <a:rPr lang="en-ID" sz="3600" dirty="0" err="1"/>
              <a:t>meliputi</a:t>
            </a:r>
            <a:r>
              <a:rPr lang="en-ID" sz="3600" dirty="0"/>
              <a:t> </a:t>
            </a:r>
            <a:r>
              <a:rPr lang="en-ID" sz="3600" dirty="0" err="1"/>
              <a:t>rencana</a:t>
            </a:r>
            <a:r>
              <a:rPr lang="en-ID" sz="3600" dirty="0"/>
              <a:t> software dan </a:t>
            </a:r>
            <a:r>
              <a:rPr lang="en-ID" sz="3600" dirty="0" err="1"/>
              <a:t>analisa</a:t>
            </a:r>
            <a:r>
              <a:rPr lang="en-ID" sz="3600" dirty="0"/>
              <a:t> </a:t>
            </a:r>
            <a:r>
              <a:rPr lang="en-ID" sz="3600" dirty="0" err="1"/>
              <a:t>kebutuhan</a:t>
            </a:r>
            <a:r>
              <a:rPr lang="en-ID" sz="3600" dirty="0"/>
              <a:t> software.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D" sz="3600" dirty="0"/>
              <a:t> </a:t>
            </a:r>
            <a:r>
              <a:rPr lang="en-ID" sz="3600" dirty="0" err="1"/>
              <a:t>Fase</a:t>
            </a:r>
            <a:r>
              <a:rPr lang="en-ID" sz="3600" dirty="0"/>
              <a:t> Pengembangan, </a:t>
            </a:r>
            <a:r>
              <a:rPr lang="en-ID" sz="3600" dirty="0" err="1"/>
              <a:t>meliputi</a:t>
            </a:r>
            <a:r>
              <a:rPr lang="en-ID" sz="3600" dirty="0"/>
              <a:t> coding dan 6 </a:t>
            </a:r>
            <a:r>
              <a:rPr lang="en-ID" sz="3600" dirty="0" err="1"/>
              <a:t>tahapan</a:t>
            </a:r>
            <a:r>
              <a:rPr lang="en-ID" sz="3600" dirty="0"/>
              <a:t> testing.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D" sz="3600" dirty="0"/>
              <a:t> </a:t>
            </a:r>
            <a:r>
              <a:rPr lang="en-ID" sz="3600" dirty="0" err="1"/>
              <a:t>Fase</a:t>
            </a:r>
            <a:r>
              <a:rPr lang="en-ID" sz="3600" dirty="0"/>
              <a:t> </a:t>
            </a:r>
            <a:r>
              <a:rPr lang="en-ID" sz="3600" dirty="0" err="1"/>
              <a:t>Pemeliharaan</a:t>
            </a:r>
            <a:r>
              <a:rPr lang="en-ID" sz="3600" dirty="0"/>
              <a:t>, </a:t>
            </a:r>
            <a:r>
              <a:rPr lang="en-ID" sz="3600" dirty="0" err="1"/>
              <a:t>meliputi</a:t>
            </a:r>
            <a:r>
              <a:rPr lang="en-ID" sz="3600" dirty="0"/>
              <a:t> </a:t>
            </a:r>
            <a:r>
              <a:rPr lang="en-ID" sz="3600" dirty="0" err="1"/>
              <a:t>koreksi</a:t>
            </a:r>
            <a:r>
              <a:rPr lang="en-ID" sz="3600" dirty="0"/>
              <a:t>, </a:t>
            </a:r>
            <a:r>
              <a:rPr lang="en-ID" sz="3600" dirty="0" err="1"/>
              <a:t>adaptasi</a:t>
            </a:r>
            <a:r>
              <a:rPr lang="en-ID" sz="3600" dirty="0"/>
              <a:t> (OS, RDBMS dan 4GL) dan </a:t>
            </a:r>
            <a:r>
              <a:rPr lang="en-ID" sz="3600" dirty="0" err="1"/>
              <a:t>perfectif</a:t>
            </a:r>
            <a:r>
              <a:rPr lang="en-ID" sz="3600" dirty="0"/>
              <a:t> (</a:t>
            </a:r>
            <a:r>
              <a:rPr lang="en-ID" sz="3600" dirty="0" err="1"/>
              <a:t>penyempurnaan</a:t>
            </a:r>
            <a:r>
              <a:rPr lang="en-ID" sz="3600" dirty="0"/>
              <a:t> </a:t>
            </a:r>
            <a:r>
              <a:rPr lang="en-ID" sz="3600" dirty="0" err="1"/>
              <a:t>atas</a:t>
            </a:r>
            <a:r>
              <a:rPr lang="en-ID" sz="3600" dirty="0"/>
              <a:t> </a:t>
            </a:r>
            <a:r>
              <a:rPr lang="en-ID" sz="3600" dirty="0" err="1"/>
              <a:t>permintaan</a:t>
            </a:r>
            <a:r>
              <a:rPr lang="en-ID" sz="3600" dirty="0"/>
              <a:t> / saran / </a:t>
            </a:r>
            <a:r>
              <a:rPr lang="en-ID" sz="3600" dirty="0" err="1"/>
              <a:t>kritik</a:t>
            </a:r>
            <a:r>
              <a:rPr lang="en-ID" sz="3600" dirty="0"/>
              <a:t> </a:t>
            </a:r>
            <a:r>
              <a:rPr lang="en-ID" sz="3600" dirty="0" err="1"/>
              <a:t>dari</a:t>
            </a:r>
            <a:r>
              <a:rPr lang="en-ID" sz="3600" dirty="0"/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42581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5A44C5-5A3C-3F2D-2AD3-312CF25AEC30}"/>
              </a:ext>
            </a:extLst>
          </p:cNvPr>
          <p:cNvSpPr txBox="1"/>
          <p:nvPr/>
        </p:nvSpPr>
        <p:spPr>
          <a:xfrm>
            <a:off x="3439274" y="2749614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600" dirty="0" err="1">
                <a:latin typeface="Dreaming Outloud Pro" panose="020F0502020204030204" pitchFamily="66" charset="0"/>
                <a:cs typeface="Dreaming Outloud Pro" panose="020F0502020204030204" pitchFamily="66" charset="0"/>
              </a:rPr>
              <a:t>Lanjut</a:t>
            </a:r>
            <a:r>
              <a:rPr lang="en-ID" sz="3600" dirty="0">
                <a:latin typeface="Dreaming Outloud Pro" panose="020F0502020204030204" pitchFamily="66" charset="0"/>
                <a:cs typeface="Dreaming Outloud Pro" panose="020F0502020204030204" pitchFamily="66" charset="0"/>
              </a:rPr>
              <a:t> </a:t>
            </a:r>
            <a:r>
              <a:rPr lang="en-ID" sz="3600" dirty="0" err="1">
                <a:latin typeface="Dreaming Outloud Pro" panose="020F0502020204030204" pitchFamily="66" charset="0"/>
                <a:cs typeface="Dreaming Outloud Pro" panose="020F0502020204030204" pitchFamily="66" charset="0"/>
              </a:rPr>
              <a:t>Minggu</a:t>
            </a:r>
            <a:r>
              <a:rPr lang="en-ID" sz="3600" dirty="0">
                <a:latin typeface="Dreaming Outloud Pro" panose="020F0502020204030204" pitchFamily="66" charset="0"/>
                <a:cs typeface="Dreaming Outloud Pro" panose="020F0502020204030204" pitchFamily="66" charset="0"/>
              </a:rPr>
              <a:t> </a:t>
            </a:r>
            <a:r>
              <a:rPr lang="en-ID" sz="3600" dirty="0" err="1">
                <a:latin typeface="Dreaming Outloud Pro" panose="020F0502020204030204" pitchFamily="66" charset="0"/>
                <a:cs typeface="Dreaming Outloud Pro" panose="020F0502020204030204" pitchFamily="66" charset="0"/>
              </a:rPr>
              <a:t>depan</a:t>
            </a:r>
            <a:r>
              <a:rPr lang="en-ID" sz="3600" dirty="0">
                <a:latin typeface="Dreaming Outloud Pro" panose="020F0502020204030204" pitchFamily="66" charset="0"/>
                <a:cs typeface="Dreaming Outloud Pro" panose="020F0502020204030204" pitchFamily="66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46615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0AB9-A143-3E91-9747-A2487DA5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37" y="118545"/>
            <a:ext cx="11935146" cy="1325563"/>
          </a:xfrm>
        </p:spPr>
        <p:txBody>
          <a:bodyPr>
            <a:normAutofit fontScale="90000"/>
          </a:bodyPr>
          <a:lstStyle/>
          <a:p>
            <a:pPr algn="ctr">
              <a:spcAft>
                <a:spcPts val="800"/>
              </a:spcAft>
            </a:pPr>
            <a:r>
              <a:rPr lang="en-ID" sz="4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Pengenalan</a:t>
            </a:r>
            <a:r>
              <a:rPr lang="en-ID" sz="4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Rekayasa</a:t>
            </a:r>
            <a:r>
              <a:rPr lang="en-ID" sz="4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4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4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Lunak</a:t>
            </a:r>
            <a:br>
              <a:rPr lang="en-ID" sz="4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D" sz="4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(Software Engineering</a:t>
            </a:r>
            <a:r>
              <a:rPr lang="en-ID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ID" sz="3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E60DD-A07C-EC13-3FE1-AE410D466E85}"/>
              </a:ext>
            </a:extLst>
          </p:cNvPr>
          <p:cNvSpPr txBox="1"/>
          <p:nvPr/>
        </p:nvSpPr>
        <p:spPr>
          <a:xfrm>
            <a:off x="636997" y="1222625"/>
            <a:ext cx="1123992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3200" dirty="0"/>
              <a:t>RPL </a:t>
            </a:r>
            <a:r>
              <a:rPr lang="en-ID" sz="3200" dirty="0" err="1"/>
              <a:t>adalah</a:t>
            </a:r>
            <a:r>
              <a:rPr lang="en-ID" sz="3200" dirty="0"/>
              <a:t> </a:t>
            </a:r>
            <a:r>
              <a:rPr lang="en-ID" sz="3200" dirty="0" err="1"/>
              <a:t>suatu</a:t>
            </a:r>
            <a:r>
              <a:rPr lang="en-ID" sz="3200" dirty="0"/>
              <a:t> </a:t>
            </a:r>
            <a:r>
              <a:rPr lang="en-ID" sz="3200" dirty="0" err="1"/>
              <a:t>disiplin</a:t>
            </a:r>
            <a:r>
              <a:rPr lang="en-ID" sz="3200" dirty="0"/>
              <a:t> </a:t>
            </a:r>
            <a:r>
              <a:rPr lang="en-ID" sz="3200" dirty="0" err="1"/>
              <a:t>ilmu</a:t>
            </a:r>
            <a:r>
              <a:rPr lang="en-ID" sz="3200" dirty="0"/>
              <a:t> yang </a:t>
            </a:r>
            <a:r>
              <a:rPr lang="en-ID" sz="3200" dirty="0" err="1"/>
              <a:t>membahas</a:t>
            </a:r>
            <a:r>
              <a:rPr lang="en-ID" sz="3200" dirty="0"/>
              <a:t> </a:t>
            </a:r>
            <a:r>
              <a:rPr lang="en-ID" sz="3200" b="1" dirty="0" err="1"/>
              <a:t>semua</a:t>
            </a:r>
            <a:r>
              <a:rPr lang="en-ID" sz="3200" b="1" dirty="0"/>
              <a:t>  </a:t>
            </a:r>
            <a:r>
              <a:rPr lang="en-ID" sz="3200" b="1" dirty="0" err="1"/>
              <a:t>aspek</a:t>
            </a:r>
            <a:r>
              <a:rPr lang="en-ID" sz="3200" b="1" dirty="0"/>
              <a:t> </a:t>
            </a:r>
            <a:r>
              <a:rPr lang="en-ID" sz="3200" b="1" dirty="0" err="1"/>
              <a:t>produksi</a:t>
            </a:r>
            <a:r>
              <a:rPr lang="en-ID" sz="3200" b="1" dirty="0"/>
              <a:t> </a:t>
            </a:r>
            <a:r>
              <a:rPr lang="en-ID" sz="3200" dirty="0" err="1"/>
              <a:t>perangkat</a:t>
            </a:r>
            <a:r>
              <a:rPr lang="en-ID" sz="3200" dirty="0"/>
              <a:t> </a:t>
            </a:r>
            <a:r>
              <a:rPr lang="en-ID" sz="3200" dirty="0" err="1"/>
              <a:t>lunak</a:t>
            </a:r>
            <a:r>
              <a:rPr lang="en-ID" sz="3200" dirty="0"/>
              <a:t>, </a:t>
            </a:r>
            <a:r>
              <a:rPr lang="en-ID" sz="3200" dirty="0" err="1"/>
              <a:t>mulai</a:t>
            </a:r>
            <a:r>
              <a:rPr lang="en-ID" sz="3200" dirty="0"/>
              <a:t>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dirty="0" err="1"/>
              <a:t>tahap</a:t>
            </a:r>
            <a:r>
              <a:rPr lang="en-ID" sz="3200" dirty="0"/>
              <a:t> </a:t>
            </a:r>
            <a:r>
              <a:rPr lang="en-ID" sz="3200" dirty="0" err="1"/>
              <a:t>awal</a:t>
            </a:r>
            <a:r>
              <a:rPr lang="en-ID" sz="3200" dirty="0"/>
              <a:t> </a:t>
            </a:r>
            <a:r>
              <a:rPr lang="en-ID" sz="3200" dirty="0" err="1"/>
              <a:t>yaitu</a:t>
            </a:r>
            <a:r>
              <a:rPr lang="en-ID" sz="3200" dirty="0"/>
              <a:t> </a:t>
            </a:r>
            <a:r>
              <a:rPr lang="en-ID" sz="3200" dirty="0" err="1"/>
              <a:t>analisa</a:t>
            </a:r>
            <a:r>
              <a:rPr lang="en-ID" sz="3200" dirty="0"/>
              <a:t> </a:t>
            </a:r>
            <a:r>
              <a:rPr lang="en-ID" sz="3200" dirty="0" err="1"/>
              <a:t>kebutuhan</a:t>
            </a:r>
            <a:r>
              <a:rPr lang="en-ID" sz="3200" dirty="0"/>
              <a:t> </a:t>
            </a:r>
            <a:r>
              <a:rPr lang="en-ID" sz="3200" dirty="0" err="1"/>
              <a:t>pengguna</a:t>
            </a:r>
            <a:r>
              <a:rPr lang="en-ID" sz="3200" dirty="0"/>
              <a:t>, </a:t>
            </a:r>
            <a:r>
              <a:rPr lang="en-ID" sz="3200" dirty="0" err="1"/>
              <a:t>menentukan</a:t>
            </a:r>
            <a:r>
              <a:rPr lang="en-ID" sz="3200" dirty="0"/>
              <a:t> </a:t>
            </a:r>
            <a:r>
              <a:rPr lang="en-ID" sz="3200" dirty="0" err="1"/>
              <a:t>spesifikasi</a:t>
            </a:r>
            <a:r>
              <a:rPr lang="en-ID" sz="3200" dirty="0"/>
              <a:t>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dirty="0" err="1"/>
              <a:t>kebutuhan</a:t>
            </a:r>
            <a:r>
              <a:rPr lang="en-ID" sz="3200" dirty="0"/>
              <a:t> </a:t>
            </a:r>
            <a:r>
              <a:rPr lang="en-ID" sz="3200" dirty="0" err="1"/>
              <a:t>pengguna</a:t>
            </a:r>
            <a:r>
              <a:rPr lang="en-ID" sz="3200" dirty="0"/>
              <a:t>, </a:t>
            </a:r>
            <a:r>
              <a:rPr lang="en-ID" sz="3200" dirty="0" err="1"/>
              <a:t>desain</a:t>
            </a:r>
            <a:r>
              <a:rPr lang="en-ID" sz="3200" dirty="0"/>
              <a:t>, </a:t>
            </a:r>
            <a:r>
              <a:rPr lang="en-ID" sz="3200" dirty="0" err="1"/>
              <a:t>pengkodean</a:t>
            </a:r>
            <a:r>
              <a:rPr lang="en-ID" sz="3200" dirty="0"/>
              <a:t>, </a:t>
            </a:r>
            <a:r>
              <a:rPr lang="en-ID" sz="3200" dirty="0" err="1"/>
              <a:t>pengujian</a:t>
            </a:r>
            <a:r>
              <a:rPr lang="en-ID" sz="3200" dirty="0"/>
              <a:t> </a:t>
            </a:r>
            <a:r>
              <a:rPr lang="en-ID" sz="3200" dirty="0" err="1"/>
              <a:t>sampai</a:t>
            </a:r>
            <a:r>
              <a:rPr lang="en-ID" sz="3200" dirty="0"/>
              <a:t> </a:t>
            </a:r>
            <a:r>
              <a:rPr lang="en-ID" sz="3200" dirty="0" err="1"/>
              <a:t>pemeliharaan</a:t>
            </a:r>
            <a:r>
              <a:rPr lang="en-ID" sz="3200" dirty="0"/>
              <a:t> system </a:t>
            </a:r>
            <a:r>
              <a:rPr lang="en-ID" sz="3200" dirty="0" err="1"/>
              <a:t>setelah</a:t>
            </a:r>
            <a:r>
              <a:rPr lang="en-ID" sz="3200" dirty="0"/>
              <a:t> </a:t>
            </a:r>
            <a:r>
              <a:rPr lang="en-ID" sz="3200" dirty="0" err="1"/>
              <a:t>digunakan</a:t>
            </a:r>
            <a:r>
              <a:rPr lang="en-ID" sz="3200" dirty="0"/>
              <a:t>.</a:t>
            </a:r>
          </a:p>
          <a:p>
            <a:pPr algn="just"/>
            <a:r>
              <a:rPr lang="en-ID" sz="3200" dirty="0"/>
              <a:t> </a:t>
            </a:r>
            <a:r>
              <a:rPr lang="en-ID" sz="3200" dirty="0" err="1"/>
              <a:t>Berarti</a:t>
            </a:r>
            <a:r>
              <a:rPr lang="en-ID" sz="3200" dirty="0"/>
              <a:t> RPL </a:t>
            </a:r>
            <a:r>
              <a:rPr lang="en-ID" sz="3200" dirty="0" err="1"/>
              <a:t>tidak</a:t>
            </a:r>
            <a:r>
              <a:rPr lang="en-ID" sz="3200" dirty="0"/>
              <a:t> </a:t>
            </a:r>
            <a:r>
              <a:rPr lang="en-ID" sz="3200" dirty="0" err="1"/>
              <a:t>hanya</a:t>
            </a:r>
            <a:r>
              <a:rPr lang="en-ID" sz="3200" dirty="0"/>
              <a:t> </a:t>
            </a:r>
            <a:r>
              <a:rPr lang="en-ID" sz="3200" dirty="0" err="1"/>
              <a:t>berhubungan</a:t>
            </a:r>
            <a:r>
              <a:rPr lang="en-ID" sz="3200" dirty="0"/>
              <a:t> </a:t>
            </a:r>
            <a:r>
              <a:rPr lang="en-ID" sz="3200" dirty="0" err="1"/>
              <a:t>dengan</a:t>
            </a:r>
            <a:r>
              <a:rPr lang="en-ID" sz="3200" dirty="0"/>
              <a:t> </a:t>
            </a:r>
            <a:r>
              <a:rPr lang="en-ID" sz="3200" dirty="0" err="1"/>
              <a:t>cara</a:t>
            </a:r>
            <a:r>
              <a:rPr lang="en-ID" sz="3200" dirty="0"/>
              <a:t> </a:t>
            </a:r>
            <a:r>
              <a:rPr lang="en-ID" sz="3200" dirty="0" err="1"/>
              <a:t>pembuatan</a:t>
            </a:r>
            <a:r>
              <a:rPr lang="en-ID" sz="3200" dirty="0"/>
              <a:t> program computer. </a:t>
            </a:r>
            <a:r>
              <a:rPr lang="en-ID" sz="3200" dirty="0" err="1"/>
              <a:t>Pernyataan</a:t>
            </a:r>
            <a:r>
              <a:rPr lang="en-ID" sz="3200" dirty="0"/>
              <a:t> “</a:t>
            </a:r>
            <a:r>
              <a:rPr lang="en-ID" sz="3200" dirty="0" err="1"/>
              <a:t>Semua</a:t>
            </a:r>
            <a:r>
              <a:rPr lang="en-ID" sz="3200" dirty="0"/>
              <a:t> </a:t>
            </a:r>
            <a:r>
              <a:rPr lang="en-ID" sz="3200" dirty="0" err="1"/>
              <a:t>aspek</a:t>
            </a:r>
            <a:r>
              <a:rPr lang="en-ID" sz="3200" dirty="0"/>
              <a:t> </a:t>
            </a:r>
            <a:r>
              <a:rPr lang="en-ID" sz="3200" dirty="0" err="1"/>
              <a:t>produksi</a:t>
            </a:r>
            <a:r>
              <a:rPr lang="en-ID" sz="3200" dirty="0"/>
              <a:t>” :  </a:t>
            </a:r>
            <a:r>
              <a:rPr lang="en-ID" sz="3200" dirty="0" err="1"/>
              <a:t>mempunyai</a:t>
            </a:r>
            <a:r>
              <a:rPr lang="en-ID" sz="3200" dirty="0"/>
              <a:t> arti </a:t>
            </a:r>
            <a:r>
              <a:rPr lang="en-ID" sz="3200" dirty="0" err="1"/>
              <a:t>semua</a:t>
            </a:r>
            <a:r>
              <a:rPr lang="en-ID" sz="3200" dirty="0"/>
              <a:t> </a:t>
            </a:r>
            <a:r>
              <a:rPr lang="en-ID" sz="3200" dirty="0" err="1"/>
              <a:t>hal</a:t>
            </a:r>
            <a:r>
              <a:rPr lang="en-ID" sz="3200" dirty="0"/>
              <a:t> yang </a:t>
            </a:r>
            <a:r>
              <a:rPr lang="en-ID" sz="3200" dirty="0" err="1"/>
              <a:t>berhubungan</a:t>
            </a:r>
            <a:r>
              <a:rPr lang="en-ID" sz="3200" dirty="0"/>
              <a:t> </a:t>
            </a:r>
            <a:r>
              <a:rPr lang="en-ID" sz="3200" dirty="0" err="1"/>
              <a:t>dengan</a:t>
            </a:r>
            <a:r>
              <a:rPr lang="en-ID" sz="3200" dirty="0"/>
              <a:t> proses </a:t>
            </a:r>
            <a:r>
              <a:rPr lang="en-ID" sz="3200" dirty="0" err="1"/>
              <a:t>produksi</a:t>
            </a:r>
            <a:r>
              <a:rPr lang="en-ID" sz="3200" dirty="0"/>
              <a:t> </a:t>
            </a:r>
            <a:r>
              <a:rPr lang="en-ID" sz="3200" dirty="0" err="1"/>
              <a:t>seperti</a:t>
            </a:r>
            <a:r>
              <a:rPr lang="en-ID" sz="3200" dirty="0"/>
              <a:t> </a:t>
            </a:r>
            <a:r>
              <a:rPr lang="en-ID" sz="3200" dirty="0" err="1"/>
              <a:t>manajemen</a:t>
            </a:r>
            <a:r>
              <a:rPr lang="en-ID" sz="3200" dirty="0"/>
              <a:t> </a:t>
            </a:r>
            <a:r>
              <a:rPr lang="en-ID" sz="3200" dirty="0" err="1"/>
              <a:t>proyek</a:t>
            </a:r>
            <a:r>
              <a:rPr lang="en-ID" sz="3200" dirty="0"/>
              <a:t>, </a:t>
            </a:r>
            <a:r>
              <a:rPr lang="en-ID" sz="3200" dirty="0" err="1"/>
              <a:t>penentuan</a:t>
            </a:r>
            <a:r>
              <a:rPr lang="en-ID" sz="3200" dirty="0"/>
              <a:t> </a:t>
            </a:r>
            <a:r>
              <a:rPr lang="en-ID" sz="3200" dirty="0" err="1"/>
              <a:t>personil</a:t>
            </a:r>
            <a:r>
              <a:rPr lang="en-ID" sz="3200" dirty="0"/>
              <a:t>, </a:t>
            </a:r>
            <a:r>
              <a:rPr lang="en-ID" sz="3200" dirty="0" err="1"/>
              <a:t>anggaran</a:t>
            </a:r>
            <a:r>
              <a:rPr lang="en-ID" sz="3200" dirty="0"/>
              <a:t> </a:t>
            </a:r>
            <a:r>
              <a:rPr lang="en-ID" sz="3200" dirty="0" err="1"/>
              <a:t>biaya</a:t>
            </a:r>
            <a:r>
              <a:rPr lang="en-ID" sz="3200" dirty="0"/>
              <a:t>, </a:t>
            </a:r>
            <a:r>
              <a:rPr lang="en-ID" sz="3200" dirty="0" err="1"/>
              <a:t>metode</a:t>
            </a:r>
            <a:r>
              <a:rPr lang="en-ID" sz="3200" dirty="0"/>
              <a:t>, </a:t>
            </a:r>
            <a:r>
              <a:rPr lang="en-ID" sz="3200" dirty="0" err="1"/>
              <a:t>jadwal</a:t>
            </a:r>
            <a:r>
              <a:rPr lang="en-ID" sz="3200" dirty="0"/>
              <a:t>, </a:t>
            </a:r>
            <a:r>
              <a:rPr lang="en-ID" sz="3200" dirty="0" err="1"/>
              <a:t>kualitas</a:t>
            </a:r>
            <a:r>
              <a:rPr lang="en-ID" sz="3200" dirty="0"/>
              <a:t> </a:t>
            </a:r>
            <a:r>
              <a:rPr lang="en-ID" sz="3200" dirty="0" err="1"/>
              <a:t>sampai</a:t>
            </a:r>
            <a:r>
              <a:rPr lang="en-ID" sz="3200" dirty="0"/>
              <a:t> </a:t>
            </a:r>
            <a:r>
              <a:rPr lang="en-ID" sz="3200" dirty="0" err="1"/>
              <a:t>dengan</a:t>
            </a:r>
            <a:r>
              <a:rPr lang="en-ID" sz="3200" dirty="0"/>
              <a:t> </a:t>
            </a:r>
            <a:r>
              <a:rPr lang="en-ID" sz="3200" dirty="0" err="1"/>
              <a:t>pelatihan</a:t>
            </a:r>
            <a:r>
              <a:rPr lang="en-ID" sz="3200" dirty="0"/>
              <a:t> </a:t>
            </a:r>
            <a:r>
              <a:rPr lang="en-ID" sz="3200" dirty="0" err="1"/>
              <a:t>pengguna</a:t>
            </a:r>
            <a:r>
              <a:rPr lang="en-ID" sz="3200" dirty="0"/>
              <a:t> </a:t>
            </a:r>
            <a:r>
              <a:rPr lang="en-ID" sz="3200" dirty="0" err="1"/>
              <a:t>merupakan</a:t>
            </a:r>
            <a:r>
              <a:rPr lang="en-ID" sz="3200" dirty="0"/>
              <a:t> </a:t>
            </a:r>
            <a:r>
              <a:rPr lang="en-ID" sz="3200" dirty="0" err="1"/>
              <a:t>bagian</a:t>
            </a:r>
            <a:r>
              <a:rPr lang="en-ID" sz="3200" dirty="0"/>
              <a:t> RPL</a:t>
            </a:r>
            <a:r>
              <a:rPr lang="en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04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000AB9-5FD9-609C-BBAA-A576002CF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37554"/>
              </p:ext>
            </p:extLst>
          </p:nvPr>
        </p:nvGraphicFramePr>
        <p:xfrm>
          <a:off x="924673" y="678094"/>
          <a:ext cx="10243335" cy="56713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4018">
                  <a:extLst>
                    <a:ext uri="{9D8B030D-6E8A-4147-A177-3AD203B41FA5}">
                      <a16:colId xmlns:a16="http://schemas.microsoft.com/office/drawing/2014/main" val="1883329717"/>
                    </a:ext>
                  </a:extLst>
                </a:gridCol>
                <a:gridCol w="8799317">
                  <a:extLst>
                    <a:ext uri="{9D8B030D-6E8A-4147-A177-3AD203B41FA5}">
                      <a16:colId xmlns:a16="http://schemas.microsoft.com/office/drawing/2014/main" val="3475737256"/>
                    </a:ext>
                  </a:extLst>
                </a:gridCol>
              </a:tblGrid>
              <a:tr h="72846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000" kern="100" dirty="0" err="1">
                          <a:effectLst/>
                        </a:rPr>
                        <a:t>Tahun</a:t>
                      </a:r>
                      <a:endParaRPr lang="en-ID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000" kern="100">
                          <a:effectLst/>
                        </a:rPr>
                        <a:t>Kejadian</a:t>
                      </a:r>
                      <a:endParaRPr lang="en-ID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9630969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000" kern="100" dirty="0">
                          <a:effectLst/>
                        </a:rPr>
                        <a:t>1940an</a:t>
                      </a:r>
                      <a:endParaRPr lang="en-ID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000" kern="100" dirty="0" err="1">
                          <a:effectLst/>
                        </a:rPr>
                        <a:t>Komputer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pertama</a:t>
                      </a:r>
                      <a:r>
                        <a:rPr lang="en-ID" sz="2000" kern="100" dirty="0">
                          <a:effectLst/>
                        </a:rPr>
                        <a:t> yang </a:t>
                      </a:r>
                      <a:r>
                        <a:rPr lang="en-ID" sz="2000" kern="100" dirty="0" err="1">
                          <a:effectLst/>
                        </a:rPr>
                        <a:t>membolehkan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pengguna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menulis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kode</a:t>
                      </a:r>
                      <a:r>
                        <a:rPr lang="en-ID" sz="2000" kern="100" dirty="0">
                          <a:effectLst/>
                        </a:rPr>
                        <a:t> program </a:t>
                      </a:r>
                      <a:r>
                        <a:rPr lang="en-ID" sz="2000" kern="100" dirty="0" err="1">
                          <a:effectLst/>
                        </a:rPr>
                        <a:t>langsung</a:t>
                      </a:r>
                      <a:r>
                        <a:rPr lang="en-ID" sz="2000" kern="100" dirty="0">
                          <a:effectLst/>
                        </a:rPr>
                        <a:t>.</a:t>
                      </a:r>
                      <a:endParaRPr lang="en-ID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1100479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000" kern="100" dirty="0">
                          <a:effectLst/>
                        </a:rPr>
                        <a:t>1950an</a:t>
                      </a:r>
                      <a:endParaRPr lang="en-ID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000" kern="100" dirty="0" err="1">
                          <a:effectLst/>
                        </a:rPr>
                        <a:t>Generasi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pertama</a:t>
                      </a:r>
                      <a:r>
                        <a:rPr lang="en-ID" sz="2000" kern="100" dirty="0">
                          <a:effectLst/>
                        </a:rPr>
                        <a:t> interpreter dan </a:t>
                      </a:r>
                      <a:r>
                        <a:rPr lang="en-ID" sz="2000" kern="100" dirty="0" err="1">
                          <a:effectLst/>
                        </a:rPr>
                        <a:t>bahas</a:t>
                      </a:r>
                      <a:r>
                        <a:rPr lang="en-ID" sz="2000" kern="100" dirty="0">
                          <a:effectLst/>
                        </a:rPr>
                        <a:t> macro </a:t>
                      </a:r>
                      <a:r>
                        <a:rPr lang="en-ID" sz="2000" kern="100" dirty="0" err="1">
                          <a:effectLst/>
                        </a:rPr>
                        <a:t>generasi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pertama</a:t>
                      </a:r>
                      <a:r>
                        <a:rPr lang="en-ID" sz="2000" kern="100" dirty="0">
                          <a:effectLst/>
                        </a:rPr>
                        <a:t> compiler.</a:t>
                      </a:r>
                      <a:endParaRPr lang="en-ID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8109346"/>
                  </a:ext>
                </a:extLst>
              </a:tr>
              <a:tr h="99316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000" kern="100">
                          <a:effectLst/>
                        </a:rPr>
                        <a:t>1960an</a:t>
                      </a:r>
                      <a:endParaRPr lang="en-ID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000" kern="100" dirty="0" err="1">
                          <a:effectLst/>
                        </a:rPr>
                        <a:t>Generasi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kedua</a:t>
                      </a:r>
                      <a:r>
                        <a:rPr lang="en-ID" sz="2000" kern="100" dirty="0">
                          <a:effectLst/>
                        </a:rPr>
                        <a:t> compiler computer mainframe </a:t>
                      </a:r>
                      <a:r>
                        <a:rPr lang="en-ID" sz="2000" kern="100" dirty="0" err="1">
                          <a:effectLst/>
                        </a:rPr>
                        <a:t>mulai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dikomersialkan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pengembangan-pengembangan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perangkat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lunak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pesanan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konsep</a:t>
                      </a:r>
                      <a:r>
                        <a:rPr lang="en-ID" sz="2000" kern="100" dirty="0">
                          <a:effectLst/>
                        </a:rPr>
                        <a:t> Software Engineering </a:t>
                      </a:r>
                      <a:r>
                        <a:rPr lang="en-ID" sz="2000" kern="100" dirty="0" err="1">
                          <a:effectLst/>
                        </a:rPr>
                        <a:t>mulai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digunakan</a:t>
                      </a:r>
                      <a:r>
                        <a:rPr lang="en-ID" sz="2000" kern="100" dirty="0">
                          <a:effectLst/>
                        </a:rPr>
                        <a:t>.</a:t>
                      </a:r>
                      <a:endParaRPr lang="en-ID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8836808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000" kern="100">
                          <a:effectLst/>
                        </a:rPr>
                        <a:t>1970an</a:t>
                      </a:r>
                      <a:endParaRPr lang="en-ID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000" kern="100" dirty="0" err="1">
                          <a:effectLst/>
                        </a:rPr>
                        <a:t>Perangkat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pengembangan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perangkat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lunak</a:t>
                      </a:r>
                      <a:r>
                        <a:rPr lang="en-ID" sz="2000" kern="100" dirty="0">
                          <a:effectLst/>
                        </a:rPr>
                        <a:t>, </a:t>
                      </a:r>
                      <a:r>
                        <a:rPr lang="en-ID" sz="2000" kern="100" dirty="0" err="1">
                          <a:effectLst/>
                        </a:rPr>
                        <a:t>perangkat</a:t>
                      </a:r>
                      <a:r>
                        <a:rPr lang="en-ID" sz="2000" kern="100" dirty="0">
                          <a:effectLst/>
                        </a:rPr>
                        <a:t> minicomputer </a:t>
                      </a:r>
                      <a:r>
                        <a:rPr lang="en-ID" sz="2000" kern="100" dirty="0" err="1">
                          <a:effectLst/>
                        </a:rPr>
                        <a:t>komersial</a:t>
                      </a:r>
                      <a:endParaRPr lang="en-ID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17714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000" kern="100">
                          <a:effectLst/>
                        </a:rPr>
                        <a:t>1980an</a:t>
                      </a:r>
                      <a:endParaRPr lang="en-ID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000" kern="100" dirty="0" err="1">
                          <a:effectLst/>
                        </a:rPr>
                        <a:t>Perangkat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Komputer</a:t>
                      </a:r>
                      <a:r>
                        <a:rPr lang="en-ID" sz="2000" kern="100" dirty="0">
                          <a:effectLst/>
                        </a:rPr>
                        <a:t> Personal (PC) </a:t>
                      </a:r>
                      <a:r>
                        <a:rPr lang="en-ID" sz="2000" kern="100" dirty="0" err="1">
                          <a:effectLst/>
                        </a:rPr>
                        <a:t>komersial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peningkatan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permintaan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perangkat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lunak</a:t>
                      </a:r>
                      <a:r>
                        <a:rPr lang="en-ID" sz="2000" kern="100" dirty="0">
                          <a:effectLst/>
                        </a:rPr>
                        <a:t>.</a:t>
                      </a:r>
                      <a:endParaRPr lang="en-ID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2742747"/>
                  </a:ext>
                </a:extLst>
              </a:tr>
              <a:tr h="99316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000" kern="100">
                          <a:effectLst/>
                        </a:rPr>
                        <a:t>1990an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000" kern="100">
                          <a:effectLst/>
                        </a:rPr>
                        <a:t> </a:t>
                      </a:r>
                      <a:endParaRPr lang="en-ID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000" kern="100" dirty="0" err="1">
                          <a:effectLst/>
                        </a:rPr>
                        <a:t>Pemrograman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berorientasi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objek</a:t>
                      </a:r>
                      <a:r>
                        <a:rPr lang="en-ID" sz="2000" kern="100" dirty="0">
                          <a:effectLst/>
                        </a:rPr>
                        <a:t> (OOP) Agile Process dan </a:t>
                      </a:r>
                      <a:r>
                        <a:rPr lang="en-ID" sz="2000" kern="100" dirty="0" err="1">
                          <a:effectLst/>
                        </a:rPr>
                        <a:t>Extrame</a:t>
                      </a:r>
                      <a:r>
                        <a:rPr lang="en-ID" sz="2000" kern="100" dirty="0">
                          <a:effectLst/>
                        </a:rPr>
                        <a:t> Programming </a:t>
                      </a:r>
                      <a:r>
                        <a:rPr lang="en-ID" sz="2000" kern="100" dirty="0" err="1">
                          <a:effectLst/>
                        </a:rPr>
                        <a:t>penigkatan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drastis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kapasitas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memori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peningkatan</a:t>
                      </a:r>
                      <a:r>
                        <a:rPr lang="en-ID" sz="2000" kern="100" dirty="0">
                          <a:effectLst/>
                        </a:rPr>
                        <a:t> </a:t>
                      </a:r>
                      <a:r>
                        <a:rPr lang="en-ID" sz="2000" kern="100" dirty="0" err="1">
                          <a:effectLst/>
                        </a:rPr>
                        <a:t>penggunaan</a:t>
                      </a:r>
                      <a:r>
                        <a:rPr lang="en-ID" sz="2000" kern="100" dirty="0">
                          <a:effectLst/>
                        </a:rPr>
                        <a:t> internet.</a:t>
                      </a:r>
                      <a:endParaRPr lang="en-ID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1766670"/>
                  </a:ext>
                </a:extLst>
              </a:tr>
              <a:tr h="3234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000" kern="100">
                          <a:effectLst/>
                        </a:rPr>
                        <a:t>2000an </a:t>
                      </a:r>
                      <a:endParaRPr lang="en-ID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2000" kern="100" dirty="0" err="1">
                          <a:effectLst/>
                        </a:rPr>
                        <a:t>Platfrom</a:t>
                      </a:r>
                      <a:r>
                        <a:rPr lang="en-ID" sz="2000" kern="100" dirty="0">
                          <a:effectLst/>
                        </a:rPr>
                        <a:t> Interpreter Modern (Java, net, PHP) </a:t>
                      </a:r>
                      <a:r>
                        <a:rPr lang="en-ID" sz="2000" kern="100" dirty="0" err="1">
                          <a:effectLst/>
                        </a:rPr>
                        <a:t>dll</a:t>
                      </a:r>
                      <a:r>
                        <a:rPr lang="en-ID" sz="2000" kern="100" dirty="0">
                          <a:effectLst/>
                        </a:rPr>
                        <a:t>  </a:t>
                      </a:r>
                      <a:endParaRPr lang="en-ID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6339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EDD626-2623-3F23-1C33-2AAB5CC69720}"/>
              </a:ext>
            </a:extLst>
          </p:cNvPr>
          <p:cNvSpPr txBox="1"/>
          <p:nvPr/>
        </p:nvSpPr>
        <p:spPr>
          <a:xfrm>
            <a:off x="924673" y="267396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/>
              <a:t>PERKEMBANGAN RPL</a:t>
            </a:r>
          </a:p>
        </p:txBody>
      </p:sp>
    </p:spTree>
    <p:extLst>
      <p:ext uri="{BB962C8B-B14F-4D97-AF65-F5344CB8AC3E}">
        <p14:creationId xmlns:p14="http://schemas.microsoft.com/office/powerpoint/2010/main" val="342569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AB1085-695E-82B6-F73B-E401AB4E79F5}"/>
              </a:ext>
            </a:extLst>
          </p:cNvPr>
          <p:cNvSpPr txBox="1"/>
          <p:nvPr/>
        </p:nvSpPr>
        <p:spPr>
          <a:xfrm>
            <a:off x="267128" y="114898"/>
            <a:ext cx="11784459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b="1" dirty="0"/>
              <a:t>TUJUAN  REKAYASA  PERANGKAT  LUNAK</a:t>
            </a:r>
          </a:p>
          <a:p>
            <a:endParaRPr lang="en-ID" dirty="0"/>
          </a:p>
          <a:p>
            <a:pPr marL="571500" indent="-571500" algn="just">
              <a:buFontTx/>
              <a:buChar char="-"/>
            </a:pPr>
            <a:r>
              <a:rPr lang="en-ID" sz="4400" dirty="0" err="1"/>
              <a:t>Memperoleh</a:t>
            </a:r>
            <a:r>
              <a:rPr lang="en-ID" sz="4400" dirty="0"/>
              <a:t> </a:t>
            </a:r>
            <a:r>
              <a:rPr lang="en-ID" sz="4400" dirty="0" err="1"/>
              <a:t>harga</a:t>
            </a:r>
            <a:r>
              <a:rPr lang="en-ID" sz="4400" dirty="0"/>
              <a:t> </a:t>
            </a:r>
            <a:r>
              <a:rPr lang="en-ID" sz="4400" dirty="0" err="1"/>
              <a:t>produksi</a:t>
            </a:r>
            <a:r>
              <a:rPr lang="en-ID" sz="4400" dirty="0"/>
              <a:t> </a:t>
            </a:r>
            <a:r>
              <a:rPr lang="en-ID" sz="4400" dirty="0" err="1"/>
              <a:t>perangkat</a:t>
            </a:r>
            <a:r>
              <a:rPr lang="en-ID" sz="4400" dirty="0"/>
              <a:t> </a:t>
            </a:r>
            <a:r>
              <a:rPr lang="en-ID" sz="4400" dirty="0" err="1"/>
              <a:t>lunak</a:t>
            </a:r>
            <a:r>
              <a:rPr lang="en-ID" sz="4400" dirty="0"/>
              <a:t> yang </a:t>
            </a:r>
            <a:r>
              <a:rPr lang="en-ID" sz="4400" dirty="0" err="1"/>
              <a:t>rendah</a:t>
            </a:r>
            <a:r>
              <a:rPr lang="en-ID" sz="4400" dirty="0"/>
              <a:t>.</a:t>
            </a:r>
          </a:p>
          <a:p>
            <a:pPr marL="571500" indent="-571500" algn="just">
              <a:buFontTx/>
              <a:buChar char="-"/>
            </a:pPr>
            <a:r>
              <a:rPr lang="en-ID" sz="4400" dirty="0" err="1"/>
              <a:t>Menghasilkan</a:t>
            </a:r>
            <a:r>
              <a:rPr lang="en-ID" sz="4400" dirty="0"/>
              <a:t> </a:t>
            </a:r>
            <a:r>
              <a:rPr lang="en-ID" sz="4400" dirty="0" err="1"/>
              <a:t>perangkat</a:t>
            </a:r>
            <a:r>
              <a:rPr lang="en-ID" sz="4400" dirty="0"/>
              <a:t> </a:t>
            </a:r>
            <a:r>
              <a:rPr lang="en-ID" sz="4400" dirty="0" err="1"/>
              <a:t>lunak</a:t>
            </a:r>
            <a:r>
              <a:rPr lang="en-ID" sz="4400" dirty="0"/>
              <a:t> yang </a:t>
            </a:r>
            <a:r>
              <a:rPr lang="en-ID" sz="4400" dirty="0" err="1"/>
              <a:t>kinerjanya</a:t>
            </a:r>
            <a:r>
              <a:rPr lang="en-ID" sz="4400" dirty="0"/>
              <a:t> </a:t>
            </a:r>
            <a:r>
              <a:rPr lang="en-ID" sz="4400" dirty="0" err="1"/>
              <a:t>tinggi</a:t>
            </a:r>
            <a:r>
              <a:rPr lang="en-ID" sz="4400" dirty="0"/>
              <a:t>, </a:t>
            </a:r>
            <a:r>
              <a:rPr lang="en-ID" sz="4400" dirty="0" err="1"/>
              <a:t>andal</a:t>
            </a:r>
            <a:r>
              <a:rPr lang="en-ID" sz="4400" dirty="0"/>
              <a:t> dan </a:t>
            </a:r>
            <a:r>
              <a:rPr lang="en-ID" sz="4400" dirty="0" err="1"/>
              <a:t>tepat</a:t>
            </a:r>
            <a:r>
              <a:rPr lang="en-ID" sz="4400" dirty="0"/>
              <a:t> </a:t>
            </a:r>
            <a:r>
              <a:rPr lang="en-ID" sz="4400" dirty="0" err="1"/>
              <a:t>waktu</a:t>
            </a:r>
            <a:r>
              <a:rPr lang="en-ID" sz="4400" dirty="0"/>
              <a:t>.</a:t>
            </a:r>
          </a:p>
          <a:p>
            <a:pPr marL="571500" indent="-571500" algn="just">
              <a:buFontTx/>
              <a:buChar char="-"/>
            </a:pPr>
            <a:r>
              <a:rPr lang="en-ID" sz="4400" dirty="0" err="1"/>
              <a:t>Menghasilkan</a:t>
            </a:r>
            <a:r>
              <a:rPr lang="en-ID" sz="4400" dirty="0"/>
              <a:t> </a:t>
            </a:r>
            <a:r>
              <a:rPr lang="en-ID" sz="4400" dirty="0" err="1"/>
              <a:t>perangkat</a:t>
            </a:r>
            <a:r>
              <a:rPr lang="en-ID" sz="4400" dirty="0"/>
              <a:t> </a:t>
            </a:r>
            <a:r>
              <a:rPr lang="en-ID" sz="4400" dirty="0" err="1"/>
              <a:t>lunak</a:t>
            </a:r>
            <a:r>
              <a:rPr lang="en-ID" sz="4400" dirty="0"/>
              <a:t> yang </a:t>
            </a:r>
            <a:r>
              <a:rPr lang="en-ID" sz="4400" dirty="0" err="1"/>
              <a:t>dapat</a:t>
            </a:r>
            <a:r>
              <a:rPr lang="en-ID" sz="4400" dirty="0"/>
              <a:t> </a:t>
            </a:r>
            <a:r>
              <a:rPr lang="en-ID" sz="4400" dirty="0" err="1"/>
              <a:t>bekerja</a:t>
            </a:r>
            <a:r>
              <a:rPr lang="en-ID" sz="4400" dirty="0"/>
              <a:t> pada </a:t>
            </a:r>
            <a:r>
              <a:rPr lang="en-ID" sz="4400" dirty="0" err="1"/>
              <a:t>berbagai</a:t>
            </a:r>
            <a:r>
              <a:rPr lang="en-ID" sz="4400" dirty="0"/>
              <a:t> </a:t>
            </a:r>
            <a:r>
              <a:rPr lang="en-ID" sz="4400" dirty="0" err="1"/>
              <a:t>jenis</a:t>
            </a:r>
            <a:r>
              <a:rPr lang="en-ID" sz="4400" dirty="0"/>
              <a:t> platform.</a:t>
            </a:r>
          </a:p>
          <a:p>
            <a:pPr marL="571500" indent="-571500" algn="just">
              <a:buFontTx/>
              <a:buChar char="-"/>
            </a:pPr>
            <a:r>
              <a:rPr lang="en-ID" sz="4400" dirty="0" err="1"/>
              <a:t>Menghasilkan</a:t>
            </a:r>
            <a:r>
              <a:rPr lang="en-ID" sz="4400" dirty="0"/>
              <a:t> </a:t>
            </a:r>
            <a:r>
              <a:rPr lang="en-ID" sz="4400" dirty="0" err="1"/>
              <a:t>perangkat</a:t>
            </a:r>
            <a:r>
              <a:rPr lang="en-ID" sz="4400" dirty="0"/>
              <a:t> </a:t>
            </a:r>
            <a:r>
              <a:rPr lang="en-ID" sz="4400" dirty="0" err="1"/>
              <a:t>lunak</a:t>
            </a:r>
            <a:r>
              <a:rPr lang="en-ID" sz="4400" dirty="0"/>
              <a:t> yang </a:t>
            </a:r>
            <a:r>
              <a:rPr lang="en-ID" sz="4400" dirty="0" err="1"/>
              <a:t>biaya</a:t>
            </a:r>
            <a:r>
              <a:rPr lang="en-ID" sz="4400" dirty="0"/>
              <a:t> </a:t>
            </a:r>
            <a:r>
              <a:rPr lang="en-ID" sz="4400" dirty="0" err="1"/>
              <a:t>perawatannya</a:t>
            </a:r>
            <a:r>
              <a:rPr lang="en-ID" sz="4400" dirty="0"/>
              <a:t> </a:t>
            </a:r>
            <a:r>
              <a:rPr lang="en-ID" sz="4400" dirty="0" err="1"/>
              <a:t>rendah</a:t>
            </a:r>
            <a:r>
              <a:rPr lang="en-ID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038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0C7545-6C87-BA7C-69E5-3D3DE7DD02B4}"/>
              </a:ext>
            </a:extLst>
          </p:cNvPr>
          <p:cNvSpPr txBox="1"/>
          <p:nvPr/>
        </p:nvSpPr>
        <p:spPr>
          <a:xfrm>
            <a:off x="215757" y="-579010"/>
            <a:ext cx="11548153" cy="7062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4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4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ID" sz="4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RUANG  LINGKUP   RPL</a:t>
            </a:r>
            <a:endParaRPr lang="en-ID" sz="4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Software Requirements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berhubungan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dengan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spesifikasi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dan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persyaratan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perangkat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lunak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Software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desain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mencakup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proses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penampilan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arsitektur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komponen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antar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muka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dan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karakteristik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lain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dari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perangkat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lunak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Software construction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berhubungan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detail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pengembangan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perangkat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lunak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termasuk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algoritma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pengkodean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ID" sz="2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pengujian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dan </a:t>
            </a:r>
            <a:r>
              <a:rPr lang="en-ID" sz="2800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pencarian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kesalahan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Software testing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meliputi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pengujian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pada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keseluruhan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perilaku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perangkat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lunak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Software maintenance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mencakup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upaya-upaya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perawatan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ketika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perangkat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lunak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telah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di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operasikan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55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2DD79C-400D-5817-0BDC-9ED152CF67B4}"/>
              </a:ext>
            </a:extLst>
          </p:cNvPr>
          <p:cNvSpPr txBox="1"/>
          <p:nvPr/>
        </p:nvSpPr>
        <p:spPr>
          <a:xfrm>
            <a:off x="534257" y="499874"/>
            <a:ext cx="11250202" cy="554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Software configuration management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berhubungan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dengan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usaha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perubahan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configurasi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perangkat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lunak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untuk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kebutuhan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tertentu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Software engineer management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berkaitan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dengan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pengelolaan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dan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pengukuran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RPL,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termasuk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perencanaan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proyek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perangkat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lunak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Software engineer tools and methods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mencakup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kajian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teoritis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tentang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alat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bantu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dan method RPL.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Software engineering process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berhubungan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dengan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definisi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implementasi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pengukuran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pengelolaan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perubahan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dan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perbaikan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proses RPL.</a:t>
            </a:r>
            <a:endParaRPr lang="en-ID" sz="28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Software quality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menitik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beratkan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pada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kualitas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dan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daur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hiddup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perangkat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lunak</a:t>
            </a:r>
            <a:r>
              <a:rPr lang="en-ID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.-</a:t>
            </a:r>
          </a:p>
        </p:txBody>
      </p:sp>
    </p:spTree>
    <p:extLst>
      <p:ext uri="{BB962C8B-B14F-4D97-AF65-F5344CB8AC3E}">
        <p14:creationId xmlns:p14="http://schemas.microsoft.com/office/powerpoint/2010/main" val="393920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4E4E6D-6810-6D5D-6DA6-179CA767661B}"/>
              </a:ext>
            </a:extLst>
          </p:cNvPr>
          <p:cNvSpPr txBox="1"/>
          <p:nvPr/>
        </p:nvSpPr>
        <p:spPr>
          <a:xfrm>
            <a:off x="503434" y="196284"/>
            <a:ext cx="114145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3600" b="1" dirty="0"/>
              <a:t>COMPUTER SYSTEM ENGINEERING</a:t>
            </a:r>
          </a:p>
          <a:p>
            <a:r>
              <a:rPr lang="en-ID" sz="3600" dirty="0" err="1"/>
              <a:t>Terbagi</a:t>
            </a:r>
            <a:r>
              <a:rPr lang="en-ID" sz="3600" dirty="0"/>
              <a:t> </a:t>
            </a:r>
            <a:r>
              <a:rPr lang="en-ID" sz="3600" dirty="0" err="1"/>
              <a:t>atas</a:t>
            </a:r>
            <a:r>
              <a:rPr lang="en-ID" sz="3600" dirty="0"/>
              <a:t> 2 </a:t>
            </a:r>
            <a:r>
              <a:rPr lang="en-ID" sz="3600" dirty="0" err="1"/>
              <a:t>bagian</a:t>
            </a:r>
            <a:r>
              <a:rPr lang="en-ID" sz="3600" dirty="0"/>
              <a:t>, </a:t>
            </a:r>
            <a:r>
              <a:rPr lang="en-ID" sz="3600" dirty="0" err="1"/>
              <a:t>yaitu</a:t>
            </a:r>
            <a:r>
              <a:rPr lang="en-ID" sz="3600" dirty="0"/>
              <a:t> 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D" sz="3600" dirty="0"/>
              <a:t> Hardware Engineering.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D" sz="3600" dirty="0"/>
              <a:t>Software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F9B99-4602-FA8D-584F-38E534DBDB37}"/>
              </a:ext>
            </a:extLst>
          </p:cNvPr>
          <p:cNvSpPr txBox="1"/>
          <p:nvPr/>
        </p:nvSpPr>
        <p:spPr>
          <a:xfrm>
            <a:off x="386994" y="2580697"/>
            <a:ext cx="118050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600" dirty="0"/>
              <a:t>CSE </a:t>
            </a:r>
            <a:r>
              <a:rPr lang="en-ID" sz="3600" dirty="0" err="1"/>
              <a:t>terkait</a:t>
            </a:r>
            <a:r>
              <a:rPr lang="en-ID" sz="3600" dirty="0"/>
              <a:t> </a:t>
            </a:r>
            <a:r>
              <a:rPr lang="en-ID" sz="3600" dirty="0" err="1"/>
              <a:t>dengan</a:t>
            </a:r>
            <a:r>
              <a:rPr lang="en-ID" sz="3600" dirty="0"/>
              <a:t> SISTEM BERBASIS KOMPUTER yang </a:t>
            </a:r>
            <a:r>
              <a:rPr lang="en-ID" sz="3600" dirty="0" err="1"/>
              <a:t>memiliki</a:t>
            </a:r>
            <a:r>
              <a:rPr lang="en-ID" sz="3600" dirty="0"/>
              <a:t> 5 </a:t>
            </a:r>
            <a:r>
              <a:rPr lang="en-ID" sz="3600" dirty="0" err="1"/>
              <a:t>elemen</a:t>
            </a:r>
            <a:r>
              <a:rPr lang="en-ID" sz="3600" dirty="0"/>
              <a:t>, </a:t>
            </a:r>
            <a:r>
              <a:rPr lang="en-ID" sz="3600" dirty="0" err="1"/>
              <a:t>yaitu</a:t>
            </a:r>
            <a:r>
              <a:rPr lang="en-ID" sz="3600" dirty="0"/>
              <a:t> :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D" sz="3600" dirty="0"/>
              <a:t>Software.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D" sz="3600" dirty="0"/>
              <a:t>Hardware.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D" sz="3600" dirty="0" err="1"/>
              <a:t>Brainware</a:t>
            </a:r>
            <a:r>
              <a:rPr lang="en-ID" sz="360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D" sz="3600" dirty="0"/>
              <a:t>Database.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D" sz="3600" dirty="0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107708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E563B0-41C5-4AC0-6993-F52F3C18E853}"/>
              </a:ext>
            </a:extLst>
          </p:cNvPr>
          <p:cNvSpPr txBox="1"/>
          <p:nvPr/>
        </p:nvSpPr>
        <p:spPr>
          <a:xfrm>
            <a:off x="513708" y="218446"/>
            <a:ext cx="113837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000" dirty="0"/>
              <a:t>Bagian CSE yang </a:t>
            </a:r>
            <a:r>
              <a:rPr lang="en-ID" sz="4000" dirty="0" err="1"/>
              <a:t>pertama</a:t>
            </a:r>
            <a:r>
              <a:rPr lang="en-ID" sz="4000" dirty="0"/>
              <a:t> </a:t>
            </a:r>
            <a:r>
              <a:rPr lang="en-ID" sz="4000" dirty="0" err="1"/>
              <a:t>adalah</a:t>
            </a:r>
            <a:r>
              <a:rPr lang="en-ID" sz="4000" dirty="0"/>
              <a:t> Hardware </a:t>
            </a:r>
            <a:r>
              <a:rPr lang="en-ID" sz="4000" dirty="0" err="1"/>
              <a:t>Engineering,terkait</a:t>
            </a:r>
            <a:r>
              <a:rPr lang="en-ID" sz="4000" dirty="0"/>
              <a:t> di </a:t>
            </a:r>
            <a:r>
              <a:rPr lang="en-ID" sz="4000" dirty="0" err="1"/>
              <a:t>dalamnya</a:t>
            </a:r>
            <a:r>
              <a:rPr lang="en-ID" sz="4000" dirty="0"/>
              <a:t> </a:t>
            </a:r>
            <a:r>
              <a:rPr lang="en-ID" sz="4000" dirty="0" err="1"/>
              <a:t>pertimbangan</a:t>
            </a:r>
            <a:r>
              <a:rPr lang="en-ID" sz="4000" dirty="0"/>
              <a:t> hardware, </a:t>
            </a:r>
            <a:r>
              <a:rPr lang="en-ID" sz="4000" dirty="0" err="1"/>
              <a:t>aplikasi</a:t>
            </a:r>
            <a:r>
              <a:rPr lang="en-ID" sz="4000" dirty="0"/>
              <a:t> hardware dan </a:t>
            </a:r>
            <a:r>
              <a:rPr lang="en-ID" sz="4000" dirty="0" err="1"/>
              <a:t>rekayasa</a:t>
            </a:r>
            <a:r>
              <a:rPr lang="en-ID" sz="4000" dirty="0"/>
              <a:t> hardware </a:t>
            </a:r>
            <a:r>
              <a:rPr lang="en-ID" sz="4000" dirty="0" err="1"/>
              <a:t>melalui</a:t>
            </a:r>
            <a:r>
              <a:rPr lang="en-ID" sz="4000" dirty="0"/>
              <a:t> 3 </a:t>
            </a:r>
            <a:r>
              <a:rPr lang="en-ID" sz="4000" dirty="0" err="1"/>
              <a:t>fase</a:t>
            </a:r>
            <a:r>
              <a:rPr lang="en-ID" sz="4000" dirty="0"/>
              <a:t>, </a:t>
            </a:r>
            <a:r>
              <a:rPr lang="en-ID" sz="4000" dirty="0" err="1"/>
              <a:t>yaitu</a:t>
            </a:r>
            <a:r>
              <a:rPr lang="en-ID" sz="4000" dirty="0"/>
              <a:t> :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D" sz="4000" dirty="0" err="1"/>
              <a:t>Fase</a:t>
            </a:r>
            <a:r>
              <a:rPr lang="en-ID" sz="4000" dirty="0"/>
              <a:t> </a:t>
            </a:r>
            <a:r>
              <a:rPr lang="en-ID" sz="4000" dirty="0" err="1"/>
              <a:t>Perencanaan</a:t>
            </a:r>
            <a:r>
              <a:rPr lang="en-ID" sz="4000" dirty="0"/>
              <a:t> dan </a:t>
            </a:r>
            <a:r>
              <a:rPr lang="en-ID" sz="4000" dirty="0" err="1"/>
              <a:t>Spesifikasi</a:t>
            </a:r>
            <a:r>
              <a:rPr lang="en-ID" sz="400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D" sz="4000" dirty="0" err="1"/>
              <a:t>Fase</a:t>
            </a:r>
            <a:r>
              <a:rPr lang="en-ID" sz="4000" dirty="0"/>
              <a:t> </a:t>
            </a:r>
            <a:r>
              <a:rPr lang="en-ID" sz="4000" dirty="0" err="1"/>
              <a:t>Perancangan</a:t>
            </a:r>
            <a:r>
              <a:rPr lang="en-ID" sz="4000" dirty="0"/>
              <a:t> dan </a:t>
            </a:r>
            <a:r>
              <a:rPr lang="en-ID" sz="4000" dirty="0" err="1"/>
              <a:t>Implemantasi</a:t>
            </a:r>
            <a:r>
              <a:rPr lang="en-ID" sz="4000" dirty="0"/>
              <a:t> </a:t>
            </a:r>
            <a:r>
              <a:rPr lang="en-ID" sz="4000" dirty="0" err="1"/>
              <a:t>Prototipe</a:t>
            </a:r>
            <a:endParaRPr lang="en-ID" sz="4000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D" sz="4000" dirty="0" err="1"/>
              <a:t>Fase</a:t>
            </a:r>
            <a:r>
              <a:rPr lang="en-ID" sz="4000" dirty="0"/>
              <a:t> </a:t>
            </a:r>
            <a:r>
              <a:rPr lang="en-ID" sz="4000" dirty="0" err="1"/>
              <a:t>Manufaktur</a:t>
            </a:r>
            <a:r>
              <a:rPr lang="en-ID" sz="4000" dirty="0"/>
              <a:t> </a:t>
            </a:r>
            <a:r>
              <a:rPr lang="en-ID" sz="4000" dirty="0" err="1"/>
              <a:t>Distribusi</a:t>
            </a:r>
            <a:r>
              <a:rPr lang="en-ID" sz="4000" dirty="0"/>
              <a:t> dan </a:t>
            </a:r>
            <a:r>
              <a:rPr lang="en-ID" sz="4000" dirty="0" err="1"/>
              <a:t>Pelayanan</a:t>
            </a:r>
            <a:r>
              <a:rPr lang="en-ID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96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A7214A-A5AA-B9AF-33C9-810FE3E97741}"/>
              </a:ext>
            </a:extLst>
          </p:cNvPr>
          <p:cNvSpPr txBox="1"/>
          <p:nvPr/>
        </p:nvSpPr>
        <p:spPr>
          <a:xfrm>
            <a:off x="534256" y="595901"/>
            <a:ext cx="10972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3600" dirty="0"/>
              <a:t>Bagian CSE yang </a:t>
            </a:r>
            <a:r>
              <a:rPr lang="en-ID" sz="3600" dirty="0" err="1"/>
              <a:t>kedua</a:t>
            </a:r>
            <a:r>
              <a:rPr lang="en-ID" sz="3600" dirty="0"/>
              <a:t> </a:t>
            </a:r>
            <a:r>
              <a:rPr lang="en-ID" sz="3600" dirty="0" err="1"/>
              <a:t>adalah</a:t>
            </a:r>
            <a:r>
              <a:rPr lang="en-ID" sz="3600" dirty="0"/>
              <a:t> Software Engineering </a:t>
            </a:r>
            <a:r>
              <a:rPr lang="en-ID" sz="3600" dirty="0" err="1"/>
              <a:t>terkait</a:t>
            </a:r>
            <a:r>
              <a:rPr lang="en-ID" sz="3600" dirty="0"/>
              <a:t> di </a:t>
            </a:r>
            <a:r>
              <a:rPr lang="en-ID" sz="3600" dirty="0" err="1"/>
              <a:t>dalamnya</a:t>
            </a:r>
            <a:r>
              <a:rPr lang="en-ID" sz="3600" dirty="0"/>
              <a:t> </a:t>
            </a:r>
            <a:r>
              <a:rPr lang="en-ID" sz="3600" dirty="0" err="1"/>
              <a:t>aplikasi</a:t>
            </a:r>
            <a:r>
              <a:rPr lang="en-ID" sz="3600" dirty="0"/>
              <a:t> software yang </a:t>
            </a:r>
            <a:r>
              <a:rPr lang="en-ID" sz="3600" dirty="0" err="1"/>
              <a:t>meliputi</a:t>
            </a:r>
            <a:r>
              <a:rPr lang="en-ID" sz="3600" dirty="0"/>
              <a:t> :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ID" sz="3600" dirty="0"/>
              <a:t> </a:t>
            </a:r>
            <a:r>
              <a:rPr lang="en-ID" sz="3600" dirty="0" err="1"/>
              <a:t>sistem</a:t>
            </a:r>
            <a:r>
              <a:rPr lang="en-ID" sz="3600" dirty="0"/>
              <a:t> software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ID" sz="3600" dirty="0" err="1"/>
              <a:t>realtime</a:t>
            </a:r>
            <a:r>
              <a:rPr lang="en-ID" sz="3600" dirty="0"/>
              <a:t> software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ID" sz="3600" dirty="0" err="1"/>
              <a:t>bisnis</a:t>
            </a:r>
            <a:r>
              <a:rPr lang="en-ID" sz="3600" dirty="0"/>
              <a:t> software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ID" sz="3600" dirty="0"/>
              <a:t>sains software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ID" sz="3600" dirty="0" err="1"/>
              <a:t>embeded</a:t>
            </a:r>
            <a:r>
              <a:rPr lang="en-ID" sz="3600" dirty="0"/>
              <a:t> software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ID" sz="3600" dirty="0"/>
              <a:t> PC software 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ID" sz="3600" dirty="0"/>
              <a:t>AI software  </a:t>
            </a:r>
          </a:p>
        </p:txBody>
      </p:sp>
    </p:spTree>
    <p:extLst>
      <p:ext uri="{BB962C8B-B14F-4D97-AF65-F5344CB8AC3E}">
        <p14:creationId xmlns:p14="http://schemas.microsoft.com/office/powerpoint/2010/main" val="198983038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73</TotalTime>
  <Words>598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Corbel</vt:lpstr>
      <vt:lpstr>Dreaming Outloud Pro</vt:lpstr>
      <vt:lpstr>Times New Roman</vt:lpstr>
      <vt:lpstr>Wingdings</vt:lpstr>
      <vt:lpstr>Basis</vt:lpstr>
      <vt:lpstr>REKAYASA  PERANGKAT LUNAK 1</vt:lpstr>
      <vt:lpstr>Pengenalan Rekayasa Perangkat Lunak  (Software Engineering)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Rekayasa Perangkat Lunak (Software Engineering)</dc:title>
  <dc:creator>Tavipia</dc:creator>
  <cp:lastModifiedBy>Tavipia</cp:lastModifiedBy>
  <cp:revision>6</cp:revision>
  <dcterms:created xsi:type="dcterms:W3CDTF">2024-03-13T03:10:48Z</dcterms:created>
  <dcterms:modified xsi:type="dcterms:W3CDTF">2024-04-06T03:10:32Z</dcterms:modified>
</cp:coreProperties>
</file>