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43"/>
  </p:notesMasterIdLst>
  <p:handoutMasterIdLst>
    <p:handoutMasterId r:id="rId44"/>
  </p:handoutMasterIdLst>
  <p:sldIdLst>
    <p:sldId id="256" r:id="rId2"/>
    <p:sldId id="277" r:id="rId3"/>
    <p:sldId id="278" r:id="rId4"/>
    <p:sldId id="279" r:id="rId5"/>
    <p:sldId id="283" r:id="rId6"/>
    <p:sldId id="322" r:id="rId7"/>
    <p:sldId id="280" r:id="rId8"/>
    <p:sldId id="281" r:id="rId9"/>
    <p:sldId id="282" r:id="rId10"/>
    <p:sldId id="290" r:id="rId11"/>
    <p:sldId id="313" r:id="rId12"/>
    <p:sldId id="296" r:id="rId13"/>
    <p:sldId id="285" r:id="rId14"/>
    <p:sldId id="286" r:id="rId15"/>
    <p:sldId id="289" r:id="rId16"/>
    <p:sldId id="287" r:id="rId17"/>
    <p:sldId id="316" r:id="rId18"/>
    <p:sldId id="288" r:id="rId19"/>
    <p:sldId id="314" r:id="rId20"/>
    <p:sldId id="295" r:id="rId21"/>
    <p:sldId id="292" r:id="rId22"/>
    <p:sldId id="323" r:id="rId23"/>
    <p:sldId id="293" r:id="rId24"/>
    <p:sldId id="297" r:id="rId25"/>
    <p:sldId id="298" r:id="rId26"/>
    <p:sldId id="299" r:id="rId27"/>
    <p:sldId id="300" r:id="rId28"/>
    <p:sldId id="315" r:id="rId29"/>
    <p:sldId id="301" r:id="rId30"/>
    <p:sldId id="302" r:id="rId31"/>
    <p:sldId id="305" r:id="rId32"/>
    <p:sldId id="317" r:id="rId33"/>
    <p:sldId id="306" r:id="rId34"/>
    <p:sldId id="307" r:id="rId35"/>
    <p:sldId id="318" r:id="rId36"/>
    <p:sldId id="321" r:id="rId37"/>
    <p:sldId id="311" r:id="rId38"/>
    <p:sldId id="310" r:id="rId39"/>
    <p:sldId id="319" r:id="rId40"/>
    <p:sldId id="320" r:id="rId41"/>
    <p:sldId id="312" r:id="rId4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667" autoAdjust="0"/>
  </p:normalViewPr>
  <p:slideViewPr>
    <p:cSldViewPr>
      <p:cViewPr varScale="1">
        <p:scale>
          <a:sx n="65" d="100"/>
          <a:sy n="65" d="100"/>
        </p:scale>
        <p:origin x="58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758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3BDC9-35CC-4227-8E85-68C1BB9DD09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675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861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0F6F6E-0A39-4EC5-B40C-2EA08B5B4C1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6861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6963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DFE3DF-53BA-4BDC-BBBC-AFC0E6BAF7B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96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06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0CA192-230E-44FA-B191-2D6813545FB0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06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16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6374A5-38EA-46F7-A411-F7FB39EDC0F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16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27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47B429-517F-41C3-9175-F3BCFAF56D80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27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37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1F6DC82-715C-49B1-9F47-ADA978A297B6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737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47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363B8D-7BE2-49DC-A5CB-BBCFE9B9836D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47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57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4AA92DC-8BA5-4C29-BF54-330D373C81DD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757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68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820E45-6572-4EF2-9C08-A4EE7D7AD057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768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78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CFA1C-09DD-475E-BE30-C7D880496360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778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88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A655D8-9BA0-44F4-BF46-611F7079EAA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788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798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3A4D62-3487-4344-AEA4-0326C138F585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798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08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91BBBD-D9E1-4729-A2BE-A6605E63D32C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809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19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19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8D8C3C-9077-49AC-A3B0-E0DD43FF45A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819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29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29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152EB5-EE69-4B5D-83C6-1053E996A5A2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829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839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839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BB4E61-19E0-46E6-94B5-C6C3100C0D90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839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www.micronautomata.com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en-US"/>
              <a:t>Finite Automata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276600"/>
            <a:ext cx="6400800" cy="1752600"/>
          </a:xfrm>
        </p:spPr>
        <p:txBody>
          <a:bodyPr/>
          <a:lstStyle/>
          <a:p>
            <a:pPr eaLnBrk="1" hangingPunct="1"/>
            <a:r>
              <a:rPr lang="en-US"/>
              <a:t>Reading: Chapter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#3</a:t>
            </a:r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Build a DFA for the following language:</a:t>
            </a:r>
            <a:br>
              <a:rPr lang="en-US" sz="2800"/>
            </a:br>
            <a:r>
              <a:rPr lang="en-US" sz="2800"/>
              <a:t>	</a:t>
            </a:r>
            <a:r>
              <a:rPr lang="en-US" sz="2800">
                <a:solidFill>
                  <a:schemeClr val="tx2"/>
                </a:solidFill>
              </a:rPr>
              <a:t>L = { w | w is a binary string that has even number of 1s and even number of 0s}</a:t>
            </a:r>
          </a:p>
          <a:p>
            <a:pPr eaLnBrk="1" hangingPunct="1"/>
            <a:r>
              <a:rPr lang="en-US" sz="2800"/>
              <a:t>?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transitions (</a:t>
            </a:r>
            <a:r>
              <a:rPr lang="el-GR"/>
              <a:t>δ</a:t>
            </a:r>
            <a:r>
              <a:rPr lang="en-US"/>
              <a:t>) to Paths (</a:t>
            </a:r>
            <a:r>
              <a:rPr lang="el-GR"/>
              <a:t>δ</a:t>
            </a:r>
            <a:r>
              <a:rPr lang="en-US"/>
              <a:t>)</a:t>
            </a:r>
            <a:endParaRPr lang="el-GR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6878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</a:t>
            </a:r>
            <a:r>
              <a:rPr lang="en-US" i="1" dirty="0"/>
              <a:t>) = destination state </a:t>
            </a:r>
            <a:r>
              <a:rPr lang="en-US" dirty="0"/>
              <a:t>from state </a:t>
            </a:r>
            <a:r>
              <a:rPr lang="en-US" i="1" dirty="0"/>
              <a:t>q</a:t>
            </a:r>
            <a:r>
              <a:rPr lang="en-US" dirty="0"/>
              <a:t> on input </a:t>
            </a:r>
            <a:r>
              <a:rPr lang="en-US" u="sng" dirty="0"/>
              <a:t>string </a:t>
            </a:r>
            <a:r>
              <a:rPr lang="en-US" i="1" dirty="0"/>
              <a:t>w</a:t>
            </a: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err="1"/>
              <a:t>q,wa</a:t>
            </a:r>
            <a:r>
              <a:rPr lang="en-US" i="1" dirty="0"/>
              <a:t>) 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 (δ</a:t>
            </a:r>
            <a:r>
              <a:rPr lang="en-US" i="1" dirty="0"/>
              <a:t>(</a:t>
            </a:r>
            <a:r>
              <a:rPr lang="en-US" i="1" dirty="0" err="1"/>
              <a:t>q,w</a:t>
            </a:r>
            <a:r>
              <a:rPr lang="en-US" i="1" dirty="0"/>
              <a:t>), a)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Work out example #3 using the input sequence w=10010, a=1:</a:t>
            </a:r>
            <a:endParaRPr lang="en-US" dirty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(q</a:t>
            </a:r>
            <a:r>
              <a:rPr lang="en-US" i="1" baseline="-25000" dirty="0"/>
              <a:t>0</a:t>
            </a:r>
            <a:r>
              <a:rPr lang="en-US" i="1" dirty="0"/>
              <a:t>,wa) = ?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 δ (δ</a:t>
            </a:r>
            <a:r>
              <a:rPr lang="en-US" i="1" dirty="0"/>
              <a:t>(q</a:t>
            </a:r>
            <a:r>
              <a:rPr lang="en-US" i="1" baseline="-25000" dirty="0"/>
              <a:t>0 </a:t>
            </a:r>
            <a:r>
              <a:rPr lang="en-US" i="1" dirty="0"/>
              <a:t>,10010), 1)</a:t>
            </a:r>
            <a:endParaRPr lang="en-US" dirty="0">
              <a:latin typeface="Lucida Grande" pitchFamily="28" charset="0"/>
              <a:cs typeface="Tahoma" pitchFamily="2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(q</a:t>
            </a:r>
            <a:r>
              <a:rPr lang="en-US" i="1" baseline="-25000" dirty="0"/>
              <a:t>0</a:t>
            </a:r>
            <a:r>
              <a:rPr lang="en-US" i="1" dirty="0"/>
              <a:t>,1001) 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 δ (δ</a:t>
            </a:r>
            <a:r>
              <a:rPr lang="en-US" i="1" dirty="0"/>
              <a:t>(q</a:t>
            </a:r>
            <a:r>
              <a:rPr lang="en-US" i="1" baseline="-25000" dirty="0"/>
              <a:t>0 </a:t>
            </a:r>
            <a:r>
              <a:rPr lang="en-US" i="1" dirty="0"/>
              <a:t>,100), 1)</a:t>
            </a:r>
            <a:endParaRPr lang="en-US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dirty="0"/>
              <a:t>                      = 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 </a:t>
            </a:r>
            <a:r>
              <a:rPr lang="en-US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δ(δ</a:t>
            </a:r>
            <a:r>
              <a:rPr lang="en-US" i="1" dirty="0"/>
              <a:t>(q</a:t>
            </a:r>
            <a:r>
              <a:rPr lang="en-US" i="1" baseline="-25000" dirty="0"/>
              <a:t>0 </a:t>
            </a:r>
            <a:r>
              <a:rPr lang="en-US" i="1" dirty="0"/>
              <a:t>,10), 0), 1)</a:t>
            </a:r>
            <a:endParaRPr lang="en-US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dirty="0"/>
              <a:t>                      = 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 </a:t>
            </a:r>
            <a:r>
              <a:rPr lang="en-US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dirty="0">
                <a:latin typeface="Lucida Grande" pitchFamily="28" charset="0"/>
                <a:cs typeface="Tahoma" pitchFamily="28" charset="0"/>
              </a:rPr>
              <a:t>(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δ(δ</a:t>
            </a:r>
            <a:r>
              <a:rPr lang="en-US" i="1" dirty="0"/>
              <a:t>(q</a:t>
            </a:r>
            <a:r>
              <a:rPr lang="en-US" i="1" baseline="-25000" dirty="0"/>
              <a:t>0 </a:t>
            </a:r>
            <a:r>
              <a:rPr lang="en-US" i="1" dirty="0"/>
              <a:t>,1), 0), 0), 1)</a:t>
            </a:r>
          </a:p>
          <a:p>
            <a:pPr marL="914400" lvl="2" indent="0" eaLnBrk="1" hangingPunct="1">
              <a:lnSpc>
                <a:spcPct val="90000"/>
              </a:lnSpc>
              <a:buNone/>
            </a:pPr>
            <a:r>
              <a:rPr lang="en-US" i="1" dirty="0"/>
              <a:t>                      </a:t>
            </a:r>
            <a:r>
              <a:rPr lang="en-US" i="1"/>
              <a:t>=  q</a:t>
            </a:r>
            <a:r>
              <a:rPr lang="en-US" i="1" baseline="-25000"/>
              <a:t>0 </a:t>
            </a:r>
            <a:r>
              <a:rPr lang="en-US" i="1" baseline="-25000" dirty="0" err="1"/>
              <a:t>adalah</a:t>
            </a:r>
            <a:r>
              <a:rPr lang="en-US" i="1" baseline="-25000" dirty="0"/>
              <a:t> accepting </a:t>
            </a:r>
            <a:r>
              <a:rPr lang="en-US" i="1" baseline="-25000" dirty="0" err="1"/>
              <a:t>state.sehingga</a:t>
            </a:r>
            <a:r>
              <a:rPr lang="en-US" i="1" baseline="-25000" dirty="0"/>
              <a:t> di accept</a:t>
            </a:r>
            <a:endParaRPr lang="en-US" i="1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marL="914400" lvl="2" indent="0" eaLnBrk="1" hangingPunct="1">
              <a:lnSpc>
                <a:spcPct val="90000"/>
              </a:lnSpc>
              <a:buNone/>
            </a:pPr>
            <a:endParaRPr lang="en-US" dirty="0"/>
          </a:p>
          <a:p>
            <a:pPr lvl="1" eaLnBrk="1" hangingPunct="1">
              <a:lnSpc>
                <a:spcPct val="90000"/>
              </a:lnSpc>
            </a:pPr>
            <a:endParaRPr lang="en-US" dirty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4114800" y="29718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9" name="Group 10"/>
          <p:cNvGrpSpPr>
            <a:grpSpLocks/>
          </p:cNvGrpSpPr>
          <p:nvPr/>
        </p:nvGrpSpPr>
        <p:grpSpPr bwMode="auto">
          <a:xfrm>
            <a:off x="1638300" y="2955471"/>
            <a:ext cx="152400" cy="76200"/>
            <a:chOff x="144" y="2784"/>
            <a:chExt cx="96" cy="48"/>
          </a:xfrm>
        </p:grpSpPr>
        <p:sp>
          <p:nvSpPr>
            <p:cNvPr id="13326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7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389414" y="4348843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0">
            <a:extLst>
              <a:ext uri="{FF2B5EF4-FFF2-40B4-BE49-F238E27FC236}">
                <a16:creationId xmlns:a16="http://schemas.microsoft.com/office/drawing/2014/main" id="{D8CE0863-8DD6-4CB7-81C1-B6F1DA71F6CA}"/>
              </a:ext>
            </a:extLst>
          </p:cNvPr>
          <p:cNvGrpSpPr>
            <a:grpSpLocks/>
          </p:cNvGrpSpPr>
          <p:nvPr/>
        </p:nvGrpSpPr>
        <p:grpSpPr bwMode="auto">
          <a:xfrm>
            <a:off x="4582886" y="4310743"/>
            <a:ext cx="152400" cy="76200"/>
            <a:chOff x="144" y="2784"/>
            <a:chExt cx="96" cy="48"/>
          </a:xfrm>
        </p:grpSpPr>
        <p:sp>
          <p:nvSpPr>
            <p:cNvPr id="21" name="Line 11">
              <a:extLst>
                <a:ext uri="{FF2B5EF4-FFF2-40B4-BE49-F238E27FC236}">
                  <a16:creationId xmlns:a16="http://schemas.microsoft.com/office/drawing/2014/main" id="{24260E51-9E4C-4256-A546-B365373A5E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2">
              <a:extLst>
                <a:ext uri="{FF2B5EF4-FFF2-40B4-BE49-F238E27FC236}">
                  <a16:creationId xmlns:a16="http://schemas.microsoft.com/office/drawing/2014/main" id="{F74D84EF-613B-43FB-8E67-C840D8BF5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3">
            <a:extLst>
              <a:ext uri="{FF2B5EF4-FFF2-40B4-BE49-F238E27FC236}">
                <a16:creationId xmlns:a16="http://schemas.microsoft.com/office/drawing/2014/main" id="{BEE5EA14-0F55-4BF6-BD00-BE5D36508380}"/>
              </a:ext>
            </a:extLst>
          </p:cNvPr>
          <p:cNvGrpSpPr>
            <a:grpSpLocks/>
          </p:cNvGrpSpPr>
          <p:nvPr/>
        </p:nvGrpSpPr>
        <p:grpSpPr bwMode="auto">
          <a:xfrm>
            <a:off x="2427514" y="4800600"/>
            <a:ext cx="152400" cy="76200"/>
            <a:chOff x="144" y="2784"/>
            <a:chExt cx="96" cy="48"/>
          </a:xfrm>
        </p:grpSpPr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249FB28F-E70B-4B1E-ACF0-6DF2F8FF1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">
              <a:extLst>
                <a:ext uri="{FF2B5EF4-FFF2-40B4-BE49-F238E27FC236}">
                  <a16:creationId xmlns:a16="http://schemas.microsoft.com/office/drawing/2014/main" id="{6AD5B337-2BBB-42FE-BB1C-9B60944557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6" name="Group 10">
            <a:extLst>
              <a:ext uri="{FF2B5EF4-FFF2-40B4-BE49-F238E27FC236}">
                <a16:creationId xmlns:a16="http://schemas.microsoft.com/office/drawing/2014/main" id="{9CB8F4DA-6479-4388-B439-F4AF76C1E1AC}"/>
              </a:ext>
            </a:extLst>
          </p:cNvPr>
          <p:cNvGrpSpPr>
            <a:grpSpLocks/>
          </p:cNvGrpSpPr>
          <p:nvPr/>
        </p:nvGrpSpPr>
        <p:grpSpPr bwMode="auto">
          <a:xfrm>
            <a:off x="5033055" y="5105400"/>
            <a:ext cx="152400" cy="76200"/>
            <a:chOff x="144" y="2784"/>
            <a:chExt cx="96" cy="48"/>
          </a:xfrm>
        </p:grpSpPr>
        <p:sp>
          <p:nvSpPr>
            <p:cNvPr id="27" name="Line 11">
              <a:extLst>
                <a:ext uri="{FF2B5EF4-FFF2-40B4-BE49-F238E27FC236}">
                  <a16:creationId xmlns:a16="http://schemas.microsoft.com/office/drawing/2014/main" id="{DD7035C8-622A-41A1-AA58-7C2E4BBAFF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12">
              <a:extLst>
                <a:ext uri="{FF2B5EF4-FFF2-40B4-BE49-F238E27FC236}">
                  <a16:creationId xmlns:a16="http://schemas.microsoft.com/office/drawing/2014/main" id="{9BA73702-1CB8-4A85-A23D-CA0E738D2B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10">
            <a:extLst>
              <a:ext uri="{FF2B5EF4-FFF2-40B4-BE49-F238E27FC236}">
                <a16:creationId xmlns:a16="http://schemas.microsoft.com/office/drawing/2014/main" id="{9FB68A3C-2400-476D-A93A-3F66CFF0FA64}"/>
              </a:ext>
            </a:extLst>
          </p:cNvPr>
          <p:cNvGrpSpPr>
            <a:grpSpLocks/>
          </p:cNvGrpSpPr>
          <p:nvPr/>
        </p:nvGrpSpPr>
        <p:grpSpPr bwMode="auto">
          <a:xfrm>
            <a:off x="4740729" y="4735286"/>
            <a:ext cx="152400" cy="76200"/>
            <a:chOff x="144" y="2784"/>
            <a:chExt cx="96" cy="48"/>
          </a:xfrm>
        </p:grpSpPr>
        <p:sp>
          <p:nvSpPr>
            <p:cNvPr id="30" name="Line 11">
              <a:extLst>
                <a:ext uri="{FF2B5EF4-FFF2-40B4-BE49-F238E27FC236}">
                  <a16:creationId xmlns:a16="http://schemas.microsoft.com/office/drawing/2014/main" id="{F9F197F5-BA2C-468A-9A4C-BB5960C258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31F0F66F-2017-4920-AD40-2F09C4EC1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/>
              <a:t>A DFA A accepts string </a:t>
            </a:r>
            <a:r>
              <a:rPr lang="en-US" i="1" dirty="0"/>
              <a:t>w </a:t>
            </a:r>
            <a:r>
              <a:rPr lang="en-US" dirty="0"/>
              <a:t>if there is a path from </a:t>
            </a:r>
            <a:r>
              <a:rPr lang="en-US" i="1" dirty="0"/>
              <a:t>q</a:t>
            </a:r>
            <a:r>
              <a:rPr lang="en-US" i="1" baseline="-25000" dirty="0"/>
              <a:t>0</a:t>
            </a:r>
            <a:r>
              <a:rPr lang="en-US" dirty="0"/>
              <a:t> to an accepting (or final) state that is labeled by </a:t>
            </a:r>
            <a:r>
              <a:rPr lang="en-US" i="1" dirty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{ w | 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(q</a:t>
            </a:r>
            <a:r>
              <a:rPr lang="en-US" i="1" baseline="-25000" dirty="0"/>
              <a:t>0</a:t>
            </a:r>
            <a:r>
              <a:rPr lang="en-US" i="1" dirty="0"/>
              <a:t>,w) </a:t>
            </a:r>
            <a:r>
              <a:rPr lang="ru-RU" i="1" dirty="0">
                <a:cs typeface="Arial" charset="0"/>
                <a:sym typeface="Symbol" pitchFamily="28" charset="2"/>
              </a:rPr>
              <a:t></a:t>
            </a:r>
            <a:r>
              <a:rPr lang="ru-RU" i="1" dirty="0">
                <a:cs typeface="Arial" charset="0"/>
              </a:rPr>
              <a:t> </a:t>
            </a:r>
            <a:r>
              <a:rPr lang="en-US" i="1" dirty="0">
                <a:cs typeface="Arial" charset="0"/>
              </a:rPr>
              <a:t>F </a:t>
            </a:r>
            <a:r>
              <a:rPr lang="en-US" i="1" dirty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/>
          </a:p>
          <a:p>
            <a:pPr eaLnBrk="1" hangingPunct="1">
              <a:lnSpc>
                <a:spcPct val="90000"/>
              </a:lnSpc>
            </a:pPr>
            <a:r>
              <a:rPr lang="en-US" i="1" dirty="0"/>
              <a:t>I.e., L(A) = all strings that lead to an accepting state from q</a:t>
            </a:r>
            <a:r>
              <a:rPr lang="en-US" i="1" baseline="-25000" dirty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Non-deterministic</a:t>
            </a:r>
            <a:r>
              <a:rPr lang="en-US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/>
              <a:t> is of course “non-deterministic”</a:t>
            </a:r>
          </a:p>
          <a:p>
            <a:pPr lvl="2" eaLnBrk="1" hangingPunct="1"/>
            <a:r>
              <a:rPr lang="en-US"/>
              <a:t>Implying that the machine can exist in more than one state at the same time</a:t>
            </a:r>
          </a:p>
          <a:p>
            <a:pPr lvl="2" eaLnBrk="1" hangingPunct="1"/>
            <a:r>
              <a:rPr lang="en-US"/>
              <a:t>Transitions could be non-deterministic	</a:t>
            </a:r>
          </a:p>
          <a:p>
            <a:pPr lvl="1" eaLnBrk="1" hangingPunct="1"/>
            <a:endParaRPr lang="en-US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304800"/>
            <a:ext cx="7793037" cy="12192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006600"/>
                </a:solidFill>
              </a:rPr>
              <a:t>Non-deterministic</a:t>
            </a:r>
            <a:r>
              <a:rPr lang="en-US" dirty="0"/>
              <a:t> Finite Automata (</a:t>
            </a:r>
            <a:r>
              <a:rPr lang="en-US" dirty="0">
                <a:solidFill>
                  <a:srgbClr val="006600"/>
                </a:solidFill>
              </a:rPr>
              <a:t>NFA</a:t>
            </a:r>
            <a:r>
              <a:rPr lang="en-US" dirty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1828800"/>
            <a:ext cx="7772400" cy="43037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rgbClr val="006600"/>
                </a:solidFill>
              </a:rPr>
              <a:t>Non-deterministic </a:t>
            </a:r>
            <a:r>
              <a:rPr lang="en-US" sz="2800" dirty="0">
                <a:solidFill>
                  <a:schemeClr val="tx2"/>
                </a:solidFill>
              </a:rPr>
              <a:t>Finite Automaton (</a:t>
            </a:r>
            <a:r>
              <a:rPr lang="en-US" sz="2800" dirty="0">
                <a:solidFill>
                  <a:srgbClr val="006600"/>
                </a:solidFill>
              </a:rPr>
              <a:t>NFA</a:t>
            </a:r>
            <a:r>
              <a:rPr lang="en-US" sz="2800" dirty="0">
                <a:solidFill>
                  <a:schemeClr val="tx2"/>
                </a:solidFill>
              </a:rPr>
              <a:t>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 dirty="0"/>
              <a:t>==&gt; a transition function, which is a mapping between Q x ∑ ==&gt; </a:t>
            </a:r>
            <a:r>
              <a:rPr lang="en-US" sz="2400" dirty="0">
                <a:solidFill>
                  <a:schemeClr val="hlink"/>
                </a:solidFill>
              </a:rPr>
              <a:t>subset of</a:t>
            </a:r>
            <a:r>
              <a:rPr lang="en-US" sz="2400" dirty="0"/>
              <a:t> Q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>
                <a:solidFill>
                  <a:schemeClr val="tx2"/>
                </a:solidFill>
              </a:rPr>
              <a:t>            Q={q1,q2}. Subset Q = {}, {q1},{q2},{q1,q2}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/>
              <a:t>Input:</a:t>
            </a:r>
            <a:r>
              <a:rPr lang="en-US" sz="240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Question:</a:t>
            </a:r>
            <a:r>
              <a:rPr lang="en-US" sz="240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/>
              <a:t>Steps:</a:t>
            </a: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Start at the “start state” q</a:t>
            </a:r>
            <a:r>
              <a:rPr lang="en-US" sz="2000" baseline="-25000"/>
              <a:t>0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/>
              <a:t>Determine </a:t>
            </a:r>
            <a:r>
              <a:rPr lang="en-US" sz="180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If after all symbols in w are consumed </a:t>
            </a:r>
            <a:r>
              <a:rPr lang="en-US" sz="2000" u="sng"/>
              <a:t>and</a:t>
            </a:r>
            <a:r>
              <a:rPr lang="en-US" sz="2000"/>
              <a:t> if at least </a:t>
            </a:r>
            <a:r>
              <a:rPr lang="en-US" sz="2000">
                <a:solidFill>
                  <a:srgbClr val="006600"/>
                </a:solidFill>
              </a:rPr>
              <a:t>one of</a:t>
            </a:r>
            <a:r>
              <a:rPr lang="en-US" sz="2000"/>
              <a:t> the current states is a final state then </a:t>
            </a:r>
            <a:r>
              <a:rPr lang="en-US" sz="2000" i="1"/>
              <a:t>accept w;</a:t>
            </a:r>
            <a:endParaRPr lang="en-US" sz="2000"/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Otherwise, </a:t>
            </a:r>
            <a:r>
              <a:rPr lang="en-US" sz="2000" i="1"/>
              <a:t>reject w.</a:t>
            </a:r>
            <a:endParaRPr 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solidFill>
                  <a:srgbClr val="006600"/>
                </a:solidFill>
              </a:rPr>
              <a:t>NFA</a:t>
            </a:r>
            <a:r>
              <a:rPr lang="en-US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>
                <a:solidFill>
                  <a:schemeClr val="hlink"/>
                </a:solidFill>
              </a:rPr>
              <a:t>1</a:t>
            </a:r>
            <a:r>
              <a:rPr lang="en-US" sz="1800">
                <a:solidFill>
                  <a:schemeClr val="hlink"/>
                </a:solidFill>
              </a:rPr>
              <a:t> </a:t>
            </a:r>
            <a:br>
              <a:rPr lang="en-US" sz="1800">
                <a:solidFill>
                  <a:schemeClr val="hlink"/>
                </a:solidFill>
              </a:rPr>
            </a:br>
            <a:r>
              <a:rPr lang="en-US" sz="180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A DFA for recognizing the key word “</a:t>
            </a:r>
            <a:r>
              <a:rPr lang="en-US" i="1" dirty="0"/>
              <a:t>while</a:t>
            </a:r>
            <a:r>
              <a:rPr lang="en-US" dirty="0"/>
              <a:t>”</a:t>
            </a:r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An NFA for the same purpose:</a:t>
            </a:r>
          </a:p>
          <a:p>
            <a:pPr lvl="1" eaLnBrk="1" hangingPunct="1"/>
            <a:endParaRPr lang="en-US" dirty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/>
              <a:t>q</a:t>
            </a:r>
            <a:r>
              <a:rPr lang="en-US" sz="1800" baseline="-25000" dirty="0" err="1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Omitting to explicitly show error states 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for NFAs),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i.e., this feature should not be confused with the notion of non-determinism. </a:t>
            </a: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Build an NFA for the following language:</a:t>
            </a:r>
            <a:br>
              <a:rPr lang="en-US"/>
            </a:br>
            <a:r>
              <a:rPr lang="en-US"/>
              <a:t>	</a:t>
            </a:r>
            <a:r>
              <a:rPr lang="en-US">
                <a:solidFill>
                  <a:schemeClr val="tx2"/>
                </a:solidFill>
              </a:rPr>
              <a:t>L = { w | w ends in 01}</a:t>
            </a:r>
          </a:p>
          <a:p>
            <a:pPr eaLnBrk="1" hangingPunct="1"/>
            <a:r>
              <a:rPr lang="en-US"/>
              <a:t>?</a:t>
            </a:r>
          </a:p>
          <a:p>
            <a:pPr eaLnBrk="1" hangingPunct="1"/>
            <a:r>
              <a:rPr lang="en-US"/>
              <a:t>Other examples</a:t>
            </a:r>
          </a:p>
          <a:p>
            <a:pPr lvl="1" eaLnBrk="1" hangingPunct="1"/>
            <a:r>
              <a:rPr lang="en-US"/>
              <a:t>Keyword recognizer (e.g., if, then, else, while, for, include, etc.)</a:t>
            </a:r>
          </a:p>
          <a:p>
            <a:pPr lvl="1" eaLnBrk="1" hangingPunct="1"/>
            <a:r>
              <a:rPr lang="en-US"/>
              <a:t>Strings where the first symbol is present somewhere later on at least once</a:t>
            </a:r>
          </a:p>
          <a:p>
            <a:pPr lvl="1" eaLnBrk="1" hangingPunct="1"/>
            <a:endParaRPr lang="en-US"/>
          </a:p>
          <a:p>
            <a:pPr lvl="1" eaLnBrk="1" hangingPunct="1"/>
            <a:endParaRPr lang="en-US"/>
          </a:p>
          <a:p>
            <a:pPr eaLnBrk="1" hangingPunct="1">
              <a:buFont typeface="Wingdings" pitchFamily="28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Extension of </a:t>
            </a:r>
            <a:r>
              <a:rPr lang="el-GR"/>
              <a:t>δ</a:t>
            </a:r>
            <a:r>
              <a:rPr lang="en-US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/>
              <a:t>Basis:</a:t>
            </a:r>
            <a:r>
              <a:rPr lang="en-US" sz="2800"/>
              <a:t>  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/>
              <a:t> (q,</a:t>
            </a:r>
            <a:r>
              <a:rPr lang="en-US" sz="2800" i="1">
                <a:sym typeface="Symbol" pitchFamily="28" charset="2"/>
              </a:rPr>
              <a:t></a:t>
            </a:r>
            <a:r>
              <a:rPr lang="en-US" sz="2800" i="1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r>
              <a:rPr lang="en-US" sz="2800" u="sng"/>
              <a:t>Induction:</a:t>
            </a:r>
            <a:r>
              <a:rPr lang="en-US" sz="280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Let	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,w) = {p</a:t>
            </a:r>
            <a:r>
              <a:rPr lang="en-US" sz="2400" i="1" baseline="-25000"/>
              <a:t>1</a:t>
            </a:r>
            <a:r>
              <a:rPr lang="en-US" sz="2400" i="1"/>
              <a:t>,p</a:t>
            </a:r>
            <a:r>
              <a:rPr lang="en-US" sz="2400" i="1" baseline="-25000"/>
              <a:t>2</a:t>
            </a:r>
            <a:r>
              <a:rPr lang="en-US" sz="2400" i="1"/>
              <a:t>…,p</a:t>
            </a:r>
            <a:r>
              <a:rPr lang="en-US" sz="2400" i="1" baseline="-25000"/>
              <a:t>k</a:t>
            </a:r>
            <a:r>
              <a:rPr lang="en-US" sz="2400" i="1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(p</a:t>
            </a:r>
            <a:r>
              <a:rPr lang="en-US" sz="2400" i="1" baseline="-25000"/>
              <a:t>i</a:t>
            </a:r>
            <a:r>
              <a:rPr lang="en-US" sz="2400" i="1"/>
              <a:t>,a) = S</a:t>
            </a:r>
            <a:r>
              <a:rPr lang="en-US" sz="2400" i="1" baseline="-25000"/>
              <a:t>i 	</a:t>
            </a:r>
            <a:r>
              <a:rPr lang="en-US" sz="2400" i="1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Then,  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/>
              <a:t> (q</a:t>
            </a:r>
            <a:r>
              <a:rPr lang="en-US" sz="2400" i="1" baseline="-25000"/>
              <a:t>0</a:t>
            </a:r>
            <a:r>
              <a:rPr lang="en-US" sz="2400" i="1"/>
              <a:t>,wa) = S</a:t>
            </a:r>
            <a:r>
              <a:rPr lang="en-US" sz="2400" i="1" baseline="-25000"/>
              <a:t>1 </a:t>
            </a:r>
            <a:r>
              <a:rPr lang="en-US" sz="2400" i="1"/>
              <a:t>U S</a:t>
            </a:r>
            <a:r>
              <a:rPr lang="en-US" sz="2400" i="1" baseline="-25000"/>
              <a:t>2 </a:t>
            </a:r>
            <a:r>
              <a:rPr lang="en-US" sz="2400" i="1"/>
              <a:t>U … U S</a:t>
            </a:r>
            <a:r>
              <a:rPr lang="en-US" sz="2400" i="1" baseline="-25000"/>
              <a:t>k </a:t>
            </a:r>
            <a:r>
              <a:rPr lang="en-US" sz="2400" i="1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/>
          </a:p>
          <a:p>
            <a:pPr eaLnBrk="1" hangingPunct="1">
              <a:lnSpc>
                <a:spcPct val="90000"/>
              </a:lnSpc>
            </a:pPr>
            <a:endParaRPr lang="en-US" sz="280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/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The machine can exist in multiple states at the same time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An NFA accepts </a:t>
            </a:r>
            <a:r>
              <a:rPr lang="en-US" i="1"/>
              <a:t>w </a:t>
            </a:r>
            <a:r>
              <a:rPr lang="en-US"/>
              <a:t>if </a:t>
            </a:r>
            <a:r>
              <a:rPr lang="en-US" i="1"/>
              <a:t>there exists at least one </a:t>
            </a:r>
            <a:r>
              <a:rPr lang="en-US"/>
              <a:t>path from the start state to an accepting (or final) state that is labeled by </a:t>
            </a:r>
            <a:r>
              <a:rPr lang="en-US" i="1"/>
              <a:t>w</a:t>
            </a:r>
          </a:p>
          <a:p>
            <a:pPr eaLnBrk="1" hangingPunct="1"/>
            <a:r>
              <a:rPr lang="en-US" i="1"/>
              <a:t>L(N) = { w | </a:t>
            </a:r>
            <a:r>
              <a:rPr lang="el-GR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/>
              <a:t>(q</a:t>
            </a:r>
            <a:r>
              <a:rPr lang="en-US" i="1" baseline="-25000"/>
              <a:t>0</a:t>
            </a:r>
            <a:r>
              <a:rPr lang="en-US" i="1"/>
              <a:t>,w) </a:t>
            </a:r>
            <a:r>
              <a:rPr lang="en-US" i="1">
                <a:cs typeface="Arial" charset="0"/>
              </a:rPr>
              <a:t>∩ F ≠ </a:t>
            </a:r>
            <a:r>
              <a:rPr lang="el-GR" i="1">
                <a:cs typeface="Arial" charset="0"/>
              </a:rPr>
              <a:t>Φ </a:t>
            </a:r>
            <a:r>
              <a:rPr lang="en-US" i="1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Great for modeling regular expressions  </a:t>
            </a:r>
          </a:p>
          <a:p>
            <a:pPr lvl="1" eaLnBrk="1" hangingPunct="1"/>
            <a:r>
              <a:rPr lang="en-US" sz="2400" dirty="0"/>
              <a:t>String processing - e.g., </a:t>
            </a:r>
            <a:r>
              <a:rPr lang="en-US" sz="2400" dirty="0" err="1"/>
              <a:t>grep</a:t>
            </a:r>
            <a:r>
              <a:rPr lang="en-US" sz="2400" dirty="0"/>
              <a:t>, lexical analyzer</a:t>
            </a:r>
          </a:p>
          <a:p>
            <a:pPr eaLnBrk="1" hangingPunct="1"/>
            <a:endParaRPr lang="en-US" sz="2800" dirty="0"/>
          </a:p>
          <a:p>
            <a:pPr eaLnBrk="1" hangingPunct="1"/>
            <a:r>
              <a:rPr lang="en-US" sz="2800" dirty="0"/>
              <a:t>Could a non-deterministic state machine be implemented in practice?</a:t>
            </a:r>
          </a:p>
          <a:p>
            <a:pPr lvl="1" eaLnBrk="1" hangingPunct="1"/>
            <a:r>
              <a:rPr lang="en-US" sz="1800" dirty="0"/>
              <a:t>Probabilistic models could be viewed as extensions of non-deterministic state machines </a:t>
            </a:r>
            <a:br>
              <a:rPr lang="en-US" sz="1800" dirty="0"/>
            </a:br>
            <a:r>
              <a:rPr lang="en-US" sz="1800" dirty="0"/>
              <a:t>(e.g., toss of a coin, a roll of dice)</a:t>
            </a:r>
          </a:p>
          <a:p>
            <a:pPr lvl="2" eaLnBrk="1" hangingPunct="1"/>
            <a:r>
              <a:rPr lang="en-US" sz="1800" dirty="0"/>
              <a:t>They are not the same though</a:t>
            </a:r>
          </a:p>
          <a:p>
            <a:pPr lvl="1" eaLnBrk="1" hangingPunct="1"/>
            <a:r>
              <a:rPr lang="en-US" sz="1800" dirty="0"/>
              <a:t>A parallel computer could exist in multiple “states” at the same time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 for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57400"/>
            <a:ext cx="7772400" cy="4114800"/>
          </a:xfrm>
        </p:spPr>
        <p:txBody>
          <a:bodyPr/>
          <a:lstStyle/>
          <a:p>
            <a:r>
              <a:rPr lang="en-US" sz="2400" dirty="0"/>
              <a:t>Micron’s Automata Processor (introduced in 2013)</a:t>
            </a:r>
          </a:p>
          <a:p>
            <a:r>
              <a:rPr lang="en-US" sz="2400" dirty="0"/>
              <a:t>2D array of MISD (multiple instruction single data) fabric w/ thousands to millions of processing elements. </a:t>
            </a:r>
          </a:p>
          <a:p>
            <a:r>
              <a:rPr lang="en-US" sz="2400" dirty="0"/>
              <a:t>1 input symbol = fed to all states (i.e., cores)</a:t>
            </a:r>
          </a:p>
          <a:p>
            <a:r>
              <a:rPr lang="en-US" sz="2400" dirty="0"/>
              <a:t>Non-determinism using circuits</a:t>
            </a:r>
          </a:p>
          <a:p>
            <a:r>
              <a:rPr lang="en-US" sz="2400" dirty="0">
                <a:hlinkClick r:id="rId2"/>
              </a:rPr>
              <a:t>http://www.micronautomata.com/</a:t>
            </a:r>
            <a:r>
              <a:rPr lang="en-US" sz="2400" dirty="0"/>
              <a:t>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6CA52E-33C9-45ED-A83D-384BCC55088E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pic>
        <p:nvPicPr>
          <p:cNvPr id="1028" name="Picture 4" descr="Automata dimm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5181600"/>
            <a:ext cx="5486400" cy="184526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008000"/>
                </a:solidFill>
              </a:rPr>
              <a:t>Accepts input if </a:t>
            </a:r>
            <a:r>
              <a:rPr lang="en-US" sz="1800" i="1" dirty="0">
                <a:solidFill>
                  <a:srgbClr val="008000"/>
                </a:solidFill>
              </a:rPr>
              <a:t>one of</a:t>
            </a:r>
            <a:r>
              <a:rPr lang="en-US" sz="1800" dirty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CBC288-E847-468C-8646-AF13DB40A52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Equivalence of DFA &amp; NFA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Theorem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</a:pPr>
            <a:r>
              <a:rPr lang="en-US" sz="2400"/>
              <a:t>A language L is accepted by a DFA </a:t>
            </a:r>
            <a:r>
              <a:rPr lang="en-US" sz="2400" i="1" u="sng">
                <a:solidFill>
                  <a:srgbClr val="006600"/>
                </a:solidFill>
              </a:rPr>
              <a:t>if </a:t>
            </a:r>
            <a:r>
              <a:rPr lang="en-US" sz="2400" i="1" u="sng"/>
              <a:t>and </a:t>
            </a:r>
            <a:r>
              <a:rPr lang="en-US" sz="2400" i="1" u="sng">
                <a:solidFill>
                  <a:schemeClr val="hlink"/>
                </a:solidFill>
              </a:rPr>
              <a:t>only</a:t>
            </a:r>
            <a:r>
              <a:rPr lang="en-US" sz="2400" u="sng">
                <a:solidFill>
                  <a:schemeClr val="hlink"/>
                </a:solidFill>
              </a:rPr>
              <a:t> </a:t>
            </a:r>
            <a:r>
              <a:rPr lang="en-US" sz="2400" i="1" u="sng">
                <a:solidFill>
                  <a:schemeClr val="hlink"/>
                </a:solidFill>
              </a:rPr>
              <a:t>if</a:t>
            </a:r>
            <a:r>
              <a:rPr lang="en-US" sz="2400"/>
              <a:t> it is accepted by an NFA.</a:t>
            </a:r>
          </a:p>
          <a:p>
            <a:pPr marL="609600" indent="-609600" eaLnBrk="1" hangingPunct="1">
              <a:lnSpc>
                <a:spcPct val="90000"/>
              </a:lnSpc>
            </a:pPr>
            <a:r>
              <a:rPr lang="en-US" sz="2800" u="sng"/>
              <a:t>Proof</a:t>
            </a:r>
            <a:r>
              <a:rPr lang="en-US" sz="2800"/>
              <a:t>: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rgbClr val="008000"/>
                </a:solidFill>
              </a:rPr>
              <a:t>If part: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Prove by showing every NFA can be converted to an equivalent DFA (in the next few slides…)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endParaRPr lang="en-US" sz="2400"/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n-US" sz="2400">
                <a:solidFill>
                  <a:schemeClr val="hlink"/>
                </a:solidFill>
              </a:rPr>
              <a:t>Only-if part</a:t>
            </a:r>
            <a:r>
              <a:rPr lang="en-US" sz="2400"/>
              <a:t> is trivial</a:t>
            </a:r>
            <a:r>
              <a:rPr lang="en-US" sz="2400">
                <a:solidFill>
                  <a:schemeClr val="hlink"/>
                </a:solidFill>
              </a:rPr>
              <a:t>:</a:t>
            </a:r>
            <a:endParaRPr lang="en-US" sz="2400"/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2000"/>
              <a:t>Every DFA is a special case of an NFA where each state has exactly one transition for every input symbol. Therefore, if L is accepted by a DFA, it is accepted by a corresponding NFA.</a:t>
            </a:r>
          </a:p>
        </p:txBody>
      </p:sp>
      <p:sp>
        <p:nvSpPr>
          <p:cNvPr id="122884" name="Text Box 4"/>
          <p:cNvSpPr txBox="1">
            <a:spLocks noChangeArrowheads="1"/>
          </p:cNvSpPr>
          <p:nvPr/>
        </p:nvSpPr>
        <p:spPr bwMode="auto">
          <a:xfrm>
            <a:off x="152400" y="2514600"/>
            <a:ext cx="1158875" cy="8255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Should be true for any L</a:t>
            </a:r>
          </a:p>
        </p:txBody>
      </p:sp>
      <p:sp>
        <p:nvSpPr>
          <p:cNvPr id="122885" name="Line 5"/>
          <p:cNvSpPr>
            <a:spLocks noChangeShapeType="1"/>
          </p:cNvSpPr>
          <p:nvPr/>
        </p:nvSpPr>
        <p:spPr bwMode="auto">
          <a:xfrm flipV="1">
            <a:off x="1219200" y="2743200"/>
            <a:ext cx="914400" cy="152400"/>
          </a:xfrm>
          <a:prstGeom prst="line">
            <a:avLst/>
          </a:prstGeom>
          <a:noFill/>
          <a:ln w="9525">
            <a:solidFill>
              <a:srgbClr val="339966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8382000" y="6324600"/>
            <a:ext cx="152400" cy="152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2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2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3" grpId="0" build="p"/>
      <p:bldP spid="122884" grpId="0" animBg="1"/>
      <p:bldP spid="12288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60F94CE-B307-4EC9-87E3-515DE0803111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Proof for the </a:t>
            </a:r>
            <a:r>
              <a:rPr lang="en-US">
                <a:solidFill>
                  <a:srgbClr val="006600"/>
                </a:solidFill>
              </a:rPr>
              <a:t>if-part</a:t>
            </a:r>
            <a:endParaRPr lang="en-US"/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>
                <a:solidFill>
                  <a:srgbClr val="006600"/>
                </a:solidFill>
              </a:rPr>
              <a:t>If-part:</a:t>
            </a:r>
            <a:r>
              <a:rPr lang="en-US" sz="2800"/>
              <a:t> A language L is accepted by a DFA if it is accepted by an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rephrasing…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Given any NFA N, we can construct a DFA D such that L(N)=L(D)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How to convert an NFA into a DFA?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u="sng"/>
              <a:t>Observation:</a:t>
            </a:r>
            <a:r>
              <a:rPr lang="en-US" sz="2400"/>
              <a:t> In an NFA, each transition maps to a </a:t>
            </a:r>
            <a:r>
              <a:rPr lang="en-US" sz="2400" i="1"/>
              <a:t>subset </a:t>
            </a:r>
            <a:r>
              <a:rPr lang="en-US" sz="2400"/>
              <a:t>of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u="sng">
                <a:solidFill>
                  <a:srgbClr val="FF0000"/>
                </a:solidFill>
              </a:rPr>
              <a:t>Idea:</a:t>
            </a:r>
            <a:r>
              <a:rPr lang="en-US" sz="2200">
                <a:solidFill>
                  <a:srgbClr val="FF0000"/>
                </a:solidFill>
              </a:rPr>
              <a:t> Represent:</a:t>
            </a:r>
          </a:p>
          <a:p>
            <a:pPr lvl="1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200">
                <a:solidFill>
                  <a:srgbClr val="FF0000"/>
                </a:solidFill>
              </a:rPr>
              <a:t>       each “subset of NFA_states” </a:t>
            </a:r>
            <a:r>
              <a:rPr lang="en-US" sz="2200">
                <a:solidFill>
                  <a:srgbClr val="FF0000"/>
                </a:solidFill>
                <a:sym typeface="Wingdings" pitchFamily="28" charset="2"/>
              </a:rPr>
              <a:t> </a:t>
            </a:r>
            <a:r>
              <a:rPr lang="en-US" sz="2200">
                <a:solidFill>
                  <a:srgbClr val="FF0000"/>
                </a:solidFill>
              </a:rPr>
              <a:t>a single “DFA_state”</a:t>
            </a: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4343400" y="6172200"/>
            <a:ext cx="2860675" cy="4572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/>
              <a:t>Subset construction</a:t>
            </a:r>
            <a:endParaRPr lang="en-US"/>
          </a:p>
        </p:txBody>
      </p:sp>
      <p:sp>
        <p:nvSpPr>
          <p:cNvPr id="26630" name="Line 5"/>
          <p:cNvSpPr>
            <a:spLocks noChangeShapeType="1"/>
          </p:cNvSpPr>
          <p:nvPr/>
        </p:nvSpPr>
        <p:spPr bwMode="auto">
          <a:xfrm>
            <a:off x="990600" y="4191000"/>
            <a:ext cx="784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4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4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4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4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4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/>
      <p:bldP spid="12493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3A3FCEF-61F1-4A0E-8D73-B9D882A9C687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NFA to DFA by subset construction</a:t>
            </a:r>
            <a:endParaRPr lang="en-US"/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el-GR" sz="2800">
                <a:latin typeface="Lucida Grande" pitchFamily="28" charset="0"/>
                <a:cs typeface="Tahoma" pitchFamily="28" charset="0"/>
              </a:rPr>
              <a:t>Let N = {Q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8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</a:t>
            </a:r>
          </a:p>
          <a:p>
            <a:pPr marL="609600" indent="-609600" eaLnBrk="1" hangingPunct="1"/>
            <a:r>
              <a:rPr lang="el-GR" sz="28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 Build D={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800">
                <a:latin typeface="Lucida Grande" pitchFamily="28" charset="0"/>
                <a:cs typeface="Tahoma" pitchFamily="28" charset="0"/>
              </a:rPr>
              <a:t>} s.t. L(D)=L(N)</a:t>
            </a:r>
          </a:p>
          <a:p>
            <a:pPr marL="609600" indent="-609600" eaLnBrk="1" hangingPunct="1"/>
            <a:r>
              <a:rPr lang="en-US" sz="28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8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 all subsets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(i.e., power set)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=set of subsets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400">
                <a:cs typeface="Arial" charset="0"/>
              </a:rPr>
              <a:t>∩F</a:t>
            </a:r>
            <a:r>
              <a:rPr lang="en-US" sz="2400" baseline="-25000">
                <a:cs typeface="Arial" charset="0"/>
              </a:rPr>
              <a:t>N</a:t>
            </a:r>
            <a:r>
              <a:rPr lang="en-US" sz="2400">
                <a:cs typeface="Arial" charset="0"/>
              </a:rPr>
              <a:t>≠</a:t>
            </a:r>
            <a:r>
              <a:rPr lang="el-GR" sz="2400">
                <a:cs typeface="Arial" charset="0"/>
              </a:rPr>
              <a:t>Φ</a:t>
            </a:r>
          </a:p>
          <a:p>
            <a:pPr marL="990600" lvl="1" indent="-533400" eaLnBrk="1" hangingPunct="1">
              <a:buFont typeface="Arial" charset="0"/>
              <a:buAutoNum type="arabicPeriod"/>
            </a:pP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and for each input symbol a in ∑: </a:t>
            </a:r>
          </a:p>
          <a:p>
            <a:pPr marL="1371600" lvl="2" indent="-457200" eaLnBrk="1" hangingPunct="1"/>
            <a:r>
              <a:rPr lang="el-GR" sz="2000">
                <a:latin typeface="Lucida Grande" pitchFamily="28" charset="0"/>
                <a:cs typeface="Tahoma" pitchFamily="28" charset="0"/>
              </a:rPr>
              <a:t> 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U δ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N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(p,a)</a:t>
            </a:r>
            <a:endParaRPr lang="en-US" sz="2000"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125956" name="Text Box 4"/>
          <p:cNvSpPr txBox="1">
            <a:spLocks noChangeArrowheads="1"/>
          </p:cNvSpPr>
          <p:nvPr/>
        </p:nvSpPr>
        <p:spPr bwMode="auto">
          <a:xfrm>
            <a:off x="3657600" y="5905500"/>
            <a:ext cx="54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/>
      <p:bldP spid="12595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07991E1-2596-4393-9D37-D19323D1D3B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 construction: Example</a:t>
            </a:r>
            <a:endParaRPr lang="en-US"/>
          </a:p>
        </p:txBody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/>
              <a:t>L = {w | w ends in 01}</a:t>
            </a:r>
          </a:p>
        </p:txBody>
      </p:sp>
      <p:sp>
        <p:nvSpPr>
          <p:cNvPr id="28677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8682" name="Freeform 10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8684" name="Oval 12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Text Box 14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8687" name="Oval 15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29114" name="Group 90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709" name="Line 9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0" name="Text Box 9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graphicFrame>
        <p:nvGraphicFramePr>
          <p:cNvPr id="129186" name="Group 162"/>
          <p:cNvGraphicFramePr>
            <a:graphicFrameLocks noGrp="1"/>
          </p:cNvGraphicFramePr>
          <p:nvPr/>
        </p:nvGraphicFramePr>
        <p:xfrm>
          <a:off x="3124200" y="3776663"/>
          <a:ext cx="2667000" cy="255428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8751" name="Line 157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4" name="Line 160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187" name="Text Box 163"/>
          <p:cNvSpPr txBox="1">
            <a:spLocks noChangeArrowheads="1"/>
          </p:cNvSpPr>
          <p:nvPr/>
        </p:nvSpPr>
        <p:spPr bwMode="auto">
          <a:xfrm>
            <a:off x="5943600" y="5791200"/>
            <a:ext cx="2320925" cy="30480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>
              <a:buFont typeface="Arial" charset="0"/>
              <a:buAutoNum type="arabicPeriod"/>
            </a:pPr>
            <a:r>
              <a:rPr lang="en-US" sz="1400"/>
              <a:t>Determine transitions</a:t>
            </a:r>
            <a:endParaRPr lang="en-US"/>
          </a:p>
        </p:txBody>
      </p:sp>
      <p:sp>
        <p:nvSpPr>
          <p:cNvPr id="129188" name="AutoShape 164"/>
          <p:cNvSpPr>
            <a:spLocks noChangeArrowheads="1"/>
          </p:cNvSpPr>
          <p:nvPr/>
        </p:nvSpPr>
        <p:spPr bwMode="auto">
          <a:xfrm>
            <a:off x="5867400" y="46482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29244" name="Group 220"/>
          <p:cNvGraphicFramePr>
            <a:graphicFrameLocks noGrp="1"/>
          </p:cNvGraphicFramePr>
          <p:nvPr/>
        </p:nvGraphicFramePr>
        <p:xfrm>
          <a:off x="6324600" y="38100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9235" name="Line 211"/>
          <p:cNvSpPr>
            <a:spLocks noChangeShapeType="1"/>
          </p:cNvSpPr>
          <p:nvPr/>
        </p:nvSpPr>
        <p:spPr bwMode="auto">
          <a:xfrm>
            <a:off x="6172200" y="42672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17"/>
          <p:cNvGrpSpPr>
            <a:grpSpLocks/>
          </p:cNvGrpSpPr>
          <p:nvPr/>
        </p:nvGrpSpPr>
        <p:grpSpPr bwMode="auto">
          <a:xfrm>
            <a:off x="2971800" y="4191000"/>
            <a:ext cx="2743200" cy="1981200"/>
            <a:chOff x="1872" y="2640"/>
            <a:chExt cx="1728" cy="1248"/>
          </a:xfrm>
        </p:grpSpPr>
        <p:sp>
          <p:nvSpPr>
            <p:cNvPr id="28799" name="Line 165"/>
            <p:cNvSpPr>
              <a:spLocks noChangeShapeType="1"/>
            </p:cNvSpPr>
            <p:nvPr/>
          </p:nvSpPr>
          <p:spPr bwMode="auto">
            <a:xfrm>
              <a:off x="1872" y="297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0" name="Line 213"/>
            <p:cNvSpPr>
              <a:spLocks noChangeShapeType="1"/>
            </p:cNvSpPr>
            <p:nvPr/>
          </p:nvSpPr>
          <p:spPr bwMode="auto">
            <a:xfrm>
              <a:off x="1872" y="316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1" name="Line 214"/>
            <p:cNvSpPr>
              <a:spLocks noChangeShapeType="1"/>
            </p:cNvSpPr>
            <p:nvPr/>
          </p:nvSpPr>
          <p:spPr bwMode="auto">
            <a:xfrm>
              <a:off x="1872" y="3696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2" name="Line 215"/>
            <p:cNvSpPr>
              <a:spLocks noChangeShapeType="1"/>
            </p:cNvSpPr>
            <p:nvPr/>
          </p:nvSpPr>
          <p:spPr bwMode="auto">
            <a:xfrm>
              <a:off x="1872" y="3888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03" name="Line 216"/>
            <p:cNvSpPr>
              <a:spLocks noChangeShapeType="1"/>
            </p:cNvSpPr>
            <p:nvPr/>
          </p:nvSpPr>
          <p:spPr bwMode="auto">
            <a:xfrm>
              <a:off x="1872" y="2640"/>
              <a:ext cx="1728" cy="0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39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8782" name="Oval 221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8783" name="Line 222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4" name="Line 223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5" name="Freeform 224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86" name="Text Box 225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87" name="Text Box 226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88" name="Oval 227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8789" name="Line 229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0" name="Text Box 230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8791" name="Oval 231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8792" name="Oval 232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3" name="Freeform 233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4" name="Text Box 234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5" name="Freeform 235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6" name="Text Box 236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8797" name="Freeform 237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98" name="Text Box 238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129264" name="Text Box 240"/>
          <p:cNvSpPr txBox="1">
            <a:spLocks noChangeArrowheads="1"/>
          </p:cNvSpPr>
          <p:nvPr/>
        </p:nvSpPr>
        <p:spPr bwMode="auto">
          <a:xfrm>
            <a:off x="5105400" y="228600"/>
            <a:ext cx="2936875" cy="7302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u="sng"/>
              <a:t>Idea:</a:t>
            </a:r>
            <a:r>
              <a:rPr lang="en-US" sz="1400"/>
              <a:t> To avoid enumerating all of </a:t>
            </a:r>
            <a:br>
              <a:rPr lang="en-US" sz="1400"/>
            </a:br>
            <a:r>
              <a:rPr lang="en-US" sz="1400"/>
              <a:t>	power set, do </a:t>
            </a:r>
            <a:br>
              <a:rPr lang="en-US" sz="1400"/>
            </a:br>
            <a:r>
              <a:rPr lang="en-US" sz="1400"/>
              <a:t>	“lazy creation of states”</a:t>
            </a:r>
            <a:endParaRPr lang="en-US"/>
          </a:p>
        </p:txBody>
      </p:sp>
      <p:sp>
        <p:nvSpPr>
          <p:cNvPr id="129266" name="Rectangle 242"/>
          <p:cNvSpPr>
            <a:spLocks noChangeArrowheads="1"/>
          </p:cNvSpPr>
          <p:nvPr/>
        </p:nvSpPr>
        <p:spPr bwMode="auto">
          <a:xfrm>
            <a:off x="3962400" y="3657600"/>
            <a:ext cx="1905000" cy="3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9267" name="Text Box 243"/>
          <p:cNvSpPr txBox="1">
            <a:spLocks noChangeArrowheads="1"/>
          </p:cNvSpPr>
          <p:nvPr/>
        </p:nvSpPr>
        <p:spPr bwMode="auto">
          <a:xfrm>
            <a:off x="5943600" y="6029325"/>
            <a:ext cx="2692400" cy="5238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2.        Retain only those states </a:t>
            </a:r>
            <a:br>
              <a:rPr lang="en-US" sz="1400"/>
            </a:br>
            <a:r>
              <a:rPr lang="en-US" sz="1400"/>
              <a:t>	reachable from {q</a:t>
            </a:r>
            <a:r>
              <a:rPr lang="en-US" sz="1400" baseline="-25000"/>
              <a:t>0</a:t>
            </a:r>
            <a:r>
              <a:rPr lang="en-US" sz="1400"/>
              <a:t>}</a:t>
            </a:r>
            <a:endParaRPr lang="en-US"/>
          </a:p>
        </p:txBody>
      </p:sp>
      <p:sp>
        <p:nvSpPr>
          <p:cNvPr id="54" name="Text Box 163"/>
          <p:cNvSpPr txBox="1">
            <a:spLocks noChangeArrowheads="1"/>
          </p:cNvSpPr>
          <p:nvPr/>
        </p:nvSpPr>
        <p:spPr bwMode="auto">
          <a:xfrm>
            <a:off x="5943600" y="5486400"/>
            <a:ext cx="3124200" cy="3079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 sz="1400"/>
              <a:t>0.	Enumerate all possible subsets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29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29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5" dur="500"/>
                                        <p:tgtEl>
                                          <p:spTgt spid="1292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9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184" grpId="0" animBg="1"/>
      <p:bldP spid="129187" grpId="0" animBg="1"/>
      <p:bldP spid="129188" grpId="0" animBg="1"/>
      <p:bldP spid="129235" grpId="0" animBg="1"/>
      <p:bldP spid="129264" grpId="0" animBg="1"/>
      <p:bldP spid="129266" grpId="0" animBg="1"/>
      <p:bldP spid="129267" grpId="0" animBg="1"/>
      <p:bldP spid="5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CB7980-5B71-4739-8731-809826455FEF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NFA to DFA: Repeating the example using </a:t>
            </a:r>
            <a:r>
              <a:rPr lang="en-US" sz="3600" i="1"/>
              <a:t>LAZY CREATION</a:t>
            </a:r>
            <a:endParaRPr lang="en-US"/>
          </a:p>
        </p:txBody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i="1" dirty="0"/>
              <a:t>L = {w | w ends in 01}</a:t>
            </a:r>
          </a:p>
        </p:txBody>
      </p:sp>
      <p:sp>
        <p:nvSpPr>
          <p:cNvPr id="29701" name="Oval 4"/>
          <p:cNvSpPr>
            <a:spLocks noChangeArrowheads="1"/>
          </p:cNvSpPr>
          <p:nvPr/>
        </p:nvSpPr>
        <p:spPr bwMode="auto">
          <a:xfrm>
            <a:off x="8382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0</a:t>
            </a:r>
            <a:endParaRPr lang="en-US" sz="1400"/>
          </a:p>
        </p:txBody>
      </p:sp>
      <p:sp>
        <p:nvSpPr>
          <p:cNvPr id="29702" name="Line 5"/>
          <p:cNvSpPr>
            <a:spLocks noChangeShapeType="1"/>
          </p:cNvSpPr>
          <p:nvPr/>
        </p:nvSpPr>
        <p:spPr bwMode="auto">
          <a:xfrm>
            <a:off x="609600" y="3429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6"/>
          <p:cNvSpPr>
            <a:spLocks noChangeArrowheads="1"/>
          </p:cNvSpPr>
          <p:nvPr/>
        </p:nvSpPr>
        <p:spPr bwMode="auto">
          <a:xfrm>
            <a:off x="1524000" y="32766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1</a:t>
            </a:r>
            <a:endParaRPr lang="en-US" sz="1400"/>
          </a:p>
        </p:txBody>
      </p:sp>
      <p:sp>
        <p:nvSpPr>
          <p:cNvPr id="29704" name="Line 7"/>
          <p:cNvSpPr>
            <a:spLocks noChangeShapeType="1"/>
          </p:cNvSpPr>
          <p:nvPr/>
        </p:nvSpPr>
        <p:spPr bwMode="auto">
          <a:xfrm>
            <a:off x="1143000" y="34290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Text Box 8"/>
          <p:cNvSpPr txBox="1">
            <a:spLocks noChangeArrowheads="1"/>
          </p:cNvSpPr>
          <p:nvPr/>
        </p:nvSpPr>
        <p:spPr bwMode="auto">
          <a:xfrm>
            <a:off x="1203325" y="3138488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</a:t>
            </a:r>
          </a:p>
        </p:txBody>
      </p:sp>
      <p:sp>
        <p:nvSpPr>
          <p:cNvPr id="29706" name="Freeform 9"/>
          <p:cNvSpPr>
            <a:spLocks/>
          </p:cNvSpPr>
          <p:nvPr/>
        </p:nvSpPr>
        <p:spPr bwMode="auto">
          <a:xfrm>
            <a:off x="749300" y="2959100"/>
            <a:ext cx="406400" cy="317500"/>
          </a:xfrm>
          <a:custGeom>
            <a:avLst/>
            <a:gdLst>
              <a:gd name="T0" fmla="*/ 2147483647 w 256"/>
              <a:gd name="T1" fmla="*/ 2147483647 h 200"/>
              <a:gd name="T2" fmla="*/ 2147483647 w 256"/>
              <a:gd name="T3" fmla="*/ 2147483647 h 200"/>
              <a:gd name="T4" fmla="*/ 2147483647 w 256"/>
              <a:gd name="T5" fmla="*/ 2147483647 h 200"/>
              <a:gd name="T6" fmla="*/ 2147483647 w 256"/>
              <a:gd name="T7" fmla="*/ 2147483647 h 200"/>
              <a:gd name="T8" fmla="*/ 2147483647 w 256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56"/>
              <a:gd name="T16" fmla="*/ 0 h 200"/>
              <a:gd name="T17" fmla="*/ 256 w 256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56" h="200">
                <a:moveTo>
                  <a:pt x="104" y="200"/>
                </a:moveTo>
                <a:cubicBezTo>
                  <a:pt x="52" y="168"/>
                  <a:pt x="0" y="136"/>
                  <a:pt x="8" y="104"/>
                </a:cubicBezTo>
                <a:cubicBezTo>
                  <a:pt x="16" y="72"/>
                  <a:pt x="112" y="0"/>
                  <a:pt x="152" y="8"/>
                </a:cubicBezTo>
                <a:cubicBezTo>
                  <a:pt x="192" y="16"/>
                  <a:pt x="240" y="120"/>
                  <a:pt x="248" y="152"/>
                </a:cubicBezTo>
                <a:cubicBezTo>
                  <a:pt x="256" y="184"/>
                  <a:pt x="228" y="192"/>
                  <a:pt x="20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Text Box 10"/>
          <p:cNvSpPr txBox="1">
            <a:spLocks noChangeArrowheads="1"/>
          </p:cNvSpPr>
          <p:nvPr/>
        </p:nvSpPr>
        <p:spPr bwMode="auto">
          <a:xfrm>
            <a:off x="635000" y="2743200"/>
            <a:ext cx="431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0,1</a:t>
            </a:r>
          </a:p>
        </p:txBody>
      </p:sp>
      <p:sp>
        <p:nvSpPr>
          <p:cNvPr id="29708" name="Oval 11"/>
          <p:cNvSpPr>
            <a:spLocks noChangeArrowheads="1"/>
          </p:cNvSpPr>
          <p:nvPr/>
        </p:nvSpPr>
        <p:spPr bwMode="auto">
          <a:xfrm>
            <a:off x="2286000" y="3262313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400"/>
              <a:t>q</a:t>
            </a:r>
            <a:r>
              <a:rPr lang="en-US" sz="1400" baseline="-25000"/>
              <a:t>2</a:t>
            </a:r>
            <a:endParaRPr lang="en-US" sz="1400"/>
          </a:p>
        </p:txBody>
      </p:sp>
      <p:sp>
        <p:nvSpPr>
          <p:cNvPr id="29709" name="Line 12"/>
          <p:cNvSpPr>
            <a:spLocks noChangeShapeType="1"/>
          </p:cNvSpPr>
          <p:nvPr/>
        </p:nvSpPr>
        <p:spPr bwMode="auto">
          <a:xfrm>
            <a:off x="1828800" y="3414713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Text Box 13"/>
          <p:cNvSpPr txBox="1">
            <a:spLocks noChangeArrowheads="1"/>
          </p:cNvSpPr>
          <p:nvPr/>
        </p:nvSpPr>
        <p:spPr bwMode="auto">
          <a:xfrm>
            <a:off x="1889125" y="3124200"/>
            <a:ext cx="282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1</a:t>
            </a:r>
          </a:p>
        </p:txBody>
      </p:sp>
      <p:sp>
        <p:nvSpPr>
          <p:cNvPr id="29711" name="Oval 14"/>
          <p:cNvSpPr>
            <a:spLocks noChangeArrowheads="1"/>
          </p:cNvSpPr>
          <p:nvPr/>
        </p:nvSpPr>
        <p:spPr bwMode="auto">
          <a:xfrm>
            <a:off x="2209800" y="3200400"/>
            <a:ext cx="457200" cy="457200"/>
          </a:xfrm>
          <a:prstGeom prst="ellipse">
            <a:avLst/>
          </a:prstGeom>
          <a:solidFill>
            <a:schemeClr val="accent1">
              <a:alpha val="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2" name="Text Box 15"/>
          <p:cNvSpPr txBox="1">
            <a:spLocks noChangeArrowheads="1"/>
          </p:cNvSpPr>
          <p:nvPr/>
        </p:nvSpPr>
        <p:spPr bwMode="auto">
          <a:xfrm>
            <a:off x="533400" y="2409825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rgbClr val="006600"/>
                </a:solidFill>
              </a:rPr>
              <a:t>NFA:</a:t>
            </a:r>
            <a:endParaRPr lang="en-US" sz="2000" b="1">
              <a:solidFill>
                <a:srgbClr val="006600"/>
              </a:solidFill>
            </a:endParaRPr>
          </a:p>
        </p:txBody>
      </p:sp>
      <p:graphicFrame>
        <p:nvGraphicFramePr>
          <p:cNvPr id="159760" name="Group 16"/>
          <p:cNvGraphicFramePr>
            <a:graphicFrameLocks noGrp="1"/>
          </p:cNvGraphicFramePr>
          <p:nvPr/>
        </p:nvGraphicFramePr>
        <p:xfrm>
          <a:off x="609600" y="3962400"/>
          <a:ext cx="2209800" cy="121920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N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200" b="0" i="0" u="none" strike="noStrike" cap="none" normalizeH="0" baseline="-2500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2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33" name="Line 41"/>
          <p:cNvSpPr>
            <a:spLocks noChangeShapeType="1"/>
          </p:cNvSpPr>
          <p:nvPr/>
        </p:nvSpPr>
        <p:spPr bwMode="auto">
          <a:xfrm>
            <a:off x="28956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34" name="Text Box 42"/>
          <p:cNvSpPr txBox="1">
            <a:spLocks noChangeArrowheads="1"/>
          </p:cNvSpPr>
          <p:nvPr/>
        </p:nvSpPr>
        <p:spPr bwMode="auto">
          <a:xfrm>
            <a:off x="3276600" y="2514600"/>
            <a:ext cx="7905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b="1" u="sng">
                <a:solidFill>
                  <a:schemeClr val="hlink"/>
                </a:solidFill>
              </a:rPr>
              <a:t>DFA:</a:t>
            </a:r>
            <a:endParaRPr lang="en-US" sz="2000" b="1">
              <a:solidFill>
                <a:schemeClr val="hlink"/>
              </a:solidFill>
            </a:endParaRPr>
          </a:p>
        </p:txBody>
      </p:sp>
      <p:sp>
        <p:nvSpPr>
          <p:cNvPr id="29735" name="Line 88"/>
          <p:cNvSpPr>
            <a:spLocks noChangeShapeType="1"/>
          </p:cNvSpPr>
          <p:nvPr/>
        </p:nvSpPr>
        <p:spPr bwMode="auto">
          <a:xfrm>
            <a:off x="4572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833" name="Line 89"/>
          <p:cNvSpPr>
            <a:spLocks noChangeShapeType="1"/>
          </p:cNvSpPr>
          <p:nvPr/>
        </p:nvSpPr>
        <p:spPr bwMode="auto">
          <a:xfrm>
            <a:off x="2971800" y="4495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59836" name="Group 92"/>
          <p:cNvGraphicFramePr>
            <a:graphicFrameLocks noGrp="1"/>
          </p:cNvGraphicFramePr>
          <p:nvPr/>
        </p:nvGraphicFramePr>
        <p:xfrm>
          <a:off x="3276600" y="4038600"/>
          <a:ext cx="2667000" cy="1140778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  <a:endParaRPr kumimoji="0" lang="en-US" sz="12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[q</a:t>
                      </a:r>
                      <a:r>
                        <a:rPr kumimoji="0" lang="en-US" sz="12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Arial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" name="Group 124"/>
          <p:cNvGrpSpPr>
            <a:grpSpLocks/>
          </p:cNvGrpSpPr>
          <p:nvPr/>
        </p:nvGrpSpPr>
        <p:grpSpPr bwMode="auto">
          <a:xfrm>
            <a:off x="4572000" y="2133600"/>
            <a:ext cx="2743200" cy="1371600"/>
            <a:chOff x="2880" y="1344"/>
            <a:chExt cx="1728" cy="864"/>
          </a:xfrm>
        </p:grpSpPr>
        <p:sp>
          <p:nvSpPr>
            <p:cNvPr id="29761" name="Oval 125"/>
            <p:cNvSpPr>
              <a:spLocks noChangeArrowheads="1"/>
            </p:cNvSpPr>
            <p:nvPr/>
          </p:nvSpPr>
          <p:spPr bwMode="auto">
            <a:xfrm>
              <a:off x="30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]</a:t>
              </a:r>
            </a:p>
          </p:txBody>
        </p:sp>
        <p:sp>
          <p:nvSpPr>
            <p:cNvPr id="29762" name="Line 126"/>
            <p:cNvSpPr>
              <a:spLocks noChangeShapeType="1"/>
            </p:cNvSpPr>
            <p:nvPr/>
          </p:nvSpPr>
          <p:spPr bwMode="auto">
            <a:xfrm>
              <a:off x="2880" y="1776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3" name="Line 127"/>
            <p:cNvSpPr>
              <a:spLocks noChangeShapeType="1"/>
            </p:cNvSpPr>
            <p:nvPr/>
          </p:nvSpPr>
          <p:spPr bwMode="auto">
            <a:xfrm>
              <a:off x="3360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4" name="Freeform 128"/>
            <p:cNvSpPr>
              <a:spLocks/>
            </p:cNvSpPr>
            <p:nvPr/>
          </p:nvSpPr>
          <p:spPr bwMode="auto">
            <a:xfrm>
              <a:off x="3000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5" name="Text Box 129"/>
            <p:cNvSpPr txBox="1">
              <a:spLocks noChangeArrowheads="1"/>
            </p:cNvSpPr>
            <p:nvPr/>
          </p:nvSpPr>
          <p:spPr bwMode="auto">
            <a:xfrm>
              <a:off x="2928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66" name="Text Box 130"/>
            <p:cNvSpPr txBox="1">
              <a:spLocks noChangeArrowheads="1"/>
            </p:cNvSpPr>
            <p:nvPr/>
          </p:nvSpPr>
          <p:spPr bwMode="auto">
            <a:xfrm>
              <a:off x="3360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67" name="Oval 131"/>
            <p:cNvSpPr>
              <a:spLocks noChangeArrowheads="1"/>
            </p:cNvSpPr>
            <p:nvPr/>
          </p:nvSpPr>
          <p:spPr bwMode="auto">
            <a:xfrm>
              <a:off x="3600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1</a:t>
              </a:r>
              <a:r>
                <a:rPr lang="en-US" sz="1400" dirty="0"/>
                <a:t>]</a:t>
              </a:r>
            </a:p>
          </p:txBody>
        </p:sp>
        <p:sp>
          <p:nvSpPr>
            <p:cNvPr id="29768" name="Line 132"/>
            <p:cNvSpPr>
              <a:spLocks noChangeShapeType="1"/>
            </p:cNvSpPr>
            <p:nvPr/>
          </p:nvSpPr>
          <p:spPr bwMode="auto">
            <a:xfrm>
              <a:off x="3936" y="182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9" name="Text Box 133"/>
            <p:cNvSpPr txBox="1">
              <a:spLocks noChangeArrowheads="1"/>
            </p:cNvSpPr>
            <p:nvPr/>
          </p:nvSpPr>
          <p:spPr bwMode="auto">
            <a:xfrm>
              <a:off x="3936" y="1632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  <p:sp>
          <p:nvSpPr>
            <p:cNvPr id="29770" name="Oval 134"/>
            <p:cNvSpPr>
              <a:spLocks noChangeArrowheads="1"/>
            </p:cNvSpPr>
            <p:nvPr/>
          </p:nvSpPr>
          <p:spPr bwMode="auto">
            <a:xfrm>
              <a:off x="4224" y="1680"/>
              <a:ext cx="336" cy="33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400" dirty="0"/>
                <a:t>[q</a:t>
              </a:r>
              <a:r>
                <a:rPr lang="en-US" sz="1400" baseline="-25000" dirty="0"/>
                <a:t>0</a:t>
              </a:r>
              <a:r>
                <a:rPr lang="en-US" sz="1400" dirty="0"/>
                <a:t>,q</a:t>
              </a:r>
              <a:r>
                <a:rPr lang="en-US" sz="1400" baseline="-25000" dirty="0"/>
                <a:t>2</a:t>
              </a:r>
              <a:r>
                <a:rPr lang="en-US" sz="1400" dirty="0"/>
                <a:t>]</a:t>
              </a:r>
            </a:p>
          </p:txBody>
        </p:sp>
        <p:sp>
          <p:nvSpPr>
            <p:cNvPr id="29771" name="Oval 135"/>
            <p:cNvSpPr>
              <a:spLocks noChangeArrowheads="1"/>
            </p:cNvSpPr>
            <p:nvPr/>
          </p:nvSpPr>
          <p:spPr bwMode="auto">
            <a:xfrm>
              <a:off x="4176" y="1632"/>
              <a:ext cx="432" cy="432"/>
            </a:xfrm>
            <a:prstGeom prst="ellipse">
              <a:avLst/>
            </a:prstGeom>
            <a:solidFill>
              <a:schemeClr val="accent1">
                <a:alpha val="10196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2" name="Freeform 136"/>
            <p:cNvSpPr>
              <a:spLocks/>
            </p:cNvSpPr>
            <p:nvPr/>
          </p:nvSpPr>
          <p:spPr bwMode="auto">
            <a:xfrm>
              <a:off x="3624" y="1480"/>
              <a:ext cx="256" cy="200"/>
            </a:xfrm>
            <a:custGeom>
              <a:avLst/>
              <a:gdLst>
                <a:gd name="T0" fmla="*/ 104 w 256"/>
                <a:gd name="T1" fmla="*/ 200 h 200"/>
                <a:gd name="T2" fmla="*/ 8 w 256"/>
                <a:gd name="T3" fmla="*/ 104 h 200"/>
                <a:gd name="T4" fmla="*/ 152 w 256"/>
                <a:gd name="T5" fmla="*/ 8 h 200"/>
                <a:gd name="T6" fmla="*/ 248 w 256"/>
                <a:gd name="T7" fmla="*/ 152 h 200"/>
                <a:gd name="T8" fmla="*/ 200 w 256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6"/>
                <a:gd name="T16" fmla="*/ 0 h 200"/>
                <a:gd name="T17" fmla="*/ 256 w 256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6" h="200">
                  <a:moveTo>
                    <a:pt x="104" y="200"/>
                  </a:moveTo>
                  <a:cubicBezTo>
                    <a:pt x="52" y="168"/>
                    <a:pt x="0" y="136"/>
                    <a:pt x="8" y="104"/>
                  </a:cubicBezTo>
                  <a:cubicBezTo>
                    <a:pt x="16" y="72"/>
                    <a:pt x="112" y="0"/>
                    <a:pt x="152" y="8"/>
                  </a:cubicBezTo>
                  <a:cubicBezTo>
                    <a:pt x="192" y="16"/>
                    <a:pt x="240" y="120"/>
                    <a:pt x="248" y="152"/>
                  </a:cubicBezTo>
                  <a:cubicBezTo>
                    <a:pt x="256" y="184"/>
                    <a:pt x="228" y="192"/>
                    <a:pt x="200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3" name="Text Box 137"/>
            <p:cNvSpPr txBox="1">
              <a:spLocks noChangeArrowheads="1"/>
            </p:cNvSpPr>
            <p:nvPr/>
          </p:nvSpPr>
          <p:spPr bwMode="auto">
            <a:xfrm>
              <a:off x="3552" y="134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4" name="Freeform 138"/>
            <p:cNvSpPr>
              <a:spLocks/>
            </p:cNvSpPr>
            <p:nvPr/>
          </p:nvSpPr>
          <p:spPr bwMode="auto">
            <a:xfrm>
              <a:off x="3936" y="1920"/>
              <a:ext cx="240" cy="96"/>
            </a:xfrm>
            <a:custGeom>
              <a:avLst/>
              <a:gdLst>
                <a:gd name="T0" fmla="*/ 240 w 240"/>
                <a:gd name="T1" fmla="*/ 0 h 96"/>
                <a:gd name="T2" fmla="*/ 96 w 240"/>
                <a:gd name="T3" fmla="*/ 96 h 96"/>
                <a:gd name="T4" fmla="*/ 0 w 240"/>
                <a:gd name="T5" fmla="*/ 0 h 96"/>
                <a:gd name="T6" fmla="*/ 0 60000 65536"/>
                <a:gd name="T7" fmla="*/ 0 60000 65536"/>
                <a:gd name="T8" fmla="*/ 0 60000 65536"/>
                <a:gd name="T9" fmla="*/ 0 w 240"/>
                <a:gd name="T10" fmla="*/ 0 h 96"/>
                <a:gd name="T11" fmla="*/ 240 w 240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96">
                  <a:moveTo>
                    <a:pt x="240" y="0"/>
                  </a:moveTo>
                  <a:cubicBezTo>
                    <a:pt x="188" y="48"/>
                    <a:pt x="136" y="96"/>
                    <a:pt x="96" y="96"/>
                  </a:cubicBezTo>
                  <a:cubicBezTo>
                    <a:pt x="56" y="96"/>
                    <a:pt x="28" y="48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5" name="Text Box 139"/>
            <p:cNvSpPr txBox="1">
              <a:spLocks noChangeArrowheads="1"/>
            </p:cNvSpPr>
            <p:nvPr/>
          </p:nvSpPr>
          <p:spPr bwMode="auto">
            <a:xfrm>
              <a:off x="3984" y="1824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0</a:t>
              </a:r>
            </a:p>
          </p:txBody>
        </p:sp>
        <p:sp>
          <p:nvSpPr>
            <p:cNvPr id="29776" name="Freeform 140"/>
            <p:cNvSpPr>
              <a:spLocks/>
            </p:cNvSpPr>
            <p:nvPr/>
          </p:nvSpPr>
          <p:spPr bwMode="auto">
            <a:xfrm>
              <a:off x="3264" y="2016"/>
              <a:ext cx="1008" cy="144"/>
            </a:xfrm>
            <a:custGeom>
              <a:avLst/>
              <a:gdLst>
                <a:gd name="T0" fmla="*/ 1008 w 1008"/>
                <a:gd name="T1" fmla="*/ 0 h 144"/>
                <a:gd name="T2" fmla="*/ 384 w 1008"/>
                <a:gd name="T3" fmla="*/ 144 h 144"/>
                <a:gd name="T4" fmla="*/ 0 w 1008"/>
                <a:gd name="T5" fmla="*/ 0 h 144"/>
                <a:gd name="T6" fmla="*/ 0 60000 65536"/>
                <a:gd name="T7" fmla="*/ 0 60000 65536"/>
                <a:gd name="T8" fmla="*/ 0 60000 65536"/>
                <a:gd name="T9" fmla="*/ 0 w 1008"/>
                <a:gd name="T10" fmla="*/ 0 h 144"/>
                <a:gd name="T11" fmla="*/ 1008 w 1008"/>
                <a:gd name="T12" fmla="*/ 144 h 1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44">
                  <a:moveTo>
                    <a:pt x="1008" y="0"/>
                  </a:moveTo>
                  <a:cubicBezTo>
                    <a:pt x="780" y="72"/>
                    <a:pt x="552" y="144"/>
                    <a:pt x="384" y="144"/>
                  </a:cubicBezTo>
                  <a:cubicBezTo>
                    <a:pt x="216" y="144"/>
                    <a:pt x="108" y="72"/>
                    <a:pt x="0" y="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77" name="Text Box 141"/>
            <p:cNvSpPr txBox="1">
              <a:spLocks noChangeArrowheads="1"/>
            </p:cNvSpPr>
            <p:nvPr/>
          </p:nvSpPr>
          <p:spPr bwMode="auto">
            <a:xfrm>
              <a:off x="3504" y="2016"/>
              <a:ext cx="17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1</a:t>
              </a:r>
            </a:p>
          </p:txBody>
        </p:sp>
      </p:grpSp>
      <p:sp>
        <p:nvSpPr>
          <p:cNvPr id="29758" name="Text Box 142"/>
          <p:cNvSpPr txBox="1">
            <a:spLocks noChangeArrowheads="1"/>
          </p:cNvSpPr>
          <p:nvPr/>
        </p:nvSpPr>
        <p:spPr bwMode="auto">
          <a:xfrm>
            <a:off x="4724400" y="5546725"/>
            <a:ext cx="4078288" cy="1006475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 u="sng"/>
              <a:t>Main Idea:</a:t>
            </a:r>
            <a:r>
              <a:rPr lang="en-US" sz="2000"/>
              <a:t>  </a:t>
            </a:r>
          </a:p>
          <a:p>
            <a:r>
              <a:rPr lang="en-US" sz="2000"/>
              <a:t>	Introduce states as you go</a:t>
            </a:r>
          </a:p>
          <a:p>
            <a:r>
              <a:rPr lang="en-US" sz="2000"/>
              <a:t>	(on a need basis)</a:t>
            </a:r>
          </a:p>
        </p:txBody>
      </p:sp>
      <p:sp>
        <p:nvSpPr>
          <p:cNvPr id="159904" name="Rectangle 160"/>
          <p:cNvSpPr>
            <a:spLocks noChangeArrowheads="1"/>
          </p:cNvSpPr>
          <p:nvPr/>
        </p:nvSpPr>
        <p:spPr bwMode="auto">
          <a:xfrm>
            <a:off x="3124200" y="4572000"/>
            <a:ext cx="2971800" cy="3048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9905" name="Rectangle 161"/>
          <p:cNvSpPr>
            <a:spLocks noChangeArrowheads="1"/>
          </p:cNvSpPr>
          <p:nvPr/>
        </p:nvSpPr>
        <p:spPr bwMode="auto">
          <a:xfrm>
            <a:off x="3200400" y="4876800"/>
            <a:ext cx="2895600" cy="381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9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" dur="500"/>
                                        <p:tgtEl>
                                          <p:spTgt spid="1599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1599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9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833" grpId="0" animBg="1"/>
      <p:bldP spid="159904" grpId="0" animBg="1"/>
      <p:bldP spid="15990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0E3E35-DCAD-4BFE-85F2-CA9A37DC70CA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Correctness of subset construction</a:t>
            </a:r>
            <a:endParaRPr lang="en-US"/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i="1" u="sng">
                <a:solidFill>
                  <a:srgbClr val="00B050"/>
                </a:solidFill>
              </a:rPr>
              <a:t>Theorem:</a:t>
            </a:r>
            <a:r>
              <a:rPr lang="en-US" i="1">
                <a:solidFill>
                  <a:srgbClr val="00B050"/>
                </a:solidFill>
              </a:rPr>
              <a:t> If D is the DFA constructed from NFA N by subset construction, then L(D)=L(N)</a:t>
            </a:r>
          </a:p>
          <a:p>
            <a:pPr eaLnBrk="1" hangingPunct="1"/>
            <a:r>
              <a:rPr lang="en-US" u="sng"/>
              <a:t>Proof:</a:t>
            </a:r>
            <a:endParaRPr lang="en-US"/>
          </a:p>
          <a:p>
            <a:pPr lvl="1" eaLnBrk="1" hangingPunct="1"/>
            <a:r>
              <a:rPr lang="en-US"/>
              <a:t>Show that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},w) </a:t>
            </a:r>
            <a:r>
              <a:rPr lang="en-US">
                <a:sym typeface="Symbol" pitchFamily="28" charset="2"/>
              </a:rPr>
              <a:t>≡ 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 , for all w</a:t>
            </a:r>
          </a:p>
          <a:p>
            <a:pPr lvl="1" eaLnBrk="1" hangingPunct="1"/>
            <a:r>
              <a:rPr lang="en-US"/>
              <a:t>Using induction on w’s length:</a:t>
            </a:r>
          </a:p>
          <a:p>
            <a:pPr lvl="2" eaLnBrk="1" hangingPunct="1"/>
            <a:r>
              <a:rPr lang="en-US"/>
              <a:t>Let w = xa</a:t>
            </a:r>
          </a:p>
          <a:p>
            <a:pPr lvl="2" eaLnBrk="1" hangingPunct="1"/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({q</a:t>
            </a:r>
            <a:r>
              <a:rPr lang="en-US" baseline="-25000"/>
              <a:t>0</a:t>
            </a:r>
            <a:r>
              <a:rPr lang="en-US"/>
              <a:t>},xa) </a:t>
            </a:r>
            <a:r>
              <a:rPr lang="en-US">
                <a:sym typeface="Symbol" pitchFamily="28" charset="2"/>
              </a:rPr>
              <a:t>≡ </a:t>
            </a:r>
            <a:r>
              <a:rPr lang="el-GR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FF0000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n-US"/>
              <a:t>(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,x}, a ) </a:t>
            </a:r>
            <a:r>
              <a:rPr lang="en-US">
                <a:sym typeface="Symbol" pitchFamily="28" charset="2"/>
              </a:rPr>
              <a:t>≡</a:t>
            </a:r>
            <a:r>
              <a:rPr lang="en-US"/>
              <a:t> </a:t>
            </a:r>
            <a:r>
              <a:rPr lang="el-GR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baseline="-250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N</a:t>
            </a:r>
            <a:r>
              <a:rPr lang="en-US"/>
              <a:t>(q</a:t>
            </a:r>
            <a:r>
              <a:rPr lang="en-US" baseline="-25000"/>
              <a:t>0</a:t>
            </a:r>
            <a:r>
              <a:rPr lang="en-US"/>
              <a:t>,w}</a:t>
            </a:r>
          </a:p>
        </p:txBody>
      </p:sp>
      <p:grpSp>
        <p:nvGrpSpPr>
          <p:cNvPr id="30725" name="Group 8"/>
          <p:cNvGrpSpPr>
            <a:grpSpLocks/>
          </p:cNvGrpSpPr>
          <p:nvPr/>
        </p:nvGrpSpPr>
        <p:grpSpPr bwMode="auto">
          <a:xfrm>
            <a:off x="3733800" y="4114800"/>
            <a:ext cx="152400" cy="76200"/>
            <a:chOff x="144" y="2784"/>
            <a:chExt cx="96" cy="48"/>
          </a:xfrm>
        </p:grpSpPr>
        <p:sp>
          <p:nvSpPr>
            <p:cNvPr id="30738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9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6" name="Group 9"/>
          <p:cNvGrpSpPr>
            <a:grpSpLocks/>
          </p:cNvGrpSpPr>
          <p:nvPr/>
        </p:nvGrpSpPr>
        <p:grpSpPr bwMode="auto">
          <a:xfrm>
            <a:off x="5715000" y="4114800"/>
            <a:ext cx="152400" cy="76200"/>
            <a:chOff x="144" y="2784"/>
            <a:chExt cx="96" cy="48"/>
          </a:xfrm>
        </p:grpSpPr>
        <p:sp>
          <p:nvSpPr>
            <p:cNvPr id="30736" name="Line 1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7" name="Line 1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7" name="Group 12"/>
          <p:cNvGrpSpPr>
            <a:grpSpLocks/>
          </p:cNvGrpSpPr>
          <p:nvPr/>
        </p:nvGrpSpPr>
        <p:grpSpPr bwMode="auto">
          <a:xfrm>
            <a:off x="2438400" y="5562600"/>
            <a:ext cx="152400" cy="76200"/>
            <a:chOff x="144" y="2784"/>
            <a:chExt cx="96" cy="48"/>
          </a:xfrm>
        </p:grpSpPr>
        <p:sp>
          <p:nvSpPr>
            <p:cNvPr id="30734" name="Line 13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5" name="Line 14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8" name="Group 15"/>
          <p:cNvGrpSpPr>
            <a:grpSpLocks/>
          </p:cNvGrpSpPr>
          <p:nvPr/>
        </p:nvGrpSpPr>
        <p:grpSpPr bwMode="auto">
          <a:xfrm>
            <a:off x="4648200" y="5562600"/>
            <a:ext cx="152400" cy="76200"/>
            <a:chOff x="144" y="2784"/>
            <a:chExt cx="96" cy="48"/>
          </a:xfrm>
        </p:grpSpPr>
        <p:sp>
          <p:nvSpPr>
            <p:cNvPr id="30732" name="Line 1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3" name="Line 1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29" name="Group 18"/>
          <p:cNvGrpSpPr>
            <a:grpSpLocks/>
          </p:cNvGrpSpPr>
          <p:nvPr/>
        </p:nvGrpSpPr>
        <p:grpSpPr bwMode="auto">
          <a:xfrm>
            <a:off x="6553200" y="5562600"/>
            <a:ext cx="152400" cy="76200"/>
            <a:chOff x="144" y="2784"/>
            <a:chExt cx="96" cy="48"/>
          </a:xfrm>
        </p:grpSpPr>
        <p:sp>
          <p:nvSpPr>
            <p:cNvPr id="30730" name="Line 19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31" name="Line 20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/>
              <a:t>A </a:t>
            </a:r>
            <a:r>
              <a:rPr lang="en-US" sz="2800" dirty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 ==&gt; 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∑ ==&gt;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q</a:t>
            </a:r>
            <a:r>
              <a:rPr lang="en-US" sz="2400" baseline="-25000" dirty="0"/>
              <a:t>0</a:t>
            </a:r>
            <a:r>
              <a:rPr lang="en-US" sz="2400" dirty="0"/>
              <a:t> ==&gt;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 ==&gt; 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/>
              <a:t>  ==&gt; a transition function, which is a mapping between Q x ∑ ==&gt; Q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/>
              <a:t>    {q1,q2} x {0,1): (q1,0) </a:t>
            </a:r>
            <a:r>
              <a:rPr lang="en-US" sz="2400" dirty="0">
                <a:sym typeface="Wingdings" panose="05000000000000000000" pitchFamily="2" charset="2"/>
              </a:rPr>
              <a:t> q1, (q1,1) q2,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>
                <a:sym typeface="Wingdings" panose="05000000000000000000" pitchFamily="2" charset="2"/>
              </a:rPr>
              <a:t>                             (q2,0)  q2, (q2,1)  q1</a:t>
            </a:r>
            <a:endParaRPr lang="en-US" sz="2400" dirty="0"/>
          </a:p>
          <a:p>
            <a:pPr eaLnBrk="1" hangingPunct="1">
              <a:lnSpc>
                <a:spcPct val="90000"/>
              </a:lnSpc>
            </a:pPr>
            <a:r>
              <a:rPr lang="en-US" sz="2800" dirty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tx2"/>
                </a:solidFill>
              </a:rPr>
              <a:t>{Q, ∑ , q</a:t>
            </a:r>
            <a:r>
              <a:rPr lang="en-US" sz="2400" baseline="-25000" dirty="0">
                <a:solidFill>
                  <a:schemeClr val="tx2"/>
                </a:solidFill>
              </a:rPr>
              <a:t>0</a:t>
            </a:r>
            <a:r>
              <a:rPr lang="en-US" sz="2400" dirty="0">
                <a:solidFill>
                  <a:schemeClr val="tx2"/>
                </a:solidFill>
              </a:rPr>
              <a:t>,F, </a:t>
            </a:r>
            <a:r>
              <a:rPr lang="el-GR" sz="2400" dirty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977755B-8C61-4F85-A0FD-D2778C733DA1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 bad case where #states(DFA)&gt;&gt;#states(NFA)</a:t>
            </a:r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L = {w | w is a binary string s.t., the k</a:t>
            </a:r>
            <a:r>
              <a:rPr lang="en-US" sz="2800" baseline="30000"/>
              <a:t>th</a:t>
            </a:r>
            <a:r>
              <a:rPr lang="en-US" sz="2800"/>
              <a:t> symbol from its end is a 1}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NFA has k+1 states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But an equivalent DFA needs to have at least 2</a:t>
            </a:r>
            <a:r>
              <a:rPr lang="en-US" sz="2400" baseline="30000"/>
              <a:t>k</a:t>
            </a:r>
            <a:r>
              <a:rPr lang="en-US" sz="2400"/>
              <a:t> states</a:t>
            </a:r>
            <a:br>
              <a:rPr lang="en-US" sz="2400"/>
            </a:br>
            <a:endParaRPr lang="en-US" sz="2400"/>
          </a:p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u="sng"/>
              <a:t>(Pigeon hole principle)</a:t>
            </a: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m</a:t>
            </a:r>
            <a:r>
              <a:rPr lang="en-US" sz="2400"/>
              <a:t> holes and &gt;</a:t>
            </a:r>
            <a:r>
              <a:rPr lang="en-US" sz="2400" i="1"/>
              <a:t>m</a:t>
            </a:r>
            <a:r>
              <a:rPr lang="en-US" sz="2400"/>
              <a:t> pigeons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/>
              <a:t>=&gt; at least one hole has to contain two or more pigeons</a:t>
            </a:r>
          </a:p>
          <a:p>
            <a:pPr lvl="1" eaLnBrk="1" hangingPunct="1">
              <a:lnSpc>
                <a:spcPct val="9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A5BB247-3133-49FB-B94E-44D6880BD7E1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Applications 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Text indexing </a:t>
            </a:r>
          </a:p>
          <a:p>
            <a:pPr lvl="1" eaLnBrk="1" hangingPunct="1"/>
            <a:r>
              <a:rPr lang="en-US" sz="2400"/>
              <a:t>inverted indexing</a:t>
            </a:r>
          </a:p>
          <a:p>
            <a:pPr lvl="1" eaLnBrk="1" hangingPunct="1"/>
            <a:r>
              <a:rPr lang="en-US" sz="2400"/>
              <a:t>For each unique word in the database, store all locations that contain it using an NFA or a DFA</a:t>
            </a:r>
          </a:p>
          <a:p>
            <a:pPr eaLnBrk="1" hangingPunct="1"/>
            <a:r>
              <a:rPr lang="en-US" sz="2800"/>
              <a:t>Find pattern P in text T</a:t>
            </a:r>
          </a:p>
          <a:p>
            <a:pPr lvl="1" eaLnBrk="1" hangingPunct="1"/>
            <a:r>
              <a:rPr lang="en-US" sz="2400"/>
              <a:t>Example: Google querying</a:t>
            </a:r>
          </a:p>
          <a:p>
            <a:pPr eaLnBrk="1" hangingPunct="1"/>
            <a:r>
              <a:rPr lang="en-US" sz="2800"/>
              <a:t>Extensions of this idea:</a:t>
            </a:r>
          </a:p>
          <a:p>
            <a:pPr lvl="1" eaLnBrk="1" hangingPunct="1"/>
            <a:r>
              <a:rPr lang="en-US" sz="2400"/>
              <a:t>PATRICIA tree, suffix tree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 few subtle properties of DFAs and NFAs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solidFill>
                  <a:schemeClr val="tx2"/>
                </a:solidFill>
              </a:rPr>
              <a:t>The machine never really terminates. </a:t>
            </a:r>
          </a:p>
          <a:p>
            <a:pPr lvl="1"/>
            <a:r>
              <a:rPr lang="en-US" sz="2000">
                <a:solidFill>
                  <a:schemeClr val="tx2"/>
                </a:solidFill>
              </a:rPr>
              <a:t>It is always waiting for the next input symbol or making transitions.</a:t>
            </a:r>
          </a:p>
          <a:p>
            <a:r>
              <a:rPr lang="en-US" sz="2000">
                <a:solidFill>
                  <a:srgbClr val="FF0000"/>
                </a:solidFill>
              </a:rPr>
              <a:t>The machine decides when to </a:t>
            </a:r>
            <a:r>
              <a:rPr lang="en-US" sz="2000" u="sng">
                <a:solidFill>
                  <a:srgbClr val="FF0000"/>
                </a:solidFill>
              </a:rPr>
              <a:t>consume</a:t>
            </a:r>
            <a:r>
              <a:rPr lang="en-US" sz="2000">
                <a:solidFill>
                  <a:srgbClr val="FF0000"/>
                </a:solidFill>
              </a:rPr>
              <a:t> the next symbol from the input and when to </a:t>
            </a:r>
            <a:r>
              <a:rPr lang="en-US" sz="2000" u="sng">
                <a:solidFill>
                  <a:srgbClr val="FF0000"/>
                </a:solidFill>
              </a:rPr>
              <a:t>ignore</a:t>
            </a:r>
            <a:r>
              <a:rPr lang="en-US" sz="2000">
                <a:solidFill>
                  <a:srgbClr val="FF0000"/>
                </a:solidFill>
              </a:rPr>
              <a:t> it.</a:t>
            </a:r>
          </a:p>
          <a:p>
            <a:pPr lvl="1"/>
            <a:r>
              <a:rPr lang="en-US" sz="2000">
                <a:solidFill>
                  <a:srgbClr val="FF0000"/>
                </a:solidFill>
              </a:rPr>
              <a:t>(but the machine can never </a:t>
            </a:r>
            <a:r>
              <a:rPr lang="en-US" sz="2000" u="sng">
                <a:solidFill>
                  <a:srgbClr val="FF0000"/>
                </a:solidFill>
              </a:rPr>
              <a:t>skip </a:t>
            </a:r>
            <a:r>
              <a:rPr lang="en-US" sz="2000">
                <a:solidFill>
                  <a:srgbClr val="FF0000"/>
                </a:solidFill>
              </a:rPr>
              <a:t>a symbol)</a:t>
            </a:r>
          </a:p>
          <a:p>
            <a:r>
              <a:rPr lang="en-US" sz="2000">
                <a:solidFill>
                  <a:srgbClr val="7030A0"/>
                </a:solidFill>
              </a:rPr>
              <a:t>=&gt; A transition can happen even </a:t>
            </a:r>
            <a:r>
              <a:rPr lang="en-US" sz="2000" i="1">
                <a:solidFill>
                  <a:srgbClr val="7030A0"/>
                </a:solidFill>
              </a:rPr>
              <a:t>without </a:t>
            </a:r>
            <a:r>
              <a:rPr lang="en-US" sz="2000">
                <a:solidFill>
                  <a:srgbClr val="7030A0"/>
                </a:solidFill>
              </a:rPr>
              <a:t>really consuming an input symbol (think of consuming 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 as a free token) – if this happens, then it becomes an -NFA (see next few slides).</a:t>
            </a:r>
          </a:p>
          <a:p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A single transition </a:t>
            </a:r>
            <a:r>
              <a:rPr lang="en-US" sz="2000" i="1">
                <a:solidFill>
                  <a:srgbClr val="C00000"/>
                </a:solidFill>
                <a:sym typeface="Symbol" pitchFamily="28" charset="2"/>
              </a:rPr>
              <a:t>cannot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 consume more than one (non</a:t>
            </a:r>
            <a:r>
              <a:rPr lang="en-US" sz="2000">
                <a:solidFill>
                  <a:srgbClr val="7030A0"/>
                </a:solidFill>
                <a:sym typeface="Symbol" pitchFamily="28" charset="2"/>
              </a:rPr>
              <a:t>-) </a:t>
            </a:r>
            <a:r>
              <a:rPr lang="en-US" sz="2000">
                <a:solidFill>
                  <a:srgbClr val="C00000"/>
                </a:solidFill>
                <a:sym typeface="Symbol" pitchFamily="28" charset="2"/>
              </a:rPr>
              <a:t>symbol.</a:t>
            </a:r>
            <a:endParaRPr lang="en-US" sz="2000">
              <a:solidFill>
                <a:srgbClr val="C00000"/>
              </a:solidFill>
            </a:endParaRPr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515AD06-0C64-4C18-BF59-967630FA9AB4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EBC795-D03D-4601-9A0A-294655918D3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FA with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-Transitions 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We can allow </a:t>
            </a:r>
            <a:r>
              <a:rPr lang="en-US" sz="2800" u="sng" dirty="0"/>
              <a:t>explicit</a:t>
            </a:r>
            <a:r>
              <a:rPr lang="en-US" sz="2800" dirty="0"/>
              <a:t> </a:t>
            </a:r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-transitions in finite automata</a:t>
            </a:r>
          </a:p>
          <a:p>
            <a:pPr lvl="1" eaLnBrk="1" hangingPunct="1"/>
            <a:r>
              <a:rPr lang="en-US" sz="2400" dirty="0"/>
              <a:t>i.e., a transition from one state to another state without consuming any additional input symbol </a:t>
            </a:r>
          </a:p>
          <a:p>
            <a:pPr lvl="1" eaLnBrk="1" hangingPunct="1"/>
            <a:r>
              <a:rPr lang="en-US" sz="2400" dirty="0"/>
              <a:t>Explicit </a:t>
            </a:r>
            <a:r>
              <a:rPr lang="en-US" sz="2400" dirty="0">
                <a:sym typeface="Symbol" pitchFamily="28" charset="2"/>
              </a:rPr>
              <a:t></a:t>
            </a:r>
            <a:r>
              <a:rPr lang="en-US" sz="2400" dirty="0"/>
              <a:t>-transitions between different states introduce non-determinism.</a:t>
            </a:r>
          </a:p>
          <a:p>
            <a:pPr lvl="1" eaLnBrk="1" hangingPunct="1"/>
            <a:r>
              <a:rPr lang="en-US" sz="2400" dirty="0"/>
              <a:t>Makes it easier sometimes to construct NFAs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 b="1" i="1" u="sng" dirty="0">
                <a:sym typeface="Symbol" pitchFamily="28" charset="2"/>
              </a:rPr>
              <a:t>Definition:</a:t>
            </a:r>
            <a:r>
              <a:rPr lang="en-US" sz="2800" b="1" i="1" dirty="0">
                <a:sym typeface="Symbol" pitchFamily="28" charset="2"/>
              </a:rPr>
              <a:t> </a:t>
            </a:r>
            <a:r>
              <a:rPr lang="en-US" sz="2800" b="1" i="1" dirty="0"/>
              <a:t> -NFAs are those NFAs with at least one explicit </a:t>
            </a:r>
            <a:r>
              <a:rPr lang="en-US" sz="2800" b="1" i="1" dirty="0">
                <a:sym typeface="Symbol" pitchFamily="28" charset="2"/>
              </a:rPr>
              <a:t></a:t>
            </a:r>
            <a:r>
              <a:rPr lang="en-US" sz="2800" b="1" i="1" dirty="0"/>
              <a:t>-transition defined.</a:t>
            </a:r>
            <a:endParaRPr lang="en-US" sz="2800" b="1" i="1" dirty="0">
              <a:sym typeface="Symbol" pitchFamily="28" charset="2"/>
            </a:endParaRPr>
          </a:p>
          <a:p>
            <a:pPr eaLnBrk="1" hangingPunct="1"/>
            <a:r>
              <a:rPr lang="en-US" sz="2800" dirty="0">
                <a:sym typeface="Symbol" pitchFamily="28" charset="2"/>
              </a:rPr>
              <a:t></a:t>
            </a:r>
            <a:r>
              <a:rPr lang="en-US" sz="2800" dirty="0"/>
              <a:t> -NFAs have one more column in their transition table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F1FAE72-7948-4FC4-908F-D4C93EBD550A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3584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</a:t>
            </a:r>
            <a:r>
              <a:rPr lang="en-US" u="sng">
                <a:solidFill>
                  <a:schemeClr val="folHlink"/>
                </a:solidFill>
              </a:rPr>
              <a:t>or</a:t>
            </a:r>
            <a:r>
              <a:rPr lang="en-US">
                <a:solidFill>
                  <a:schemeClr val="folHlink"/>
                </a:solidFill>
              </a:rPr>
              <a:t>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395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590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590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90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4114800"/>
          </a:xfrm>
        </p:spPr>
        <p:txBody>
          <a:bodyPr/>
          <a:lstStyle/>
          <a:p>
            <a:pPr eaLnBrk="1" hangingPunct="1"/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-closure of a state q, </a:t>
            </a:r>
            <a:r>
              <a:rPr lang="en-US" sz="2400" b="1" i="1">
                <a:solidFill>
                  <a:schemeClr val="hlink"/>
                </a:solidFill>
              </a:rPr>
              <a:t>ECLOSE(q)</a:t>
            </a:r>
            <a:r>
              <a:rPr lang="en-US" sz="2400"/>
              <a:t>, is the set of all states (including itself) that can be </a:t>
            </a:r>
            <a:r>
              <a:rPr lang="en-US" sz="2400" i="1"/>
              <a:t>reached </a:t>
            </a:r>
            <a:r>
              <a:rPr lang="en-US" sz="2400"/>
              <a:t>from q by repeatedly making an arbitrary number of </a:t>
            </a:r>
            <a:r>
              <a:rPr lang="en-US" sz="2800">
                <a:sym typeface="Symbol" pitchFamily="28" charset="2"/>
              </a:rPr>
              <a:t></a:t>
            </a:r>
            <a:r>
              <a:rPr lang="en-US" sz="2400"/>
              <a:t>-transitions.  </a:t>
            </a:r>
          </a:p>
        </p:txBody>
      </p:sp>
      <p:grpSp>
        <p:nvGrpSpPr>
          <p:cNvPr id="3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590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5891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92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3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5894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5895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96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5897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5898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5899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00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5887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5888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9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90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588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6" name="Group 141"/>
          <p:cNvGrpSpPr>
            <a:grpSpLocks/>
          </p:cNvGrpSpPr>
          <p:nvPr/>
        </p:nvGrpSpPr>
        <p:grpSpPr bwMode="auto">
          <a:xfrm>
            <a:off x="3581400" y="5957888"/>
            <a:ext cx="1681163" cy="750887"/>
            <a:chOff x="2256" y="3321"/>
            <a:chExt cx="1059" cy="473"/>
          </a:xfrm>
        </p:grpSpPr>
        <p:sp>
          <p:nvSpPr>
            <p:cNvPr id="35883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81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1</a:t>
              </a:r>
              <a:r>
                <a:rPr lang="en-US" sz="1400"/>
                <a:t>)</a:t>
              </a:r>
            </a:p>
          </p:txBody>
        </p:sp>
        <p:sp>
          <p:nvSpPr>
            <p:cNvPr id="35884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56" cy="194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2</a:t>
              </a:r>
              <a:r>
                <a:rPr lang="en-US" sz="1400"/>
                <a:t>)</a:t>
              </a:r>
            </a:p>
          </p:txBody>
        </p:sp>
        <p:sp>
          <p:nvSpPr>
            <p:cNvPr id="35885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86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4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5" grpId="0" animBg="1"/>
      <p:bldP spid="141399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4A1EC90-F3CC-4184-A98B-8553AA82A259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sp>
        <p:nvSpPr>
          <p:cNvPr id="3686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6899" name="Line 83"/>
          <p:cNvSpPr>
            <a:spLocks noChangeShapeType="1"/>
          </p:cNvSpPr>
          <p:nvPr/>
        </p:nvSpPr>
        <p:spPr bwMode="auto">
          <a:xfrm>
            <a:off x="533400" y="54864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6900" name="Group 141"/>
          <p:cNvGrpSpPr>
            <a:grpSpLocks/>
          </p:cNvGrpSpPr>
          <p:nvPr/>
        </p:nvGrpSpPr>
        <p:grpSpPr bwMode="auto">
          <a:xfrm>
            <a:off x="3581400" y="5272088"/>
            <a:ext cx="1666875" cy="747712"/>
            <a:chOff x="2256" y="3321"/>
            <a:chExt cx="1050" cy="471"/>
          </a:xfrm>
        </p:grpSpPr>
        <p:sp>
          <p:nvSpPr>
            <p:cNvPr id="36948" name="Text Box 81"/>
            <p:cNvSpPr txBox="1">
              <a:spLocks noChangeArrowheads="1"/>
            </p:cNvSpPr>
            <p:nvPr/>
          </p:nvSpPr>
          <p:spPr bwMode="auto">
            <a:xfrm>
              <a:off x="2534" y="3321"/>
              <a:ext cx="772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ECLOSE(q’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49" name="Text Box 82"/>
            <p:cNvSpPr txBox="1">
              <a:spLocks noChangeArrowheads="1"/>
            </p:cNvSpPr>
            <p:nvPr/>
          </p:nvSpPr>
          <p:spPr bwMode="auto">
            <a:xfrm>
              <a:off x="2544" y="3600"/>
              <a:ext cx="747" cy="192"/>
            </a:xfrm>
            <a:prstGeom prst="rect">
              <a:avLst/>
            </a:prstGeom>
            <a:solidFill>
              <a:srgbClr val="CCFFCC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/>
                <a:t>ECLOSE(q</a:t>
              </a:r>
              <a:r>
                <a:rPr lang="en-US" sz="1400" baseline="-25000"/>
                <a:t>0</a:t>
              </a:r>
              <a:r>
                <a:rPr lang="en-US" sz="1400"/>
                <a:t>)</a:t>
              </a:r>
            </a:p>
          </p:txBody>
        </p:sp>
        <p:sp>
          <p:nvSpPr>
            <p:cNvPr id="36950" name="Line 84"/>
            <p:cNvSpPr>
              <a:spLocks noChangeShapeType="1"/>
            </p:cNvSpPr>
            <p:nvPr/>
          </p:nvSpPr>
          <p:spPr bwMode="auto">
            <a:xfrm flipH="1">
              <a:off x="2304" y="3456"/>
              <a:ext cx="24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51" name="Line 85"/>
            <p:cNvSpPr>
              <a:spLocks noChangeShapeType="1"/>
            </p:cNvSpPr>
            <p:nvPr/>
          </p:nvSpPr>
          <p:spPr bwMode="auto">
            <a:xfrm flipH="1">
              <a:off x="2256" y="36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1399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5145088" y="28956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</a:p>
          <a:p>
            <a:pPr eaLnBrk="1" hangingPunct="1"/>
            <a:endParaRPr lang="en-US" sz="2400"/>
          </a:p>
        </p:txBody>
      </p:sp>
      <p:grpSp>
        <p:nvGrpSpPr>
          <p:cNvPr id="36902" name="Group 31"/>
          <p:cNvGrpSpPr>
            <a:grpSpLocks/>
          </p:cNvGrpSpPr>
          <p:nvPr/>
        </p:nvGrpSpPr>
        <p:grpSpPr bwMode="auto">
          <a:xfrm>
            <a:off x="228600" y="3976688"/>
            <a:ext cx="914400" cy="366712"/>
            <a:chOff x="228600" y="3976688"/>
            <a:chExt cx="914400" cy="366713"/>
          </a:xfrm>
        </p:grpSpPr>
        <p:sp>
          <p:nvSpPr>
            <p:cNvPr id="36946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7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grpSp>
        <p:nvGrpSpPr>
          <p:cNvPr id="36903" name="Group 30"/>
          <p:cNvGrpSpPr>
            <a:grpSpLocks/>
          </p:cNvGrpSpPr>
          <p:nvPr/>
        </p:nvGrpSpPr>
        <p:grpSpPr bwMode="auto">
          <a:xfrm>
            <a:off x="1447800" y="2625725"/>
            <a:ext cx="2667000" cy="1184275"/>
            <a:chOff x="1447800" y="2625725"/>
            <a:chExt cx="2667000" cy="1184275"/>
          </a:xfrm>
        </p:grpSpPr>
        <p:sp>
          <p:nvSpPr>
            <p:cNvPr id="36936" name="Oval 5"/>
            <p:cNvSpPr>
              <a:spLocks noChangeArrowheads="1"/>
            </p:cNvSpPr>
            <p:nvPr/>
          </p:nvSpPr>
          <p:spPr bwMode="auto">
            <a:xfrm>
              <a:off x="16002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7" name="Line 9"/>
            <p:cNvSpPr>
              <a:spLocks noChangeShapeType="1"/>
            </p:cNvSpPr>
            <p:nvPr/>
          </p:nvSpPr>
          <p:spPr bwMode="auto">
            <a:xfrm>
              <a:off x="2057400" y="3505200"/>
              <a:ext cx="533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38" name="Oval 10"/>
            <p:cNvSpPr>
              <a:spLocks noChangeArrowheads="1"/>
            </p:cNvSpPr>
            <p:nvPr/>
          </p:nvSpPr>
          <p:spPr bwMode="auto">
            <a:xfrm>
              <a:off x="25908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1</a:t>
              </a:r>
            </a:p>
          </p:txBody>
        </p:sp>
        <p:sp>
          <p:nvSpPr>
            <p:cNvPr id="36939" name="Text Box 11"/>
            <p:cNvSpPr txBox="1">
              <a:spLocks noChangeArrowheads="1"/>
            </p:cNvSpPr>
            <p:nvPr/>
          </p:nvSpPr>
          <p:spPr bwMode="auto">
            <a:xfrm>
              <a:off x="2117725" y="3159125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36940" name="Freeform 12"/>
            <p:cNvSpPr>
              <a:spLocks/>
            </p:cNvSpPr>
            <p:nvPr/>
          </p:nvSpPr>
          <p:spPr bwMode="auto">
            <a:xfrm>
              <a:off x="1574800" y="29591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1" name="Text Box 13"/>
            <p:cNvSpPr txBox="1">
              <a:spLocks noChangeArrowheads="1"/>
            </p:cNvSpPr>
            <p:nvPr/>
          </p:nvSpPr>
          <p:spPr bwMode="auto">
            <a:xfrm>
              <a:off x="1447800" y="2625725"/>
              <a:ext cx="501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0,1</a:t>
              </a:r>
            </a:p>
          </p:txBody>
        </p:sp>
        <p:sp>
          <p:nvSpPr>
            <p:cNvPr id="36942" name="Text Box 18"/>
            <p:cNvSpPr txBox="1">
              <a:spLocks noChangeArrowheads="1"/>
            </p:cNvSpPr>
            <p:nvPr/>
          </p:nvSpPr>
          <p:spPr bwMode="auto">
            <a:xfrm>
              <a:off x="3048000" y="3162300"/>
              <a:ext cx="3111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36943" name="Oval 19"/>
            <p:cNvSpPr>
              <a:spLocks noChangeArrowheads="1"/>
            </p:cNvSpPr>
            <p:nvPr/>
          </p:nvSpPr>
          <p:spPr bwMode="auto">
            <a:xfrm>
              <a:off x="3581400" y="3276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2</a:t>
              </a:r>
            </a:p>
          </p:txBody>
        </p:sp>
        <p:sp>
          <p:nvSpPr>
            <p:cNvPr id="36944" name="Line 20"/>
            <p:cNvSpPr>
              <a:spLocks noChangeShapeType="1"/>
            </p:cNvSpPr>
            <p:nvPr/>
          </p:nvSpPr>
          <p:spPr bwMode="auto">
            <a:xfrm>
              <a:off x="3048000" y="35052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945" name="Oval 22"/>
            <p:cNvSpPr>
              <a:spLocks noChangeArrowheads="1"/>
            </p:cNvSpPr>
            <p:nvPr/>
          </p:nvSpPr>
          <p:spPr bwMode="auto">
            <a:xfrm>
              <a:off x="3505200" y="3200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904" name="Group 32"/>
          <p:cNvGrpSpPr>
            <a:grpSpLocks/>
          </p:cNvGrpSpPr>
          <p:nvPr/>
        </p:nvGrpSpPr>
        <p:grpSpPr bwMode="auto">
          <a:xfrm>
            <a:off x="1143000" y="3595688"/>
            <a:ext cx="609600" cy="976312"/>
            <a:chOff x="1143000" y="3595688"/>
            <a:chExt cx="609600" cy="976312"/>
          </a:xfrm>
        </p:grpSpPr>
        <p:sp>
          <p:nvSpPr>
            <p:cNvPr id="36932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36933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4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35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36905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858000" y="3733800"/>
            <a:ext cx="419100" cy="338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/>
              <a:t>q</a:t>
            </a:r>
            <a:r>
              <a:rPr lang="en-US" sz="1600" baseline="-25000"/>
              <a:t>0</a:t>
            </a:r>
            <a:r>
              <a:rPr lang="en-US" sz="1600"/>
              <a:t>’</a:t>
            </a:r>
          </a:p>
        </p:txBody>
      </p:sp>
      <p:grpSp>
        <p:nvGrpSpPr>
          <p:cNvPr id="6" name="Group 64"/>
          <p:cNvGrpSpPr>
            <a:grpSpLocks/>
          </p:cNvGrpSpPr>
          <p:nvPr/>
        </p:nvGrpSpPr>
        <p:grpSpPr bwMode="auto">
          <a:xfrm>
            <a:off x="6438900" y="3886200"/>
            <a:ext cx="1212850" cy="719138"/>
            <a:chOff x="6439296" y="3886200"/>
            <a:chExt cx="1212020" cy="719554"/>
          </a:xfrm>
        </p:grpSpPr>
        <p:sp>
          <p:nvSpPr>
            <p:cNvPr id="36925" name="TextBox 34"/>
            <p:cNvSpPr txBox="1">
              <a:spLocks noChangeArrowheads="1"/>
            </p:cNvSpPr>
            <p:nvPr/>
          </p:nvSpPr>
          <p:spPr bwMode="auto">
            <a:xfrm>
              <a:off x="7277496" y="4267200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grpSp>
          <p:nvGrpSpPr>
            <p:cNvPr id="36926" name="Group 59"/>
            <p:cNvGrpSpPr>
              <a:grpSpLocks/>
            </p:cNvGrpSpPr>
            <p:nvPr/>
          </p:nvGrpSpPr>
          <p:grpSpPr bwMode="auto">
            <a:xfrm>
              <a:off x="6439296" y="4038600"/>
              <a:ext cx="1025110" cy="533400"/>
              <a:chOff x="6439296" y="4038600"/>
              <a:chExt cx="1025110" cy="533400"/>
            </a:xfrm>
          </p:grpSpPr>
          <p:sp>
            <p:nvSpPr>
              <p:cNvPr id="36929" name="TextBox 33"/>
              <p:cNvSpPr txBox="1">
                <a:spLocks noChangeArrowheads="1"/>
              </p:cNvSpPr>
              <p:nvPr/>
            </p:nvSpPr>
            <p:spPr bwMode="auto">
              <a:xfrm>
                <a:off x="6439296" y="4233446"/>
                <a:ext cx="418704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/>
                  <a:t>q</a:t>
                </a:r>
                <a:r>
                  <a:rPr lang="en-US" sz="1600" baseline="-25000"/>
                  <a:t>0</a:t>
                </a:r>
                <a:r>
                  <a:rPr lang="en-US" sz="1600"/>
                  <a:t>’</a:t>
                </a:r>
              </a:p>
            </p:txBody>
          </p:sp>
          <p:cxnSp>
            <p:nvCxnSpPr>
              <p:cNvPr id="36930" name="Straight Arrow Connector 39"/>
              <p:cNvCxnSpPr>
                <a:cxnSpLocks noChangeShapeType="1"/>
                <a:endCxn id="36929" idx="0"/>
              </p:cNvCxnSpPr>
              <p:nvPr/>
            </p:nvCxnSpPr>
            <p:spPr bwMode="auto">
              <a:xfrm rot="10800000" flipV="1">
                <a:off x="6648648" y="4038600"/>
                <a:ext cx="285552" cy="194846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  <p:cxnSp>
            <p:nvCxnSpPr>
              <p:cNvPr id="36931" name="Straight Arrow Connector 41"/>
              <p:cNvCxnSpPr>
                <a:cxnSpLocks noChangeShapeType="1"/>
                <a:stCxn id="33" idx="2"/>
                <a:endCxn id="36925" idx="0"/>
              </p:cNvCxnSpPr>
              <p:nvPr/>
            </p:nvCxnSpPr>
            <p:spPr bwMode="auto">
              <a:xfrm rot="16200000" flipH="1">
                <a:off x="7168456" y="3971250"/>
                <a:ext cx="194846" cy="397054"/>
              </a:xfrm>
              <a:prstGeom prst="straightConnector1">
                <a:avLst/>
              </a:prstGeom>
              <a:noFill/>
              <a:ln w="9525" algn="ctr">
                <a:solidFill>
                  <a:schemeClr val="tx1"/>
                </a:solidFill>
                <a:round/>
                <a:headEnd/>
                <a:tailEnd type="arrow" w="med" len="med"/>
              </a:ln>
            </p:spPr>
          </p:cxnSp>
        </p:grpSp>
        <p:sp>
          <p:nvSpPr>
            <p:cNvPr id="36927" name="TextBox 48"/>
            <p:cNvSpPr txBox="1">
              <a:spLocks noChangeArrowheads="1"/>
            </p:cNvSpPr>
            <p:nvPr/>
          </p:nvSpPr>
          <p:spPr bwMode="auto">
            <a:xfrm>
              <a:off x="71628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28" name="TextBox 51"/>
            <p:cNvSpPr txBox="1">
              <a:spLocks noChangeArrowheads="1"/>
            </p:cNvSpPr>
            <p:nvPr/>
          </p:nvSpPr>
          <p:spPr bwMode="auto">
            <a:xfrm>
              <a:off x="6629400" y="3886200"/>
              <a:ext cx="274434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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8" name="Group 61"/>
          <p:cNvGrpSpPr>
            <a:grpSpLocks/>
          </p:cNvGrpSpPr>
          <p:nvPr/>
        </p:nvGrpSpPr>
        <p:grpSpPr bwMode="auto">
          <a:xfrm>
            <a:off x="7239000" y="4995863"/>
            <a:ext cx="449263" cy="719137"/>
            <a:chOff x="7239000" y="4995446"/>
            <a:chExt cx="450020" cy="719554"/>
          </a:xfrm>
        </p:grpSpPr>
        <p:sp>
          <p:nvSpPr>
            <p:cNvPr id="36922" name="TextBox 36"/>
            <p:cNvSpPr txBox="1">
              <a:spLocks noChangeArrowheads="1"/>
            </p:cNvSpPr>
            <p:nvPr/>
          </p:nvSpPr>
          <p:spPr bwMode="auto">
            <a:xfrm>
              <a:off x="7315200" y="53764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cxnSp>
          <p:nvCxnSpPr>
            <p:cNvPr id="36923" name="Straight Arrow Connector 45"/>
            <p:cNvCxnSpPr>
              <a:cxnSpLocks noChangeShapeType="1"/>
              <a:stCxn id="36913" idx="2"/>
              <a:endCxn id="36922" idx="0"/>
            </p:cNvCxnSpPr>
            <p:nvPr/>
          </p:nvCxnSpPr>
          <p:spPr bwMode="auto">
            <a:xfrm rot="5400000">
              <a:off x="7366587" y="5240923"/>
              <a:ext cx="2710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4" name="TextBox 53"/>
            <p:cNvSpPr txBox="1">
              <a:spLocks noChangeArrowheads="1"/>
            </p:cNvSpPr>
            <p:nvPr/>
          </p:nvSpPr>
          <p:spPr bwMode="auto">
            <a:xfrm>
              <a:off x="7239000" y="49954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0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9" name="Group 62"/>
          <p:cNvGrpSpPr>
            <a:grpSpLocks/>
          </p:cNvGrpSpPr>
          <p:nvPr/>
        </p:nvGrpSpPr>
        <p:grpSpPr bwMode="auto">
          <a:xfrm>
            <a:off x="7239000" y="5605463"/>
            <a:ext cx="449263" cy="642937"/>
            <a:chOff x="7239000" y="5605046"/>
            <a:chExt cx="450020" cy="643354"/>
          </a:xfrm>
        </p:grpSpPr>
        <p:sp>
          <p:nvSpPr>
            <p:cNvPr id="36919" name="TextBox 37"/>
            <p:cNvSpPr txBox="1">
              <a:spLocks noChangeArrowheads="1"/>
            </p:cNvSpPr>
            <p:nvPr/>
          </p:nvSpPr>
          <p:spPr bwMode="auto">
            <a:xfrm>
              <a:off x="7315200" y="5909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2</a:t>
              </a:r>
              <a:endParaRPr lang="en-US" sz="1600"/>
            </a:p>
          </p:txBody>
        </p:sp>
        <p:cxnSp>
          <p:nvCxnSpPr>
            <p:cNvPr id="36920" name="Straight Arrow Connector 47"/>
            <p:cNvCxnSpPr>
              <a:cxnSpLocks noChangeShapeType="1"/>
              <a:stCxn id="36922" idx="2"/>
              <a:endCxn id="36919" idx="0"/>
            </p:cNvCxnSpPr>
            <p:nvPr/>
          </p:nvCxnSpPr>
          <p:spPr bwMode="auto">
            <a:xfrm rot="5400000">
              <a:off x="7404687" y="5812423"/>
              <a:ext cx="194846" cy="1588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21" name="TextBox 54"/>
            <p:cNvSpPr txBox="1">
              <a:spLocks noChangeArrowheads="1"/>
            </p:cNvSpPr>
            <p:nvPr/>
          </p:nvSpPr>
          <p:spPr bwMode="auto">
            <a:xfrm>
              <a:off x="7239000" y="5605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60"/>
          <p:cNvGrpSpPr>
            <a:grpSpLocks/>
          </p:cNvGrpSpPr>
          <p:nvPr/>
        </p:nvGrpSpPr>
        <p:grpSpPr bwMode="auto">
          <a:xfrm>
            <a:off x="6324600" y="4462463"/>
            <a:ext cx="1363663" cy="719137"/>
            <a:chOff x="6324600" y="4462046"/>
            <a:chExt cx="1364420" cy="719554"/>
          </a:xfrm>
        </p:grpSpPr>
        <p:sp>
          <p:nvSpPr>
            <p:cNvPr id="36913" name="TextBox 35"/>
            <p:cNvSpPr txBox="1">
              <a:spLocks noChangeArrowheads="1"/>
            </p:cNvSpPr>
            <p:nvPr/>
          </p:nvSpPr>
          <p:spPr bwMode="auto">
            <a:xfrm>
              <a:off x="7315200" y="4766846"/>
              <a:ext cx="37382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q</a:t>
              </a:r>
              <a:r>
                <a:rPr lang="en-US" sz="1600" baseline="-25000"/>
                <a:t>0</a:t>
              </a:r>
              <a:endParaRPr lang="en-US" sz="1600"/>
            </a:p>
          </p:txBody>
        </p:sp>
        <p:cxnSp>
          <p:nvCxnSpPr>
            <p:cNvPr id="36914" name="Straight Arrow Connector 43"/>
            <p:cNvCxnSpPr>
              <a:cxnSpLocks noChangeShapeType="1"/>
              <a:stCxn id="36925" idx="2"/>
            </p:cNvCxnSpPr>
            <p:nvPr/>
          </p:nvCxnSpPr>
          <p:spPr bwMode="auto">
            <a:xfrm rot="16200000" flipH="1">
              <a:off x="7330480" y="4739680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5" name="TextBox 52"/>
            <p:cNvSpPr txBox="1">
              <a:spLocks noChangeArrowheads="1"/>
            </p:cNvSpPr>
            <p:nvPr/>
          </p:nvSpPr>
          <p:spPr bwMode="auto">
            <a:xfrm>
              <a:off x="7239000" y="4462046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  <p:sp>
          <p:nvSpPr>
            <p:cNvPr id="36916" name="TextBox 56"/>
            <p:cNvSpPr txBox="1">
              <a:spLocks noChangeArrowheads="1"/>
            </p:cNvSpPr>
            <p:nvPr/>
          </p:nvSpPr>
          <p:spPr bwMode="auto">
            <a:xfrm>
              <a:off x="6484180" y="4843046"/>
              <a:ext cx="344966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/>
                <a:t>Ø</a:t>
              </a:r>
            </a:p>
          </p:txBody>
        </p:sp>
        <p:cxnSp>
          <p:nvCxnSpPr>
            <p:cNvPr id="36917" name="Straight Arrow Connector 57"/>
            <p:cNvCxnSpPr>
              <a:cxnSpLocks noChangeShapeType="1"/>
            </p:cNvCxnSpPr>
            <p:nvPr/>
          </p:nvCxnSpPr>
          <p:spPr bwMode="auto">
            <a:xfrm rot="16200000" flipH="1">
              <a:off x="6499460" y="4782127"/>
              <a:ext cx="271046" cy="3194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36918" name="TextBox 58"/>
            <p:cNvSpPr txBox="1">
              <a:spLocks noChangeArrowheads="1"/>
            </p:cNvSpPr>
            <p:nvPr/>
          </p:nvSpPr>
          <p:spPr bwMode="auto">
            <a:xfrm>
              <a:off x="6324600" y="4495800"/>
              <a:ext cx="2984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rgbClr val="FF0000"/>
                  </a:solidFill>
                  <a:sym typeface="Symbol" pitchFamily="28" charset="2"/>
                </a:rPr>
                <a:t>1</a:t>
              </a:r>
              <a:endParaRPr lang="en-US" sz="1600">
                <a:solidFill>
                  <a:srgbClr val="FF0000"/>
                </a:solidFill>
              </a:endParaRPr>
            </a:p>
          </p:txBody>
        </p:sp>
      </p:grpSp>
      <p:sp>
        <p:nvSpPr>
          <p:cNvPr id="57" name="TextBox 56"/>
          <p:cNvSpPr txBox="1">
            <a:spLocks noChangeArrowheads="1"/>
          </p:cNvSpPr>
          <p:nvPr/>
        </p:nvSpPr>
        <p:spPr bwMode="auto">
          <a:xfrm>
            <a:off x="6477000" y="4953000"/>
            <a:ext cx="338138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3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99" grpId="0" build="p"/>
      <p:bldP spid="33" grpId="0"/>
      <p:bldP spid="57" grpId="0"/>
      <p:bldP spid="5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705600" y="6248400"/>
            <a:ext cx="1905000" cy="457200"/>
          </a:xfrm>
          <a:noFill/>
        </p:spPr>
        <p:txBody>
          <a:bodyPr/>
          <a:lstStyle/>
          <a:p>
            <a:fld id="{4DCF8C33-92ED-42B4-9DA5-0286F64C4429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another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</a:t>
            </a:r>
          </a:p>
        </p:txBody>
      </p:sp>
      <p:graphicFrame>
        <p:nvGraphicFramePr>
          <p:cNvPr id="141451" name="Group 139"/>
          <p:cNvGraphicFramePr>
            <a:graphicFrameLocks noGrp="1"/>
          </p:cNvGraphicFramePr>
          <p:nvPr/>
        </p:nvGraphicFramePr>
        <p:xfrm>
          <a:off x="838200" y="4191000"/>
          <a:ext cx="3124200" cy="2042160"/>
        </p:xfrm>
        <a:graphic>
          <a:graphicData uri="http://schemas.openxmlformats.org/drawingml/2006/table">
            <a:tbl>
              <a:tblPr/>
              <a:tblGrid>
                <a:gridCol w="5100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75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3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0,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27" name="Line 83"/>
          <p:cNvSpPr>
            <a:spLocks noChangeShapeType="1"/>
          </p:cNvSpPr>
          <p:nvPr/>
        </p:nvSpPr>
        <p:spPr bwMode="auto">
          <a:xfrm>
            <a:off x="533400" y="4876800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28" name="Rectangle 87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981200"/>
            <a:ext cx="3810000" cy="762000"/>
          </a:xfrm>
        </p:spPr>
        <p:txBody>
          <a:bodyPr/>
          <a:lstStyle/>
          <a:p>
            <a:pPr eaLnBrk="1" hangingPunct="1">
              <a:buFont typeface="Wingdings" pitchFamily="28" charset="2"/>
              <a:buNone/>
            </a:pPr>
            <a:r>
              <a:rPr lang="en-US" sz="2800" u="sng">
                <a:sym typeface="Symbol" pitchFamily="28" charset="2"/>
              </a:rPr>
              <a:t>Simulate for w=101:</a:t>
            </a:r>
            <a:r>
              <a:rPr lang="en-US" sz="2800">
                <a:sym typeface="Symbol" pitchFamily="28" charset="2"/>
              </a:rPr>
              <a:t> </a:t>
            </a:r>
          </a:p>
          <a:p>
            <a:pPr eaLnBrk="1" hangingPunct="1">
              <a:buFont typeface="Wingdings" pitchFamily="28" charset="2"/>
              <a:buNone/>
            </a:pPr>
            <a:r>
              <a:rPr lang="en-US" sz="2800">
                <a:sym typeface="Symbol" pitchFamily="28" charset="2"/>
              </a:rPr>
              <a:t>			?</a:t>
            </a:r>
          </a:p>
          <a:p>
            <a:pPr eaLnBrk="1" hangingPunct="1"/>
            <a:endParaRPr lang="en-US" sz="2400"/>
          </a:p>
        </p:txBody>
      </p:sp>
      <p:grpSp>
        <p:nvGrpSpPr>
          <p:cNvPr id="37929" name="Group 31"/>
          <p:cNvGrpSpPr>
            <a:grpSpLocks/>
          </p:cNvGrpSpPr>
          <p:nvPr/>
        </p:nvGrpSpPr>
        <p:grpSpPr bwMode="auto">
          <a:xfrm>
            <a:off x="228600" y="3367088"/>
            <a:ext cx="914400" cy="366712"/>
            <a:chOff x="228600" y="3976688"/>
            <a:chExt cx="914400" cy="366713"/>
          </a:xfrm>
        </p:grpSpPr>
        <p:sp>
          <p:nvSpPr>
            <p:cNvPr id="37951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52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37930" name="Oval 5"/>
          <p:cNvSpPr>
            <a:spLocks noChangeArrowheads="1"/>
          </p:cNvSpPr>
          <p:nvPr/>
        </p:nvSpPr>
        <p:spPr bwMode="auto">
          <a:xfrm>
            <a:off x="16002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37931" name="Line 9"/>
          <p:cNvSpPr>
            <a:spLocks noChangeShapeType="1"/>
          </p:cNvSpPr>
          <p:nvPr/>
        </p:nvSpPr>
        <p:spPr bwMode="auto">
          <a:xfrm>
            <a:off x="2057400" y="2895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2" name="Oval 10"/>
          <p:cNvSpPr>
            <a:spLocks noChangeArrowheads="1"/>
          </p:cNvSpPr>
          <p:nvPr/>
        </p:nvSpPr>
        <p:spPr bwMode="auto">
          <a:xfrm>
            <a:off x="25908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37933" name="Text Box 11"/>
          <p:cNvSpPr txBox="1">
            <a:spLocks noChangeArrowheads="1"/>
          </p:cNvSpPr>
          <p:nvPr/>
        </p:nvSpPr>
        <p:spPr bwMode="auto">
          <a:xfrm>
            <a:off x="2117725" y="25495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34" name="Freeform 12"/>
          <p:cNvSpPr>
            <a:spLocks/>
          </p:cNvSpPr>
          <p:nvPr/>
        </p:nvSpPr>
        <p:spPr bwMode="auto">
          <a:xfrm>
            <a:off x="1574800" y="23495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5" name="Text Box 13"/>
          <p:cNvSpPr txBox="1">
            <a:spLocks noChangeArrowheads="1"/>
          </p:cNvSpPr>
          <p:nvPr/>
        </p:nvSpPr>
        <p:spPr bwMode="auto">
          <a:xfrm>
            <a:off x="1447800" y="20161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37936" name="Text Box 18"/>
          <p:cNvSpPr txBox="1">
            <a:spLocks noChangeArrowheads="1"/>
          </p:cNvSpPr>
          <p:nvPr/>
        </p:nvSpPr>
        <p:spPr bwMode="auto">
          <a:xfrm>
            <a:off x="3048000" y="25527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7937" name="Oval 19"/>
          <p:cNvSpPr>
            <a:spLocks noChangeArrowheads="1"/>
          </p:cNvSpPr>
          <p:nvPr/>
        </p:nvSpPr>
        <p:spPr bwMode="auto">
          <a:xfrm>
            <a:off x="3581400" y="2667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37938" name="Line 20"/>
          <p:cNvSpPr>
            <a:spLocks noChangeShapeType="1"/>
          </p:cNvSpPr>
          <p:nvPr/>
        </p:nvSpPr>
        <p:spPr bwMode="auto">
          <a:xfrm>
            <a:off x="3048000" y="2895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7939" name="Oval 22"/>
          <p:cNvSpPr>
            <a:spLocks noChangeArrowheads="1"/>
          </p:cNvSpPr>
          <p:nvPr/>
        </p:nvSpPr>
        <p:spPr bwMode="auto">
          <a:xfrm>
            <a:off x="3505200" y="2590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0" name="Oval 90"/>
          <p:cNvSpPr>
            <a:spLocks noChangeArrowheads="1"/>
          </p:cNvSpPr>
          <p:nvPr/>
        </p:nvSpPr>
        <p:spPr bwMode="auto">
          <a:xfrm>
            <a:off x="1219200" y="3429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q’</a:t>
            </a:r>
            <a:r>
              <a:rPr lang="en-US" sz="1800" baseline="-25000"/>
              <a:t>0</a:t>
            </a:r>
          </a:p>
        </p:txBody>
      </p:sp>
      <p:sp>
        <p:nvSpPr>
          <p:cNvPr id="37941" name="Oval 91"/>
          <p:cNvSpPr>
            <a:spLocks noChangeArrowheads="1"/>
          </p:cNvSpPr>
          <p:nvPr/>
        </p:nvSpPr>
        <p:spPr bwMode="auto">
          <a:xfrm>
            <a:off x="1143000" y="33528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2" name="Line 92"/>
          <p:cNvSpPr>
            <a:spLocks noChangeShapeType="1"/>
          </p:cNvSpPr>
          <p:nvPr/>
        </p:nvSpPr>
        <p:spPr bwMode="auto">
          <a:xfrm flipV="1">
            <a:off x="1447800" y="3124200"/>
            <a:ext cx="228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943" name="Text Box 93"/>
          <p:cNvSpPr txBox="1">
            <a:spLocks noChangeArrowheads="1"/>
          </p:cNvSpPr>
          <p:nvPr/>
        </p:nvSpPr>
        <p:spPr bwMode="auto">
          <a:xfrm>
            <a:off x="1219200" y="2986088"/>
            <a:ext cx="2857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4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cxnSp>
        <p:nvCxnSpPr>
          <p:cNvPr id="37945" name="Straight Arrow Connector 57"/>
          <p:cNvCxnSpPr>
            <a:cxnSpLocks noChangeShapeType="1"/>
            <a:stCxn id="37930" idx="5"/>
          </p:cNvCxnSpPr>
          <p:nvPr/>
        </p:nvCxnSpPr>
        <p:spPr bwMode="auto">
          <a:xfrm>
            <a:off x="1990725" y="3057525"/>
            <a:ext cx="371475" cy="4476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6" name="Text Box 93"/>
          <p:cNvSpPr txBox="1">
            <a:spLocks noChangeArrowheads="1"/>
          </p:cNvSpPr>
          <p:nvPr/>
        </p:nvSpPr>
        <p:spPr bwMode="auto">
          <a:xfrm>
            <a:off x="2133600" y="2971800"/>
            <a:ext cx="28575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ym typeface="Symbol" pitchFamily="28" charset="2"/>
              </a:rPr>
              <a:t>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37947" name="Oval 10"/>
          <p:cNvSpPr>
            <a:spLocks noChangeArrowheads="1"/>
          </p:cNvSpPr>
          <p:nvPr/>
        </p:nvSpPr>
        <p:spPr bwMode="auto">
          <a:xfrm>
            <a:off x="2362200" y="3352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</a:p>
        </p:txBody>
      </p:sp>
      <p:cxnSp>
        <p:nvCxnSpPr>
          <p:cNvPr id="37948" name="Straight Arrow Connector 61"/>
          <p:cNvCxnSpPr>
            <a:cxnSpLocks noChangeShapeType="1"/>
            <a:stCxn id="37947" idx="6"/>
            <a:endCxn id="37939" idx="3"/>
          </p:cNvCxnSpPr>
          <p:nvPr/>
        </p:nvCxnSpPr>
        <p:spPr bwMode="auto">
          <a:xfrm flipV="1">
            <a:off x="2819400" y="3111500"/>
            <a:ext cx="774700" cy="4699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37949" name="Text Box 18"/>
          <p:cNvSpPr txBox="1">
            <a:spLocks noChangeArrowheads="1"/>
          </p:cNvSpPr>
          <p:nvPr/>
        </p:nvSpPr>
        <p:spPr bwMode="auto">
          <a:xfrm>
            <a:off x="3200400" y="2909888"/>
            <a:ext cx="311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38200" y="0"/>
            <a:ext cx="7567613" cy="1016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To simulate any transition:</a:t>
            </a:r>
            <a:br>
              <a:rPr lang="en-US" sz="2000" dirty="0">
                <a:solidFill>
                  <a:srgbClr val="0070C0"/>
                </a:solidFill>
              </a:rPr>
            </a:br>
            <a:r>
              <a:rPr lang="en-US" sz="2000" dirty="0">
                <a:solidFill>
                  <a:srgbClr val="0070C0"/>
                </a:solidFill>
              </a:rPr>
              <a:t>	Step 1) Go to all immediate destination states.</a:t>
            </a:r>
          </a:p>
          <a:p>
            <a:pPr>
              <a:defRPr/>
            </a:pPr>
            <a:r>
              <a:rPr lang="en-US" sz="2000" dirty="0">
                <a:solidFill>
                  <a:srgbClr val="0070C0"/>
                </a:solidFill>
              </a:rPr>
              <a:t>	Step 2) From there go to all their </a:t>
            </a:r>
            <a:r>
              <a:rPr lang="en-US" sz="2000" dirty="0">
                <a:solidFill>
                  <a:srgbClr val="0070C0"/>
                </a:solidFill>
                <a:sym typeface="Symbol"/>
              </a:rPr>
              <a:t>-closure states as well.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7FB6CA3-5225-4CEE-AF32-0BC3281E8E16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Equivalency of DFA, NFA,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-NFA</a:t>
            </a:r>
            <a:r>
              <a:rPr lang="en-US"/>
              <a:t> </a:t>
            </a:r>
          </a:p>
        </p:txBody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u="sng"/>
              <a:t>Theorem:</a:t>
            </a:r>
            <a:r>
              <a:rPr lang="en-US"/>
              <a:t> A language L is accepted by some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800"/>
              <a:t>-NFA if and only if L is accepted by some DFA</a:t>
            </a:r>
          </a:p>
          <a:p>
            <a:pPr eaLnBrk="1" hangingPunct="1"/>
            <a:endParaRPr lang="en-US" sz="2800"/>
          </a:p>
          <a:p>
            <a:pPr eaLnBrk="1" hangingPunct="1"/>
            <a:endParaRPr lang="en-US" sz="2800" u="sng"/>
          </a:p>
          <a:p>
            <a:pPr eaLnBrk="1" hangingPunct="1"/>
            <a:r>
              <a:rPr lang="en-US" sz="2800" u="sng"/>
              <a:t>Implication:</a:t>
            </a:r>
          </a:p>
          <a:p>
            <a:pPr lvl="1" eaLnBrk="1" hangingPunct="1"/>
            <a:r>
              <a:rPr lang="en-US" sz="2400"/>
              <a:t>DFA </a:t>
            </a:r>
            <a:r>
              <a:rPr lang="en-US" sz="2400">
                <a:sym typeface="Symbol" pitchFamily="28" charset="2"/>
              </a:rPr>
              <a:t>≡ </a:t>
            </a:r>
            <a:r>
              <a:rPr lang="en-US" sz="2400"/>
              <a:t> NFA </a:t>
            </a:r>
            <a:r>
              <a:rPr lang="en-US" sz="2400">
                <a:sym typeface="Symbol" pitchFamily="28" charset="2"/>
              </a:rPr>
              <a:t>≡</a:t>
            </a:r>
            <a:r>
              <a:rPr lang="en-US" sz="2400"/>
              <a:t> </a:t>
            </a:r>
            <a:r>
              <a:rPr lang="en-US">
                <a:sym typeface="Symbol" pitchFamily="28" charset="2"/>
              </a:rPr>
              <a:t></a:t>
            </a:r>
            <a:r>
              <a:rPr lang="en-US" sz="2400"/>
              <a:t>-NFA</a:t>
            </a:r>
          </a:p>
          <a:p>
            <a:pPr lvl="1" eaLnBrk="1" hangingPunct="1"/>
            <a:r>
              <a:rPr lang="en-US" sz="2400"/>
              <a:t>(all accept Regular Languages)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FC1FFA1-3FB0-4619-BDB1-56551E69BDFF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Eliminating </a:t>
            </a:r>
            <a:r>
              <a:rPr lang="en-US">
                <a:sym typeface="Symbol" pitchFamily="28" charset="2"/>
              </a:rPr>
              <a:t></a:t>
            </a:r>
            <a:r>
              <a:rPr lang="en-US" sz="4000"/>
              <a:t>-transitions</a:t>
            </a:r>
            <a:r>
              <a:rPr lang="en-US" sz="3200"/>
              <a:t> </a:t>
            </a:r>
          </a:p>
        </p:txBody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>
                <a:latin typeface="Lucida Grande" pitchFamily="28" charset="0"/>
                <a:cs typeface="Tahoma" pitchFamily="28" charset="0"/>
              </a:rPr>
              <a:t>Let E = {Q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,q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,F</a:t>
            </a:r>
            <a:r>
              <a:rPr lang="el-GR" sz="24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}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 be an </a:t>
            </a:r>
            <a:r>
              <a:rPr lang="en-US" sz="2400">
                <a:sym typeface="Symbol" pitchFamily="28" charset="2"/>
              </a:rPr>
              <a:t>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-NFA</a:t>
            </a:r>
            <a:endParaRPr lang="el-GR" sz="2400">
              <a:latin typeface="Lucida Grande" pitchFamily="28" charset="0"/>
              <a:cs typeface="Tahoma" pitchFamily="28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l-GR" sz="2400" u="sng">
                <a:latin typeface="Lucida Grande" pitchFamily="28" charset="0"/>
                <a:cs typeface="Tahoma" pitchFamily="28" charset="0"/>
              </a:rPr>
              <a:t>Goal: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 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To b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uild </a:t>
            </a:r>
            <a:r>
              <a:rPr lang="en-US" sz="2400">
                <a:latin typeface="Lucida Grande" pitchFamily="28" charset="0"/>
                <a:cs typeface="Tahoma" pitchFamily="28" charset="0"/>
              </a:rPr>
              <a:t>DFA 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D={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,∑,δ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,{q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},F</a:t>
            </a:r>
            <a:r>
              <a:rPr lang="el-GR" sz="24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400">
                <a:latin typeface="Lucida Grande" pitchFamily="28" charset="0"/>
                <a:cs typeface="Tahoma" pitchFamily="28" charset="0"/>
              </a:rPr>
              <a:t>} s.t. L(D)=L(E)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400" u="sng">
                <a:latin typeface="Lucida Grande" pitchFamily="28" charset="0"/>
                <a:cs typeface="Tahoma" pitchFamily="28" charset="0"/>
              </a:rPr>
              <a:t>Construction:</a:t>
            </a:r>
            <a:endParaRPr lang="en-US" sz="2400">
              <a:latin typeface="Lucida Grande" pitchFamily="28" charset="0"/>
              <a:cs typeface="Tahoma" pitchFamily="28" charset="0"/>
            </a:endParaRP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Q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= all </a:t>
            </a:r>
            <a:r>
              <a:rPr lang="en-US" sz="2000">
                <a:latin typeface="Lucida Grande" pitchFamily="28" charset="0"/>
                <a:cs typeface="Tahoma" pitchFamily="28" charset="0"/>
              </a:rPr>
              <a:t>reachable 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subsets of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E 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factoring in </a:t>
            </a:r>
            <a:r>
              <a:rPr lang="en-US" sz="2000">
                <a:sym typeface="Symbol" pitchFamily="28" charset="2"/>
              </a:rPr>
              <a:t></a:t>
            </a:r>
            <a:r>
              <a:rPr lang="en-US" sz="2000"/>
              <a:t>-closures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latin typeface="Lucida Grande" pitchFamily="28" charset="0"/>
                <a:cs typeface="Tahoma" pitchFamily="28" charset="0"/>
              </a:rPr>
              <a:t>q</a:t>
            </a:r>
            <a:r>
              <a:rPr lang="en-US" sz="2000" baseline="-2500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= ECLOSE(q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0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)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F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=subsets S in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s.t. S</a:t>
            </a:r>
            <a:r>
              <a:rPr lang="en-US" sz="2000">
                <a:cs typeface="Arial" charset="0"/>
              </a:rPr>
              <a:t>∩F</a:t>
            </a:r>
            <a:r>
              <a:rPr lang="en-US" sz="2000" baseline="-25000">
                <a:cs typeface="Arial" charset="0"/>
              </a:rPr>
              <a:t>E</a:t>
            </a:r>
            <a:r>
              <a:rPr lang="en-US" sz="2000">
                <a:cs typeface="Arial" charset="0"/>
              </a:rPr>
              <a:t>≠</a:t>
            </a:r>
            <a:r>
              <a:rPr lang="el-GR" sz="2000">
                <a:cs typeface="Arial" charset="0"/>
              </a:rPr>
              <a:t>Φ</a:t>
            </a:r>
          </a:p>
          <a:p>
            <a:pPr marL="990600" lvl="1" indent="-533400" eaLnBrk="1" hangingPunct="1">
              <a:lnSpc>
                <a:spcPct val="90000"/>
              </a:lnSpc>
              <a:buFont typeface="Arial" charset="0"/>
              <a:buAutoNum type="arabicPeriod"/>
            </a:pPr>
            <a:r>
              <a:rPr lang="el-GR" sz="2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20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: for each subset S of Q</a:t>
            </a:r>
            <a:r>
              <a:rPr lang="el-GR" sz="20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 and for each input symbol </a:t>
            </a:r>
            <a:r>
              <a:rPr lang="el-GR" sz="2000" i="1">
                <a:latin typeface="Lucida Grande" pitchFamily="28" charset="0"/>
                <a:cs typeface="Tahoma" pitchFamily="28" charset="0"/>
              </a:rPr>
              <a:t>a</a:t>
            </a:r>
            <a:r>
              <a:rPr lang="el-GR" sz="2000" i="1">
                <a:latin typeface="Lucida Grande" pitchFamily="28" charset="0"/>
                <a:cs typeface="Tahoma" pitchFamily="28" charset="0"/>
                <a:sym typeface="Symbol" pitchFamily="28" charset="2"/>
              </a:rPr>
              <a:t></a:t>
            </a:r>
            <a:r>
              <a:rPr lang="el-GR" sz="2000">
                <a:latin typeface="Lucida Grande" pitchFamily="28" charset="0"/>
                <a:cs typeface="Tahoma" pitchFamily="28" charset="0"/>
              </a:rPr>
              <a:t>∑: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>
                <a:latin typeface="Lucida Grande" pitchFamily="28" charset="0"/>
                <a:cs typeface="Tahoma" pitchFamily="28" charset="0"/>
              </a:rPr>
              <a:t>Let R= </a:t>
            </a:r>
            <a:r>
              <a:rPr lang="el-GR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δ</a:t>
            </a:r>
            <a:r>
              <a:rPr lang="el-GR" sz="1800" baseline="-25000">
                <a:latin typeface="Lucida Grande" pitchFamily="28" charset="0"/>
                <a:cs typeface="Tahoma" pitchFamily="28" charset="0"/>
              </a:rPr>
              <a:t>E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(p,a)</a:t>
            </a:r>
            <a:r>
              <a:rPr lang="en-US" sz="1800">
                <a:latin typeface="Lucida Grande" pitchFamily="28" charset="0"/>
                <a:cs typeface="Tahoma" pitchFamily="28" charset="0"/>
              </a:rPr>
              <a:t>		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go to destination states</a:t>
            </a:r>
            <a:endParaRPr lang="el-GR" sz="180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endParaRPr lang="el-GR" sz="1800">
              <a:latin typeface="Lucida Grande" pitchFamily="28" charset="0"/>
              <a:cs typeface="Tahoma" pitchFamily="28" charset="0"/>
            </a:endParaRP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l-GR" sz="1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l-GR" sz="1800" baseline="-250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D</a:t>
            </a:r>
            <a:r>
              <a:rPr lang="el-GR" sz="1800">
                <a:solidFill>
                  <a:schemeClr val="hlink"/>
                </a:solidFill>
                <a:latin typeface="Lucida Grande" pitchFamily="28" charset="0"/>
                <a:cs typeface="Tahoma" pitchFamily="28" charset="0"/>
              </a:rPr>
              <a:t>(S,a)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= </a:t>
            </a:r>
            <a:r>
              <a:rPr lang="el-GR">
                <a:latin typeface="Lucida Grande" pitchFamily="28" charset="0"/>
                <a:cs typeface="Tahoma" pitchFamily="28" charset="0"/>
              </a:rPr>
              <a:t>U</a:t>
            </a:r>
            <a:r>
              <a:rPr lang="el-GR" sz="1800">
                <a:latin typeface="Lucida Grande" pitchFamily="28" charset="0"/>
                <a:cs typeface="Tahoma" pitchFamily="28" charset="0"/>
              </a:rPr>
              <a:t> ECLOSE(r)</a:t>
            </a:r>
            <a:r>
              <a:rPr lang="en-US" sz="1800">
                <a:latin typeface="Lucida Grande" pitchFamily="28" charset="0"/>
                <a:cs typeface="Tahoma" pitchFamily="28" charset="0"/>
              </a:rPr>
              <a:t>	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// from there, take a union</a:t>
            </a:r>
            <a:b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</a:b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</a:rPr>
              <a:t>					of all their </a:t>
            </a:r>
            <a:r>
              <a:rPr lang="en-US" sz="1800">
                <a:solidFill>
                  <a:srgbClr val="0070C0"/>
                </a:solidFill>
                <a:latin typeface="Lucida Grande" pitchFamily="28" charset="0"/>
                <a:cs typeface="Tahoma" pitchFamily="28" charset="0"/>
                <a:sym typeface="Symbol" pitchFamily="28" charset="2"/>
              </a:rPr>
              <a:t>-closures</a:t>
            </a:r>
            <a:endParaRPr lang="en-US" sz="1800">
              <a:solidFill>
                <a:srgbClr val="0070C0"/>
              </a:solidFill>
              <a:latin typeface="Lucida Grande" pitchFamily="28" charset="0"/>
              <a:cs typeface="Tahoma" pitchFamily="28" charset="0"/>
            </a:endParaRP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3262313" y="5181600"/>
            <a:ext cx="5476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p in s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3581400" y="5913438"/>
            <a:ext cx="54768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r in R</a:t>
            </a:r>
          </a:p>
        </p:txBody>
      </p:sp>
      <p:sp>
        <p:nvSpPr>
          <p:cNvPr id="39943" name="TextBox 6"/>
          <p:cNvSpPr txBox="1">
            <a:spLocks noChangeArrowheads="1"/>
          </p:cNvSpPr>
          <p:nvPr/>
        </p:nvSpPr>
        <p:spPr bwMode="auto">
          <a:xfrm>
            <a:off x="1219200" y="6248400"/>
            <a:ext cx="4379913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>
                <a:solidFill>
                  <a:srgbClr val="0070C0"/>
                </a:solidFill>
              </a:rPr>
              <a:t>Reading:</a:t>
            </a:r>
            <a:r>
              <a:rPr lang="en-US">
                <a:solidFill>
                  <a:srgbClr val="0070C0"/>
                </a:solidFill>
              </a:rPr>
              <a:t> Section 2.5.5 in book</a:t>
            </a:r>
          </a:p>
        </p:txBody>
      </p:sp>
      <p:cxnSp>
        <p:nvCxnSpPr>
          <p:cNvPr id="39944" name="Straight Connector 8"/>
          <p:cNvCxnSpPr>
            <a:cxnSpLocks noChangeShapeType="1"/>
          </p:cNvCxnSpPr>
          <p:nvPr/>
        </p:nvCxnSpPr>
        <p:spPr bwMode="auto">
          <a:xfrm>
            <a:off x="533400" y="6248400"/>
            <a:ext cx="8229600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8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68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68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68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68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86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686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686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8" grpId="0" build="p"/>
      <p:bldP spid="36869" grpId="0"/>
      <p:bldP spid="3687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638841-5C10-4F3D-AB64-818D3E59FDF5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40964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0965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103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3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0966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0967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0969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0970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1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0972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0973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0974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75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0976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102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102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02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0977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137653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…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41024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/>
              <a:t>Input:</a:t>
            </a:r>
            <a:r>
              <a:rPr lang="en-US" sz="2800" dirty="0"/>
              <a:t> a word/sentence/string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Question:</a:t>
            </a:r>
            <a:r>
              <a:rPr lang="en-US" sz="2800" dirty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/>
              <a:t>Steps:</a:t>
            </a:r>
            <a:endParaRPr lang="en-US" sz="28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Start at the “start state” q</a:t>
            </a:r>
            <a:r>
              <a:rPr lang="en-US" sz="2400" baseline="-25000" dirty="0"/>
              <a:t>0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If after all symbols in w are consumed, the current state is one of the accepting states (F) then </a:t>
            </a:r>
            <a:r>
              <a:rPr lang="en-US" sz="2400" i="1" dirty="0"/>
              <a:t>accept w;</a:t>
            </a:r>
            <a:r>
              <a:rPr lang="en-US" sz="2400" dirty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/>
              <a:t>Otherwise, </a:t>
            </a:r>
            <a:r>
              <a:rPr lang="en-US" sz="2400" i="1" dirty="0"/>
              <a:t>reject w.</a:t>
            </a: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  <a:p>
            <a:pPr lvl="1" eaLnBrk="1" hangingPunct="1">
              <a:lnSpc>
                <a:spcPct val="90000"/>
              </a:lnSpc>
            </a:pPr>
            <a:endParaRPr lang="en-US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17DCE0F-8767-48C5-80D3-07F9580BB3A6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>
                <a:sym typeface="Symbol" pitchFamily="28" charset="2"/>
              </a:rPr>
              <a:t></a:t>
            </a:r>
            <a:r>
              <a:rPr lang="en-US"/>
              <a:t>-NFA </a:t>
            </a:r>
            <a:r>
              <a:rPr lang="en-US">
                <a:sym typeface="Wingdings" pitchFamily="28" charset="2"/>
              </a:rPr>
              <a:t> DFA</a:t>
            </a:r>
            <a:endParaRPr lang="en-US"/>
          </a:p>
        </p:txBody>
      </p:sp>
      <p:sp>
        <p:nvSpPr>
          <p:cNvPr id="41988" name="Text Box 25"/>
          <p:cNvSpPr txBox="1">
            <a:spLocks noChangeArrowheads="1"/>
          </p:cNvSpPr>
          <p:nvPr/>
        </p:nvSpPr>
        <p:spPr bwMode="auto">
          <a:xfrm>
            <a:off x="746125" y="2105025"/>
            <a:ext cx="69786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folHlink"/>
                </a:solidFill>
              </a:rPr>
              <a:t>L = {w | w is empty, or if non-empty will end in 01}</a:t>
            </a:r>
          </a:p>
        </p:txBody>
      </p:sp>
      <p:grpSp>
        <p:nvGrpSpPr>
          <p:cNvPr id="41989" name="Group 31"/>
          <p:cNvGrpSpPr>
            <a:grpSpLocks/>
          </p:cNvGrpSpPr>
          <p:nvPr/>
        </p:nvGrpSpPr>
        <p:grpSpPr bwMode="auto">
          <a:xfrm>
            <a:off x="-76200" y="3976688"/>
            <a:ext cx="914400" cy="366712"/>
            <a:chOff x="228600" y="3976688"/>
            <a:chExt cx="914400" cy="366713"/>
          </a:xfrm>
        </p:grpSpPr>
        <p:sp>
          <p:nvSpPr>
            <p:cNvPr id="42100" name="Line 6"/>
            <p:cNvSpPr>
              <a:spLocks noChangeShapeType="1"/>
            </p:cNvSpPr>
            <p:nvPr/>
          </p:nvSpPr>
          <p:spPr bwMode="auto">
            <a:xfrm>
              <a:off x="533400" y="4286250"/>
              <a:ext cx="609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101" name="Text Box 7"/>
            <p:cNvSpPr txBox="1">
              <a:spLocks noChangeArrowheads="1"/>
            </p:cNvSpPr>
            <p:nvPr/>
          </p:nvSpPr>
          <p:spPr bwMode="auto">
            <a:xfrm>
              <a:off x="228600" y="3976688"/>
              <a:ext cx="62865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start</a:t>
              </a:r>
            </a:p>
          </p:txBody>
        </p:sp>
      </p:grpSp>
      <p:sp>
        <p:nvSpPr>
          <p:cNvPr id="41990" name="Oval 5"/>
          <p:cNvSpPr>
            <a:spLocks noChangeArrowheads="1"/>
          </p:cNvSpPr>
          <p:nvPr/>
        </p:nvSpPr>
        <p:spPr bwMode="auto">
          <a:xfrm>
            <a:off x="12954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</a:p>
        </p:txBody>
      </p:sp>
      <p:sp>
        <p:nvSpPr>
          <p:cNvPr id="41991" name="Line 9"/>
          <p:cNvSpPr>
            <a:spLocks noChangeShapeType="1"/>
          </p:cNvSpPr>
          <p:nvPr/>
        </p:nvSpPr>
        <p:spPr bwMode="auto">
          <a:xfrm>
            <a:off x="1752600" y="35052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Oval 10"/>
          <p:cNvSpPr>
            <a:spLocks noChangeArrowheads="1"/>
          </p:cNvSpPr>
          <p:nvPr/>
        </p:nvSpPr>
        <p:spPr bwMode="auto">
          <a:xfrm>
            <a:off x="22860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</a:p>
        </p:txBody>
      </p:sp>
      <p:sp>
        <p:nvSpPr>
          <p:cNvPr id="41993" name="Text Box 11"/>
          <p:cNvSpPr txBox="1">
            <a:spLocks noChangeArrowheads="1"/>
          </p:cNvSpPr>
          <p:nvPr/>
        </p:nvSpPr>
        <p:spPr bwMode="auto">
          <a:xfrm>
            <a:off x="1812925" y="3159125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</a:t>
            </a:r>
            <a:endParaRPr lang="en-US" sz="1800">
              <a:solidFill>
                <a:schemeClr val="hlink"/>
              </a:solidFill>
            </a:endParaRPr>
          </a:p>
        </p:txBody>
      </p:sp>
      <p:sp>
        <p:nvSpPr>
          <p:cNvPr id="41994" name="Freeform 12"/>
          <p:cNvSpPr>
            <a:spLocks/>
          </p:cNvSpPr>
          <p:nvPr/>
        </p:nvSpPr>
        <p:spPr bwMode="auto">
          <a:xfrm>
            <a:off x="1270000" y="2959100"/>
            <a:ext cx="419100" cy="317500"/>
          </a:xfrm>
          <a:custGeom>
            <a:avLst/>
            <a:gdLst>
              <a:gd name="T0" fmla="*/ 2147483647 w 264"/>
              <a:gd name="T1" fmla="*/ 2147483647 h 200"/>
              <a:gd name="T2" fmla="*/ 2147483647 w 264"/>
              <a:gd name="T3" fmla="*/ 2147483647 h 200"/>
              <a:gd name="T4" fmla="*/ 2147483647 w 264"/>
              <a:gd name="T5" fmla="*/ 2147483647 h 200"/>
              <a:gd name="T6" fmla="*/ 2147483647 w 264"/>
              <a:gd name="T7" fmla="*/ 2147483647 h 200"/>
              <a:gd name="T8" fmla="*/ 2147483647 w 264"/>
              <a:gd name="T9" fmla="*/ 2147483647 h 2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4"/>
              <a:gd name="T16" fmla="*/ 0 h 200"/>
              <a:gd name="T17" fmla="*/ 264 w 264"/>
              <a:gd name="T18" fmla="*/ 200 h 2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4" h="200">
                <a:moveTo>
                  <a:pt x="64" y="200"/>
                </a:moveTo>
                <a:cubicBezTo>
                  <a:pt x="32" y="144"/>
                  <a:pt x="0" y="88"/>
                  <a:pt x="16" y="56"/>
                </a:cubicBezTo>
                <a:cubicBezTo>
                  <a:pt x="32" y="24"/>
                  <a:pt x="120" y="0"/>
                  <a:pt x="160" y="8"/>
                </a:cubicBezTo>
                <a:cubicBezTo>
                  <a:pt x="200" y="16"/>
                  <a:pt x="248" y="72"/>
                  <a:pt x="256" y="104"/>
                </a:cubicBezTo>
                <a:cubicBezTo>
                  <a:pt x="264" y="136"/>
                  <a:pt x="236" y="168"/>
                  <a:pt x="208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5" name="Text Box 13"/>
          <p:cNvSpPr txBox="1">
            <a:spLocks noChangeArrowheads="1"/>
          </p:cNvSpPr>
          <p:nvPr/>
        </p:nvSpPr>
        <p:spPr bwMode="auto">
          <a:xfrm>
            <a:off x="1143000" y="2625725"/>
            <a:ext cx="501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0,1</a:t>
            </a:r>
          </a:p>
        </p:txBody>
      </p:sp>
      <p:sp>
        <p:nvSpPr>
          <p:cNvPr id="41996" name="Text Box 18"/>
          <p:cNvSpPr txBox="1">
            <a:spLocks noChangeArrowheads="1"/>
          </p:cNvSpPr>
          <p:nvPr/>
        </p:nvSpPr>
        <p:spPr bwMode="auto">
          <a:xfrm>
            <a:off x="2743200" y="3162300"/>
            <a:ext cx="311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41997" name="Oval 19"/>
          <p:cNvSpPr>
            <a:spLocks noChangeArrowheads="1"/>
          </p:cNvSpPr>
          <p:nvPr/>
        </p:nvSpPr>
        <p:spPr bwMode="auto">
          <a:xfrm>
            <a:off x="3276600" y="3276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</a:p>
        </p:txBody>
      </p:sp>
      <p:sp>
        <p:nvSpPr>
          <p:cNvPr id="41998" name="Line 20"/>
          <p:cNvSpPr>
            <a:spLocks noChangeShapeType="1"/>
          </p:cNvSpPr>
          <p:nvPr/>
        </p:nvSpPr>
        <p:spPr bwMode="auto">
          <a:xfrm>
            <a:off x="2743200" y="3505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9" name="Oval 22"/>
          <p:cNvSpPr>
            <a:spLocks noChangeArrowheads="1"/>
          </p:cNvSpPr>
          <p:nvPr/>
        </p:nvSpPr>
        <p:spPr bwMode="auto">
          <a:xfrm>
            <a:off x="3200400" y="3200400"/>
            <a:ext cx="609600" cy="609600"/>
          </a:xfrm>
          <a:prstGeom prst="ellipse">
            <a:avLst/>
          </a:prstGeom>
          <a:solidFill>
            <a:schemeClr val="accent1">
              <a:alpha val="12157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2000" name="Group 32"/>
          <p:cNvGrpSpPr>
            <a:grpSpLocks/>
          </p:cNvGrpSpPr>
          <p:nvPr/>
        </p:nvGrpSpPr>
        <p:grpSpPr bwMode="auto">
          <a:xfrm>
            <a:off x="838200" y="3595688"/>
            <a:ext cx="609600" cy="976312"/>
            <a:chOff x="1143000" y="3595688"/>
            <a:chExt cx="609600" cy="976312"/>
          </a:xfrm>
        </p:grpSpPr>
        <p:sp>
          <p:nvSpPr>
            <p:cNvPr id="42096" name="Oval 90"/>
            <p:cNvSpPr>
              <a:spLocks noChangeArrowheads="1"/>
            </p:cNvSpPr>
            <p:nvPr/>
          </p:nvSpPr>
          <p:spPr bwMode="auto">
            <a:xfrm>
              <a:off x="1219200" y="40386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q’</a:t>
              </a:r>
              <a:r>
                <a:rPr lang="en-US" sz="1800" baseline="-25000"/>
                <a:t>0</a:t>
              </a:r>
            </a:p>
          </p:txBody>
        </p:sp>
        <p:sp>
          <p:nvSpPr>
            <p:cNvPr id="42097" name="Oval 91"/>
            <p:cNvSpPr>
              <a:spLocks noChangeArrowheads="1"/>
            </p:cNvSpPr>
            <p:nvPr/>
          </p:nvSpPr>
          <p:spPr bwMode="auto">
            <a:xfrm>
              <a:off x="1143000" y="3962400"/>
              <a:ext cx="609600" cy="6096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8" name="Line 92"/>
            <p:cNvSpPr>
              <a:spLocks noChangeShapeType="1"/>
            </p:cNvSpPr>
            <p:nvPr/>
          </p:nvSpPr>
          <p:spPr bwMode="auto">
            <a:xfrm flipV="1">
              <a:off x="1447800" y="37338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99" name="Text Box 93"/>
            <p:cNvSpPr txBox="1">
              <a:spLocks noChangeArrowheads="1"/>
            </p:cNvSpPr>
            <p:nvPr/>
          </p:nvSpPr>
          <p:spPr bwMode="auto">
            <a:xfrm>
              <a:off x="1219200" y="3595688"/>
              <a:ext cx="28575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</a:t>
              </a:r>
              <a:endParaRPr lang="en-US" sz="1800">
                <a:solidFill>
                  <a:schemeClr val="hlink"/>
                </a:solidFill>
              </a:endParaRPr>
            </a:p>
          </p:txBody>
        </p:sp>
      </p:grpSp>
      <p:sp>
        <p:nvSpPr>
          <p:cNvPr id="42001" name="TextBox 29"/>
          <p:cNvSpPr txBox="1">
            <a:spLocks noChangeArrowheads="1"/>
          </p:cNvSpPr>
          <p:nvPr/>
        </p:nvSpPr>
        <p:spPr bwMode="auto">
          <a:xfrm>
            <a:off x="4343400" y="6477000"/>
            <a:ext cx="1841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66" name="Group 139"/>
          <p:cNvGraphicFramePr>
            <a:graphicFrameLocks noGrp="1"/>
          </p:cNvGraphicFramePr>
          <p:nvPr/>
        </p:nvGraphicFramePr>
        <p:xfrm>
          <a:off x="838200" y="4876800"/>
          <a:ext cx="2946400" cy="1737360"/>
        </p:xfrm>
        <a:graphic>
          <a:graphicData uri="http://schemas.openxmlformats.org/drawingml/2006/table">
            <a:tbl>
              <a:tblPr/>
              <a:tblGrid>
                <a:gridCol w="736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6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l-GR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E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Lucida Grande" pitchFamily="28" charset="0"/>
                        <a:cs typeface="Tahoma" pitchFamily="28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Arial" charset="0"/>
                          <a:sym typeface="Symbol" pitchFamily="28" charset="2"/>
                        </a:rPr>
                        <a:t></a:t>
                      </a:r>
                      <a:endParaRPr kumimoji="0" 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sym typeface="Symbol" pitchFamily="2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*q’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endParaRPr kumimoji="0" lang="en-US" sz="1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9" name="Group 139"/>
          <p:cNvGraphicFramePr>
            <a:graphicFrameLocks noGrp="1"/>
          </p:cNvGraphicFramePr>
          <p:nvPr/>
        </p:nvGraphicFramePr>
        <p:xfrm>
          <a:off x="4419600" y="4876800"/>
          <a:ext cx="2895600" cy="1752601"/>
        </p:xfrm>
        <a:graphic>
          <a:graphicData uri="http://schemas.openxmlformats.org/drawingml/2006/table">
            <a:tbl>
              <a:tblPr/>
              <a:tblGrid>
                <a:gridCol w="96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7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l-G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δ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Grande" pitchFamily="28" charset="0"/>
                          <a:cs typeface="Tahoma" pitchFamily="28" charset="0"/>
                        </a:rPr>
                        <a:t>D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*{q’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47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*{q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,q</a:t>
                      </a:r>
                      <a:r>
                        <a:rPr kumimoji="0" lang="en-US" sz="14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8" charset="2"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{q</a:t>
                      </a:r>
                      <a:r>
                        <a:rPr kumimoji="0" 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</a:t>
                      </a: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}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42056" name="Straight Arrow Connector 70"/>
          <p:cNvCxnSpPr>
            <a:cxnSpLocks noChangeShapeType="1"/>
          </p:cNvCxnSpPr>
          <p:nvPr/>
        </p:nvCxnSpPr>
        <p:spPr bwMode="auto">
          <a:xfrm>
            <a:off x="533400" y="5562600"/>
            <a:ext cx="3048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3" name="Straight Arrow Connector 72"/>
          <p:cNvCxnSpPr>
            <a:cxnSpLocks noChangeShapeType="1"/>
          </p:cNvCxnSpPr>
          <p:nvPr/>
        </p:nvCxnSpPr>
        <p:spPr bwMode="auto">
          <a:xfrm>
            <a:off x="4191000" y="5562600"/>
            <a:ext cx="228600" cy="15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4" name="Group 98"/>
          <p:cNvGrpSpPr>
            <a:grpSpLocks/>
          </p:cNvGrpSpPr>
          <p:nvPr/>
        </p:nvGrpSpPr>
        <p:grpSpPr bwMode="auto">
          <a:xfrm>
            <a:off x="4038600" y="2525713"/>
            <a:ext cx="3733800" cy="2046287"/>
            <a:chOff x="4038600" y="2526268"/>
            <a:chExt cx="3733800" cy="2045732"/>
          </a:xfrm>
        </p:grpSpPr>
        <p:sp>
          <p:nvSpPr>
            <p:cNvPr id="42070" name="Oval 90"/>
            <p:cNvSpPr>
              <a:spLocks noChangeArrowheads="1"/>
            </p:cNvSpPr>
            <p:nvPr/>
          </p:nvSpPr>
          <p:spPr bwMode="auto">
            <a:xfrm>
              <a:off x="4876800" y="3810000"/>
              <a:ext cx="762000" cy="67151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{q’</a:t>
              </a:r>
              <a:r>
                <a:rPr lang="en-US" sz="1800" baseline="-25000"/>
                <a:t>0</a:t>
              </a:r>
              <a:r>
                <a:rPr lang="en-US" sz="1800"/>
                <a:t>, q</a:t>
              </a:r>
              <a:r>
                <a:rPr lang="en-US" sz="1800" baseline="-25000"/>
                <a:t>0</a:t>
              </a:r>
              <a:r>
                <a:rPr lang="en-US" sz="1800"/>
                <a:t>}</a:t>
              </a:r>
            </a:p>
          </p:txBody>
        </p:sp>
        <p:sp>
          <p:nvSpPr>
            <p:cNvPr id="42071" name="Oval 91"/>
            <p:cNvSpPr>
              <a:spLocks noChangeArrowheads="1"/>
            </p:cNvSpPr>
            <p:nvPr/>
          </p:nvSpPr>
          <p:spPr bwMode="auto">
            <a:xfrm>
              <a:off x="4800600" y="37338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2" name="Line 92"/>
            <p:cNvSpPr>
              <a:spLocks noChangeShapeType="1"/>
            </p:cNvSpPr>
            <p:nvPr/>
          </p:nvSpPr>
          <p:spPr bwMode="auto">
            <a:xfrm flipV="1">
              <a:off x="5562600" y="3581400"/>
              <a:ext cx="228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073" name="Text Box 93"/>
            <p:cNvSpPr txBox="1">
              <a:spLocks noChangeArrowheads="1"/>
            </p:cNvSpPr>
            <p:nvPr/>
          </p:nvSpPr>
          <p:spPr bwMode="auto">
            <a:xfrm>
              <a:off x="5410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grpSp>
          <p:nvGrpSpPr>
            <p:cNvPr id="42074" name="Group 31"/>
            <p:cNvGrpSpPr>
              <a:grpSpLocks/>
            </p:cNvGrpSpPr>
            <p:nvPr/>
          </p:nvGrpSpPr>
          <p:grpSpPr bwMode="auto">
            <a:xfrm>
              <a:off x="4038600" y="3962400"/>
              <a:ext cx="914400" cy="366712"/>
              <a:chOff x="228600" y="3976688"/>
              <a:chExt cx="914400" cy="366713"/>
            </a:xfrm>
          </p:grpSpPr>
          <p:sp>
            <p:nvSpPr>
              <p:cNvPr id="42094" name="Line 6"/>
              <p:cNvSpPr>
                <a:spLocks noChangeShapeType="1"/>
              </p:cNvSpPr>
              <p:nvPr/>
            </p:nvSpPr>
            <p:spPr bwMode="auto">
              <a:xfrm>
                <a:off x="533400" y="4286250"/>
                <a:ext cx="609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095" name="Text Box 7"/>
              <p:cNvSpPr txBox="1">
                <a:spLocks noChangeArrowheads="1"/>
              </p:cNvSpPr>
              <p:nvPr/>
            </p:nvSpPr>
            <p:spPr bwMode="auto">
              <a:xfrm>
                <a:off x="228600" y="3976688"/>
                <a:ext cx="62865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start</a:t>
                </a:r>
              </a:p>
            </p:txBody>
          </p:sp>
        </p:grpSp>
        <p:cxnSp>
          <p:nvCxnSpPr>
            <p:cNvPr id="42075" name="Straight Connector 67"/>
            <p:cNvCxnSpPr>
              <a:cxnSpLocks noChangeShapeType="1"/>
            </p:cNvCxnSpPr>
            <p:nvPr/>
          </p:nvCxnSpPr>
          <p:spPr bwMode="auto">
            <a:xfrm rot="5400000">
              <a:off x="3124200" y="3581400"/>
              <a:ext cx="1981200" cy="0"/>
            </a:xfrm>
            <a:prstGeom prst="line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42076" name="Oval 10"/>
            <p:cNvSpPr>
              <a:spLocks noChangeArrowheads="1"/>
            </p:cNvSpPr>
            <p:nvPr/>
          </p:nvSpPr>
          <p:spPr bwMode="auto">
            <a:xfrm>
              <a:off x="5638800" y="29718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7" name="Oval 10"/>
            <p:cNvSpPr>
              <a:spLocks noChangeArrowheads="1"/>
            </p:cNvSpPr>
            <p:nvPr/>
          </p:nvSpPr>
          <p:spPr bwMode="auto">
            <a:xfrm>
              <a:off x="6934200" y="3124200"/>
              <a:ext cx="762000" cy="6858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  <a:endParaRPr lang="en-US" sz="1800" baseline="-25000"/>
            </a:p>
          </p:txBody>
        </p:sp>
        <p:sp>
          <p:nvSpPr>
            <p:cNvPr id="42078" name="Oval 91"/>
            <p:cNvSpPr>
              <a:spLocks noChangeArrowheads="1"/>
            </p:cNvSpPr>
            <p:nvPr/>
          </p:nvSpPr>
          <p:spPr bwMode="auto">
            <a:xfrm>
              <a:off x="6858000" y="3048000"/>
              <a:ext cx="914400" cy="838200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42079" name="Straight Arrow Connector 78"/>
            <p:cNvCxnSpPr>
              <a:cxnSpLocks noChangeShapeType="1"/>
              <a:stCxn id="42076" idx="6"/>
              <a:endCxn id="42078" idx="2"/>
            </p:cNvCxnSpPr>
            <p:nvPr/>
          </p:nvCxnSpPr>
          <p:spPr bwMode="auto">
            <a:xfrm>
              <a:off x="6400800" y="3314700"/>
              <a:ext cx="457200" cy="1524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0" name="Text Box 93"/>
            <p:cNvSpPr txBox="1">
              <a:spLocks noChangeArrowheads="1"/>
            </p:cNvSpPr>
            <p:nvPr/>
          </p:nvSpPr>
          <p:spPr bwMode="auto">
            <a:xfrm>
              <a:off x="6553200" y="3352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1" name="Freeform 12"/>
            <p:cNvSpPr>
              <a:spLocks/>
            </p:cNvSpPr>
            <p:nvPr/>
          </p:nvSpPr>
          <p:spPr bwMode="auto">
            <a:xfrm>
              <a:off x="5918200" y="2695575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2" name="Text Box 13"/>
            <p:cNvSpPr txBox="1">
              <a:spLocks noChangeArrowheads="1"/>
            </p:cNvSpPr>
            <p:nvPr/>
          </p:nvSpPr>
          <p:spPr bwMode="auto">
            <a:xfrm>
              <a:off x="5783094" y="25262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0</a:t>
              </a:r>
            </a:p>
          </p:txBody>
        </p:sp>
        <p:sp>
          <p:nvSpPr>
            <p:cNvPr id="42083" name="Oval 5"/>
            <p:cNvSpPr>
              <a:spLocks noChangeArrowheads="1"/>
            </p:cNvSpPr>
            <p:nvPr/>
          </p:nvSpPr>
          <p:spPr bwMode="auto">
            <a:xfrm>
              <a:off x="6248400" y="4114800"/>
              <a:ext cx="457200" cy="45720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sz="1800"/>
                <a:t>q</a:t>
              </a:r>
              <a:r>
                <a:rPr lang="en-US" sz="1800" baseline="-25000"/>
                <a:t>0</a:t>
              </a:r>
            </a:p>
          </p:txBody>
        </p:sp>
        <p:cxnSp>
          <p:nvCxnSpPr>
            <p:cNvPr id="42084" name="Straight Arrow Connector 84"/>
            <p:cNvCxnSpPr>
              <a:cxnSpLocks noChangeShapeType="1"/>
              <a:stCxn id="42071" idx="6"/>
              <a:endCxn id="42083" idx="2"/>
            </p:cNvCxnSpPr>
            <p:nvPr/>
          </p:nvCxnSpPr>
          <p:spPr bwMode="auto">
            <a:xfrm>
              <a:off x="5715000" y="4152900"/>
              <a:ext cx="533400" cy="1905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5" name="Text Box 93"/>
            <p:cNvSpPr txBox="1">
              <a:spLocks noChangeArrowheads="1"/>
            </p:cNvSpPr>
            <p:nvPr/>
          </p:nvSpPr>
          <p:spPr bwMode="auto">
            <a:xfrm>
              <a:off x="5783094" y="38978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86" name="Freeform 12"/>
            <p:cNvSpPr>
              <a:spLocks/>
            </p:cNvSpPr>
            <p:nvPr/>
          </p:nvSpPr>
          <p:spPr bwMode="auto">
            <a:xfrm rot="5181248">
              <a:off x="6664273" y="4141352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87" name="Text Box 93"/>
            <p:cNvSpPr txBox="1">
              <a:spLocks noChangeArrowheads="1"/>
            </p:cNvSpPr>
            <p:nvPr/>
          </p:nvSpPr>
          <p:spPr bwMode="auto">
            <a:xfrm>
              <a:off x="7010400" y="41910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88" name="Straight Arrow Connector 89"/>
            <p:cNvCxnSpPr>
              <a:cxnSpLocks noChangeShapeType="1"/>
              <a:stCxn id="42083" idx="0"/>
            </p:cNvCxnSpPr>
            <p:nvPr/>
          </p:nvCxnSpPr>
          <p:spPr bwMode="auto">
            <a:xfrm rot="16200000" flipV="1">
              <a:off x="6096000" y="3733800"/>
              <a:ext cx="457200" cy="304800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89" name="Text Box 93"/>
            <p:cNvSpPr txBox="1">
              <a:spLocks noChangeArrowheads="1"/>
            </p:cNvSpPr>
            <p:nvPr/>
          </p:nvSpPr>
          <p:spPr bwMode="auto">
            <a:xfrm>
              <a:off x="6248400" y="3593068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0" name="Straight Arrow Connector 92"/>
            <p:cNvCxnSpPr>
              <a:cxnSpLocks noChangeShapeType="1"/>
              <a:stCxn id="42078" idx="1"/>
            </p:cNvCxnSpPr>
            <p:nvPr/>
          </p:nvCxnSpPr>
          <p:spPr bwMode="auto">
            <a:xfrm rot="-5400000" flipH="1" flipV="1">
              <a:off x="6681531" y="2890019"/>
              <a:ext cx="29649" cy="591111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sp>
          <p:nvSpPr>
            <p:cNvPr id="42091" name="Text Box 93"/>
            <p:cNvSpPr txBox="1">
              <a:spLocks noChangeArrowheads="1"/>
            </p:cNvSpPr>
            <p:nvPr/>
          </p:nvSpPr>
          <p:spPr bwMode="auto">
            <a:xfrm>
              <a:off x="6621294" y="28956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0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42092" name="Text Box 93"/>
            <p:cNvSpPr txBox="1">
              <a:spLocks noChangeArrowheads="1"/>
            </p:cNvSpPr>
            <p:nvPr/>
          </p:nvSpPr>
          <p:spPr bwMode="auto">
            <a:xfrm>
              <a:off x="6629400" y="3733800"/>
              <a:ext cx="31290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ym typeface="Symbol" pitchFamily="28" charset="2"/>
                </a:rPr>
                <a:t>1</a:t>
              </a:r>
              <a:endParaRPr lang="en-US" sz="1800">
                <a:solidFill>
                  <a:schemeClr val="hlink"/>
                </a:solidFill>
              </a:endParaRPr>
            </a:p>
          </p:txBody>
        </p:sp>
        <p:cxnSp>
          <p:nvCxnSpPr>
            <p:cNvPr id="42093" name="Straight Arrow Connector 97"/>
            <p:cNvCxnSpPr>
              <a:cxnSpLocks noChangeShapeType="1"/>
              <a:stCxn id="42078" idx="3"/>
              <a:endCxn id="42083" idx="7"/>
            </p:cNvCxnSpPr>
            <p:nvPr/>
          </p:nvCxnSpPr>
          <p:spPr bwMode="auto">
            <a:xfrm rot="5400000">
              <a:off x="6606125" y="3795969"/>
              <a:ext cx="418306" cy="353266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</p:grpSp>
      <p:grpSp>
        <p:nvGrpSpPr>
          <p:cNvPr id="6" name="Group 83"/>
          <p:cNvGrpSpPr>
            <a:grpSpLocks/>
          </p:cNvGrpSpPr>
          <p:nvPr/>
        </p:nvGrpSpPr>
        <p:grpSpPr bwMode="auto">
          <a:xfrm>
            <a:off x="1600200" y="5257800"/>
            <a:ext cx="2057400" cy="1066800"/>
            <a:chOff x="1600200" y="5257800"/>
            <a:chExt cx="2057400" cy="1066800"/>
          </a:xfrm>
        </p:grpSpPr>
        <p:sp>
          <p:nvSpPr>
            <p:cNvPr id="55" name="Rounded Rectangle 54"/>
            <p:cNvSpPr/>
            <p:nvPr/>
          </p:nvSpPr>
          <p:spPr bwMode="auto">
            <a:xfrm>
              <a:off x="1600200" y="5257800"/>
              <a:ext cx="609600" cy="8382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  <p:sp>
          <p:nvSpPr>
            <p:cNvPr id="56" name="Rounded Rectangle 55"/>
            <p:cNvSpPr/>
            <p:nvPr/>
          </p:nvSpPr>
          <p:spPr bwMode="auto">
            <a:xfrm>
              <a:off x="3048000" y="5715000"/>
              <a:ext cx="609600" cy="609600"/>
            </a:xfrm>
            <a:prstGeom prst="roundRect">
              <a:avLst/>
            </a:prstGeom>
            <a:solidFill>
              <a:schemeClr val="lt1">
                <a:alpha val="11000"/>
              </a:schemeClr>
            </a:solidFill>
            <a:ln>
              <a:solidFill>
                <a:srgbClr val="00B050"/>
              </a:solidFill>
              <a:prstDash val="dash"/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endParaRPr lang="en-US">
                <a:solidFill>
                  <a:schemeClr val="tx1"/>
                </a:solidFill>
                <a:ea typeface="ＭＳ Ｐゴシック" pitchFamily="28" charset="-128"/>
              </a:endParaRPr>
            </a:p>
          </p:txBody>
        </p:sp>
      </p:grpSp>
      <p:grpSp>
        <p:nvGrpSpPr>
          <p:cNvPr id="7" name="Group 82"/>
          <p:cNvGrpSpPr>
            <a:grpSpLocks/>
          </p:cNvGrpSpPr>
          <p:nvPr/>
        </p:nvGrpSpPr>
        <p:grpSpPr bwMode="auto">
          <a:xfrm>
            <a:off x="3440113" y="4452938"/>
            <a:ext cx="2046287" cy="1371600"/>
            <a:chOff x="3440029" y="4452938"/>
            <a:chExt cx="2046371" cy="1371102"/>
          </a:xfrm>
        </p:grpSpPr>
        <p:cxnSp>
          <p:nvCxnSpPr>
            <p:cNvPr id="42065" name="Elbow Connector 62"/>
            <p:cNvCxnSpPr>
              <a:cxnSpLocks noChangeShapeType="1"/>
              <a:endCxn id="67" idx="2"/>
            </p:cNvCxnSpPr>
            <p:nvPr/>
          </p:nvCxnSpPr>
          <p:spPr bwMode="auto">
            <a:xfrm rot="5400000" flipH="1" flipV="1">
              <a:off x="3268785" y="5005044"/>
              <a:ext cx="990240" cy="647751"/>
            </a:xfrm>
            <a:prstGeom prst="bentConnector3">
              <a:avLst>
                <a:gd name="adj1" fmla="val 50000"/>
              </a:avLst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sp>
          <p:nvSpPr>
            <p:cNvPr id="67" name="Rectangle 66"/>
            <p:cNvSpPr/>
            <p:nvPr/>
          </p:nvSpPr>
          <p:spPr bwMode="auto">
            <a:xfrm>
              <a:off x="3668638" y="4452938"/>
              <a:ext cx="838234" cy="38086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800" i="1" dirty="0">
                  <a:solidFill>
                    <a:srgbClr val="C00000"/>
                  </a:solidFill>
                  <a:ea typeface="ＭＳ Ｐゴシック" pitchFamily="28" charset="-128"/>
                </a:rPr>
                <a:t>union</a:t>
              </a:r>
            </a:p>
          </p:txBody>
        </p:sp>
        <p:cxnSp>
          <p:nvCxnSpPr>
            <p:cNvPr id="42067" name="Straight Arrow Connector 81"/>
            <p:cNvCxnSpPr>
              <a:cxnSpLocks noChangeShapeType="1"/>
              <a:stCxn id="67" idx="3"/>
            </p:cNvCxnSpPr>
            <p:nvPr/>
          </p:nvCxnSpPr>
          <p:spPr bwMode="auto">
            <a:xfrm>
              <a:off x="4506913" y="4643438"/>
              <a:ext cx="979487" cy="919162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  <p:grpSp>
        <p:nvGrpSpPr>
          <p:cNvPr id="8" name="Group 80"/>
          <p:cNvGrpSpPr>
            <a:grpSpLocks/>
          </p:cNvGrpSpPr>
          <p:nvPr/>
        </p:nvGrpSpPr>
        <p:grpSpPr bwMode="auto">
          <a:xfrm>
            <a:off x="1905000" y="4419600"/>
            <a:ext cx="1447800" cy="1371600"/>
            <a:chOff x="1905000" y="4419600"/>
            <a:chExt cx="1447800" cy="1371600"/>
          </a:xfrm>
        </p:grpSpPr>
        <p:sp>
          <p:nvSpPr>
            <p:cNvPr id="90" name="Rectangle 89"/>
            <p:cNvSpPr/>
            <p:nvPr/>
          </p:nvSpPr>
          <p:spPr bwMode="auto">
            <a:xfrm>
              <a:off x="2286000" y="4419600"/>
              <a:ext cx="1066800" cy="3810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/>
            <a:lstStyle/>
            <a:p>
              <a:pPr>
                <a:defRPr/>
              </a:pPr>
              <a:r>
                <a:rPr lang="en-US" sz="1600" dirty="0">
                  <a:solidFill>
                    <a:srgbClr val="C00000"/>
                  </a:solidFill>
                  <a:ea typeface="ＭＳ Ｐゴシック" pitchFamily="28" charset="-128"/>
                </a:rPr>
                <a:t>ECLOSE</a:t>
              </a:r>
            </a:p>
          </p:txBody>
        </p:sp>
        <p:cxnSp>
          <p:nvCxnSpPr>
            <p:cNvPr id="42063" name="Shape 64"/>
            <p:cNvCxnSpPr>
              <a:cxnSpLocks noChangeShapeType="1"/>
              <a:stCxn id="55" idx="0"/>
              <a:endCxn id="90" idx="1"/>
            </p:cNvCxnSpPr>
            <p:nvPr/>
          </p:nvCxnSpPr>
          <p:spPr bwMode="auto">
            <a:xfrm rot="5400000" flipH="1" flipV="1">
              <a:off x="1771650" y="4743450"/>
              <a:ext cx="647700" cy="381000"/>
            </a:xfrm>
            <a:prstGeom prst="bentConnector2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  <p:cxnSp>
          <p:nvCxnSpPr>
            <p:cNvPr id="42064" name="Straight Arrow Connector 79"/>
            <p:cNvCxnSpPr>
              <a:cxnSpLocks noChangeShapeType="1"/>
            </p:cNvCxnSpPr>
            <p:nvPr/>
          </p:nvCxnSpPr>
          <p:spPr bwMode="auto">
            <a:xfrm>
              <a:off x="2895600" y="4724400"/>
              <a:ext cx="152400" cy="1066800"/>
            </a:xfrm>
            <a:prstGeom prst="straightConnector1">
              <a:avLst/>
            </a:prstGeom>
            <a:noFill/>
            <a:ln w="9525" algn="ctr">
              <a:solidFill>
                <a:srgbClr val="C00000"/>
              </a:solidFill>
              <a:prstDash val="sysDash"/>
              <a:round/>
              <a:headEnd/>
              <a:tailEnd type="arrow" w="med" len="med"/>
            </a:ln>
          </p:spPr>
        </p:cxn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B1A133-2B90-420B-88AA-7FD0E7C5556C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DFA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Regular language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Definition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Transition diagrams &amp; tables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DFA vs.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NFA to DFA conversion using subset construction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Equivalency of DFA &amp;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Removal of redundant states and including dead states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>
                <a:sym typeface="Symbol" pitchFamily="28" charset="2"/>
              </a:rPr>
              <a:t></a:t>
            </a:r>
            <a:r>
              <a:rPr lang="en-US" sz="2000"/>
              <a:t>-transitions in NFA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Pigeon hole principles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Text searching applications</a:t>
            </a:r>
          </a:p>
          <a:p>
            <a:pPr lvl="2" eaLnBrk="1" hangingPunct="1">
              <a:lnSpc>
                <a:spcPct val="90000"/>
              </a:lnSpc>
              <a:buFont typeface="Wingdings" pitchFamily="28" charset="2"/>
              <a:buNone/>
            </a:pPr>
            <a:endParaRPr lang="en-US"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Let L(A) be a language </a:t>
            </a:r>
            <a:r>
              <a:rPr lang="en-US" i="1"/>
              <a:t>recognized </a:t>
            </a:r>
            <a:r>
              <a:rPr lang="en-US"/>
              <a:t>by a DFA A. </a:t>
            </a:r>
          </a:p>
          <a:p>
            <a:pPr lvl="1" eaLnBrk="1" hangingPunct="1"/>
            <a:r>
              <a:rPr lang="en-US"/>
              <a:t>Then L(A) is called a “</a:t>
            </a:r>
            <a:r>
              <a:rPr lang="en-US" i="1">
                <a:solidFill>
                  <a:schemeClr val="tx2"/>
                </a:solidFill>
              </a:rPr>
              <a:t>Regular Language”</a:t>
            </a:r>
            <a:r>
              <a:rPr lang="en-US" i="1"/>
              <a:t>.</a:t>
            </a:r>
          </a:p>
          <a:p>
            <a:pPr eaLnBrk="1" hangingPunct="1"/>
            <a:endParaRPr lang="en-US" i="1"/>
          </a:p>
          <a:p>
            <a:pPr eaLnBrk="1" hangingPunct="1"/>
            <a:r>
              <a:rPr lang="en-US"/>
              <a:t>Locate regular languages in the Chomsky Hierarchy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#1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Build a DFA for the following language: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>
                <a:solidFill>
                  <a:schemeClr val="tx2"/>
                </a:solidFill>
              </a:rPr>
              <a:t>L = {w | w is a binary string that contains 01 as a substring}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Steps for building a DFA to recognize 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∑ = {0,1}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Decide on the states: Q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Designate start state and final state(s)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000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000" dirty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000" dirty="0"/>
              <a:t>Decide on the transitions: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“Final” states == same as “accepting states”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Other states == same as “non-accepting states”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1"/>
            <a:ext cx="1538291" cy="1327151"/>
            <a:chOff x="2342" y="2400"/>
            <a:chExt cx="969" cy="836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969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Accepting</a:t>
              </a:r>
            </a:p>
            <a:p>
              <a:r>
                <a:rPr lang="en-US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609600" y="5562600"/>
            <a:ext cx="3521075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>
                <a:solidFill>
                  <a:schemeClr val="tx2"/>
                </a:solidFill>
              </a:rPr>
              <a:t> What if the language allows </a:t>
            </a:r>
            <a:br>
              <a:rPr lang="en-US" sz="2000">
                <a:solidFill>
                  <a:schemeClr val="tx2"/>
                </a:solidFill>
              </a:rPr>
            </a:br>
            <a:r>
              <a:rPr lang="en-US" sz="2000">
                <a:solidFill>
                  <a:schemeClr val="tx2"/>
                </a:solidFill>
              </a:rPr>
              <a:t>  empty 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/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-5400000">
              <a:off x="2803" y="3618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clamping circuit waits for a ”1” input, and turns on forever. However, to avoid clamping on spurious noise, we’ll design a DFA that waits for </a:t>
            </a:r>
            <a:r>
              <a:rPr lang="en-US" sz="2000" i="1"/>
              <a:t>two consecutive 1s</a:t>
            </a:r>
            <a:r>
              <a:rPr lang="en-US" sz="200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Build a DFA for the following language:</a:t>
            </a:r>
            <a:br>
              <a:rPr lang="en-US" sz="2400"/>
            </a:br>
            <a:r>
              <a:rPr lang="en-US" sz="2400"/>
              <a:t>	</a:t>
            </a:r>
            <a:r>
              <a:rPr lang="en-US" sz="240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0</a:t>
            </a:r>
            <a:r>
              <a:rPr lang="en-US" sz="200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1</a:t>
            </a:r>
            <a:r>
              <a:rPr lang="en-US" sz="200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q</a:t>
            </a:r>
            <a:r>
              <a:rPr lang="en-US" sz="2000" baseline="-25000"/>
              <a:t>2</a:t>
            </a:r>
            <a:r>
              <a:rPr lang="en-US" sz="200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2124</TotalTime>
  <Words>4276</Words>
  <Application>Microsoft Office PowerPoint</Application>
  <PresentationFormat>On-screen Show (4:3)</PresentationFormat>
  <Paragraphs>861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ＭＳ Ｐゴシック</vt:lpstr>
      <vt:lpstr>Arial</vt:lpstr>
      <vt:lpstr>Lucida Grande</vt:lpstr>
      <vt:lpstr>Symbol</vt:lpstr>
      <vt:lpstr>Wingdings</vt:lpstr>
      <vt:lpstr>Blends</vt:lpstr>
      <vt:lpstr>Finite Automata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Technologies for NFAs</vt:lpstr>
      <vt:lpstr>Differences: DFA vs. NFA</vt:lpstr>
      <vt:lpstr>Equivalence of DFA &amp; NFA</vt:lpstr>
      <vt:lpstr>Proof for the if-part</vt:lpstr>
      <vt:lpstr>NFA to DFA by subset construction</vt:lpstr>
      <vt:lpstr>NFA to DFA construction: Example</vt:lpstr>
      <vt:lpstr>NFA to DFA: Repeating the example using LAZY CREATION</vt:lpstr>
      <vt:lpstr>Correctness of subset construction</vt:lpstr>
      <vt:lpstr>A bad case where #states(DFA)&gt;&gt;#states(NFA)</vt:lpstr>
      <vt:lpstr>Applications </vt:lpstr>
      <vt:lpstr>A few subtle properties of DFAs and NFAs</vt:lpstr>
      <vt:lpstr>FA with -Transitions </vt:lpstr>
      <vt:lpstr>Example of an -NFA</vt:lpstr>
      <vt:lpstr>Example of an -NFA</vt:lpstr>
      <vt:lpstr>Example of another -NFA</vt:lpstr>
      <vt:lpstr>Equivalency of DFA, NFA, -NFA </vt:lpstr>
      <vt:lpstr>Eliminating -transitions </vt:lpstr>
      <vt:lpstr>Example: -NFA  DFA</vt:lpstr>
      <vt:lpstr>Example: -NFA  DFA</vt:lpstr>
      <vt:lpstr>Summary</vt:lpstr>
    </vt:vector>
  </TitlesOfParts>
  <Company>Office 2004 ananth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maukar maukar</cp:lastModifiedBy>
  <cp:revision>463</cp:revision>
  <cp:lastPrinted>2007-08-15T03:01:31Z</cp:lastPrinted>
  <dcterms:created xsi:type="dcterms:W3CDTF">2007-08-14T22:08:29Z</dcterms:created>
  <dcterms:modified xsi:type="dcterms:W3CDTF">2024-03-21T02:29:34Z</dcterms:modified>
</cp:coreProperties>
</file>