
<file path=[Content_Types].xml><?xml version="1.0" encoding="utf-8"?>
<Types xmlns="http://schemas.openxmlformats.org/package/2006/content-types">
  <Default Extension="png" ContentType="image/png"/>
  <Default Extension="htm"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9" r:id="rId3"/>
    <p:sldId id="257" r:id="rId4"/>
    <p:sldId id="260" r:id="rId5"/>
    <p:sldId id="263" r:id="rId6"/>
    <p:sldId id="262" r:id="rId7"/>
    <p:sldId id="264" r:id="rId8"/>
    <p:sldId id="265" r:id="rId9"/>
    <p:sldId id="272" r:id="rId10"/>
    <p:sldId id="266"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2A47DDDC-DFBE-4B9D-AEC8-6660063B045D}" type="datetime1">
              <a:rPr lang="en-US"/>
              <a:pPr lvl="0"/>
              <a:t>6/22/2016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F4C2BCA-1985-4B21-A909-01753A880DE3}" type="slidenum">
              <a:t>‹#›</a:t>
            </a:fld>
            <a:endParaRPr lang="en-US"/>
          </a:p>
        </p:txBody>
      </p:sp>
    </p:spTree>
    <p:extLst>
      <p:ext uri="{BB962C8B-B14F-4D97-AF65-F5344CB8AC3E}">
        <p14:creationId xmlns:p14="http://schemas.microsoft.com/office/powerpoint/2010/main" val="27016938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C47E38D-BA3C-4B50-8DBF-09EC40F79E30}" type="datetime1">
              <a:rPr lang="en-US"/>
              <a:pPr lvl="0"/>
              <a:t>6/22/2016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E23FB6FD-4DB4-4026-964C-026CF37E9FF7}" type="slidenum">
              <a:t>‹#›</a:t>
            </a:fld>
            <a:endParaRPr lang="en-US"/>
          </a:p>
        </p:txBody>
      </p:sp>
    </p:spTree>
    <p:extLst>
      <p:ext uri="{BB962C8B-B14F-4D97-AF65-F5344CB8AC3E}">
        <p14:creationId xmlns:p14="http://schemas.microsoft.com/office/powerpoint/2010/main" val="391798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83DA1677-449E-420B-9044-293247936E2B}" type="datetime1">
              <a:rPr lang="en-US"/>
              <a:pPr lvl="0"/>
              <a:t>6/22/2016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FC3B89A-A15C-4680-8238-647754BAC824}" type="slidenum">
              <a:t>‹#›</a:t>
            </a:fld>
            <a:endParaRPr lang="en-US"/>
          </a:p>
        </p:txBody>
      </p:sp>
    </p:spTree>
    <p:extLst>
      <p:ext uri="{BB962C8B-B14F-4D97-AF65-F5344CB8AC3E}">
        <p14:creationId xmlns:p14="http://schemas.microsoft.com/office/powerpoint/2010/main" val="317384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E7A1CFC-0D03-4A00-B9DB-786705E94ACC}" type="datetime1">
              <a:rPr lang="en-US"/>
              <a:pPr lvl="0"/>
              <a:t>6/22/2016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74682E0-806D-4C0A-BC0B-AF432086D9F1}" type="slidenum">
              <a:t>‹#›</a:t>
            </a:fld>
            <a:endParaRPr lang="en-US"/>
          </a:p>
        </p:txBody>
      </p:sp>
    </p:spTree>
    <p:extLst>
      <p:ext uri="{BB962C8B-B14F-4D97-AF65-F5344CB8AC3E}">
        <p14:creationId xmlns:p14="http://schemas.microsoft.com/office/powerpoint/2010/main" val="40460125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8DD1E8D8-8996-470E-9788-67D731293141}" type="datetime1">
              <a:rPr lang="en-US"/>
              <a:pPr lvl="0"/>
              <a:t>6/22/2016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1603E27-97B7-4020-BBBE-55B4939EB7FD}" type="slidenum">
              <a:t>‹#›</a:t>
            </a:fld>
            <a:endParaRPr lang="en-US"/>
          </a:p>
        </p:txBody>
      </p:sp>
    </p:spTree>
    <p:extLst>
      <p:ext uri="{BB962C8B-B14F-4D97-AF65-F5344CB8AC3E}">
        <p14:creationId xmlns:p14="http://schemas.microsoft.com/office/powerpoint/2010/main" val="95885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6B8AEA-9DF4-46EE-98B8-E6C379652E0D}" type="datetime1">
              <a:rPr lang="en-US"/>
              <a:pPr lvl="0"/>
              <a:t>6/22/2016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9790B16-380A-4C67-9D46-6B4C62833430}" type="slidenum">
              <a:t>‹#›</a:t>
            </a:fld>
            <a:endParaRPr lang="en-US"/>
          </a:p>
        </p:txBody>
      </p:sp>
    </p:spTree>
    <p:extLst>
      <p:ext uri="{BB962C8B-B14F-4D97-AF65-F5344CB8AC3E}">
        <p14:creationId xmlns:p14="http://schemas.microsoft.com/office/powerpoint/2010/main" val="315964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BE72CBE4-5D22-4642-BC5D-9483F482ACBB}" type="datetime1">
              <a:rPr lang="en-US"/>
              <a:pPr lvl="0"/>
              <a:t>6/22/2016</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0D9D8BD-E5AE-4CB0-8621-213FDAF982A9}" type="slidenum">
              <a:t>‹#›</a:t>
            </a:fld>
            <a:endParaRPr lang="en-US"/>
          </a:p>
        </p:txBody>
      </p:sp>
    </p:spTree>
    <p:extLst>
      <p:ext uri="{BB962C8B-B14F-4D97-AF65-F5344CB8AC3E}">
        <p14:creationId xmlns:p14="http://schemas.microsoft.com/office/powerpoint/2010/main" val="289028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C703170C-ADCF-4721-9D75-46C0A7DFD987}" type="datetime1">
              <a:rPr lang="en-US"/>
              <a:pPr lvl="0"/>
              <a:t>6/22/2016</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9C65F785-A1A9-412A-908E-EA258CB15D3C}" type="slidenum">
              <a:t>‹#›</a:t>
            </a:fld>
            <a:endParaRPr lang="en-US"/>
          </a:p>
        </p:txBody>
      </p:sp>
    </p:spTree>
    <p:extLst>
      <p:ext uri="{BB962C8B-B14F-4D97-AF65-F5344CB8AC3E}">
        <p14:creationId xmlns:p14="http://schemas.microsoft.com/office/powerpoint/2010/main" val="296912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DDEDF216-8301-4BBB-B918-7D77E1F16C72}" type="datetime1">
              <a:rPr lang="en-US"/>
              <a:pPr lvl="0"/>
              <a:t>6/22/2016</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1C05236B-EC19-4C63-9C96-41CCD936451E}" type="slidenum">
              <a:t>‹#›</a:t>
            </a:fld>
            <a:endParaRPr lang="en-US"/>
          </a:p>
        </p:txBody>
      </p:sp>
    </p:spTree>
    <p:extLst>
      <p:ext uri="{BB962C8B-B14F-4D97-AF65-F5344CB8AC3E}">
        <p14:creationId xmlns:p14="http://schemas.microsoft.com/office/powerpoint/2010/main" val="146491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B0903741-4628-4007-A566-FBA0CEBE4D60}" type="datetime1">
              <a:rPr lang="en-US"/>
              <a:pPr lvl="0"/>
              <a:t>6/22/2016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176CB35B-F39A-4514-8A73-FEB44F5E25AE}" type="slidenum">
              <a:t>‹#›</a:t>
            </a:fld>
            <a:endParaRPr lang="en-US"/>
          </a:p>
        </p:txBody>
      </p:sp>
    </p:spTree>
    <p:extLst>
      <p:ext uri="{BB962C8B-B14F-4D97-AF65-F5344CB8AC3E}">
        <p14:creationId xmlns:p14="http://schemas.microsoft.com/office/powerpoint/2010/main" val="278970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32B8513F-4886-413D-88F4-F27E9948B47C}" type="datetime1">
              <a:rPr lang="en-US"/>
              <a:pPr lvl="0"/>
              <a:t>6/22/2016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43376A1-27EC-4B8A-9CD2-786E3FB6FA1D}" type="slidenum">
              <a:t>‹#›</a:t>
            </a:fld>
            <a:endParaRPr lang="en-US"/>
          </a:p>
        </p:txBody>
      </p:sp>
    </p:spTree>
    <p:extLst>
      <p:ext uri="{BB962C8B-B14F-4D97-AF65-F5344CB8AC3E}">
        <p14:creationId xmlns:p14="http://schemas.microsoft.com/office/powerpoint/2010/main" val="236218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3D021B77-D2D8-4033-A5E7-A5D44E58ADAB}" type="datetime1">
              <a:rPr lang="en-US"/>
              <a:pPr lvl="0"/>
              <a:t>6/22/2016</a:t>
            </a:fld>
            <a:endParaRPr lang="en-US"/>
          </a:p>
        </p:txBody>
      </p:sp>
      <p:sp>
        <p:nvSpPr>
          <p:cNvPr id="5" name="Footer Placeholder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9CA99B8-2D88-49C3-8949-0B77EBB3BB8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htm"/><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pic>
        <p:nvPicPr>
          <p:cNvPr id="3" name="Content Placeholder 3" descr="Company Profile Design">
            <a:extLst>
              <a:ext uri="{FF2B5EF4-FFF2-40B4-BE49-F238E27FC236}">
                <a16:creationId xmlns:a16="http://schemas.microsoft.com/office/drawing/2014/main" xmlns="" id="{00000000-0000-0000-0000-000000000000}"/>
              </a:ext>
            </a:extLst>
          </p:cNvPr>
          <p:cNvPicPr>
            <a:picLocks noGrp="1" noChangeAspect="1"/>
          </p:cNvPicPr>
          <p:nvPr>
            <p:ph idx="1"/>
          </p:nvPr>
        </p:nvPicPr>
        <p:blipFill>
          <a:blip r:embed="rId2"/>
          <a:stretch>
            <a:fillRect/>
          </a:stretch>
        </p:blipFill>
        <p:spPr>
          <a:xfrm>
            <a:off x="0" y="0"/>
            <a:ext cx="12191996" cy="6858000"/>
          </a:xfrm>
        </p:spPr>
      </p:pic>
      <p:sp>
        <p:nvSpPr>
          <p:cNvPr id="4" name="Rectangle 6"/>
          <p:cNvSpPr/>
          <p:nvPr/>
        </p:nvSpPr>
        <p:spPr>
          <a:xfrm rot="902615">
            <a:off x="2571219" y="2063234"/>
            <a:ext cx="5993946" cy="830997"/>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b="1" i="0" u="none" strike="noStrike" kern="1200" cap="none" spc="0" baseline="0">
                <a:solidFill>
                  <a:srgbClr val="000000"/>
                </a:solidFill>
                <a:effectLst>
                  <a:outerShdw dist="38095" dir="2639887">
                    <a:srgbClr val="22C5ED"/>
                  </a:outerShdw>
                </a:effectLst>
                <a:uFillTx/>
                <a:latin typeface="Century Gothic"/>
              </a:rPr>
              <a:t>COMPANY PROFILE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How can we help….?</a:t>
            </a:r>
          </a:p>
        </p:txBody>
      </p:sp>
      <p:sp>
        <p:nvSpPr>
          <p:cNvPr id="3" name="Subtitle 2"/>
          <p:cNvSpPr txBox="1">
            <a:spLocks noGrp="1"/>
          </p:cNvSpPr>
          <p:nvPr>
            <p:ph type="subTitle" idx="1"/>
          </p:nvPr>
        </p:nvSpPr>
        <p:spPr>
          <a:xfrm>
            <a:off x="98471" y="1266096"/>
            <a:ext cx="11943472" cy="1392704"/>
          </a:xfrm>
          <a:ln w="9528" cap="rnd">
            <a:solidFill>
              <a:srgbClr val="002060"/>
            </a:solidFill>
            <a:prstDash val="solid"/>
          </a:ln>
        </p:spPr>
        <p:txBody>
          <a:bodyPr anchorCtr="0"/>
          <a:lstStyle/>
          <a:p>
            <a:pPr lvl="0" algn="just"/>
            <a:r>
              <a:rPr lang="en-US" sz="2000" dirty="0">
                <a:solidFill>
                  <a:srgbClr val="002060"/>
                </a:solidFill>
              </a:rPr>
              <a:t>As regional IT Professional Services Provider, NozomDar, looking forward  to enable  its clients with mixture  of state-of-the art IT resources and capabilities that help organizations achieve their business objectives in effective and efficient manners. And  to utilize an integrated chain of IT professional services and solutions in varying IT technologies…..</a:t>
            </a:r>
          </a:p>
          <a:p>
            <a:pPr lvl="0" algn="l"/>
            <a:endParaRPr lang="en-US" dirty="0"/>
          </a:p>
          <a:p>
            <a:pPr lvl="0" algn="l"/>
            <a:endParaRPr lang="en-US" dirty="0"/>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
        <p:nvSpPr>
          <p:cNvPr id="5" name="Subtitle 2"/>
          <p:cNvSpPr txBox="1"/>
          <p:nvPr/>
        </p:nvSpPr>
        <p:spPr>
          <a:xfrm>
            <a:off x="102458" y="2753907"/>
            <a:ext cx="11943472" cy="1392704"/>
          </a:xfrm>
          <a:prstGeom prst="rect">
            <a:avLst/>
          </a:prstGeom>
          <a:noFill/>
          <a:ln w="9528" cap="rnd">
            <a:solidFill>
              <a:srgbClr val="002060"/>
            </a:solidFill>
            <a:prstDash val="solid"/>
            <a:miter/>
          </a:ln>
        </p:spPr>
        <p:txBody>
          <a:bodyPr vert="horz" wrap="square" lIns="91440" tIns="45720" rIns="91440" bIns="45720" anchor="t" anchorCtr="0" compatLnSpc="1">
            <a:normAutofit/>
          </a:bodyPr>
          <a:lstStyle/>
          <a:p>
            <a:pPr marL="0" marR="0" lvl="0" indent="0" algn="just"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2060"/>
                </a:solidFill>
                <a:uFillTx/>
                <a:latin typeface="Calibri"/>
              </a:rPr>
              <a:t>We understand that your business is an ongoing request for reliable expertise and proven experiences, backed with concrete knowledge to achieve your corporate objectives. We can help through our integrated chain of services that covers all and every requirement, starting from training services, skilled resources, implementation, deployment, and up to consultancy services</a:t>
            </a:r>
            <a:r>
              <a:rPr lang="en-US" sz="2000" b="0" i="0" u="none" strike="noStrike" kern="1200" cap="none" spc="0" baseline="0" dirty="0">
                <a:solidFill>
                  <a:srgbClr val="000000"/>
                </a:solidFill>
                <a:uFillTx/>
                <a:latin typeface="Calibri"/>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Calibri"/>
            </a:endParaRPr>
          </a:p>
        </p:txBody>
      </p:sp>
      <p:graphicFrame>
        <p:nvGraphicFramePr>
          <p:cNvPr id="6" name="Table 6">
            <a:extLst>
              <a:ext uri="{FF2B5EF4-FFF2-40B4-BE49-F238E27FC236}">
                <a16:creationId xmlns:a16="http://schemas.microsoft.com/office/drawing/2014/main" xmlns="" id="{00000000-0000-0000-0000-000000000000}"/>
              </a:ext>
            </a:extLst>
          </p:cNvPr>
          <p:cNvGraphicFramePr>
            <a:graphicFrameLocks noGrp="1"/>
          </p:cNvGraphicFramePr>
          <p:nvPr>
            <p:extLst>
              <p:ext uri="{D42A27DB-BD31-4B8C-83A1-F6EECF244321}">
                <p14:modId xmlns:p14="http://schemas.microsoft.com/office/powerpoint/2010/main" val="999098048"/>
              </p:ext>
            </p:extLst>
          </p:nvPr>
        </p:nvGraphicFramePr>
        <p:xfrm>
          <a:off x="98471" y="4241718"/>
          <a:ext cx="11588309" cy="2560320"/>
        </p:xfrm>
        <a:graphic>
          <a:graphicData uri="http://schemas.openxmlformats.org/drawingml/2006/table">
            <a:tbl>
              <a:tblPr firstRow="1" bandRow="1">
                <a:effectLst/>
                <a:tableStyleId>{5C22544A-7EE6-4342-B048-85BDC9FD1C3A}</a:tableStyleId>
              </a:tblPr>
              <a:tblGrid>
                <a:gridCol w="5623916">
                  <a:extLst>
                    <a:ext uri="{9D8B030D-6E8A-4147-A177-3AD203B41FA5}">
                      <a16:colId xmlns:a16="http://schemas.microsoft.com/office/drawing/2014/main" xmlns="" val="1942406953"/>
                    </a:ext>
                  </a:extLst>
                </a:gridCol>
                <a:gridCol w="5964393">
                  <a:extLst>
                    <a:ext uri="{9D8B030D-6E8A-4147-A177-3AD203B41FA5}">
                      <a16:colId xmlns:a16="http://schemas.microsoft.com/office/drawing/2014/main" xmlns="" val="176474360"/>
                    </a:ext>
                  </a:extLst>
                </a:gridCol>
              </a:tblGrid>
              <a:tr h="2509954">
                <a:tc>
                  <a:txBody>
                    <a:bodyPr/>
                    <a:lstStyle/>
                    <a:p>
                      <a:pPr marL="342900" lvl="0" indent="-342900" algn="l">
                        <a:buSzPct val="100000"/>
                        <a:buFont typeface="Arial" pitchFamily="34"/>
                        <a:buChar char="•"/>
                      </a:pPr>
                      <a:r>
                        <a:rPr lang="en-US" sz="1800" dirty="0"/>
                        <a:t>IT &amp; Project Management  Training Services</a:t>
                      </a:r>
                    </a:p>
                    <a:p>
                      <a:pPr marL="342900" lvl="0" indent="-342900" algn="l">
                        <a:buSzPct val="100000"/>
                        <a:buFont typeface="Arial" pitchFamily="34"/>
                        <a:buChar char="•"/>
                      </a:pPr>
                      <a:r>
                        <a:rPr lang="en-US" sz="1800" dirty="0"/>
                        <a:t>IT &amp; PMO Consultancy Services</a:t>
                      </a:r>
                    </a:p>
                    <a:p>
                      <a:pPr marL="342900" lvl="0" indent="-342900" algn="l">
                        <a:buSzPct val="100000"/>
                        <a:buFont typeface="Arial" pitchFamily="34"/>
                        <a:buChar char="•"/>
                      </a:pPr>
                      <a:r>
                        <a:rPr lang="en-US" sz="1800" dirty="0"/>
                        <a:t>Scope-based Services</a:t>
                      </a:r>
                    </a:p>
                    <a:p>
                      <a:pPr marL="342900" lvl="0" indent="-342900" algn="l">
                        <a:buSzPct val="100000"/>
                        <a:buFont typeface="Arial" pitchFamily="34"/>
                        <a:buChar char="•"/>
                      </a:pPr>
                      <a:r>
                        <a:rPr lang="en-US" sz="1800" dirty="0"/>
                        <a:t>Time-Based Services </a:t>
                      </a:r>
                    </a:p>
                    <a:p>
                      <a:pPr marL="342900" lvl="0" indent="-342900" algn="l">
                        <a:buSzPct val="100000"/>
                        <a:buFont typeface="Arial" pitchFamily="34"/>
                        <a:buChar char="•"/>
                      </a:pPr>
                      <a:r>
                        <a:rPr lang="en-US" sz="1800" dirty="0"/>
                        <a:t>Risk Management Services</a:t>
                      </a:r>
                    </a:p>
                    <a:p>
                      <a:pPr marL="342900" lvl="0" indent="-342900" algn="l">
                        <a:buSzPct val="100000"/>
                        <a:buFont typeface="Arial" pitchFamily="34"/>
                        <a:buChar char="•"/>
                      </a:pPr>
                      <a:r>
                        <a:rPr lang="en-US" sz="1800" dirty="0"/>
                        <a:t>Quality Management</a:t>
                      </a:r>
                      <a:r>
                        <a:rPr lang="en-US" sz="1800" baseline="0" dirty="0"/>
                        <a:t> </a:t>
                      </a:r>
                      <a:r>
                        <a:rPr lang="en-US" sz="1800" dirty="0"/>
                        <a:t>Services</a:t>
                      </a:r>
                    </a:p>
                    <a:p>
                      <a:pPr marL="342900" lvl="0" indent="-342900" algn="l">
                        <a:buSzPct val="100000"/>
                        <a:buFont typeface="Arial" pitchFamily="34"/>
                        <a:buChar char="•"/>
                      </a:pPr>
                      <a:r>
                        <a:rPr lang="en-US" sz="1800" dirty="0"/>
                        <a:t>QA and QC</a:t>
                      </a:r>
                      <a:r>
                        <a:rPr lang="en-US" sz="1800" baseline="0" dirty="0"/>
                        <a:t> Services</a:t>
                      </a:r>
                    </a:p>
                    <a:p>
                      <a:pPr lvl="0"/>
                      <a:endParaRPr lang="en-US" dirty="0"/>
                    </a:p>
                  </a:txBody>
                  <a:tcPr/>
                </a:tc>
                <a:tc>
                  <a:txBody>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dirty="0"/>
                        <a:t>IT Development &amp; </a:t>
                      </a:r>
                      <a:r>
                        <a:rPr lang="en-US" sz="1800" baseline="0" dirty="0"/>
                        <a:t>Design Architecture </a:t>
                      </a:r>
                      <a:r>
                        <a:rPr lang="en-US" sz="1800" dirty="0"/>
                        <a:t> Services</a:t>
                      </a:r>
                    </a:p>
                    <a:p>
                      <a:pPr marL="342900" lvl="0" indent="-342900" algn="l">
                        <a:buSzPct val="100000"/>
                        <a:buFont typeface="Arial" pitchFamily="34"/>
                        <a:buChar char="•"/>
                      </a:pPr>
                      <a:r>
                        <a:rPr lang="en-US" sz="1800" baseline="0" dirty="0"/>
                        <a:t>Business Intelligence and Big Data Services and Solutions.</a:t>
                      </a:r>
                    </a:p>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dirty="0"/>
                        <a:t>IT Infrastructure , Networking</a:t>
                      </a:r>
                      <a:r>
                        <a:rPr lang="en-US" sz="1800" baseline="0" dirty="0"/>
                        <a:t> and Security Services.</a:t>
                      </a:r>
                    </a:p>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baseline="0" dirty="0"/>
                        <a:t>HealthCare IT-Solutions.</a:t>
                      </a:r>
                    </a:p>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baseline="0" dirty="0"/>
                        <a:t>ERP System and Solutions </a:t>
                      </a:r>
                    </a:p>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baseline="0" dirty="0"/>
                        <a:t>Business Continuity &amp; Disasters Recovery Services.</a:t>
                      </a:r>
                      <a:endParaRPr lang="en-US" sz="1800" dirty="0"/>
                    </a:p>
                    <a:p>
                      <a:pPr marL="342900" marR="0" lvl="0" indent="-342900" algn="l" defTabSz="914400" rtl="0" fontAlgn="auto" hangingPunct="1">
                        <a:lnSpc>
                          <a:spcPct val="100000"/>
                        </a:lnSpc>
                        <a:spcBef>
                          <a:spcPts val="0"/>
                        </a:spcBef>
                        <a:spcAft>
                          <a:spcPts val="0"/>
                        </a:spcAft>
                        <a:buSzPct val="100000"/>
                        <a:buFont typeface="Arial" pitchFamily="34"/>
                        <a:buChar char="•"/>
                        <a:tabLst/>
                      </a:pPr>
                      <a:r>
                        <a:rPr lang="en-US" sz="1800" baseline="0" dirty="0"/>
                        <a:t>Organizational performance and Measurements Service</a:t>
                      </a:r>
                    </a:p>
                    <a:p>
                      <a:pPr marL="342900" lvl="0" indent="-342900" algn="l">
                        <a:buSzPct val="100000"/>
                        <a:buFont typeface="Arial" pitchFamily="34"/>
                        <a:buChar char="•"/>
                      </a:pPr>
                      <a:endParaRPr lang="en-US" sz="1800" dirty="0"/>
                    </a:p>
                    <a:p>
                      <a:pPr lvl="0"/>
                      <a:endParaRPr lang="en-US" dirty="0"/>
                    </a:p>
                  </a:txBody>
                  <a:tcPr/>
                </a:tc>
                <a:extLst>
                  <a:ext uri="{0D108BD9-81ED-4DB2-BD59-A6C34878D82A}">
                    <a16:rowId xmlns:a16="http://schemas.microsoft.com/office/drawing/2014/main" xmlns="" val="256175245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 Why NozomDar Specifically…?</a:t>
            </a:r>
          </a:p>
        </p:txBody>
      </p:sp>
      <p:sp>
        <p:nvSpPr>
          <p:cNvPr id="3" name="Subtitle 2"/>
          <p:cNvSpPr txBox="1">
            <a:spLocks noGrp="1"/>
          </p:cNvSpPr>
          <p:nvPr>
            <p:ph type="subTitle" idx="1"/>
          </p:nvPr>
        </p:nvSpPr>
        <p:spPr>
          <a:xfrm>
            <a:off x="98471" y="1266096"/>
            <a:ext cx="11943472" cy="5366723"/>
          </a:xfrm>
          <a:ln w="9528" cap="rnd">
            <a:solidFill>
              <a:srgbClr val="002060"/>
            </a:solidFill>
            <a:prstDash val="solid"/>
          </a:ln>
        </p:spPr>
        <p:txBody>
          <a:bodyPr anchorCtr="0"/>
          <a:lstStyle/>
          <a:p>
            <a:pPr lvl="0" algn="just">
              <a:lnSpc>
                <a:spcPct val="80000"/>
              </a:lnSpc>
            </a:pPr>
            <a:r>
              <a:rPr lang="en-US" sz="1900" dirty="0">
                <a:solidFill>
                  <a:srgbClr val="002060"/>
                </a:solidFill>
              </a:rPr>
              <a:t>We believe our core values of integrity, client satisfaction, innovation and </a:t>
            </a:r>
            <a:r>
              <a:rPr lang="en-US" sz="1900" u="sng" dirty="0">
                <a:solidFill>
                  <a:srgbClr val="002060"/>
                </a:solidFill>
              </a:rPr>
              <a:t>industry-experts</a:t>
            </a:r>
            <a:r>
              <a:rPr lang="en-US" sz="1900" dirty="0">
                <a:solidFill>
                  <a:srgbClr val="002060"/>
                </a:solidFill>
              </a:rPr>
              <a:t> along with </a:t>
            </a:r>
            <a:r>
              <a:rPr lang="en-US" sz="1900" u="sng" dirty="0">
                <a:solidFill>
                  <a:srgbClr val="002060"/>
                </a:solidFill>
              </a:rPr>
              <a:t>knowledge</a:t>
            </a:r>
            <a:r>
              <a:rPr lang="en-US" sz="1900" dirty="0">
                <a:solidFill>
                  <a:srgbClr val="002060"/>
                </a:solidFill>
              </a:rPr>
              <a:t> differentiate us from our competitors.</a:t>
            </a:r>
          </a:p>
          <a:p>
            <a:pPr lvl="0" algn="just">
              <a:lnSpc>
                <a:spcPct val="80000"/>
              </a:lnSpc>
            </a:pPr>
            <a:r>
              <a:rPr lang="en-US" sz="1900" dirty="0">
                <a:solidFill>
                  <a:srgbClr val="002060"/>
                </a:solidFill>
              </a:rPr>
              <a:t>Our focus on developing and maintaining a measurable client satisfaction program has created a company culture where each of our associates delivers quality service every day.</a:t>
            </a:r>
          </a:p>
          <a:p>
            <a:pPr lvl="0" algn="just">
              <a:lnSpc>
                <a:spcPct val="80000"/>
              </a:lnSpc>
            </a:pPr>
            <a:r>
              <a:rPr lang="en-US" sz="1900" dirty="0">
                <a:solidFill>
                  <a:srgbClr val="002060"/>
                </a:solidFill>
              </a:rPr>
              <a:t>Our attitude towards high quality service delivery and helping others makes our business culture unique  and valuable.</a:t>
            </a:r>
          </a:p>
          <a:p>
            <a:pPr lvl="0" algn="just">
              <a:lnSpc>
                <a:spcPct val="80000"/>
              </a:lnSpc>
            </a:pPr>
            <a:r>
              <a:rPr lang="en-US" sz="1900" dirty="0">
                <a:solidFill>
                  <a:srgbClr val="002060"/>
                </a:solidFill>
              </a:rPr>
              <a:t>We are always looking for the brightest and most talented people around to join us in servicing our clients and IT industry in general.</a:t>
            </a:r>
          </a:p>
          <a:p>
            <a:pPr lvl="0" algn="just">
              <a:lnSpc>
                <a:spcPct val="80000"/>
              </a:lnSpc>
            </a:pPr>
            <a:r>
              <a:rPr lang="en-US" sz="2000" b="1" dirty="0">
                <a:solidFill>
                  <a:srgbClr val="F6A616"/>
                </a:solidFill>
              </a:rPr>
              <a:t>Key features that define us are:</a:t>
            </a:r>
          </a:p>
          <a:p>
            <a:pPr marL="342900" lvl="0" indent="-342900" algn="just">
              <a:lnSpc>
                <a:spcPct val="80000"/>
              </a:lnSpc>
              <a:buChar char="•"/>
            </a:pPr>
            <a:endParaRPr lang="en-US" sz="1900" dirty="0">
              <a:solidFill>
                <a:srgbClr val="002060"/>
              </a:solidFill>
            </a:endParaRPr>
          </a:p>
          <a:p>
            <a:pPr marL="342900" lvl="0" indent="-342900" algn="just">
              <a:lnSpc>
                <a:spcPct val="80000"/>
              </a:lnSpc>
              <a:buChar char="•"/>
            </a:pPr>
            <a:r>
              <a:rPr lang="en-US" sz="1900" dirty="0">
                <a:solidFill>
                  <a:srgbClr val="002060"/>
                </a:solidFill>
              </a:rPr>
              <a:t>Comprehensive one-stop provider offering the services you need in IT industry.</a:t>
            </a:r>
          </a:p>
          <a:p>
            <a:pPr marL="342900" lvl="0" indent="-342900" algn="just">
              <a:lnSpc>
                <a:spcPct val="80000"/>
              </a:lnSpc>
              <a:buChar char="•"/>
            </a:pPr>
            <a:r>
              <a:rPr lang="en-US" sz="1900" dirty="0">
                <a:solidFill>
                  <a:srgbClr val="002060"/>
                </a:solidFill>
              </a:rPr>
              <a:t>Reliable and Cost-effective quality services.</a:t>
            </a:r>
          </a:p>
          <a:p>
            <a:pPr marL="342900" lvl="0" indent="-342900" algn="just">
              <a:lnSpc>
                <a:spcPct val="80000"/>
              </a:lnSpc>
              <a:buChar char="•"/>
            </a:pPr>
            <a:r>
              <a:rPr lang="en-US" sz="1900" dirty="0">
                <a:solidFill>
                  <a:srgbClr val="002060"/>
                </a:solidFill>
              </a:rPr>
              <a:t>Wide range of expertise and integrated end-to-end solution delivery.</a:t>
            </a:r>
          </a:p>
          <a:p>
            <a:pPr marL="342900" lvl="0" indent="-342900" algn="just">
              <a:lnSpc>
                <a:spcPct val="80000"/>
              </a:lnSpc>
              <a:buChar char="•"/>
            </a:pPr>
            <a:r>
              <a:rPr lang="en-US" sz="1900" dirty="0">
                <a:solidFill>
                  <a:srgbClr val="002060"/>
                </a:solidFill>
              </a:rPr>
              <a:t>Technical Capabilities from industry-experts.</a:t>
            </a:r>
          </a:p>
          <a:p>
            <a:pPr marL="342900" lvl="0" indent="-342900" algn="just">
              <a:lnSpc>
                <a:spcPct val="80000"/>
              </a:lnSpc>
              <a:buChar char="•"/>
            </a:pPr>
            <a:r>
              <a:rPr lang="en-US" sz="1900" dirty="0">
                <a:solidFill>
                  <a:srgbClr val="002060"/>
                </a:solidFill>
              </a:rPr>
              <a:t>Best-of-breed IT Training conducted by certified instructors.</a:t>
            </a:r>
          </a:p>
          <a:p>
            <a:pPr marL="342900" lvl="0" indent="-342900" algn="just">
              <a:lnSpc>
                <a:spcPct val="80000"/>
              </a:lnSpc>
              <a:buChar char="•"/>
            </a:pPr>
            <a:r>
              <a:rPr lang="en-US" sz="1900" dirty="0">
                <a:solidFill>
                  <a:srgbClr val="002060"/>
                </a:solidFill>
              </a:rPr>
              <a:t>Technical Guidance, Best Practices, Problem solving gained from working with multinational companies and leading  Mega Projects.</a:t>
            </a:r>
          </a:p>
          <a:p>
            <a:pPr marL="342900" lvl="0" indent="-342900" algn="just">
              <a:lnSpc>
                <a:spcPct val="80000"/>
              </a:lnSpc>
              <a:buChar char="•"/>
            </a:pPr>
            <a:endParaRPr lang="en-US" sz="1900" dirty="0">
              <a:solidFill>
                <a:srgbClr val="002060"/>
              </a:solidFill>
            </a:endParaRPr>
          </a:p>
          <a:p>
            <a:pPr lvl="0" algn="just">
              <a:lnSpc>
                <a:spcPct val="80000"/>
              </a:lnSpc>
            </a:pPr>
            <a:endParaRPr lang="en-US" sz="1900" dirty="0">
              <a:solidFill>
                <a:srgbClr val="002060"/>
              </a:solidFill>
            </a:endParaRPr>
          </a:p>
          <a:p>
            <a:pPr lvl="0" algn="l">
              <a:lnSpc>
                <a:spcPct val="80000"/>
              </a:lnSpc>
            </a:pPr>
            <a:endParaRPr lang="en-US" sz="2200" dirty="0"/>
          </a:p>
          <a:p>
            <a:pPr lvl="0" algn="l">
              <a:lnSpc>
                <a:spcPct val="80000"/>
              </a:lnSpc>
            </a:pPr>
            <a:endParaRPr lang="en-US" sz="2200" dirty="0"/>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 Contact US</a:t>
            </a:r>
          </a:p>
        </p:txBody>
      </p:sp>
      <p:sp>
        <p:nvSpPr>
          <p:cNvPr id="3" name="Subtitle 2"/>
          <p:cNvSpPr txBox="1">
            <a:spLocks noGrp="1"/>
          </p:cNvSpPr>
          <p:nvPr>
            <p:ph type="subTitle" idx="1"/>
          </p:nvPr>
        </p:nvSpPr>
        <p:spPr>
          <a:xfrm>
            <a:off x="98471" y="1266096"/>
            <a:ext cx="11943472" cy="5492517"/>
          </a:xfrm>
          <a:ln w="9528" cap="rnd">
            <a:solidFill>
              <a:srgbClr val="002060"/>
            </a:solidFill>
            <a:prstDash val="solid"/>
          </a:ln>
        </p:spPr>
        <p:txBody>
          <a:bodyPr anchorCtr="0"/>
          <a:lstStyle/>
          <a:p>
            <a:pPr lvl="0" algn="l" hangingPunct="0">
              <a:lnSpc>
                <a:spcPct val="70000"/>
              </a:lnSpc>
              <a:spcBef>
                <a:spcPts val="0"/>
              </a:spcBef>
            </a:pPr>
            <a:r>
              <a:rPr lang="en-US" sz="1900" b="1" u="sng" dirty="0">
                <a:solidFill>
                  <a:srgbClr val="002060"/>
                </a:solidFill>
                <a:latin typeface="Cambria" pitchFamily="18"/>
                <a:cs typeface="Times New Roman" pitchFamily="18"/>
              </a:rPr>
              <a:t>Egypt Headquarter:</a:t>
            </a:r>
          </a:p>
          <a:p>
            <a:pPr lvl="0" algn="l" hangingPunct="0">
              <a:lnSpc>
                <a:spcPct val="70000"/>
              </a:lnSpc>
              <a:spcBef>
                <a:spcPts val="0"/>
              </a:spcBef>
            </a:pPr>
            <a:endParaRPr lang="en-US" sz="1900" b="1" dirty="0">
              <a:solidFill>
                <a:srgbClr val="002060"/>
              </a:solidFill>
              <a:latin typeface="Cambria" pitchFamily="18"/>
              <a:cs typeface="Times New Roman" pitchFamily="18"/>
            </a:endParaRPr>
          </a:p>
          <a:p>
            <a:pPr lvl="0" algn="l" hangingPunct="0">
              <a:lnSpc>
                <a:spcPct val="70000"/>
              </a:lnSpc>
              <a:spcBef>
                <a:spcPts val="0"/>
              </a:spcBef>
            </a:pPr>
            <a:r>
              <a:rPr lang="en-US" sz="1800" b="1">
                <a:solidFill>
                  <a:srgbClr val="002060"/>
                </a:solidFill>
                <a:cs typeface="Times New Roman" pitchFamily="18"/>
              </a:rPr>
              <a:t>4 Al-Aslah </a:t>
            </a:r>
            <a:r>
              <a:rPr lang="en-US" sz="1800" b="1" dirty="0">
                <a:solidFill>
                  <a:srgbClr val="002060"/>
                </a:solidFill>
                <a:cs typeface="Times New Roman" pitchFamily="18"/>
              </a:rPr>
              <a:t>STR. Branched from Tayaran Road, </a:t>
            </a:r>
          </a:p>
          <a:p>
            <a:pPr lvl="0" algn="l" hangingPunct="0">
              <a:lnSpc>
                <a:spcPct val="70000"/>
              </a:lnSpc>
              <a:spcBef>
                <a:spcPts val="0"/>
              </a:spcBef>
            </a:pPr>
            <a:r>
              <a:rPr lang="en-US" sz="1800" b="1" dirty="0">
                <a:solidFill>
                  <a:srgbClr val="002060"/>
                </a:solidFill>
                <a:cs typeface="Times New Roman" pitchFamily="18"/>
              </a:rPr>
              <a:t>Nasr City,  Cairo Egypt</a:t>
            </a:r>
          </a:p>
          <a:p>
            <a:pPr lvl="0" algn="l" hangingPunct="0">
              <a:lnSpc>
                <a:spcPct val="80000"/>
              </a:lnSpc>
              <a:spcBef>
                <a:spcPts val="0"/>
              </a:spcBef>
            </a:pPr>
            <a:r>
              <a:rPr lang="en-US" sz="1800" b="1" dirty="0">
                <a:solidFill>
                  <a:srgbClr val="002060"/>
                </a:solidFill>
                <a:cs typeface="Times New Roman" pitchFamily="18"/>
              </a:rPr>
              <a:t>Phone: +202 22603696</a:t>
            </a:r>
          </a:p>
          <a:p>
            <a:pPr lvl="0" algn="l" hangingPunct="0">
              <a:lnSpc>
                <a:spcPct val="70000"/>
              </a:lnSpc>
              <a:spcBef>
                <a:spcPts val="0"/>
              </a:spcBef>
            </a:pPr>
            <a:endParaRPr lang="nn-NO" sz="1800" b="1" dirty="0">
              <a:solidFill>
                <a:srgbClr val="002060"/>
              </a:solidFill>
              <a:ea typeface="游ゴシック" pitchFamily="34"/>
            </a:endParaRPr>
          </a:p>
          <a:p>
            <a:pPr lvl="0" algn="l" hangingPunct="0">
              <a:lnSpc>
                <a:spcPct val="80000"/>
              </a:lnSpc>
              <a:spcBef>
                <a:spcPts val="0"/>
              </a:spcBef>
            </a:pPr>
            <a:r>
              <a:rPr lang="en-US" sz="1800" b="1" dirty="0">
                <a:solidFill>
                  <a:srgbClr val="002060"/>
                </a:solidFill>
                <a:cs typeface="Times New Roman" pitchFamily="18"/>
              </a:rPr>
              <a:t>Email: Info@nozomdar.com</a:t>
            </a:r>
          </a:p>
          <a:p>
            <a:pPr lvl="0" algn="l" hangingPunct="0">
              <a:lnSpc>
                <a:spcPct val="80000"/>
              </a:lnSpc>
              <a:spcBef>
                <a:spcPts val="0"/>
              </a:spcBef>
            </a:pPr>
            <a:r>
              <a:rPr lang="en-US" sz="1800" b="1" dirty="0">
                <a:solidFill>
                  <a:srgbClr val="002060"/>
                </a:solidFill>
                <a:cs typeface="Times New Roman" pitchFamily="18"/>
              </a:rPr>
              <a:t>Web: http://www.nozomdar.com</a:t>
            </a:r>
            <a:r>
              <a:rPr lang="en-US" b="1" dirty="0">
                <a:solidFill>
                  <a:srgbClr val="002060"/>
                </a:solidFill>
                <a:ea typeface="游ゴシック" pitchFamily="34"/>
              </a:rPr>
              <a:t> </a:t>
            </a:r>
            <a:endParaRPr lang="en-US" sz="4000" b="1" dirty="0">
              <a:solidFill>
                <a:srgbClr val="002060"/>
              </a:solidFill>
              <a:ea typeface="游ゴシック" pitchFamily="34"/>
            </a:endParaRPr>
          </a:p>
          <a:p>
            <a:pPr lvl="0" algn="l" hangingPunct="0">
              <a:lnSpc>
                <a:spcPct val="70000"/>
              </a:lnSpc>
              <a:spcBef>
                <a:spcPts val="0"/>
              </a:spcBef>
            </a:pPr>
            <a:endParaRPr lang="nn-NO" sz="1900" b="1" dirty="0">
              <a:solidFill>
                <a:srgbClr val="002060"/>
              </a:solidFill>
              <a:ea typeface="游ゴシック" pitchFamily="34"/>
            </a:endParaRPr>
          </a:p>
          <a:p>
            <a:pPr lvl="0" algn="l" hangingPunct="0">
              <a:lnSpc>
                <a:spcPct val="70000"/>
              </a:lnSpc>
              <a:spcBef>
                <a:spcPts val="0"/>
              </a:spcBef>
            </a:pPr>
            <a:endParaRPr lang="nn-NO" sz="1900" b="1" dirty="0">
              <a:solidFill>
                <a:srgbClr val="002060"/>
              </a:solidFill>
              <a:ea typeface="游ゴシック" pitchFamily="34"/>
            </a:endParaRPr>
          </a:p>
          <a:p>
            <a:pPr lvl="0" algn="l" hangingPunct="0">
              <a:lnSpc>
                <a:spcPct val="70000"/>
              </a:lnSpc>
              <a:spcBef>
                <a:spcPts val="0"/>
              </a:spcBef>
            </a:pPr>
            <a:r>
              <a:rPr lang="nn-NO" sz="1900" b="1" dirty="0">
                <a:solidFill>
                  <a:srgbClr val="002060"/>
                </a:solidFill>
                <a:ea typeface="游ゴシック" pitchFamily="34"/>
              </a:rPr>
              <a:t>USA Representative:</a:t>
            </a:r>
          </a:p>
          <a:p>
            <a:pPr lvl="0" algn="l" hangingPunct="0">
              <a:lnSpc>
                <a:spcPct val="70000"/>
              </a:lnSpc>
              <a:spcBef>
                <a:spcPts val="0"/>
              </a:spcBef>
            </a:pPr>
            <a:r>
              <a:rPr lang="nn-NO" sz="1900" b="1" dirty="0">
                <a:solidFill>
                  <a:srgbClr val="002060"/>
                </a:solidFill>
                <a:ea typeface="游ゴシック" pitchFamily="34"/>
              </a:rPr>
              <a:t>11751 Spring Song Dr, San Antonio, Tx 78249</a:t>
            </a:r>
          </a:p>
          <a:p>
            <a:pPr lvl="0" algn="l" hangingPunct="0">
              <a:lnSpc>
                <a:spcPct val="70000"/>
              </a:lnSpc>
              <a:spcBef>
                <a:spcPts val="0"/>
              </a:spcBef>
            </a:pPr>
            <a:r>
              <a:rPr lang="en-US" sz="1900" b="1" dirty="0">
                <a:solidFill>
                  <a:srgbClr val="002060"/>
                </a:solidFill>
                <a:latin typeface="Cambria" pitchFamily="18"/>
                <a:ea typeface="游ゴシック" pitchFamily="34"/>
                <a:cs typeface="Times New Roman" pitchFamily="18"/>
              </a:rPr>
              <a:t>USA Mobile:  +1 (210) 769-6961</a:t>
            </a:r>
            <a:endParaRPr lang="en-US" sz="2600" b="1" dirty="0">
              <a:solidFill>
                <a:srgbClr val="002060"/>
              </a:solidFill>
              <a:ea typeface="游ゴシック" pitchFamily="34"/>
            </a:endParaRPr>
          </a:p>
          <a:p>
            <a:pPr lvl="0" algn="just">
              <a:lnSpc>
                <a:spcPct val="70000"/>
              </a:lnSpc>
            </a:pPr>
            <a:endParaRPr lang="en-US" sz="1900" dirty="0"/>
          </a:p>
          <a:p>
            <a:pPr lvl="0" algn="just">
              <a:lnSpc>
                <a:spcPct val="70000"/>
              </a:lnSpc>
            </a:pPr>
            <a:endParaRPr lang="en-US" sz="1900" dirty="0"/>
          </a:p>
          <a:p>
            <a:pPr lvl="0" algn="just">
              <a:lnSpc>
                <a:spcPct val="70000"/>
              </a:lnSpc>
            </a:pPr>
            <a:r>
              <a:rPr lang="en-US" sz="1900" b="1" dirty="0">
                <a:solidFill>
                  <a:srgbClr val="002060"/>
                </a:solidFill>
              </a:rPr>
              <a:t>KSA </a:t>
            </a:r>
            <a:r>
              <a:rPr lang="nn-NO" sz="1900" b="1" dirty="0">
                <a:solidFill>
                  <a:srgbClr val="002060"/>
                </a:solidFill>
                <a:ea typeface="游ゴシック" pitchFamily="34"/>
              </a:rPr>
              <a:t>Representative</a:t>
            </a:r>
            <a:r>
              <a:rPr lang="en-US" sz="1900" b="1" dirty="0">
                <a:solidFill>
                  <a:srgbClr val="002060"/>
                </a:solidFill>
              </a:rPr>
              <a:t>:</a:t>
            </a:r>
          </a:p>
          <a:p>
            <a:pPr lvl="0" algn="just">
              <a:lnSpc>
                <a:spcPct val="70000"/>
              </a:lnSpc>
            </a:pPr>
            <a:endParaRPr lang="en-US" sz="1900" b="1" dirty="0">
              <a:solidFill>
                <a:srgbClr val="002060"/>
              </a:solidFill>
            </a:endParaRPr>
          </a:p>
          <a:p>
            <a:pPr lvl="0" algn="just">
              <a:lnSpc>
                <a:spcPct val="70000"/>
              </a:lnSpc>
            </a:pPr>
            <a:endParaRPr lang="en-US" sz="1900" b="1" dirty="0">
              <a:solidFill>
                <a:srgbClr val="002060"/>
              </a:solidFill>
            </a:endParaRPr>
          </a:p>
          <a:p>
            <a:pPr lvl="0" algn="just">
              <a:lnSpc>
                <a:spcPct val="70000"/>
              </a:lnSpc>
            </a:pPr>
            <a:endParaRPr lang="en-US" sz="1900" b="1" dirty="0">
              <a:solidFill>
                <a:srgbClr val="002060"/>
              </a:solidFill>
            </a:endParaRPr>
          </a:p>
          <a:p>
            <a:pPr lvl="0" algn="just">
              <a:lnSpc>
                <a:spcPct val="70000"/>
              </a:lnSpc>
            </a:pPr>
            <a:r>
              <a:rPr lang="en-US" sz="1900" b="1" dirty="0">
                <a:solidFill>
                  <a:srgbClr val="002060"/>
                </a:solidFill>
              </a:rPr>
              <a:t>Dubai </a:t>
            </a:r>
            <a:r>
              <a:rPr lang="nn-NO" sz="1900" b="1" dirty="0">
                <a:solidFill>
                  <a:srgbClr val="002060"/>
                </a:solidFill>
                <a:ea typeface="游ゴシック" pitchFamily="34"/>
              </a:rPr>
              <a:t>Representative</a:t>
            </a:r>
            <a:r>
              <a:rPr lang="en-US" sz="1900" b="1" dirty="0">
                <a:solidFill>
                  <a:srgbClr val="002060"/>
                </a:solidFill>
              </a:rPr>
              <a:t>:</a:t>
            </a:r>
          </a:p>
          <a:p>
            <a:pPr lvl="0" algn="just">
              <a:lnSpc>
                <a:spcPct val="70000"/>
              </a:lnSpc>
            </a:pPr>
            <a:endParaRPr lang="en-US" sz="1900" dirty="0"/>
          </a:p>
          <a:p>
            <a:pPr lvl="0" algn="l">
              <a:lnSpc>
                <a:spcPct val="70000"/>
              </a:lnSpc>
            </a:pPr>
            <a:endParaRPr lang="en-US" sz="2200" dirty="0"/>
          </a:p>
          <a:p>
            <a:pPr lvl="0" algn="l">
              <a:lnSpc>
                <a:spcPct val="70000"/>
              </a:lnSpc>
            </a:pPr>
            <a:endParaRPr lang="en-US" sz="2200" dirty="0"/>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0" y="34655"/>
            <a:ext cx="9439425" cy="1025911"/>
          </a:xfrm>
          <a:gradFill>
            <a:gsLst>
              <a:gs pos="0">
                <a:srgbClr val="FFFFFF"/>
              </a:gs>
              <a:gs pos="100000">
                <a:srgbClr val="3864B3"/>
              </a:gs>
            </a:gsLst>
            <a:path path="circle">
              <a:fillToRect l="100000" t="100000"/>
            </a:path>
          </a:gradFill>
        </p:spPr>
        <p:txBody>
          <a:bodyPr/>
          <a:lstStyle/>
          <a:p>
            <a:pPr lvl="0" algn="l"/>
            <a:r>
              <a:rPr lang="en-US" b="1" dirty="0">
                <a:solidFill>
                  <a:srgbClr val="FFFFFF"/>
                </a:solidFill>
              </a:rPr>
              <a:t> Word from </a:t>
            </a:r>
            <a:r>
              <a:rPr lang="en-US" b="1" dirty="0" smtClean="0">
                <a:solidFill>
                  <a:srgbClr val="FFFFFF"/>
                </a:solidFill>
              </a:rPr>
              <a:t>NozomDar</a:t>
            </a:r>
            <a:endParaRPr lang="en-US" b="1" dirty="0">
              <a:solidFill>
                <a:srgbClr val="FFFFFF"/>
              </a:solidFill>
            </a:endParaRPr>
          </a:p>
        </p:txBody>
      </p:sp>
      <p:sp>
        <p:nvSpPr>
          <p:cNvPr id="3" name="Subtitle 2"/>
          <p:cNvSpPr txBox="1">
            <a:spLocks noGrp="1"/>
          </p:cNvSpPr>
          <p:nvPr>
            <p:ph type="subTitle" idx="1"/>
          </p:nvPr>
        </p:nvSpPr>
        <p:spPr>
          <a:xfrm>
            <a:off x="98471" y="1723296"/>
            <a:ext cx="11943472" cy="5005050"/>
          </a:xfrm>
          <a:ln w="9528" cap="rnd">
            <a:solidFill>
              <a:srgbClr val="002060"/>
            </a:solidFill>
            <a:prstDash val="solid"/>
          </a:ln>
        </p:spPr>
        <p:txBody>
          <a:bodyPr anchorCtr="0"/>
          <a:lstStyle/>
          <a:p>
            <a:pPr lvl="0" algn="just">
              <a:lnSpc>
                <a:spcPct val="80000"/>
              </a:lnSpc>
            </a:pPr>
            <a:r>
              <a:rPr lang="en-US" dirty="0">
                <a:solidFill>
                  <a:srgbClr val="002060"/>
                </a:solidFill>
              </a:rPr>
              <a:t>Nowadays information technology has become the driving element to each and every business. Meanwhile the world  Technology  development sees no stop, but rather consequently presenting real-time changes and challenges. These might lead to a  pay more attention  to effective and efficient operation, which mainly requires on-time professional but yet innovative solutions.</a:t>
            </a:r>
          </a:p>
          <a:p>
            <a:pPr lvl="0" algn="just">
              <a:lnSpc>
                <a:spcPct val="80000"/>
              </a:lnSpc>
            </a:pPr>
            <a:r>
              <a:rPr lang="en-US" dirty="0">
                <a:solidFill>
                  <a:srgbClr val="002060"/>
                </a:solidFill>
              </a:rPr>
              <a:t>For IT Professional services and solutions to be really running  effectively and efficiently, it should be based on </a:t>
            </a:r>
            <a:r>
              <a:rPr lang="en-US" b="1" dirty="0">
                <a:solidFill>
                  <a:srgbClr val="002060"/>
                </a:solidFill>
              </a:rPr>
              <a:t>efficient</a:t>
            </a:r>
            <a:r>
              <a:rPr lang="en-US" dirty="0">
                <a:solidFill>
                  <a:srgbClr val="002060"/>
                </a:solidFill>
              </a:rPr>
              <a:t> </a:t>
            </a:r>
            <a:r>
              <a:rPr lang="en-US" b="1" dirty="0">
                <a:solidFill>
                  <a:srgbClr val="002060"/>
                </a:solidFill>
              </a:rPr>
              <a:t>functioning</a:t>
            </a:r>
            <a:r>
              <a:rPr lang="en-US" dirty="0">
                <a:solidFill>
                  <a:srgbClr val="002060"/>
                </a:solidFill>
              </a:rPr>
              <a:t> high matching to real problems, precise forecast for expected and resulting new challenges, stringent secure IT solutions.</a:t>
            </a:r>
            <a:br>
              <a:rPr lang="en-US" dirty="0">
                <a:solidFill>
                  <a:srgbClr val="002060"/>
                </a:solidFill>
              </a:rPr>
            </a:br>
            <a:r>
              <a:rPr lang="en-US" dirty="0">
                <a:solidFill>
                  <a:srgbClr val="002060"/>
                </a:solidFill>
              </a:rPr>
              <a:t>Such needs to be implemented by Co-assistant IT experts, well-capable with a </a:t>
            </a:r>
            <a:r>
              <a:rPr lang="en-US" b="1" dirty="0">
                <a:solidFill>
                  <a:srgbClr val="002060"/>
                </a:solidFill>
              </a:rPr>
              <a:t>mix of expertise and knowledge</a:t>
            </a:r>
            <a:r>
              <a:rPr lang="en-US" dirty="0">
                <a:solidFill>
                  <a:srgbClr val="002060"/>
                </a:solidFill>
              </a:rPr>
              <a:t> that takes in-depth problem diagnosis into innovative solutions.</a:t>
            </a:r>
          </a:p>
          <a:p>
            <a:pPr lvl="0" algn="just">
              <a:lnSpc>
                <a:spcPct val="80000"/>
              </a:lnSpc>
            </a:pPr>
            <a:r>
              <a:rPr lang="en-US" dirty="0">
                <a:solidFill>
                  <a:srgbClr val="002060"/>
                </a:solidFill>
              </a:rPr>
              <a:t>Our key mission in IT industry is to help foster the critical connecting between knowledge and operation. To do So, IT challenges, be they are new solution implementation, new technology adoption and /or adaptation, infrastructure capability expansion, network coverage expansion, or system upgrade; will lead to step forward to further successful business operation as long as we ,industry experts,  are injecting  </a:t>
            </a:r>
            <a:r>
              <a:rPr lang="en-US" b="1" dirty="0">
                <a:solidFill>
                  <a:srgbClr val="002060"/>
                </a:solidFill>
              </a:rPr>
              <a:t>knowledge along with  experience into best practices.</a:t>
            </a:r>
          </a:p>
          <a:p>
            <a:pPr lvl="0" algn="l">
              <a:lnSpc>
                <a:spcPct val="80000"/>
              </a:lnSpc>
            </a:pPr>
            <a:endParaRPr lang="en-US" b="1" dirty="0">
              <a:solidFill>
                <a:srgbClr val="C00000"/>
              </a:solidFill>
            </a:endParaRPr>
          </a:p>
          <a:p>
            <a:pPr lvl="0" algn="l">
              <a:lnSpc>
                <a:spcPct val="80000"/>
              </a:lnSpc>
            </a:pPr>
            <a:endParaRPr lang="en-US" dirty="0"/>
          </a:p>
        </p:txBody>
      </p:sp>
      <p:sp>
        <p:nvSpPr>
          <p:cNvPr id="5" name="TextBox 4"/>
          <p:cNvSpPr txBox="1"/>
          <p:nvPr/>
        </p:nvSpPr>
        <p:spPr>
          <a:xfrm>
            <a:off x="263328" y="1200067"/>
            <a:ext cx="8365790"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dirty="0">
                <a:solidFill>
                  <a:srgbClr val="002060"/>
                </a:solidFill>
                <a:uFillTx/>
                <a:latin typeface="Calibri"/>
              </a:rPr>
              <a:t>Be adjacent to a globe of potentials….</a:t>
            </a:r>
          </a:p>
        </p:txBody>
      </p:sp>
      <p:pic>
        <p:nvPicPr>
          <p:cNvPr id="6" name="Picture 5"/>
          <p:cNvPicPr>
            <a:picLocks noChangeAspect="1"/>
          </p:cNvPicPr>
          <p:nvPr/>
        </p:nvPicPr>
        <p:blipFill>
          <a:blip r:embed="rId2"/>
          <a:stretch>
            <a:fillRect/>
          </a:stretch>
        </p:blipFill>
        <p:spPr>
          <a:xfrm>
            <a:off x="9537895" y="-1"/>
            <a:ext cx="2654105" cy="106056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Our Team</a:t>
            </a:r>
          </a:p>
        </p:txBody>
      </p:sp>
      <p:sp>
        <p:nvSpPr>
          <p:cNvPr id="3" name="Subtitle 2"/>
          <p:cNvSpPr txBox="1">
            <a:spLocks noGrp="1"/>
          </p:cNvSpPr>
          <p:nvPr>
            <p:ph type="subTitle" idx="1"/>
          </p:nvPr>
        </p:nvSpPr>
        <p:spPr>
          <a:xfrm>
            <a:off x="98471" y="3889638"/>
            <a:ext cx="11987509" cy="2829217"/>
          </a:xfrm>
          <a:ln w="9528" cap="rnd">
            <a:solidFill>
              <a:srgbClr val="002060"/>
            </a:solidFill>
            <a:prstDash val="solid"/>
          </a:ln>
        </p:spPr>
        <p:txBody>
          <a:bodyPr anchorCtr="0"/>
          <a:lstStyle/>
          <a:p>
            <a:pPr lvl="0" algn="just"/>
            <a:r>
              <a:rPr lang="en-US" sz="2800">
                <a:solidFill>
                  <a:srgbClr val="002060"/>
                </a:solidFill>
              </a:rPr>
              <a:t>Our team come from industry-experts who combining knowledge along with  a considerable work experience in  multinational companies in order to provide great value to clients as well as building a trust-relationship, aimed to provide its services via strong consortium and subsidiary-companies. Business portfolio is come to focus on a variety of consultancy services, time-based, scope-based services and training solutions.</a:t>
            </a:r>
          </a:p>
          <a:p>
            <a:pPr lvl="0" algn="l"/>
            <a:endParaRPr lang="en-US"/>
          </a:p>
          <a:p>
            <a:pPr lvl="0" algn="l"/>
            <a:endParaRPr lang="en-US"/>
          </a:p>
        </p:txBody>
      </p:sp>
      <p:pic>
        <p:nvPicPr>
          <p:cNvPr id="5" name="Picture 6" descr="... Program: Smart Ways to Get Your Team On Board | Marketing Darwinism">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8471" y="1266096"/>
            <a:ext cx="11987509" cy="2418011"/>
          </a:xfrm>
          <a:prstGeom prst="rect">
            <a:avLst/>
          </a:prstGeom>
          <a:noFill/>
          <a:ln cap="flat">
            <a:noFill/>
          </a:ln>
        </p:spPr>
      </p:pic>
      <p:pic>
        <p:nvPicPr>
          <p:cNvPr id="6" name="Picture 5"/>
          <p:cNvPicPr>
            <a:picLocks noChangeAspect="1"/>
          </p:cNvPicPr>
          <p:nvPr/>
        </p:nvPicPr>
        <p:blipFill>
          <a:blip r:embed="rId3"/>
          <a:stretch>
            <a:fillRect/>
          </a:stretch>
        </p:blipFill>
        <p:spPr>
          <a:xfrm>
            <a:off x="9537895" y="0"/>
            <a:ext cx="2654105" cy="106056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ctrTitle"/>
          </p:nvPr>
        </p:nvSpPr>
        <p:spPr>
          <a:xfrm>
            <a:off x="191237"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About Us</a:t>
            </a:r>
          </a:p>
        </p:txBody>
      </p:sp>
      <p:sp>
        <p:nvSpPr>
          <p:cNvPr id="3" name="Subtitle 2"/>
          <p:cNvSpPr txBox="1">
            <a:spLocks noGrp="1"/>
          </p:cNvSpPr>
          <p:nvPr>
            <p:ph type="subTitle" idx="1"/>
          </p:nvPr>
        </p:nvSpPr>
        <p:spPr>
          <a:xfrm>
            <a:off x="262798" y="4408075"/>
            <a:ext cx="11690658" cy="2324020"/>
          </a:xfrm>
          <a:ln w="9528" cap="rnd">
            <a:solidFill>
              <a:srgbClr val="002060"/>
            </a:solidFill>
            <a:prstDash val="solid"/>
          </a:ln>
        </p:spPr>
        <p:txBody>
          <a:bodyPr anchorCtr="0"/>
          <a:lstStyle/>
          <a:p>
            <a:pPr lvl="0" algn="l"/>
            <a:r>
              <a:rPr lang="en-US" sz="2800" dirty="0">
                <a:solidFill>
                  <a:srgbClr val="002060"/>
                </a:solidFill>
              </a:rPr>
              <a:t>Company has been established to provide Professional Services through  industry- experts who combining  the knowledge along with  considerable work experience in  multinational companies in order to provide great value to clients as well as building a trust relationship, aimed to provide its services via strong consortium and subsidiary-companies. </a:t>
            </a:r>
          </a:p>
          <a:p>
            <a:pPr lvl="0" algn="l"/>
            <a:endParaRPr lang="en-US" dirty="0">
              <a:solidFill>
                <a:srgbClr val="002060"/>
              </a:solidFill>
            </a:endParaRPr>
          </a:p>
          <a:p>
            <a:pPr lvl="0" algn="l"/>
            <a:endParaRPr lang="en-US" dirty="0"/>
          </a:p>
        </p:txBody>
      </p:sp>
      <p:pic>
        <p:nvPicPr>
          <p:cNvPr id="6" name="Picture 6" descr="Imagen: Critical thinking">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262798" y="1425668"/>
            <a:ext cx="7542730" cy="2792111"/>
          </a:xfrm>
          <a:prstGeom prst="rect">
            <a:avLst/>
          </a:prstGeom>
          <a:noFill/>
          <a:ln cap="flat">
            <a:noFill/>
          </a:ln>
        </p:spPr>
      </p:pic>
      <p:pic>
        <p:nvPicPr>
          <p:cNvPr id="7" name="Picture 6"/>
          <p:cNvPicPr>
            <a:picLocks noChangeAspect="1"/>
          </p:cNvPicPr>
          <p:nvPr/>
        </p:nvPicPr>
        <p:blipFill>
          <a:blip r:embed="rId3"/>
          <a:stretch>
            <a:fillRect/>
          </a:stretch>
        </p:blipFill>
        <p:spPr>
          <a:xfrm>
            <a:off x="9537895" y="-1"/>
            <a:ext cx="2654105" cy="1060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Our Vision</a:t>
            </a:r>
          </a:p>
        </p:txBody>
      </p:sp>
      <p:sp>
        <p:nvSpPr>
          <p:cNvPr id="3" name="Subtitle 2"/>
          <p:cNvSpPr txBox="1">
            <a:spLocks noGrp="1"/>
          </p:cNvSpPr>
          <p:nvPr>
            <p:ph type="subTitle" idx="1"/>
          </p:nvPr>
        </p:nvSpPr>
        <p:spPr>
          <a:xfrm>
            <a:off x="98471" y="1266096"/>
            <a:ext cx="8025112" cy="4963939"/>
          </a:xfrm>
          <a:ln w="9528" cap="rnd">
            <a:solidFill>
              <a:srgbClr val="002060"/>
            </a:solidFill>
            <a:prstDash val="solid"/>
          </a:ln>
        </p:spPr>
        <p:txBody>
          <a:bodyPr anchorCtr="0"/>
          <a:lstStyle/>
          <a:p>
            <a:pPr lvl="0" algn="l"/>
            <a:endParaRPr lang="en-US" dirty="0"/>
          </a:p>
          <a:p>
            <a:pPr marL="457200" lvl="1" indent="0" algn="just">
              <a:buNone/>
            </a:pPr>
            <a:r>
              <a:rPr lang="en-US" sz="3200" dirty="0">
                <a:solidFill>
                  <a:srgbClr val="002060"/>
                </a:solidFill>
              </a:rPr>
              <a:t>To help support IT-folks to perceive a concrete  value of professional services as if in tangible manner…</a:t>
            </a:r>
          </a:p>
          <a:p>
            <a:pPr marL="457200" lvl="1" indent="0" algn="just">
              <a:buNone/>
            </a:pPr>
            <a:r>
              <a:rPr lang="en-US" sz="3200" dirty="0">
                <a:solidFill>
                  <a:srgbClr val="002060"/>
                </a:solidFill>
              </a:rPr>
              <a:t>And….</a:t>
            </a:r>
          </a:p>
          <a:p>
            <a:pPr marL="457200" lvl="1" indent="0" algn="just">
              <a:buNone/>
            </a:pPr>
            <a:r>
              <a:rPr lang="en-US" sz="3200" dirty="0">
                <a:solidFill>
                  <a:srgbClr val="002060"/>
                </a:solidFill>
              </a:rPr>
              <a:t>To bring great value to customers by forging partnerships in transformation.</a:t>
            </a:r>
          </a:p>
          <a:p>
            <a:pPr lvl="0" algn="l"/>
            <a:endParaRPr lang="en-US" dirty="0"/>
          </a:p>
        </p:txBody>
      </p:sp>
      <p:pic>
        <p:nvPicPr>
          <p:cNvPr id="5" name="Picture 4" descr="My Testimony-With God all things are possible | Sunshine's Reflections ...">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8481389" y="1300743"/>
            <a:ext cx="3429630" cy="4808509"/>
          </a:xfrm>
          <a:prstGeom prst="rect">
            <a:avLst/>
          </a:prstGeom>
          <a:noFill/>
          <a:ln cap="flat">
            <a:noFill/>
          </a:ln>
        </p:spPr>
      </p:pic>
      <p:pic>
        <p:nvPicPr>
          <p:cNvPr id="6" name="Picture 5"/>
          <p:cNvPicPr>
            <a:picLocks noChangeAspect="1"/>
          </p:cNvPicPr>
          <p:nvPr/>
        </p:nvPicPr>
        <p:blipFill>
          <a:blip r:embed="rId3"/>
          <a:stretch>
            <a:fillRect/>
          </a:stretch>
        </p:blipFill>
        <p:spPr>
          <a:xfrm>
            <a:off x="9537895" y="-1"/>
            <a:ext cx="2654105" cy="1060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Our Mission</a:t>
            </a:r>
          </a:p>
        </p:txBody>
      </p:sp>
      <p:sp>
        <p:nvSpPr>
          <p:cNvPr id="3" name="Subtitle 2"/>
          <p:cNvSpPr txBox="1">
            <a:spLocks noGrp="1"/>
          </p:cNvSpPr>
          <p:nvPr>
            <p:ph type="subTitle" idx="1"/>
          </p:nvPr>
        </p:nvSpPr>
        <p:spPr>
          <a:xfrm>
            <a:off x="347545" y="1452286"/>
            <a:ext cx="7637498" cy="4629534"/>
          </a:xfrm>
          <a:ln w="9528" cap="rnd">
            <a:solidFill>
              <a:srgbClr val="002060"/>
            </a:solidFill>
            <a:prstDash val="solid"/>
          </a:ln>
        </p:spPr>
        <p:txBody>
          <a:bodyPr anchorCtr="0"/>
          <a:lstStyle/>
          <a:p>
            <a:pPr lvl="0" algn="just">
              <a:lnSpc>
                <a:spcPct val="80000"/>
              </a:lnSpc>
            </a:pPr>
            <a:endParaRPr lang="en-US" sz="2600" dirty="0"/>
          </a:p>
          <a:p>
            <a:pPr lvl="0" algn="just">
              <a:lnSpc>
                <a:spcPct val="80000"/>
              </a:lnSpc>
            </a:pPr>
            <a:r>
              <a:rPr lang="en-US" sz="2600" dirty="0">
                <a:solidFill>
                  <a:srgbClr val="002060"/>
                </a:solidFill>
              </a:rPr>
              <a:t>Our </a:t>
            </a:r>
            <a:r>
              <a:rPr lang="en-US" sz="2600" b="1" dirty="0">
                <a:solidFill>
                  <a:srgbClr val="002060"/>
                </a:solidFill>
              </a:rPr>
              <a:t>mission</a:t>
            </a:r>
            <a:r>
              <a:rPr lang="en-US" sz="2600" dirty="0">
                <a:solidFill>
                  <a:srgbClr val="002060"/>
                </a:solidFill>
              </a:rPr>
              <a:t> is </a:t>
            </a:r>
            <a:r>
              <a:rPr lang="en-US" sz="2600" b="1" dirty="0">
                <a:solidFill>
                  <a:srgbClr val="002060"/>
                </a:solidFill>
              </a:rPr>
              <a:t>clear enough </a:t>
            </a:r>
            <a:r>
              <a:rPr lang="en-US" sz="2600" dirty="0">
                <a:solidFill>
                  <a:srgbClr val="002060"/>
                </a:solidFill>
              </a:rPr>
              <a:t>to  go deep to unlock insights and have enough ability to </a:t>
            </a:r>
            <a:r>
              <a:rPr lang="en-US" sz="2600" b="1" dirty="0">
                <a:solidFill>
                  <a:srgbClr val="002060"/>
                </a:solidFill>
              </a:rPr>
              <a:t>interact</a:t>
            </a:r>
            <a:r>
              <a:rPr lang="en-US" sz="2600" dirty="0">
                <a:solidFill>
                  <a:srgbClr val="002060"/>
                </a:solidFill>
              </a:rPr>
              <a:t> </a:t>
            </a:r>
            <a:r>
              <a:rPr lang="en-US" sz="2600" b="1" dirty="0">
                <a:solidFill>
                  <a:srgbClr val="002060"/>
                </a:solidFill>
              </a:rPr>
              <a:t>actively</a:t>
            </a:r>
            <a:r>
              <a:rPr lang="en-US" sz="2600" dirty="0">
                <a:solidFill>
                  <a:srgbClr val="002060"/>
                </a:solidFill>
              </a:rPr>
              <a:t> and </a:t>
            </a:r>
            <a:r>
              <a:rPr lang="en-US" sz="2600" b="1" dirty="0">
                <a:solidFill>
                  <a:srgbClr val="002060"/>
                </a:solidFill>
              </a:rPr>
              <a:t>timely</a:t>
            </a:r>
            <a:r>
              <a:rPr lang="en-US" sz="2600" dirty="0">
                <a:solidFill>
                  <a:srgbClr val="002060"/>
                </a:solidFill>
              </a:rPr>
              <a:t> with customer requirements. We bring the right people together to challenge established thinking and drive transformation. </a:t>
            </a:r>
          </a:p>
          <a:p>
            <a:pPr lvl="0" algn="just">
              <a:lnSpc>
                <a:spcPct val="80000"/>
              </a:lnSpc>
            </a:pPr>
            <a:endParaRPr lang="en-US" sz="2600" dirty="0">
              <a:solidFill>
                <a:srgbClr val="002060"/>
              </a:solidFill>
            </a:endParaRPr>
          </a:p>
          <a:p>
            <a:pPr lvl="0" algn="just">
              <a:lnSpc>
                <a:spcPct val="80000"/>
              </a:lnSpc>
            </a:pPr>
            <a:r>
              <a:rPr lang="en-US" sz="2600" dirty="0">
                <a:solidFill>
                  <a:srgbClr val="002060"/>
                </a:solidFill>
              </a:rPr>
              <a:t>Contribute actively to strengthen IT professional services and be  presented globally in high quality. We work with our clients side-by-side to build the capabilities that enable organizations to achieve sustainable advantage. We are shaping the future altogether.</a:t>
            </a:r>
            <a:endParaRPr lang="en-US" sz="2200" dirty="0">
              <a:solidFill>
                <a:srgbClr val="002060"/>
              </a:solidFill>
            </a:endParaRPr>
          </a:p>
        </p:txBody>
      </p:sp>
      <p:pic>
        <p:nvPicPr>
          <p:cNvPr id="5" name="Picture 6" descr="BizzBangBuzz by deal attorney &amp; business lawyer, Anthony Cerminaro ...">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8218746" y="1452286"/>
            <a:ext cx="3848983" cy="4629534"/>
          </a:xfrm>
          <a:prstGeom prst="rect">
            <a:avLst/>
          </a:prstGeom>
          <a:noFill/>
          <a:ln cap="flat">
            <a:noFill/>
          </a:ln>
        </p:spPr>
      </p:pic>
      <p:pic>
        <p:nvPicPr>
          <p:cNvPr id="6" name="Picture 5"/>
          <p:cNvPicPr>
            <a:picLocks noChangeAspect="1"/>
          </p:cNvPicPr>
          <p:nvPr/>
        </p:nvPicPr>
        <p:blipFill>
          <a:blip r:embed="rId3"/>
          <a:stretch>
            <a:fillRect/>
          </a:stretch>
        </p:blipFill>
        <p:spPr>
          <a:xfrm>
            <a:off x="9537895" y="-1"/>
            <a:ext cx="2654105" cy="1060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dirty="0">
                <a:solidFill>
                  <a:srgbClr val="FFFFFF"/>
                </a:solidFill>
              </a:rPr>
              <a:t>Our Philosophy</a:t>
            </a:r>
          </a:p>
        </p:txBody>
      </p:sp>
      <p:sp>
        <p:nvSpPr>
          <p:cNvPr id="3" name="Subtitle 2"/>
          <p:cNvSpPr txBox="1">
            <a:spLocks noGrp="1"/>
          </p:cNvSpPr>
          <p:nvPr>
            <p:ph type="subTitle" idx="1"/>
          </p:nvPr>
        </p:nvSpPr>
        <p:spPr>
          <a:xfrm>
            <a:off x="98471" y="1266096"/>
            <a:ext cx="11943472" cy="628970"/>
          </a:xfrm>
          <a:ln w="9528" cap="rnd">
            <a:solidFill>
              <a:srgbClr val="002060"/>
            </a:solidFill>
            <a:prstDash val="solid"/>
          </a:ln>
        </p:spPr>
        <p:txBody>
          <a:bodyPr anchorCtr="0"/>
          <a:lstStyle/>
          <a:p>
            <a:pPr lvl="0" algn="just"/>
            <a:r>
              <a:rPr lang="en-US" sz="2000" b="1">
                <a:latin typeface="Yu Gothic UI Semibold" pitchFamily="34"/>
                <a:ea typeface="Yu Gothic UI Semibold" pitchFamily="34"/>
              </a:rPr>
              <a:t>Rooting 360° diagnostic analysis into fruits of success</a:t>
            </a:r>
          </a:p>
          <a:p>
            <a:pPr lvl="0" algn="l"/>
            <a:endParaRPr lang="en-US"/>
          </a:p>
          <a:p>
            <a:pPr lvl="0" algn="l"/>
            <a:endParaRPr lang="en-US"/>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
        <p:nvSpPr>
          <p:cNvPr id="5" name="TextBox 4"/>
          <p:cNvSpPr txBox="1"/>
          <p:nvPr/>
        </p:nvSpPr>
        <p:spPr>
          <a:xfrm>
            <a:off x="357804" y="2055123"/>
            <a:ext cx="10999308"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alibri"/>
              </a:rPr>
              <a:t>We believe innovation has no end, particularly when it comes to information technology . And thus, timely IT problems will never  comprise an obstacle before successful businesses, as far as we aim high for unique results in every service or solution we provide.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2060"/>
                </a:solidFill>
                <a:uFillTx/>
                <a:latin typeface="Calibri"/>
              </a:rPr>
              <a:t>It is all a bout building a platform that leaves no single missing skill our clients might need a day and keeps our promise of “</a:t>
            </a:r>
            <a:r>
              <a:rPr lang="en-US" sz="1800" b="1" i="0" u="none" strike="noStrike" kern="1200" cap="none" spc="0" baseline="0">
                <a:solidFill>
                  <a:srgbClr val="002060"/>
                </a:solidFill>
                <a:uFillTx/>
                <a:latin typeface="Calibri"/>
              </a:rPr>
              <a:t>endless efforts to delivering outstanding customer satisfaction”</a:t>
            </a:r>
          </a:p>
        </p:txBody>
      </p:sp>
      <p:sp>
        <p:nvSpPr>
          <p:cNvPr id="6" name="TextBox 6"/>
          <p:cNvSpPr txBox="1"/>
          <p:nvPr/>
        </p:nvSpPr>
        <p:spPr>
          <a:xfrm>
            <a:off x="464542" y="3784838"/>
            <a:ext cx="1099930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2060"/>
                </a:solidFill>
                <a:uFillTx/>
                <a:latin typeface="Calibri"/>
              </a:rPr>
              <a:t>Our Main Philosophy Is Built Upon:</a:t>
            </a:r>
          </a:p>
        </p:txBody>
      </p:sp>
      <p:grpSp>
        <p:nvGrpSpPr>
          <p:cNvPr id="7" name="Diagram 7"/>
          <p:cNvGrpSpPr/>
          <p:nvPr/>
        </p:nvGrpSpPr>
        <p:grpSpPr>
          <a:xfrm>
            <a:off x="464524" y="4273814"/>
            <a:ext cx="10732011" cy="1447558"/>
            <a:chOff x="464524" y="4273814"/>
            <a:chExt cx="10732011" cy="1447558"/>
          </a:xfrm>
        </p:grpSpPr>
        <p:sp>
          <p:nvSpPr>
            <p:cNvPr id="8" name="Freeform 7"/>
            <p:cNvSpPr/>
            <p:nvPr/>
          </p:nvSpPr>
          <p:spPr>
            <a:xfrm>
              <a:off x="464524" y="4273814"/>
              <a:ext cx="4675308" cy="364406"/>
            </a:xfrm>
            <a:custGeom>
              <a:avLst/>
              <a:gdLst>
                <a:gd name="f0" fmla="val 10800000"/>
                <a:gd name="f1" fmla="val 5400000"/>
                <a:gd name="f2" fmla="val 180"/>
                <a:gd name="f3" fmla="val w"/>
                <a:gd name="f4" fmla="val h"/>
                <a:gd name="f5" fmla="val 0"/>
                <a:gd name="f6" fmla="val 4675307"/>
                <a:gd name="f7" fmla="val 364404"/>
                <a:gd name="f8" fmla="val 60735"/>
                <a:gd name="f9" fmla="val 27192"/>
                <a:gd name="f10" fmla="val 4614572"/>
                <a:gd name="f11" fmla="val 4648115"/>
                <a:gd name="f12" fmla="val 303669"/>
                <a:gd name="f13" fmla="val 337212"/>
                <a:gd name="f14" fmla="+- 0 0 -90"/>
                <a:gd name="f15" fmla="*/ f3 1 4675307"/>
                <a:gd name="f16" fmla="*/ f4 1 364404"/>
                <a:gd name="f17" fmla="val f5"/>
                <a:gd name="f18" fmla="val f6"/>
                <a:gd name="f19" fmla="val f7"/>
                <a:gd name="f20" fmla="*/ f14 f0 1"/>
                <a:gd name="f21" fmla="+- f19 0 f17"/>
                <a:gd name="f22" fmla="+- f18 0 f17"/>
                <a:gd name="f23" fmla="*/ f20 1 f2"/>
                <a:gd name="f24" fmla="*/ f22 1 4675307"/>
                <a:gd name="f25" fmla="*/ f21 1 364404"/>
                <a:gd name="f26" fmla="*/ 0 f22 1"/>
                <a:gd name="f27" fmla="*/ 60735 f21 1"/>
                <a:gd name="f28" fmla="*/ 60735 f22 1"/>
                <a:gd name="f29" fmla="*/ 0 f21 1"/>
                <a:gd name="f30" fmla="*/ 4614572 f22 1"/>
                <a:gd name="f31" fmla="*/ 4675307 f22 1"/>
                <a:gd name="f32" fmla="*/ 303669 f21 1"/>
                <a:gd name="f33" fmla="*/ 364404 f21 1"/>
                <a:gd name="f34" fmla="+- f23 0 f1"/>
                <a:gd name="f35" fmla="*/ f26 1 4675307"/>
                <a:gd name="f36" fmla="*/ f27 1 364404"/>
                <a:gd name="f37" fmla="*/ f28 1 4675307"/>
                <a:gd name="f38" fmla="*/ f29 1 364404"/>
                <a:gd name="f39" fmla="*/ f30 1 4675307"/>
                <a:gd name="f40" fmla="*/ f31 1 4675307"/>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75307"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Staffing highly skilled IT engineers and coadjutant specialist</a:t>
              </a:r>
            </a:p>
          </p:txBody>
        </p:sp>
        <p:sp>
          <p:nvSpPr>
            <p:cNvPr id="9" name="Freeform 8"/>
            <p:cNvSpPr/>
            <p:nvPr/>
          </p:nvSpPr>
          <p:spPr>
            <a:xfrm>
              <a:off x="5481288" y="4278889"/>
              <a:ext cx="5435330" cy="364406"/>
            </a:xfrm>
            <a:custGeom>
              <a:avLst/>
              <a:gdLst>
                <a:gd name="f0" fmla="val 10800000"/>
                <a:gd name="f1" fmla="val 5400000"/>
                <a:gd name="f2" fmla="val 180"/>
                <a:gd name="f3" fmla="val w"/>
                <a:gd name="f4" fmla="val h"/>
                <a:gd name="f5" fmla="val 0"/>
                <a:gd name="f6" fmla="val 5435327"/>
                <a:gd name="f7" fmla="val 364404"/>
                <a:gd name="f8" fmla="val 60735"/>
                <a:gd name="f9" fmla="val 27192"/>
                <a:gd name="f10" fmla="val 5374592"/>
                <a:gd name="f11" fmla="val 5408135"/>
                <a:gd name="f12" fmla="val 303669"/>
                <a:gd name="f13" fmla="val 337212"/>
                <a:gd name="f14" fmla="+- 0 0 -90"/>
                <a:gd name="f15" fmla="*/ f3 1 5435327"/>
                <a:gd name="f16" fmla="*/ f4 1 364404"/>
                <a:gd name="f17" fmla="val f5"/>
                <a:gd name="f18" fmla="val f6"/>
                <a:gd name="f19" fmla="val f7"/>
                <a:gd name="f20" fmla="*/ f14 f0 1"/>
                <a:gd name="f21" fmla="+- f19 0 f17"/>
                <a:gd name="f22" fmla="+- f18 0 f17"/>
                <a:gd name="f23" fmla="*/ f20 1 f2"/>
                <a:gd name="f24" fmla="*/ f22 1 5435327"/>
                <a:gd name="f25" fmla="*/ f21 1 364404"/>
                <a:gd name="f26" fmla="*/ 0 f22 1"/>
                <a:gd name="f27" fmla="*/ 60735 f21 1"/>
                <a:gd name="f28" fmla="*/ 60735 f22 1"/>
                <a:gd name="f29" fmla="*/ 0 f21 1"/>
                <a:gd name="f30" fmla="*/ 5374592 f22 1"/>
                <a:gd name="f31" fmla="*/ 5435327 f22 1"/>
                <a:gd name="f32" fmla="*/ 303669 f21 1"/>
                <a:gd name="f33" fmla="*/ 364404 f21 1"/>
                <a:gd name="f34" fmla="+- f23 0 f1"/>
                <a:gd name="f35" fmla="*/ f26 1 5435327"/>
                <a:gd name="f36" fmla="*/ f27 1 364404"/>
                <a:gd name="f37" fmla="*/ f28 1 5435327"/>
                <a:gd name="f38" fmla="*/ f29 1 364404"/>
                <a:gd name="f39" fmla="*/ f30 1 5435327"/>
                <a:gd name="f40" fmla="*/ f31 1 5435327"/>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5435327"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Continued learning methodology to instantly equip our professionals with up-to-date knowledge and  experiences.</a:t>
              </a:r>
            </a:p>
          </p:txBody>
        </p:sp>
        <p:sp>
          <p:nvSpPr>
            <p:cNvPr id="10" name="Freeform 9"/>
            <p:cNvSpPr/>
            <p:nvPr/>
          </p:nvSpPr>
          <p:spPr>
            <a:xfrm>
              <a:off x="464524" y="4816967"/>
              <a:ext cx="4610724" cy="364406"/>
            </a:xfrm>
            <a:custGeom>
              <a:avLst/>
              <a:gdLst>
                <a:gd name="f0" fmla="val 10800000"/>
                <a:gd name="f1" fmla="val 5400000"/>
                <a:gd name="f2" fmla="val 180"/>
                <a:gd name="f3" fmla="val w"/>
                <a:gd name="f4" fmla="val h"/>
                <a:gd name="f5" fmla="val 0"/>
                <a:gd name="f6" fmla="val 4610729"/>
                <a:gd name="f7" fmla="val 364404"/>
                <a:gd name="f8" fmla="val 60735"/>
                <a:gd name="f9" fmla="val 27192"/>
                <a:gd name="f10" fmla="val 4549994"/>
                <a:gd name="f11" fmla="val 4583537"/>
                <a:gd name="f12" fmla="val 303669"/>
                <a:gd name="f13" fmla="val 337212"/>
                <a:gd name="f14" fmla="+- 0 0 -90"/>
                <a:gd name="f15" fmla="*/ f3 1 4610729"/>
                <a:gd name="f16" fmla="*/ f4 1 364404"/>
                <a:gd name="f17" fmla="val f5"/>
                <a:gd name="f18" fmla="val f6"/>
                <a:gd name="f19" fmla="val f7"/>
                <a:gd name="f20" fmla="*/ f14 f0 1"/>
                <a:gd name="f21" fmla="+- f19 0 f17"/>
                <a:gd name="f22" fmla="+- f18 0 f17"/>
                <a:gd name="f23" fmla="*/ f20 1 f2"/>
                <a:gd name="f24" fmla="*/ f22 1 4610729"/>
                <a:gd name="f25" fmla="*/ f21 1 364404"/>
                <a:gd name="f26" fmla="*/ 0 f22 1"/>
                <a:gd name="f27" fmla="*/ 60735 f21 1"/>
                <a:gd name="f28" fmla="*/ 60735 f22 1"/>
                <a:gd name="f29" fmla="*/ 0 f21 1"/>
                <a:gd name="f30" fmla="*/ 4549994 f22 1"/>
                <a:gd name="f31" fmla="*/ 4610729 f22 1"/>
                <a:gd name="f32" fmla="*/ 303669 f21 1"/>
                <a:gd name="f33" fmla="*/ 364404 f21 1"/>
                <a:gd name="f34" fmla="+- f23 0 f1"/>
                <a:gd name="f35" fmla="*/ f26 1 4610729"/>
                <a:gd name="f36" fmla="*/ f27 1 364404"/>
                <a:gd name="f37" fmla="*/ f28 1 4610729"/>
                <a:gd name="f38" fmla="*/ f29 1 364404"/>
                <a:gd name="f39" fmla="*/ f30 1 4610729"/>
                <a:gd name="f40" fmla="*/ f31 1 4610729"/>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10729"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Partnering with industry leaders to always be at the forefront of world class service providers.</a:t>
              </a:r>
            </a:p>
          </p:txBody>
        </p:sp>
        <p:sp>
          <p:nvSpPr>
            <p:cNvPr id="11" name="Freeform 10"/>
            <p:cNvSpPr/>
            <p:nvPr/>
          </p:nvSpPr>
          <p:spPr>
            <a:xfrm>
              <a:off x="5526359" y="4749219"/>
              <a:ext cx="5500024" cy="364406"/>
            </a:xfrm>
            <a:custGeom>
              <a:avLst/>
              <a:gdLst>
                <a:gd name="f0" fmla="val 10800000"/>
                <a:gd name="f1" fmla="val 5400000"/>
                <a:gd name="f2" fmla="val 180"/>
                <a:gd name="f3" fmla="val w"/>
                <a:gd name="f4" fmla="val h"/>
                <a:gd name="f5" fmla="val 0"/>
                <a:gd name="f6" fmla="val 5500021"/>
                <a:gd name="f7" fmla="val 364404"/>
                <a:gd name="f8" fmla="val 60735"/>
                <a:gd name="f9" fmla="val 27192"/>
                <a:gd name="f10" fmla="val 5439286"/>
                <a:gd name="f11" fmla="val 5472829"/>
                <a:gd name="f12" fmla="val 303669"/>
                <a:gd name="f13" fmla="val 337212"/>
                <a:gd name="f14" fmla="+- 0 0 -90"/>
                <a:gd name="f15" fmla="*/ f3 1 5500021"/>
                <a:gd name="f16" fmla="*/ f4 1 364404"/>
                <a:gd name="f17" fmla="val f5"/>
                <a:gd name="f18" fmla="val f6"/>
                <a:gd name="f19" fmla="val f7"/>
                <a:gd name="f20" fmla="*/ f14 f0 1"/>
                <a:gd name="f21" fmla="+- f19 0 f17"/>
                <a:gd name="f22" fmla="+- f18 0 f17"/>
                <a:gd name="f23" fmla="*/ f20 1 f2"/>
                <a:gd name="f24" fmla="*/ f22 1 5500021"/>
                <a:gd name="f25" fmla="*/ f21 1 364404"/>
                <a:gd name="f26" fmla="*/ 0 f22 1"/>
                <a:gd name="f27" fmla="*/ 60735 f21 1"/>
                <a:gd name="f28" fmla="*/ 60735 f22 1"/>
                <a:gd name="f29" fmla="*/ 0 f21 1"/>
                <a:gd name="f30" fmla="*/ 5439286 f22 1"/>
                <a:gd name="f31" fmla="*/ 5500021 f22 1"/>
                <a:gd name="f32" fmla="*/ 303669 f21 1"/>
                <a:gd name="f33" fmla="*/ 364404 f21 1"/>
                <a:gd name="f34" fmla="+- f23 0 f1"/>
                <a:gd name="f35" fmla="*/ f26 1 5500021"/>
                <a:gd name="f36" fmla="*/ f27 1 364404"/>
                <a:gd name="f37" fmla="*/ f28 1 5500021"/>
                <a:gd name="f38" fmla="*/ f29 1 364404"/>
                <a:gd name="f39" fmla="*/ f30 1 5500021"/>
                <a:gd name="f40" fmla="*/ f31 1 5500021"/>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5500021"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Applying a stringent Quality Check Process that guarantees highest level of performance.</a:t>
              </a:r>
            </a:p>
          </p:txBody>
        </p:sp>
        <p:sp>
          <p:nvSpPr>
            <p:cNvPr id="12" name="Freeform 11"/>
            <p:cNvSpPr/>
            <p:nvPr/>
          </p:nvSpPr>
          <p:spPr>
            <a:xfrm>
              <a:off x="464524" y="5356966"/>
              <a:ext cx="4685495" cy="364406"/>
            </a:xfrm>
            <a:custGeom>
              <a:avLst/>
              <a:gdLst>
                <a:gd name="f0" fmla="val 10800000"/>
                <a:gd name="f1" fmla="val 5400000"/>
                <a:gd name="f2" fmla="val 180"/>
                <a:gd name="f3" fmla="val w"/>
                <a:gd name="f4" fmla="val h"/>
                <a:gd name="f5" fmla="val 0"/>
                <a:gd name="f6" fmla="val 4685491"/>
                <a:gd name="f7" fmla="val 364404"/>
                <a:gd name="f8" fmla="val 60735"/>
                <a:gd name="f9" fmla="val 27192"/>
                <a:gd name="f10" fmla="val 4624756"/>
                <a:gd name="f11" fmla="val 4658299"/>
                <a:gd name="f12" fmla="val 303669"/>
                <a:gd name="f13" fmla="val 337212"/>
                <a:gd name="f14" fmla="+- 0 0 -90"/>
                <a:gd name="f15" fmla="*/ f3 1 4685491"/>
                <a:gd name="f16" fmla="*/ f4 1 364404"/>
                <a:gd name="f17" fmla="val f5"/>
                <a:gd name="f18" fmla="val f6"/>
                <a:gd name="f19" fmla="val f7"/>
                <a:gd name="f20" fmla="*/ f14 f0 1"/>
                <a:gd name="f21" fmla="+- f19 0 f17"/>
                <a:gd name="f22" fmla="+- f18 0 f17"/>
                <a:gd name="f23" fmla="*/ f20 1 f2"/>
                <a:gd name="f24" fmla="*/ f22 1 4685491"/>
                <a:gd name="f25" fmla="*/ f21 1 364404"/>
                <a:gd name="f26" fmla="*/ 0 f22 1"/>
                <a:gd name="f27" fmla="*/ 60735 f21 1"/>
                <a:gd name="f28" fmla="*/ 60735 f22 1"/>
                <a:gd name="f29" fmla="*/ 0 f21 1"/>
                <a:gd name="f30" fmla="*/ 4624756 f22 1"/>
                <a:gd name="f31" fmla="*/ 4685491 f22 1"/>
                <a:gd name="f32" fmla="*/ 303669 f21 1"/>
                <a:gd name="f33" fmla="*/ 364404 f21 1"/>
                <a:gd name="f34" fmla="+- f23 0 f1"/>
                <a:gd name="f35" fmla="*/ f26 1 4685491"/>
                <a:gd name="f36" fmla="*/ f27 1 364404"/>
                <a:gd name="f37" fmla="*/ f28 1 4685491"/>
                <a:gd name="f38" fmla="*/ f29 1 364404"/>
                <a:gd name="f39" fmla="*/ f30 1 4685491"/>
                <a:gd name="f40" fmla="*/ f31 1 4685491"/>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5491"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Commitment to global best practices and standards in IT industry.</a:t>
              </a:r>
            </a:p>
          </p:txBody>
        </p:sp>
        <p:sp>
          <p:nvSpPr>
            <p:cNvPr id="13" name="Freeform 12"/>
            <p:cNvSpPr/>
            <p:nvPr/>
          </p:nvSpPr>
          <p:spPr>
            <a:xfrm>
              <a:off x="5486043" y="5328272"/>
              <a:ext cx="5710492" cy="364406"/>
            </a:xfrm>
            <a:custGeom>
              <a:avLst/>
              <a:gdLst>
                <a:gd name="f0" fmla="val 10800000"/>
                <a:gd name="f1" fmla="val 5400000"/>
                <a:gd name="f2" fmla="val 180"/>
                <a:gd name="f3" fmla="val w"/>
                <a:gd name="f4" fmla="val h"/>
                <a:gd name="f5" fmla="val 0"/>
                <a:gd name="f6" fmla="val 5710492"/>
                <a:gd name="f7" fmla="val 364404"/>
                <a:gd name="f8" fmla="val 60735"/>
                <a:gd name="f9" fmla="val 27192"/>
                <a:gd name="f10" fmla="val 5649757"/>
                <a:gd name="f11" fmla="val 5683300"/>
                <a:gd name="f12" fmla="val 303669"/>
                <a:gd name="f13" fmla="val 337212"/>
                <a:gd name="f14" fmla="+- 0 0 -90"/>
                <a:gd name="f15" fmla="*/ f3 1 5710492"/>
                <a:gd name="f16" fmla="*/ f4 1 364404"/>
                <a:gd name="f17" fmla="val f5"/>
                <a:gd name="f18" fmla="val f6"/>
                <a:gd name="f19" fmla="val f7"/>
                <a:gd name="f20" fmla="*/ f14 f0 1"/>
                <a:gd name="f21" fmla="+- f19 0 f17"/>
                <a:gd name="f22" fmla="+- f18 0 f17"/>
                <a:gd name="f23" fmla="*/ f20 1 f2"/>
                <a:gd name="f24" fmla="*/ f22 1 5710492"/>
                <a:gd name="f25" fmla="*/ f21 1 364404"/>
                <a:gd name="f26" fmla="*/ 0 f22 1"/>
                <a:gd name="f27" fmla="*/ 60735 f21 1"/>
                <a:gd name="f28" fmla="*/ 60735 f22 1"/>
                <a:gd name="f29" fmla="*/ 0 f21 1"/>
                <a:gd name="f30" fmla="*/ 5649757 f22 1"/>
                <a:gd name="f31" fmla="*/ 5710492 f22 1"/>
                <a:gd name="f32" fmla="*/ 303669 f21 1"/>
                <a:gd name="f33" fmla="*/ 364404 f21 1"/>
                <a:gd name="f34" fmla="+- f23 0 f1"/>
                <a:gd name="f35" fmla="*/ f26 1 5710492"/>
                <a:gd name="f36" fmla="*/ f27 1 364404"/>
                <a:gd name="f37" fmla="*/ f28 1 5710492"/>
                <a:gd name="f38" fmla="*/ f29 1 364404"/>
                <a:gd name="f39" fmla="*/ f30 1 5710492"/>
                <a:gd name="f40" fmla="*/ f31 1 5710492"/>
                <a:gd name="f41" fmla="*/ f32 1 364404"/>
                <a:gd name="f42" fmla="*/ f33 1 364404"/>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5710492" h="364404">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9046" cap="flat">
              <a:solidFill>
                <a:srgbClr val="FFFFFF"/>
              </a:solidFill>
              <a:prstDash val="solid"/>
              <a:miter/>
            </a:ln>
          </p:spPr>
          <p:txBody>
            <a:bodyPr vert="horz" wrap="square" lIns="71131" tIns="44458" rIns="71131" bIns="44458" anchor="ctr" anchorCtr="0" compatLnSpc="1">
              <a:noAutofit/>
            </a:bodyPr>
            <a:lstStyle/>
            <a:p>
              <a:pPr marL="0" marR="0" lvl="0" indent="0" algn="l"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Providing unique solution in every means of opportunity we take advantage to support our clients.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Our Values</a:t>
            </a:r>
          </a:p>
        </p:txBody>
      </p:sp>
      <p:sp>
        <p:nvSpPr>
          <p:cNvPr id="3" name="Subtitle 2"/>
          <p:cNvSpPr txBox="1">
            <a:spLocks noGrp="1"/>
          </p:cNvSpPr>
          <p:nvPr>
            <p:ph type="subTitle" idx="1"/>
          </p:nvPr>
        </p:nvSpPr>
        <p:spPr>
          <a:xfrm>
            <a:off x="98471" y="1266096"/>
            <a:ext cx="11943472" cy="4375952"/>
          </a:xfrm>
        </p:spPr>
        <p:txBody>
          <a:bodyPr anchorCtr="0"/>
          <a:lstStyle/>
          <a:p>
            <a:pPr marL="342900" lvl="0" indent="-342900" algn="just">
              <a:lnSpc>
                <a:spcPct val="80000"/>
              </a:lnSpc>
              <a:buFont typeface="Wingdings" pitchFamily="2"/>
              <a:buChar char="ü"/>
            </a:pPr>
            <a:endParaRPr lang="en-US" sz="3100" dirty="0"/>
          </a:p>
          <a:p>
            <a:pPr marL="342900" lvl="0" indent="-342900" algn="just">
              <a:lnSpc>
                <a:spcPct val="80000"/>
              </a:lnSpc>
              <a:buFont typeface="Wingdings" pitchFamily="2"/>
              <a:buChar char="ü"/>
            </a:pPr>
            <a:r>
              <a:rPr lang="en-US" sz="3100" dirty="0">
                <a:solidFill>
                  <a:srgbClr val="002060"/>
                </a:solidFill>
              </a:rPr>
              <a:t>Sense of Urgency</a:t>
            </a:r>
          </a:p>
          <a:p>
            <a:pPr marL="342900" lvl="0" indent="-342900" algn="just">
              <a:lnSpc>
                <a:spcPct val="80000"/>
              </a:lnSpc>
              <a:buFont typeface="Wingdings" pitchFamily="2"/>
              <a:buChar char="ü"/>
            </a:pPr>
            <a:endParaRPr lang="en-US" sz="3100" dirty="0">
              <a:solidFill>
                <a:srgbClr val="002060"/>
              </a:solidFill>
            </a:endParaRPr>
          </a:p>
          <a:p>
            <a:pPr marL="342900" lvl="0" indent="-342900" algn="just">
              <a:lnSpc>
                <a:spcPct val="80000"/>
              </a:lnSpc>
              <a:buFont typeface="Wingdings" pitchFamily="2"/>
              <a:buChar char="ü"/>
            </a:pPr>
            <a:r>
              <a:rPr lang="en-US" sz="3100" dirty="0">
                <a:solidFill>
                  <a:srgbClr val="002060"/>
                </a:solidFill>
              </a:rPr>
              <a:t>Customer First.</a:t>
            </a:r>
          </a:p>
          <a:p>
            <a:pPr marL="342900" lvl="0" indent="-342900" algn="just">
              <a:lnSpc>
                <a:spcPct val="80000"/>
              </a:lnSpc>
              <a:buFont typeface="Wingdings" pitchFamily="2"/>
              <a:buChar char="ü"/>
            </a:pPr>
            <a:endParaRPr lang="en-US" sz="3100" dirty="0">
              <a:solidFill>
                <a:srgbClr val="002060"/>
              </a:solidFill>
            </a:endParaRPr>
          </a:p>
          <a:p>
            <a:pPr marL="342900" lvl="0" indent="-342900" algn="just">
              <a:lnSpc>
                <a:spcPct val="80000"/>
              </a:lnSpc>
              <a:buFont typeface="Wingdings" pitchFamily="2"/>
              <a:buChar char="ü"/>
            </a:pPr>
            <a:r>
              <a:rPr lang="en-US" sz="3100" dirty="0">
                <a:solidFill>
                  <a:srgbClr val="002060"/>
                </a:solidFill>
              </a:rPr>
              <a:t>Collaborative Team-Work.</a:t>
            </a:r>
          </a:p>
          <a:p>
            <a:pPr marL="342900" lvl="0" indent="-342900" algn="just">
              <a:lnSpc>
                <a:spcPct val="80000"/>
              </a:lnSpc>
              <a:buFont typeface="Wingdings" pitchFamily="2"/>
              <a:buChar char="ü"/>
            </a:pPr>
            <a:endParaRPr lang="en-US" sz="3100" dirty="0">
              <a:solidFill>
                <a:srgbClr val="002060"/>
              </a:solidFill>
            </a:endParaRPr>
          </a:p>
          <a:p>
            <a:pPr marL="342900" lvl="0" indent="-342900" algn="just">
              <a:lnSpc>
                <a:spcPct val="80000"/>
              </a:lnSpc>
              <a:buFont typeface="Wingdings" pitchFamily="2"/>
              <a:buChar char="ü"/>
            </a:pPr>
            <a:r>
              <a:rPr lang="en-US" sz="3100" dirty="0">
                <a:solidFill>
                  <a:srgbClr val="002060"/>
                </a:solidFill>
              </a:rPr>
              <a:t>Transparency with all stakeholders internally and externally. </a:t>
            </a:r>
          </a:p>
          <a:p>
            <a:pPr lvl="0" algn="l">
              <a:lnSpc>
                <a:spcPct val="80000"/>
              </a:lnSpc>
            </a:pPr>
            <a:endParaRPr lang="en-US" dirty="0"/>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ctrTitle"/>
          </p:nvPr>
        </p:nvSpPr>
        <p:spPr>
          <a:xfrm>
            <a:off x="98471" y="34655"/>
            <a:ext cx="9439424" cy="1025911"/>
          </a:xfrm>
          <a:gradFill>
            <a:gsLst>
              <a:gs pos="0">
                <a:srgbClr val="FFFFFF"/>
              </a:gs>
              <a:gs pos="100000">
                <a:srgbClr val="3864B3"/>
              </a:gs>
            </a:gsLst>
            <a:path path="circle">
              <a:fillToRect l="100000" t="100000"/>
            </a:path>
          </a:gradFill>
        </p:spPr>
        <p:txBody>
          <a:bodyPr/>
          <a:lstStyle/>
          <a:p>
            <a:pPr lvl="0"/>
            <a:r>
              <a:rPr lang="en-US" b="1">
                <a:solidFill>
                  <a:srgbClr val="FFFFFF"/>
                </a:solidFill>
              </a:rPr>
              <a:t>We do what….?</a:t>
            </a:r>
          </a:p>
        </p:txBody>
      </p:sp>
      <p:sp>
        <p:nvSpPr>
          <p:cNvPr id="3" name="Subtitle 2"/>
          <p:cNvSpPr txBox="1">
            <a:spLocks noGrp="1"/>
          </p:cNvSpPr>
          <p:nvPr>
            <p:ph type="subTitle" idx="1"/>
          </p:nvPr>
        </p:nvSpPr>
        <p:spPr>
          <a:xfrm>
            <a:off x="98471" y="1266096"/>
            <a:ext cx="11943472" cy="5283558"/>
          </a:xfrm>
        </p:spPr>
        <p:txBody>
          <a:bodyPr anchorCtr="0">
            <a:normAutofit fontScale="92500"/>
          </a:bodyPr>
          <a:lstStyle/>
          <a:p>
            <a:pPr lvl="0" algn="just">
              <a:lnSpc>
                <a:spcPct val="150000"/>
              </a:lnSpc>
            </a:pPr>
            <a:r>
              <a:rPr lang="en-US" sz="3500" dirty="0">
                <a:solidFill>
                  <a:srgbClr val="002060"/>
                </a:solidFill>
              </a:rPr>
              <a:t>Broadly manage, provide , support   IT professional services in different aspects and diverse IT-business coverages; Managed IT-Operations/Services project(s) within  Telecom,   Banking and Healthcare domains, Project Management  Consultancy, Quality Management &amp; Improvement services, Engineering  Process Maker,  Datacenters support services, Data warehouse  and Business Intelligence  services, Educational &amp; Training services.</a:t>
            </a:r>
          </a:p>
          <a:p>
            <a:pPr lvl="0" algn="l">
              <a:lnSpc>
                <a:spcPct val="150000"/>
              </a:lnSpc>
            </a:pPr>
            <a:endParaRPr lang="en-US" sz="3500" dirty="0"/>
          </a:p>
          <a:p>
            <a:pPr lvl="0" algn="l"/>
            <a:endParaRPr lang="en-US" dirty="0"/>
          </a:p>
        </p:txBody>
      </p:sp>
      <p:pic>
        <p:nvPicPr>
          <p:cNvPr id="4" name="Picture 3">
            <a:extLst>
              <a:ext uri="{FF2B5EF4-FFF2-40B4-BE49-F238E27FC236}">
                <a16:creationId xmlns:a16="http://schemas.microsoft.com/office/drawing/2014/main" xmlns="" id="{00000000-0000-0000-0000-000000000000}"/>
              </a:ext>
            </a:extLst>
          </p:cNvPr>
          <p:cNvPicPr>
            <a:picLocks noChangeAspect="1"/>
          </p:cNvPicPr>
          <p:nvPr/>
        </p:nvPicPr>
        <p:blipFill>
          <a:blip r:embed="rId2"/>
          <a:stretch>
            <a:fillRect/>
          </a:stretch>
        </p:blipFill>
        <p:spPr>
          <a:xfrm>
            <a:off x="9537896" y="0"/>
            <a:ext cx="2757437" cy="126609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3251</TotalTime>
  <Words>934</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游ゴシック</vt:lpstr>
      <vt:lpstr>Yu Gothic UI Semibold</vt:lpstr>
      <vt:lpstr>Arial</vt:lpstr>
      <vt:lpstr>Calibri</vt:lpstr>
      <vt:lpstr>Calibri Light</vt:lpstr>
      <vt:lpstr>Cambria</vt:lpstr>
      <vt:lpstr>Century Gothic</vt:lpstr>
      <vt:lpstr>Times New Roman</vt:lpstr>
      <vt:lpstr>Wingdings</vt:lpstr>
      <vt:lpstr>Office Theme</vt:lpstr>
      <vt:lpstr>PowerPoint Presentation</vt:lpstr>
      <vt:lpstr> Word from NozomDar</vt:lpstr>
      <vt:lpstr>Our Team</vt:lpstr>
      <vt:lpstr>About Us</vt:lpstr>
      <vt:lpstr>Our Vision</vt:lpstr>
      <vt:lpstr>Our Mission</vt:lpstr>
      <vt:lpstr>Our Philosophy</vt:lpstr>
      <vt:lpstr>Our Values</vt:lpstr>
      <vt:lpstr>We do what….?</vt:lpstr>
      <vt:lpstr>How can we help….?</vt:lpstr>
      <vt:lpstr> Why NozomDar Specifically…?</vt:lpstr>
      <vt:lpstr> Contact 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services</dc:title>
  <dc:creator>Tarek Musaad</dc:creator>
  <cp:lastModifiedBy>Tarek Musaad</cp:lastModifiedBy>
  <cp:revision>60</cp:revision>
  <dcterms:created xsi:type="dcterms:W3CDTF">2016-05-23T09:38:50Z</dcterms:created>
  <dcterms:modified xsi:type="dcterms:W3CDTF">2016-06-21T23:01:16Z</dcterms:modified>
</cp:coreProperties>
</file>