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76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F1363-FF12-4CFF-9FE3-EEC0EBA2607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9CF83-3BB1-4CD8-86A5-23112F8E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Details Check This Link: http://www.nozomdar.com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9CF83-3BB1-4CD8-86A5-23112F8EE3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>
              <a:buSzPct val="80000"/>
              <a:buFont typeface="Wingdings" pitchFamily="2" charset="2"/>
              <a:buChar char="l"/>
            </a:pPr>
            <a:r>
              <a:rPr lang="en-US" sz="1200" dirty="0">
                <a:latin typeface="Verdana" pitchFamily="34" charset="0"/>
              </a:rPr>
              <a:t>.</a:t>
            </a:r>
          </a:p>
          <a:p>
            <a:pPr marL="457200" lvl="1">
              <a:buSzPct val="80000"/>
              <a:buFont typeface="Wingdings" pitchFamily="2" charset="2"/>
              <a:buChar char="l"/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9CF83-3BB1-4CD8-86A5-23112F8EE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7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4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1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1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3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6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8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1142-C853-4CBE-8540-5E242FD54FD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1125-F235-4B69-9375-D5700EA34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nozomd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nozomda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41592"/>
            <a:ext cx="8066609" cy="671733"/>
          </a:xfrm>
          <a:gradFill flip="none" rotWithShape="1">
            <a:gsLst>
              <a:gs pos="0">
                <a:schemeClr val="bg1"/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orthographicFront"/>
            <a:lightRig rig="threePt" dir="t"/>
          </a:scene3d>
          <a:sp3d>
            <a:bevelT w="101600" prst="riblet"/>
            <a:bevelB w="114300" prst="artDeco"/>
          </a:sp3d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Enhance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your career with affordable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price: 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82590"/>
              </p:ext>
            </p:extLst>
          </p:nvPr>
        </p:nvGraphicFramePr>
        <p:xfrm>
          <a:off x="17803" y="699847"/>
          <a:ext cx="8066609" cy="530041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68374">
                  <a:extLst>
                    <a:ext uri="{9D8B030D-6E8A-4147-A177-3AD203B41FA5}">
                      <a16:colId xmlns="" xmlns:a16="http://schemas.microsoft.com/office/drawing/2014/main" val="1396734832"/>
                    </a:ext>
                  </a:extLst>
                </a:gridCol>
                <a:gridCol w="1668077">
                  <a:extLst>
                    <a:ext uri="{9D8B030D-6E8A-4147-A177-3AD203B41FA5}">
                      <a16:colId xmlns="" xmlns:a16="http://schemas.microsoft.com/office/drawing/2014/main" val="2175660271"/>
                    </a:ext>
                  </a:extLst>
                </a:gridCol>
                <a:gridCol w="659381">
                  <a:extLst>
                    <a:ext uri="{9D8B030D-6E8A-4147-A177-3AD203B41FA5}">
                      <a16:colId xmlns="" xmlns:a16="http://schemas.microsoft.com/office/drawing/2014/main" val="3202903416"/>
                    </a:ext>
                  </a:extLst>
                </a:gridCol>
                <a:gridCol w="4070777">
                  <a:extLst>
                    <a:ext uri="{9D8B030D-6E8A-4147-A177-3AD203B41FA5}">
                      <a16:colId xmlns="" xmlns:a16="http://schemas.microsoft.com/office/drawing/2014/main" val="3352722942"/>
                    </a:ext>
                  </a:extLst>
                </a:gridCol>
              </a:tblGrid>
              <a:tr h="368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Calendar &amp; Schedule-Time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4345780"/>
                  </a:ext>
                </a:extLst>
              </a:tr>
              <a:tr h="491451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PMP -Certification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Management</a:t>
                      </a:r>
                    </a:p>
                    <a:p>
                      <a:pPr algn="ctr" rtl="1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 July - 1st October, 6 PM - 10 PM, 40</a:t>
                      </a:r>
                      <a:r>
                        <a:rPr lang="en-US" sz="13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Hours,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Saturday, 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2900150"/>
                  </a:ext>
                </a:extLst>
              </a:tr>
              <a:tr h="937084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PM-Basic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Management Fundamentals for fresh graduate and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– 21 July, 6 PM - 9 PM, 12 Hours,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Monday and Wednesday.</a:t>
                      </a:r>
                    </a:p>
                  </a:txBody>
                  <a:tcPr/>
                </a:tc>
              </a:tr>
              <a:tr h="491451"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QA-Intro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 Introduction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 July - 1st October, 6 PM - 10 PM,  8 Hours,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Every Saturday, Sunday</a:t>
                      </a:r>
                    </a:p>
                  </a:txBody>
                  <a:tcPr/>
                </a:tc>
              </a:tr>
              <a:tr h="491451"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IT-Pro_QM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IT-Project Quality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July - 1st October, 6 PM - 10 PM, 24 Hours,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Sunday, Tuesday, Wednesday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337386"/>
                  </a:ext>
                </a:extLst>
              </a:tr>
              <a:tr h="691103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Org_Metrics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Measurements and KPIs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July - 1st October, 6 PM - 10 PM, 24 Hours,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Sunday, Tuesday, Wednesday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7260875"/>
                  </a:ext>
                </a:extLst>
              </a:tr>
              <a:tr h="491451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Development- Fundamentals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for Beginners 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July - 1st October, 6 PM – 9 PM, 15 Hours,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Sunday, Tuesday, </a:t>
                      </a: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endParaRPr lang="en-US" sz="13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1418469"/>
                  </a:ext>
                </a:extLst>
              </a:tr>
              <a:tr h="6911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12c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12c, Administration and maintaining  DB.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July - 1st October, 6 PM – 9 PM, 15  Hours,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Sunday, Tuesday, </a:t>
                      </a: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/>
                </a:tc>
              </a:tr>
              <a:tr h="646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July - 1st October, 6 PM – 9 PM, 15 Hours,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Sunday, Tuesday, Wednesday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3194" y="6042392"/>
            <a:ext cx="64188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lnSpc>
                <a:spcPct val="80000"/>
              </a:lnSpc>
            </a:pPr>
            <a:r>
              <a:rPr lang="en-US" b="1" dirty="0" smtClean="0">
                <a:solidFill>
                  <a:srgbClr val="002060"/>
                </a:solidFill>
                <a:cs typeface="Times New Roman" pitchFamily="18"/>
              </a:rPr>
              <a:t>For </a:t>
            </a:r>
            <a:r>
              <a:rPr lang="en-US" b="1" dirty="0">
                <a:solidFill>
                  <a:srgbClr val="002060"/>
                </a:solidFill>
                <a:cs typeface="Times New Roman" pitchFamily="18"/>
              </a:rPr>
              <a:t>more Information Please </a:t>
            </a:r>
            <a:r>
              <a:rPr lang="en-US" b="1" dirty="0" smtClean="0">
                <a:solidFill>
                  <a:srgbClr val="002060"/>
                </a:solidFill>
                <a:cs typeface="Times New Roman" pitchFamily="18"/>
              </a:rPr>
              <a:t>give us a CALL or order via an Email</a:t>
            </a:r>
          </a:p>
          <a:p>
            <a:pPr lvl="0" hangingPunct="0">
              <a:lnSpc>
                <a:spcPct val="80000"/>
              </a:lnSpc>
            </a:pPr>
            <a:r>
              <a:rPr lang="en-US" sz="1400" b="1" dirty="0" smtClean="0">
                <a:solidFill>
                  <a:srgbClr val="002060"/>
                </a:solidFill>
                <a:cs typeface="Times New Roman" pitchFamily="18"/>
              </a:rPr>
              <a:t>Phone</a:t>
            </a:r>
            <a:r>
              <a:rPr lang="en-US" sz="1400" b="1" dirty="0">
                <a:solidFill>
                  <a:srgbClr val="002060"/>
                </a:solidFill>
                <a:cs typeface="Times New Roman" pitchFamily="18"/>
              </a:rPr>
              <a:t>: +202 22603696 |</a:t>
            </a:r>
            <a:r>
              <a:rPr lang="en-US" sz="1100" b="1" dirty="0">
                <a:solidFill>
                  <a:srgbClr val="002060"/>
                </a:solidFill>
                <a:cs typeface="Times New Roman" pitchFamily="18"/>
              </a:rPr>
              <a:t>09AM-05PM</a:t>
            </a:r>
            <a:r>
              <a:rPr lang="en-US" sz="1400" b="1" dirty="0">
                <a:solidFill>
                  <a:srgbClr val="002060"/>
                </a:solidFill>
                <a:cs typeface="Times New Roman" pitchFamily="18"/>
              </a:rPr>
              <a:t>|, Mobile</a:t>
            </a:r>
            <a:r>
              <a:rPr lang="en-US" sz="1400" b="1" dirty="0" smtClean="0">
                <a:solidFill>
                  <a:srgbClr val="002060"/>
                </a:solidFill>
                <a:cs typeface="Times New Roman" pitchFamily="18"/>
              </a:rPr>
              <a:t>: </a:t>
            </a:r>
            <a:r>
              <a:rPr lang="ar-SA" sz="1400" b="1" dirty="0">
                <a:solidFill>
                  <a:srgbClr val="002060"/>
                </a:solidFill>
                <a:cs typeface="Times New Roman" pitchFamily="18"/>
              </a:rPr>
              <a:t>01110969592</a:t>
            </a:r>
            <a:endParaRPr lang="en-US" sz="1400" b="1" dirty="0">
              <a:solidFill>
                <a:srgbClr val="002060"/>
              </a:solidFill>
              <a:cs typeface="Times New Roman" pitchFamily="18"/>
            </a:endParaRPr>
          </a:p>
          <a:p>
            <a:pPr hangingPunct="0">
              <a:lnSpc>
                <a:spcPct val="80000"/>
              </a:lnSpc>
            </a:pPr>
            <a:r>
              <a:rPr lang="en-US" sz="1400" b="1" dirty="0">
                <a:solidFill>
                  <a:srgbClr val="002060"/>
                </a:solidFill>
                <a:cs typeface="Times New Roman" pitchFamily="18"/>
              </a:rPr>
              <a:t>Email</a:t>
            </a:r>
            <a:r>
              <a:rPr lang="en-US" sz="1400" b="1" dirty="0" smtClean="0">
                <a:solidFill>
                  <a:srgbClr val="002060"/>
                </a:solidFill>
                <a:cs typeface="Times New Roman" pitchFamily="18"/>
              </a:rPr>
              <a:t>:       </a:t>
            </a:r>
            <a:r>
              <a:rPr lang="en-US" sz="1400" b="1" dirty="0" smtClean="0">
                <a:solidFill>
                  <a:srgbClr val="002060"/>
                </a:solidFill>
                <a:cs typeface="Times New Roman" pitchFamily="18"/>
                <a:hlinkClick r:id="rId3"/>
              </a:rPr>
              <a:t>Info@nozomdar.com</a:t>
            </a:r>
            <a:endParaRPr lang="en-US" sz="1400" b="1" dirty="0" smtClean="0">
              <a:solidFill>
                <a:srgbClr val="002060"/>
              </a:solidFill>
              <a:cs typeface="Times New Roman" pitchFamily="18"/>
            </a:endParaRPr>
          </a:p>
          <a:p>
            <a:pPr hangingPunct="0">
              <a:lnSpc>
                <a:spcPct val="80000"/>
              </a:lnSpc>
            </a:pPr>
            <a:r>
              <a:rPr lang="en-US" sz="1400" b="1" dirty="0" smtClean="0">
                <a:solidFill>
                  <a:srgbClr val="002060"/>
                </a:solidFill>
                <a:cs typeface="Times New Roman" pitchFamily="18"/>
              </a:rPr>
              <a:t>Website:  </a:t>
            </a:r>
            <a:r>
              <a:rPr lang="en-US" sz="1400" b="1" dirty="0" smtClean="0">
                <a:solidFill>
                  <a:srgbClr val="002060"/>
                </a:solidFill>
                <a:cs typeface="Times New Roman" pitchFamily="18"/>
                <a:hlinkClick r:id="rId4"/>
              </a:rPr>
              <a:t>http</a:t>
            </a:r>
            <a:r>
              <a:rPr lang="en-US" sz="1400" b="1" dirty="0">
                <a:solidFill>
                  <a:srgbClr val="002060"/>
                </a:solidFill>
                <a:cs typeface="Times New Roman" pitchFamily="18"/>
                <a:hlinkClick r:id="rId4"/>
              </a:rPr>
              <a:t>://</a:t>
            </a:r>
            <a:r>
              <a:rPr lang="en-US" sz="1400" b="1" dirty="0" smtClean="0">
                <a:solidFill>
                  <a:srgbClr val="002060"/>
                </a:solidFill>
                <a:cs typeface="Times New Roman" pitchFamily="18"/>
                <a:hlinkClick r:id="rId4"/>
              </a:rPr>
              <a:t>www.nozomdar.com</a:t>
            </a:r>
            <a:endParaRPr lang="en-US" sz="1400" b="1" dirty="0" smtClean="0">
              <a:solidFill>
                <a:srgbClr val="002060"/>
              </a:solidFill>
              <a:cs typeface="Times New Roman" pitchFamily="18"/>
            </a:endParaRPr>
          </a:p>
          <a:p>
            <a:pPr hangingPunct="0">
              <a:lnSpc>
                <a:spcPct val="80000"/>
              </a:lnSpc>
            </a:pPr>
            <a:endParaRPr lang="en-US" sz="1400" b="1" dirty="0">
              <a:solidFill>
                <a:srgbClr val="002060"/>
              </a:solidFill>
              <a:cs typeface="Times New Roman" pitchFamily="18"/>
            </a:endParaRPr>
          </a:p>
          <a:p>
            <a:pPr lvl="0" hangingPunct="0">
              <a:lnSpc>
                <a:spcPct val="80000"/>
              </a:lnSpc>
            </a:pPr>
            <a:endParaRPr lang="en-US" sz="1400" b="1" dirty="0">
              <a:solidFill>
                <a:srgbClr val="002060"/>
              </a:solidFill>
              <a:cs typeface="Times New Roman" pitchFamily="18"/>
            </a:endParaRPr>
          </a:p>
          <a:p>
            <a:pPr lvl="0" hangingPunct="0">
              <a:lnSpc>
                <a:spcPct val="70000"/>
              </a:lnSpc>
            </a:pPr>
            <a:endParaRPr lang="nn-NO" sz="1200" b="1" dirty="0">
              <a:solidFill>
                <a:srgbClr val="002060"/>
              </a:solidFill>
              <a:ea typeface="游ゴシック" pitchFamily="34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354176" y="6000263"/>
            <a:ext cx="4878170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lnSpc>
                <a:spcPct val="80000"/>
              </a:lnSpc>
            </a:pPr>
            <a:endParaRPr lang="en-US" b="1" dirty="0" smtClean="0">
              <a:solidFill>
                <a:srgbClr val="C00000"/>
              </a:solidFill>
              <a:cs typeface="Times New Roman" pitchFamily="18"/>
            </a:endParaRPr>
          </a:p>
          <a:p>
            <a:pPr lvl="0" algn="ctr" hangingPunct="0">
              <a:lnSpc>
                <a:spcPct val="80000"/>
              </a:lnSpc>
            </a:pPr>
            <a:r>
              <a:rPr lang="en-US" b="1" dirty="0" smtClean="0">
                <a:solidFill>
                  <a:srgbClr val="C00000"/>
                </a:solidFill>
                <a:cs typeface="Times New Roman" pitchFamily="18"/>
              </a:rPr>
              <a:t>HURRY </a:t>
            </a:r>
            <a:r>
              <a:rPr lang="en-US" b="1" dirty="0">
                <a:solidFill>
                  <a:srgbClr val="C00000"/>
                </a:solidFill>
                <a:cs typeface="Times New Roman" pitchFamily="18"/>
              </a:rPr>
              <a:t>UP</a:t>
            </a:r>
          </a:p>
          <a:p>
            <a:pPr lvl="0" algn="ctr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cs typeface="Times New Roman" pitchFamily="18"/>
              </a:rPr>
              <a:t>BOOK YOUR SEAT NOW</a:t>
            </a:r>
            <a:endParaRPr lang="en-US" b="1" dirty="0">
              <a:solidFill>
                <a:srgbClr val="C00000"/>
              </a:solidFill>
              <a:cs typeface="Times New Roman" pitchFamily="18"/>
            </a:endParaRPr>
          </a:p>
          <a:p>
            <a:pPr lvl="0" algn="ctr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cs typeface="Times New Roman" pitchFamily="18"/>
              </a:rPr>
              <a:t>WE HAVE A LIMITED NUMBER OF SEAT </a:t>
            </a:r>
          </a:p>
          <a:p>
            <a:pPr lvl="0" hangingPunct="0">
              <a:lnSpc>
                <a:spcPct val="70000"/>
              </a:lnSpc>
            </a:pPr>
            <a:endParaRPr lang="nn-NO" sz="1200" b="1" dirty="0">
              <a:solidFill>
                <a:srgbClr val="002060"/>
              </a:solidFill>
              <a:ea typeface="游ゴシック" pitchFamily="34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217" y="13802"/>
            <a:ext cx="3996874" cy="9081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2217" y="921950"/>
            <a:ext cx="3996874" cy="507831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bg1"/>
                </a:solidFill>
              </a:rPr>
              <a:t>Professional </a:t>
            </a:r>
            <a:r>
              <a:rPr lang="en-US" sz="1600" b="1" dirty="0">
                <a:solidFill>
                  <a:schemeClr val="bg1"/>
                </a:solidFill>
              </a:rPr>
              <a:t>Certified </a:t>
            </a:r>
            <a:r>
              <a:rPr lang="en-US" sz="1600" b="1" dirty="0" smtClean="0">
                <a:solidFill>
                  <a:schemeClr val="bg1"/>
                </a:solidFill>
              </a:rPr>
              <a:t>Instructor(s).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</a:rPr>
              <a:t>Course includes all the Tips &amp; Tricks for the </a:t>
            </a:r>
            <a:r>
              <a:rPr lang="en-US" sz="1600" b="1" dirty="0" smtClean="0">
                <a:solidFill>
                  <a:schemeClr val="bg1"/>
                </a:solidFill>
              </a:rPr>
              <a:t>Examination.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</a:rPr>
              <a:t>Free Materials and </a:t>
            </a:r>
            <a:r>
              <a:rPr lang="en-US" sz="1600" b="1" dirty="0" smtClean="0">
                <a:solidFill>
                  <a:schemeClr val="bg1"/>
                </a:solidFill>
              </a:rPr>
              <a:t>Handouts.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</a:rPr>
              <a:t>Certificate of Achievement </a:t>
            </a:r>
            <a:r>
              <a:rPr lang="en-US" sz="1600" b="1" dirty="0" smtClean="0">
                <a:solidFill>
                  <a:schemeClr val="bg1"/>
                </a:solidFill>
              </a:rPr>
              <a:t>Awarded.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bg1"/>
                </a:solidFill>
              </a:rPr>
              <a:t>Re-attend </a:t>
            </a:r>
            <a:r>
              <a:rPr lang="en-US" sz="1600" b="1" dirty="0">
                <a:solidFill>
                  <a:schemeClr val="bg1"/>
                </a:solidFill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</a:rPr>
              <a:t>Free.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</a:rPr>
              <a:t>Simulation </a:t>
            </a:r>
            <a:r>
              <a:rPr lang="en-US" sz="1600" b="1" dirty="0" smtClean="0">
                <a:solidFill>
                  <a:schemeClr val="bg1"/>
                </a:solidFill>
              </a:rPr>
              <a:t>exam / quizzes during and just after Course.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bg1"/>
                </a:solidFill>
              </a:rPr>
              <a:t>Special Discounts for groups and corporate companies &amp; Uni.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bg1"/>
                </a:solidFill>
              </a:rPr>
              <a:t>Free workshop and case studies from real world via industry experts.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bg1"/>
                </a:solidFill>
              </a:rPr>
              <a:t>Feedback and recommendations over LinkedIn Trainee Profile.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bg1"/>
                </a:solidFill>
              </a:rPr>
              <a:t>Maintain relationship with trainee for  advices,  guidelines  in relevant careers.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bg1"/>
                </a:solidFill>
              </a:rPr>
              <a:t>Customized courses for </a:t>
            </a:r>
            <a:r>
              <a:rPr lang="en-US" sz="1600" b="1" u="sng" dirty="0" smtClean="0">
                <a:solidFill>
                  <a:schemeClr val="bg1"/>
                </a:solidFill>
              </a:rPr>
              <a:t>Corporate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u="sng" dirty="0">
                <a:solidFill>
                  <a:schemeClr val="bg1"/>
                </a:solidFill>
              </a:rPr>
              <a:t>C</a:t>
            </a:r>
            <a:r>
              <a:rPr lang="en-US" sz="1600" b="1" u="sng" dirty="0" smtClean="0">
                <a:solidFill>
                  <a:schemeClr val="bg1"/>
                </a:solidFill>
              </a:rPr>
              <a:t>ompanies</a:t>
            </a:r>
            <a:r>
              <a:rPr lang="en-US" sz="1600" b="1" dirty="0" smtClean="0">
                <a:solidFill>
                  <a:schemeClr val="bg1"/>
                </a:solidFill>
              </a:rPr>
              <a:t> and </a:t>
            </a:r>
            <a:r>
              <a:rPr lang="en-US" sz="1600" b="1" u="sng" dirty="0" smtClean="0">
                <a:solidFill>
                  <a:schemeClr val="bg1"/>
                </a:solidFill>
              </a:rPr>
              <a:t>Educational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u="sng" dirty="0" smtClean="0">
                <a:solidFill>
                  <a:schemeClr val="bg1"/>
                </a:solidFill>
              </a:rPr>
              <a:t>Universities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2279" y="1012964"/>
            <a:ext cx="326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Training Highlights: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1560"/>
            <a:ext cx="10515600" cy="1187904"/>
          </a:xfrm>
        </p:spPr>
        <p:txBody>
          <a:bodyPr/>
          <a:lstStyle/>
          <a:p>
            <a:r>
              <a:rPr lang="en-US" dirty="0"/>
              <a:t>Outlines for Each Mentioned Training Course: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17235"/>
              </p:ext>
            </p:extLst>
          </p:nvPr>
        </p:nvGraphicFramePr>
        <p:xfrm>
          <a:off x="130629" y="490878"/>
          <a:ext cx="11959771" cy="643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117">
                  <a:extLst>
                    <a:ext uri="{9D8B030D-6E8A-4147-A177-3AD203B41FA5}">
                      <a16:colId xmlns="" xmlns:a16="http://schemas.microsoft.com/office/drawing/2014/main" val="3676350881"/>
                    </a:ext>
                  </a:extLst>
                </a:gridCol>
                <a:gridCol w="7047654">
                  <a:extLst>
                    <a:ext uri="{9D8B030D-6E8A-4147-A177-3AD203B41FA5}">
                      <a16:colId xmlns="" xmlns:a16="http://schemas.microsoft.com/office/drawing/2014/main" val="3712713035"/>
                    </a:ext>
                  </a:extLst>
                </a:gridCol>
              </a:tblGrid>
              <a:tr h="8903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Training</a:t>
                      </a:r>
                      <a:r>
                        <a:rPr lang="en-US" sz="2400" baseline="0" dirty="0"/>
                        <a:t> Course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9965224"/>
                  </a:ext>
                </a:extLst>
              </a:tr>
              <a:tr h="563516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PMP -Certification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endParaRPr lang="en-US" sz="1000" dirty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1071500"/>
                  </a:ext>
                </a:extLst>
              </a:tr>
              <a:tr h="643944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PM-For-Juniors 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endParaRPr lang="en-US" sz="1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902681"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QA-Intro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QA Overview, Importance of QA, QA Aspects, QA Key-Roles , QA Key-Activities ,QA vs. Organizational Structure, Enterprise and Large firms, Medium &amp; Small Company, Integration with organizational Departments,  Supportive System, Tools and common Techniques, QA Added Values and ROI, Related Certificates |ISO-9001, CMMI, Six Sigma…etc., QA Case Studies.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7977072"/>
                  </a:ext>
                </a:extLst>
              </a:tr>
              <a:tr h="1028786"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IT-Pro_QM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Describe the quality theories, approaches, and recurring themes in Project Quality Management and explain the relationship between them and the three major processes of Project Quality Management , Describe the Plan Quality Management process, its inputs, tools and techniques, and outputs , Describe the Perform Quality Assurance process, its inputs, tools and techniques, and outputs , Describe the Control Quality process, its inputs, tools and techniques, and outputs ,  Case Studies</a:t>
                      </a:r>
                    </a:p>
                    <a:p>
                      <a:pPr eaLnBrk="1" hangingPunct="1">
                        <a:defRPr/>
                      </a:pPr>
                      <a:endParaRPr lang="en-US" sz="1000" dirty="0">
                        <a:latin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4271888"/>
                  </a:ext>
                </a:extLst>
              </a:tr>
              <a:tr h="600891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Org_Metrics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>
                        <a:buSzPct val="80000"/>
                        <a:buFont typeface="Wingdings" pitchFamily="2" charset="2"/>
                        <a:buNone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Measurements Overview,  Importance of Organizational Measurements, Process linked with KPIs, Organizational Measurement Tools and Techniques, Cascading Organizational goals to performance measurements level, Case Study, workshop.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5056119"/>
                  </a:ext>
                </a:extLst>
              </a:tr>
              <a:tr h="902681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Development- Fundamentals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6176615"/>
                  </a:ext>
                </a:extLst>
              </a:tr>
              <a:tr h="902681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12c</a:t>
                      </a:r>
                      <a:endParaRPr lang="en-U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352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12913</TotalTime>
  <Words>578</Words>
  <Application>Microsoft Office PowerPoint</Application>
  <PresentationFormat>Widescreen</PresentationFormat>
  <Paragraphs>84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Enhance your career with affordable price: </vt:lpstr>
      <vt:lpstr>Outlines for Each Mentioned Training Course: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services</dc:title>
  <dc:creator>Tarek Musaad</dc:creator>
  <cp:lastModifiedBy>Tarek Musaad</cp:lastModifiedBy>
  <cp:revision>68</cp:revision>
  <dcterms:created xsi:type="dcterms:W3CDTF">2016-05-23T09:38:50Z</dcterms:created>
  <dcterms:modified xsi:type="dcterms:W3CDTF">2016-07-04T14:22:05Z</dcterms:modified>
</cp:coreProperties>
</file>