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43355" autoAdjust="0"/>
  </p:normalViewPr>
  <p:slideViewPr>
    <p:cSldViewPr snapToGrid="0">
      <p:cViewPr varScale="1">
        <p:scale>
          <a:sx n="36" d="100"/>
          <a:sy n="36" d="100"/>
        </p:scale>
        <p:origin x="24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23F1-5DD4-4F94-83D0-FB21708CEBD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B73BE-9BB2-4F53-A86A-95202E9ED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segmentation on </a:t>
            </a:r>
            <a:r>
              <a:rPr lang="en-US" dirty="0" err="1"/>
              <a:t>evimo</a:t>
            </a:r>
            <a:r>
              <a:rPr lang="en-US" dirty="0"/>
              <a:t> with local rule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73BE-9BB2-4F53-A86A-95202E9ED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7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https://www.sciencedirect.com/science/article/pii/S0893608023003301#b51</a:t>
            </a:r>
          </a:p>
          <a:p>
            <a:r>
              <a:rPr lang="en-US" dirty="0"/>
              <a:t>https://www.sciencedirect.com/science/article/pii/S0925231214005785</a:t>
            </a:r>
          </a:p>
          <a:p>
            <a:endParaRPr lang="en-US" dirty="0"/>
          </a:p>
          <a:p>
            <a:r>
              <a:rPr lang="en-US"/>
              <a:t>Image segmentation:</a:t>
            </a:r>
            <a:br>
              <a:rPr lang="en-US"/>
            </a:br>
            <a:r>
              <a:rPr lang="en-US"/>
              <a:t>https://ieeexplore.ieee.org/document/9833331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73BE-9BB2-4F53-A86A-95202E9ED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6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train on some of the event dataset (from autonomous driving), subset of dataset try the continual learning tasks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Try EVIMO with normal NN, not spiking, see accuracy and time (if no papers, try this first)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73BE-9BB2-4F53-A86A-95202E9ED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2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B87-38BC-09C7-10AB-1474432A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F8133-DB76-AA4A-1C23-2945FFB0F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5705-89C1-4F33-410C-E8FAE55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5E57-E2B0-8ECC-72C2-EE36E716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B6F3-0C7B-E268-2951-ABC21DF2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279-8FBD-5D9B-E53E-3B178289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CD829-1780-A8A2-4496-236D6E78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5752-9531-4D46-0431-17385D11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9A70-C4B3-C2D8-3B69-BB675B42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77BF4-839C-5366-B6F3-458521C5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7E338-EB6C-BBE2-D062-D4565B30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7D420-219C-41CC-CF3B-127EDD310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F76B-662B-C426-A2ED-6530A41D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0825-ECB2-2D44-F325-F1C7612C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CE40-955A-29CE-CC38-904A5793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C34B-C137-F7AE-622E-B8111E5C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37D8-6C22-9CE4-1469-DDCAC93B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FC8AE-24E6-20DE-2555-DB7D3995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7EE9-91B7-455D-C7A4-0F50832A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C0A1-C9AB-F05E-398F-91459FF2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F8DB-C3B5-9FE7-E362-9F8E4E91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962C8-4610-44AB-3624-7DD4EB59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1243-B6D2-021B-1305-00B9A61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62A2-2F9B-36EF-482A-550AAEEF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3252-F9BD-90F8-CF38-82086185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E66E-14D6-72F9-3679-13C729F4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B1D4-F9F6-A12F-0C0E-FEBFF10DA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259FF-09A9-8AF4-AE81-2939C404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2611A-4A43-F48E-A415-5EE2A25A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BF7D6-2880-A326-55C3-B75C0D3C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555C-D928-08DA-8274-0DEAED8E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CEB7-E0CF-F66A-9E01-CFA3ED70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ED3EF-2767-8B9E-9D02-DD6CAB90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E9625-A98E-D0A1-4CED-6304374A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25410-443E-A417-AAC2-1E125A0CB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C8FCF-62BB-969F-487A-E68061CCE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911FA-7818-0E9B-DD74-208E7ADA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64130-3A7A-8E97-FDB8-204CFD84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C6F2-55C6-D9D6-191B-1D9A6173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10BB-A2F0-6842-F0C7-4FC73F9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0913-15D9-3F94-EB57-6F935AFA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1963-442C-067B-081C-F1D2144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D6844-4FCE-B25F-782F-3435FD3A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31D73-C00C-5A6C-57C5-6A8FEB2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DD993-6B46-C2A9-E2C8-D830E971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E973F-F9C8-E9B4-F9D9-C177B38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4566-A661-B992-C526-F31B8BE4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7580-C830-1D34-D0A0-EC13E7F8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CD81-D67C-9423-4558-05D619EE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3455C-8703-F99E-11FE-ADB2221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7EB51-BAE7-669B-7F87-BF317018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8CDBA-A76C-30C7-C0C6-95BA7323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F821-F699-C20A-E1C7-292D2552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8EE95-337A-676D-A91D-BAFD66291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E27C9-AC27-FB7B-818B-AA63CF93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551C0-8101-4F34-D6D5-A78AE546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EA853-9E62-1555-43A1-B8F4421A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BEC7-4A17-7721-7428-21A2E3A7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B69F6-FECC-3204-5821-58C518DD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64DD4-83EB-871C-FC66-248E8E5C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39E8-4DCA-8324-A13E-DA856C415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4EC9-E150-4B7A-9B8E-2980A974DF6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C3D3-F05C-03B6-6A0B-21867F7BD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64D1-FE09-3EAC-C86E-EA31A3EB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Last Week: EVIMO For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A38B-9CFD-515B-1ED6-79E0C41D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58" y="1690687"/>
            <a:ext cx="4286147" cy="3008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EVIMO Data: (703, 2, 480, 640)</a:t>
            </a:r>
          </a:p>
          <a:p>
            <a:r>
              <a:rPr lang="en-US" sz="1600" dirty="0"/>
              <a:t>Using just 1 sequence</a:t>
            </a:r>
          </a:p>
          <a:p>
            <a:r>
              <a:rPr lang="en-US" sz="1600" dirty="0"/>
              <a:t>703 total bins, 5000 microseconds each</a:t>
            </a:r>
          </a:p>
          <a:p>
            <a:pPr lvl="1"/>
            <a:r>
              <a:rPr lang="en-US" sz="1200" dirty="0"/>
              <a:t>Using 5000 because masks used to see if object in frame are generated at rate corresponding to 703 bins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sz="1600" u="sng" dirty="0"/>
              <a:t>Labels for Image Classification:</a:t>
            </a:r>
            <a:endParaRPr lang="en-US" sz="1600" dirty="0"/>
          </a:p>
          <a:p>
            <a:r>
              <a:rPr lang="en-US" sz="1600" dirty="0"/>
              <a:t>Assigning label of 1 if object in frame, 0 otherwise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FBF6F-AA45-2432-68C0-1B19A5B5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" y="4699187"/>
            <a:ext cx="2562981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E4B16-1860-C5C8-1248-C25B969B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84" y="4699187"/>
            <a:ext cx="2562982" cy="19812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16097F-BDC0-0D92-E50E-4D48B8494F60}"/>
              </a:ext>
            </a:extLst>
          </p:cNvPr>
          <p:cNvSpPr txBox="1">
            <a:spLocks/>
          </p:cNvSpPr>
          <p:nvPr/>
        </p:nvSpPr>
        <p:spPr>
          <a:xfrm>
            <a:off x="7296150" y="1960561"/>
            <a:ext cx="3455721" cy="2580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 err="1"/>
              <a:t>Lenet-Decolle</a:t>
            </a:r>
            <a:r>
              <a:rPr lang="en-US" sz="1600" u="sng" dirty="0"/>
              <a:t> Model:</a:t>
            </a:r>
          </a:p>
          <a:p>
            <a:r>
              <a:rPr lang="en-US" sz="1600" dirty="0"/>
              <a:t>Increased model size to accommodate larger image sizes</a:t>
            </a:r>
          </a:p>
          <a:p>
            <a:pPr lvl="1"/>
            <a:r>
              <a:rPr lang="en-US" sz="1200" dirty="0"/>
              <a:t>Moved code over to desktop for GPU acceleration</a:t>
            </a:r>
          </a:p>
          <a:p>
            <a:r>
              <a:rPr lang="en-US" sz="1600" dirty="0"/>
              <a:t>Modified model &amp; parameter initialization for new data dimensions</a:t>
            </a:r>
          </a:p>
          <a:p>
            <a:pPr lvl="1"/>
            <a:r>
              <a:rPr lang="en-US" sz="1200" dirty="0"/>
              <a:t>Previously (100, 100, 2, 28, 28)</a:t>
            </a:r>
          </a:p>
          <a:p>
            <a:pPr lvl="1"/>
            <a:r>
              <a:rPr lang="en-US" sz="1200" dirty="0"/>
              <a:t>Now (703, 2, 480, 640)</a:t>
            </a:r>
          </a:p>
          <a:p>
            <a:r>
              <a:rPr lang="en-US" sz="1600" dirty="0"/>
              <a:t>Model not yet exceeded 53.61% accuracy (after 40 epochs)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8569D-BD80-F9DB-FD30-90E3AEA0A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231" y="4827880"/>
            <a:ext cx="3970941" cy="1664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19823B-EC55-98C1-15BA-03F26349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231" y="6568314"/>
            <a:ext cx="3904878" cy="1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05FC-F174-E651-0F05-25861CEE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STDP to </a:t>
            </a:r>
            <a:r>
              <a:rPr lang="en-US" dirty="0" err="1"/>
              <a:t>snnTorch</a:t>
            </a:r>
            <a:r>
              <a:rPr lang="en-US" dirty="0"/>
              <a:t> Model 3/28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ACC7-30C2-DBD3-F4FA-9709878EC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0172" cy="4351338"/>
          </a:xfrm>
        </p:spPr>
        <p:txBody>
          <a:bodyPr/>
          <a:lstStyle/>
          <a:p>
            <a:r>
              <a:rPr lang="en-US" dirty="0"/>
              <a:t>Currently:</a:t>
            </a:r>
          </a:p>
          <a:p>
            <a:pPr lvl="1"/>
            <a:r>
              <a:rPr lang="en-US" dirty="0"/>
              <a:t>Code has both pre-spike weight increases &amp; post-spike weight decreases</a:t>
            </a:r>
          </a:p>
          <a:p>
            <a:pPr lvl="1"/>
            <a:r>
              <a:rPr lang="en-US" dirty="0"/>
              <a:t>Code works for 1 layer case</a:t>
            </a:r>
          </a:p>
          <a:p>
            <a:pPr lvl="1"/>
            <a:endParaRPr lang="en-US" dirty="0"/>
          </a:p>
          <a:p>
            <a:r>
              <a:rPr lang="en-US" dirty="0"/>
              <a:t>Working on:</a:t>
            </a:r>
          </a:p>
          <a:p>
            <a:pPr lvl="1"/>
            <a:r>
              <a:rPr lang="en-US" dirty="0"/>
              <a:t>Generalizing code to each layer</a:t>
            </a:r>
          </a:p>
          <a:p>
            <a:pPr lvl="1"/>
            <a:r>
              <a:rPr lang="en-US" dirty="0"/>
              <a:t>Choosing better values for increases/decreases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A91C7-13A6-B28F-CB1B-C64FDC904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66" y="2065468"/>
            <a:ext cx="5944279" cy="35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0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5FEB-BAAE-94DE-B010-9BBF7DB7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Continual Learning: Adding New Labels 4/4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CB60-751A-E254-7B73-C1C5F1381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Identifying pixels that did not spike for any of the current 25 classes</a:t>
            </a:r>
          </a:p>
          <a:p>
            <a:endParaRPr lang="en-US" dirty="0"/>
          </a:p>
          <a:p>
            <a:r>
              <a:rPr lang="en-US" dirty="0"/>
              <a:t>Plan to add new label and associated weights to model with low initial value but increase them with STDP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5A33F-B286-4162-14B9-DCDA902F3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004" y="2658339"/>
            <a:ext cx="4365645" cy="154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3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This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6687C-7EDE-40C1-AF3F-BA73585D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21136" cy="2727964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/>
              <a:t>Further modified EVIMO data for input into model</a:t>
            </a:r>
          </a:p>
          <a:p>
            <a:pPr lvl="1"/>
            <a:r>
              <a:rPr lang="en-US" sz="1800" dirty="0"/>
              <a:t>Splitting each frame into bins</a:t>
            </a:r>
          </a:p>
          <a:p>
            <a:pPr lvl="1"/>
            <a:r>
              <a:rPr lang="en-US" sz="1800" dirty="0"/>
              <a:t>EVIMO now of format: </a:t>
            </a:r>
            <a:br>
              <a:rPr lang="en-US" sz="1800" dirty="0"/>
            </a:br>
            <a:r>
              <a:rPr lang="en-US" sz="1800" dirty="0"/>
              <a:t>(Frames/batch size, Bins per frame, p, x, y)</a:t>
            </a:r>
          </a:p>
          <a:p>
            <a:pPr lvl="1"/>
            <a:r>
              <a:rPr lang="en-US" sz="1800" dirty="0"/>
              <a:t>NMNIST data of format:</a:t>
            </a:r>
            <a:br>
              <a:rPr lang="en-US" sz="1800" dirty="0"/>
            </a:br>
            <a:r>
              <a:rPr lang="en-US" sz="1800" dirty="0"/>
              <a:t>(T, batch size, p, x, y)</a:t>
            </a:r>
          </a:p>
          <a:p>
            <a:r>
              <a:rPr lang="en-US" sz="2200" dirty="0"/>
              <a:t>Fixed alignment of frames in dataset</a:t>
            </a:r>
            <a:endParaRPr lang="en-US" sz="1800" dirty="0"/>
          </a:p>
          <a:p>
            <a:pPr lvl="1"/>
            <a:r>
              <a:rPr lang="en-US" sz="1800" dirty="0"/>
              <a:t>EVIMO frames are not all same length</a:t>
            </a:r>
          </a:p>
          <a:p>
            <a:r>
              <a:rPr lang="en-US" sz="2200" dirty="0"/>
              <a:t>Set up test dataset</a:t>
            </a:r>
          </a:p>
          <a:p>
            <a:pPr lvl="1"/>
            <a:r>
              <a:rPr lang="en-US" sz="1800" dirty="0"/>
              <a:t>50% all 0’s, 50% all 1’s</a:t>
            </a:r>
          </a:p>
          <a:p>
            <a:r>
              <a:rPr lang="en-US" sz="2200" dirty="0"/>
              <a:t>Model accuracy still not improving</a:t>
            </a:r>
          </a:p>
          <a:p>
            <a:pPr lvl="1"/>
            <a:r>
              <a:rPr lang="en-US" sz="1800" dirty="0"/>
              <a:t>Highest accuracy ~55%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21548-74E9-AD5D-08EF-B2324E5D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98" y="3551738"/>
            <a:ext cx="6481958" cy="9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B0A5-F572-705C-0AB4-AF00DD2C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Image Classification, 10/31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C4D2-2FB5-91E0-A248-6BE88960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1719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EVIMO Image Classification works &amp; trains</a:t>
            </a:r>
          </a:p>
          <a:p>
            <a:pPr lvl="1"/>
            <a:r>
              <a:rPr lang="en-US" dirty="0"/>
              <a:t>Accuracy ~90% after 1 epoch for 2 label classification</a:t>
            </a:r>
          </a:p>
          <a:p>
            <a:pPr lvl="1"/>
            <a:endParaRPr lang="en-US" dirty="0"/>
          </a:p>
          <a:p>
            <a:r>
              <a:rPr lang="en-US" dirty="0"/>
              <a:t>Using NMNIST Data:</a:t>
            </a:r>
          </a:p>
          <a:p>
            <a:pPr lvl="1"/>
            <a:r>
              <a:rPr lang="en-US" dirty="0"/>
              <a:t>Found I was using too few bins per frame for EVIMO data</a:t>
            </a:r>
          </a:p>
          <a:p>
            <a:pPr lvl="2"/>
            <a:r>
              <a:rPr lang="en-US" dirty="0"/>
              <a:t>Was using 4, found 16 worked well, 100 was too many</a:t>
            </a:r>
          </a:p>
          <a:p>
            <a:pPr lvl="1"/>
            <a:endParaRPr lang="en-US" dirty="0"/>
          </a:p>
          <a:p>
            <a:r>
              <a:rPr lang="en-US" dirty="0"/>
              <a:t>Updated EVIMO data storage process</a:t>
            </a:r>
          </a:p>
          <a:p>
            <a:pPr lvl="1"/>
            <a:r>
              <a:rPr lang="en-US" dirty="0"/>
              <a:t>Significantly sped up data load time, allowing faster training</a:t>
            </a:r>
          </a:p>
          <a:p>
            <a:pPr lvl="1"/>
            <a:r>
              <a:rPr lang="en-US" dirty="0"/>
              <a:t>~12 min epoch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11C45-08E8-8B2D-75AB-A907D9B7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278" y="1963530"/>
            <a:ext cx="2614117" cy="471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C61F1-9E14-A61D-59C1-80E72529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585" y="4819522"/>
            <a:ext cx="2191056" cy="200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A8AD45-A3B0-FDC5-F6D6-E584D0C1132A}"/>
              </a:ext>
            </a:extLst>
          </p:cNvPr>
          <p:cNvSpPr txBox="1"/>
          <p:nvPr/>
        </p:nvSpPr>
        <p:spPr>
          <a:xfrm>
            <a:off x="7347108" y="4734882"/>
            <a:ext cx="122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Previously: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1E334-53D9-6AE0-6F86-62825B68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585" y="5007359"/>
            <a:ext cx="3162804" cy="212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CA6B3-828F-4088-9162-6907D960E53D}"/>
              </a:ext>
            </a:extLst>
          </p:cNvPr>
          <p:cNvSpPr txBox="1"/>
          <p:nvPr/>
        </p:nvSpPr>
        <p:spPr>
          <a:xfrm>
            <a:off x="7814159" y="5326138"/>
            <a:ext cx="7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600524-64F9-138A-F98B-3B7EBD5E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585" y="5410778"/>
            <a:ext cx="1752845" cy="200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A855F2-4FB4-6F7F-CF88-6C64ADA4E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4333" y="5628942"/>
            <a:ext cx="3010320" cy="1735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302C1-402C-9759-59F1-98C48E1F7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531" y="2861433"/>
            <a:ext cx="2614117" cy="4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469E-551D-2BE4-C7B0-B6CC0F50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Detection 11/7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E537-4E7C-2045-BDE4-60B8D8E6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3236" cy="473473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Should be able to get both bounding boxes and class from one model</a:t>
            </a:r>
          </a:p>
          <a:p>
            <a:pPr lvl="1"/>
            <a:r>
              <a:rPr lang="en-US" sz="1600" dirty="0"/>
              <a:t>Single Shot </a:t>
            </a:r>
            <a:r>
              <a:rPr lang="en-US" sz="1600" dirty="0" err="1"/>
              <a:t>MultiBox</a:t>
            </a:r>
            <a:r>
              <a:rPr lang="en-US" sz="1600" dirty="0"/>
              <a:t> Detectors able to model object detection as regression/classification program</a:t>
            </a:r>
          </a:p>
          <a:p>
            <a:pPr lvl="1"/>
            <a:endParaRPr lang="en-US" sz="2000" dirty="0"/>
          </a:p>
          <a:p>
            <a:r>
              <a:rPr lang="en-US" sz="2000" dirty="0"/>
              <a:t>Preliminary tests of using bounding box as target:</a:t>
            </a:r>
          </a:p>
          <a:p>
            <a:pPr lvl="1"/>
            <a:r>
              <a:rPr lang="en-US" sz="1600" dirty="0"/>
              <a:t>Model unable to adjust quickly enough for the large values of x, y</a:t>
            </a:r>
          </a:p>
          <a:p>
            <a:pPr lvl="2"/>
            <a:r>
              <a:rPr lang="en-US" sz="1600" dirty="0"/>
              <a:t>During training, saw variations of up to 5 in readouts, when target bounding boxes have x, y of 300</a:t>
            </a:r>
          </a:p>
          <a:p>
            <a:pPr lvl="2"/>
            <a:r>
              <a:rPr lang="en-US" sz="1600" dirty="0"/>
              <a:t>Tried with several learning rates</a:t>
            </a:r>
          </a:p>
          <a:p>
            <a:pPr lvl="2"/>
            <a:r>
              <a:rPr lang="en-US" sz="1600" dirty="0"/>
              <a:t>May try adding </a:t>
            </a:r>
            <a:r>
              <a:rPr lang="en-US" sz="1600" dirty="0" err="1"/>
              <a:t>Softmax</a:t>
            </a:r>
            <a:r>
              <a:rPr lang="en-US" sz="1600" dirty="0"/>
              <a:t> loss</a:t>
            </a:r>
          </a:p>
          <a:p>
            <a:pPr marL="914400" lvl="2" indent="0">
              <a:buNone/>
            </a:pPr>
            <a:endParaRPr lang="en-US" sz="1600" dirty="0"/>
          </a:p>
          <a:p>
            <a:r>
              <a:rPr lang="en-US" sz="2000" dirty="0"/>
              <a:t>Updated model accuracy / error to be based on </a:t>
            </a:r>
            <a:r>
              <a:rPr lang="en-US" sz="2000" dirty="0" err="1"/>
              <a:t>IoU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B0942-ECFE-6679-3D23-2D1FA57C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04" y="2811673"/>
            <a:ext cx="426779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01D-696C-1843-6A6F-5D3B79D0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</a:t>
            </a:r>
            <a:r>
              <a:rPr lang="en-US"/>
              <a:t>Detection 11/14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80F-D6FF-48E9-EA60-46B2A478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77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Updated event representation to Voxel Grid</a:t>
            </a:r>
          </a:p>
          <a:p>
            <a:endParaRPr lang="en-US" dirty="0"/>
          </a:p>
          <a:p>
            <a:r>
              <a:rPr lang="en-US" dirty="0"/>
              <a:t>Created SSD Heads for object detection model</a:t>
            </a:r>
          </a:p>
          <a:p>
            <a:pPr lvl="1"/>
            <a:r>
              <a:rPr lang="en-US" dirty="0"/>
              <a:t>Using same </a:t>
            </a:r>
            <a:r>
              <a:rPr lang="en-US" dirty="0" err="1"/>
              <a:t>LIFLayer</a:t>
            </a:r>
            <a:r>
              <a:rPr lang="en-US" dirty="0"/>
              <a:t> Conv2D from </a:t>
            </a:r>
            <a:r>
              <a:rPr lang="en-US" dirty="0" err="1"/>
              <a:t>Lenet-Decolle</a:t>
            </a:r>
            <a:r>
              <a:rPr lang="en-US" dirty="0"/>
              <a:t> Model</a:t>
            </a:r>
          </a:p>
          <a:p>
            <a:endParaRPr lang="en-US" dirty="0"/>
          </a:p>
          <a:p>
            <a:r>
              <a:rPr lang="en-US" dirty="0"/>
              <a:t>Working on using current </a:t>
            </a:r>
            <a:r>
              <a:rPr lang="en-US" dirty="0" err="1"/>
              <a:t>Lenet-Decolle</a:t>
            </a:r>
            <a:r>
              <a:rPr lang="en-US" dirty="0"/>
              <a:t> model as backbone for SSD Heads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0D944-FF7B-479A-570A-5F76BEB0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378" y="3373293"/>
            <a:ext cx="6379772" cy="10405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B7DBEF-A244-D0C3-AB25-B405D3EB663D}"/>
              </a:ext>
            </a:extLst>
          </p:cNvPr>
          <p:cNvSpPr/>
          <p:nvPr/>
        </p:nvSpPr>
        <p:spPr>
          <a:xfrm>
            <a:off x="5791200" y="3278909"/>
            <a:ext cx="5809673" cy="1040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2E5F6-72F7-B0F7-581B-F6A7EFDBDA10}"/>
              </a:ext>
            </a:extLst>
          </p:cNvPr>
          <p:cNvSpPr txBox="1"/>
          <p:nvPr/>
        </p:nvSpPr>
        <p:spPr>
          <a:xfrm>
            <a:off x="6351154" y="4858326"/>
            <a:ext cx="468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Implementation of loss function for object detection model?</a:t>
            </a:r>
          </a:p>
        </p:txBody>
      </p:sp>
    </p:spTree>
    <p:extLst>
      <p:ext uri="{BB962C8B-B14F-4D97-AF65-F5344CB8AC3E}">
        <p14:creationId xmlns:p14="http://schemas.microsoft.com/office/powerpoint/2010/main" val="125465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01D-696C-1843-6A6F-5D3B79D0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Alternate Object Representations 11/28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80F-D6FF-48E9-EA60-46B2A478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773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Current method:</a:t>
            </a:r>
          </a:p>
          <a:p>
            <a:pPr lvl="1"/>
            <a:r>
              <a:rPr lang="en-US" sz="1600" dirty="0"/>
              <a:t>Use bounding boxes (x, y, h, w)</a:t>
            </a:r>
          </a:p>
          <a:p>
            <a:pPr lvl="1"/>
            <a:r>
              <a:rPr lang="en-US" sz="1600" dirty="0"/>
              <a:t>Anchor boxes in model used to get final bounding box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 err="1"/>
              <a:t>Keypoint</a:t>
            </a:r>
            <a:r>
              <a:rPr lang="en-US" sz="2000" dirty="0"/>
              <a:t> Triplets (</a:t>
            </a:r>
            <a:r>
              <a:rPr lang="en-US" sz="2000" dirty="0" err="1"/>
              <a:t>CenterNet</a:t>
            </a:r>
            <a:r>
              <a:rPr lang="en-US" sz="2000" dirty="0"/>
              <a:t>):</a:t>
            </a:r>
          </a:p>
          <a:p>
            <a:pPr lvl="1"/>
            <a:r>
              <a:rPr lang="en-US" sz="1600" dirty="0"/>
              <a:t>Use corners to determine object</a:t>
            </a:r>
          </a:p>
          <a:p>
            <a:pPr lvl="1"/>
            <a:r>
              <a:rPr lang="en-US" sz="1600" dirty="0"/>
              <a:t>Center point determines class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/>
              <a:t>Cascade R-CNN:</a:t>
            </a:r>
          </a:p>
          <a:p>
            <a:pPr lvl="1"/>
            <a:r>
              <a:rPr lang="en-US" sz="1600" dirty="0"/>
              <a:t>Use bounding boxes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r>
              <a:rPr lang="en-US" sz="1600" dirty="0"/>
              <a:t>Model has sequence of detectors with increasing </a:t>
            </a:r>
            <a:r>
              <a:rPr lang="en-US" sz="1600" dirty="0" err="1"/>
              <a:t>IoU</a:t>
            </a:r>
            <a:r>
              <a:rPr lang="en-US" sz="1600" dirty="0"/>
              <a:t> thresholds to filter to best bounding boxes</a:t>
            </a:r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0F1C0C-A4F6-EA3E-B7E5-0A472A106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21" y="3136573"/>
            <a:ext cx="6504100" cy="17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6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3D83-90BE-C86C-9397-A2C168EC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Potential Models for Obj Det 12/5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2B52-E6C2-1778-9EBB-5F5C0285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201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CenterNet</a:t>
            </a:r>
            <a:r>
              <a:rPr lang="en-US" sz="2000" dirty="0"/>
              <a:t> (</a:t>
            </a:r>
            <a:r>
              <a:rPr lang="en-US" sz="2000" dirty="0" err="1"/>
              <a:t>Keypoint</a:t>
            </a:r>
            <a:r>
              <a:rPr lang="en-US" sz="2000" dirty="0"/>
              <a:t> Triplets):</a:t>
            </a:r>
          </a:p>
          <a:p>
            <a:pPr lvl="1"/>
            <a:r>
              <a:rPr lang="en-US" sz="1600" dirty="0"/>
              <a:t>Use corners to determine object</a:t>
            </a:r>
          </a:p>
          <a:p>
            <a:pPr lvl="1"/>
            <a:r>
              <a:rPr lang="en-US" sz="1600" dirty="0"/>
              <a:t>Center point determines class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r>
              <a:rPr lang="en-US" sz="1600" dirty="0"/>
              <a:t>Can predict multiple boxes</a:t>
            </a:r>
          </a:p>
          <a:p>
            <a:pPr lvl="1"/>
            <a:r>
              <a:rPr lang="en-US" sz="1600" dirty="0"/>
              <a:t>Paper used images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Encoder-Decoder DECOLLE:</a:t>
            </a:r>
          </a:p>
          <a:p>
            <a:pPr lvl="1"/>
            <a:r>
              <a:rPr lang="en-US" sz="1600" dirty="0"/>
              <a:t>Using bounding boxes</a:t>
            </a:r>
          </a:p>
          <a:p>
            <a:pPr lvl="1"/>
            <a:r>
              <a:rPr lang="en-US" sz="1600" dirty="0"/>
              <a:t>Only predicts one bounding box</a:t>
            </a:r>
          </a:p>
          <a:p>
            <a:pPr lvl="1"/>
            <a:r>
              <a:rPr lang="en-US" sz="1600" dirty="0"/>
              <a:t>Paper used events from rate-coded images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DE35D-9F98-D145-6030-4051D532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047" y="1690688"/>
            <a:ext cx="6504100" cy="170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B2A77-ADB6-1A7F-B24B-682474960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861" y="3884406"/>
            <a:ext cx="5085703" cy="22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2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58A1-F951-E18F-DF07-4BDA702E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Human Object Perception 2/8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3E27-2074-6A1E-64B1-5649D6EFC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049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 representations in the lateral occipital cortex</a:t>
            </a:r>
          </a:p>
          <a:p>
            <a:pPr lvl="1"/>
            <a:r>
              <a:rPr lang="en-US" dirty="0"/>
              <a:t>Representations are multimodal</a:t>
            </a:r>
          </a:p>
          <a:p>
            <a:pPr lvl="2"/>
            <a:r>
              <a:rPr lang="en-US" dirty="0"/>
              <a:t>Blind people show similar representations</a:t>
            </a:r>
          </a:p>
          <a:p>
            <a:pPr lvl="1"/>
            <a:r>
              <a:rPr lang="en-US" dirty="0"/>
              <a:t>Selective for object shape</a:t>
            </a:r>
          </a:p>
          <a:p>
            <a:pPr lvl="1"/>
            <a:endParaRPr lang="en-US" dirty="0"/>
          </a:p>
          <a:p>
            <a:r>
              <a:rPr lang="en-US" dirty="0"/>
              <a:t>Object location in ventral stream</a:t>
            </a:r>
          </a:p>
          <a:p>
            <a:pPr lvl="1"/>
            <a:r>
              <a:rPr lang="en-US" dirty="0"/>
              <a:t>Locations appear later in ventral stream in complex scenes</a:t>
            </a:r>
          </a:p>
          <a:p>
            <a:pPr lvl="2"/>
            <a:r>
              <a:rPr lang="en-US" dirty="0"/>
              <a:t>Recurrent processing</a:t>
            </a:r>
          </a:p>
          <a:p>
            <a:pPr lvl="2"/>
            <a:r>
              <a:rPr lang="en-US" dirty="0"/>
              <a:t>Locations may appear early in simple scenes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536C0-ED7B-BA5B-1E9D-03103F8DA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30" y="1825625"/>
            <a:ext cx="4799719" cy="2136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154D43-F871-9E44-6CDB-580FA383BECF}"/>
              </a:ext>
            </a:extLst>
          </p:cNvPr>
          <p:cNvSpPr txBox="1">
            <a:spLocks/>
          </p:cNvSpPr>
          <p:nvPr/>
        </p:nvSpPr>
        <p:spPr>
          <a:xfrm>
            <a:off x="6234547" y="4388501"/>
            <a:ext cx="5615707" cy="139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Next Steps:</a:t>
            </a:r>
          </a:p>
          <a:p>
            <a:r>
              <a:rPr lang="en-US" sz="2000" dirty="0"/>
              <a:t>Look into object embeddings</a:t>
            </a:r>
          </a:p>
          <a:p>
            <a:r>
              <a:rPr lang="en-US" sz="2000" dirty="0"/>
              <a:t>Look into adding multiple camera input to model</a:t>
            </a:r>
          </a:p>
        </p:txBody>
      </p:sp>
    </p:spTree>
    <p:extLst>
      <p:ext uri="{BB962C8B-B14F-4D97-AF65-F5344CB8AC3E}">
        <p14:creationId xmlns:p14="http://schemas.microsoft.com/office/powerpoint/2010/main" val="332980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C35C-8811-0C0F-DADB-CC5739EC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STDP for SNNs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6445-2AA8-FFC8-7B3B-2BFBA339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Recent unsupervised STDP models able to achieve 98% accuracy on MNIST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Supervised STDP models can use global feedback without backprop</a:t>
            </a:r>
          </a:p>
          <a:p>
            <a:pPr lvl="1"/>
            <a:r>
              <a:rPr lang="en-US" dirty="0"/>
              <a:t>Potentially usable for initial training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Possible to add more neurons hidden layers based on timing thresholds</a:t>
            </a:r>
          </a:p>
          <a:p>
            <a:pPr lvl="1"/>
            <a:r>
              <a:rPr lang="en-US" dirty="0"/>
              <a:t>Would this be adjustable to neuromorphic devices?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AD1B3-4716-E358-6CB1-C8C571A98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014" y="2291380"/>
            <a:ext cx="4400786" cy="320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9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16603</TotalTime>
  <Words>842</Words>
  <Application>Microsoft Office PowerPoint</Application>
  <PresentationFormat>Widescreen</PresentationFormat>
  <Paragraphs>128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Last Week: EVIMO For Image Classification</vt:lpstr>
      <vt:lpstr>This Week</vt:lpstr>
      <vt:lpstr>EVIMO For Image Classification, 10/31</vt:lpstr>
      <vt:lpstr>EVIMO for Object Detection 11/7</vt:lpstr>
      <vt:lpstr>EVIMO for Object Detection 11/14</vt:lpstr>
      <vt:lpstr>Alternate Object Representations 11/28</vt:lpstr>
      <vt:lpstr>Potential Models for Obj Det 12/5</vt:lpstr>
      <vt:lpstr>Human Object Perception 2/8</vt:lpstr>
      <vt:lpstr>STDP for SNNs</vt:lpstr>
      <vt:lpstr>Adding STDP to snnTorch Model 3/28</vt:lpstr>
      <vt:lpstr>Continual Learning: Adding New Labels 4/4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Nathaniel Armstrong</dc:creator>
  <cp:lastModifiedBy>Thomas Nathaniel Armstrong</cp:lastModifiedBy>
  <cp:revision>24</cp:revision>
  <dcterms:created xsi:type="dcterms:W3CDTF">2023-10-10T19:46:21Z</dcterms:created>
  <dcterms:modified xsi:type="dcterms:W3CDTF">2024-04-10T17:20:02Z</dcterms:modified>
</cp:coreProperties>
</file>