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727"/>
    <a:srgbClr val="9E47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83" autoAdjust="0"/>
    <p:restoredTop sz="94660"/>
  </p:normalViewPr>
  <p:slideViewPr>
    <p:cSldViewPr snapToGrid="0">
      <p:cViewPr varScale="1">
        <p:scale>
          <a:sx n="114" d="100"/>
          <a:sy n="114" d="100"/>
        </p:scale>
        <p:origin x="11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6B8C-CAF6-C877-CD05-582101953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9042EF2-503A-3CDD-08A6-901607F9B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2A2C221-8EF6-705C-5A9A-CA8C5DD1AACA}"/>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410EF970-8D66-9703-C85D-0AB57D8193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B5F1FB-AC9B-18C0-348F-995C4AE7137D}"/>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40786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6BC6-4C3A-4726-72F8-62C68902EF0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EC1FCFA-C3FD-AE56-3397-462C25F85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B55FC48-CA92-A455-D042-242E33F384B5}"/>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2BD1F9CC-4E8E-584C-563C-CA11611E922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B3935DA-FD61-B642-91D1-574F296076B0}"/>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63425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8CE67-5B81-6EE9-5815-7F6552F0D1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4C83B9-ADC8-C6AB-E923-2AEC5CF8D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6683C5-63C2-B4E9-7761-5F200B51EC41}"/>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73A879D9-A76A-162B-FB40-3E0F0CB4E0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978943-EA79-C4EF-2958-E107E2123E8C}"/>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249459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4595-069C-7505-0CB2-62D0192166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5572B31-A3FA-52FD-5561-50585D43C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087C013-0BC3-132F-121F-CA836A6F5553}"/>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C6DADDDC-AA67-755F-ECD9-E6693117D2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01F4A6E-3690-5642-F076-9E09B3674F7B}"/>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388888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EC28-C8EB-65B5-C688-2562FAC0B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FC21ADD-2767-3401-8D4F-EE23A31F0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CABF6-6B03-213B-9A38-EB2F5FC3E84E}"/>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0AB65AA4-3D1D-A9C7-F90D-39065345D10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03B294-5041-258B-9CB3-DD4A8B0288A5}"/>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147912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8ED1-ED54-75DC-D7ED-FCC32DDA110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E692C3A-AF48-ACD6-C636-2BC1093DA0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F8A86F1-C621-3B0A-8E34-76D7C8D6A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E1103F0-0FD5-944D-EB16-B18D27541A5F}"/>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6" name="Footer Placeholder 5">
            <a:extLst>
              <a:ext uri="{FF2B5EF4-FFF2-40B4-BE49-F238E27FC236}">
                <a16:creationId xmlns:a16="http://schemas.microsoft.com/office/drawing/2014/main" id="{33C90E69-87C4-647A-6F77-979E5EEB5B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2918896-5B7B-BA40-2FAA-E93A133E4065}"/>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288220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D589-752B-75AB-A703-C92B7B40975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A7C0BBA-F68E-C9AE-20B2-7EA2F8C66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D8776-1F23-B848-B6B1-A347903D2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127B05A-AAAB-A0CD-7FA7-88E69AEA9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618C9-D4DA-E0E6-21AD-D699781ADB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175F0C0-6A1C-4D90-56CB-AD4F8D7D4660}"/>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8" name="Footer Placeholder 7">
            <a:extLst>
              <a:ext uri="{FF2B5EF4-FFF2-40B4-BE49-F238E27FC236}">
                <a16:creationId xmlns:a16="http://schemas.microsoft.com/office/drawing/2014/main" id="{9506BB6E-950A-32B5-20F7-9E4146B6539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F91D058-BDA9-D10E-0E45-18728CDB3CE9}"/>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377395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FCB-BCDC-91CF-C871-BE7BB131B3E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7FDB012-DD68-D717-CE2C-E903ED4114F5}"/>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4" name="Footer Placeholder 3">
            <a:extLst>
              <a:ext uri="{FF2B5EF4-FFF2-40B4-BE49-F238E27FC236}">
                <a16:creationId xmlns:a16="http://schemas.microsoft.com/office/drawing/2014/main" id="{810D94F1-005A-3658-233B-CDCC6ED2711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486DE9C-5F6E-52BA-7951-CC6509EBD1EC}"/>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306512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3C2AD-2CFE-41F3-EF51-AF9B7237CFCE}"/>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3" name="Footer Placeholder 2">
            <a:extLst>
              <a:ext uri="{FF2B5EF4-FFF2-40B4-BE49-F238E27FC236}">
                <a16:creationId xmlns:a16="http://schemas.microsoft.com/office/drawing/2014/main" id="{C987AF4F-2A96-78A4-CBCE-AB256E4B0E4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323FBE9-5828-9369-7675-D8DF9D743691}"/>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132387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8BFF-52E7-870D-5F99-A842AA3DD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FFD53A-6833-D17E-A0DD-1352DCB3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42A6925-2EA0-0563-FF85-4CAD02072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7ACB6-FC64-DC33-04B8-71B575342DD1}"/>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6" name="Footer Placeholder 5">
            <a:extLst>
              <a:ext uri="{FF2B5EF4-FFF2-40B4-BE49-F238E27FC236}">
                <a16:creationId xmlns:a16="http://schemas.microsoft.com/office/drawing/2014/main" id="{2236A7D7-87E4-EA00-994D-C9E8B77D0BF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EAB1497-F358-23A0-1DFB-97C9103A241A}"/>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38440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2E85-AF88-4019-3A36-F303C5CBE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37A9BA7-8D00-727D-3C6A-2000911B6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51400B8-D68E-4E70-E055-97D8DA3C6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CB8F9-51CD-EF0F-A0C2-5EB176E3F1A5}"/>
              </a:ext>
            </a:extLst>
          </p:cNvPr>
          <p:cNvSpPr>
            <a:spLocks noGrp="1"/>
          </p:cNvSpPr>
          <p:nvPr>
            <p:ph type="dt" sz="half" idx="10"/>
          </p:nvPr>
        </p:nvSpPr>
        <p:spPr/>
        <p:txBody>
          <a:bodyPr/>
          <a:lstStyle/>
          <a:p>
            <a:fld id="{8D0C0B80-A69B-44C1-B0B0-13E7E4283319}" type="datetimeFigureOut">
              <a:rPr lang="en-SG" smtClean="0"/>
              <a:t>9/2/2023</a:t>
            </a:fld>
            <a:endParaRPr lang="en-SG"/>
          </a:p>
        </p:txBody>
      </p:sp>
      <p:sp>
        <p:nvSpPr>
          <p:cNvPr id="6" name="Footer Placeholder 5">
            <a:extLst>
              <a:ext uri="{FF2B5EF4-FFF2-40B4-BE49-F238E27FC236}">
                <a16:creationId xmlns:a16="http://schemas.microsoft.com/office/drawing/2014/main" id="{877405F2-3079-ACCD-01B3-C91448003E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32913A-F7B6-2BFD-11DC-A07B5D2F3B75}"/>
              </a:ext>
            </a:extLst>
          </p:cNvPr>
          <p:cNvSpPr>
            <a:spLocks noGrp="1"/>
          </p:cNvSpPr>
          <p:nvPr>
            <p:ph type="sldNum" sz="quarter" idx="12"/>
          </p:nvPr>
        </p:nvSpPr>
        <p:spPr/>
        <p:txBody>
          <a:bodyPr/>
          <a:lstStyle/>
          <a:p>
            <a:fld id="{CE275DB4-8062-4811-A71F-80AB481F274C}" type="slidenum">
              <a:rPr lang="en-SG" smtClean="0"/>
              <a:t>‹#›</a:t>
            </a:fld>
            <a:endParaRPr lang="en-SG"/>
          </a:p>
        </p:txBody>
      </p:sp>
    </p:spTree>
    <p:extLst>
      <p:ext uri="{BB962C8B-B14F-4D97-AF65-F5344CB8AC3E}">
        <p14:creationId xmlns:p14="http://schemas.microsoft.com/office/powerpoint/2010/main" val="17850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96515-1E5F-6F44-23CD-E934D550D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C8CADFF-C37C-B9C5-8237-7EB4F31CD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A8C741-A702-2A8F-BA60-9B8A1E032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C0B80-A69B-44C1-B0B0-13E7E4283319}" type="datetimeFigureOut">
              <a:rPr lang="en-SG" smtClean="0"/>
              <a:t>9/2/2023</a:t>
            </a:fld>
            <a:endParaRPr lang="en-SG"/>
          </a:p>
        </p:txBody>
      </p:sp>
      <p:sp>
        <p:nvSpPr>
          <p:cNvPr id="5" name="Footer Placeholder 4">
            <a:extLst>
              <a:ext uri="{FF2B5EF4-FFF2-40B4-BE49-F238E27FC236}">
                <a16:creationId xmlns:a16="http://schemas.microsoft.com/office/drawing/2014/main" id="{869BA7FD-E056-DCE7-4C88-830E5762B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52A8AA7-7C6D-40D3-81C0-A8ADF386F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75DB4-8062-4811-A71F-80AB481F274C}" type="slidenum">
              <a:rPr lang="en-SG" smtClean="0"/>
              <a:t>‹#›</a:t>
            </a:fld>
            <a:endParaRPr lang="en-SG"/>
          </a:p>
        </p:txBody>
      </p:sp>
    </p:spTree>
    <p:extLst>
      <p:ext uri="{BB962C8B-B14F-4D97-AF65-F5344CB8AC3E}">
        <p14:creationId xmlns:p14="http://schemas.microsoft.com/office/powerpoint/2010/main" val="315219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Chart, line chart&#10;&#10;Description automatically generated">
            <a:extLst>
              <a:ext uri="{FF2B5EF4-FFF2-40B4-BE49-F238E27FC236}">
                <a16:creationId xmlns:a16="http://schemas.microsoft.com/office/drawing/2014/main" id="{65626F15-FB52-564F-CBB7-4F66F6FD4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692" y="1388584"/>
            <a:ext cx="2529078" cy="1768116"/>
          </a:xfrm>
          <a:prstGeom prst="rect">
            <a:avLst/>
          </a:prstGeom>
        </p:spPr>
      </p:pic>
      <p:pic>
        <p:nvPicPr>
          <p:cNvPr id="7" name="Picture 6" descr="Chart, pie chart&#10;&#10;Description automatically generated">
            <a:extLst>
              <a:ext uri="{FF2B5EF4-FFF2-40B4-BE49-F238E27FC236}">
                <a16:creationId xmlns:a16="http://schemas.microsoft.com/office/drawing/2014/main" id="{78B648E1-A012-02F2-6E1B-3D16FDE34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045" y="541330"/>
            <a:ext cx="1753625" cy="1084450"/>
          </a:xfrm>
          <a:prstGeom prst="rect">
            <a:avLst/>
          </a:prstGeom>
        </p:spPr>
      </p:pic>
      <p:pic>
        <p:nvPicPr>
          <p:cNvPr id="16" name="Picture 15" descr="Table&#10;&#10;Description automatically generated">
            <a:extLst>
              <a:ext uri="{FF2B5EF4-FFF2-40B4-BE49-F238E27FC236}">
                <a16:creationId xmlns:a16="http://schemas.microsoft.com/office/drawing/2014/main" id="{208AD5D9-2C30-29F3-656A-BEE9C69DA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089" y="801222"/>
            <a:ext cx="2574744" cy="602490"/>
          </a:xfrm>
          <a:prstGeom prst="rect">
            <a:avLst/>
          </a:prstGeom>
        </p:spPr>
      </p:pic>
      <p:pic>
        <p:nvPicPr>
          <p:cNvPr id="18" name="Picture 17" descr="Graphical user interface, text&#10;&#10;Description automatically generated">
            <a:extLst>
              <a:ext uri="{FF2B5EF4-FFF2-40B4-BE49-F238E27FC236}">
                <a16:creationId xmlns:a16="http://schemas.microsoft.com/office/drawing/2014/main" id="{5A478935-DA4E-5AE3-0523-C829534D7A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3733" y="3203125"/>
            <a:ext cx="2394748" cy="1892353"/>
          </a:xfrm>
          <a:prstGeom prst="rect">
            <a:avLst/>
          </a:prstGeom>
        </p:spPr>
      </p:pic>
      <p:pic>
        <p:nvPicPr>
          <p:cNvPr id="23" name="Picture 22" descr="Table&#10;&#10;Description automatically generated">
            <a:extLst>
              <a:ext uri="{FF2B5EF4-FFF2-40B4-BE49-F238E27FC236}">
                <a16:creationId xmlns:a16="http://schemas.microsoft.com/office/drawing/2014/main" id="{D5F26EFA-A44E-C0F5-6D8D-DDB1DC3F10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2243" y="3586471"/>
            <a:ext cx="2212646" cy="3271529"/>
          </a:xfrm>
          <a:prstGeom prst="rect">
            <a:avLst/>
          </a:prstGeom>
        </p:spPr>
      </p:pic>
      <p:sp>
        <p:nvSpPr>
          <p:cNvPr id="4" name="Rectangle: Rounded Corners 3">
            <a:extLst>
              <a:ext uri="{FF2B5EF4-FFF2-40B4-BE49-F238E27FC236}">
                <a16:creationId xmlns:a16="http://schemas.microsoft.com/office/drawing/2014/main" id="{0F0607FF-3C33-085A-E549-A0D28A252BFD}"/>
              </a:ext>
            </a:extLst>
          </p:cNvPr>
          <p:cNvSpPr/>
          <p:nvPr/>
        </p:nvSpPr>
        <p:spPr>
          <a:xfrm>
            <a:off x="1" y="-9275"/>
            <a:ext cx="1894887" cy="1417529"/>
          </a:xfrm>
          <a:prstGeom prst="roundRect">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800" b="1" u="sng" dirty="0">
                <a:solidFill>
                  <a:schemeClr val="tx1"/>
                </a:solidFill>
              </a:rPr>
              <a:t>Background info</a:t>
            </a:r>
            <a:r>
              <a:rPr lang="en-SG" sz="800" b="1" dirty="0">
                <a:solidFill>
                  <a:schemeClr val="tx1"/>
                </a:solidFill>
              </a:rPr>
              <a:t>:</a:t>
            </a:r>
          </a:p>
          <a:p>
            <a:pPr algn="ctr"/>
            <a:r>
              <a:rPr lang="en-US" sz="800" b="0" i="0" dirty="0">
                <a:solidFill>
                  <a:schemeClr val="tx1"/>
                </a:solidFill>
                <a:effectLst/>
                <a:latin typeface="Söhne"/>
              </a:rPr>
              <a:t>The question of whether Singapore Polytechnic (SP) students are getting enough rest arises as assignments approach. With a recommended 8-10 hours of sleep per night, it is unclear if SP students are sacrificing sleep for academic pursuits or maintaining healthy sleep habits. The variation of sleep patterns and habits throughout the academic year is also unknown.</a:t>
            </a:r>
            <a:endParaRPr lang="en-SG" sz="800" dirty="0">
              <a:solidFill>
                <a:schemeClr val="tx1"/>
              </a:solidFill>
            </a:endParaRPr>
          </a:p>
        </p:txBody>
      </p:sp>
      <p:sp>
        <p:nvSpPr>
          <p:cNvPr id="5" name="Rectangle: Rounded Corners 4">
            <a:extLst>
              <a:ext uri="{FF2B5EF4-FFF2-40B4-BE49-F238E27FC236}">
                <a16:creationId xmlns:a16="http://schemas.microsoft.com/office/drawing/2014/main" id="{E33976AC-63E3-F000-F204-BC2EEEFED902}"/>
              </a:ext>
            </a:extLst>
          </p:cNvPr>
          <p:cNvSpPr/>
          <p:nvPr/>
        </p:nvSpPr>
        <p:spPr>
          <a:xfrm>
            <a:off x="-11428" y="1421925"/>
            <a:ext cx="1914966" cy="2718248"/>
          </a:xfrm>
          <a:prstGeom prst="round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b="1" i="0" u="sng" dirty="0">
                <a:solidFill>
                  <a:schemeClr val="tx1"/>
                </a:solidFill>
                <a:effectLst/>
                <a:latin typeface="Söhne"/>
              </a:rPr>
              <a:t>Data</a:t>
            </a:r>
          </a:p>
          <a:p>
            <a:pPr algn="ctr"/>
            <a:r>
              <a:rPr lang="en-US" sz="800" b="0" i="0" dirty="0">
                <a:solidFill>
                  <a:schemeClr val="tx1"/>
                </a:solidFill>
                <a:effectLst/>
                <a:latin typeface="Söhne"/>
              </a:rPr>
              <a:t>The data was collected through a survey which asked questions about the behavior patterns of Singapore Polytechnic (SP) students at different times of the year, including their caffeine consumption in different terms and breaks:</a:t>
            </a:r>
          </a:p>
          <a:p>
            <a:pPr marL="228600" indent="-228600" algn="ctr">
              <a:buAutoNum type="arabicPeriod"/>
            </a:pPr>
            <a:r>
              <a:rPr lang="en-US" sz="800" dirty="0">
                <a:solidFill>
                  <a:schemeClr val="tx1"/>
                </a:solidFill>
                <a:latin typeface="Söhne"/>
              </a:rPr>
              <a:t>How many hours of sleep do you think you need?</a:t>
            </a:r>
          </a:p>
          <a:p>
            <a:pPr marL="228600" indent="-228600" algn="ctr">
              <a:buAutoNum type="arabicPeriod"/>
            </a:pPr>
            <a:r>
              <a:rPr lang="en-US" sz="800" dirty="0">
                <a:solidFill>
                  <a:schemeClr val="tx1"/>
                </a:solidFill>
                <a:latin typeface="Söhne"/>
              </a:rPr>
              <a:t>How many times a week do you fall asleep in class?</a:t>
            </a:r>
          </a:p>
          <a:p>
            <a:pPr marL="228600" indent="-228600" algn="ctr">
              <a:buAutoNum type="arabicPeriod"/>
            </a:pPr>
            <a:r>
              <a:rPr lang="en-US" sz="800" dirty="0">
                <a:solidFill>
                  <a:schemeClr val="tx1"/>
                </a:solidFill>
                <a:latin typeface="Söhne"/>
              </a:rPr>
              <a:t>Do you feel like you can concentrate in class</a:t>
            </a:r>
          </a:p>
          <a:p>
            <a:pPr marL="228600" indent="-228600" algn="ctr">
              <a:buAutoNum type="arabicPeriod"/>
            </a:pPr>
            <a:r>
              <a:rPr lang="en-US" sz="800" dirty="0">
                <a:solidFill>
                  <a:schemeClr val="tx1"/>
                </a:solidFill>
                <a:latin typeface="Söhne"/>
              </a:rPr>
              <a:t>Do you take any energy supplements? If yes, what?</a:t>
            </a:r>
          </a:p>
          <a:p>
            <a:pPr marL="228600" indent="-228600" algn="ctr">
              <a:buAutoNum type="arabicPeriod"/>
            </a:pPr>
            <a:r>
              <a:rPr lang="en-US" sz="800" dirty="0">
                <a:solidFill>
                  <a:schemeClr val="tx1"/>
                </a:solidFill>
                <a:latin typeface="Söhne"/>
              </a:rPr>
              <a:t>How many cups/ cans of energy supplements do you take?</a:t>
            </a:r>
          </a:p>
          <a:p>
            <a:pPr marL="228600" indent="-228600" algn="ctr">
              <a:buAutoNum type="arabicPeriod"/>
            </a:pPr>
            <a:r>
              <a:rPr lang="en-US" sz="800" dirty="0">
                <a:solidFill>
                  <a:schemeClr val="tx1"/>
                </a:solidFill>
                <a:latin typeface="Söhne"/>
              </a:rPr>
              <a:t>How many hours of sleep do you get?</a:t>
            </a:r>
          </a:p>
          <a:p>
            <a:pPr algn="ctr"/>
            <a:endParaRPr lang="en-SG" sz="800" dirty="0">
              <a:solidFill>
                <a:schemeClr val="tx1"/>
              </a:solidFill>
            </a:endParaRPr>
          </a:p>
        </p:txBody>
      </p:sp>
      <p:sp>
        <p:nvSpPr>
          <p:cNvPr id="8" name="Rectangle: Rounded Corners 7">
            <a:extLst>
              <a:ext uri="{FF2B5EF4-FFF2-40B4-BE49-F238E27FC236}">
                <a16:creationId xmlns:a16="http://schemas.microsoft.com/office/drawing/2014/main" id="{10F50E44-D774-C25D-612C-95EE138FA4E6}"/>
              </a:ext>
            </a:extLst>
          </p:cNvPr>
          <p:cNvSpPr/>
          <p:nvPr/>
        </p:nvSpPr>
        <p:spPr>
          <a:xfrm>
            <a:off x="1906317" y="0"/>
            <a:ext cx="6056896" cy="5193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1800" b="1" dirty="0"/>
              <a:t>How much sleep do SP students get during different parts of the year?</a:t>
            </a:r>
            <a:endParaRPr lang="en-SG" dirty="0"/>
          </a:p>
        </p:txBody>
      </p:sp>
      <p:pic>
        <p:nvPicPr>
          <p:cNvPr id="14" name="Picture 13" descr="Chart, pie chart&#10;&#10;Description automatically generated">
            <a:extLst>
              <a:ext uri="{FF2B5EF4-FFF2-40B4-BE49-F238E27FC236}">
                <a16:creationId xmlns:a16="http://schemas.microsoft.com/office/drawing/2014/main" id="{46EE65E5-A76D-4072-4F4C-77BBC2E33A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6456" y="1643380"/>
            <a:ext cx="1727400" cy="1185496"/>
          </a:xfrm>
          <a:prstGeom prst="rect">
            <a:avLst/>
          </a:prstGeom>
        </p:spPr>
      </p:pic>
      <p:pic>
        <p:nvPicPr>
          <p:cNvPr id="20" name="Picture 19" descr="Text&#10;&#10;Description automatically generated">
            <a:extLst>
              <a:ext uri="{FF2B5EF4-FFF2-40B4-BE49-F238E27FC236}">
                <a16:creationId xmlns:a16="http://schemas.microsoft.com/office/drawing/2014/main" id="{5475AA96-2D00-08A4-02C0-654662928A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1155" y="3245744"/>
            <a:ext cx="2097392" cy="1752660"/>
          </a:xfrm>
          <a:prstGeom prst="rect">
            <a:avLst/>
          </a:prstGeom>
        </p:spPr>
      </p:pic>
      <p:sp>
        <p:nvSpPr>
          <p:cNvPr id="21" name="TextBox 20">
            <a:extLst>
              <a:ext uri="{FF2B5EF4-FFF2-40B4-BE49-F238E27FC236}">
                <a16:creationId xmlns:a16="http://schemas.microsoft.com/office/drawing/2014/main" id="{92871F93-8341-7B75-95CF-132BB3438A07}"/>
              </a:ext>
            </a:extLst>
          </p:cNvPr>
          <p:cNvSpPr txBox="1"/>
          <p:nvPr/>
        </p:nvSpPr>
        <p:spPr>
          <a:xfrm>
            <a:off x="4170685" y="2859164"/>
            <a:ext cx="2778060" cy="261610"/>
          </a:xfrm>
          <a:prstGeom prst="rect">
            <a:avLst/>
          </a:prstGeom>
          <a:noFill/>
        </p:spPr>
        <p:txBody>
          <a:bodyPr wrap="square" rtlCol="0">
            <a:spAutoFit/>
          </a:bodyPr>
          <a:lstStyle/>
          <a:p>
            <a:r>
              <a:rPr lang="en-SG" sz="1100" u="sng" dirty="0"/>
              <a:t>Hypothesis test 1</a:t>
            </a:r>
          </a:p>
        </p:txBody>
      </p:sp>
      <p:sp>
        <p:nvSpPr>
          <p:cNvPr id="22" name="TextBox 21">
            <a:extLst>
              <a:ext uri="{FF2B5EF4-FFF2-40B4-BE49-F238E27FC236}">
                <a16:creationId xmlns:a16="http://schemas.microsoft.com/office/drawing/2014/main" id="{F1957288-2D5B-F5DC-5AD3-48FEC8D17970}"/>
              </a:ext>
            </a:extLst>
          </p:cNvPr>
          <p:cNvSpPr txBox="1"/>
          <p:nvPr/>
        </p:nvSpPr>
        <p:spPr>
          <a:xfrm>
            <a:off x="1918870" y="541330"/>
            <a:ext cx="2574744" cy="246221"/>
          </a:xfrm>
          <a:prstGeom prst="rect">
            <a:avLst/>
          </a:prstGeom>
          <a:noFill/>
        </p:spPr>
        <p:txBody>
          <a:bodyPr wrap="none" rtlCol="0">
            <a:spAutoFit/>
          </a:bodyPr>
          <a:lstStyle/>
          <a:p>
            <a:r>
              <a:rPr lang="en-SG" sz="1000" u="sng" dirty="0"/>
              <a:t>Descriptive statistics and graphical summaries</a:t>
            </a:r>
          </a:p>
        </p:txBody>
      </p:sp>
      <p:sp>
        <p:nvSpPr>
          <p:cNvPr id="26" name="TextBox 25">
            <a:extLst>
              <a:ext uri="{FF2B5EF4-FFF2-40B4-BE49-F238E27FC236}">
                <a16:creationId xmlns:a16="http://schemas.microsoft.com/office/drawing/2014/main" id="{10240F47-E5D1-A3DF-5895-CA62792D8201}"/>
              </a:ext>
            </a:extLst>
          </p:cNvPr>
          <p:cNvSpPr txBox="1"/>
          <p:nvPr/>
        </p:nvSpPr>
        <p:spPr>
          <a:xfrm>
            <a:off x="7897688" y="3167390"/>
            <a:ext cx="1170513" cy="261610"/>
          </a:xfrm>
          <a:prstGeom prst="rect">
            <a:avLst/>
          </a:prstGeom>
          <a:noFill/>
        </p:spPr>
        <p:txBody>
          <a:bodyPr wrap="none" rtlCol="0">
            <a:spAutoFit/>
          </a:bodyPr>
          <a:lstStyle/>
          <a:p>
            <a:r>
              <a:rPr lang="en-SG" sz="1100" u="sng" dirty="0"/>
              <a:t>Hypothesis test 2</a:t>
            </a:r>
          </a:p>
        </p:txBody>
      </p:sp>
      <p:sp>
        <p:nvSpPr>
          <p:cNvPr id="40" name="Rectangle: Rounded Corners 39">
            <a:extLst>
              <a:ext uri="{FF2B5EF4-FFF2-40B4-BE49-F238E27FC236}">
                <a16:creationId xmlns:a16="http://schemas.microsoft.com/office/drawing/2014/main" id="{3EDB8828-FA5C-1071-8BE4-8070114248A8}"/>
              </a:ext>
            </a:extLst>
          </p:cNvPr>
          <p:cNvSpPr/>
          <p:nvPr/>
        </p:nvSpPr>
        <p:spPr>
          <a:xfrm>
            <a:off x="-2642" y="4140173"/>
            <a:ext cx="1897394" cy="271782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800" dirty="0">
              <a:solidFill>
                <a:schemeClr val="tx1"/>
              </a:solidFill>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1" i="0" u="sng" strike="noStrike" cap="none" normalizeH="0" baseline="0" dirty="0">
              <a:ln>
                <a:noFill/>
              </a:ln>
              <a:solidFill>
                <a:schemeClr val="tx1"/>
              </a:solidFill>
              <a:effectLst/>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sng" strike="noStrike" cap="none" normalizeH="0" baseline="0" dirty="0">
                <a:ln>
                  <a:noFill/>
                </a:ln>
                <a:solidFill>
                  <a:schemeClr val="tx1"/>
                </a:solidFill>
                <a:effectLst/>
                <a:latin typeface="Söhne"/>
              </a:rPr>
              <a:t>Graphical Summaries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Söhne"/>
              </a:rPr>
              <a:t>The table summarizes the sleep habits of Singapore Polytechnic (SP) students. The average number of hours of sleep that SP students need is 7.25 hours, slightly lower than the CDC's recommended 8-10 hours. The median of 8 hours aligns with the recommended amount. The mean for the number of times SP students fall asleep in class is 1.56, indicating that each student falls asleep in class at least once a week. 62.5% of the respondents know that 8-10 hours of sleep is recommended. During breaks, the average hours of sleep is higher than during term time but with a wider spread. 43.8% of SP students do not consume energy supplements, with coffee being the most popular at 25%.</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a:endParaRPr lang="en-SG" sz="800" dirty="0">
              <a:solidFill>
                <a:schemeClr val="tx1"/>
              </a:solidFill>
            </a:endParaRPr>
          </a:p>
        </p:txBody>
      </p:sp>
      <p:sp>
        <p:nvSpPr>
          <p:cNvPr id="41" name="Rectangle: Rounded Corners 40">
            <a:extLst>
              <a:ext uri="{FF2B5EF4-FFF2-40B4-BE49-F238E27FC236}">
                <a16:creationId xmlns:a16="http://schemas.microsoft.com/office/drawing/2014/main" id="{A9B1549F-1576-D9B1-C994-65E18FEDB126}"/>
              </a:ext>
            </a:extLst>
          </p:cNvPr>
          <p:cNvSpPr/>
          <p:nvPr/>
        </p:nvSpPr>
        <p:spPr>
          <a:xfrm>
            <a:off x="1894751" y="5086351"/>
            <a:ext cx="6074941" cy="17679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0" u="sng" dirty="0">
                <a:solidFill>
                  <a:schemeClr val="tx1"/>
                </a:solidFill>
                <a:effectLst/>
                <a:latin typeface="Söhne"/>
              </a:rPr>
              <a:t>Hypothesis test 1</a:t>
            </a:r>
          </a:p>
          <a:p>
            <a:pPr algn="ctr"/>
            <a:r>
              <a:rPr lang="en-US" sz="800" b="0" i="0" dirty="0">
                <a:solidFill>
                  <a:schemeClr val="tx1"/>
                </a:solidFill>
                <a:effectLst/>
                <a:latin typeface="Söhne"/>
              </a:rPr>
              <a:t>The first t-test will examine the difference in the mean amount of caffeine consumed, while the second will examine the difference in the mean amount of sleep consumed. The null hypothesis for both tests is that there is no change in the amount consumed (mean = 0). </a:t>
            </a:r>
          </a:p>
          <a:p>
            <a:pPr algn="ctr"/>
            <a:r>
              <a:rPr lang="en-US" sz="800" b="0" i="0" dirty="0">
                <a:solidFill>
                  <a:schemeClr val="tx1"/>
                </a:solidFill>
                <a:effectLst/>
                <a:latin typeface="Söhne"/>
              </a:rPr>
              <a:t>The alternative hypothesis is that there is a change (mean ≠ 0).</a:t>
            </a:r>
          </a:p>
          <a:p>
            <a:pPr algn="ctr"/>
            <a:r>
              <a:rPr lang="en-US" sz="800" b="0" i="0" dirty="0">
                <a:solidFill>
                  <a:schemeClr val="tx1"/>
                </a:solidFill>
                <a:effectLst/>
                <a:latin typeface="Söhne"/>
              </a:rPr>
              <a:t>For both tests, a two-tailed test will be used. The output for the caffeine test shows a test statistic of -0.82, a P-value of 0.420, and a 95% confidence interval of (-0.2730, 0.1167). The interpretation of the results is that the P-value of 0.420 is greater than 0.05, meaning it is not rare to obtain a sample mean difference of -0.0781. Additionally, the test statistic is not in the critical region (-2.040, 2.040) and the confidence interval includes the hypothesized mean difference of 0. Thus, we do not reject the null hypothesis and conclude that there is no change in the amount of caffeine consumed between term 1 and term 2.</a:t>
            </a:r>
          </a:p>
          <a:p>
            <a:pPr algn="ctr"/>
            <a:r>
              <a:rPr lang="en-US" sz="800" b="0" i="0" dirty="0">
                <a:solidFill>
                  <a:schemeClr val="tx1"/>
                </a:solidFill>
                <a:effectLst/>
                <a:latin typeface="Söhne"/>
              </a:rPr>
              <a:t>The output for the sleep test shows a test statistic of 2.13, a P-value of 0.041, and a 95% confidence interval of (0.015, 0.672). The interpretation of the results is that the P-value of 0.041 is less than 0.05, meaning it is rare to obtain a sample mean difference of 0.344. Additionally, the test statistic is in the critical region (-2.040, 2.040) and the confidence interval does not include the hypothesized mean difference of 0. Thus, we reject the null hypothesis and conclude that there is a change in the amount of sleep the SP students get between term 1 and term 2.</a:t>
            </a:r>
          </a:p>
        </p:txBody>
      </p:sp>
      <p:sp>
        <p:nvSpPr>
          <p:cNvPr id="42" name="Rectangle: Rounded Corners 41">
            <a:extLst>
              <a:ext uri="{FF2B5EF4-FFF2-40B4-BE49-F238E27FC236}">
                <a16:creationId xmlns:a16="http://schemas.microsoft.com/office/drawing/2014/main" id="{E066F9F3-50DF-D144-448B-030F391A771C}"/>
              </a:ext>
            </a:extLst>
          </p:cNvPr>
          <p:cNvSpPr/>
          <p:nvPr/>
        </p:nvSpPr>
        <p:spPr>
          <a:xfrm>
            <a:off x="7963213" y="-14323"/>
            <a:ext cx="4228786" cy="321744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0" u="sng" dirty="0">
                <a:solidFill>
                  <a:schemeClr val="tx1"/>
                </a:solidFill>
                <a:effectLst/>
                <a:latin typeface="Söhne"/>
              </a:rPr>
              <a:t>Hypothesis 2</a:t>
            </a:r>
          </a:p>
          <a:p>
            <a:pPr algn="ctr"/>
            <a:r>
              <a:rPr lang="en-US" sz="800" b="0" i="0" u="sng" dirty="0">
                <a:solidFill>
                  <a:schemeClr val="tx1"/>
                </a:solidFill>
                <a:effectLst/>
                <a:latin typeface="Söhne"/>
              </a:rPr>
              <a:t>Term</a:t>
            </a:r>
          </a:p>
          <a:p>
            <a:pPr algn="ctr"/>
            <a:r>
              <a:rPr lang="en-US" sz="800" b="0" i="0" dirty="0">
                <a:solidFill>
                  <a:schemeClr val="tx1"/>
                </a:solidFill>
                <a:effectLst/>
                <a:latin typeface="Söhne"/>
              </a:rPr>
              <a:t>H0: slope(term) = 0</a:t>
            </a:r>
          </a:p>
          <a:p>
            <a:pPr algn="ctr"/>
            <a:r>
              <a:rPr lang="en-US" sz="800" b="0" i="0" dirty="0">
                <a:solidFill>
                  <a:schemeClr val="tx1"/>
                </a:solidFill>
                <a:effectLst/>
                <a:latin typeface="Söhne"/>
              </a:rPr>
              <a:t>H1: slope(term) =/= 0</a:t>
            </a:r>
          </a:p>
          <a:p>
            <a:pPr algn="ctr"/>
            <a:r>
              <a:rPr lang="en-US" sz="800" b="0" i="0" dirty="0">
                <a:solidFill>
                  <a:schemeClr val="tx1"/>
                </a:solidFill>
                <a:effectLst/>
                <a:latin typeface="Söhne"/>
              </a:rPr>
              <a:t>Output: t = -3.19, </a:t>
            </a:r>
            <a:r>
              <a:rPr lang="en-US" sz="800" b="0" i="0" dirty="0" err="1">
                <a:solidFill>
                  <a:schemeClr val="tx1"/>
                </a:solidFill>
                <a:effectLst/>
                <a:latin typeface="Söhne"/>
              </a:rPr>
              <a:t>d.f.</a:t>
            </a:r>
            <a:r>
              <a:rPr lang="en-US" sz="800" b="0" i="0" dirty="0">
                <a:solidFill>
                  <a:schemeClr val="tx1"/>
                </a:solidFill>
                <a:effectLst/>
                <a:latin typeface="Söhne"/>
              </a:rPr>
              <a:t> = 32 - 2 = 30, P-value = 0.003</a:t>
            </a:r>
          </a:p>
          <a:p>
            <a:pPr algn="ctr"/>
            <a:r>
              <a:rPr lang="en-US" sz="800" b="0" i="0" dirty="0">
                <a:solidFill>
                  <a:schemeClr val="tx1"/>
                </a:solidFill>
                <a:effectLst/>
                <a:latin typeface="Söhne"/>
              </a:rPr>
              <a:t>Interpret: P-value = 0.003 &lt; 0.05, reject H0</a:t>
            </a:r>
          </a:p>
          <a:p>
            <a:pPr algn="ctr"/>
            <a:r>
              <a:rPr lang="en-US" sz="800" b="0" i="0" dirty="0">
                <a:solidFill>
                  <a:schemeClr val="tx1"/>
                </a:solidFill>
                <a:effectLst/>
                <a:latin typeface="Söhne"/>
              </a:rPr>
              <a:t>Since H0 is rejected, we conclude that there is a significant linear relationship between the number of cups/cans of energy supplements SP students consumed and the number of hours of sleep they get in the terms.</a:t>
            </a:r>
          </a:p>
          <a:p>
            <a:pPr algn="ctr"/>
            <a:endParaRPr lang="en-US" sz="800" b="0" i="0" dirty="0">
              <a:solidFill>
                <a:schemeClr val="tx1"/>
              </a:solidFill>
              <a:effectLst/>
              <a:latin typeface="Söhne"/>
            </a:endParaRPr>
          </a:p>
          <a:p>
            <a:pPr algn="ctr"/>
            <a:r>
              <a:rPr lang="en-US" sz="800" b="0" i="0" u="sng" dirty="0">
                <a:solidFill>
                  <a:schemeClr val="tx1"/>
                </a:solidFill>
                <a:effectLst/>
                <a:latin typeface="Söhne"/>
              </a:rPr>
              <a:t>Break</a:t>
            </a:r>
          </a:p>
          <a:p>
            <a:pPr algn="ctr"/>
            <a:r>
              <a:rPr lang="en-US" sz="800" b="0" i="0" dirty="0">
                <a:solidFill>
                  <a:schemeClr val="tx1"/>
                </a:solidFill>
                <a:effectLst/>
                <a:latin typeface="Söhne"/>
              </a:rPr>
              <a:t>H0: slope(break) = 0</a:t>
            </a:r>
          </a:p>
          <a:p>
            <a:pPr algn="ctr"/>
            <a:r>
              <a:rPr lang="en-US" sz="800" b="0" i="0" dirty="0">
                <a:solidFill>
                  <a:schemeClr val="tx1"/>
                </a:solidFill>
                <a:effectLst/>
                <a:latin typeface="Söhne"/>
              </a:rPr>
              <a:t>H1: slope(break) =/= 0</a:t>
            </a:r>
          </a:p>
          <a:p>
            <a:pPr algn="ctr"/>
            <a:r>
              <a:rPr lang="en-US" sz="800" b="0" i="0" dirty="0">
                <a:solidFill>
                  <a:schemeClr val="tx1"/>
                </a:solidFill>
                <a:effectLst/>
                <a:latin typeface="Söhne"/>
              </a:rPr>
              <a:t>Output: t = -2.69, </a:t>
            </a:r>
            <a:r>
              <a:rPr lang="en-US" sz="800" b="0" i="0" dirty="0" err="1">
                <a:solidFill>
                  <a:schemeClr val="tx1"/>
                </a:solidFill>
                <a:effectLst/>
                <a:latin typeface="Söhne"/>
              </a:rPr>
              <a:t>d.f.</a:t>
            </a:r>
            <a:r>
              <a:rPr lang="en-US" sz="800" b="0" i="0" dirty="0">
                <a:solidFill>
                  <a:schemeClr val="tx1"/>
                </a:solidFill>
                <a:effectLst/>
                <a:latin typeface="Söhne"/>
              </a:rPr>
              <a:t> = 32 - 2 = 30, P-value = 0.012</a:t>
            </a:r>
          </a:p>
          <a:p>
            <a:pPr algn="ctr"/>
            <a:r>
              <a:rPr lang="en-US" sz="800" b="0" i="0" dirty="0">
                <a:solidFill>
                  <a:schemeClr val="tx1"/>
                </a:solidFill>
                <a:effectLst/>
                <a:latin typeface="Söhne"/>
              </a:rPr>
              <a:t>Interpret: P-value = 0.012 &lt; 0.05, reject H0</a:t>
            </a:r>
          </a:p>
          <a:p>
            <a:pPr algn="ctr"/>
            <a:r>
              <a:rPr lang="en-US" sz="800" b="0" i="0" dirty="0">
                <a:solidFill>
                  <a:schemeClr val="tx1"/>
                </a:solidFill>
                <a:effectLst/>
                <a:latin typeface="Söhne"/>
              </a:rPr>
              <a:t>Since H0 is rejected, we conclude that there is a significant linear relationship between the number of cups/cans of energy supplement SP students consumed and the number of hours of sleep they get during the breaks.</a:t>
            </a:r>
          </a:p>
          <a:p>
            <a:pPr algn="ctr"/>
            <a:endParaRPr lang="en-US" sz="800" dirty="0">
              <a:solidFill>
                <a:schemeClr val="tx1"/>
              </a:solidFill>
              <a:latin typeface="Söhne"/>
            </a:endParaRPr>
          </a:p>
          <a:p>
            <a:pPr algn="ctr"/>
            <a:r>
              <a:rPr lang="en-US" sz="800" b="0" i="0" dirty="0">
                <a:solidFill>
                  <a:schemeClr val="tx1"/>
                </a:solidFill>
                <a:effectLst/>
                <a:latin typeface="Söhne"/>
              </a:rPr>
              <a:t>Now that we have our findings, let us see in which of the two linear relationships has the best quality of fit.</a:t>
            </a:r>
          </a:p>
          <a:p>
            <a:pPr algn="ctr"/>
            <a:r>
              <a:rPr lang="en-US" sz="800" b="0" i="0" dirty="0">
                <a:solidFill>
                  <a:schemeClr val="tx1"/>
                </a:solidFill>
                <a:effectLst/>
                <a:latin typeface="Söhne"/>
              </a:rPr>
              <a:t>To do this, we will be comparing the correlation coefficient, r^2, of each of the two:</a:t>
            </a:r>
          </a:p>
          <a:p>
            <a:pPr algn="ctr"/>
            <a:r>
              <a:rPr lang="en-US" sz="800" b="0" i="0" dirty="0">
                <a:solidFill>
                  <a:schemeClr val="tx1"/>
                </a:solidFill>
                <a:effectLst/>
                <a:latin typeface="Söhne"/>
              </a:rPr>
              <a:t> Terms: r^2 = 25.30%</a:t>
            </a:r>
          </a:p>
          <a:p>
            <a:pPr algn="ctr"/>
            <a:r>
              <a:rPr lang="en-US" sz="800" b="0" i="0" dirty="0">
                <a:solidFill>
                  <a:schemeClr val="tx1"/>
                </a:solidFill>
                <a:effectLst/>
                <a:latin typeface="Söhne"/>
              </a:rPr>
              <a:t>Breaks: r^2 = 19.40%</a:t>
            </a:r>
          </a:p>
          <a:p>
            <a:pPr algn="ctr"/>
            <a:r>
              <a:rPr lang="en-US" sz="800" b="0" i="0" dirty="0">
                <a:solidFill>
                  <a:schemeClr val="tx1"/>
                </a:solidFill>
                <a:effectLst/>
                <a:latin typeface="Söhne"/>
              </a:rPr>
              <a:t>As the correlation coefficient of the terms is higher, the terms has the better quality of fit of its regression model as compared to the breaks.</a:t>
            </a:r>
          </a:p>
        </p:txBody>
      </p:sp>
      <p:pic>
        <p:nvPicPr>
          <p:cNvPr id="27" name="Picture 26" descr="Table&#10;&#10;Description automatically generated">
            <a:extLst>
              <a:ext uri="{FF2B5EF4-FFF2-40B4-BE49-F238E27FC236}">
                <a16:creationId xmlns:a16="http://schemas.microsoft.com/office/drawing/2014/main" id="{44751F6C-74CC-DAD3-3E84-8605591C95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63907" y="3560434"/>
            <a:ext cx="2213398" cy="3293891"/>
          </a:xfrm>
          <a:prstGeom prst="rect">
            <a:avLst/>
          </a:prstGeom>
        </p:spPr>
      </p:pic>
      <p:sp>
        <p:nvSpPr>
          <p:cNvPr id="29" name="TextBox 28">
            <a:extLst>
              <a:ext uri="{FF2B5EF4-FFF2-40B4-BE49-F238E27FC236}">
                <a16:creationId xmlns:a16="http://schemas.microsoft.com/office/drawing/2014/main" id="{D9AC47B4-C8E6-9395-5FF8-58347C151348}"/>
              </a:ext>
            </a:extLst>
          </p:cNvPr>
          <p:cNvSpPr txBox="1"/>
          <p:nvPr/>
        </p:nvSpPr>
        <p:spPr>
          <a:xfrm>
            <a:off x="7893027" y="3386142"/>
            <a:ext cx="546241" cy="261610"/>
          </a:xfrm>
          <a:prstGeom prst="rect">
            <a:avLst/>
          </a:prstGeom>
          <a:noFill/>
        </p:spPr>
        <p:txBody>
          <a:bodyPr wrap="square" rtlCol="0">
            <a:spAutoFit/>
          </a:bodyPr>
          <a:lstStyle/>
          <a:p>
            <a:r>
              <a:rPr lang="en-SG" sz="1100" dirty="0"/>
              <a:t>Break</a:t>
            </a:r>
          </a:p>
        </p:txBody>
      </p:sp>
      <p:sp>
        <p:nvSpPr>
          <p:cNvPr id="31" name="TextBox 30">
            <a:extLst>
              <a:ext uri="{FF2B5EF4-FFF2-40B4-BE49-F238E27FC236}">
                <a16:creationId xmlns:a16="http://schemas.microsoft.com/office/drawing/2014/main" id="{2EAB3EAC-3517-D034-D4DC-AD1E7D930920}"/>
              </a:ext>
            </a:extLst>
          </p:cNvPr>
          <p:cNvSpPr txBox="1"/>
          <p:nvPr/>
        </p:nvSpPr>
        <p:spPr>
          <a:xfrm>
            <a:off x="9963395" y="3375655"/>
            <a:ext cx="546241" cy="261610"/>
          </a:xfrm>
          <a:prstGeom prst="rect">
            <a:avLst/>
          </a:prstGeom>
          <a:noFill/>
        </p:spPr>
        <p:txBody>
          <a:bodyPr wrap="square" rtlCol="0">
            <a:spAutoFit/>
          </a:bodyPr>
          <a:lstStyle/>
          <a:p>
            <a:r>
              <a:rPr lang="en-SG" sz="1100" dirty="0"/>
              <a:t>Term</a:t>
            </a:r>
          </a:p>
        </p:txBody>
      </p:sp>
      <p:sp>
        <p:nvSpPr>
          <p:cNvPr id="33" name="Rectangle: Rounded Corners 32">
            <a:extLst>
              <a:ext uri="{FF2B5EF4-FFF2-40B4-BE49-F238E27FC236}">
                <a16:creationId xmlns:a16="http://schemas.microsoft.com/office/drawing/2014/main" id="{D25F6D40-F574-D0FB-12EC-7A19E25C463C}"/>
              </a:ext>
            </a:extLst>
          </p:cNvPr>
          <p:cNvSpPr/>
          <p:nvPr/>
        </p:nvSpPr>
        <p:spPr>
          <a:xfrm>
            <a:off x="6404084" y="519304"/>
            <a:ext cx="1559129" cy="456337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0" u="sng" dirty="0">
                <a:solidFill>
                  <a:schemeClr val="tx1"/>
                </a:solidFill>
                <a:effectLst/>
                <a:latin typeface="Söhne"/>
              </a:rPr>
              <a:t>Conclusion</a:t>
            </a:r>
          </a:p>
          <a:p>
            <a:pPr algn="ctr"/>
            <a:r>
              <a:rPr lang="en-US" sz="800" i="0" dirty="0">
                <a:solidFill>
                  <a:schemeClr val="tx1"/>
                </a:solidFill>
                <a:effectLst/>
                <a:latin typeface="Söhne"/>
              </a:rPr>
              <a:t>In conclusion, there is a significant relationship between the number of cups/ cans of energy supplement, and the number of hours of sleep that SP students receive. However, we are surprised to find out that most SP students do not consume energy supplements which is shown by the pie chart and r^2 value in hypothesis test 2. </a:t>
            </a:r>
          </a:p>
          <a:p>
            <a:pPr algn="ctr"/>
            <a:endParaRPr lang="en-US" sz="800" dirty="0">
              <a:solidFill>
                <a:schemeClr val="tx1"/>
              </a:solidFill>
              <a:latin typeface="Söhne"/>
            </a:endParaRPr>
          </a:p>
          <a:p>
            <a:pPr algn="ctr"/>
            <a:r>
              <a:rPr lang="en-US" sz="800" i="0" dirty="0">
                <a:solidFill>
                  <a:schemeClr val="tx1"/>
                </a:solidFill>
                <a:effectLst/>
                <a:latin typeface="Söhne"/>
              </a:rPr>
              <a:t>We can also conclude that there is a relationship between the time of the year (Term 1/ Term 2) and the number of hours of sleep. We can see that during Terms, students sleep less. Whilst during breaks,  students receive more sleep.</a:t>
            </a:r>
          </a:p>
          <a:p>
            <a:pPr algn="ctr"/>
            <a:endParaRPr lang="en-US" sz="800" dirty="0">
              <a:solidFill>
                <a:schemeClr val="tx1"/>
              </a:solidFill>
              <a:latin typeface="Söhne"/>
            </a:endParaRPr>
          </a:p>
          <a:p>
            <a:pPr algn="ctr"/>
            <a:r>
              <a:rPr lang="en-US" sz="800" i="0" dirty="0">
                <a:solidFill>
                  <a:schemeClr val="tx1"/>
                </a:solidFill>
                <a:effectLst/>
                <a:latin typeface="Söhne"/>
              </a:rPr>
              <a:t>However, we do not have enough evidence to show that there is a relationship between the time of the year (Term 1/ Term 2) and caffeine intake.</a:t>
            </a:r>
          </a:p>
        </p:txBody>
      </p:sp>
      <p:sp>
        <p:nvSpPr>
          <p:cNvPr id="44" name="TextBox 43">
            <a:extLst>
              <a:ext uri="{FF2B5EF4-FFF2-40B4-BE49-F238E27FC236}">
                <a16:creationId xmlns:a16="http://schemas.microsoft.com/office/drawing/2014/main" id="{938AC4DC-3182-66FF-DBDC-01BF85E2B1E7}"/>
              </a:ext>
            </a:extLst>
          </p:cNvPr>
          <p:cNvSpPr txBox="1"/>
          <p:nvPr/>
        </p:nvSpPr>
        <p:spPr>
          <a:xfrm>
            <a:off x="1846496" y="3010317"/>
            <a:ext cx="1465392" cy="261610"/>
          </a:xfrm>
          <a:prstGeom prst="rect">
            <a:avLst/>
          </a:prstGeom>
          <a:noFill/>
        </p:spPr>
        <p:txBody>
          <a:bodyPr wrap="square" rtlCol="0">
            <a:spAutoFit/>
          </a:bodyPr>
          <a:lstStyle/>
          <a:p>
            <a:r>
              <a:rPr lang="en-SG" sz="1100" dirty="0"/>
              <a:t>Energy supplement</a:t>
            </a:r>
          </a:p>
        </p:txBody>
      </p:sp>
      <p:sp>
        <p:nvSpPr>
          <p:cNvPr id="45" name="TextBox 44">
            <a:extLst>
              <a:ext uri="{FF2B5EF4-FFF2-40B4-BE49-F238E27FC236}">
                <a16:creationId xmlns:a16="http://schemas.microsoft.com/office/drawing/2014/main" id="{26BB2251-ACB9-479C-3F1C-A4D95ABB138F}"/>
              </a:ext>
            </a:extLst>
          </p:cNvPr>
          <p:cNvSpPr txBox="1"/>
          <p:nvPr/>
        </p:nvSpPr>
        <p:spPr>
          <a:xfrm>
            <a:off x="4170685" y="3018755"/>
            <a:ext cx="1465392" cy="261610"/>
          </a:xfrm>
          <a:prstGeom prst="rect">
            <a:avLst/>
          </a:prstGeom>
          <a:noFill/>
        </p:spPr>
        <p:txBody>
          <a:bodyPr wrap="square" rtlCol="0">
            <a:spAutoFit/>
          </a:bodyPr>
          <a:lstStyle/>
          <a:p>
            <a:r>
              <a:rPr lang="en-SG" sz="1100" dirty="0"/>
              <a:t>Hours of sleep</a:t>
            </a:r>
          </a:p>
        </p:txBody>
      </p:sp>
    </p:spTree>
    <p:extLst>
      <p:ext uri="{BB962C8B-B14F-4D97-AF65-F5344CB8AC3E}">
        <p14:creationId xmlns:p14="http://schemas.microsoft.com/office/powerpoint/2010/main" val="262454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1070</Words>
  <Application>Microsoft Office PowerPoint</Application>
  <PresentationFormat>Widescreen</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HENG KHENG YEOW</dc:creator>
  <cp:lastModifiedBy>Ian Lim</cp:lastModifiedBy>
  <cp:revision>3</cp:revision>
  <dcterms:created xsi:type="dcterms:W3CDTF">2023-02-09T09:34:37Z</dcterms:created>
  <dcterms:modified xsi:type="dcterms:W3CDTF">2023-02-09T14:36:50Z</dcterms:modified>
</cp:coreProperties>
</file>