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0" r:id="rId4"/>
    <p:sldId id="259" r:id="rId5"/>
    <p:sldId id="261" r:id="rId6"/>
    <p:sldId id="256" r:id="rId7"/>
    <p:sldId id="263" r:id="rId8"/>
    <p:sldId id="258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77" d="100"/>
          <a:sy n="77" d="100"/>
        </p:scale>
        <p:origin x="110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7B58D9-4256-7739-1F99-2F5690D17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D7C525E-FAA2-A8EC-F739-C0F129453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B0AB68-AB42-729B-EDB2-80EEB9F3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2D5-FFF6-4F66-954E-E642C5DA8D8C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B089DB-57FD-68BF-41DF-97FF0970B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872D50-E0B5-32F5-CB7D-3FE46458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C8E-53E7-48B7-AF94-1036EDF72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85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37ECE1-DC10-2913-F45A-6DD7D632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7FDBAC-2580-E8B0-2CAC-194C69A2C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C65B65-CF9E-16AF-375E-01C23772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2D5-FFF6-4F66-954E-E642C5DA8D8C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A479BA-1C2F-A58A-C66A-B5E447A3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645860-2487-5D79-2E1F-5819E59A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C8E-53E7-48B7-AF94-1036EDF72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49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173A13C-6533-7C3E-373E-74F7E9653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0E2FEC-14EA-CAED-E93D-6F645A328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F5F596-3D36-B6E9-7E1D-008D4A27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2D5-FFF6-4F66-954E-E642C5DA8D8C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A4CE22-1548-A9C8-22B3-0044D0CE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6A6F6C-DD26-6DA2-1310-8D22C691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C8E-53E7-48B7-AF94-1036EDF72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98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0C49E2-1416-6D70-BE61-D2A02885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40FF4B-E17F-DFCE-C46D-7708BD679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BBAFAB-FB89-AF90-8390-4BF69FEC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2D5-FFF6-4F66-954E-E642C5DA8D8C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0A286F-5B3E-50F4-9B5A-5F48BF55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F271D1-E6DD-E03A-11BB-5350F8AB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C8E-53E7-48B7-AF94-1036EDF72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93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FC1095-6325-74EC-16DA-3D874CF00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A3289D-939A-A5DA-4A31-D35273188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9EC7B7-08B3-1D9D-07B9-D551B586B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2D5-FFF6-4F66-954E-E642C5DA8D8C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8B8773-5B52-0700-30A3-2B246CDE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402451-D6C0-66E1-B6CB-9BA52C56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C8E-53E7-48B7-AF94-1036EDF72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88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F1BD5F-9C10-EA44-4498-A71C7AF9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C9D120-DB99-64DD-7A4B-41FAF2219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86371C8-3262-E48F-934D-4F476C312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DDB042-2B7E-6040-D4EE-FED8C9AC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2D5-FFF6-4F66-954E-E642C5DA8D8C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D46D41-E87E-C951-C91B-97741FAF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C54DA6-0C99-F7B7-4981-53A5E984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C8E-53E7-48B7-AF94-1036EDF72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31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972591-8FCE-CB2C-C1E1-A1F8939F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8AC1B0-F326-B6F6-6F37-613CD64C4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93DF952-38D6-387A-BD97-F4101CCF9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677A140-C1BF-D220-D716-E78FB6752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66E0D88-565B-8F39-36A0-DD6959701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E5148C7-2641-A8EF-2899-CA792561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2D5-FFF6-4F66-954E-E642C5DA8D8C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6A0BC87-4E04-095E-535B-625E2AAAE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20AB002-EC88-220E-AE75-261C9E41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C8E-53E7-48B7-AF94-1036EDF72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64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5C3037-F44F-741B-D57B-35402D13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1C9156F-23F0-C9E8-E237-AD53331F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2D5-FFF6-4F66-954E-E642C5DA8D8C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4331901-AB44-13EC-14F7-C1A3E722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1ACB9E8-0E52-8396-3559-F6512112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C8E-53E7-48B7-AF94-1036EDF72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63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28830A3-FAA4-E21D-C8F0-3382C9D9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2D5-FFF6-4F66-954E-E642C5DA8D8C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8E1DE05-8DB2-6CC2-5AB2-227E592A3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D6B0D4-D9D8-E383-79D7-B7CDA753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C8E-53E7-48B7-AF94-1036EDF72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45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DBBA34-84FF-3CDB-AAAD-80E5A073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8D92FD-B805-61C8-29D8-D6D87A989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54CE14-5D86-C407-E6F8-EAECCCA6A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8B166C-B88B-83CE-8F91-D12A023D7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2D5-FFF6-4F66-954E-E642C5DA8D8C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BCE925-ED80-FEAC-6391-74039CBE2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B45200-CA9E-707A-8B07-C4816E3E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C8E-53E7-48B7-AF94-1036EDF72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62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6EC5F2-24BA-7AE9-56B3-555E8314D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B28F84C-4BD3-A183-8772-45B3F8BA1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A45E3A-8ED7-9C57-D052-6BA35555A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E60AB5-00E4-4BDC-63CD-C4270675F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2D5-FFF6-4F66-954E-E642C5DA8D8C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3D5E1A-D6F9-A1FE-5C32-192AB496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0D9760-BCB0-0B42-46BF-027DF20B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C8E-53E7-48B7-AF94-1036EDF72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967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96DB941-05F2-4912-17AE-A977CC66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D461AA-B1DB-7D61-0D00-CEC05E238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F453C0-3260-02D2-1097-448652A71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372D5-FFF6-4F66-954E-E642C5DA8D8C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0EE0AC-72BE-05BE-3D72-D4957FEE5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F1ED5E-8A92-341C-6185-4A1E75D1F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B6C8E-53E7-48B7-AF94-1036EDF72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905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B548D-CE1F-DD74-2785-C36E3A3FE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3BE8D98-E391-A67D-E67C-3425EF2162F0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636E81D-1B4F-9E52-4AC7-C9EB8AF456C8}"/>
              </a:ext>
            </a:extLst>
          </p:cNvPr>
          <p:cNvSpPr txBox="1"/>
          <p:nvPr/>
        </p:nvSpPr>
        <p:spPr>
          <a:xfrm>
            <a:off x="1101612" y="869797"/>
            <a:ext cx="7343292" cy="42534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ja-JP" sz="4000" b="1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For all</a:t>
            </a:r>
          </a:p>
          <a:p>
            <a:pPr>
              <a:lnSpc>
                <a:spcPct val="200000"/>
              </a:lnSpc>
            </a:pPr>
            <a:r>
              <a:rPr kumimoji="1" lang="en-US" altLang="ja-JP" sz="4000" b="1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who can’t use Gantt charts</a:t>
            </a:r>
          </a:p>
          <a:p>
            <a:pPr>
              <a:lnSpc>
                <a:spcPct val="200000"/>
              </a:lnSpc>
            </a:pPr>
            <a:r>
              <a:rPr lang="en-US" altLang="ja-JP" sz="4000" b="1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because </a:t>
            </a:r>
            <a:r>
              <a:rPr lang="en-US" altLang="ja-JP" sz="4000" b="1" dirty="0" err="1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gitlab</a:t>
            </a:r>
            <a:r>
              <a:rPr lang="en-US" altLang="ja-JP" sz="4000" b="1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 is a free plan…</a:t>
            </a:r>
          </a:p>
          <a:p>
            <a:pPr>
              <a:lnSpc>
                <a:spcPct val="200000"/>
              </a:lnSpc>
            </a:pPr>
            <a:r>
              <a:rPr kumimoji="1" lang="en-US" altLang="ja-JP" b="1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particularly you working for stingy Japanese company</a:t>
            </a:r>
            <a:endParaRPr kumimoji="1" lang="ja-JP" altLang="en-US" b="1" dirty="0">
              <a:solidFill>
                <a:schemeClr val="bg1"/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227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9F11B-7F61-B0E9-9693-649E2BABA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225DA2-8218-9A75-A2F9-C14E2E9B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どんな人に向いていないか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E36995-04FA-BDBD-58D2-9EB894B8B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9</a:t>
            </a:r>
            <a:r>
              <a:rPr kumimoji="1" lang="ja-JP" altLang="en-US" dirty="0"/>
              <a:t>人以上のメンバーで共有する（たくさんのメンバーが同時にアクセスするには難しさがある）</a:t>
            </a:r>
            <a:endParaRPr kumimoji="1" lang="en-US" altLang="ja-JP" dirty="0"/>
          </a:p>
          <a:p>
            <a:r>
              <a:rPr lang="en-US" altLang="ja-JP" dirty="0"/>
              <a:t>||</a:t>
            </a:r>
            <a:endParaRPr kumimoji="1" lang="en-US" altLang="ja-JP" dirty="0"/>
          </a:p>
          <a:p>
            <a:r>
              <a:rPr lang="en-US" altLang="ja-JP" dirty="0" err="1"/>
              <a:t>Github</a:t>
            </a:r>
            <a:r>
              <a:rPr lang="ja-JP" altLang="en-US" dirty="0"/>
              <a:t>を使用できる（</a:t>
            </a:r>
            <a:r>
              <a:rPr lang="en-US" altLang="ja-JP" dirty="0"/>
              <a:t>Project</a:t>
            </a:r>
            <a:r>
              <a:rPr lang="ja-JP" altLang="en-US" dirty="0"/>
              <a:t>があるので、これで事足りる）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9825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ADDFA-6ACB-7CA5-53AA-277942EDC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" name="グループ化 1023">
            <a:extLst>
              <a:ext uri="{FF2B5EF4-FFF2-40B4-BE49-F238E27FC236}">
                <a16:creationId xmlns:a16="http://schemas.microsoft.com/office/drawing/2014/main" id="{6093490E-9658-10F9-0317-83890E5758E5}"/>
              </a:ext>
            </a:extLst>
          </p:cNvPr>
          <p:cNvGrpSpPr/>
          <p:nvPr/>
        </p:nvGrpSpPr>
        <p:grpSpPr>
          <a:xfrm>
            <a:off x="4467024" y="0"/>
            <a:ext cx="6732864" cy="6155875"/>
            <a:chOff x="3761346" y="129230"/>
            <a:chExt cx="6732864" cy="6155875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7C7D3DC-FDA6-9E35-9C81-88BC766B6B43}"/>
                </a:ext>
              </a:extLst>
            </p:cNvPr>
            <p:cNvSpPr txBox="1"/>
            <p:nvPr/>
          </p:nvSpPr>
          <p:spPr>
            <a:xfrm>
              <a:off x="7671063" y="2138204"/>
              <a:ext cx="12827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b="1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GitLab</a:t>
              </a:r>
              <a:endParaRPr kumimoji="1" lang="ja-JP" altLang="en-US" sz="28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CE448E4B-B197-111A-06A3-F6D867A3F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74694" y="4139186"/>
              <a:ext cx="1875462" cy="1884309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6E0E9B1-68F3-630E-4334-556D5EE3C2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8803" y="129230"/>
              <a:ext cx="2447244" cy="2447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59F3144C-842D-7083-96E6-EF55B2C452BF}"/>
                </a:ext>
              </a:extLst>
            </p:cNvPr>
            <p:cNvSpPr txBox="1"/>
            <p:nvPr/>
          </p:nvSpPr>
          <p:spPr>
            <a:xfrm>
              <a:off x="7326064" y="5761885"/>
              <a:ext cx="19727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b="1" dirty="0" err="1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Gint</a:t>
              </a:r>
              <a:r>
                <a:rPr kumimoji="1" lang="en-US" altLang="ja-JP" sz="2800" b="1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-Chart</a:t>
              </a:r>
              <a:endParaRPr kumimoji="1" lang="ja-JP" altLang="en-US" sz="28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027" name="テキスト ボックス 1026">
              <a:extLst>
                <a:ext uri="{FF2B5EF4-FFF2-40B4-BE49-F238E27FC236}">
                  <a16:creationId xmlns:a16="http://schemas.microsoft.com/office/drawing/2014/main" id="{8D6797D6-7E8D-6B6F-038D-F4AD73439BAC}"/>
                </a:ext>
              </a:extLst>
            </p:cNvPr>
            <p:cNvSpPr txBox="1"/>
            <p:nvPr/>
          </p:nvSpPr>
          <p:spPr>
            <a:xfrm>
              <a:off x="8797142" y="3238722"/>
              <a:ext cx="16970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b="1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fetch &amp; </a:t>
              </a:r>
              <a:r>
                <a:rPr kumimoji="1" lang="en-US" altLang="ja-JP" sz="1600" b="1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commit</a:t>
              </a:r>
            </a:p>
            <a:p>
              <a:pPr algn="ctr"/>
              <a:r>
                <a:rPr lang="en-US" altLang="ja-JP" sz="1600" b="1" dirty="0" err="1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json</a:t>
              </a:r>
              <a:endParaRPr kumimoji="1" lang="ja-JP" altLang="en-US" sz="16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2" name="矢印: 上下 1">
              <a:extLst>
                <a:ext uri="{FF2B5EF4-FFF2-40B4-BE49-F238E27FC236}">
                  <a16:creationId xmlns:a16="http://schemas.microsoft.com/office/drawing/2014/main" id="{DD31C353-A793-3097-AEEB-0B725021AEB7}"/>
                </a:ext>
              </a:extLst>
            </p:cNvPr>
            <p:cNvSpPr/>
            <p:nvPr/>
          </p:nvSpPr>
          <p:spPr>
            <a:xfrm>
              <a:off x="8132424" y="2923034"/>
              <a:ext cx="360000" cy="1216152"/>
            </a:xfrm>
            <a:prstGeom prst="upDown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01DBDE63-553B-5F5E-6BFD-67A2A8E251A8}"/>
                </a:ext>
              </a:extLst>
            </p:cNvPr>
            <p:cNvSpPr/>
            <p:nvPr/>
          </p:nvSpPr>
          <p:spPr>
            <a:xfrm rot="5400000">
              <a:off x="4253867" y="611954"/>
              <a:ext cx="1286734" cy="1624502"/>
            </a:xfrm>
            <a:custGeom>
              <a:avLst/>
              <a:gdLst>
                <a:gd name="connsiteX0" fmla="*/ 440851 w 2385391"/>
                <a:gd name="connsiteY0" fmla="*/ 2408954 h 3011557"/>
                <a:gd name="connsiteX1" fmla="*/ 606133 w 2385391"/>
                <a:gd name="connsiteY1" fmla="*/ 2574236 h 3011557"/>
                <a:gd name="connsiteX2" fmla="*/ 1267243 w 2385391"/>
                <a:gd name="connsiteY2" fmla="*/ 2574236 h 3011557"/>
                <a:gd name="connsiteX3" fmla="*/ 1280148 w 2385391"/>
                <a:gd name="connsiteY3" fmla="*/ 2571631 h 3011557"/>
                <a:gd name="connsiteX4" fmla="*/ 1280148 w 2385391"/>
                <a:gd name="connsiteY4" fmla="*/ 2574235 h 3011557"/>
                <a:gd name="connsiteX5" fmla="*/ 1678843 w 2385391"/>
                <a:gd name="connsiteY5" fmla="*/ 2574235 h 3011557"/>
                <a:gd name="connsiteX6" fmla="*/ 1432525 w 2385391"/>
                <a:gd name="connsiteY6" fmla="*/ 2327917 h 3011557"/>
                <a:gd name="connsiteX7" fmla="*/ 1432525 w 2385391"/>
                <a:gd name="connsiteY7" fmla="*/ 523093 h 3011557"/>
                <a:gd name="connsiteX8" fmla="*/ 1267243 w 2385391"/>
                <a:gd name="connsiteY8" fmla="*/ 357811 h 3011557"/>
                <a:gd name="connsiteX9" fmla="*/ 606133 w 2385391"/>
                <a:gd name="connsiteY9" fmla="*/ 357811 h 3011557"/>
                <a:gd name="connsiteX10" fmla="*/ 440851 w 2385391"/>
                <a:gd name="connsiteY10" fmla="*/ 523093 h 3011557"/>
                <a:gd name="connsiteX11" fmla="*/ 0 w 2385391"/>
                <a:gd name="connsiteY11" fmla="*/ 2711721 h 3011557"/>
                <a:gd name="connsiteX12" fmla="*/ 0 w 2385391"/>
                <a:gd name="connsiteY12" fmla="*/ 638344 h 3011557"/>
                <a:gd name="connsiteX13" fmla="*/ 638344 w 2385391"/>
                <a:gd name="connsiteY13" fmla="*/ 0 h 3011557"/>
                <a:gd name="connsiteX14" fmla="*/ 1499147 w 2385391"/>
                <a:gd name="connsiteY14" fmla="*/ 0 h 3011557"/>
                <a:gd name="connsiteX15" fmla="*/ 1798983 w 2385391"/>
                <a:gd name="connsiteY15" fmla="*/ 299836 h 3011557"/>
                <a:gd name="connsiteX16" fmla="*/ 1798982 w 2385391"/>
                <a:gd name="connsiteY16" fmla="*/ 2107096 h 3011557"/>
                <a:gd name="connsiteX17" fmla="*/ 2385391 w 2385391"/>
                <a:gd name="connsiteY17" fmla="*/ 2693505 h 3011557"/>
                <a:gd name="connsiteX18" fmla="*/ 1798982 w 2385391"/>
                <a:gd name="connsiteY18" fmla="*/ 2693505 h 3011557"/>
                <a:gd name="connsiteX19" fmla="*/ 1798982 w 2385391"/>
                <a:gd name="connsiteY19" fmla="*/ 2711721 h 3011557"/>
                <a:gd name="connsiteX20" fmla="*/ 1499146 w 2385391"/>
                <a:gd name="connsiteY20" fmla="*/ 3011557 h 3011557"/>
                <a:gd name="connsiteX21" fmla="*/ 299836 w 2385391"/>
                <a:gd name="connsiteY21" fmla="*/ 3011557 h 3011557"/>
                <a:gd name="connsiteX22" fmla="*/ 0 w 2385391"/>
                <a:gd name="connsiteY22" fmla="*/ 2711721 h 3011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385391" h="3011557">
                  <a:moveTo>
                    <a:pt x="440851" y="2408954"/>
                  </a:moveTo>
                  <a:cubicBezTo>
                    <a:pt x="440851" y="2500237"/>
                    <a:pt x="514850" y="2574236"/>
                    <a:pt x="606133" y="2574236"/>
                  </a:cubicBezTo>
                  <a:lnTo>
                    <a:pt x="1267243" y="2574236"/>
                  </a:lnTo>
                  <a:lnTo>
                    <a:pt x="1280148" y="2571631"/>
                  </a:lnTo>
                  <a:lnTo>
                    <a:pt x="1280148" y="2574235"/>
                  </a:lnTo>
                  <a:lnTo>
                    <a:pt x="1678843" y="2574235"/>
                  </a:lnTo>
                  <a:lnTo>
                    <a:pt x="1432525" y="2327917"/>
                  </a:lnTo>
                  <a:lnTo>
                    <a:pt x="1432525" y="523093"/>
                  </a:lnTo>
                  <a:cubicBezTo>
                    <a:pt x="1432525" y="431810"/>
                    <a:pt x="1358526" y="357811"/>
                    <a:pt x="1267243" y="357811"/>
                  </a:cubicBezTo>
                  <a:lnTo>
                    <a:pt x="606133" y="357811"/>
                  </a:lnTo>
                  <a:cubicBezTo>
                    <a:pt x="514850" y="357811"/>
                    <a:pt x="440851" y="431810"/>
                    <a:pt x="440851" y="523093"/>
                  </a:cubicBezTo>
                  <a:close/>
                  <a:moveTo>
                    <a:pt x="0" y="2711721"/>
                  </a:moveTo>
                  <a:lnTo>
                    <a:pt x="0" y="638344"/>
                  </a:lnTo>
                  <a:lnTo>
                    <a:pt x="638344" y="0"/>
                  </a:lnTo>
                  <a:lnTo>
                    <a:pt x="1499147" y="0"/>
                  </a:lnTo>
                  <a:cubicBezTo>
                    <a:pt x="1664742" y="0"/>
                    <a:pt x="1798983" y="134241"/>
                    <a:pt x="1798983" y="299836"/>
                  </a:cubicBezTo>
                  <a:lnTo>
                    <a:pt x="1798982" y="2107096"/>
                  </a:lnTo>
                  <a:lnTo>
                    <a:pt x="2385391" y="2693505"/>
                  </a:lnTo>
                  <a:lnTo>
                    <a:pt x="1798982" y="2693505"/>
                  </a:lnTo>
                  <a:lnTo>
                    <a:pt x="1798982" y="2711721"/>
                  </a:lnTo>
                  <a:cubicBezTo>
                    <a:pt x="1798982" y="2877316"/>
                    <a:pt x="1664741" y="3011557"/>
                    <a:pt x="1499146" y="3011557"/>
                  </a:cubicBezTo>
                  <a:lnTo>
                    <a:pt x="299836" y="3011557"/>
                  </a:lnTo>
                  <a:cubicBezTo>
                    <a:pt x="134241" y="3011557"/>
                    <a:pt x="0" y="2877316"/>
                    <a:pt x="0" y="2711721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1D287832-56C0-07A7-CFF6-B096F2C1F6EF}"/>
                </a:ext>
              </a:extLst>
            </p:cNvPr>
            <p:cNvSpPr txBox="1"/>
            <p:nvPr/>
          </p:nvSpPr>
          <p:spPr>
            <a:xfrm>
              <a:off x="3761346" y="2138204"/>
              <a:ext cx="22717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b="1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Google Chat</a:t>
              </a:r>
              <a:endParaRPr kumimoji="1" lang="ja-JP" altLang="en-US" sz="28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830BED37-3519-63FD-CFA2-D6A3B2F12BCE}"/>
                </a:ext>
              </a:extLst>
            </p:cNvPr>
            <p:cNvSpPr txBox="1"/>
            <p:nvPr/>
          </p:nvSpPr>
          <p:spPr>
            <a:xfrm>
              <a:off x="5329526" y="3531109"/>
              <a:ext cx="13019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b="1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notification</a:t>
              </a:r>
              <a:endParaRPr kumimoji="1" lang="ja-JP" altLang="en-US" sz="16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31" name="矢印: 下 30">
              <a:extLst>
                <a:ext uri="{FF2B5EF4-FFF2-40B4-BE49-F238E27FC236}">
                  <a16:creationId xmlns:a16="http://schemas.microsoft.com/office/drawing/2014/main" id="{C9B5D824-29DA-2740-7B6E-B44D8E568548}"/>
                </a:ext>
              </a:extLst>
            </p:cNvPr>
            <p:cNvSpPr/>
            <p:nvPr/>
          </p:nvSpPr>
          <p:spPr>
            <a:xfrm rot="7954719">
              <a:off x="6756203" y="2866940"/>
              <a:ext cx="360000" cy="1359540"/>
            </a:xfrm>
            <a:prstGeom prst="down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25" name="テキスト ボックス 1024">
            <a:extLst>
              <a:ext uri="{FF2B5EF4-FFF2-40B4-BE49-F238E27FC236}">
                <a16:creationId xmlns:a16="http://schemas.microsoft.com/office/drawing/2014/main" id="{6601857D-B241-DB76-48F2-E5AD175268D0}"/>
              </a:ext>
            </a:extLst>
          </p:cNvPr>
          <p:cNvSpPr txBox="1"/>
          <p:nvPr/>
        </p:nvSpPr>
        <p:spPr>
          <a:xfrm>
            <a:off x="1682057" y="3042651"/>
            <a:ext cx="2117311" cy="2590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ja-JP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Next</a:t>
            </a:r>
          </a:p>
          <a:p>
            <a:pPr>
              <a:lnSpc>
                <a:spcPct val="200000"/>
              </a:lnSpc>
            </a:pPr>
            <a:r>
              <a:rPr lang="en-US" altLang="ja-JP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Update</a:t>
            </a:r>
            <a:endParaRPr kumimoji="1" lang="ja-JP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53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FACBA2-CB72-1853-8A63-E1F31B7AE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ここに困りごと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2ED2C8-CAD8-3179-2CAF-9D00DE0F2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921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283CE-8CD6-BCB9-4E35-C3B5EA077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E0B9B42-66F4-0778-2634-036C59701207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72D2682-94B5-72C8-4082-088ECC453E64}"/>
              </a:ext>
            </a:extLst>
          </p:cNvPr>
          <p:cNvSpPr txBox="1"/>
          <p:nvPr/>
        </p:nvSpPr>
        <p:spPr>
          <a:xfrm>
            <a:off x="1364004" y="607404"/>
            <a:ext cx="3846951" cy="481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ja-JP" sz="5400" b="1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Helpful </a:t>
            </a:r>
            <a:endParaRPr lang="en-US" altLang="ja-JP" sz="5400" b="1" dirty="0">
              <a:solidFill>
                <a:schemeClr val="bg1"/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  <a:p>
            <a:pPr>
              <a:lnSpc>
                <a:spcPct val="200000"/>
              </a:lnSpc>
            </a:pPr>
            <a:r>
              <a:rPr kumimoji="1" lang="en-US" altLang="ja-JP" sz="5400" b="1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Free</a:t>
            </a:r>
          </a:p>
          <a:p>
            <a:pPr>
              <a:lnSpc>
                <a:spcPct val="200000"/>
              </a:lnSpc>
            </a:pPr>
            <a:r>
              <a:rPr lang="en-US" altLang="ja-JP" sz="5400" b="1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Secure tool</a:t>
            </a:r>
            <a:endParaRPr kumimoji="1" lang="ja-JP" altLang="en-US" sz="5400" b="1" dirty="0">
              <a:solidFill>
                <a:schemeClr val="bg1"/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00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0E243F6-B34C-6183-5150-49A75745FBE0}"/>
              </a:ext>
            </a:extLst>
          </p:cNvPr>
          <p:cNvGrpSpPr/>
          <p:nvPr/>
        </p:nvGrpSpPr>
        <p:grpSpPr>
          <a:xfrm>
            <a:off x="2646948" y="1407888"/>
            <a:ext cx="6898104" cy="2165684"/>
            <a:chOff x="2646948" y="2346158"/>
            <a:chExt cx="6898104" cy="2165684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9CB5B6A-BCE2-DC71-E45D-48BFF63F86DF}"/>
                </a:ext>
              </a:extLst>
            </p:cNvPr>
            <p:cNvSpPr/>
            <p:nvPr/>
          </p:nvSpPr>
          <p:spPr>
            <a:xfrm>
              <a:off x="2646948" y="2346158"/>
              <a:ext cx="6898104" cy="21656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0B8BC31F-A1AC-4FE8-30C0-B7F8407036AE}"/>
                </a:ext>
              </a:extLst>
            </p:cNvPr>
            <p:cNvGrpSpPr/>
            <p:nvPr/>
          </p:nvGrpSpPr>
          <p:grpSpPr>
            <a:xfrm>
              <a:off x="2992003" y="2828836"/>
              <a:ext cx="6207995" cy="1200329"/>
              <a:chOff x="3224462" y="2534653"/>
              <a:chExt cx="6207995" cy="1200329"/>
            </a:xfrm>
          </p:grpSpPr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3A41BE4-F7FB-CC8E-8E9B-2ECA4526D864}"/>
                  </a:ext>
                </a:extLst>
              </p:cNvPr>
              <p:cNvSpPr txBox="1"/>
              <p:nvPr/>
            </p:nvSpPr>
            <p:spPr>
              <a:xfrm>
                <a:off x="4347411" y="2534653"/>
                <a:ext cx="508504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7200" b="1" spc="3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egoe UI Variable Display Semib" pitchFamily="2" charset="0"/>
                    <a:ea typeface="Segoe UI Black" panose="020B0A02040204020203" pitchFamily="34" charset="0"/>
                  </a:rPr>
                  <a:t>Gint</a:t>
                </a:r>
                <a:r>
                  <a:rPr kumimoji="1" lang="en-US" altLang="ja-JP" sz="7200" b="1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egoe UI Variable Display Semib" pitchFamily="2" charset="0"/>
                    <a:ea typeface="Segoe UI Black" panose="020B0A02040204020203" pitchFamily="34" charset="0"/>
                  </a:rPr>
                  <a:t>-Chart</a:t>
                </a:r>
                <a:endParaRPr kumimoji="1" lang="ja-JP" altLang="en-US" sz="72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Variable Display Semib" pitchFamily="2" charset="0"/>
                </a:endParaRPr>
              </a:p>
            </p:txBody>
          </p:sp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A6AA719C-C7DC-4EEF-A0BA-861479C58E06}"/>
                  </a:ext>
                </a:extLst>
              </p:cNvPr>
              <p:cNvGrpSpPr/>
              <p:nvPr/>
            </p:nvGrpSpPr>
            <p:grpSpPr>
              <a:xfrm>
                <a:off x="3224462" y="2774305"/>
                <a:ext cx="1061179" cy="721024"/>
                <a:chOff x="3224462" y="2783305"/>
                <a:chExt cx="1061179" cy="721024"/>
              </a:xfrm>
            </p:grpSpPr>
            <p:sp>
              <p:nvSpPr>
                <p:cNvPr id="9" name="四角形: 角を丸くする 8">
                  <a:extLst>
                    <a:ext uri="{FF2B5EF4-FFF2-40B4-BE49-F238E27FC236}">
                      <a16:creationId xmlns:a16="http://schemas.microsoft.com/office/drawing/2014/main" id="{CD0FFAAF-876E-861A-87B1-591ADA8A9C36}"/>
                    </a:ext>
                  </a:extLst>
                </p:cNvPr>
                <p:cNvSpPr/>
                <p:nvPr/>
              </p:nvSpPr>
              <p:spPr>
                <a:xfrm>
                  <a:off x="3224462" y="2783305"/>
                  <a:ext cx="396000" cy="180000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" name="四角形: 角を丸くする 9">
                  <a:extLst>
                    <a:ext uri="{FF2B5EF4-FFF2-40B4-BE49-F238E27FC236}">
                      <a16:creationId xmlns:a16="http://schemas.microsoft.com/office/drawing/2014/main" id="{D405B8E6-500B-4D0F-93E8-41D51980E478}"/>
                    </a:ext>
                  </a:extLst>
                </p:cNvPr>
                <p:cNvSpPr/>
                <p:nvPr/>
              </p:nvSpPr>
              <p:spPr>
                <a:xfrm>
                  <a:off x="3475641" y="3053817"/>
                  <a:ext cx="576000" cy="180000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" name="四角形: 角を丸くする 10">
                  <a:extLst>
                    <a:ext uri="{FF2B5EF4-FFF2-40B4-BE49-F238E27FC236}">
                      <a16:creationId xmlns:a16="http://schemas.microsoft.com/office/drawing/2014/main" id="{2A3FCA94-AB24-6E49-D6A2-AAA330EC2A69}"/>
                    </a:ext>
                  </a:extLst>
                </p:cNvPr>
                <p:cNvSpPr/>
                <p:nvPr/>
              </p:nvSpPr>
              <p:spPr>
                <a:xfrm>
                  <a:off x="3565641" y="3324329"/>
                  <a:ext cx="720000" cy="180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5E7CA64-8B66-A605-D265-1C6D29F5CA91}"/>
              </a:ext>
            </a:extLst>
          </p:cNvPr>
          <p:cNvSpPr txBox="1"/>
          <p:nvPr/>
        </p:nvSpPr>
        <p:spPr>
          <a:xfrm>
            <a:off x="3638536" y="4056250"/>
            <a:ext cx="49149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800" strike="sngStrike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poor</a:t>
            </a:r>
            <a:r>
              <a:rPr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 simple</a:t>
            </a:r>
          </a:p>
          <a:p>
            <a:pPr algn="ctr"/>
            <a:r>
              <a:rPr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s</a:t>
            </a:r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erver-less </a:t>
            </a:r>
            <a:r>
              <a:rPr lang="en-US" altLang="ja-JP" sz="2800" dirty="0" err="1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todo</a:t>
            </a:r>
            <a:r>
              <a:rPr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 management</a:t>
            </a:r>
            <a:endParaRPr kumimoji="1" lang="ja-JP" altLang="en-US" sz="2800" dirty="0"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03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B9143D-BEFA-0AA5-6C08-F96A8167C6DD}"/>
              </a:ext>
            </a:extLst>
          </p:cNvPr>
          <p:cNvSpPr txBox="1"/>
          <p:nvPr/>
        </p:nvSpPr>
        <p:spPr>
          <a:xfrm>
            <a:off x="1364004" y="607404"/>
            <a:ext cx="7749686" cy="3944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ja-JP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Depending on </a:t>
            </a:r>
          </a:p>
          <a:p>
            <a:pPr>
              <a:lnSpc>
                <a:spcPct val="200000"/>
              </a:lnSpc>
            </a:pPr>
            <a:r>
              <a:rPr lang="en-US" altLang="ja-JP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remote-git-repository</a:t>
            </a:r>
          </a:p>
          <a:p>
            <a:pPr>
              <a:lnSpc>
                <a:spcPct val="200000"/>
              </a:lnSpc>
            </a:pPr>
            <a:r>
              <a:rPr kumimoji="1" lang="en-US" altLang="ja-JP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for data-share and real time.</a:t>
            </a:r>
            <a:endParaRPr kumimoji="1" lang="ja-JP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20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3160582-502F-CBEB-FF47-89B8DC09E3F2}"/>
              </a:ext>
            </a:extLst>
          </p:cNvPr>
          <p:cNvSpPr txBox="1"/>
          <p:nvPr/>
        </p:nvSpPr>
        <p:spPr>
          <a:xfrm>
            <a:off x="5454637" y="1984939"/>
            <a:ext cx="1282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GitLab</a:t>
            </a:r>
            <a:endParaRPr kumimoji="1" lang="ja-JP" altLang="en-US" sz="2800" b="1" dirty="0"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1BC2B23A-9CE4-CF60-7CC1-61049A3BA193}"/>
              </a:ext>
            </a:extLst>
          </p:cNvPr>
          <p:cNvSpPr/>
          <p:nvPr/>
        </p:nvSpPr>
        <p:spPr>
          <a:xfrm>
            <a:off x="5382126" y="2955120"/>
            <a:ext cx="484632" cy="978408"/>
          </a:xfrm>
          <a:prstGeom prst="down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BE9A518B-226B-D250-7ECF-BB967FF90580}"/>
              </a:ext>
            </a:extLst>
          </p:cNvPr>
          <p:cNvSpPr/>
          <p:nvPr/>
        </p:nvSpPr>
        <p:spPr>
          <a:xfrm flipV="1">
            <a:off x="6283853" y="2955120"/>
            <a:ext cx="484632" cy="978408"/>
          </a:xfrm>
          <a:prstGeom prst="down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966FA7F-D4E0-3996-3220-96EBF4525B0A}"/>
              </a:ext>
            </a:extLst>
          </p:cNvPr>
          <p:cNvSpPr txBox="1"/>
          <p:nvPr/>
        </p:nvSpPr>
        <p:spPr>
          <a:xfrm>
            <a:off x="3874717" y="3028826"/>
            <a:ext cx="12613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F</a:t>
            </a:r>
            <a:r>
              <a:rPr kumimoji="1" lang="en-US" altLang="ja-JP" sz="16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etch</a:t>
            </a:r>
          </a:p>
          <a:p>
            <a:pPr algn="ctr"/>
            <a:r>
              <a:rPr kumimoji="1" lang="en-US" altLang="ja-JP" sz="16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latest</a:t>
            </a:r>
          </a:p>
          <a:p>
            <a:pPr algn="ctr"/>
            <a:r>
              <a:rPr lang="en-US" altLang="ja-JP" sz="1600" b="1" dirty="0" err="1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gantt</a:t>
            </a:r>
            <a:r>
              <a:rPr lang="en-US" altLang="ja-JP" sz="16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 chart</a:t>
            </a:r>
            <a:endParaRPr kumimoji="1" lang="ja-JP" altLang="en-US" sz="1600" b="1" dirty="0"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93793BAF-1B1A-EAAE-E581-3CFD825A0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268" y="4139186"/>
            <a:ext cx="1875462" cy="188430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96C4216-E9FC-7C4B-6DE4-F2ECCCA96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377" y="66080"/>
            <a:ext cx="2447244" cy="244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97DCE4E-A201-07E4-DCF8-8B96A14D8115}"/>
              </a:ext>
            </a:extLst>
          </p:cNvPr>
          <p:cNvSpPr txBox="1"/>
          <p:nvPr/>
        </p:nvSpPr>
        <p:spPr>
          <a:xfrm>
            <a:off x="5109638" y="5761885"/>
            <a:ext cx="1972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b="1" dirty="0" err="1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Gint</a:t>
            </a:r>
            <a:r>
              <a:rPr kumimoji="1" lang="en-US" altLang="ja-JP" sz="28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-Chart</a:t>
            </a:r>
            <a:endParaRPr kumimoji="1" lang="ja-JP" altLang="en-US" sz="2800" b="1" dirty="0"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  <p:sp>
        <p:nvSpPr>
          <p:cNvPr id="1027" name="テキスト ボックス 1026">
            <a:extLst>
              <a:ext uri="{FF2B5EF4-FFF2-40B4-BE49-F238E27FC236}">
                <a16:creationId xmlns:a16="http://schemas.microsoft.com/office/drawing/2014/main" id="{3B71AD81-D376-A26D-54FF-138540211DE9}"/>
              </a:ext>
            </a:extLst>
          </p:cNvPr>
          <p:cNvSpPr txBox="1"/>
          <p:nvPr/>
        </p:nvSpPr>
        <p:spPr>
          <a:xfrm>
            <a:off x="7007283" y="3028826"/>
            <a:ext cx="12613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commit</a:t>
            </a:r>
          </a:p>
          <a:p>
            <a:pPr algn="ctr"/>
            <a:r>
              <a:rPr lang="en-US" altLang="ja-JP" sz="16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edited</a:t>
            </a:r>
          </a:p>
          <a:p>
            <a:pPr algn="ctr"/>
            <a:r>
              <a:rPr kumimoji="1" lang="en-US" altLang="ja-JP" sz="1600" b="1" dirty="0" err="1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gant</a:t>
            </a:r>
            <a:r>
              <a:rPr lang="en-US" altLang="ja-JP" sz="1600" b="1" dirty="0" err="1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t</a:t>
            </a:r>
            <a:r>
              <a:rPr lang="en-US" altLang="ja-JP" sz="16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 </a:t>
            </a:r>
            <a:r>
              <a:rPr kumimoji="1" lang="en-US" altLang="ja-JP" sz="16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chart</a:t>
            </a:r>
            <a:endParaRPr kumimoji="1" lang="ja-JP" altLang="en-US" sz="1600" b="1" dirty="0"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83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61919-7E6D-F62B-DD1D-B18ED101F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1F3CE80-18E3-BA5D-E9CA-37EEBFC3511E}"/>
              </a:ext>
            </a:extLst>
          </p:cNvPr>
          <p:cNvGrpSpPr/>
          <p:nvPr/>
        </p:nvGrpSpPr>
        <p:grpSpPr>
          <a:xfrm>
            <a:off x="5279468" y="3874708"/>
            <a:ext cx="1455088" cy="1455088"/>
            <a:chOff x="3959750" y="3865833"/>
            <a:chExt cx="2048765" cy="2048765"/>
          </a:xfrm>
        </p:grpSpPr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24787B1B-1612-210B-9C7E-4F19C959D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7795" y="4298792"/>
              <a:ext cx="992674" cy="997357"/>
            </a:xfrm>
            <a:prstGeom prst="rect">
              <a:avLst/>
            </a:prstGeom>
          </p:spPr>
        </p:pic>
        <p:pic>
          <p:nvPicPr>
            <p:cNvPr id="3" name="グラフィックス 2" descr="ノート PC">
              <a:extLst>
                <a:ext uri="{FF2B5EF4-FFF2-40B4-BE49-F238E27FC236}">
                  <a16:creationId xmlns:a16="http://schemas.microsoft.com/office/drawing/2014/main" id="{7F3D6284-0EA6-C6D0-8805-AECCD52B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59750" y="3865833"/>
              <a:ext cx="2048765" cy="2048765"/>
            </a:xfrm>
            <a:prstGeom prst="rect">
              <a:avLst/>
            </a:prstGeom>
          </p:spPr>
        </p:pic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AC266C0-8EF1-1C99-DE26-11C70805386C}"/>
              </a:ext>
            </a:extLst>
          </p:cNvPr>
          <p:cNvGrpSpPr/>
          <p:nvPr/>
        </p:nvGrpSpPr>
        <p:grpSpPr>
          <a:xfrm>
            <a:off x="5023089" y="635712"/>
            <a:ext cx="1967846" cy="1967846"/>
            <a:chOff x="1351722" y="1126765"/>
            <a:chExt cx="1967846" cy="1967846"/>
          </a:xfrm>
        </p:grpSpPr>
        <p:pic>
          <p:nvPicPr>
            <p:cNvPr id="6" name="グラフィックス 5" descr="同期中のクラウド">
              <a:extLst>
                <a:ext uri="{FF2B5EF4-FFF2-40B4-BE49-F238E27FC236}">
                  <a16:creationId xmlns:a16="http://schemas.microsoft.com/office/drawing/2014/main" id="{2D20407A-9332-56EE-61C0-75F9A50DA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51722" y="1126765"/>
              <a:ext cx="1967846" cy="1967846"/>
            </a:xfrm>
            <a:prstGeom prst="rect">
              <a:avLst/>
            </a:prstGeom>
          </p:spPr>
        </p:pic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DA973BF9-7CDA-7425-78F9-F8562420C34D}"/>
                </a:ext>
              </a:extLst>
            </p:cNvPr>
            <p:cNvSpPr/>
            <p:nvPr/>
          </p:nvSpPr>
          <p:spPr>
            <a:xfrm>
              <a:off x="1955303" y="1909867"/>
              <a:ext cx="795847" cy="6425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3E0C48A-32E2-6F92-7F6A-E3167194EF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1729" y="1606186"/>
              <a:ext cx="1187832" cy="1187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AD42F76-A656-D40A-E602-285FAF01C005}"/>
              </a:ext>
            </a:extLst>
          </p:cNvPr>
          <p:cNvGrpSpPr/>
          <p:nvPr/>
        </p:nvGrpSpPr>
        <p:grpSpPr>
          <a:xfrm>
            <a:off x="6734556" y="3874708"/>
            <a:ext cx="1455088" cy="1455088"/>
            <a:chOff x="3959750" y="3865833"/>
            <a:chExt cx="2048765" cy="2048765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39E21A88-315E-B4A0-AFF2-A192A7F07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7795" y="4298792"/>
              <a:ext cx="992674" cy="997357"/>
            </a:xfrm>
            <a:prstGeom prst="rect">
              <a:avLst/>
            </a:prstGeom>
          </p:spPr>
        </p:pic>
        <p:pic>
          <p:nvPicPr>
            <p:cNvPr id="7" name="グラフィックス 6" descr="ノート PC">
              <a:extLst>
                <a:ext uri="{FF2B5EF4-FFF2-40B4-BE49-F238E27FC236}">
                  <a16:creationId xmlns:a16="http://schemas.microsoft.com/office/drawing/2014/main" id="{29A5B36A-4F70-634A-9319-62D6EA2FF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59750" y="3865833"/>
              <a:ext cx="2048765" cy="2048765"/>
            </a:xfrm>
            <a:prstGeom prst="rect">
              <a:avLst/>
            </a:prstGeom>
          </p:spPr>
        </p:pic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764BCB35-EA4D-05E6-62E7-66011DBB3675}"/>
              </a:ext>
            </a:extLst>
          </p:cNvPr>
          <p:cNvGrpSpPr/>
          <p:nvPr/>
        </p:nvGrpSpPr>
        <p:grpSpPr>
          <a:xfrm>
            <a:off x="3824380" y="3874708"/>
            <a:ext cx="1455088" cy="1455088"/>
            <a:chOff x="3959750" y="3865833"/>
            <a:chExt cx="2048765" cy="2048765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C393861A-D210-C06A-18AE-933321DA9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7795" y="4298792"/>
              <a:ext cx="992674" cy="997357"/>
            </a:xfrm>
            <a:prstGeom prst="rect">
              <a:avLst/>
            </a:prstGeom>
          </p:spPr>
        </p:pic>
        <p:pic>
          <p:nvPicPr>
            <p:cNvPr id="12" name="グラフィックス 11" descr="ノート PC">
              <a:extLst>
                <a:ext uri="{FF2B5EF4-FFF2-40B4-BE49-F238E27FC236}">
                  <a16:creationId xmlns:a16="http://schemas.microsoft.com/office/drawing/2014/main" id="{155CA17B-9280-0FBC-8DE6-0B1B0887D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59750" y="3865833"/>
              <a:ext cx="2048765" cy="2048765"/>
            </a:xfrm>
            <a:prstGeom prst="rect">
              <a:avLst/>
            </a:prstGeom>
          </p:spPr>
        </p:pic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611BA1D-562B-5514-D93B-6D6E6158EF1A}"/>
              </a:ext>
            </a:extLst>
          </p:cNvPr>
          <p:cNvGrpSpPr/>
          <p:nvPr/>
        </p:nvGrpSpPr>
        <p:grpSpPr>
          <a:xfrm>
            <a:off x="2369292" y="3874708"/>
            <a:ext cx="1455088" cy="1455088"/>
            <a:chOff x="3959750" y="3865833"/>
            <a:chExt cx="2048765" cy="2048765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0E278BEA-B0C1-9C7B-9F21-7CCD80FA4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7795" y="4298792"/>
              <a:ext cx="992674" cy="997357"/>
            </a:xfrm>
            <a:prstGeom prst="rect">
              <a:avLst/>
            </a:prstGeom>
          </p:spPr>
        </p:pic>
        <p:pic>
          <p:nvPicPr>
            <p:cNvPr id="15" name="グラフィックス 14" descr="ノート PC">
              <a:extLst>
                <a:ext uri="{FF2B5EF4-FFF2-40B4-BE49-F238E27FC236}">
                  <a16:creationId xmlns:a16="http://schemas.microsoft.com/office/drawing/2014/main" id="{6CB9D511-B5E8-9D4F-E124-6F565FB20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59750" y="3865833"/>
              <a:ext cx="2048765" cy="2048765"/>
            </a:xfrm>
            <a:prstGeom prst="rect">
              <a:avLst/>
            </a:prstGeom>
          </p:spPr>
        </p:pic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6328CFAC-38CC-C800-16BB-18A165C26AB1}"/>
              </a:ext>
            </a:extLst>
          </p:cNvPr>
          <p:cNvGrpSpPr/>
          <p:nvPr/>
        </p:nvGrpSpPr>
        <p:grpSpPr>
          <a:xfrm>
            <a:off x="8189644" y="3874708"/>
            <a:ext cx="1455088" cy="1455088"/>
            <a:chOff x="3959750" y="3865833"/>
            <a:chExt cx="2048765" cy="2048765"/>
          </a:xfrm>
        </p:grpSpPr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8856C8C3-1917-42F3-BD13-AA8030B1C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7795" y="4298792"/>
              <a:ext cx="992674" cy="997357"/>
            </a:xfrm>
            <a:prstGeom prst="rect">
              <a:avLst/>
            </a:prstGeom>
          </p:spPr>
        </p:pic>
        <p:pic>
          <p:nvPicPr>
            <p:cNvPr id="18" name="グラフィックス 17" descr="ノート PC">
              <a:extLst>
                <a:ext uri="{FF2B5EF4-FFF2-40B4-BE49-F238E27FC236}">
                  <a16:creationId xmlns:a16="http://schemas.microsoft.com/office/drawing/2014/main" id="{10B08441-FD17-336B-CF28-FBBA0B914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59750" y="3865833"/>
              <a:ext cx="2048765" cy="2048765"/>
            </a:xfrm>
            <a:prstGeom prst="rect">
              <a:avLst/>
            </a:prstGeom>
          </p:spPr>
        </p:pic>
      </p:grpSp>
      <p:sp>
        <p:nvSpPr>
          <p:cNvPr id="19" name="矢印: 上下 18">
            <a:extLst>
              <a:ext uri="{FF2B5EF4-FFF2-40B4-BE49-F238E27FC236}">
                <a16:creationId xmlns:a16="http://schemas.microsoft.com/office/drawing/2014/main" id="{7F1BAF5E-E079-1DF1-DDA5-A1E5A41BCC24}"/>
              </a:ext>
            </a:extLst>
          </p:cNvPr>
          <p:cNvSpPr/>
          <p:nvPr/>
        </p:nvSpPr>
        <p:spPr>
          <a:xfrm>
            <a:off x="5764696" y="2724390"/>
            <a:ext cx="484632" cy="121615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上下 19">
            <a:extLst>
              <a:ext uri="{FF2B5EF4-FFF2-40B4-BE49-F238E27FC236}">
                <a16:creationId xmlns:a16="http://schemas.microsoft.com/office/drawing/2014/main" id="{9E7FA992-0235-F13C-7AF6-BB5D26BACF95}"/>
              </a:ext>
            </a:extLst>
          </p:cNvPr>
          <p:cNvSpPr/>
          <p:nvPr/>
        </p:nvSpPr>
        <p:spPr>
          <a:xfrm rot="1800000">
            <a:off x="5037152" y="2636332"/>
            <a:ext cx="484632" cy="121615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上下 20">
            <a:extLst>
              <a:ext uri="{FF2B5EF4-FFF2-40B4-BE49-F238E27FC236}">
                <a16:creationId xmlns:a16="http://schemas.microsoft.com/office/drawing/2014/main" id="{E2B2A97D-BF7A-A345-8A7B-446C8790E388}"/>
              </a:ext>
            </a:extLst>
          </p:cNvPr>
          <p:cNvSpPr/>
          <p:nvPr/>
        </p:nvSpPr>
        <p:spPr>
          <a:xfrm rot="3600000">
            <a:off x="4027408" y="2183116"/>
            <a:ext cx="484632" cy="1800000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矢印: 上下 21">
            <a:extLst>
              <a:ext uri="{FF2B5EF4-FFF2-40B4-BE49-F238E27FC236}">
                <a16:creationId xmlns:a16="http://schemas.microsoft.com/office/drawing/2014/main" id="{C097548E-C906-8C88-8655-67F53F04FBC9}"/>
              </a:ext>
            </a:extLst>
          </p:cNvPr>
          <p:cNvSpPr/>
          <p:nvPr/>
        </p:nvSpPr>
        <p:spPr>
          <a:xfrm rot="-3600000">
            <a:off x="7572296" y="2183116"/>
            <a:ext cx="484632" cy="1800000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矢印: 上下 22">
            <a:extLst>
              <a:ext uri="{FF2B5EF4-FFF2-40B4-BE49-F238E27FC236}">
                <a16:creationId xmlns:a16="http://schemas.microsoft.com/office/drawing/2014/main" id="{841790C5-1E6A-CB08-B908-2CBBC27621CE}"/>
              </a:ext>
            </a:extLst>
          </p:cNvPr>
          <p:cNvSpPr/>
          <p:nvPr/>
        </p:nvSpPr>
        <p:spPr>
          <a:xfrm rot="-1800000">
            <a:off x="6492240" y="2636331"/>
            <a:ext cx="484632" cy="121615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203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6C1CF-AE87-95DB-50F1-4280A5DAD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7108C66-613B-4CE6-B96B-5359D55606D2}"/>
              </a:ext>
            </a:extLst>
          </p:cNvPr>
          <p:cNvGrpSpPr/>
          <p:nvPr/>
        </p:nvGrpSpPr>
        <p:grpSpPr>
          <a:xfrm>
            <a:off x="1440055" y="2278009"/>
            <a:ext cx="1797929" cy="1576905"/>
            <a:chOff x="1789913" y="1945188"/>
            <a:chExt cx="1797929" cy="1576905"/>
          </a:xfrm>
        </p:grpSpPr>
        <p:pic>
          <p:nvPicPr>
            <p:cNvPr id="29" name="グラフィックス 28" descr="同期中のクラウド">
              <a:extLst>
                <a:ext uri="{FF2B5EF4-FFF2-40B4-BE49-F238E27FC236}">
                  <a16:creationId xmlns:a16="http://schemas.microsoft.com/office/drawing/2014/main" id="{509FA1F5-F48D-8580-CE5F-A01B3271E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40877" y="1945188"/>
              <a:ext cx="1296000" cy="1296000"/>
            </a:xfrm>
            <a:prstGeom prst="rect">
              <a:avLst/>
            </a:prstGeom>
          </p:spPr>
        </p:pic>
        <p:sp>
          <p:nvSpPr>
            <p:cNvPr id="1024" name="テキスト ボックス 1023">
              <a:extLst>
                <a:ext uri="{FF2B5EF4-FFF2-40B4-BE49-F238E27FC236}">
                  <a16:creationId xmlns:a16="http://schemas.microsoft.com/office/drawing/2014/main" id="{22DD797C-5C68-5955-4251-01D002735143}"/>
                </a:ext>
              </a:extLst>
            </p:cNvPr>
            <p:cNvSpPr txBox="1"/>
            <p:nvPr/>
          </p:nvSpPr>
          <p:spPr>
            <a:xfrm>
              <a:off x="1789913" y="3121983"/>
              <a:ext cx="17979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b="1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Cloud service</a:t>
              </a:r>
              <a:endParaRPr kumimoji="1" lang="ja-JP" altLang="en-US" sz="20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61439593-C97A-113C-0267-F419F50E5E9A}"/>
              </a:ext>
            </a:extLst>
          </p:cNvPr>
          <p:cNvGrpSpPr/>
          <p:nvPr/>
        </p:nvGrpSpPr>
        <p:grpSpPr>
          <a:xfrm>
            <a:off x="1583812" y="4417983"/>
            <a:ext cx="1510414" cy="1576905"/>
            <a:chOff x="95172" y="1945188"/>
            <a:chExt cx="1510414" cy="1576905"/>
          </a:xfrm>
        </p:grpSpPr>
        <p:pic>
          <p:nvPicPr>
            <p:cNvPr id="31" name="グラフィックス 30" descr="ノート PC">
              <a:extLst>
                <a:ext uri="{FF2B5EF4-FFF2-40B4-BE49-F238E27FC236}">
                  <a16:creationId xmlns:a16="http://schemas.microsoft.com/office/drawing/2014/main" id="{6B5BD804-58B1-468A-4F7F-9DBEAC19C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2379" y="1945188"/>
              <a:ext cx="1296000" cy="1296000"/>
            </a:xfrm>
            <a:prstGeom prst="rect">
              <a:avLst/>
            </a:prstGeom>
          </p:spPr>
        </p:pic>
        <p:sp>
          <p:nvSpPr>
            <p:cNvPr id="1025" name="テキスト ボックス 1024">
              <a:extLst>
                <a:ext uri="{FF2B5EF4-FFF2-40B4-BE49-F238E27FC236}">
                  <a16:creationId xmlns:a16="http://schemas.microsoft.com/office/drawing/2014/main" id="{5674F073-4883-6FED-C7DC-FF4BBC64F079}"/>
                </a:ext>
              </a:extLst>
            </p:cNvPr>
            <p:cNvSpPr txBox="1"/>
            <p:nvPr/>
          </p:nvSpPr>
          <p:spPr>
            <a:xfrm>
              <a:off x="95172" y="3121983"/>
              <a:ext cx="15104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b="1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Native soft</a:t>
              </a:r>
              <a:endParaRPr kumimoji="1" lang="ja-JP" altLang="en-US" sz="20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CBC6B5-0D53-536B-667D-4634542A48EA}"/>
              </a:ext>
            </a:extLst>
          </p:cNvPr>
          <p:cNvSpPr txBox="1"/>
          <p:nvPr/>
        </p:nvSpPr>
        <p:spPr>
          <a:xfrm>
            <a:off x="1364004" y="344105"/>
            <a:ext cx="4410438" cy="1235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ja-JP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You need only…</a:t>
            </a:r>
            <a:endParaRPr kumimoji="1" lang="ja-JP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113C5F6-AA1C-1207-EABD-F95B6DB7ACCF}"/>
              </a:ext>
            </a:extLst>
          </p:cNvPr>
          <p:cNvSpPr txBox="1"/>
          <p:nvPr/>
        </p:nvSpPr>
        <p:spPr>
          <a:xfrm>
            <a:off x="5637275" y="2667142"/>
            <a:ext cx="51146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rgbClr val="C00000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One </a:t>
            </a:r>
            <a:r>
              <a:rPr kumimoji="1" lang="en-US" altLang="ja-JP" sz="2800" b="1" dirty="0" err="1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gitlab</a:t>
            </a:r>
            <a:r>
              <a:rPr kumimoji="1" lang="en-US" altLang="ja-JP" sz="28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 remote repository</a:t>
            </a:r>
          </a:p>
          <a:p>
            <a:r>
              <a:rPr lang="en-US" altLang="ja-JP" sz="28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for server</a:t>
            </a:r>
            <a:endParaRPr kumimoji="1" lang="ja-JP" altLang="en-US" sz="2800" b="1" dirty="0"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C2979C6-C580-B4FF-E8B2-9F0544BFA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375" y="2183892"/>
            <a:ext cx="1765139" cy="176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14B113E-5931-4380-5CAB-1D3A492DB4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7406" y="4659329"/>
            <a:ext cx="1089075" cy="1094212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7C13D38-6828-8928-F269-E00DE4132C51}"/>
              </a:ext>
            </a:extLst>
          </p:cNvPr>
          <p:cNvSpPr txBox="1"/>
          <p:nvPr/>
        </p:nvSpPr>
        <p:spPr>
          <a:xfrm>
            <a:off x="5637275" y="4729382"/>
            <a:ext cx="38095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One </a:t>
            </a:r>
            <a:r>
              <a:rPr kumimoji="1" lang="en-US" altLang="ja-JP" sz="2800" b="1" dirty="0" err="1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gint</a:t>
            </a:r>
            <a:r>
              <a:rPr kumimoji="1" lang="en-US" altLang="ja-JP" sz="28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-chart</a:t>
            </a:r>
          </a:p>
          <a:p>
            <a:r>
              <a:rPr lang="en-US" altLang="ja-JP" sz="28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on each member’s PC</a:t>
            </a:r>
            <a:endParaRPr kumimoji="1" lang="ja-JP" altLang="en-US" sz="28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E59A13E-07B9-E3E9-7A83-553339692728}"/>
              </a:ext>
            </a:extLst>
          </p:cNvPr>
          <p:cNvCxnSpPr>
            <a:cxnSpLocks/>
          </p:cNvCxnSpPr>
          <p:nvPr/>
        </p:nvCxnSpPr>
        <p:spPr>
          <a:xfrm>
            <a:off x="3675306" y="2099144"/>
            <a:ext cx="0" cy="418238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518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A93058-844D-38E7-5838-8A30AE768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どんな人に向いているか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6F75AA-21ED-A64A-B7EF-B5DD13F8E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2~8</a:t>
            </a:r>
            <a:r>
              <a:rPr lang="ja-JP" altLang="en-US" dirty="0"/>
              <a:t>人程度の小グループ</a:t>
            </a:r>
            <a:endParaRPr lang="en-US" altLang="ja-JP" dirty="0"/>
          </a:p>
          <a:p>
            <a:r>
              <a:rPr lang="en-US" altLang="ja-JP" dirty="0"/>
              <a:t>&amp;&amp;</a:t>
            </a:r>
          </a:p>
          <a:p>
            <a:r>
              <a:rPr lang="en-US" altLang="ja-JP" dirty="0"/>
              <a:t>(</a:t>
            </a:r>
          </a:p>
          <a:p>
            <a:r>
              <a:rPr kumimoji="1" lang="en-US" altLang="ja-JP" dirty="0"/>
              <a:t>GitLab</a:t>
            </a:r>
            <a:r>
              <a:rPr kumimoji="1" lang="ja-JP" altLang="en-US" dirty="0"/>
              <a:t>のフリープランしか使えず、ガントチャートを利用できない</a:t>
            </a:r>
            <a:endParaRPr kumimoji="1" lang="en-US" altLang="ja-JP" dirty="0"/>
          </a:p>
          <a:p>
            <a:r>
              <a:rPr kumimoji="1" lang="en-US" altLang="ja-JP" dirty="0"/>
              <a:t>||</a:t>
            </a:r>
          </a:p>
          <a:p>
            <a:r>
              <a:rPr lang="en-US" altLang="ja-JP" dirty="0"/>
              <a:t>TypeScript</a:t>
            </a:r>
            <a:r>
              <a:rPr lang="ja-JP" altLang="en-US" dirty="0"/>
              <a:t>のオープンソースを加工して、オリジナルの</a:t>
            </a:r>
            <a:r>
              <a:rPr lang="en-US" altLang="ja-JP" dirty="0"/>
              <a:t>UI</a:t>
            </a:r>
            <a:r>
              <a:rPr lang="ja-JP" altLang="en-US" dirty="0"/>
              <a:t>でガントチャートを作りたい</a:t>
            </a:r>
            <a:endParaRPr lang="en-US" altLang="ja-JP" dirty="0"/>
          </a:p>
          <a:p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4218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168</Words>
  <Application>Microsoft Office PowerPoint</Application>
  <PresentationFormat>ワイド画面</PresentationFormat>
  <Paragraphs>49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游ゴシック</vt:lpstr>
      <vt:lpstr>游ゴシック Light</vt:lpstr>
      <vt:lpstr>Arial</vt:lpstr>
      <vt:lpstr>Segoe UI</vt:lpstr>
      <vt:lpstr>Segoe UI Variable Display Semib</vt:lpstr>
      <vt:lpstr>Office テーマ</vt:lpstr>
      <vt:lpstr>PowerPoint プレゼンテーション</vt:lpstr>
      <vt:lpstr>ここに困りごと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どんな人に向いているか</vt:lpstr>
      <vt:lpstr>どんな人に向いていないか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悠斗 三好</dc:creator>
  <cp:lastModifiedBy>悠斗 三好</cp:lastModifiedBy>
  <cp:revision>21</cp:revision>
  <dcterms:created xsi:type="dcterms:W3CDTF">2025-06-02T22:27:17Z</dcterms:created>
  <dcterms:modified xsi:type="dcterms:W3CDTF">2025-06-03T13:35:17Z</dcterms:modified>
</cp:coreProperties>
</file>