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464" r:id="rId2"/>
    <p:sldId id="465" r:id="rId3"/>
    <p:sldId id="466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275" r:id="rId16"/>
    <p:sldId id="320" r:id="rId17"/>
    <p:sldId id="362" r:id="rId18"/>
    <p:sldId id="344" r:id="rId19"/>
    <p:sldId id="370" r:id="rId20"/>
    <p:sldId id="371" r:id="rId21"/>
    <p:sldId id="325" r:id="rId22"/>
    <p:sldId id="365" r:id="rId23"/>
    <p:sldId id="341" r:id="rId24"/>
    <p:sldId id="369" r:id="rId25"/>
    <p:sldId id="388" r:id="rId26"/>
    <p:sldId id="329" r:id="rId27"/>
    <p:sldId id="333" r:id="rId28"/>
    <p:sldId id="389" r:id="rId29"/>
    <p:sldId id="363" r:id="rId30"/>
    <p:sldId id="399" r:id="rId31"/>
    <p:sldId id="402" r:id="rId32"/>
    <p:sldId id="385" r:id="rId33"/>
    <p:sldId id="418" r:id="rId34"/>
    <p:sldId id="420" r:id="rId35"/>
    <p:sldId id="421" r:id="rId36"/>
    <p:sldId id="423" r:id="rId37"/>
    <p:sldId id="392" r:id="rId38"/>
    <p:sldId id="387" r:id="rId39"/>
    <p:sldId id="379" r:id="rId40"/>
    <p:sldId id="424" r:id="rId41"/>
    <p:sldId id="462" r:id="rId42"/>
    <p:sldId id="401" r:id="rId43"/>
    <p:sldId id="439" r:id="rId44"/>
    <p:sldId id="391" r:id="rId45"/>
    <p:sldId id="393" r:id="rId46"/>
    <p:sldId id="409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ernational Conference" id="{B0646C75-129E-4ECA-8F74-14020686DD60}">
          <p14:sldIdLst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</p14:sldIdLst>
        </p14:section>
        <p14:section name="Introduction to TC" id="{36DAB475-7DB4-473F-9946-EE07D1E9E79D}">
          <p14:sldIdLst>
            <p14:sldId id="275"/>
            <p14:sldId id="320"/>
            <p14:sldId id="362"/>
            <p14:sldId id="344"/>
            <p14:sldId id="370"/>
            <p14:sldId id="371"/>
            <p14:sldId id="325"/>
          </p14:sldIdLst>
        </p14:section>
        <p14:section name="Emails" id="{E4525B21-E67E-47CB-BAAB-5C0E90E55CC7}">
          <p14:sldIdLst>
            <p14:sldId id="365"/>
            <p14:sldId id="341"/>
            <p14:sldId id="369"/>
          </p14:sldIdLst>
        </p14:section>
        <p14:section name="memos" id="{D2B1EEA8-9863-4FE3-B914-575AF401BD9C}">
          <p14:sldIdLst>
            <p14:sldId id="388"/>
            <p14:sldId id="329"/>
            <p14:sldId id="333"/>
            <p14:sldId id="389"/>
            <p14:sldId id="363"/>
            <p14:sldId id="399"/>
            <p14:sldId id="402"/>
            <p14:sldId id="385"/>
            <p14:sldId id="418"/>
          </p14:sldIdLst>
        </p14:section>
        <p14:section name="Résumés" id="{FC81CD8F-05E4-4790-BA1E-A8A21AB622E7}">
          <p14:sldIdLst>
            <p14:sldId id="420"/>
            <p14:sldId id="421"/>
            <p14:sldId id="423"/>
            <p14:sldId id="392"/>
            <p14:sldId id="387"/>
            <p14:sldId id="379"/>
            <p14:sldId id="424"/>
          </p14:sldIdLst>
        </p14:section>
        <p14:section name="Instructions and user manuals" id="{872501C3-80A9-4739-84F7-45F757019D48}">
          <p14:sldIdLst>
            <p14:sldId id="462"/>
            <p14:sldId id="401"/>
            <p14:sldId id="439"/>
            <p14:sldId id="391"/>
            <p14:sldId id="393"/>
            <p14:sldId id="4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51B84-4F31-4D24-BBA8-3FE2EE9D1D1C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23150-EA5A-44E3-9862-D19D792F8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945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DF378-11E0-436F-858E-82572CEFCE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35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597E4-33A8-4C90-AF1B-3EEF568E0D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89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597E4-33A8-4C90-AF1B-3EEF568E0D0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988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DF378-11E0-436F-858E-82572CEFCE9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35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FC6AB91-17D0-4C60-B908-FBF705449B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285" y="4064001"/>
            <a:ext cx="12180715" cy="2936875"/>
          </a:xfrm>
          <a:prstGeom prst="rect">
            <a:avLst/>
          </a:prstGeom>
          <a:solidFill>
            <a:srgbClr val="6EA0B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1800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365C39A2-FDE1-4CF3-B705-522A5AB5209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290946" y="268466"/>
            <a:ext cx="2083331" cy="1501437"/>
          </a:xfrm>
          <a:prstGeom prst="notchedRightArrow">
            <a:avLst>
              <a:gd name="adj1" fmla="val 50000"/>
              <a:gd name="adj2" fmla="val 54795"/>
            </a:avLst>
          </a:prstGeom>
          <a:solidFill>
            <a:srgbClr val="6EA0A7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sz="1800"/>
          </a:p>
        </p:txBody>
      </p:sp>
      <p:pic>
        <p:nvPicPr>
          <p:cNvPr id="10" name="Picture 12" descr="C:\Users\lenovo\Desktop\校徽.jpg">
            <a:extLst>
              <a:ext uri="{FF2B5EF4-FFF2-40B4-BE49-F238E27FC236}">
                <a16:creationId xmlns:a16="http://schemas.microsoft.com/office/drawing/2014/main" id="{43A032BA-BF53-4907-915E-EFF3EB03C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0552" y="625201"/>
            <a:ext cx="1562896" cy="117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1" descr="C:\Users\lenovo\Desktop\大礼堂 手绘稿.png">
            <a:extLst>
              <a:ext uri="{FF2B5EF4-FFF2-40B4-BE49-F238E27FC236}">
                <a16:creationId xmlns:a16="http://schemas.microsoft.com/office/drawing/2014/main" id="{8164DBE2-5964-46A2-B634-DA5FDAC0D7F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t="12760" r="1895" b="22360"/>
          <a:stretch/>
        </p:blipFill>
        <p:spPr bwMode="auto">
          <a:xfrm>
            <a:off x="4099985" y="4015999"/>
            <a:ext cx="8219016" cy="298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81A0CCAE-30AC-4B94-B8C2-7302643D507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914400" y="1662291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35745402-1446-4D8F-860C-E12F37B84B13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828800" y="3284985"/>
            <a:ext cx="8534400" cy="731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4725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组合 17">
            <a:extLst>
              <a:ext uri="{FF2B5EF4-FFF2-40B4-BE49-F238E27FC236}">
                <a16:creationId xmlns:a16="http://schemas.microsoft.com/office/drawing/2014/main" id="{16E09CBD-07B3-495A-BE86-AD22CAC77C7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38667" y="44625"/>
            <a:ext cx="11518900" cy="1171575"/>
            <a:chOff x="254000" y="179917"/>
            <a:chExt cx="8639175" cy="1171610"/>
          </a:xfrm>
        </p:grpSpPr>
        <p:cxnSp>
          <p:nvCxnSpPr>
            <p:cNvPr id="8" name="AutoShape 7">
              <a:extLst>
                <a:ext uri="{FF2B5EF4-FFF2-40B4-BE49-F238E27FC236}">
                  <a16:creationId xmlns:a16="http://schemas.microsoft.com/office/drawing/2014/main" id="{B7490583-BBF3-42E7-BCBA-1223928580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9" name="Picture 12" descr="C:\Users\lenovo\Desktop\校徽.jpg">
              <a:extLst>
                <a:ext uri="{FF2B5EF4-FFF2-40B4-BE49-F238E27FC236}">
                  <a16:creationId xmlns:a16="http://schemas.microsoft.com/office/drawing/2014/main" id="{D84C5CBD-2122-4B77-BE63-711686E0DA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6" descr="C:\Users\lenovo\Desktop\背景.jpg">
            <a:extLst>
              <a:ext uri="{FF2B5EF4-FFF2-40B4-BE49-F238E27FC236}">
                <a16:creationId xmlns:a16="http://schemas.microsoft.com/office/drawing/2014/main" id="{FF054A03-4823-4142-8B1C-1AFC5EB499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314" y="1914996"/>
            <a:ext cx="10818284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85647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组合 17">
            <a:extLst>
              <a:ext uri="{FF2B5EF4-FFF2-40B4-BE49-F238E27FC236}">
                <a16:creationId xmlns:a16="http://schemas.microsoft.com/office/drawing/2014/main" id="{7F154166-938A-4340-A20A-356D4DA8675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38667" y="44625"/>
            <a:ext cx="11518900" cy="1171575"/>
            <a:chOff x="254000" y="179917"/>
            <a:chExt cx="8639175" cy="1171610"/>
          </a:xfrm>
        </p:grpSpPr>
        <p:cxnSp>
          <p:nvCxnSpPr>
            <p:cNvPr id="8" name="AutoShape 7">
              <a:extLst>
                <a:ext uri="{FF2B5EF4-FFF2-40B4-BE49-F238E27FC236}">
                  <a16:creationId xmlns:a16="http://schemas.microsoft.com/office/drawing/2014/main" id="{0667961D-ED49-4E16-B4E3-BB7507A255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9" name="Picture 12" descr="C:\Users\lenovo\Desktop\校徽.jpg">
              <a:extLst>
                <a:ext uri="{FF2B5EF4-FFF2-40B4-BE49-F238E27FC236}">
                  <a16:creationId xmlns:a16="http://schemas.microsoft.com/office/drawing/2014/main" id="{2615929B-5AC9-4857-9661-70D1B4379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6" descr="C:\Users\lenovo\Desktop\背景.jpg">
            <a:extLst>
              <a:ext uri="{FF2B5EF4-FFF2-40B4-BE49-F238E27FC236}">
                <a16:creationId xmlns:a16="http://schemas.microsoft.com/office/drawing/2014/main" id="{8299D025-5F56-47BF-916A-3E2FF12798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314" y="1914996"/>
            <a:ext cx="10818284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51181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D7EE33C-BA54-4CEA-A324-32F7DB44ABD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35573" y="3924301"/>
            <a:ext cx="12227573" cy="2936875"/>
          </a:xfrm>
          <a:prstGeom prst="rect">
            <a:avLst/>
          </a:prstGeom>
          <a:solidFill>
            <a:srgbClr val="6EA0B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1800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D1D7F9C-DBF0-480C-9400-2C23FC915C9E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10545420" y="185014"/>
            <a:ext cx="1818904" cy="1500716"/>
          </a:xfrm>
          <a:prstGeom prst="notchedRightArrow">
            <a:avLst>
              <a:gd name="adj1" fmla="val 50000"/>
              <a:gd name="adj2" fmla="val 54796"/>
            </a:avLst>
          </a:prstGeom>
          <a:solidFill>
            <a:srgbClr val="6EA0A7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sz="1800"/>
          </a:p>
        </p:txBody>
      </p:sp>
      <p:pic>
        <p:nvPicPr>
          <p:cNvPr id="9" name="Picture 11" descr="C:\Users\lenovo\Desktop\大礼堂 手绘稿.png">
            <a:extLst>
              <a:ext uri="{FF2B5EF4-FFF2-40B4-BE49-F238E27FC236}">
                <a16:creationId xmlns:a16="http://schemas.microsoft.com/office/drawing/2014/main" id="{E8622B77-17BD-4548-9795-87D412A0F0D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303" t="13897" b="22335"/>
          <a:stretch/>
        </p:blipFill>
        <p:spPr bwMode="auto">
          <a:xfrm>
            <a:off x="1872093" y="3924301"/>
            <a:ext cx="8352367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" descr="C:\Users\lenovo\Desktop\校徽.jpg">
            <a:extLst>
              <a:ext uri="{FF2B5EF4-FFF2-40B4-BE49-F238E27FC236}">
                <a16:creationId xmlns:a16="http://schemas.microsoft.com/office/drawing/2014/main" id="{88573972-78A9-440E-ACD2-74EAC6C402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350" y="349583"/>
            <a:ext cx="15621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64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0014994-A5D7-4CBC-A9B0-8F184F7E14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132857"/>
            <a:ext cx="12192000" cy="2936875"/>
          </a:xfrm>
          <a:prstGeom prst="rect">
            <a:avLst/>
          </a:prstGeom>
          <a:solidFill>
            <a:srgbClr val="6EA0B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1800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FA55BD1-B0F4-4814-9F6E-5525A9AD300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500496" y="256662"/>
            <a:ext cx="1962920" cy="1501437"/>
          </a:xfrm>
          <a:prstGeom prst="notchedRightArrow">
            <a:avLst>
              <a:gd name="adj1" fmla="val 50000"/>
              <a:gd name="adj2" fmla="val 54795"/>
            </a:avLst>
          </a:prstGeom>
          <a:solidFill>
            <a:srgbClr val="6EA0A7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sz="1800"/>
          </a:p>
        </p:txBody>
      </p:sp>
      <p:pic>
        <p:nvPicPr>
          <p:cNvPr id="10" name="Picture 12" descr="C:\Users\lenovo\Desktop\校徽.jpg">
            <a:extLst>
              <a:ext uri="{FF2B5EF4-FFF2-40B4-BE49-F238E27FC236}">
                <a16:creationId xmlns:a16="http://schemas.microsoft.com/office/drawing/2014/main" id="{7F71B041-8A1B-42BB-A5C1-04E24CB23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9648" y="574318"/>
            <a:ext cx="1562896" cy="117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1" descr="C:\Users\lenovo\Desktop\大礼堂 手绘稿.png">
            <a:extLst>
              <a:ext uri="{FF2B5EF4-FFF2-40B4-BE49-F238E27FC236}">
                <a16:creationId xmlns:a16="http://schemas.microsoft.com/office/drawing/2014/main" id="{1507EC48-A178-444F-8A22-1D6DDA965A4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379" t="5917" b="19591"/>
          <a:stretch/>
        </p:blipFill>
        <p:spPr bwMode="auto">
          <a:xfrm>
            <a:off x="0" y="2132856"/>
            <a:ext cx="7152117" cy="293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67C6C8EE-65FA-47CC-8849-724F1C48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2122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17">
            <a:extLst>
              <a:ext uri="{FF2B5EF4-FFF2-40B4-BE49-F238E27FC236}">
                <a16:creationId xmlns:a16="http://schemas.microsoft.com/office/drawing/2014/main" id="{89B4258A-F002-47F3-97DE-464608C4031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38667" y="44625"/>
            <a:ext cx="11518900" cy="1171575"/>
            <a:chOff x="254000" y="179917"/>
            <a:chExt cx="8639175" cy="1171610"/>
          </a:xfrm>
        </p:grpSpPr>
        <p:cxnSp>
          <p:nvCxnSpPr>
            <p:cNvPr id="9" name="AutoShape 7">
              <a:extLst>
                <a:ext uri="{FF2B5EF4-FFF2-40B4-BE49-F238E27FC236}">
                  <a16:creationId xmlns:a16="http://schemas.microsoft.com/office/drawing/2014/main" id="{DCEEF224-14D6-44DC-BF0C-3632A83C5FD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10" name="Picture 12" descr="C:\Users\lenovo\Desktop\校徽.jpg">
              <a:extLst>
                <a:ext uri="{FF2B5EF4-FFF2-40B4-BE49-F238E27FC236}">
                  <a16:creationId xmlns:a16="http://schemas.microsoft.com/office/drawing/2014/main" id="{735403FF-1FA7-4865-80A4-722C681DF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6" descr="C:\Users\lenovo\Desktop\背景.jpg">
            <a:extLst>
              <a:ext uri="{FF2B5EF4-FFF2-40B4-BE49-F238E27FC236}">
                <a16:creationId xmlns:a16="http://schemas.microsoft.com/office/drawing/2014/main" id="{45D683CF-ABDC-4DBD-A6B8-F2D9EB42AF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314" y="1914996"/>
            <a:ext cx="10818284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26417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" name="组合 17">
            <a:extLst>
              <a:ext uri="{FF2B5EF4-FFF2-40B4-BE49-F238E27FC236}">
                <a16:creationId xmlns:a16="http://schemas.microsoft.com/office/drawing/2014/main" id="{CEDF6742-C704-4129-B2E0-6175C9D1F88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38667" y="44625"/>
            <a:ext cx="11518900" cy="1171575"/>
            <a:chOff x="254000" y="179917"/>
            <a:chExt cx="8639175" cy="1171610"/>
          </a:xfrm>
        </p:grpSpPr>
        <p:cxnSp>
          <p:nvCxnSpPr>
            <p:cNvPr id="11" name="AutoShape 7">
              <a:extLst>
                <a:ext uri="{FF2B5EF4-FFF2-40B4-BE49-F238E27FC236}">
                  <a16:creationId xmlns:a16="http://schemas.microsoft.com/office/drawing/2014/main" id="{B6E07719-6464-4357-BE66-F511CBE5C3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12" name="Picture 12" descr="C:\Users\lenovo\Desktop\校徽.jpg">
              <a:extLst>
                <a:ext uri="{FF2B5EF4-FFF2-40B4-BE49-F238E27FC236}">
                  <a16:creationId xmlns:a16="http://schemas.microsoft.com/office/drawing/2014/main" id="{52BE8591-0A80-4542-9668-7E0798AA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" name="Picture 6" descr="C:\Users\lenovo\Desktop\背景.jpg">
            <a:extLst>
              <a:ext uri="{FF2B5EF4-FFF2-40B4-BE49-F238E27FC236}">
                <a16:creationId xmlns:a16="http://schemas.microsoft.com/office/drawing/2014/main" id="{E624B3BE-2767-4870-BCC1-479DE91C15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314" y="1914996"/>
            <a:ext cx="10818284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96080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6" name="组合 17">
            <a:extLst>
              <a:ext uri="{FF2B5EF4-FFF2-40B4-BE49-F238E27FC236}">
                <a16:creationId xmlns:a16="http://schemas.microsoft.com/office/drawing/2014/main" id="{9B32D012-009B-4CE7-92C3-C502A2523F7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38667" y="97186"/>
            <a:ext cx="11518900" cy="1171575"/>
            <a:chOff x="254000" y="179917"/>
            <a:chExt cx="8639175" cy="1171610"/>
          </a:xfrm>
        </p:grpSpPr>
        <p:cxnSp>
          <p:nvCxnSpPr>
            <p:cNvPr id="7" name="AutoShape 7">
              <a:extLst>
                <a:ext uri="{FF2B5EF4-FFF2-40B4-BE49-F238E27FC236}">
                  <a16:creationId xmlns:a16="http://schemas.microsoft.com/office/drawing/2014/main" id="{F8845FE2-205A-4F49-B2F5-6AEBF760A9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8" name="Picture 12" descr="C:\Users\lenovo\Desktop\校徽.jpg">
              <a:extLst>
                <a:ext uri="{FF2B5EF4-FFF2-40B4-BE49-F238E27FC236}">
                  <a16:creationId xmlns:a16="http://schemas.microsoft.com/office/drawing/2014/main" id="{23387068-39EA-48D9-9085-35A2D18A4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5789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5" name="组合 17">
            <a:extLst>
              <a:ext uri="{FF2B5EF4-FFF2-40B4-BE49-F238E27FC236}">
                <a16:creationId xmlns:a16="http://schemas.microsoft.com/office/drawing/2014/main" id="{3CB968D9-B022-493C-AA7E-7E8BA9EA629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38667" y="44625"/>
            <a:ext cx="11518900" cy="1171575"/>
            <a:chOff x="254000" y="179917"/>
            <a:chExt cx="8639175" cy="1171610"/>
          </a:xfrm>
        </p:grpSpPr>
        <p:cxnSp>
          <p:nvCxnSpPr>
            <p:cNvPr id="6" name="AutoShape 7">
              <a:extLst>
                <a:ext uri="{FF2B5EF4-FFF2-40B4-BE49-F238E27FC236}">
                  <a16:creationId xmlns:a16="http://schemas.microsoft.com/office/drawing/2014/main" id="{CE014D86-B031-4311-9550-B42DE4F027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7" name="Picture 12" descr="C:\Users\lenovo\Desktop\校徽.jpg">
              <a:extLst>
                <a:ext uri="{FF2B5EF4-FFF2-40B4-BE49-F238E27FC236}">
                  <a16:creationId xmlns:a16="http://schemas.microsoft.com/office/drawing/2014/main" id="{2705982D-5CFB-4184-B980-70A62C332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Picture 6" descr="C:\Users\lenovo\Desktop\背景.jpg">
            <a:extLst>
              <a:ext uri="{FF2B5EF4-FFF2-40B4-BE49-F238E27FC236}">
                <a16:creationId xmlns:a16="http://schemas.microsoft.com/office/drawing/2014/main" id="{DC6E3351-3B54-4089-9811-E9F11CAE74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314" y="1914996"/>
            <a:ext cx="10818284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74836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17">
            <a:extLst>
              <a:ext uri="{FF2B5EF4-FFF2-40B4-BE49-F238E27FC236}">
                <a16:creationId xmlns:a16="http://schemas.microsoft.com/office/drawing/2014/main" id="{A5551A77-8C6C-4FA7-83DE-0527EFA50A2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38667" y="44625"/>
            <a:ext cx="11518900" cy="1171575"/>
            <a:chOff x="254000" y="179917"/>
            <a:chExt cx="8639175" cy="1171610"/>
          </a:xfrm>
        </p:grpSpPr>
        <p:cxnSp>
          <p:nvCxnSpPr>
            <p:cNvPr id="9" name="AutoShape 7">
              <a:extLst>
                <a:ext uri="{FF2B5EF4-FFF2-40B4-BE49-F238E27FC236}">
                  <a16:creationId xmlns:a16="http://schemas.microsoft.com/office/drawing/2014/main" id="{0D631B59-91E5-4FC9-99D7-E463A98DF2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10" name="Picture 12" descr="C:\Users\lenovo\Desktop\校徽.jpg">
              <a:extLst>
                <a:ext uri="{FF2B5EF4-FFF2-40B4-BE49-F238E27FC236}">
                  <a16:creationId xmlns:a16="http://schemas.microsoft.com/office/drawing/2014/main" id="{21AD2F6E-199C-493A-BCE4-25D1319E7A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6" descr="C:\Users\lenovo\Desktop\背景.jpg">
            <a:extLst>
              <a:ext uri="{FF2B5EF4-FFF2-40B4-BE49-F238E27FC236}">
                <a16:creationId xmlns:a16="http://schemas.microsoft.com/office/drawing/2014/main" id="{91CBCA87-24FB-4745-A6E9-91F670898C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314" y="1914996"/>
            <a:ext cx="10818284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00998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17">
            <a:extLst>
              <a:ext uri="{FF2B5EF4-FFF2-40B4-BE49-F238E27FC236}">
                <a16:creationId xmlns:a16="http://schemas.microsoft.com/office/drawing/2014/main" id="{74E7FE1E-AF06-4ABD-84E2-6D6EC20AB9E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38667" y="44625"/>
            <a:ext cx="11518900" cy="1171575"/>
            <a:chOff x="254000" y="179917"/>
            <a:chExt cx="8639175" cy="1171610"/>
          </a:xfrm>
        </p:grpSpPr>
        <p:cxnSp>
          <p:nvCxnSpPr>
            <p:cNvPr id="9" name="AutoShape 7">
              <a:extLst>
                <a:ext uri="{FF2B5EF4-FFF2-40B4-BE49-F238E27FC236}">
                  <a16:creationId xmlns:a16="http://schemas.microsoft.com/office/drawing/2014/main" id="{06A77CAA-8231-4046-B253-8200436C31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10" name="Picture 12" descr="C:\Users\lenovo\Desktop\校徽.jpg">
              <a:extLst>
                <a:ext uri="{FF2B5EF4-FFF2-40B4-BE49-F238E27FC236}">
                  <a16:creationId xmlns:a16="http://schemas.microsoft.com/office/drawing/2014/main" id="{4B4BDE59-941B-44C5-A124-09C74543F1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6" descr="C:\Users\lenovo\Desktop\背景.jpg">
            <a:extLst>
              <a:ext uri="{FF2B5EF4-FFF2-40B4-BE49-F238E27FC236}">
                <a16:creationId xmlns:a16="http://schemas.microsoft.com/office/drawing/2014/main" id="{1073B449-B8DF-4318-ADCB-C3230F44BB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314" y="1914996"/>
            <a:ext cx="10818284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8648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ECD3AF-26F5-412C-9658-5EB06035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96E43D-94C3-44F3-AAAF-E49AA5119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7A149-F80C-4ACE-9F36-99F4CA006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DA15D-668F-4531-BD1D-65A084560D04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3F943-642C-45EE-881E-F6C04EB25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B8009-01A3-4F23-AEF1-9BA61D8BA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4DB5-EA8A-400B-B27A-8CA80869B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11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07569" y="2892486"/>
            <a:ext cx="2016225" cy="1800000"/>
            <a:chOff x="1187624" y="1671750"/>
            <a:chExt cx="2016225" cy="1800000"/>
          </a:xfrm>
        </p:grpSpPr>
        <p:sp>
          <p:nvSpPr>
            <p:cNvPr id="3" name="六边形 2"/>
            <p:cNvSpPr>
              <a:spLocks/>
            </p:cNvSpPr>
            <p:nvPr/>
          </p:nvSpPr>
          <p:spPr>
            <a:xfrm>
              <a:off x="1187624" y="1671750"/>
              <a:ext cx="2016225" cy="180000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TextBox 15"/>
            <p:cNvSpPr txBox="1"/>
            <p:nvPr/>
          </p:nvSpPr>
          <p:spPr>
            <a:xfrm>
              <a:off x="1395178" y="2125474"/>
              <a:ext cx="158417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  录</a:t>
              </a:r>
              <a:endPara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85210" y="2215050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6" name="六边形 5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18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385210" y="2863122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9" name="六边形 8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385210" y="352887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2" name="六边形 11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TextBox 24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385210" y="4195330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5" name="六边形 14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27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TextBox 31"/>
          <p:cNvSpPr txBox="1"/>
          <p:nvPr/>
        </p:nvSpPr>
        <p:spPr>
          <a:xfrm>
            <a:off x="5022327" y="2284997"/>
            <a:ext cx="339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Opening speech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TextBox 32"/>
          <p:cNvSpPr txBox="1"/>
          <p:nvPr/>
        </p:nvSpPr>
        <p:spPr>
          <a:xfrm>
            <a:off x="5022327" y="2933069"/>
            <a:ext cx="4691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Introducing keynote speaker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9" name="TextBox 33"/>
          <p:cNvSpPr txBox="1"/>
          <p:nvPr/>
        </p:nvSpPr>
        <p:spPr>
          <a:xfrm>
            <a:off x="5022327" y="3598825"/>
            <a:ext cx="476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Keynote speech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" name="TextBox 34"/>
          <p:cNvSpPr txBox="1"/>
          <p:nvPr/>
        </p:nvSpPr>
        <p:spPr>
          <a:xfrm>
            <a:off x="5022327" y="4265277"/>
            <a:ext cx="483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Q&amp;A session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385210" y="4843402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2" name="六边形 21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TextBox 27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TextBox 34"/>
          <p:cNvSpPr txBox="1"/>
          <p:nvPr/>
        </p:nvSpPr>
        <p:spPr>
          <a:xfrm>
            <a:off x="5022327" y="4913349"/>
            <a:ext cx="5339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Introducing laboratory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367807" y="548128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6" name="六边形 25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Box 34"/>
          <p:cNvSpPr txBox="1"/>
          <p:nvPr/>
        </p:nvSpPr>
        <p:spPr>
          <a:xfrm>
            <a:off x="5004924" y="5551235"/>
            <a:ext cx="281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Closing speech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367807" y="156697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30" name="六边形 29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TextBox 18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004924" y="1636925"/>
            <a:ext cx="339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Presentation skills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760349"/>
      </p:ext>
    </p:extLst>
  </p:cSld>
  <p:clrMapOvr>
    <a:masterClrMapping/>
  </p:clrMapOvr>
  <p:transition spd="slow">
    <p:cover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BAF0885-4495-4B82-8124-9242907BD90C}"/>
              </a:ext>
            </a:extLst>
          </p:cNvPr>
          <p:cNvSpPr/>
          <p:nvPr/>
        </p:nvSpPr>
        <p:spPr>
          <a:xfrm>
            <a:off x="2022376" y="1268760"/>
            <a:ext cx="814724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If you are not using a microphone, speak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sufficiently loudly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so that the furthest member of your audience can hear clearly.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If you are using a microphone, speak at normal volume, but a little more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slowly and distinctly</a:t>
            </a:r>
          </a:p>
          <a:p>
            <a:pPr>
              <a:buClr>
                <a:srgbClr val="FF0000"/>
              </a:buClr>
            </a:pP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your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distracting habits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71463" indent="-271463">
              <a:buClr>
                <a:srgbClr val="FF0000"/>
              </a:buClr>
              <a:tabLst>
                <a:tab pos="1746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  e.g. “uh”, “you know”, or put the hands in pockets, or jingle the keys too often without stop.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 apologize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for your nervousness:</a:t>
            </a:r>
          </a:p>
          <a:p>
            <a:pPr marL="271463" indent="-271463">
              <a:buClr>
                <a:srgbClr val="FF0000"/>
              </a:buClr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  If you don't advertise any weaknesses in your style or content, they probably won't be noticed.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Have a very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structure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71463" indent="-271463">
              <a:buClr>
                <a:srgbClr val="FF0000"/>
              </a:buClr>
              <a:tabLst>
                <a:tab pos="1746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  A good technique is to tell your audience in advance what you are going to present.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23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6DE0AAD-EEDE-4620-8DAB-09FE215E9648}"/>
              </a:ext>
            </a:extLst>
          </p:cNvPr>
          <p:cNvSpPr/>
          <p:nvPr/>
        </p:nvSpPr>
        <p:spPr>
          <a:xfrm>
            <a:off x="3647728" y="476673"/>
            <a:ext cx="2719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Q&amp;A session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05FE7D-32E4-4A89-87E5-D236AAAE92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25850" r="4326" b="9051"/>
          <a:stretch/>
        </p:blipFill>
        <p:spPr>
          <a:xfrm>
            <a:off x="2379458" y="1484784"/>
            <a:ext cx="743308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39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5700722-513B-481D-B29C-ABF0DFD026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3" t="26901" r="3538" b="9051"/>
          <a:stretch/>
        </p:blipFill>
        <p:spPr>
          <a:xfrm>
            <a:off x="2279576" y="1412776"/>
            <a:ext cx="7909076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86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4EA80F6-3198-49D9-90F2-EB98DDE57F47}"/>
              </a:ext>
            </a:extLst>
          </p:cNvPr>
          <p:cNvSpPr/>
          <p:nvPr/>
        </p:nvSpPr>
        <p:spPr>
          <a:xfrm>
            <a:off x="3575720" y="404665"/>
            <a:ext cx="45544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Introducing laboratory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A54DD6-C94F-4CEE-9CBD-EA9AF83A2931}"/>
              </a:ext>
            </a:extLst>
          </p:cNvPr>
          <p:cNvSpPr/>
          <p:nvPr/>
        </p:nvSpPr>
        <p:spPr>
          <a:xfrm>
            <a:off x="1919536" y="1232168"/>
            <a:ext cx="835292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Key elements in a speech introducing a lab</a:t>
            </a:r>
          </a:p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</a:p>
          <a:p>
            <a:pPr marL="271463" indent="-271463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  <a:p>
            <a:pPr marL="271463" indent="-271463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</a:p>
          <a:p>
            <a:pPr marL="271463" indent="-271463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</a:p>
          <a:p>
            <a:pPr marL="271463" indent="-271463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Directors</a:t>
            </a:r>
          </a:p>
          <a:p>
            <a:pPr marL="271463" indent="-271463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Achievements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(some topics for discussion)</a:t>
            </a:r>
          </a:p>
          <a:p>
            <a:pPr marL="271463" indent="-271463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★A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of the lab (big, advanced, world-first-class, newly equipped, spacious and bright, etc.</a:t>
            </a:r>
          </a:p>
          <a:p>
            <a:pPr marL="271463" indent="-271463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was it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founded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(Why was it set up?)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463" indent="-271463"/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Compared with what you have today, what was it like at the very beginning? (size, apparatuses, equipment, functions, etc.)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463" indent="-271463"/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What kind of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can be done here in the lab?</a:t>
            </a:r>
          </a:p>
          <a:p>
            <a:pPr marL="271463" indent="-271463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★What kind of important/successful/influential experiments have been done here? And who is in charge of them?</a:t>
            </a:r>
          </a:p>
          <a:p>
            <a:pPr marL="271463" indent="-271463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★Are you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satisfied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with your lab? Why or why not?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10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363B365-FA27-43DB-AE03-948080AB7C97}"/>
              </a:ext>
            </a:extLst>
          </p:cNvPr>
          <p:cNvSpPr/>
          <p:nvPr/>
        </p:nvSpPr>
        <p:spPr>
          <a:xfrm>
            <a:off x="3575721" y="404665"/>
            <a:ext cx="32111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Closing speech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9DDE5-EB35-40ED-B39B-73760F2F91D5}"/>
              </a:ext>
            </a:extLst>
          </p:cNvPr>
          <p:cNvSpPr/>
          <p:nvPr/>
        </p:nvSpPr>
        <p:spPr>
          <a:xfrm>
            <a:off x="1919536" y="1305342"/>
            <a:ext cx="848031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5A94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a closing session of an academic conference, the organizer or sponsor would deliver a closing speech, expressing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r>
              <a:rPr lang="en-US" altLang="zh-CN" sz="2200" dirty="0">
                <a:solidFill>
                  <a:srgbClr val="5A94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all the people concerned,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summarizing</a:t>
            </a:r>
            <a:r>
              <a:rPr lang="en-US" altLang="zh-CN" sz="2200" dirty="0">
                <a:solidFill>
                  <a:srgbClr val="5A94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accomplishments of the conference,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commenting</a:t>
            </a:r>
            <a:r>
              <a:rPr lang="en-US" altLang="zh-CN" sz="2200" dirty="0">
                <a:solidFill>
                  <a:srgbClr val="5A94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the contributions of the conference,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announcing</a:t>
            </a:r>
            <a:r>
              <a:rPr lang="en-US" altLang="zh-CN" sz="2200" dirty="0">
                <a:solidFill>
                  <a:srgbClr val="5A94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next conference,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extending</a:t>
            </a:r>
            <a:r>
              <a:rPr lang="en-US" altLang="zh-CN" sz="2200" dirty="0">
                <a:solidFill>
                  <a:srgbClr val="5A94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invitation to the participants and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declaring</a:t>
            </a:r>
            <a:r>
              <a:rPr lang="en-US" altLang="zh-CN" sz="2200" dirty="0">
                <a:solidFill>
                  <a:srgbClr val="5A94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conference closed.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4B8FB7-5AE9-4F36-964E-56B3064D3BAC}"/>
              </a:ext>
            </a:extLst>
          </p:cNvPr>
          <p:cNvSpPr/>
          <p:nvPr/>
        </p:nvSpPr>
        <p:spPr>
          <a:xfrm>
            <a:off x="2135560" y="3501009"/>
            <a:ext cx="804826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Paying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compliments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to the distinguished guests and all the participants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Expressing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to the participants, keynote speakers, chairpersons, distinguished guests, etc.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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Congratulating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on the success of the conference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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Summarizing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the contents and accomplishments of the conference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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Inviting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the participants to the next conference announced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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Extending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best wishes to the participants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481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640762" y="2996952"/>
            <a:ext cx="2016225" cy="1800000"/>
            <a:chOff x="1188768" y="1959582"/>
            <a:chExt cx="2016225" cy="1800000"/>
          </a:xfrm>
        </p:grpSpPr>
        <p:sp>
          <p:nvSpPr>
            <p:cNvPr id="15" name="六边形 14"/>
            <p:cNvSpPr>
              <a:spLocks/>
            </p:cNvSpPr>
            <p:nvPr/>
          </p:nvSpPr>
          <p:spPr>
            <a:xfrm>
              <a:off x="1188768" y="1959582"/>
              <a:ext cx="2016225" cy="180000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5178" y="2363174"/>
              <a:ext cx="158417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  录</a:t>
              </a:r>
              <a:endPara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03832" y="1751402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8" name="六边形 17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825447" y="3633567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1" name="六边形 20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798039" y="4623954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4" name="六边形 23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432436" y="1628801"/>
            <a:ext cx="4327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Definition of Technical Communication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62564" y="3703514"/>
            <a:ext cx="3342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Objectives of TC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5156" y="4693901"/>
            <a:ext cx="3342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Characteristics of TC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815404" y="2708920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38" name="六边形 37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TextBox 18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0" name="TextBox 31"/>
          <p:cNvSpPr txBox="1"/>
          <p:nvPr/>
        </p:nvSpPr>
        <p:spPr>
          <a:xfrm>
            <a:off x="5430316" y="2593762"/>
            <a:ext cx="4186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General communication vs.  Technical communication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AFE4B20-2E23-4C08-AD30-44605B11340E}"/>
              </a:ext>
            </a:extLst>
          </p:cNvPr>
          <p:cNvGrpSpPr/>
          <p:nvPr/>
        </p:nvGrpSpPr>
        <p:grpSpPr>
          <a:xfrm>
            <a:off x="4799856" y="5553296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30" name="六边形 29">
              <a:extLst>
                <a:ext uri="{FF2B5EF4-FFF2-40B4-BE49-F238E27FC236}">
                  <a16:creationId xmlns:a16="http://schemas.microsoft.com/office/drawing/2014/main" id="{7EFC4C6F-5AA4-405B-B071-5D59FE304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TextBox 24">
              <a:extLst>
                <a:ext uri="{FF2B5EF4-FFF2-40B4-BE49-F238E27FC236}">
                  <a16:creationId xmlns:a16="http://schemas.microsoft.com/office/drawing/2014/main" id="{D10BE332-346F-4827-9C14-8623D9DDD451}"/>
                </a:ext>
              </a:extLst>
            </p:cNvPr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" name="TextBox 33">
            <a:extLst>
              <a:ext uri="{FF2B5EF4-FFF2-40B4-BE49-F238E27FC236}">
                <a16:creationId xmlns:a16="http://schemas.microsoft.com/office/drawing/2014/main" id="{47FB93CD-00B4-4111-85C4-93A5939B97A4}"/>
              </a:ext>
            </a:extLst>
          </p:cNvPr>
          <p:cNvSpPr txBox="1"/>
          <p:nvPr/>
        </p:nvSpPr>
        <p:spPr>
          <a:xfrm>
            <a:off x="5436972" y="5623243"/>
            <a:ext cx="447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Brief introduction to ethics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57657"/>
      </p:ext>
    </p:extLst>
  </p:cSld>
  <p:clrMapOvr>
    <a:masterClrMapping/>
  </p:clrMapOvr>
  <p:transition spd="slow">
    <p:cover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8392" y="532711"/>
            <a:ext cx="6828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Definition of Technical Communication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7568" y="4790030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process of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making and sharing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information and ideas in the workplace</a:t>
            </a:r>
          </a:p>
          <a:p>
            <a:pPr>
              <a:buClr>
                <a:srgbClr val="FF0000"/>
              </a:buClr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set of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— the documents that are written.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43621C-DDDD-4B13-B587-FA0143D22F40}"/>
              </a:ext>
            </a:extLst>
          </p:cNvPr>
          <p:cNvSpPr txBox="1"/>
          <p:nvPr/>
        </p:nvSpPr>
        <p:spPr>
          <a:xfrm>
            <a:off x="2163696" y="4284387"/>
            <a:ext cx="6535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meant by “Technical Communication”?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345EF-395B-4C14-BB9A-79A4E3385122}"/>
              </a:ext>
            </a:extLst>
          </p:cNvPr>
          <p:cNvSpPr txBox="1"/>
          <p:nvPr/>
        </p:nvSpPr>
        <p:spPr>
          <a:xfrm>
            <a:off x="2207568" y="1436958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meant by “communication”?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C6D3EE-81A7-41A9-B13E-E2FF30C09BF6}"/>
              </a:ext>
            </a:extLst>
          </p:cNvPr>
          <p:cNvSpPr/>
          <p:nvPr/>
        </p:nvSpPr>
        <p:spPr>
          <a:xfrm>
            <a:off x="2207568" y="1898623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of information, ideas, and knowledge between a sender and a receiver</a:t>
            </a:r>
          </a:p>
          <a:p>
            <a:pPr>
              <a:buClr>
                <a:srgbClr val="FF0000"/>
              </a:buClr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Communication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oral or written form</a:t>
            </a:r>
          </a:p>
        </p:txBody>
      </p:sp>
    </p:spTree>
    <p:extLst>
      <p:ext uri="{BB962C8B-B14F-4D97-AF65-F5344CB8AC3E}">
        <p14:creationId xmlns:p14="http://schemas.microsoft.com/office/powerpoint/2010/main" val="291463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ABD1831-55C8-4DDA-85A4-9F649C71075C}"/>
              </a:ext>
            </a:extLst>
          </p:cNvPr>
          <p:cNvSpPr txBox="1"/>
          <p:nvPr/>
        </p:nvSpPr>
        <p:spPr>
          <a:xfrm>
            <a:off x="3757658" y="332657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GC vs. TC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CA9284-3094-4B3C-8C1A-5753F606F46B}"/>
              </a:ext>
            </a:extLst>
          </p:cNvPr>
          <p:cNvSpPr txBox="1"/>
          <p:nvPr/>
        </p:nvSpPr>
        <p:spPr>
          <a:xfrm>
            <a:off x="2207568" y="1268761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difference between general communication and technical communication?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9946FB5-9E83-4661-A0BC-4481207EF1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35560" y="2104968"/>
          <a:ext cx="4068452" cy="4636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8452">
                  <a:extLst>
                    <a:ext uri="{9D8B030D-6E8A-4147-A177-3AD203B41FA5}">
                      <a16:colId xmlns:a16="http://schemas.microsoft.com/office/drawing/2014/main" val="3317179838"/>
                    </a:ext>
                  </a:extLst>
                </a:gridCol>
              </a:tblGrid>
              <a:tr h="589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 communication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057479"/>
                  </a:ext>
                </a:extLst>
              </a:tr>
              <a:tr h="589859">
                <a:tc>
                  <a:txBody>
                    <a:bodyPr/>
                    <a:lstStyle/>
                    <a:p>
                      <a:pPr marL="342900" indent="-342900" algn="l">
                        <a:buClr>
                          <a:srgbClr val="FF0000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Contains a general message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242338"/>
                  </a:ext>
                </a:extLst>
              </a:tr>
              <a:tr h="589859">
                <a:tc>
                  <a:txBody>
                    <a:bodyPr/>
                    <a:lstStyle/>
                    <a:p>
                      <a:pPr marL="342900" indent="-342900" algn="l">
                        <a:buClr>
                          <a:srgbClr val="FF0000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Informal in style and approach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6393185"/>
                  </a:ext>
                </a:extLst>
              </a:tr>
              <a:tr h="589859">
                <a:tc>
                  <a:txBody>
                    <a:bodyPr/>
                    <a:lstStyle/>
                    <a:p>
                      <a:pPr marL="342900" indent="-342900" algn="l">
                        <a:buClr>
                          <a:srgbClr val="FF0000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set pattern of communication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381653"/>
                  </a:ext>
                </a:extLst>
              </a:tr>
              <a:tr h="589859">
                <a:tc>
                  <a:txBody>
                    <a:bodyPr/>
                    <a:lstStyle/>
                    <a:p>
                      <a:pPr marL="342900" indent="-342900" algn="l">
                        <a:buClr>
                          <a:srgbClr val="FF0000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Mostly oral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550063"/>
                  </a:ext>
                </a:extLst>
              </a:tr>
              <a:tr h="589859">
                <a:tc>
                  <a:txBody>
                    <a:bodyPr/>
                    <a:lstStyle/>
                    <a:p>
                      <a:pPr marL="342900" indent="-342900" algn="l">
                        <a:buClr>
                          <a:srgbClr val="FF0000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always for a specific audience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779257"/>
                  </a:ext>
                </a:extLst>
              </a:tr>
              <a:tr h="874884">
                <a:tc>
                  <a:txBody>
                    <a:bodyPr/>
                    <a:lstStyle/>
                    <a:p>
                      <a:pPr marL="342900" indent="-342900" algn="l">
                        <a:buClr>
                          <a:srgbClr val="FF0000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involve no technical vocabulary or graphics, etc.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566364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8CCDE4B-E267-4C4A-90DB-B542C291FF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25032" y="2092378"/>
          <a:ext cx="4068452" cy="46597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8452">
                  <a:extLst>
                    <a:ext uri="{9D8B030D-6E8A-4147-A177-3AD203B41FA5}">
                      <a16:colId xmlns:a16="http://schemas.microsoft.com/office/drawing/2014/main" val="3566017185"/>
                    </a:ext>
                  </a:extLst>
                </a:gridCol>
              </a:tblGrid>
              <a:tr h="589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Technical communication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057479"/>
                  </a:ext>
                </a:extLst>
              </a:tr>
              <a:tr h="589859">
                <a:tc>
                  <a:txBody>
                    <a:bodyPr/>
                    <a:lstStyle/>
                    <a:p>
                      <a:pPr marL="342900" indent="-342900" algn="l">
                        <a:buClr>
                          <a:srgbClr val="FF0000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Contains a technical message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242338"/>
                  </a:ext>
                </a:extLst>
              </a:tr>
              <a:tr h="589859">
                <a:tc>
                  <a:txBody>
                    <a:bodyPr/>
                    <a:lstStyle/>
                    <a:p>
                      <a:pPr marL="342900" indent="-342900" algn="l">
                        <a:buClr>
                          <a:srgbClr val="FF0000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Mostly formal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6393185"/>
                  </a:ext>
                </a:extLst>
              </a:tr>
              <a:tr h="719173">
                <a:tc>
                  <a:txBody>
                    <a:bodyPr/>
                    <a:lstStyle/>
                    <a:p>
                      <a:pPr marL="342900" indent="-342900" algn="l">
                        <a:buClr>
                          <a:srgbClr val="FF0000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Follows a set pattern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381653"/>
                  </a:ext>
                </a:extLst>
              </a:tr>
              <a:tr h="589859">
                <a:tc>
                  <a:txBody>
                    <a:bodyPr/>
                    <a:lstStyle/>
                    <a:p>
                      <a:pPr marL="342900" indent="-342900" algn="l">
                        <a:buClr>
                          <a:srgbClr val="FF0000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Both oral and written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550063"/>
                  </a:ext>
                </a:extLst>
              </a:tr>
              <a:tr h="706285">
                <a:tc>
                  <a:txBody>
                    <a:bodyPr/>
                    <a:lstStyle/>
                    <a:p>
                      <a:pPr marL="342900" indent="-342900" algn="l">
                        <a:buClr>
                          <a:srgbClr val="FF0000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Always for a specific audience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779257"/>
                  </a:ext>
                </a:extLst>
              </a:tr>
              <a:tr h="874884">
                <a:tc>
                  <a:txBody>
                    <a:bodyPr/>
                    <a:lstStyle/>
                    <a:p>
                      <a:pPr marL="342900" indent="-342900" algn="l">
                        <a:buClr>
                          <a:srgbClr val="FF0000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Frequently involves jargon, graphics, etc.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5663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28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47728" y="332657"/>
            <a:ext cx="3416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Objectives of TC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7862" y="2090786"/>
            <a:ext cx="97774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 provide organized information that aids in quick decision-making</a:t>
            </a:r>
          </a:p>
          <a:p>
            <a:pPr>
              <a:buClr>
                <a:srgbClr val="FF0000"/>
              </a:buClr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 invite corporate joint ventures</a:t>
            </a:r>
          </a:p>
          <a:p>
            <a:pPr>
              <a:buClr>
                <a:srgbClr val="FF0000"/>
              </a:buClr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 disseminate knowledge in oral or written form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1C256D-3B35-4F57-A646-ABAE5B1270FE}"/>
              </a:ext>
            </a:extLst>
          </p:cNvPr>
          <p:cNvSpPr txBox="1"/>
          <p:nvPr/>
        </p:nvSpPr>
        <p:spPr>
          <a:xfrm>
            <a:off x="2414503" y="1484785"/>
            <a:ext cx="7444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objectives of technical communication?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53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61258" y="345685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Characteristics of TC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31703" y="1804324"/>
            <a:ext cx="5473757" cy="3278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lnSpc>
                <a:spcPts val="36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  <a:p>
            <a:pPr marL="266700" indent="-266700">
              <a:lnSpc>
                <a:spcPts val="36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accurate</a:t>
            </a:r>
          </a:p>
          <a:p>
            <a:pPr marL="266700" indent="-266700">
              <a:lnSpc>
                <a:spcPts val="36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</a:p>
          <a:p>
            <a:pPr marL="266700" indent="-266700">
              <a:lnSpc>
                <a:spcPts val="36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appropriate</a:t>
            </a:r>
          </a:p>
          <a:p>
            <a:pPr marL="266700" indent="-266700">
              <a:lnSpc>
                <a:spcPts val="36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 the point</a:t>
            </a:r>
          </a:p>
          <a:p>
            <a:pPr marL="266700" indent="-266700">
              <a:lnSpc>
                <a:spcPts val="36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brief and arranged sequentially</a:t>
            </a:r>
            <a:endParaRPr lang="zh-CN" altLang="en-US" sz="2400" dirty="0"/>
          </a:p>
          <a:p>
            <a:pPr marL="266700" indent="-266700">
              <a:lnSpc>
                <a:spcPts val="36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9467D5-3F13-45F0-8C74-D39953FF3A1E}"/>
              </a:ext>
            </a:extLst>
          </p:cNvPr>
          <p:cNvSpPr txBox="1"/>
          <p:nvPr/>
        </p:nvSpPr>
        <p:spPr>
          <a:xfrm>
            <a:off x="2242014" y="1400873"/>
            <a:ext cx="797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characteristics of technical communication?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74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3B8F0BB-E2CF-451C-8EA8-E5FBC13F697C}"/>
              </a:ext>
            </a:extLst>
          </p:cNvPr>
          <p:cNvSpPr/>
          <p:nvPr/>
        </p:nvSpPr>
        <p:spPr>
          <a:xfrm>
            <a:off x="3647729" y="476673"/>
            <a:ext cx="3804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Presentation skills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1DB7A4-A669-455B-93F2-F6268DAF2694}"/>
              </a:ext>
            </a:extLst>
          </p:cNvPr>
          <p:cNvSpPr/>
          <p:nvPr/>
        </p:nvSpPr>
        <p:spPr>
          <a:xfrm>
            <a:off x="2639616" y="1340769"/>
            <a:ext cx="73448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kern="0" dirty="0">
                <a:latin typeface="Arial" panose="020B0604020202020204" pitchFamily="34" charset="0"/>
                <a:cs typeface="Times New Roman" panose="02020603050405020304" pitchFamily="18" charset="0"/>
              </a:rPr>
              <a:t>Academic presentation is a </a:t>
            </a:r>
            <a:r>
              <a:rPr lang="en-US" altLang="zh-CN" sz="2400" kern="0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prepared and formal </a:t>
            </a:r>
            <a:r>
              <a:rPr lang="en-US" altLang="zh-CN" sz="2400" kern="0" dirty="0">
                <a:latin typeface="Arial" panose="020B0604020202020204" pitchFamily="34" charset="0"/>
                <a:cs typeface="Times New Roman" panose="02020603050405020304" pitchFamily="18" charset="0"/>
              </a:rPr>
              <a:t>talk given by a speaker in </a:t>
            </a:r>
            <a:r>
              <a:rPr lang="en-US" altLang="zh-CN" sz="2400" kern="0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public</a:t>
            </a:r>
            <a:r>
              <a:rPr lang="en-US" altLang="zh-CN" sz="2400" kern="0" dirty="0">
                <a:latin typeface="Arial" panose="020B0604020202020204" pitchFamily="34" charset="0"/>
                <a:cs typeface="Times New Roman" panose="02020603050405020304" pitchFamily="18" charset="0"/>
              </a:rPr>
              <a:t>. </a:t>
            </a:r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kern="0" dirty="0">
                <a:latin typeface="Arial" panose="020B0604020202020204" pitchFamily="34" charset="0"/>
                <a:cs typeface="Times New Roman" panose="02020603050405020304" pitchFamily="18" charset="0"/>
              </a:rPr>
              <a:t>It is a powerful way to transmit your message to an audience in a </a:t>
            </a:r>
            <a:r>
              <a:rPr lang="en-US" altLang="zh-CN" sz="2400" kern="0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clear and structured</a:t>
            </a:r>
            <a:r>
              <a:rPr lang="en-US" altLang="zh-CN" sz="2400" kern="0" dirty="0">
                <a:latin typeface="Arial" panose="020B0604020202020204" pitchFamily="34" charset="0"/>
                <a:cs typeface="Times New Roman" panose="02020603050405020304" pitchFamily="18" charset="0"/>
              </a:rPr>
              <a:t> way within a time limit.</a:t>
            </a:r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kern="0" dirty="0">
                <a:latin typeface="Arial" panose="020B0604020202020204" pitchFamily="34" charset="0"/>
                <a:cs typeface="Times New Roman" panose="02020603050405020304" pitchFamily="18" charset="0"/>
              </a:rPr>
              <a:t>An effective presentation usually includes the following parts: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31825" indent="-273050"/>
            <a:r>
              <a:rPr lang="en-US" altLang="zh-CN" sz="2400" kern="0" dirty="0">
                <a:latin typeface="Arial" panose="020B0604020202020204" pitchFamily="34" charset="0"/>
                <a:cs typeface="Times New Roman" panose="02020603050405020304" pitchFamily="18" charset="0"/>
              </a:rPr>
              <a:t>1.Tell the audience what you are going to tell them (</a:t>
            </a:r>
            <a:r>
              <a:rPr lang="en-US" altLang="zh-CN" sz="2400" kern="0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introduction</a:t>
            </a:r>
            <a:r>
              <a:rPr lang="en-US" altLang="zh-CN" sz="2400" kern="0" dirty="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31825" indent="-273050"/>
            <a:r>
              <a:rPr lang="en-US" altLang="zh-CN" sz="2400" kern="0" dirty="0">
                <a:latin typeface="Arial" panose="020B0604020202020204" pitchFamily="34" charset="0"/>
                <a:cs typeface="Times New Roman" panose="02020603050405020304" pitchFamily="18" charset="0"/>
              </a:rPr>
              <a:t>2.Tell them (</a:t>
            </a:r>
            <a:r>
              <a:rPr lang="en-US" altLang="zh-CN" sz="2400" kern="0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body/development</a:t>
            </a:r>
            <a:r>
              <a:rPr lang="en-US" altLang="zh-CN" sz="2400" kern="0" dirty="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31825" indent="-273050"/>
            <a:r>
              <a:rPr lang="en-US" altLang="zh-CN" sz="2400" kern="0" dirty="0">
                <a:latin typeface="Arial" panose="020B0604020202020204" pitchFamily="34" charset="0"/>
                <a:cs typeface="Times New Roman" panose="02020603050405020304" pitchFamily="18" charset="0"/>
              </a:rPr>
              <a:t>3.Tell them what you’ve told them (</a:t>
            </a:r>
            <a:r>
              <a:rPr lang="en-US" altLang="zh-CN" sz="2400" kern="0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conclusion</a:t>
            </a:r>
            <a:r>
              <a:rPr lang="en-US" altLang="zh-CN" sz="2400" kern="0" dirty="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837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D8D03EA-FB83-45EB-9E1A-E0BD9217E53B}"/>
              </a:ext>
            </a:extLst>
          </p:cNvPr>
          <p:cNvSpPr/>
          <p:nvPr/>
        </p:nvSpPr>
        <p:spPr>
          <a:xfrm>
            <a:off x="3575720" y="476673"/>
            <a:ext cx="50405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>
                <a:latin typeface="Arial" panose="020B0604020202020204" pitchFamily="34" charset="0"/>
                <a:cs typeface="Arial" panose="020B0604020202020204" pitchFamily="34" charset="0"/>
              </a:rPr>
              <a:t>Levels of communication</a:t>
            </a:r>
            <a:endParaRPr lang="zh-CN" altLang="en-US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DD44F6-8517-42CC-959C-247BF4B288EB}"/>
              </a:ext>
            </a:extLst>
          </p:cNvPr>
          <p:cNvSpPr txBox="1"/>
          <p:nvPr/>
        </p:nvSpPr>
        <p:spPr>
          <a:xfrm>
            <a:off x="2242015" y="1400873"/>
            <a:ext cx="6655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what levels does communication take place?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AAF15F-496E-4C1F-ACFC-69A9105779D4}"/>
              </a:ext>
            </a:extLst>
          </p:cNvPr>
          <p:cNvSpPr/>
          <p:nvPr/>
        </p:nvSpPr>
        <p:spPr>
          <a:xfrm>
            <a:off x="2423592" y="1862538"/>
            <a:ext cx="78488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Extra-personal communication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（超人际沟通）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communication between human beings and non-human entities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Intrapersonal communication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（内部沟通）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communication within an individual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Interpersonal communication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（人际交往）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communication among people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Organizational communication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（组织沟通）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communication in an organization at different hierarchical levels</a:t>
            </a: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internal-operational, external-operational, and personal communication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Mass communication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（大众传播）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communication through mass media such as journals, books, television, newspapers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4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31704" y="385500"/>
            <a:ext cx="7092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>
                <a:latin typeface="Arial" panose="020B0604020202020204" pitchFamily="34" charset="0"/>
                <a:cs typeface="Arial" panose="020B0604020202020204" pitchFamily="34" charset="0"/>
              </a:rPr>
              <a:t>Flow of communication in an organization</a:t>
            </a:r>
            <a:endParaRPr lang="zh-CN" altLang="en-US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747FFE-7591-41F9-B8FA-6DC8D5CBBBD6}"/>
              </a:ext>
            </a:extLst>
          </p:cNvPr>
          <p:cNvSpPr txBox="1"/>
          <p:nvPr/>
        </p:nvSpPr>
        <p:spPr>
          <a:xfrm>
            <a:off x="2135560" y="1182807"/>
            <a:ext cx="7035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communication flow in an organization?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C07F39-6584-42CF-AD60-293967F70A4A}"/>
              </a:ext>
            </a:extLst>
          </p:cNvPr>
          <p:cNvSpPr/>
          <p:nvPr/>
        </p:nvSpPr>
        <p:spPr>
          <a:xfrm>
            <a:off x="2271032" y="1768272"/>
            <a:ext cx="29248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horizontal/lateral communication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635070-6218-4827-9E1D-7CFD6B9B71D0}"/>
              </a:ext>
            </a:extLst>
          </p:cNvPr>
          <p:cNvSpPr/>
          <p:nvPr/>
        </p:nvSpPr>
        <p:spPr>
          <a:xfrm>
            <a:off x="5159896" y="1738881"/>
            <a:ext cx="2594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vertical communication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BE4D0F-9D30-44E6-A15F-6DA7121993AF}"/>
              </a:ext>
            </a:extLst>
          </p:cNvPr>
          <p:cNvSpPr/>
          <p:nvPr/>
        </p:nvSpPr>
        <p:spPr>
          <a:xfrm>
            <a:off x="7752184" y="1745883"/>
            <a:ext cx="2676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diagonal communication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80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4BD5020-CFD3-4619-8B68-5347EC026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596" y="27384"/>
            <a:ext cx="6268877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A6F97B7-95E3-4E0A-9307-9F844C6B0CEE}"/>
              </a:ext>
            </a:extLst>
          </p:cNvPr>
          <p:cNvSpPr txBox="1"/>
          <p:nvPr/>
        </p:nvSpPr>
        <p:spPr>
          <a:xfrm>
            <a:off x="5947803" y="1895902"/>
            <a:ext cx="4104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CC=courtesy copy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 or BCC=blind courtesy copy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A041062-A6A4-476E-8CC5-D45C3AC104FB}"/>
              </a:ext>
            </a:extLst>
          </p:cNvPr>
          <p:cNvSpPr/>
          <p:nvPr/>
        </p:nvSpPr>
        <p:spPr>
          <a:xfrm>
            <a:off x="4723667" y="1872208"/>
            <a:ext cx="1008112" cy="12961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2223BC-C7FA-457D-AF45-D84E6F404A7D}"/>
              </a:ext>
            </a:extLst>
          </p:cNvPr>
          <p:cNvSpPr txBox="1"/>
          <p:nvPr/>
        </p:nvSpPr>
        <p:spPr>
          <a:xfrm>
            <a:off x="4209102" y="3384377"/>
            <a:ext cx="60528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1. Suppose the team leader writes an email to all the members who have to read the mail, in which box should the writer put the members’ address?</a:t>
            </a:r>
          </a:p>
          <a:p>
            <a:pPr marL="273050" indent="-273050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2. Suppose the team leader writes an email to the monitor, he/she wants his/her members to know this, but he doesn’t want the monitor and his/her members to know that he/she also sends the email to the teacher, in which box should the writer put the monitor, his/her members and the teacher respectively?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548382-E5A8-4F0C-BF09-F5AFD4B65EA4}"/>
              </a:ext>
            </a:extLst>
          </p:cNvPr>
          <p:cNvSpPr txBox="1"/>
          <p:nvPr/>
        </p:nvSpPr>
        <p:spPr>
          <a:xfrm>
            <a:off x="1649462" y="3789040"/>
            <a:ext cx="234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To: All Members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2A1C8B-D1AD-4C56-8615-7347E418B476}"/>
              </a:ext>
            </a:extLst>
          </p:cNvPr>
          <p:cNvSpPr txBox="1"/>
          <p:nvPr/>
        </p:nvSpPr>
        <p:spPr>
          <a:xfrm>
            <a:off x="1649462" y="4969426"/>
            <a:ext cx="2520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To: Monitor</a:t>
            </a: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CC: All Members</a:t>
            </a: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BCC: Teacher</a:t>
            </a:r>
          </a:p>
        </p:txBody>
      </p:sp>
    </p:spTree>
    <p:extLst>
      <p:ext uri="{BB962C8B-B14F-4D97-AF65-F5344CB8AC3E}">
        <p14:creationId xmlns:p14="http://schemas.microsoft.com/office/powerpoint/2010/main" val="184197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5" grpId="0" uiExpand="1" build="p"/>
      <p:bldP spid="9" grpId="0" build="p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37BE14-DB3F-4685-8C33-A1016D69F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42" y="27384"/>
            <a:ext cx="6268877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723A02A-862C-40D1-BBBF-E2ED0860C7B8}"/>
              </a:ext>
            </a:extLst>
          </p:cNvPr>
          <p:cNvSpPr/>
          <p:nvPr/>
        </p:nvSpPr>
        <p:spPr>
          <a:xfrm>
            <a:off x="1637741" y="1521366"/>
            <a:ext cx="280831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subject line and first paragraph clearly state the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writer’s purpose</a:t>
            </a: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0DE8AA-502C-456B-A428-978D5B592343}"/>
              </a:ext>
            </a:extLst>
          </p:cNvPr>
          <p:cNvSpPr/>
          <p:nvPr/>
        </p:nvSpPr>
        <p:spPr>
          <a:xfrm>
            <a:off x="1703513" y="3372088"/>
            <a:ext cx="268922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Double-spacing </a:t>
            </a: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paragraphs makes the e-mail easier to read.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B7B129-34E4-4ACD-B289-C15B4D9F5C71}"/>
              </a:ext>
            </a:extLst>
          </p:cNvPr>
          <p:cNvSpPr/>
          <p:nvPr/>
        </p:nvSpPr>
        <p:spPr>
          <a:xfrm>
            <a:off x="1748829" y="5611888"/>
            <a:ext cx="27629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writer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concludes politely</a:t>
            </a: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630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A174314-2CA8-43D2-B928-57679FDACA6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43673" y="1268761"/>
          <a:ext cx="4832011" cy="5495925"/>
        </p:xfrm>
        <a:graphic>
          <a:graphicData uri="http://schemas.openxmlformats.org/drawingml/2006/table">
            <a:tbl>
              <a:tblPr/>
              <a:tblGrid>
                <a:gridCol w="4832011">
                  <a:extLst>
                    <a:ext uri="{9D8B030D-6E8A-4147-A177-3AD203B41FA5}">
                      <a16:colId xmlns:a16="http://schemas.microsoft.com/office/drawing/2014/main" val="4154802505"/>
                    </a:ext>
                  </a:extLst>
                </a:gridCol>
              </a:tblGrid>
              <a:tr h="2687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From: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To: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Cc: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Bcc: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Sent: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Subject: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Attachment: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491353"/>
                  </a:ext>
                </a:extLst>
              </a:tr>
              <a:tr h="28082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4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291877"/>
                  </a:ext>
                </a:extLst>
              </a:tr>
            </a:tbl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704D87B1-07E6-4A2B-9C35-741AF8022159}"/>
              </a:ext>
            </a:extLst>
          </p:cNvPr>
          <p:cNvGrpSpPr/>
          <p:nvPr/>
        </p:nvGrpSpPr>
        <p:grpSpPr>
          <a:xfrm>
            <a:off x="3432596" y="4077072"/>
            <a:ext cx="4175572" cy="2159550"/>
            <a:chOff x="612452" y="4136107"/>
            <a:chExt cx="4175572" cy="215955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4FBBBD2-5BE1-426B-A751-E9A79A185B48}"/>
                </a:ext>
              </a:extLst>
            </p:cNvPr>
            <p:cNvSpPr/>
            <p:nvPr/>
          </p:nvSpPr>
          <p:spPr>
            <a:xfrm>
              <a:off x="612452" y="4136107"/>
              <a:ext cx="1367259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2000" dirty="0">
                  <a:solidFill>
                    <a:srgbClr val="FFFFFF"/>
                  </a:solidFill>
                </a:rPr>
                <a:t>salutation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CA614E8-9C00-481A-A174-4BC9297A2DC3}"/>
                </a:ext>
              </a:extLst>
            </p:cNvPr>
            <p:cNvSpPr/>
            <p:nvPr/>
          </p:nvSpPr>
          <p:spPr>
            <a:xfrm>
              <a:off x="612453" y="4640163"/>
              <a:ext cx="4175571" cy="5959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2400" dirty="0">
                  <a:solidFill>
                    <a:srgbClr val="FFFFFF"/>
                  </a:solidFill>
                </a:rPr>
                <a:t>Body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BBEE85-8F79-449A-A906-58D666E10315}"/>
                </a:ext>
              </a:extLst>
            </p:cNvPr>
            <p:cNvSpPr/>
            <p:nvPr/>
          </p:nvSpPr>
          <p:spPr>
            <a:xfrm>
              <a:off x="631340" y="5331215"/>
              <a:ext cx="1216347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2000" dirty="0">
                  <a:solidFill>
                    <a:srgbClr val="FFFFFF"/>
                  </a:solidFill>
                </a:rPr>
                <a:t>close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ABEA22F-92B8-4065-8605-0AB0C3B8DCEF}"/>
                </a:ext>
              </a:extLst>
            </p:cNvPr>
            <p:cNvSpPr/>
            <p:nvPr/>
          </p:nvSpPr>
          <p:spPr>
            <a:xfrm>
              <a:off x="631340" y="5863857"/>
              <a:ext cx="1367258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2000" dirty="0">
                  <a:solidFill>
                    <a:srgbClr val="FFFFFF"/>
                  </a:solidFill>
                </a:rPr>
                <a:t>signature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22D6B7A0-2C71-4DE4-8148-2D515C98E06E}"/>
              </a:ext>
            </a:extLst>
          </p:cNvPr>
          <p:cNvSpPr/>
          <p:nvPr/>
        </p:nvSpPr>
        <p:spPr>
          <a:xfrm>
            <a:off x="3071664" y="1560600"/>
            <a:ext cx="288032" cy="215643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16FE20-5E0A-4BE0-BA31-0EC195E3D369}"/>
              </a:ext>
            </a:extLst>
          </p:cNvPr>
          <p:cNvSpPr txBox="1"/>
          <p:nvPr/>
        </p:nvSpPr>
        <p:spPr>
          <a:xfrm>
            <a:off x="1847529" y="2391272"/>
            <a:ext cx="1196161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DCA68D34-7AF7-4919-9161-3892AE59AB6E}"/>
              </a:ext>
            </a:extLst>
          </p:cNvPr>
          <p:cNvSpPr/>
          <p:nvPr/>
        </p:nvSpPr>
        <p:spPr>
          <a:xfrm>
            <a:off x="3071664" y="4221088"/>
            <a:ext cx="288032" cy="178384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5001E4-8E01-479F-AF0D-BADA3703BC80}"/>
              </a:ext>
            </a:extLst>
          </p:cNvPr>
          <p:cNvSpPr txBox="1"/>
          <p:nvPr/>
        </p:nvSpPr>
        <p:spPr>
          <a:xfrm>
            <a:off x="1631504" y="4797153"/>
            <a:ext cx="1435008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D6DE80-E4C3-43E9-94AF-849C8477E5A7}"/>
              </a:ext>
            </a:extLst>
          </p:cNvPr>
          <p:cNvSpPr txBox="1"/>
          <p:nvPr/>
        </p:nvSpPr>
        <p:spPr>
          <a:xfrm>
            <a:off x="4977162" y="5555389"/>
            <a:ext cx="2054942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Office title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Phone number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A6799EE-AECC-4AE7-ACC6-96EEA7C5FFDB}"/>
              </a:ext>
            </a:extLst>
          </p:cNvPr>
          <p:cNvSpPr/>
          <p:nvPr/>
        </p:nvSpPr>
        <p:spPr>
          <a:xfrm>
            <a:off x="3719736" y="350942"/>
            <a:ext cx="58304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Style, Structure, and Content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1010B57-D2B0-442D-83F4-9A2E4D5DCFC0}"/>
              </a:ext>
            </a:extLst>
          </p:cNvPr>
          <p:cNvSpPr txBox="1"/>
          <p:nvPr/>
        </p:nvSpPr>
        <p:spPr>
          <a:xfrm>
            <a:off x="4882132" y="1377350"/>
            <a:ext cx="3014069" cy="2123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take the time to consider the effect that the tone, style, grammar, and spelling of a mail may have on the recipient.</a:t>
            </a:r>
            <a:endParaRPr lang="zh-CN" altLang="en-US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602457" y="6289292"/>
            <a:ext cx="1065374" cy="466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标注: 线形 19">
            <a:extLst>
              <a:ext uri="{FF2B5EF4-FFF2-40B4-BE49-F238E27FC236}">
                <a16:creationId xmlns:a16="http://schemas.microsoft.com/office/drawing/2014/main" id="{BC82B536-C150-42EA-AB09-B548E485F3B7}"/>
              </a:ext>
            </a:extLst>
          </p:cNvPr>
          <p:cNvSpPr/>
          <p:nvPr/>
        </p:nvSpPr>
        <p:spPr>
          <a:xfrm>
            <a:off x="1559497" y="6004932"/>
            <a:ext cx="1626395" cy="808444"/>
          </a:xfrm>
          <a:prstGeom prst="borderCallout1">
            <a:avLst>
              <a:gd name="adj1" fmla="val 51725"/>
              <a:gd name="adj2" fmla="val 89341"/>
              <a:gd name="adj3" fmla="val 68347"/>
              <a:gd name="adj4" fmla="val 14689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 block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6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9" grpId="0" animBg="1"/>
      <p:bldP spid="2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19737" y="351403"/>
            <a:ext cx="16401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Lead-in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4" y="2636913"/>
            <a:ext cx="69847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Face-to-face communication </a:t>
            </a:r>
          </a:p>
          <a:p>
            <a:pPr>
              <a:buClr>
                <a:srgbClr val="FF0000"/>
              </a:buClr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Communication over telephone </a:t>
            </a:r>
          </a:p>
          <a:p>
            <a:pPr>
              <a:buClr>
                <a:srgbClr val="FF0000"/>
              </a:buClr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Communication through email</a:t>
            </a:r>
          </a:p>
          <a:p>
            <a:pPr>
              <a:buClr>
                <a:srgbClr val="FF0000"/>
              </a:buClr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Communication through an inter-office memo</a:t>
            </a:r>
          </a:p>
        </p:txBody>
      </p:sp>
      <p:sp>
        <p:nvSpPr>
          <p:cNvPr id="4" name="矩形 3"/>
          <p:cNvSpPr/>
          <p:nvPr/>
        </p:nvSpPr>
        <p:spPr>
          <a:xfrm>
            <a:off x="2135358" y="4869161"/>
            <a:ext cx="72008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FF"/>
              </a:buClr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efficient way to reach so many people at so many levels at once in an organization?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1" b="12200"/>
          <a:stretch/>
        </p:blipFill>
        <p:spPr>
          <a:xfrm>
            <a:off x="7824193" y="1244576"/>
            <a:ext cx="2746703" cy="165618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7A25DA1-DCA5-431D-ACFD-30442AAAE10D}"/>
              </a:ext>
            </a:extLst>
          </p:cNvPr>
          <p:cNvSpPr/>
          <p:nvPr/>
        </p:nvSpPr>
        <p:spPr>
          <a:xfrm>
            <a:off x="2063552" y="1362420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Four important channels through which information flows within the various sections of an organization?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DD71EB-221C-49AA-974F-FCFE284B00AF}"/>
              </a:ext>
            </a:extLst>
          </p:cNvPr>
          <p:cNvSpPr/>
          <p:nvPr/>
        </p:nvSpPr>
        <p:spPr>
          <a:xfrm>
            <a:off x="4186371" y="5746030"/>
            <a:ext cx="23471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MEMO</a:t>
            </a:r>
          </a:p>
        </p:txBody>
      </p:sp>
    </p:spTree>
    <p:extLst>
      <p:ext uri="{BB962C8B-B14F-4D97-AF65-F5344CB8AC3E}">
        <p14:creationId xmlns:p14="http://schemas.microsoft.com/office/powerpoint/2010/main" val="83026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11626" y="2817032"/>
            <a:ext cx="2016225" cy="1800000"/>
            <a:chOff x="1187624" y="1671750"/>
            <a:chExt cx="2016225" cy="1800000"/>
          </a:xfrm>
        </p:grpSpPr>
        <p:sp>
          <p:nvSpPr>
            <p:cNvPr id="3" name="六边形 2"/>
            <p:cNvSpPr>
              <a:spLocks/>
            </p:cNvSpPr>
            <p:nvPr/>
          </p:nvSpPr>
          <p:spPr>
            <a:xfrm>
              <a:off x="1187624" y="1671750"/>
              <a:ext cx="2016225" cy="180000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TextBox 15"/>
            <p:cNvSpPr txBox="1"/>
            <p:nvPr/>
          </p:nvSpPr>
          <p:spPr>
            <a:xfrm>
              <a:off x="1395178" y="2125474"/>
              <a:ext cx="158417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  录</a:t>
              </a:r>
              <a:endPara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71864" y="1844824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6" name="六边形 5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18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71864" y="2636912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9" name="六边形 8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71864" y="3446684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2" name="六边形 11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TextBox 24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71864" y="4293096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5" name="六边形 14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27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TextBox 31"/>
          <p:cNvSpPr txBox="1"/>
          <p:nvPr/>
        </p:nvSpPr>
        <p:spPr>
          <a:xfrm>
            <a:off x="5508981" y="1914771"/>
            <a:ext cx="404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Definition and Functions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TextBox 32"/>
          <p:cNvSpPr txBox="1"/>
          <p:nvPr/>
        </p:nvSpPr>
        <p:spPr>
          <a:xfrm>
            <a:off x="5508981" y="2706859"/>
            <a:ext cx="4115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Classification of memos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9" name="TextBox 33"/>
          <p:cNvSpPr txBox="1"/>
          <p:nvPr/>
        </p:nvSpPr>
        <p:spPr>
          <a:xfrm>
            <a:off x="5508981" y="3516631"/>
            <a:ext cx="3342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Purposes of Memos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" name="TextBox 34"/>
          <p:cNvSpPr txBox="1"/>
          <p:nvPr/>
        </p:nvSpPr>
        <p:spPr>
          <a:xfrm>
            <a:off x="5508981" y="4363043"/>
            <a:ext cx="450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Elements in a memo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871864" y="5157192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2" name="六边形 21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TextBox 27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TextBox 34"/>
          <p:cNvSpPr txBox="1"/>
          <p:nvPr/>
        </p:nvSpPr>
        <p:spPr>
          <a:xfrm>
            <a:off x="5508981" y="5227139"/>
            <a:ext cx="476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Useful Tips to Prepare Memos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370626"/>
      </p:ext>
    </p:extLst>
  </p:cSld>
  <p:clrMapOvr>
    <a:masterClrMapping/>
  </p:clrMapOvr>
  <p:transition spd="slow">
    <p:cover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90011" y="406713"/>
            <a:ext cx="3895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Definition of memo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16DD91-DD21-4DFF-BE87-3F7CDCC2D55E}"/>
              </a:ext>
            </a:extLst>
          </p:cNvPr>
          <p:cNvSpPr/>
          <p:nvPr/>
        </p:nvSpPr>
        <p:spPr>
          <a:xfrm>
            <a:off x="2459596" y="1803214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frequently used in a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or an organization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for internal communication to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convey information and deal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with business</a:t>
            </a:r>
          </a:p>
        </p:txBody>
      </p:sp>
    </p:spTree>
    <p:extLst>
      <p:ext uri="{BB962C8B-B14F-4D97-AF65-F5344CB8AC3E}">
        <p14:creationId xmlns:p14="http://schemas.microsoft.com/office/powerpoint/2010/main" val="2765153337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96988" y="1678300"/>
            <a:ext cx="8998024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lnSpc>
                <a:spcPts val="25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facilitate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communication about various operations</a:t>
            </a:r>
          </a:p>
          <a:p>
            <a:pPr marL="266700" indent="-266700">
              <a:lnSpc>
                <a:spcPts val="25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help arrive at some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decisions</a:t>
            </a:r>
          </a:p>
          <a:p>
            <a:pPr marL="266700" indent="-266700">
              <a:lnSpc>
                <a:spcPts val="25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help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 problems </a:t>
            </a:r>
          </a:p>
          <a:p>
            <a:pPr marL="266700" indent="-266700">
              <a:lnSpc>
                <a:spcPts val="25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enable the information to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in 3 types of communication: </a:t>
            </a:r>
          </a:p>
          <a:p>
            <a:pPr marL="266700" indent="-266700">
              <a:lnSpc>
                <a:spcPts val="25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help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bridge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the communication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lnSpc>
                <a:spcPts val="25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serve as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permanent record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of information</a:t>
            </a:r>
          </a:p>
        </p:txBody>
      </p:sp>
      <p:sp>
        <p:nvSpPr>
          <p:cNvPr id="5" name="矩形 4"/>
          <p:cNvSpPr/>
          <p:nvPr/>
        </p:nvSpPr>
        <p:spPr>
          <a:xfrm>
            <a:off x="3647729" y="388169"/>
            <a:ext cx="41905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Functions of memos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9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47253" y="404665"/>
            <a:ext cx="48974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 of memos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3551" y="1226261"/>
            <a:ext cx="806489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Documentary memos</a:t>
            </a:r>
          </a:p>
          <a:p>
            <a:pPr marL="534988" indent="-268288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mainly used for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conveying information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Congratulatory memos</a:t>
            </a:r>
          </a:p>
          <a:p>
            <a:pPr marL="534988" indent="-268288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Used to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credit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to employees of an organization for outstanding work they have accomplished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Disciplinary memos</a:t>
            </a:r>
          </a:p>
          <a:p>
            <a:pPr marL="534988" indent="-268288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issued to the employees who violate the rules or breach the code of conduct in an organization, for which they will be served with a severe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or any other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punishment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as decided by the management</a:t>
            </a:r>
          </a:p>
        </p:txBody>
      </p:sp>
    </p:spTree>
    <p:extLst>
      <p:ext uri="{BB962C8B-B14F-4D97-AF65-F5344CB8AC3E}">
        <p14:creationId xmlns:p14="http://schemas.microsoft.com/office/powerpoint/2010/main" val="92888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7232B40-3230-475C-9F85-EC1052C07C3A}"/>
              </a:ext>
            </a:extLst>
          </p:cNvPr>
          <p:cNvSpPr txBox="1"/>
          <p:nvPr/>
        </p:nvSpPr>
        <p:spPr>
          <a:xfrm>
            <a:off x="3287689" y="1484784"/>
            <a:ext cx="494879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During the presentation</a:t>
            </a:r>
          </a:p>
          <a:p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3K principles</a:t>
            </a:r>
          </a:p>
          <a:p>
            <a:pPr marL="358775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-Know your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 matter</a:t>
            </a:r>
            <a:endParaRPr lang="zh-CN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8775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-Know your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audience</a:t>
            </a:r>
            <a:endParaRPr lang="zh-CN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8775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-Know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yourself</a:t>
            </a:r>
            <a:endParaRPr lang="zh-CN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Develop a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/the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Prepare the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Select the proper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aids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Plan your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&amp; hand positions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Rehearse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your presentation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74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E55EC7-6321-493F-9B04-4A0E585F2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5" y="1212749"/>
            <a:ext cx="4602197" cy="566124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4790A6D-CEC4-4831-BC60-4D244BCF8136}"/>
              </a:ext>
            </a:extLst>
          </p:cNvPr>
          <p:cNvSpPr/>
          <p:nvPr/>
        </p:nvSpPr>
        <p:spPr>
          <a:xfrm>
            <a:off x="3608446" y="378233"/>
            <a:ext cx="41713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Elements of a memo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034429AC-5339-4E62-82E9-866717AAAB61}"/>
              </a:ext>
            </a:extLst>
          </p:cNvPr>
          <p:cNvSpPr/>
          <p:nvPr/>
        </p:nvSpPr>
        <p:spPr>
          <a:xfrm>
            <a:off x="4366796" y="3185015"/>
            <a:ext cx="3601412" cy="388001"/>
          </a:xfrm>
          <a:prstGeom prst="roundRect">
            <a:avLst/>
          </a:prstGeom>
          <a:noFill/>
          <a:ln w="28575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线形标注 2 17">
            <a:extLst>
              <a:ext uri="{FF2B5EF4-FFF2-40B4-BE49-F238E27FC236}">
                <a16:creationId xmlns:a16="http://schemas.microsoft.com/office/drawing/2014/main" id="{7A3A27AD-3481-4AB3-8E6C-7FDEB1F508B1}"/>
              </a:ext>
            </a:extLst>
          </p:cNvPr>
          <p:cNvSpPr/>
          <p:nvPr/>
        </p:nvSpPr>
        <p:spPr>
          <a:xfrm>
            <a:off x="8508709" y="3253445"/>
            <a:ext cx="1800198" cy="399086"/>
          </a:xfrm>
          <a:prstGeom prst="borderCallout2">
            <a:avLst>
              <a:gd name="adj1" fmla="val 21566"/>
              <a:gd name="adj2" fmla="val 6752"/>
              <a:gd name="adj3" fmla="val 20159"/>
              <a:gd name="adj4" fmla="val 6363"/>
              <a:gd name="adj5" fmla="val 32972"/>
              <a:gd name="adj6" fmla="val -50072"/>
            </a:avLst>
          </a:prstGeom>
          <a:noFill/>
          <a:ln w="28575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Opening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圆角矩形 18">
            <a:extLst>
              <a:ext uri="{FF2B5EF4-FFF2-40B4-BE49-F238E27FC236}">
                <a16:creationId xmlns:a16="http://schemas.microsoft.com/office/drawing/2014/main" id="{A80888F8-2DF2-4899-93B8-33C0A9C2F4EF}"/>
              </a:ext>
            </a:extLst>
          </p:cNvPr>
          <p:cNvSpPr/>
          <p:nvPr/>
        </p:nvSpPr>
        <p:spPr>
          <a:xfrm>
            <a:off x="4366797" y="3644974"/>
            <a:ext cx="3601411" cy="1385271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线形标注 2 19">
            <a:extLst>
              <a:ext uri="{FF2B5EF4-FFF2-40B4-BE49-F238E27FC236}">
                <a16:creationId xmlns:a16="http://schemas.microsoft.com/office/drawing/2014/main" id="{414C0DAA-3F0B-423C-9841-ED03F26F3992}"/>
              </a:ext>
            </a:extLst>
          </p:cNvPr>
          <p:cNvSpPr/>
          <p:nvPr/>
        </p:nvSpPr>
        <p:spPr>
          <a:xfrm>
            <a:off x="8433103" y="4063816"/>
            <a:ext cx="2088231" cy="468632"/>
          </a:xfrm>
          <a:prstGeom prst="borderCallout2">
            <a:avLst>
              <a:gd name="adj1" fmla="val 21566"/>
              <a:gd name="adj2" fmla="val 6752"/>
              <a:gd name="adj3" fmla="val 20159"/>
              <a:gd name="adj4" fmla="val 6363"/>
              <a:gd name="adj5" fmla="val 79055"/>
              <a:gd name="adj6" fmla="val -31410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Discussion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圆角矩形 20">
            <a:extLst>
              <a:ext uri="{FF2B5EF4-FFF2-40B4-BE49-F238E27FC236}">
                <a16:creationId xmlns:a16="http://schemas.microsoft.com/office/drawing/2014/main" id="{8B0DCB3C-589E-40A1-895C-71E46AD02C05}"/>
              </a:ext>
            </a:extLst>
          </p:cNvPr>
          <p:cNvSpPr/>
          <p:nvPr/>
        </p:nvSpPr>
        <p:spPr>
          <a:xfrm>
            <a:off x="4366797" y="5143277"/>
            <a:ext cx="3412983" cy="259789"/>
          </a:xfrm>
          <a:prstGeom prst="roundRect">
            <a:avLst/>
          </a:prstGeom>
          <a:noFill/>
          <a:ln w="28575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线形标注 2 21">
            <a:extLst>
              <a:ext uri="{FF2B5EF4-FFF2-40B4-BE49-F238E27FC236}">
                <a16:creationId xmlns:a16="http://schemas.microsoft.com/office/drawing/2014/main" id="{BFD69AD5-D50B-416E-873D-C61ED5B2CAAF}"/>
              </a:ext>
            </a:extLst>
          </p:cNvPr>
          <p:cNvSpPr/>
          <p:nvPr/>
        </p:nvSpPr>
        <p:spPr>
          <a:xfrm>
            <a:off x="8472265" y="5143277"/>
            <a:ext cx="1800198" cy="421699"/>
          </a:xfrm>
          <a:prstGeom prst="borderCallout2">
            <a:avLst>
              <a:gd name="adj1" fmla="val 21566"/>
              <a:gd name="adj2" fmla="val 6752"/>
              <a:gd name="adj3" fmla="val 20159"/>
              <a:gd name="adj4" fmla="val 6363"/>
              <a:gd name="adj5" fmla="val 39117"/>
              <a:gd name="adj6" fmla="val -51166"/>
            </a:avLst>
          </a:prstGeom>
          <a:noFill/>
          <a:ln w="28575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Closing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56FFEB4-C002-4216-8289-E1A03E0ACA03}"/>
              </a:ext>
            </a:extLst>
          </p:cNvPr>
          <p:cNvSpPr/>
          <p:nvPr/>
        </p:nvSpPr>
        <p:spPr>
          <a:xfrm>
            <a:off x="4403812" y="5418879"/>
            <a:ext cx="576064" cy="2263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线形标注 2 23">
            <a:extLst>
              <a:ext uri="{FF2B5EF4-FFF2-40B4-BE49-F238E27FC236}">
                <a16:creationId xmlns:a16="http://schemas.microsoft.com/office/drawing/2014/main" id="{4C87B2E2-76F6-4CD9-B2E0-27BE02AB7BD7}"/>
              </a:ext>
            </a:extLst>
          </p:cNvPr>
          <p:cNvSpPr/>
          <p:nvPr/>
        </p:nvSpPr>
        <p:spPr>
          <a:xfrm>
            <a:off x="5447929" y="5516098"/>
            <a:ext cx="2044905" cy="433183"/>
          </a:xfrm>
          <a:prstGeom prst="borderCallout2">
            <a:avLst>
              <a:gd name="adj1" fmla="val 21566"/>
              <a:gd name="adj2" fmla="val 6752"/>
              <a:gd name="adj3" fmla="val 20159"/>
              <a:gd name="adj4" fmla="val 6363"/>
              <a:gd name="adj5" fmla="val 32"/>
              <a:gd name="adj6" fmla="val -3509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Signature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圆角矩形 25">
            <a:extLst>
              <a:ext uri="{FF2B5EF4-FFF2-40B4-BE49-F238E27FC236}">
                <a16:creationId xmlns:a16="http://schemas.microsoft.com/office/drawing/2014/main" id="{8E628A44-1180-4EBF-92B2-286DECAAC3D3}"/>
              </a:ext>
            </a:extLst>
          </p:cNvPr>
          <p:cNvSpPr/>
          <p:nvPr/>
        </p:nvSpPr>
        <p:spPr>
          <a:xfrm>
            <a:off x="4295800" y="5661064"/>
            <a:ext cx="792088" cy="4468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线形标注 2 26">
            <a:extLst>
              <a:ext uri="{FF2B5EF4-FFF2-40B4-BE49-F238E27FC236}">
                <a16:creationId xmlns:a16="http://schemas.microsoft.com/office/drawing/2014/main" id="{EEA68600-4768-494A-862C-67C0FB486573}"/>
              </a:ext>
            </a:extLst>
          </p:cNvPr>
          <p:cNvSpPr/>
          <p:nvPr/>
        </p:nvSpPr>
        <p:spPr>
          <a:xfrm>
            <a:off x="5183413" y="6107864"/>
            <a:ext cx="1490487" cy="399086"/>
          </a:xfrm>
          <a:prstGeom prst="borderCallout2">
            <a:avLst>
              <a:gd name="adj1" fmla="val 21566"/>
              <a:gd name="adj2" fmla="val 6752"/>
              <a:gd name="adj3" fmla="val 20159"/>
              <a:gd name="adj4" fmla="val 6363"/>
              <a:gd name="adj5" fmla="val -58225"/>
              <a:gd name="adj6" fmla="val -20535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圆角矩形 30">
            <a:extLst>
              <a:ext uri="{FF2B5EF4-FFF2-40B4-BE49-F238E27FC236}">
                <a16:creationId xmlns:a16="http://schemas.microsoft.com/office/drawing/2014/main" id="{FFB9F29E-9CEC-4D9E-9054-B336E8C73DD3}"/>
              </a:ext>
            </a:extLst>
          </p:cNvPr>
          <p:cNvSpPr/>
          <p:nvPr/>
        </p:nvSpPr>
        <p:spPr>
          <a:xfrm>
            <a:off x="4205881" y="1212750"/>
            <a:ext cx="3762326" cy="18279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线形标注 2 31">
            <a:extLst>
              <a:ext uri="{FF2B5EF4-FFF2-40B4-BE49-F238E27FC236}">
                <a16:creationId xmlns:a16="http://schemas.microsoft.com/office/drawing/2014/main" id="{F5F0AB86-A228-4E2A-BCE3-CECAF06A9E23}"/>
              </a:ext>
            </a:extLst>
          </p:cNvPr>
          <p:cNvSpPr/>
          <p:nvPr/>
        </p:nvSpPr>
        <p:spPr>
          <a:xfrm>
            <a:off x="8472265" y="2473306"/>
            <a:ext cx="1800198" cy="399086"/>
          </a:xfrm>
          <a:prstGeom prst="borderCallout2">
            <a:avLst>
              <a:gd name="adj1" fmla="val 21566"/>
              <a:gd name="adj2" fmla="val 6752"/>
              <a:gd name="adj3" fmla="val 20159"/>
              <a:gd name="adj4" fmla="val 6363"/>
              <a:gd name="adj5" fmla="val 33795"/>
              <a:gd name="adj6" fmla="val -4789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Heading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圆角矩形 32">
            <a:extLst>
              <a:ext uri="{FF2B5EF4-FFF2-40B4-BE49-F238E27FC236}">
                <a16:creationId xmlns:a16="http://schemas.microsoft.com/office/drawing/2014/main" id="{8783392F-1C6E-4CA0-B2C7-3B98A9AECC27}"/>
              </a:ext>
            </a:extLst>
          </p:cNvPr>
          <p:cNvSpPr/>
          <p:nvPr/>
        </p:nvSpPr>
        <p:spPr>
          <a:xfrm>
            <a:off x="5136567" y="1266166"/>
            <a:ext cx="2039553" cy="401640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线形标注 2 33">
            <a:extLst>
              <a:ext uri="{FF2B5EF4-FFF2-40B4-BE49-F238E27FC236}">
                <a16:creationId xmlns:a16="http://schemas.microsoft.com/office/drawing/2014/main" id="{9202DE60-7564-40FA-AA24-A11440032760}"/>
              </a:ext>
            </a:extLst>
          </p:cNvPr>
          <p:cNvSpPr/>
          <p:nvPr/>
        </p:nvSpPr>
        <p:spPr>
          <a:xfrm>
            <a:off x="8314965" y="114064"/>
            <a:ext cx="2206369" cy="973815"/>
          </a:xfrm>
          <a:prstGeom prst="borderCallout2">
            <a:avLst>
              <a:gd name="adj1" fmla="val 84885"/>
              <a:gd name="adj2" fmla="val 3637"/>
              <a:gd name="adj3" fmla="val 88820"/>
              <a:gd name="adj4" fmla="val 2709"/>
              <a:gd name="adj5" fmla="val 137967"/>
              <a:gd name="adj6" fmla="val -64411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of the organization and address (printed)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D798C9-BE57-4B4B-9063-557B64C17261}"/>
              </a:ext>
            </a:extLst>
          </p:cNvPr>
          <p:cNvSpPr txBox="1"/>
          <p:nvPr/>
        </p:nvSpPr>
        <p:spPr>
          <a:xfrm>
            <a:off x="4743670" y="1986240"/>
            <a:ext cx="3329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(complete and current date)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C0E7EF5-BB2B-49EA-98D2-D8C7AFA694C8}"/>
              </a:ext>
            </a:extLst>
          </p:cNvPr>
          <p:cNvSpPr txBox="1"/>
          <p:nvPr/>
        </p:nvSpPr>
        <p:spPr>
          <a:xfrm>
            <a:off x="4583833" y="2236802"/>
            <a:ext cx="3417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(designation to the recipient)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BE67F9-7B07-414E-AC40-F1046F8ACBF1}"/>
              </a:ext>
            </a:extLst>
          </p:cNvPr>
          <p:cNvSpPr txBox="1"/>
          <p:nvPr/>
        </p:nvSpPr>
        <p:spPr>
          <a:xfrm>
            <a:off x="4727849" y="2452826"/>
            <a:ext cx="3231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(designation of the sender)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5ACC841-DF6D-4470-9D5F-C87142D91D4C}"/>
              </a:ext>
            </a:extLst>
          </p:cNvPr>
          <p:cNvSpPr txBox="1"/>
          <p:nvPr/>
        </p:nvSpPr>
        <p:spPr>
          <a:xfrm>
            <a:off x="4894932" y="2708920"/>
            <a:ext cx="3073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(what the memo is about)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32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27995CA-3E92-4B6D-87AF-F121D63103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78" t="15717" r="32996" b="2531"/>
          <a:stretch/>
        </p:blipFill>
        <p:spPr>
          <a:xfrm>
            <a:off x="1631505" y="1296144"/>
            <a:ext cx="5753847" cy="551723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17485FF-EC60-4BBD-B1F5-137E8DFF178F}"/>
              </a:ext>
            </a:extLst>
          </p:cNvPr>
          <p:cNvSpPr/>
          <p:nvPr/>
        </p:nvSpPr>
        <p:spPr>
          <a:xfrm>
            <a:off x="7419070" y="1189027"/>
            <a:ext cx="3187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Write out the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instead of using the all-numerical format.</a:t>
            </a:r>
          </a:p>
        </p:txBody>
      </p:sp>
      <p:sp>
        <p:nvSpPr>
          <p:cNvPr id="6" name="圆角矩形 32">
            <a:extLst>
              <a:ext uri="{FF2B5EF4-FFF2-40B4-BE49-F238E27FC236}">
                <a16:creationId xmlns:a16="http://schemas.microsoft.com/office/drawing/2014/main" id="{02F8D949-389B-4285-B1E1-C27285B93541}"/>
              </a:ext>
            </a:extLst>
          </p:cNvPr>
          <p:cNvSpPr/>
          <p:nvPr/>
        </p:nvSpPr>
        <p:spPr>
          <a:xfrm>
            <a:off x="3237453" y="2543132"/>
            <a:ext cx="982287" cy="309804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16">
            <a:extLst>
              <a:ext uri="{FF2B5EF4-FFF2-40B4-BE49-F238E27FC236}">
                <a16:creationId xmlns:a16="http://schemas.microsoft.com/office/drawing/2014/main" id="{A4DF1948-6478-4437-A208-9D52E344A0A9}"/>
              </a:ext>
            </a:extLst>
          </p:cNvPr>
          <p:cNvSpPr/>
          <p:nvPr/>
        </p:nvSpPr>
        <p:spPr>
          <a:xfrm>
            <a:off x="3237453" y="3882608"/>
            <a:ext cx="1956475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0A7296C-FDC9-4A6D-9EB6-86C4ECC77EA6}"/>
              </a:ext>
            </a:extLst>
          </p:cNvPr>
          <p:cNvSpPr/>
          <p:nvPr/>
        </p:nvSpPr>
        <p:spPr>
          <a:xfrm>
            <a:off x="7388421" y="2275849"/>
            <a:ext cx="315092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It should be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 but concise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DE69753-C1BE-43B0-8FD2-72F468F4A83F}"/>
              </a:ext>
            </a:extLst>
          </p:cNvPr>
          <p:cNvCxnSpPr/>
          <p:nvPr/>
        </p:nvCxnSpPr>
        <p:spPr>
          <a:xfrm flipV="1">
            <a:off x="4410584" y="1549414"/>
            <a:ext cx="2958833" cy="103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E8D0FE1-3308-4182-8FFB-1C8BAFF735C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739442" y="2799069"/>
            <a:ext cx="2648979" cy="100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0AE0D54-12AA-4D7F-8431-4658421394B7}"/>
              </a:ext>
            </a:extLst>
          </p:cNvPr>
          <p:cNvCxnSpPr>
            <a:cxnSpLocks/>
          </p:cNvCxnSpPr>
          <p:nvPr/>
        </p:nvCxnSpPr>
        <p:spPr>
          <a:xfrm flipV="1">
            <a:off x="6289640" y="5587166"/>
            <a:ext cx="1785215" cy="28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2EC532D2-A05A-4B25-A61E-094FB81EEECB}"/>
              </a:ext>
            </a:extLst>
          </p:cNvPr>
          <p:cNvSpPr/>
          <p:nvPr/>
        </p:nvSpPr>
        <p:spPr>
          <a:xfrm>
            <a:off x="7874761" y="5372098"/>
            <a:ext cx="4168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 show that they have reviewed the memo and accept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responsibility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for it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22B9C12-CA70-42DE-A5F6-34A0FE8E48E2}"/>
              </a:ext>
            </a:extLst>
          </p:cNvPr>
          <p:cNvSpPr/>
          <p:nvPr/>
        </p:nvSpPr>
        <p:spPr>
          <a:xfrm>
            <a:off x="5784572" y="5770062"/>
            <a:ext cx="452795" cy="28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43001A5-E069-4E1B-AFB0-1D7E68761DA5}"/>
              </a:ext>
            </a:extLst>
          </p:cNvPr>
          <p:cNvSpPr/>
          <p:nvPr/>
        </p:nvSpPr>
        <p:spPr>
          <a:xfrm>
            <a:off x="8359540" y="3291754"/>
            <a:ext cx="31751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alphabetical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order (from A to Z)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descending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order of organizational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D6A39BB-563C-46E9-9E37-6598492E5A14}"/>
              </a:ext>
            </a:extLst>
          </p:cNvPr>
          <p:cNvSpPr/>
          <p:nvPr/>
        </p:nvSpPr>
        <p:spPr>
          <a:xfrm>
            <a:off x="5193928" y="3434892"/>
            <a:ext cx="1605948" cy="1037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1857C2E-559A-409D-BD4D-B3A92F51D922}"/>
              </a:ext>
            </a:extLst>
          </p:cNvPr>
          <p:cNvCxnSpPr>
            <a:cxnSpLocks/>
          </p:cNvCxnSpPr>
          <p:nvPr/>
        </p:nvCxnSpPr>
        <p:spPr>
          <a:xfrm flipV="1">
            <a:off x="6799876" y="3803775"/>
            <a:ext cx="1238388" cy="16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51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10" grpId="0" animBg="1"/>
      <p:bldP spid="11" grpId="0" uiExpand="1" build="p"/>
      <p:bldP spid="20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25903" t="6926" r="24958" b="16596"/>
          <a:stretch/>
        </p:blipFill>
        <p:spPr>
          <a:xfrm>
            <a:off x="3911297" y="1190538"/>
            <a:ext cx="6728982" cy="56290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47729" y="413520"/>
            <a:ext cx="29193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Sample memo 1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2219666" y="2159707"/>
            <a:ext cx="1512168" cy="399086"/>
          </a:xfrm>
          <a:prstGeom prst="borderCallout2">
            <a:avLst>
              <a:gd name="adj1" fmla="val 67936"/>
              <a:gd name="adj2" fmla="val 93137"/>
              <a:gd name="adj3" fmla="val 69257"/>
              <a:gd name="adj4" fmla="val 94188"/>
              <a:gd name="adj5" fmla="val 108523"/>
              <a:gd name="adj6" fmla="val 120684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线形标注 2 4"/>
          <p:cNvSpPr/>
          <p:nvPr/>
        </p:nvSpPr>
        <p:spPr>
          <a:xfrm>
            <a:off x="1709754" y="2838250"/>
            <a:ext cx="2160238" cy="648072"/>
          </a:xfrm>
          <a:prstGeom prst="borderCallout2">
            <a:avLst>
              <a:gd name="adj1" fmla="val 17243"/>
              <a:gd name="adj2" fmla="val 95802"/>
              <a:gd name="adj3" fmla="val 22321"/>
              <a:gd name="adj4" fmla="val 96212"/>
              <a:gd name="adj5" fmla="val 66517"/>
              <a:gd name="adj6" fmla="val 124815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and problem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线形标注 2 6"/>
          <p:cNvSpPr/>
          <p:nvPr/>
        </p:nvSpPr>
        <p:spPr>
          <a:xfrm>
            <a:off x="1689471" y="3695714"/>
            <a:ext cx="2160238" cy="647676"/>
          </a:xfrm>
          <a:prstGeom prst="borderCallout2">
            <a:avLst>
              <a:gd name="adj1" fmla="val 17243"/>
              <a:gd name="adj2" fmla="val 95802"/>
              <a:gd name="adj3" fmla="val 22321"/>
              <a:gd name="adj4" fmla="val 96212"/>
              <a:gd name="adj5" fmla="val 38982"/>
              <a:gd name="adj6" fmla="val 127116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Reasons for the purchase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线形标注 2 7"/>
          <p:cNvSpPr/>
          <p:nvPr/>
        </p:nvSpPr>
        <p:spPr>
          <a:xfrm>
            <a:off x="1627883" y="4623096"/>
            <a:ext cx="2160238" cy="648072"/>
          </a:xfrm>
          <a:prstGeom prst="borderCallout2">
            <a:avLst>
              <a:gd name="adj1" fmla="val 17243"/>
              <a:gd name="adj2" fmla="val 95802"/>
              <a:gd name="adj3" fmla="val 22321"/>
              <a:gd name="adj4" fmla="val 96212"/>
              <a:gd name="adj5" fmla="val 28472"/>
              <a:gd name="adj6" fmla="val 132706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for the purchase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线形标注 2 8"/>
          <p:cNvSpPr/>
          <p:nvPr/>
        </p:nvSpPr>
        <p:spPr>
          <a:xfrm>
            <a:off x="1504707" y="5550874"/>
            <a:ext cx="2406590" cy="664974"/>
          </a:xfrm>
          <a:prstGeom prst="borderCallout2">
            <a:avLst>
              <a:gd name="adj1" fmla="val 17243"/>
              <a:gd name="adj2" fmla="val 95802"/>
              <a:gd name="adj3" fmla="val 22321"/>
              <a:gd name="adj4" fmla="val 96212"/>
              <a:gd name="adj5" fmla="val -32879"/>
              <a:gd name="adj6" fmla="val 124667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for the purchase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线形标注 2 9"/>
          <p:cNvSpPr/>
          <p:nvPr/>
        </p:nvSpPr>
        <p:spPr>
          <a:xfrm>
            <a:off x="8652284" y="5683818"/>
            <a:ext cx="1915698" cy="399086"/>
          </a:xfrm>
          <a:prstGeom prst="borderCallout2">
            <a:avLst>
              <a:gd name="adj1" fmla="val 21566"/>
              <a:gd name="adj2" fmla="val 6752"/>
              <a:gd name="adj3" fmla="val 20159"/>
              <a:gd name="adj4" fmla="val 6363"/>
              <a:gd name="adj5" fmla="val 18818"/>
              <a:gd name="adj6" fmla="val -32757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Directive close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线形标注 2 10"/>
          <p:cNvSpPr/>
          <p:nvPr/>
        </p:nvSpPr>
        <p:spPr>
          <a:xfrm>
            <a:off x="5306977" y="6082904"/>
            <a:ext cx="2520280" cy="651384"/>
          </a:xfrm>
          <a:prstGeom prst="borderCallout2">
            <a:avLst>
              <a:gd name="adj1" fmla="val 21566"/>
              <a:gd name="adj2" fmla="val 6752"/>
              <a:gd name="adj3" fmla="val 20159"/>
              <a:gd name="adj4" fmla="val 6363"/>
              <a:gd name="adj5" fmla="val 49441"/>
              <a:gd name="adj6" fmla="val -24206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 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(written and printed)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00846" y="399287"/>
            <a:ext cx="34868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and analyze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40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>
            <a:extLst>
              <a:ext uri="{FF2B5EF4-FFF2-40B4-BE49-F238E27FC236}">
                <a16:creationId xmlns:a16="http://schemas.microsoft.com/office/drawing/2014/main" id="{5DA0F387-F07A-48A2-A333-10A7DD43D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1093761"/>
            <a:ext cx="7776864" cy="576423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6CFFFFA-B7D8-42E7-9F2A-9892EF783E7B}"/>
              </a:ext>
            </a:extLst>
          </p:cNvPr>
          <p:cNvSpPr/>
          <p:nvPr/>
        </p:nvSpPr>
        <p:spPr>
          <a:xfrm>
            <a:off x="3575721" y="491965"/>
            <a:ext cx="31005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Revised version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931ED0-89BA-4B18-A078-4E570EBF23AD}"/>
              </a:ext>
            </a:extLst>
          </p:cNvPr>
          <p:cNvSpPr txBox="1"/>
          <p:nvPr/>
        </p:nvSpPr>
        <p:spPr>
          <a:xfrm>
            <a:off x="4960857" y="114232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MEMORANDUM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790B58-93C0-4927-97A2-4091B4871719}"/>
              </a:ext>
            </a:extLst>
          </p:cNvPr>
          <p:cNvSpPr txBox="1"/>
          <p:nvPr/>
        </p:nvSpPr>
        <p:spPr>
          <a:xfrm>
            <a:off x="3401635" y="644404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Blackadder ITC" panose="04020505051007020D02" pitchFamily="82" charset="0"/>
              </a:rPr>
              <a:t>J G</a:t>
            </a:r>
            <a:endParaRPr lang="zh-CN" altLang="en-US" dirty="0">
              <a:solidFill>
                <a:srgbClr val="FF0000"/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47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1"/>
          <p:cNvSpPr txBox="1"/>
          <p:nvPr/>
        </p:nvSpPr>
        <p:spPr>
          <a:xfrm>
            <a:off x="3719736" y="329540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Lead-in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23592" y="1148552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Suppose you’re going to graduate from university and hunt for a job,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should you have to get ready in advance?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61040" y="2348880"/>
            <a:ext cx="5328592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tabLst>
                <a:tab pos="85725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Résumé </a:t>
            </a:r>
          </a:p>
          <a:p>
            <a:pPr marL="266700" indent="-2667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tabLst>
                <a:tab pos="85725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Job application letter/cover letter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tabLst>
                <a:tab pos="85725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Photocopies of Certificates</a:t>
            </a:r>
          </a:p>
          <a:p>
            <a:pPr marL="266700" indent="-2667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tabLst>
                <a:tab pos="85725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Academic record/transcript</a:t>
            </a:r>
          </a:p>
          <a:p>
            <a:pPr marL="266700" indent="-2667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tabLst>
                <a:tab pos="85725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Recommendation form/letter</a:t>
            </a:r>
          </a:p>
        </p:txBody>
      </p:sp>
      <p:pic>
        <p:nvPicPr>
          <p:cNvPr id="1026" name="Picture 2" descr="https://timgsa.baidu.com/timg?image&amp;quality=80&amp;size=b9999_10000&amp;sec=1514820335881&amp;di=2789eea0cb482c62ca69668ddfe17780&amp;imgtype=0&amp;src=http%3A%2F%2Fimg.25pp.com%2Fuploadfile%2Fsoft%2Fimages%2F2013%2F0415%2F201304150642247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336" y="2351383"/>
            <a:ext cx="2644552" cy="264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832A2AA-5C49-457B-A023-702B3CF4019B}"/>
              </a:ext>
            </a:extLst>
          </p:cNvPr>
          <p:cNvSpPr txBox="1"/>
          <p:nvPr/>
        </p:nvSpPr>
        <p:spPr>
          <a:xfrm>
            <a:off x="2351584" y="5190292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can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prospective employer to shortlist the candidates to be considered?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FAA58C-7032-4F7F-ABFC-F91082D275A2}"/>
              </a:ext>
            </a:extLst>
          </p:cNvPr>
          <p:cNvSpPr/>
          <p:nvPr/>
        </p:nvSpPr>
        <p:spPr>
          <a:xfrm>
            <a:off x="3104539" y="6033482"/>
            <a:ext cx="598292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well-prepared résumé</a:t>
            </a:r>
            <a:endParaRPr lang="zh-CN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00FF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79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5601" y="2925144"/>
            <a:ext cx="2016225" cy="1800000"/>
            <a:chOff x="1187624" y="1671750"/>
            <a:chExt cx="2016225" cy="1800000"/>
          </a:xfrm>
        </p:grpSpPr>
        <p:sp>
          <p:nvSpPr>
            <p:cNvPr id="3" name="六边形 2"/>
            <p:cNvSpPr>
              <a:spLocks/>
            </p:cNvSpPr>
            <p:nvPr/>
          </p:nvSpPr>
          <p:spPr>
            <a:xfrm>
              <a:off x="1187624" y="1671750"/>
              <a:ext cx="2016225" cy="180000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TextBox 15"/>
            <p:cNvSpPr txBox="1"/>
            <p:nvPr/>
          </p:nvSpPr>
          <p:spPr>
            <a:xfrm>
              <a:off x="1395178" y="2125474"/>
              <a:ext cx="158417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  录</a:t>
              </a:r>
              <a:endPara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55839" y="1628800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6" name="六边形 5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18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655839" y="2348880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9" name="六边形 8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55839" y="314096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2" name="六边形 11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TextBox 24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655839" y="4739436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5" name="六边形 14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27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TextBox 31"/>
          <p:cNvSpPr txBox="1"/>
          <p:nvPr/>
        </p:nvSpPr>
        <p:spPr>
          <a:xfrm>
            <a:off x="5292956" y="1698747"/>
            <a:ext cx="4691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Résumé vs. Curriculum Vitae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TextBox 32"/>
          <p:cNvSpPr txBox="1"/>
          <p:nvPr/>
        </p:nvSpPr>
        <p:spPr>
          <a:xfrm>
            <a:off x="5260708" y="2408273"/>
            <a:ext cx="4691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Preparation for a Résumé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9" name="TextBox 33"/>
          <p:cNvSpPr txBox="1"/>
          <p:nvPr/>
        </p:nvSpPr>
        <p:spPr>
          <a:xfrm>
            <a:off x="5276121" y="4739437"/>
            <a:ext cx="3700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Element in a Résumé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" name="TextBox 34"/>
          <p:cNvSpPr txBox="1"/>
          <p:nvPr/>
        </p:nvSpPr>
        <p:spPr>
          <a:xfrm>
            <a:off x="5260708" y="3180136"/>
            <a:ext cx="450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Types of Résumés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655839" y="548128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2" name="六边形 21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TextBox 27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TextBox 34"/>
          <p:cNvSpPr txBox="1"/>
          <p:nvPr/>
        </p:nvSpPr>
        <p:spPr>
          <a:xfrm>
            <a:off x="5292956" y="5551235"/>
            <a:ext cx="476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Questions for Review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61D1FA6-CAED-427B-A1D2-34B795484C4D}"/>
              </a:ext>
            </a:extLst>
          </p:cNvPr>
          <p:cNvGrpSpPr/>
          <p:nvPr/>
        </p:nvGrpSpPr>
        <p:grpSpPr>
          <a:xfrm>
            <a:off x="4655840" y="3897112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4DD715E0-F780-4F69-AE99-E3E0052297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7C632C75-E10F-442C-9D6C-0B496D392525}"/>
                </a:ext>
              </a:extLst>
            </p:cNvPr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Box 34">
            <a:extLst>
              <a:ext uri="{FF2B5EF4-FFF2-40B4-BE49-F238E27FC236}">
                <a16:creationId xmlns:a16="http://schemas.microsoft.com/office/drawing/2014/main" id="{256D30E3-9D4F-421C-8E7E-77326DA58231}"/>
              </a:ext>
            </a:extLst>
          </p:cNvPr>
          <p:cNvSpPr txBox="1"/>
          <p:nvPr/>
        </p:nvSpPr>
        <p:spPr>
          <a:xfrm>
            <a:off x="5292956" y="3967059"/>
            <a:ext cx="476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Résumé Design and Structure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301193"/>
      </p:ext>
    </p:extLst>
  </p:cSld>
  <p:clrMapOvr>
    <a:masterClrMapping/>
  </p:clrMapOvr>
  <p:transition spd="slow">
    <p:cover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53BC426-1146-4C58-98B1-BC2328ADD96C}"/>
              </a:ext>
            </a:extLst>
          </p:cNvPr>
          <p:cNvSpPr/>
          <p:nvPr/>
        </p:nvSpPr>
        <p:spPr>
          <a:xfrm>
            <a:off x="3647728" y="395954"/>
            <a:ext cx="37737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Types of Résumés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CD2B3B-57F4-46C7-B922-690E253D9B18}"/>
              </a:ext>
            </a:extLst>
          </p:cNvPr>
          <p:cNvSpPr/>
          <p:nvPr/>
        </p:nvSpPr>
        <p:spPr>
          <a:xfrm>
            <a:off x="2961410" y="1788159"/>
            <a:ext cx="62691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Chronological résumé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（时间顺序）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CEC93D-668A-4EAE-B769-89AB095FFA93}"/>
              </a:ext>
            </a:extLst>
          </p:cNvPr>
          <p:cNvSpPr/>
          <p:nvPr/>
        </p:nvSpPr>
        <p:spPr>
          <a:xfrm>
            <a:off x="2930376" y="3794309"/>
            <a:ext cx="65652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Hybrid/combination résumé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（混合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组合）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05FC38-C18A-4D77-99DF-7E4CAE0A9700}"/>
              </a:ext>
            </a:extLst>
          </p:cNvPr>
          <p:cNvSpPr/>
          <p:nvPr/>
        </p:nvSpPr>
        <p:spPr>
          <a:xfrm>
            <a:off x="2961409" y="2791234"/>
            <a:ext cx="6534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Functional/skills résumé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（功能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技能）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47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47728" y="336140"/>
            <a:ext cx="60372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Résumé Design and Structure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24064" y="1336979"/>
            <a:ext cx="603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résumé communicates in two ways: </a:t>
            </a:r>
          </a:p>
          <a:p>
            <a:pPr marL="533400" indent="-261938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through its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33400" indent="-261938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through its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appearance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577C49-7DCF-4EC6-B0EA-AAB9C0927F02}"/>
              </a:ext>
            </a:extLst>
          </p:cNvPr>
          <p:cNvSpPr txBox="1"/>
          <p:nvPr/>
        </p:nvSpPr>
        <p:spPr>
          <a:xfrm>
            <a:off x="2984630" y="3005031"/>
            <a:ext cx="7072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to gain the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for an interview.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 résumé should appear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neat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C8EC42-64F8-4681-A730-5497C6A82ED6}"/>
              </a:ext>
            </a:extLst>
          </p:cNvPr>
          <p:cNvSpPr txBox="1"/>
          <p:nvPr/>
        </p:nvSpPr>
        <p:spPr>
          <a:xfrm>
            <a:off x="2840614" y="2537308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main purpose of the résumé?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56A988-9199-43FB-ABF9-F52B6BE63CDB}"/>
              </a:ext>
            </a:extLst>
          </p:cNvPr>
          <p:cNvSpPr txBox="1"/>
          <p:nvPr/>
        </p:nvSpPr>
        <p:spPr>
          <a:xfrm>
            <a:off x="2984630" y="3737637"/>
            <a:ext cx="7072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Résumés must be informative and attractive.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11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5720" y="420219"/>
            <a:ext cx="45352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Elements in a Résumé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79576" y="2030312"/>
            <a:ext cx="554332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Identifying information (personal/contact information)</a:t>
            </a:r>
          </a:p>
          <a:p>
            <a:pPr>
              <a:buClr>
                <a:srgbClr val="FF0000"/>
              </a:buClr>
              <a:tabLst>
                <a:tab pos="85725" algn="l"/>
              </a:tabLst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Objectives or summary of qualifications (Career/professional objective)</a:t>
            </a:r>
          </a:p>
          <a:p>
            <a:pPr>
              <a:buClr>
                <a:srgbClr val="FF0000"/>
              </a:buClr>
              <a:tabLst>
                <a:tab pos="85725" algn="l"/>
              </a:tabLst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Education (Educational/academic qualifications)</a:t>
            </a:r>
          </a:p>
          <a:p>
            <a:pPr>
              <a:buClr>
                <a:srgbClr val="FF0000"/>
              </a:buClr>
              <a:tabLst>
                <a:tab pos="85725" algn="l"/>
              </a:tabLst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Employment history (Work experience /Professional and technical skills)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91544" y="1260630"/>
            <a:ext cx="84345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300" dirty="0">
                <a:latin typeface="Arial" panose="020B0604020202020204" pitchFamily="34" charset="0"/>
                <a:cs typeface="Arial" panose="020B0604020202020204" pitchFamily="34" charset="0"/>
              </a:rPr>
              <a:t>While résumés can be organized in more than one way, they will almost always contain the same basic information.</a:t>
            </a:r>
            <a:endParaRPr lang="zh-CN" alt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79576" y="5270666"/>
            <a:ext cx="7732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Interests and activities</a:t>
            </a:r>
          </a:p>
          <a:p>
            <a:pPr>
              <a:buClr>
                <a:srgbClr val="FF0000"/>
              </a:buClr>
              <a:tabLst>
                <a:tab pos="85725" algn="l"/>
              </a:tabLst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38781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47729" y="475184"/>
            <a:ext cx="37785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Personal information</a:t>
            </a:r>
            <a:endParaRPr lang="zh-CN" altLang="en-US" sz="28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5" name="Picture 2" descr="resume-writing-examples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3632718"/>
            <a:ext cx="8593208" cy="198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线形标注 2 1"/>
          <p:cNvSpPr/>
          <p:nvPr/>
        </p:nvSpPr>
        <p:spPr>
          <a:xfrm>
            <a:off x="6837362" y="2924944"/>
            <a:ext cx="3395209" cy="1121914"/>
          </a:xfrm>
          <a:prstGeom prst="borderCallout2">
            <a:avLst>
              <a:gd name="adj1" fmla="val 75089"/>
              <a:gd name="adj2" fmla="val 4026"/>
              <a:gd name="adj3" fmla="val 59406"/>
              <a:gd name="adj4" fmla="val 2543"/>
              <a:gd name="adj5" fmla="val 108898"/>
              <a:gd name="adj6" fmla="val -2174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name</a:t>
            </a:r>
            <a:endParaRPr lang="en-US" altLang="zh-C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letters or initial letters are capitalized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线形标注 2 7"/>
          <p:cNvSpPr/>
          <p:nvPr/>
        </p:nvSpPr>
        <p:spPr>
          <a:xfrm>
            <a:off x="2134649" y="3416718"/>
            <a:ext cx="2880320" cy="1376862"/>
          </a:xfrm>
          <a:prstGeom prst="borderCallout2">
            <a:avLst>
              <a:gd name="adj1" fmla="val 50250"/>
              <a:gd name="adj2" fmla="val 97204"/>
              <a:gd name="adj3" fmla="val 54724"/>
              <a:gd name="adj4" fmla="val 97832"/>
              <a:gd name="adj5" fmla="val 78990"/>
              <a:gd name="adj6" fmla="val 12569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endParaRPr lang="en-US" altLang="zh-C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permanent postal address should be provided.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线形标注 2 8"/>
          <p:cNvSpPr/>
          <p:nvPr/>
        </p:nvSpPr>
        <p:spPr>
          <a:xfrm>
            <a:off x="7104112" y="4104820"/>
            <a:ext cx="2808312" cy="1121914"/>
          </a:xfrm>
          <a:prstGeom prst="borderCallout2">
            <a:avLst>
              <a:gd name="adj1" fmla="val 44955"/>
              <a:gd name="adj2" fmla="val 5127"/>
              <a:gd name="adj3" fmla="val 50600"/>
              <a:gd name="adj4" fmla="val 2947"/>
              <a:gd name="adj5" fmla="val 60535"/>
              <a:gd name="adj6" fmla="val -2885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 number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Home or cell phone is preferable.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线形标注 2 9"/>
          <p:cNvSpPr/>
          <p:nvPr/>
        </p:nvSpPr>
        <p:spPr>
          <a:xfrm>
            <a:off x="1991544" y="5355635"/>
            <a:ext cx="4464496" cy="1197457"/>
          </a:xfrm>
          <a:prstGeom prst="borderCallout2">
            <a:avLst>
              <a:gd name="adj1" fmla="val 12599"/>
              <a:gd name="adj2" fmla="val 96647"/>
              <a:gd name="adj3" fmla="val 5949"/>
              <a:gd name="adj4" fmla="val 97553"/>
              <a:gd name="adj5" fmla="val -28399"/>
              <a:gd name="adj6" fmla="val 9361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address</a:t>
            </a:r>
            <a:endParaRPr lang="en-US" altLang="zh-C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that it sounds professional rather than frivolous.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5560" y="1340768"/>
            <a:ext cx="79503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first thing an employer needs to know is who you are and where you can be reached.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Make sure that the information allows an interested employer to reach you easily.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2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3F83914-FA57-4CAE-8144-E23E589BBAF2}"/>
              </a:ext>
            </a:extLst>
          </p:cNvPr>
          <p:cNvSpPr txBox="1"/>
          <p:nvPr/>
        </p:nvSpPr>
        <p:spPr>
          <a:xfrm>
            <a:off x="2494591" y="1595705"/>
            <a:ext cx="3639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Before the presentation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DB6C38-84AB-4453-9D6D-D84E0A05A456}"/>
              </a:ext>
            </a:extLst>
          </p:cNvPr>
          <p:cNvSpPr/>
          <p:nvPr/>
        </p:nvSpPr>
        <p:spPr>
          <a:xfrm>
            <a:off x="1902903" y="2260941"/>
            <a:ext cx="4248473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</a:p>
          <a:p>
            <a:pPr marL="174625" indent="-17462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6969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speak loudly, clearly, confidently and positively.</a:t>
            </a:r>
          </a:p>
          <a:p>
            <a:pPr marL="174625" indent="-17462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6969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keep eye contact with the audience.</a:t>
            </a:r>
          </a:p>
          <a:p>
            <a:pPr marL="174625" indent="-17462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6969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smile.</a:t>
            </a:r>
          </a:p>
          <a:p>
            <a:pPr marL="174625" indent="-17462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6969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avoid technical jargon unless you’re sure it is familiar to the audience.</a:t>
            </a:r>
          </a:p>
          <a:p>
            <a:pPr marL="174625" indent="-17462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6969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repeat where necessary to highlight your strong points.</a:t>
            </a:r>
          </a:p>
          <a:p>
            <a:pPr marL="174625" indent="-17462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6969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give a strong ending by summarizing your best points.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A38046-9753-4438-B165-F3B7F49C635A}"/>
              </a:ext>
            </a:extLst>
          </p:cNvPr>
          <p:cNvSpPr txBox="1"/>
          <p:nvPr/>
        </p:nvSpPr>
        <p:spPr>
          <a:xfrm>
            <a:off x="6744072" y="1268760"/>
            <a:ext cx="2736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3V aspects</a:t>
            </a:r>
          </a:p>
          <a:p>
            <a:pPr marL="358775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Verbal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aspect</a:t>
            </a:r>
            <a:endParaRPr lang="zh-CN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8775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Vocal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aspect</a:t>
            </a:r>
            <a:endParaRPr lang="zh-CN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8775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aspect</a:t>
            </a:r>
            <a:endParaRPr lang="zh-CN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Stay relaxed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8731F4-8AC7-42D0-A56E-9C3E49974CA1}"/>
              </a:ext>
            </a:extLst>
          </p:cNvPr>
          <p:cNvSpPr/>
          <p:nvPr/>
        </p:nvSpPr>
        <p:spPr>
          <a:xfrm>
            <a:off x="6240016" y="3530040"/>
            <a:ext cx="42484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Don’ts</a:t>
            </a:r>
          </a:p>
          <a:p>
            <a:pPr marL="174625" indent="-17462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6969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run overtime.</a:t>
            </a:r>
          </a:p>
          <a:p>
            <a:pPr marL="174625" indent="-17462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6969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overuse your body movement and hand gesture.</a:t>
            </a:r>
          </a:p>
          <a:p>
            <a:pPr marL="174625" indent="-17462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6969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speak towards the screen.</a:t>
            </a:r>
          </a:p>
          <a:p>
            <a:pPr marL="174625" indent="-17462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6969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disappear from the vision of your audience.</a:t>
            </a:r>
          </a:p>
          <a:p>
            <a:pPr marL="174625" indent="-17462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6969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ignore your audience.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564048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82917" y="373016"/>
            <a:ext cx="61782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Educational/academic qualification</a:t>
            </a:r>
            <a:endParaRPr lang="zh-CN" altLang="en-US" sz="28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3" name="Picture 4" descr="http://www.eduers.com/images/GeneralManagement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83"/>
          <a:stretch/>
        </p:blipFill>
        <p:spPr bwMode="auto">
          <a:xfrm>
            <a:off x="2207566" y="2982753"/>
            <a:ext cx="767333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279577" y="1570991"/>
            <a:ext cx="74888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 degree earned + major and minor fields of study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 institution—identify it by its full name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 location of the institution. Include the city and state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 date of graduation—”Anticipated date of graduation”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07566" y="5394921"/>
            <a:ext cx="7920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Begin with the most recent education and work backward.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45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07569" y="2892486"/>
            <a:ext cx="2016225" cy="1800000"/>
            <a:chOff x="1187624" y="1671750"/>
            <a:chExt cx="2016225" cy="1800000"/>
          </a:xfrm>
        </p:grpSpPr>
        <p:sp>
          <p:nvSpPr>
            <p:cNvPr id="3" name="六边形 2"/>
            <p:cNvSpPr>
              <a:spLocks/>
            </p:cNvSpPr>
            <p:nvPr/>
          </p:nvSpPr>
          <p:spPr>
            <a:xfrm>
              <a:off x="1187624" y="1671750"/>
              <a:ext cx="2016225" cy="180000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TextBox 15"/>
            <p:cNvSpPr txBox="1"/>
            <p:nvPr/>
          </p:nvSpPr>
          <p:spPr>
            <a:xfrm>
              <a:off x="1395178" y="2125474"/>
              <a:ext cx="158417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  录</a:t>
              </a:r>
              <a:endPara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85210" y="2215050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6" name="六边形 5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18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385210" y="2863122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9" name="六边形 8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385210" y="352887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2" name="六边形 11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TextBox 24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385210" y="4195330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5" name="六边形 14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27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TextBox 31"/>
          <p:cNvSpPr txBox="1"/>
          <p:nvPr/>
        </p:nvSpPr>
        <p:spPr>
          <a:xfrm>
            <a:off x="5022327" y="2284997"/>
            <a:ext cx="339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Defining Instructions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TextBox 32"/>
          <p:cNvSpPr txBox="1"/>
          <p:nvPr/>
        </p:nvSpPr>
        <p:spPr>
          <a:xfrm>
            <a:off x="5022327" y="2933069"/>
            <a:ext cx="4691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Designing a Set of Instructions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9" name="TextBox 33"/>
          <p:cNvSpPr txBox="1"/>
          <p:nvPr/>
        </p:nvSpPr>
        <p:spPr>
          <a:xfrm>
            <a:off x="5022327" y="3598825"/>
            <a:ext cx="476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Planning for Safety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" name="TextBox 34"/>
          <p:cNvSpPr txBox="1"/>
          <p:nvPr/>
        </p:nvSpPr>
        <p:spPr>
          <a:xfrm>
            <a:off x="5022327" y="4265277"/>
            <a:ext cx="483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Drafting Effective Instructions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385210" y="4843402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2" name="六边形 21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TextBox 27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TextBox 34"/>
          <p:cNvSpPr txBox="1"/>
          <p:nvPr/>
        </p:nvSpPr>
        <p:spPr>
          <a:xfrm>
            <a:off x="5022327" y="4913349"/>
            <a:ext cx="5339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Revising, Editing and Proofreading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78154" y="548128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6" name="六边形 25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Box 34"/>
          <p:cNvSpPr txBox="1"/>
          <p:nvPr/>
        </p:nvSpPr>
        <p:spPr>
          <a:xfrm>
            <a:off x="4515271" y="5551235"/>
            <a:ext cx="281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Writing Manuals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878154" y="156697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30" name="六边形 29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TextBox 18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15271" y="1636925"/>
            <a:ext cx="339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Writing Instructions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928130"/>
      </p:ext>
    </p:extLst>
  </p:cSld>
  <p:clrMapOvr>
    <a:masterClrMapping/>
  </p:clrMapOvr>
  <p:transition spd="slow">
    <p:cover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05403" y="343631"/>
            <a:ext cx="42803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Defining Instructions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8266" y="1297246"/>
            <a:ext cx="7072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Instructions are process descriptions written to help readers perform a specific task.</a:t>
            </a:r>
          </a:p>
        </p:txBody>
      </p:sp>
      <p:sp>
        <p:nvSpPr>
          <p:cNvPr id="9" name="椭圆 8"/>
          <p:cNvSpPr/>
          <p:nvPr/>
        </p:nvSpPr>
        <p:spPr>
          <a:xfrm>
            <a:off x="2724335" y="1297245"/>
            <a:ext cx="1715481" cy="4755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887077" y="1297244"/>
            <a:ext cx="2865110" cy="475571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线形标注 2 11"/>
          <p:cNvSpPr/>
          <p:nvPr/>
        </p:nvSpPr>
        <p:spPr>
          <a:xfrm>
            <a:off x="3158885" y="2188972"/>
            <a:ext cx="1728192" cy="1240028"/>
          </a:xfrm>
          <a:prstGeom prst="borderCallout2">
            <a:avLst>
              <a:gd name="adj1" fmla="val 9870"/>
              <a:gd name="adj2" fmla="val 5753"/>
              <a:gd name="adj3" fmla="val 8581"/>
              <a:gd name="adj4" fmla="val 5196"/>
              <a:gd name="adj5" fmla="val -51266"/>
              <a:gd name="adj6" fmla="val 192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how to do something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线形标注 2 12"/>
          <p:cNvSpPr/>
          <p:nvPr/>
        </p:nvSpPr>
        <p:spPr>
          <a:xfrm>
            <a:off x="6240016" y="2132856"/>
            <a:ext cx="1944216" cy="1240028"/>
          </a:xfrm>
          <a:prstGeom prst="borderCallout2">
            <a:avLst>
              <a:gd name="adj1" fmla="val 15346"/>
              <a:gd name="adj2" fmla="val 96101"/>
              <a:gd name="adj3" fmla="val 14757"/>
              <a:gd name="adj4" fmla="val 95044"/>
              <a:gd name="adj5" fmla="val -49517"/>
              <a:gd name="adj6" fmla="val 67871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how something happens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83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5721" y="476672"/>
            <a:ext cx="34596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Planning for Safety</a:t>
            </a:r>
            <a:endParaRPr lang="zh-CN" altLang="en-US" sz="28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04460" y="1243787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our most important responsibility when the subject we are writing about involves safety risks?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do everything we can to ensure our readers’ safety.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15580" y="2431404"/>
            <a:ext cx="75608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best way to keep our readers safe is to be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honest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and write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clearly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If the readers will encounter safety risks,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what those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are and how to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them.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Protecting our readers’ safety is </a:t>
            </a:r>
          </a:p>
          <a:p>
            <a:pPr marL="534988" indent="-268288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question of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rights</a:t>
            </a:r>
          </a:p>
          <a:p>
            <a:pPr marL="534988" indent="-268288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question of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47F56B-7EA7-4525-A5F9-18DF7E77F5EA}"/>
              </a:ext>
            </a:extLst>
          </p:cNvPr>
          <p:cNvSpPr/>
          <p:nvPr/>
        </p:nvSpPr>
        <p:spPr>
          <a:xfrm>
            <a:off x="2315580" y="5005424"/>
            <a:ext cx="7344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When writing safety information, be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concise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 complicated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sentences.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991AB6-A426-4ED4-A0E2-A582C0618D7E}"/>
              </a:ext>
            </a:extLst>
          </p:cNvPr>
          <p:cNvSpPr/>
          <p:nvPr/>
        </p:nvSpPr>
        <p:spPr>
          <a:xfrm>
            <a:off x="2315580" y="5835012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Sometimes a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phrase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works better than a sentence.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67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61635" y="411319"/>
            <a:ext cx="5320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Drafting Effective Instructions</a:t>
            </a:r>
            <a:endParaRPr lang="zh-CN" altLang="en-US" sz="28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02610" y="1158544"/>
            <a:ext cx="7272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Most set of instructions contain four elements: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E93E40-7478-463A-AAC7-02D466ED0017}"/>
              </a:ext>
            </a:extLst>
          </p:cNvPr>
          <p:cNvSpPr txBox="1"/>
          <p:nvPr/>
        </p:nvSpPr>
        <p:spPr>
          <a:xfrm>
            <a:off x="2351584" y="1842854"/>
            <a:ext cx="7272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Drafting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Titles</a:t>
            </a:r>
          </a:p>
          <a:p>
            <a:pPr marL="534988" indent="-268288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simple and clear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3D8851-4E3A-4D89-A17C-8DCC4BDFD4FF}"/>
              </a:ext>
            </a:extLst>
          </p:cNvPr>
          <p:cNvSpPr txBox="1"/>
          <p:nvPr/>
        </p:nvSpPr>
        <p:spPr>
          <a:xfrm>
            <a:off x="2351584" y="2673851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Drafting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Introductions</a:t>
            </a:r>
          </a:p>
          <a:p>
            <a:pPr marL="449263" indent="-268288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general introduction provides the preliminary information readers will need to follow in the instructions safely and easily.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57AF74-3BF1-476C-8EC4-A89596F1C14D}"/>
              </a:ext>
            </a:extLst>
          </p:cNvPr>
          <p:cNvSpPr txBox="1"/>
          <p:nvPr/>
        </p:nvSpPr>
        <p:spPr>
          <a:xfrm>
            <a:off x="2351584" y="4242525"/>
            <a:ext cx="806489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300" dirty="0">
                <a:latin typeface="Arial" panose="020B0604020202020204" pitchFamily="34" charset="0"/>
                <a:cs typeface="Arial" panose="020B0604020202020204" pitchFamily="34" charset="0"/>
              </a:rPr>
              <a:t>Drafting </a:t>
            </a:r>
            <a:r>
              <a:rPr lang="en-US" altLang="zh-CN" sz="2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Step-by-Step Instructions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8A431D-5796-41E6-95A3-9D9401DE6A52}"/>
              </a:ext>
            </a:extLst>
          </p:cNvPr>
          <p:cNvSpPr txBox="1"/>
          <p:nvPr/>
        </p:nvSpPr>
        <p:spPr>
          <a:xfrm>
            <a:off x="2495600" y="4688801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268288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Include graphics.</a:t>
            </a:r>
          </a:p>
          <a:p>
            <a:pPr marL="449263" indent="-268288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Do not omit articles (a, an, the) to save space.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E9F5C9-C01D-44A2-BD59-1992EDEEA5FC}"/>
              </a:ext>
            </a:extLst>
          </p:cNvPr>
          <p:cNvSpPr txBox="1"/>
          <p:nvPr/>
        </p:nvSpPr>
        <p:spPr>
          <a:xfrm>
            <a:off x="2351584" y="5479775"/>
            <a:ext cx="7487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Drafting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63941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47728" y="232192"/>
            <a:ext cx="648072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Revising, Editing, and Proofreading Instructions</a:t>
            </a:r>
            <a:endParaRPr lang="zh-CN" altLang="en-US" sz="26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91544" y="1333792"/>
            <a:ext cx="820891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Revise, edit and proofread </a:t>
            </a:r>
            <a:r>
              <a:rPr lang="en-US" altLang="zh-CN" sz="2300" dirty="0">
                <a:latin typeface="Arial" panose="020B0604020202020204" pitchFamily="34" charset="0"/>
                <a:cs typeface="Arial" panose="020B0604020202020204" pitchFamily="34" charset="0"/>
              </a:rPr>
              <a:t>all the documents to make sure they are </a:t>
            </a:r>
            <a:r>
              <a:rPr lang="en-US" altLang="zh-CN" sz="2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honest, clear, accurate, comprehensive, accessible, concise, professional in appearance, and correct</a:t>
            </a:r>
            <a:r>
              <a:rPr lang="en-US" altLang="zh-CN" sz="2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300" dirty="0">
                <a:latin typeface="Arial" panose="020B0604020202020204" pitchFamily="34" charset="0"/>
                <a:cs typeface="Arial" panose="020B0604020202020204" pitchFamily="34" charset="0"/>
              </a:rPr>
              <a:t>When you write instructions, you should be extra careful for two reasons:</a:t>
            </a:r>
          </a:p>
          <a:p>
            <a:pPr marL="534988" indent="-268288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300" dirty="0">
                <a:latin typeface="Arial" panose="020B0604020202020204" pitchFamily="34" charset="0"/>
                <a:cs typeface="Arial" panose="020B0604020202020204" pitchFamily="34" charset="0"/>
              </a:rPr>
              <a:t>Your readers rely on your instructions to carry out the task.</a:t>
            </a:r>
          </a:p>
          <a:p>
            <a:pPr marL="534988" indent="-268288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300" dirty="0">
                <a:latin typeface="Arial" panose="020B0604020202020204" pitchFamily="34" charset="0"/>
                <a:cs typeface="Arial" panose="020B0604020202020204" pitchFamily="34" charset="0"/>
              </a:rPr>
              <a:t>Your readers rely on you to help them complete the task safely.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300" dirty="0">
                <a:latin typeface="Arial" panose="020B0604020202020204" pitchFamily="34" charset="0"/>
                <a:cs typeface="Arial" panose="020B0604020202020204" pitchFamily="34" charset="0"/>
              </a:rPr>
              <a:t>If possible, carry out </a:t>
            </a:r>
            <a:r>
              <a:rPr lang="en-US" altLang="zh-CN" sz="2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usability testing </a:t>
            </a:r>
            <a:r>
              <a:rPr lang="en-US" altLang="zh-CN" sz="2300" dirty="0">
                <a:latin typeface="Arial" panose="020B0604020202020204" pitchFamily="34" charset="0"/>
                <a:cs typeface="Arial" panose="020B0604020202020204" pitchFamily="34" charset="0"/>
              </a:rPr>
              <a:t>on the instructions.</a:t>
            </a:r>
          </a:p>
        </p:txBody>
      </p:sp>
    </p:spTree>
    <p:extLst>
      <p:ext uri="{BB962C8B-B14F-4D97-AF65-F5344CB8AC3E}">
        <p14:creationId xmlns:p14="http://schemas.microsoft.com/office/powerpoint/2010/main" val="345536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1744" y="404665"/>
            <a:ext cx="33415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Writing Manuals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43572" y="1334374"/>
            <a:ext cx="77048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There is no absolute distinction between a set of instructions and a manual.</a:t>
            </a:r>
          </a:p>
          <a:p>
            <a:pPr marL="449263" indent="-182563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manual includes much of the same sort of information found in a set of instructions.</a:t>
            </a:r>
          </a:p>
          <a:p>
            <a:pPr marL="449263" indent="-182563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two share a main purpose: to explain how to carry out a task safely, effectively, and efficiently.</a:t>
            </a:r>
          </a:p>
          <a:p>
            <a:pPr marL="449263" indent="-182563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set of instructions is typically shorter and more limited in its subject.</a:t>
            </a:r>
          </a:p>
          <a:p>
            <a:pPr marL="449263" indent="-182563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Manuals tend to be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longer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and more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involved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than instructions.</a:t>
            </a:r>
          </a:p>
          <a:p>
            <a:pPr marL="449263" indent="-182563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Both kinds of documents can include safety information.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 difference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between the two is that a manual has more elaborate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 matter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 matter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6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B49FC25-99ED-4E41-B2F1-EBD81719D9FC}"/>
              </a:ext>
            </a:extLst>
          </p:cNvPr>
          <p:cNvSpPr/>
          <p:nvPr/>
        </p:nvSpPr>
        <p:spPr>
          <a:xfrm>
            <a:off x="3719737" y="476673"/>
            <a:ext cx="3369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Opening speech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8F4A76-D1D0-45BE-AA9B-50F99E5E81BD}"/>
              </a:ext>
            </a:extLst>
          </p:cNvPr>
          <p:cNvSpPr/>
          <p:nvPr/>
        </p:nvSpPr>
        <p:spPr>
          <a:xfrm>
            <a:off x="1847528" y="1196753"/>
            <a:ext cx="8712968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100" dirty="0">
                <a:solidFill>
                  <a:srgbClr val="7B0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opening speech is a prelude to the conference, </a:t>
            </a:r>
            <a:r>
              <a:rPr lang="en-US" altLang="zh-CN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 the keynote</a:t>
            </a:r>
            <a:r>
              <a:rPr lang="en-US" altLang="zh-CN" sz="2100" dirty="0">
                <a:solidFill>
                  <a:srgbClr val="7B0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conference and telling the participants about the conference.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In the opening speech, the speaker would extend warm </a:t>
            </a:r>
            <a:r>
              <a:rPr lang="en-US" altLang="zh-CN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 to all participants, give </a:t>
            </a:r>
            <a:r>
              <a:rPr lang="en-US" altLang="zh-CN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 to the parties and individuals concerned, state the organizing </a:t>
            </a:r>
            <a:r>
              <a:rPr lang="en-US" altLang="zh-CN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 of the conference, and finally express sincere </a:t>
            </a:r>
            <a:r>
              <a:rPr lang="en-US" altLang="zh-CN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wishes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 to all. </a:t>
            </a:r>
            <a:endParaRPr lang="zh-CN" alt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55D7D3-29F6-4C79-9222-946F6264D5C2}"/>
              </a:ext>
            </a:extLst>
          </p:cNvPr>
          <p:cNvSpPr/>
          <p:nvPr/>
        </p:nvSpPr>
        <p:spPr>
          <a:xfrm>
            <a:off x="1847528" y="3596532"/>
            <a:ext cx="860495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b="1" dirty="0">
                <a:solidFill>
                  <a:srgbClr val="7D44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 probably included in an opening speech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self-introduction (not necessary if you’ve already been introduced, mostly by the presider of the conference/session)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welcoming words to all the participants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thanks given to the organizations and individuals involved (optional)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significance or uniqueness of the conference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information about the background, contents, and purposes of the conference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good wishes to the conference and the participants</a:t>
            </a:r>
          </a:p>
        </p:txBody>
      </p:sp>
    </p:spTree>
    <p:extLst>
      <p:ext uri="{BB962C8B-B14F-4D97-AF65-F5344CB8AC3E}">
        <p14:creationId xmlns:p14="http://schemas.microsoft.com/office/powerpoint/2010/main" val="62117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4B935E-02E4-47C8-A582-32E29833BE0D}"/>
              </a:ext>
            </a:extLst>
          </p:cNvPr>
          <p:cNvSpPr/>
          <p:nvPr/>
        </p:nvSpPr>
        <p:spPr>
          <a:xfrm>
            <a:off x="3575720" y="404665"/>
            <a:ext cx="57599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Introducing keynote speaker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D9178D-1662-4527-9825-3B32F9BF6F01}"/>
              </a:ext>
            </a:extLst>
          </p:cNvPr>
          <p:cNvSpPr/>
          <p:nvPr/>
        </p:nvSpPr>
        <p:spPr>
          <a:xfrm>
            <a:off x="2135560" y="1837268"/>
            <a:ext cx="82809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sz="2200" dirty="0">
                <a:solidFill>
                  <a:srgbClr val="7776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Ask the speaker what they’d like you to say. </a:t>
            </a:r>
          </a:p>
          <a:p>
            <a:pPr marL="446088" indent="-174625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533400" algn="l"/>
              </a:tabLst>
            </a:pPr>
            <a:r>
              <a:rPr lang="en-US" altLang="zh-CN" sz="2200" dirty="0">
                <a:solidFill>
                  <a:srgbClr val="7776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&amp; position (title, duty, etc.) present job, work experience</a:t>
            </a:r>
          </a:p>
          <a:p>
            <a:pPr marL="446088" indent="-174625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533400" algn="l"/>
              </a:tabLst>
            </a:pPr>
            <a:r>
              <a:rPr lang="en-US" altLang="zh-CN" sz="2200" dirty="0">
                <a:solidFill>
                  <a:srgbClr val="7776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background, academic qualifications (degree, university…), academic achievements (papers, books...), academic experiences (speeches, visits…), honors and awards</a:t>
            </a:r>
          </a:p>
          <a:p>
            <a:pPr marL="446088" indent="-174625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533400" algn="l"/>
              </a:tabLst>
            </a:pPr>
            <a:r>
              <a:rPr lang="en-US" altLang="zh-CN" sz="2200" dirty="0">
                <a:solidFill>
                  <a:srgbClr val="7776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 (hobbies, interests…)</a:t>
            </a:r>
          </a:p>
          <a:p>
            <a:pPr marL="358775" indent="-358775"/>
            <a:r>
              <a:rPr lang="en-US" altLang="zh-CN" sz="2200" dirty="0">
                <a:solidFill>
                  <a:srgbClr val="7776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Find out what subject the speaker will cover.     </a:t>
            </a:r>
          </a:p>
          <a:p>
            <a:pPr marL="358775" indent="-358775"/>
            <a:r>
              <a:rPr lang="en-US" altLang="zh-CN" sz="2200" dirty="0">
                <a:solidFill>
                  <a:srgbClr val="7776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Avoid using sensitive or embarrassing information without approval. </a:t>
            </a:r>
          </a:p>
          <a:p>
            <a:pPr marL="358775" indent="-358775"/>
            <a:r>
              <a:rPr lang="en-US" altLang="zh-CN" sz="2200" dirty="0">
                <a:solidFill>
                  <a:srgbClr val="7776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Find other speeches the speaker has given. </a:t>
            </a:r>
          </a:p>
          <a:p>
            <a:pPr marL="358775" indent="-358775"/>
            <a:r>
              <a:rPr lang="en-US" altLang="zh-CN" sz="2200" dirty="0">
                <a:solidFill>
                  <a:srgbClr val="7776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Include a surprising detail if it fits in your introduction. </a:t>
            </a:r>
          </a:p>
          <a:p>
            <a:pPr marL="358775" indent="-358775"/>
            <a:r>
              <a:rPr lang="en-US" altLang="zh-CN" sz="2200" dirty="0">
                <a:solidFill>
                  <a:srgbClr val="7776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Master pronouncing the speaker’s name. </a:t>
            </a:r>
          </a:p>
          <a:p>
            <a:pPr marL="358775" indent="-358775"/>
            <a:r>
              <a:rPr lang="en-US" altLang="zh-CN" sz="2200" dirty="0">
                <a:solidFill>
                  <a:srgbClr val="7776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Check for any special titles the speaker has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0A8711-5734-4281-AC3E-FAE52F8FE96B}"/>
              </a:ext>
            </a:extLst>
          </p:cNvPr>
          <p:cNvSpPr txBox="1"/>
          <p:nvPr/>
        </p:nvSpPr>
        <p:spPr>
          <a:xfrm>
            <a:off x="2135561" y="1340769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</a:p>
        </p:txBody>
      </p:sp>
    </p:spTree>
    <p:extLst>
      <p:ext uri="{BB962C8B-B14F-4D97-AF65-F5344CB8AC3E}">
        <p14:creationId xmlns:p14="http://schemas.microsoft.com/office/powerpoint/2010/main" val="55720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0B673B3-BD26-4F44-9E3B-C701AB0ED5DF}"/>
              </a:ext>
            </a:extLst>
          </p:cNvPr>
          <p:cNvSpPr/>
          <p:nvPr/>
        </p:nvSpPr>
        <p:spPr>
          <a:xfrm>
            <a:off x="3647729" y="476673"/>
            <a:ext cx="33249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Keynote speech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9B73E9-2D30-4027-A442-4091A25798D6}"/>
              </a:ext>
            </a:extLst>
          </p:cNvPr>
          <p:cNvSpPr/>
          <p:nvPr/>
        </p:nvSpPr>
        <p:spPr>
          <a:xfrm>
            <a:off x="2495600" y="1487681"/>
            <a:ext cx="72728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What does </a:t>
            </a:r>
            <a:r>
              <a:rPr lang="en-US" altLang="zh-CN" sz="2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keynote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mean?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keynote of a speech is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 theme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 speech or the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is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emphasized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most.</a:t>
            </a:r>
          </a:p>
          <a:p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What is keynote speech / keynote address?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speech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 forth the keynote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 a central or the most important idea</a:t>
            </a:r>
          </a:p>
          <a:p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What is a keynote speaker?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very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distinguished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speaker introducing the meeting or its subject</a:t>
            </a:r>
          </a:p>
        </p:txBody>
      </p:sp>
    </p:spTree>
    <p:extLst>
      <p:ext uri="{BB962C8B-B14F-4D97-AF65-F5344CB8AC3E}">
        <p14:creationId xmlns:p14="http://schemas.microsoft.com/office/powerpoint/2010/main" val="174335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5E10EB8-1CE0-48CE-9A7A-2654D65C44A2}"/>
              </a:ext>
            </a:extLst>
          </p:cNvPr>
          <p:cNvSpPr/>
          <p:nvPr/>
        </p:nvSpPr>
        <p:spPr>
          <a:xfrm>
            <a:off x="2135560" y="1340768"/>
            <a:ext cx="79208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How to conclude</a:t>
            </a:r>
          </a:p>
          <a:p>
            <a:endParaRPr lang="en-US" altLang="zh-C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8775" indent="-358775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It is very important to leave your audience with a clear summary of what you have presented.</a:t>
            </a:r>
          </a:p>
          <a:p>
            <a:pPr marL="358775" indent="-358775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It is also important not to let the talk just fizzle out. Make it obvious that you have reached the end of the presentation.</a:t>
            </a:r>
          </a:p>
          <a:p>
            <a:pPr marL="358775" indent="-358775"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8775" indent="-358775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the main points again, using phrases like:</a:t>
            </a:r>
          </a:p>
          <a:p>
            <a:pPr marL="358775" indent="-358775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   “To sum up...”, “So, in conclusion...”</a:t>
            </a:r>
          </a:p>
          <a:p>
            <a:pPr marL="358775" indent="-358775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2. Restate the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of your talk, and say that you have achieved your aim:</a:t>
            </a:r>
          </a:p>
          <a:p>
            <a:pPr marL="358775" indent="-358775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   “My research aim is ... Now it should be clear that ...”</a:t>
            </a:r>
          </a:p>
          <a:p>
            <a:pPr marL="358775" indent="-358775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3. Give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to the audience, and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invite questions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58775" indent="-358775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  “Thank you. Any questions?”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05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47FB4A2-16DE-435E-BB77-0945A20FD10C}"/>
              </a:ext>
            </a:extLst>
          </p:cNvPr>
          <p:cNvSpPr/>
          <p:nvPr/>
        </p:nvSpPr>
        <p:spPr>
          <a:xfrm>
            <a:off x="2603612" y="1412777"/>
            <a:ext cx="69847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 your main points one by one in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order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Pause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the end of each point (give people time to take notes, or time to think about what you are saying).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it absolutely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when you move to another point. For example:</a:t>
            </a:r>
            <a:b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“The next point is that …....”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up 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you have presented so that the audience are prepared for Question session.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 attention to your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language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when delivering a keynote speech.</a:t>
            </a:r>
          </a:p>
        </p:txBody>
      </p:sp>
    </p:spTree>
    <p:extLst>
      <p:ext uri="{BB962C8B-B14F-4D97-AF65-F5344CB8AC3E}">
        <p14:creationId xmlns:p14="http://schemas.microsoft.com/office/powerpoint/2010/main" val="203618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2659</Words>
  <Application>Microsoft Office PowerPoint</Application>
  <PresentationFormat>宽屏</PresentationFormat>
  <Paragraphs>429</Paragraphs>
  <Slides>46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等线</vt:lpstr>
      <vt:lpstr>等线 Light</vt:lpstr>
      <vt:lpstr>微软雅黑</vt:lpstr>
      <vt:lpstr>Arial</vt:lpstr>
      <vt:lpstr>Blackadder ITC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</dc:creator>
  <cp:lastModifiedBy>Chao</cp:lastModifiedBy>
  <cp:revision>18</cp:revision>
  <dcterms:created xsi:type="dcterms:W3CDTF">2018-12-31T06:50:01Z</dcterms:created>
  <dcterms:modified xsi:type="dcterms:W3CDTF">2019-01-07T10:10:57Z</dcterms:modified>
</cp:coreProperties>
</file>