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25"/>
  </p:notesMasterIdLst>
  <p:handoutMasterIdLst>
    <p:handoutMasterId r:id="rId26"/>
  </p:handoutMasterIdLst>
  <p:sldIdLst>
    <p:sldId id="303" r:id="rId5"/>
    <p:sldId id="304" r:id="rId6"/>
    <p:sldId id="305" r:id="rId7"/>
    <p:sldId id="306" r:id="rId8"/>
    <p:sldId id="310" r:id="rId9"/>
    <p:sldId id="307" r:id="rId10"/>
    <p:sldId id="322" r:id="rId11"/>
    <p:sldId id="308" r:id="rId12"/>
    <p:sldId id="311" r:id="rId13"/>
    <p:sldId id="312" r:id="rId14"/>
    <p:sldId id="313" r:id="rId15"/>
    <p:sldId id="314" r:id="rId16"/>
    <p:sldId id="315" r:id="rId17"/>
    <p:sldId id="321" r:id="rId18"/>
    <p:sldId id="316" r:id="rId19"/>
    <p:sldId id="317" r:id="rId20"/>
    <p:sldId id="318" r:id="rId21"/>
    <p:sldId id="319" r:id="rId22"/>
    <p:sldId id="323" r:id="rId23"/>
    <p:sldId id="320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6">
          <p15:clr>
            <a:srgbClr val="A4A3A4"/>
          </p15:clr>
        </p15:guide>
        <p15:guide id="2" orient="horz" pos="833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4001">
          <p15:clr>
            <a:srgbClr val="A4A3A4"/>
          </p15:clr>
        </p15:guide>
        <p15:guide id="5" pos="309">
          <p15:clr>
            <a:srgbClr val="A4A3A4"/>
          </p15:clr>
        </p15:guide>
        <p15:guide id="6" pos="7294">
          <p15:clr>
            <a:srgbClr val="A4A3A4"/>
          </p15:clr>
        </p15:guide>
        <p15:guide id="7" pos="384">
          <p15:clr>
            <a:srgbClr val="A4A3A4"/>
          </p15:clr>
        </p15:guide>
        <p15:guide id="8" pos="7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547"/>
    <a:srgbClr val="EAEAEA"/>
    <a:srgbClr val="EEDC00"/>
    <a:srgbClr val="201519"/>
    <a:srgbClr val="00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749" autoAdjust="0"/>
  </p:normalViewPr>
  <p:slideViewPr>
    <p:cSldViewPr snapToGrid="0">
      <p:cViewPr varScale="1">
        <p:scale>
          <a:sx n="110" d="100"/>
          <a:sy n="110" d="100"/>
        </p:scale>
        <p:origin x="672" y="108"/>
      </p:cViewPr>
      <p:guideLst>
        <p:guide orient="horz" pos="3686"/>
        <p:guide orient="horz" pos="833"/>
        <p:guide orient="horz" pos="432"/>
        <p:guide orient="horz" pos="4001"/>
        <p:guide pos="309"/>
        <p:guide pos="7294"/>
        <p:guide pos="384"/>
        <p:guide pos="7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-682" y="-5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sz="8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8481E-7A05-4419-A0A4-6DD2DF21DBC6}" type="datetimeFigureOut">
              <a:rPr lang="en-US" sz="800"/>
              <a:t>9/15/2022</a:t>
            </a:fld>
            <a:endParaRPr sz="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sz="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4E519-52BF-49B4-853B-27B289441D69}" type="slidenum">
              <a:rPr sz="800"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2772439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06D45B96-3D6A-498D-B2F0-1E3BE332B42F}" type="datetimeFigureOut">
              <a:rPr lang="en-US"/>
              <a:pPr/>
              <a:t>9/15/2022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4000" y="756000"/>
            <a:ext cx="5501471" cy="3096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000" y="4140000"/>
            <a:ext cx="5500800" cy="432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</a:t>
            </a:r>
          </a:p>
          <a:p>
            <a:pPr lvl="6"/>
            <a:r>
              <a:t>Seven</a:t>
            </a:r>
          </a:p>
          <a:p>
            <a:pPr lvl="7"/>
            <a:r>
              <a:t>Eight</a:t>
            </a:r>
          </a:p>
          <a:p>
            <a:pPr lvl="8"/>
            <a:r>
              <a:t>nine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48F8BA1D-C711-49BA-9AF8-9EDF82793BF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0922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576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4008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40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8872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6304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3736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1168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28600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A5B651-56E9-AB48-B2D2-3E5B37E2DB25}" type="datetime1">
              <a:rPr lang="en-US" altLang="ja-JP" smtClean="0"/>
              <a:pPr/>
              <a:t>9/15/2022</a:t>
            </a:fld>
            <a:endParaRPr lang="ja-JP" altLang="en-US"/>
          </a:p>
        </p:txBody>
      </p:sp>
      <p:sp>
        <p:nvSpPr>
          <p:cNvPr id="6" name="スライド イメージ プレースホルダー 5"/>
          <p:cNvSpPr>
            <a:spLocks noGrp="1" noRot="1" noChangeAspect="1"/>
          </p:cNvSpPr>
          <p:nvPr>
            <p:ph type="sldImg"/>
          </p:nvPr>
        </p:nvSpPr>
        <p:spPr>
          <a:xfrm>
            <a:off x="684213" y="755650"/>
            <a:ext cx="5500687" cy="3095625"/>
          </a:xfrm>
        </p:spPr>
      </p:sp>
      <p:sp>
        <p:nvSpPr>
          <p:cNvPr id="7" name="ノー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63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 1">
    <p:bg>
      <p:bgPr>
        <a:solidFill>
          <a:srgbClr val="201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49261" y="2615044"/>
            <a:ext cx="5564188" cy="381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FFFFFF"/>
                </a:solidFill>
              </a:rPr>
              <a:t>日付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  <a:r>
              <a:rPr kumimoji="1" lang="ja-JP" altLang="en-US" dirty="0">
                <a:solidFill>
                  <a:srgbClr val="FFFFFF"/>
                </a:solidFill>
              </a:rPr>
              <a:t>（指定表示形式：</a:t>
            </a:r>
            <a:r>
              <a:rPr kumimoji="1" lang="en-US" altLang="ja-JP" dirty="0">
                <a:solidFill>
                  <a:srgbClr val="FFFFFF"/>
                </a:solidFill>
              </a:rPr>
              <a:t>2015</a:t>
            </a:r>
            <a:r>
              <a:rPr kumimoji="1" lang="ja-JP" altLang="en-US" dirty="0">
                <a:solidFill>
                  <a:srgbClr val="FFFFFF"/>
                </a:solidFill>
              </a:rPr>
              <a:t>年</a:t>
            </a:r>
            <a:r>
              <a:rPr kumimoji="1" lang="en-US" altLang="ja-JP" dirty="0">
                <a:solidFill>
                  <a:srgbClr val="FFFFFF"/>
                </a:solidFill>
              </a:rPr>
              <a:t>10</a:t>
            </a:r>
            <a:r>
              <a:rPr kumimoji="1" lang="ja-JP" altLang="en-US" dirty="0">
                <a:solidFill>
                  <a:srgbClr val="FFFFFF"/>
                </a:solidFill>
              </a:rPr>
              <a:t>月</a:t>
            </a:r>
            <a:r>
              <a:rPr kumimoji="1" lang="en-US" altLang="ja-JP" dirty="0">
                <a:solidFill>
                  <a:srgbClr val="FFFFFF"/>
                </a:solidFill>
              </a:rPr>
              <a:t>1</a:t>
            </a:r>
            <a:r>
              <a:rPr kumimoji="1" lang="ja-JP" altLang="en-US" dirty="0">
                <a:solidFill>
                  <a:srgbClr val="FFFFFF"/>
                </a:solidFill>
              </a:rPr>
              <a:t>日）</a:t>
            </a:r>
            <a:endParaRPr kumimoji="1" lang="en-US" altLang="ja-JP" dirty="0">
              <a:solidFill>
                <a:srgbClr val="FFFFFF"/>
              </a:solidFill>
            </a:endParaRPr>
          </a:p>
        </p:txBody>
      </p:sp>
      <p:sp>
        <p:nvSpPr>
          <p:cNvPr id="48" name="テキスト プレースホルダー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49261" y="3141785"/>
            <a:ext cx="5564188" cy="29432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>
                <a:solidFill>
                  <a:srgbClr val="FFFFFF"/>
                </a:solidFill>
              </a:rPr>
              <a:t>プレゼンテーター名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9261" y="3444629"/>
            <a:ext cx="5564188" cy="28286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>
                <a:solidFill>
                  <a:srgbClr val="FFFFFF"/>
                </a:solidFill>
              </a:rPr>
              <a:t>役職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1" name="テキスト プレースホルダー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49261" y="3737350"/>
            <a:ext cx="5564188" cy="29440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>
                <a:solidFill>
                  <a:srgbClr val="FFFFFF"/>
                </a:solidFill>
              </a:rPr>
              <a:t>部署名／会社名</a:t>
            </a:r>
            <a:r>
              <a:rPr kumimoji="1" lang="en-US" altLang="zh-CN" dirty="0">
                <a:solidFill>
                  <a:srgbClr val="FFFFFF"/>
                </a:solidFill>
              </a:rPr>
              <a:t>18pt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49261" y="1789200"/>
            <a:ext cx="10916165" cy="5232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東京エレクトロン タイトル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  <p:sp>
        <p:nvSpPr>
          <p:cNvPr id="30" name="フッター プレースホルダー 2"/>
          <p:cNvSpPr>
            <a:spLocks noGrp="1"/>
          </p:cNvSpPr>
          <p:nvPr userDrawn="1"/>
        </p:nvSpPr>
        <p:spPr>
          <a:xfrm>
            <a:off x="8632921" y="183314"/>
            <a:ext cx="2975145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bg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F233D7B-8960-4A86-AC33-9175E0EE9A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181"/>
            <a:ext cx="12188825" cy="3094819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92AA6D2-8BF6-4337-8B19-C2798797B215}"/>
              </a:ext>
            </a:extLst>
          </p:cNvPr>
          <p:cNvGrpSpPr/>
          <p:nvPr userDrawn="1"/>
        </p:nvGrpSpPr>
        <p:grpSpPr>
          <a:xfrm>
            <a:off x="-994259" y="0"/>
            <a:ext cx="823920" cy="6858001"/>
            <a:chOff x="-994259" y="0"/>
            <a:chExt cx="823920" cy="6820226"/>
          </a:xfrm>
        </p:grpSpPr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45DF6AF7-50F6-43F6-A175-F50E476641D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89" y="0"/>
              <a:ext cx="743150" cy="6813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/>
                <a:t>Cyan</a:t>
              </a: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3EB42BE6-4C42-4CFD-817C-7FE91DB7DBA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2042809"/>
              <a:ext cx="743150" cy="68134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4B4F54"/>
                  </a:solidFill>
                </a:rPr>
                <a:t>White</a:t>
              </a: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03EB7F46-ACED-4AB0-B098-9FF393BCF59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681348"/>
              <a:ext cx="743150" cy="68134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Gray</a:t>
              </a:r>
            </a:p>
          </p:txBody>
        </p:sp>
        <p:sp>
          <p:nvSpPr>
            <p:cNvPr id="15" name="Rectangle 39">
              <a:extLst>
                <a:ext uri="{FF2B5EF4-FFF2-40B4-BE49-F238E27FC236}">
                  <a16:creationId xmlns:a16="http://schemas.microsoft.com/office/drawing/2014/main" id="{20DED848-6E7C-472E-B406-2C9F7DD7D1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2724157"/>
              <a:ext cx="743150" cy="6813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Magenta</a:t>
              </a:r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F3C71801-7847-45FB-B64B-0DC7014BB36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4087970"/>
              <a:ext cx="743150" cy="6813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Turquoise</a:t>
              </a:r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2D498A0C-B046-4196-A0B1-F1D86D3A52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4765237"/>
              <a:ext cx="743150" cy="6813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Green</a:t>
              </a:r>
            </a:p>
          </p:txBody>
        </p:sp>
        <p:sp>
          <p:nvSpPr>
            <p:cNvPr id="18" name="Rectangle 43">
              <a:extLst>
                <a:ext uri="{FF2B5EF4-FFF2-40B4-BE49-F238E27FC236}">
                  <a16:creationId xmlns:a16="http://schemas.microsoft.com/office/drawing/2014/main" id="{61FF677C-E1A5-4992-A304-5F55CAE9B27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5451781"/>
              <a:ext cx="743150" cy="68134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Yellow</a:t>
              </a:r>
            </a:p>
          </p:txBody>
        </p:sp>
        <p:sp>
          <p:nvSpPr>
            <p:cNvPr id="19" name="TextBox 58">
              <a:extLst>
                <a:ext uri="{FF2B5EF4-FFF2-40B4-BE49-F238E27FC236}">
                  <a16:creationId xmlns:a16="http://schemas.microsoft.com/office/drawing/2014/main" id="{CCFCE013-E795-46C0-9CED-3022087D60D4}"/>
                </a:ext>
              </a:extLst>
            </p:cNvPr>
            <p:cNvSpPr txBox="1"/>
            <p:nvPr userDrawn="1"/>
          </p:nvSpPr>
          <p:spPr>
            <a:xfrm>
              <a:off x="-990122" y="2260341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4CD3715D-DF24-449F-99A4-89A8C0225AD9}"/>
                </a:ext>
              </a:extLst>
            </p:cNvPr>
            <p:cNvSpPr txBox="1"/>
            <p:nvPr userDrawn="1"/>
          </p:nvSpPr>
          <p:spPr>
            <a:xfrm>
              <a:off x="-994259" y="896067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  <a:endParaRPr lang="en-US" sz="900" dirty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60">
              <a:extLst>
                <a:ext uri="{FF2B5EF4-FFF2-40B4-BE49-F238E27FC236}">
                  <a16:creationId xmlns:a16="http://schemas.microsoft.com/office/drawing/2014/main" id="{C8AAEC8B-47B3-4BD9-A805-3FF6EDD5BD0B}"/>
                </a:ext>
              </a:extLst>
            </p:cNvPr>
            <p:cNvSpPr txBox="1"/>
            <p:nvPr userDrawn="1"/>
          </p:nvSpPr>
          <p:spPr>
            <a:xfrm>
              <a:off x="-990121" y="208422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22" name="TextBox 62">
              <a:extLst>
                <a:ext uri="{FF2B5EF4-FFF2-40B4-BE49-F238E27FC236}">
                  <a16:creationId xmlns:a16="http://schemas.microsoft.com/office/drawing/2014/main" id="{C5C7185E-2D1D-44E4-9737-8F872B171EC7}"/>
                </a:ext>
              </a:extLst>
            </p:cNvPr>
            <p:cNvSpPr txBox="1"/>
            <p:nvPr userDrawn="1"/>
          </p:nvSpPr>
          <p:spPr>
            <a:xfrm>
              <a:off x="-990121" y="2948548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23" name="TextBox 64">
              <a:extLst>
                <a:ext uri="{FF2B5EF4-FFF2-40B4-BE49-F238E27FC236}">
                  <a16:creationId xmlns:a16="http://schemas.microsoft.com/office/drawing/2014/main" id="{E4A62434-0535-40FF-A6B5-04DBFFF2BF1E}"/>
                </a:ext>
              </a:extLst>
            </p:cNvPr>
            <p:cNvSpPr txBox="1"/>
            <p:nvPr userDrawn="1"/>
          </p:nvSpPr>
          <p:spPr>
            <a:xfrm>
              <a:off x="-990122" y="4316618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24" name="TextBox 65">
              <a:extLst>
                <a:ext uri="{FF2B5EF4-FFF2-40B4-BE49-F238E27FC236}">
                  <a16:creationId xmlns:a16="http://schemas.microsoft.com/office/drawing/2014/main" id="{D9E90D94-B4E8-423C-96F3-657AA2A3153C}"/>
                </a:ext>
              </a:extLst>
            </p:cNvPr>
            <p:cNvSpPr txBox="1"/>
            <p:nvPr userDrawn="1"/>
          </p:nvSpPr>
          <p:spPr>
            <a:xfrm>
              <a:off x="-990122" y="5000652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25" name="TextBox 66">
              <a:extLst>
                <a:ext uri="{FF2B5EF4-FFF2-40B4-BE49-F238E27FC236}">
                  <a16:creationId xmlns:a16="http://schemas.microsoft.com/office/drawing/2014/main" id="{77F96C54-20CF-494D-94D9-DFB262E4FBB1}"/>
                </a:ext>
              </a:extLst>
            </p:cNvPr>
            <p:cNvSpPr txBox="1"/>
            <p:nvPr userDrawn="1"/>
          </p:nvSpPr>
          <p:spPr>
            <a:xfrm>
              <a:off x="-990122" y="5684689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DCF42994-6910-44DD-94F4-01FF996E5A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6138327"/>
              <a:ext cx="743150" cy="6813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Orange</a:t>
              </a:r>
            </a:p>
          </p:txBody>
        </p:sp>
        <p:sp>
          <p:nvSpPr>
            <p:cNvPr id="27" name="TextBox 66">
              <a:extLst>
                <a:ext uri="{FF2B5EF4-FFF2-40B4-BE49-F238E27FC236}">
                  <a16:creationId xmlns:a16="http://schemas.microsoft.com/office/drawing/2014/main" id="{42A3F259-B30A-4173-8268-63EBB2D97084}"/>
                </a:ext>
              </a:extLst>
            </p:cNvPr>
            <p:cNvSpPr txBox="1"/>
            <p:nvPr userDrawn="1"/>
          </p:nvSpPr>
          <p:spPr>
            <a:xfrm>
              <a:off x="-990121" y="6388998"/>
              <a:ext cx="628050" cy="43122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FF9446CD-1D83-4F4E-9574-D5089BD0AC0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3401424"/>
              <a:ext cx="743150" cy="6813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Purple</a:t>
              </a: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9B458FFC-C81B-411E-9BC3-A9A731B95897}"/>
                </a:ext>
              </a:extLst>
            </p:cNvPr>
            <p:cNvSpPr txBox="1"/>
            <p:nvPr userDrawn="1"/>
          </p:nvSpPr>
          <p:spPr>
            <a:xfrm>
              <a:off x="-990122" y="3632581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92401880-6EE7-4BFE-9394-4F56FB73D68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1362697"/>
              <a:ext cx="743150" cy="6813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Light Gray</a:t>
              </a:r>
            </a:p>
          </p:txBody>
        </p:sp>
        <p:sp>
          <p:nvSpPr>
            <p:cNvPr id="32" name="TextBox 59">
              <a:extLst>
                <a:ext uri="{FF2B5EF4-FFF2-40B4-BE49-F238E27FC236}">
                  <a16:creationId xmlns:a16="http://schemas.microsoft.com/office/drawing/2014/main" id="{E4A223A6-197F-4CBE-8BBA-ED297ABB2991}"/>
                </a:ext>
              </a:extLst>
            </p:cNvPr>
            <p:cNvSpPr txBox="1"/>
            <p:nvPr userDrawn="1"/>
          </p:nvSpPr>
          <p:spPr>
            <a:xfrm>
              <a:off x="-994259" y="1577416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R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G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  <a:endParaRPr lang="en-US" sz="9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B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3" name="図 32">
            <a:extLst>
              <a:ext uri="{FF2B5EF4-FFF2-40B4-BE49-F238E27FC236}">
                <a16:creationId xmlns:a16="http://schemas.microsoft.com/office/drawing/2014/main" id="{31948A3F-49BF-4884-94C5-C1EAB63BF9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8" y="497605"/>
            <a:ext cx="1282878" cy="7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31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215" y="1382712"/>
            <a:ext cx="5294168" cy="478948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本文は</a:t>
            </a:r>
            <a:r>
              <a:rPr kumimoji="1" lang="en-US" altLang="ja-JP" dirty="0"/>
              <a:t>24pt</a:t>
            </a:r>
            <a:r>
              <a:rPr kumimoji="1" lang="ja-JP" altLang="en-US" dirty="0"/>
              <a:t>のメイリオで入力します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1" name="テキスト プレースホルダー 3"/>
          <p:cNvSpPr>
            <a:spLocks noGrp="1"/>
          </p:cNvSpPr>
          <p:nvPr>
            <p:ph type="body" sz="quarter" idx="16" hasCustomPrompt="1"/>
          </p:nvPr>
        </p:nvSpPr>
        <p:spPr>
          <a:xfrm>
            <a:off x="6267447" y="1389639"/>
            <a:ext cx="5294168" cy="478948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本文は</a:t>
            </a:r>
            <a:r>
              <a:rPr kumimoji="1" lang="en-US" altLang="ja-JP" dirty="0"/>
              <a:t>24pt</a:t>
            </a:r>
            <a:r>
              <a:rPr kumimoji="1" lang="ja-JP" altLang="en-US" dirty="0"/>
              <a:t>のメイリオで入力します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見出し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37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49262" y="3595688"/>
            <a:ext cx="10916164" cy="2578284"/>
          </a:xfrm>
          <a:solidFill>
            <a:srgbClr val="4B4F54"/>
          </a:solidFill>
        </p:spPr>
        <p:txBody>
          <a:bodyPr tIns="73152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アイコンをクリックして図を挿入します</a:t>
            </a:r>
          </a:p>
        </p:txBody>
      </p:sp>
      <p:sp>
        <p:nvSpPr>
          <p:cNvPr id="9" name="テキスト プレースホルダー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214" y="1382713"/>
            <a:ext cx="10905835" cy="199433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本文は</a:t>
            </a:r>
            <a:r>
              <a:rPr kumimoji="1" lang="en-US" altLang="ja-JP" dirty="0"/>
              <a:t>24pt</a:t>
            </a:r>
            <a:r>
              <a:rPr kumimoji="1" lang="ja-JP" altLang="en-US" dirty="0"/>
              <a:t>のメイリオで入力します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見出し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52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Fram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5" cy="6173972"/>
          </a:xfrm>
          <a:solidFill>
            <a:srgbClr val="4B4F54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アイコンをクリックして図を挿入します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 userDrawn="1"/>
        </p:nvSpPr>
        <p:spPr>
          <a:xfrm>
            <a:off x="8632921" y="183314"/>
            <a:ext cx="2975145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bg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見出し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374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 bwMode="ltGray">
          <a:xfrm>
            <a:off x="0" y="0"/>
            <a:ext cx="12188825" cy="6173972"/>
          </a:xfrm>
          <a:prstGeom prst="rect">
            <a:avLst/>
          </a:prstGeom>
          <a:solidFill>
            <a:srgbClr val="201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244"/>
          </a:xfrm>
          <a:prstGeom prst="rect">
            <a:avLst/>
          </a:prstGeom>
        </p:spPr>
      </p:pic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489600" y="2905200"/>
            <a:ext cx="10916165" cy="523220"/>
          </a:xfrm>
          <a:ln>
            <a:noFill/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セクション名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11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 bwMode="ltGray">
          <a:xfrm>
            <a:off x="0" y="0"/>
            <a:ext cx="12188825" cy="6173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244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489600" y="2905200"/>
            <a:ext cx="10916165" cy="523220"/>
          </a:xfrm>
          <a:ln>
            <a:noFill/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セクション名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4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 bwMode="ltGray">
          <a:xfrm>
            <a:off x="0" y="0"/>
            <a:ext cx="12188825" cy="61739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244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89600" y="2905200"/>
            <a:ext cx="10916165" cy="523220"/>
          </a:xfrm>
          <a:ln>
            <a:noFill/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セクション名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75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 bwMode="ltGray">
          <a:xfrm>
            <a:off x="0" y="0"/>
            <a:ext cx="12188825" cy="61739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244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89600" y="2905200"/>
            <a:ext cx="10916165" cy="523220"/>
          </a:xfrm>
          <a:ln>
            <a:noFill/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セクション名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77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 bwMode="ltGray">
          <a:xfrm>
            <a:off x="0" y="0"/>
            <a:ext cx="12188825" cy="61739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244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89600" y="2905200"/>
            <a:ext cx="10916165" cy="523220"/>
          </a:xfrm>
          <a:ln>
            <a:noFill/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セクション名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552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 bwMode="ltGray">
          <a:xfrm>
            <a:off x="0" y="0"/>
            <a:ext cx="12188825" cy="61739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244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89600" y="2905200"/>
            <a:ext cx="10916165" cy="523220"/>
          </a:xfrm>
          <a:ln>
            <a:noFill/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セクション名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32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 2">
    <p:bg>
      <p:bgPr>
        <a:solidFill>
          <a:srgbClr val="201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58ACBDB1-2058-4380-9294-60E20178DC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181"/>
            <a:ext cx="12188825" cy="3094819"/>
          </a:xfrm>
          <a:prstGeom prst="rect">
            <a:avLst/>
          </a:prstGeom>
        </p:spPr>
      </p:pic>
      <p:sp>
        <p:nvSpPr>
          <p:cNvPr id="54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649261" y="2615044"/>
            <a:ext cx="5564188" cy="381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FFFFFF"/>
                </a:solidFill>
              </a:rPr>
              <a:t>日付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  <a:r>
              <a:rPr kumimoji="1" lang="ja-JP" altLang="en-US" dirty="0">
                <a:solidFill>
                  <a:srgbClr val="FFFFFF"/>
                </a:solidFill>
              </a:rPr>
              <a:t>（指定表示形式：</a:t>
            </a:r>
            <a:r>
              <a:rPr kumimoji="1" lang="en-US" altLang="ja-JP" dirty="0">
                <a:solidFill>
                  <a:srgbClr val="FFFFFF"/>
                </a:solidFill>
              </a:rPr>
              <a:t>2015</a:t>
            </a:r>
            <a:r>
              <a:rPr kumimoji="1" lang="ja-JP" altLang="en-US" dirty="0">
                <a:solidFill>
                  <a:srgbClr val="FFFFFF"/>
                </a:solidFill>
              </a:rPr>
              <a:t>年</a:t>
            </a:r>
            <a:r>
              <a:rPr kumimoji="1" lang="en-US" altLang="ja-JP" dirty="0">
                <a:solidFill>
                  <a:srgbClr val="FFFFFF"/>
                </a:solidFill>
              </a:rPr>
              <a:t>10</a:t>
            </a:r>
            <a:r>
              <a:rPr kumimoji="1" lang="ja-JP" altLang="en-US" dirty="0">
                <a:solidFill>
                  <a:srgbClr val="FFFFFF"/>
                </a:solidFill>
              </a:rPr>
              <a:t>月</a:t>
            </a:r>
            <a:r>
              <a:rPr kumimoji="1" lang="en-US" altLang="ja-JP" dirty="0">
                <a:solidFill>
                  <a:srgbClr val="FFFFFF"/>
                </a:solidFill>
              </a:rPr>
              <a:t>1</a:t>
            </a:r>
            <a:r>
              <a:rPr kumimoji="1" lang="ja-JP" altLang="en-US" dirty="0">
                <a:solidFill>
                  <a:srgbClr val="FFFFFF"/>
                </a:solidFill>
              </a:rPr>
              <a:t>日）</a:t>
            </a:r>
            <a:endParaRPr kumimoji="1" lang="en-US" altLang="ja-JP" dirty="0">
              <a:solidFill>
                <a:srgbClr val="FFFFFF"/>
              </a:solidFill>
            </a:endParaRP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649261" y="3141785"/>
            <a:ext cx="5564188" cy="29432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>
                <a:solidFill>
                  <a:srgbClr val="FFFFFF"/>
                </a:solidFill>
              </a:rPr>
              <a:t>プレゼンテーター名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9261" y="3444629"/>
            <a:ext cx="5564188" cy="28286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>
                <a:solidFill>
                  <a:srgbClr val="FFFFFF"/>
                </a:solidFill>
              </a:rPr>
              <a:t>役職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9261" y="3737350"/>
            <a:ext cx="5564188" cy="29440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>
                <a:solidFill>
                  <a:srgbClr val="FFFFFF"/>
                </a:solidFill>
              </a:rPr>
              <a:t>部署名／会社名</a:t>
            </a:r>
            <a:r>
              <a:rPr kumimoji="1" lang="en-US" altLang="zh-CN" dirty="0">
                <a:solidFill>
                  <a:srgbClr val="FFFFFF"/>
                </a:solidFill>
              </a:rPr>
              <a:t>18pt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8" name="タイトル 1"/>
          <p:cNvSpPr>
            <a:spLocks noGrp="1"/>
          </p:cNvSpPr>
          <p:nvPr>
            <p:ph type="title" hasCustomPrompt="1"/>
          </p:nvPr>
        </p:nvSpPr>
        <p:spPr>
          <a:xfrm>
            <a:off x="649261" y="1789200"/>
            <a:ext cx="10916165" cy="5232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東京エレクトロン タイトル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  <p:sp>
        <p:nvSpPr>
          <p:cNvPr id="47" name="フッター プレースホルダー 2"/>
          <p:cNvSpPr>
            <a:spLocks noGrp="1"/>
          </p:cNvSpPr>
          <p:nvPr userDrawn="1"/>
        </p:nvSpPr>
        <p:spPr>
          <a:xfrm>
            <a:off x="8632921" y="183314"/>
            <a:ext cx="2975145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bg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FBA35E2-F379-4406-9E81-018E60DDE247}"/>
              </a:ext>
            </a:extLst>
          </p:cNvPr>
          <p:cNvGrpSpPr/>
          <p:nvPr userDrawn="1"/>
        </p:nvGrpSpPr>
        <p:grpSpPr>
          <a:xfrm>
            <a:off x="-994259" y="0"/>
            <a:ext cx="823920" cy="6858001"/>
            <a:chOff x="-994259" y="0"/>
            <a:chExt cx="823920" cy="6820226"/>
          </a:xfrm>
        </p:grpSpPr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8FAECD30-DBAE-492D-A674-E2ECAC5C154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89" y="0"/>
              <a:ext cx="743150" cy="6813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/>
                <a:t>Cyan</a:t>
              </a: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889D9E7A-8380-43D1-B185-4D4A016EFC7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2042809"/>
              <a:ext cx="743150" cy="68134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4B4F54"/>
                  </a:solidFill>
                </a:rPr>
                <a:t>White</a:t>
              </a: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B92D20F8-D9D2-44A0-9153-4BFAB96866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681348"/>
              <a:ext cx="743150" cy="68134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Gray</a:t>
              </a:r>
            </a:p>
          </p:txBody>
        </p:sp>
        <p:sp>
          <p:nvSpPr>
            <p:cNvPr id="15" name="Rectangle 39">
              <a:extLst>
                <a:ext uri="{FF2B5EF4-FFF2-40B4-BE49-F238E27FC236}">
                  <a16:creationId xmlns:a16="http://schemas.microsoft.com/office/drawing/2014/main" id="{F645DE39-9CC3-4BBD-B256-8D6EBD0B4EC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2724157"/>
              <a:ext cx="743150" cy="6813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Magenta</a:t>
              </a:r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2807FBA2-95B6-4645-86C9-FD074FBE936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4087970"/>
              <a:ext cx="743150" cy="6813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Turquoise</a:t>
              </a:r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6938F78D-7D5B-47C8-9EAF-AD09B1A22E5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4765237"/>
              <a:ext cx="743150" cy="6813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Green</a:t>
              </a:r>
            </a:p>
          </p:txBody>
        </p:sp>
        <p:sp>
          <p:nvSpPr>
            <p:cNvPr id="18" name="Rectangle 43">
              <a:extLst>
                <a:ext uri="{FF2B5EF4-FFF2-40B4-BE49-F238E27FC236}">
                  <a16:creationId xmlns:a16="http://schemas.microsoft.com/office/drawing/2014/main" id="{ED8DED13-92E4-43E0-89CB-FB2995B572C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5451781"/>
              <a:ext cx="743150" cy="68134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Yellow</a:t>
              </a:r>
            </a:p>
          </p:txBody>
        </p:sp>
        <p:sp>
          <p:nvSpPr>
            <p:cNvPr id="19" name="TextBox 58">
              <a:extLst>
                <a:ext uri="{FF2B5EF4-FFF2-40B4-BE49-F238E27FC236}">
                  <a16:creationId xmlns:a16="http://schemas.microsoft.com/office/drawing/2014/main" id="{73B42C0F-3D27-4A4F-BB99-75EB2D7DE0E4}"/>
                </a:ext>
              </a:extLst>
            </p:cNvPr>
            <p:cNvSpPr txBox="1"/>
            <p:nvPr userDrawn="1"/>
          </p:nvSpPr>
          <p:spPr>
            <a:xfrm>
              <a:off x="-990122" y="2260341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B8E121C2-B4CD-4DFE-8282-6544C301E111}"/>
                </a:ext>
              </a:extLst>
            </p:cNvPr>
            <p:cNvSpPr txBox="1"/>
            <p:nvPr userDrawn="1"/>
          </p:nvSpPr>
          <p:spPr>
            <a:xfrm>
              <a:off x="-994259" y="896067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  <a:endParaRPr lang="en-US" sz="900" dirty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60">
              <a:extLst>
                <a:ext uri="{FF2B5EF4-FFF2-40B4-BE49-F238E27FC236}">
                  <a16:creationId xmlns:a16="http://schemas.microsoft.com/office/drawing/2014/main" id="{F4DCC98F-5F32-4C9F-8B97-46AB7973745E}"/>
                </a:ext>
              </a:extLst>
            </p:cNvPr>
            <p:cNvSpPr txBox="1"/>
            <p:nvPr userDrawn="1"/>
          </p:nvSpPr>
          <p:spPr>
            <a:xfrm>
              <a:off x="-990121" y="208422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22" name="TextBox 62">
              <a:extLst>
                <a:ext uri="{FF2B5EF4-FFF2-40B4-BE49-F238E27FC236}">
                  <a16:creationId xmlns:a16="http://schemas.microsoft.com/office/drawing/2014/main" id="{BC85A68F-6CA0-476F-9DA7-A6B94D59FE7D}"/>
                </a:ext>
              </a:extLst>
            </p:cNvPr>
            <p:cNvSpPr txBox="1"/>
            <p:nvPr userDrawn="1"/>
          </p:nvSpPr>
          <p:spPr>
            <a:xfrm>
              <a:off x="-990121" y="2948548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23" name="TextBox 64">
              <a:extLst>
                <a:ext uri="{FF2B5EF4-FFF2-40B4-BE49-F238E27FC236}">
                  <a16:creationId xmlns:a16="http://schemas.microsoft.com/office/drawing/2014/main" id="{12383A76-ABAE-4FCA-B8D6-4C7389C3D4D5}"/>
                </a:ext>
              </a:extLst>
            </p:cNvPr>
            <p:cNvSpPr txBox="1"/>
            <p:nvPr userDrawn="1"/>
          </p:nvSpPr>
          <p:spPr>
            <a:xfrm>
              <a:off x="-990122" y="4316618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24" name="TextBox 65">
              <a:extLst>
                <a:ext uri="{FF2B5EF4-FFF2-40B4-BE49-F238E27FC236}">
                  <a16:creationId xmlns:a16="http://schemas.microsoft.com/office/drawing/2014/main" id="{9B00C0F9-DFF3-44BB-8492-1173CB5842B9}"/>
                </a:ext>
              </a:extLst>
            </p:cNvPr>
            <p:cNvSpPr txBox="1"/>
            <p:nvPr userDrawn="1"/>
          </p:nvSpPr>
          <p:spPr>
            <a:xfrm>
              <a:off x="-990122" y="5000652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25" name="TextBox 66">
              <a:extLst>
                <a:ext uri="{FF2B5EF4-FFF2-40B4-BE49-F238E27FC236}">
                  <a16:creationId xmlns:a16="http://schemas.microsoft.com/office/drawing/2014/main" id="{62F72719-D996-402B-8F96-43A2CAE99EAB}"/>
                </a:ext>
              </a:extLst>
            </p:cNvPr>
            <p:cNvSpPr txBox="1"/>
            <p:nvPr userDrawn="1"/>
          </p:nvSpPr>
          <p:spPr>
            <a:xfrm>
              <a:off x="-990122" y="5684689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FF42823A-5970-455F-A005-135254CE56A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6138327"/>
              <a:ext cx="743150" cy="6813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Orange</a:t>
              </a:r>
            </a:p>
          </p:txBody>
        </p:sp>
        <p:sp>
          <p:nvSpPr>
            <p:cNvPr id="27" name="TextBox 66">
              <a:extLst>
                <a:ext uri="{FF2B5EF4-FFF2-40B4-BE49-F238E27FC236}">
                  <a16:creationId xmlns:a16="http://schemas.microsoft.com/office/drawing/2014/main" id="{B3F978B2-DBBE-47B0-A770-8E4DE17542A5}"/>
                </a:ext>
              </a:extLst>
            </p:cNvPr>
            <p:cNvSpPr txBox="1"/>
            <p:nvPr userDrawn="1"/>
          </p:nvSpPr>
          <p:spPr>
            <a:xfrm>
              <a:off x="-990121" y="6388998"/>
              <a:ext cx="628050" cy="43122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B114D1A6-8A74-4233-A973-5C973FAF53E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3401424"/>
              <a:ext cx="743150" cy="6813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Purple</a:t>
              </a: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1373E163-3BE3-4506-ACE7-BC731A2B6957}"/>
                </a:ext>
              </a:extLst>
            </p:cNvPr>
            <p:cNvSpPr txBox="1"/>
            <p:nvPr userDrawn="1"/>
          </p:nvSpPr>
          <p:spPr>
            <a:xfrm>
              <a:off x="-990122" y="3632581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A403F862-D610-42FC-A483-006424CD95F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1362697"/>
              <a:ext cx="743150" cy="6813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Light Gray</a:t>
              </a:r>
            </a:p>
          </p:txBody>
        </p:sp>
        <p:sp>
          <p:nvSpPr>
            <p:cNvPr id="31" name="TextBox 59">
              <a:extLst>
                <a:ext uri="{FF2B5EF4-FFF2-40B4-BE49-F238E27FC236}">
                  <a16:creationId xmlns:a16="http://schemas.microsoft.com/office/drawing/2014/main" id="{27DA5A27-199D-4695-89A3-32949561B6E8}"/>
                </a:ext>
              </a:extLst>
            </p:cNvPr>
            <p:cNvSpPr txBox="1"/>
            <p:nvPr userDrawn="1"/>
          </p:nvSpPr>
          <p:spPr>
            <a:xfrm>
              <a:off x="-994259" y="1577416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R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G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  <a:endParaRPr lang="en-US" sz="9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B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ACDF45F3-94DB-4ED8-BAE4-E87D36C299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8" y="497605"/>
            <a:ext cx="1282878" cy="7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64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 bwMode="ltGray">
          <a:xfrm>
            <a:off x="0" y="0"/>
            <a:ext cx="12188825" cy="6173972"/>
          </a:xfrm>
          <a:prstGeom prst="rect">
            <a:avLst/>
          </a:prstGeom>
          <a:solidFill>
            <a:srgbClr val="EE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244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89600" y="2905200"/>
            <a:ext cx="10916165" cy="523220"/>
          </a:xfrm>
          <a:ln>
            <a:noFill/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セクション名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58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 bwMode="ltGray">
          <a:xfrm>
            <a:off x="0" y="0"/>
            <a:ext cx="12188825" cy="61739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244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89600" y="2905200"/>
            <a:ext cx="10916165" cy="523220"/>
          </a:xfrm>
          <a:ln>
            <a:noFill/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セクション名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28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 userDrawn="1"/>
        </p:nvSpPr>
        <p:spPr>
          <a:xfrm>
            <a:off x="2451166" y="1651664"/>
            <a:ext cx="74492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ja-JP" altLang="en-US" sz="3600" b="1" dirty="0">
                <a:solidFill>
                  <a:schemeClr val="accent6"/>
                </a:solidFill>
              </a:rPr>
              <a:t>本資料の取扱上の注意</a:t>
            </a:r>
          </a:p>
          <a:p>
            <a:pPr marL="0" indent="0" algn="ctr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ja-JP" alt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800" dirty="0"/>
              <a:t>本資料には機密情報が含まれています。当社の書面による承諾なしに複写、または第三者への開示はできません。</a:t>
            </a:r>
          </a:p>
          <a:p>
            <a:pPr marL="0" indent="0" algn="ctr">
              <a:buNone/>
            </a:pPr>
            <a:endParaRPr lang="ja-JP" altLang="en-US" sz="2800" dirty="0"/>
          </a:p>
          <a:p>
            <a:pPr marL="0" indent="0" algn="ctr">
              <a:buNone/>
            </a:pPr>
            <a:r>
              <a:rPr lang="ja-JP" altLang="en-US" sz="2800" dirty="0"/>
              <a:t>東京エレクトロン</a:t>
            </a:r>
          </a:p>
        </p:txBody>
      </p:sp>
    </p:spTree>
    <p:extLst>
      <p:ext uri="{BB962C8B-B14F-4D97-AF65-F5344CB8AC3E}">
        <p14:creationId xmlns:p14="http://schemas.microsoft.com/office/powerpoint/2010/main" val="282303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-1"/>
            <a:ext cx="12188820" cy="685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9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 3">
    <p:bg>
      <p:bgPr>
        <a:solidFill>
          <a:srgbClr val="201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4100198-6D89-4981-B3FF-5479C3D96E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181"/>
            <a:ext cx="12188825" cy="3094819"/>
          </a:xfrm>
          <a:prstGeom prst="rect">
            <a:avLst/>
          </a:prstGeom>
        </p:spPr>
      </p:pic>
      <p:sp>
        <p:nvSpPr>
          <p:cNvPr id="47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649261" y="2615044"/>
            <a:ext cx="5564188" cy="381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FFFFFF"/>
                </a:solidFill>
              </a:rPr>
              <a:t>日付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  <a:r>
              <a:rPr kumimoji="1" lang="ja-JP" altLang="en-US" dirty="0">
                <a:solidFill>
                  <a:srgbClr val="FFFFFF"/>
                </a:solidFill>
              </a:rPr>
              <a:t>（指定表示形式：</a:t>
            </a:r>
            <a:r>
              <a:rPr kumimoji="1" lang="en-US" altLang="ja-JP" dirty="0">
                <a:solidFill>
                  <a:srgbClr val="FFFFFF"/>
                </a:solidFill>
              </a:rPr>
              <a:t>2015</a:t>
            </a:r>
            <a:r>
              <a:rPr kumimoji="1" lang="ja-JP" altLang="en-US" dirty="0">
                <a:solidFill>
                  <a:srgbClr val="FFFFFF"/>
                </a:solidFill>
              </a:rPr>
              <a:t>年</a:t>
            </a:r>
            <a:r>
              <a:rPr kumimoji="1" lang="en-US" altLang="ja-JP" dirty="0">
                <a:solidFill>
                  <a:srgbClr val="FFFFFF"/>
                </a:solidFill>
              </a:rPr>
              <a:t>10</a:t>
            </a:r>
            <a:r>
              <a:rPr kumimoji="1" lang="ja-JP" altLang="en-US" dirty="0">
                <a:solidFill>
                  <a:srgbClr val="FFFFFF"/>
                </a:solidFill>
              </a:rPr>
              <a:t>月</a:t>
            </a:r>
            <a:r>
              <a:rPr kumimoji="1" lang="en-US" altLang="ja-JP" dirty="0">
                <a:solidFill>
                  <a:srgbClr val="FFFFFF"/>
                </a:solidFill>
              </a:rPr>
              <a:t>1</a:t>
            </a:r>
            <a:r>
              <a:rPr kumimoji="1" lang="ja-JP" altLang="en-US" dirty="0">
                <a:solidFill>
                  <a:srgbClr val="FFFFFF"/>
                </a:solidFill>
              </a:rPr>
              <a:t>日）</a:t>
            </a:r>
            <a:endParaRPr kumimoji="1" lang="en-US" altLang="ja-JP" dirty="0">
              <a:solidFill>
                <a:srgbClr val="FFFFFF"/>
              </a:solidFill>
            </a:endParaRPr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649261" y="3141785"/>
            <a:ext cx="5564188" cy="29432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>
                <a:solidFill>
                  <a:srgbClr val="FFFFFF"/>
                </a:solidFill>
              </a:rPr>
              <a:t>プレゼンテーター名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9261" y="3444629"/>
            <a:ext cx="5564188" cy="28286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>
                <a:solidFill>
                  <a:srgbClr val="FFFFFF"/>
                </a:solidFill>
              </a:rPr>
              <a:t>役職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9261" y="3737350"/>
            <a:ext cx="5564188" cy="29440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>
                <a:solidFill>
                  <a:srgbClr val="FFFFFF"/>
                </a:solidFill>
              </a:rPr>
              <a:t>部署名／会社名</a:t>
            </a:r>
            <a:r>
              <a:rPr kumimoji="1" lang="en-US" altLang="zh-CN" dirty="0">
                <a:solidFill>
                  <a:srgbClr val="FFFFFF"/>
                </a:solidFill>
              </a:rPr>
              <a:t>18pt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649261" y="1789200"/>
            <a:ext cx="10916165" cy="5232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東京エレクトロン タイトル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  <p:sp>
        <p:nvSpPr>
          <p:cNvPr id="49" name="フッター プレースホルダー 2"/>
          <p:cNvSpPr>
            <a:spLocks noGrp="1"/>
          </p:cNvSpPr>
          <p:nvPr userDrawn="1"/>
        </p:nvSpPr>
        <p:spPr>
          <a:xfrm>
            <a:off x="8632921" y="183314"/>
            <a:ext cx="2975145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bg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63E98C9-D31E-4DA8-B270-319A612CB119}"/>
              </a:ext>
            </a:extLst>
          </p:cNvPr>
          <p:cNvGrpSpPr/>
          <p:nvPr userDrawn="1"/>
        </p:nvGrpSpPr>
        <p:grpSpPr>
          <a:xfrm>
            <a:off x="-994259" y="0"/>
            <a:ext cx="823920" cy="6858001"/>
            <a:chOff x="-994259" y="0"/>
            <a:chExt cx="823920" cy="6820226"/>
          </a:xfrm>
        </p:grpSpPr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EC3F7DBA-4BF7-4CA1-8BD4-E2992392EEA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89" y="0"/>
              <a:ext cx="743150" cy="6813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/>
                <a:t>Cyan</a:t>
              </a: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2F826352-3299-42E2-A315-B3987CBAA14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2042809"/>
              <a:ext cx="743150" cy="68134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4B4F54"/>
                  </a:solidFill>
                </a:rPr>
                <a:t>White</a:t>
              </a: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BA836F5E-5632-42E6-AC72-1407908ABF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681348"/>
              <a:ext cx="743150" cy="68134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Gray</a:t>
              </a:r>
            </a:p>
          </p:txBody>
        </p:sp>
        <p:sp>
          <p:nvSpPr>
            <p:cNvPr id="15" name="Rectangle 39">
              <a:extLst>
                <a:ext uri="{FF2B5EF4-FFF2-40B4-BE49-F238E27FC236}">
                  <a16:creationId xmlns:a16="http://schemas.microsoft.com/office/drawing/2014/main" id="{52B6EF5D-06FB-4378-BA6D-ADF6E2C8CE1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2724157"/>
              <a:ext cx="743150" cy="6813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Magenta</a:t>
              </a:r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E9529B25-5F79-45D2-9FFC-B3F3CD956F8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4087970"/>
              <a:ext cx="743150" cy="6813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Turquoise</a:t>
              </a:r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DE879848-C65D-40CD-A31F-6EA58B4C87B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4765237"/>
              <a:ext cx="743150" cy="6813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Green</a:t>
              </a:r>
            </a:p>
          </p:txBody>
        </p:sp>
        <p:sp>
          <p:nvSpPr>
            <p:cNvPr id="18" name="Rectangle 43">
              <a:extLst>
                <a:ext uri="{FF2B5EF4-FFF2-40B4-BE49-F238E27FC236}">
                  <a16:creationId xmlns:a16="http://schemas.microsoft.com/office/drawing/2014/main" id="{E36ED714-1650-428F-9DCC-C82EB0B03F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5451781"/>
              <a:ext cx="743150" cy="68134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Yellow</a:t>
              </a:r>
            </a:p>
          </p:txBody>
        </p:sp>
        <p:sp>
          <p:nvSpPr>
            <p:cNvPr id="19" name="TextBox 58">
              <a:extLst>
                <a:ext uri="{FF2B5EF4-FFF2-40B4-BE49-F238E27FC236}">
                  <a16:creationId xmlns:a16="http://schemas.microsoft.com/office/drawing/2014/main" id="{BAF7DABF-AEC2-4EB5-9288-C5B7BC268573}"/>
                </a:ext>
              </a:extLst>
            </p:cNvPr>
            <p:cNvSpPr txBox="1"/>
            <p:nvPr userDrawn="1"/>
          </p:nvSpPr>
          <p:spPr>
            <a:xfrm>
              <a:off x="-990122" y="2260341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8F89FE9C-6696-4829-8318-5841BDE68CE0}"/>
                </a:ext>
              </a:extLst>
            </p:cNvPr>
            <p:cNvSpPr txBox="1"/>
            <p:nvPr userDrawn="1"/>
          </p:nvSpPr>
          <p:spPr>
            <a:xfrm>
              <a:off x="-994259" y="896067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  <a:endParaRPr lang="en-US" sz="900" dirty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60">
              <a:extLst>
                <a:ext uri="{FF2B5EF4-FFF2-40B4-BE49-F238E27FC236}">
                  <a16:creationId xmlns:a16="http://schemas.microsoft.com/office/drawing/2014/main" id="{9115D4F7-A20B-4259-81E0-8A7219CE362D}"/>
                </a:ext>
              </a:extLst>
            </p:cNvPr>
            <p:cNvSpPr txBox="1"/>
            <p:nvPr userDrawn="1"/>
          </p:nvSpPr>
          <p:spPr>
            <a:xfrm>
              <a:off x="-990121" y="208422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22" name="TextBox 62">
              <a:extLst>
                <a:ext uri="{FF2B5EF4-FFF2-40B4-BE49-F238E27FC236}">
                  <a16:creationId xmlns:a16="http://schemas.microsoft.com/office/drawing/2014/main" id="{B05DC081-F97A-4913-9C19-8453A4EB8739}"/>
                </a:ext>
              </a:extLst>
            </p:cNvPr>
            <p:cNvSpPr txBox="1"/>
            <p:nvPr userDrawn="1"/>
          </p:nvSpPr>
          <p:spPr>
            <a:xfrm>
              <a:off x="-990121" y="2948548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23" name="TextBox 64">
              <a:extLst>
                <a:ext uri="{FF2B5EF4-FFF2-40B4-BE49-F238E27FC236}">
                  <a16:creationId xmlns:a16="http://schemas.microsoft.com/office/drawing/2014/main" id="{5F75F346-29F9-4C25-A4B2-D6794AB3FE8E}"/>
                </a:ext>
              </a:extLst>
            </p:cNvPr>
            <p:cNvSpPr txBox="1"/>
            <p:nvPr userDrawn="1"/>
          </p:nvSpPr>
          <p:spPr>
            <a:xfrm>
              <a:off x="-990122" y="4316618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24" name="TextBox 65">
              <a:extLst>
                <a:ext uri="{FF2B5EF4-FFF2-40B4-BE49-F238E27FC236}">
                  <a16:creationId xmlns:a16="http://schemas.microsoft.com/office/drawing/2014/main" id="{8021181D-4635-4D62-ADE4-61B6BFC77BB4}"/>
                </a:ext>
              </a:extLst>
            </p:cNvPr>
            <p:cNvSpPr txBox="1"/>
            <p:nvPr userDrawn="1"/>
          </p:nvSpPr>
          <p:spPr>
            <a:xfrm>
              <a:off x="-990122" y="5000652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25" name="TextBox 66">
              <a:extLst>
                <a:ext uri="{FF2B5EF4-FFF2-40B4-BE49-F238E27FC236}">
                  <a16:creationId xmlns:a16="http://schemas.microsoft.com/office/drawing/2014/main" id="{288AF542-81B5-4CF1-B967-8BF453C48601}"/>
                </a:ext>
              </a:extLst>
            </p:cNvPr>
            <p:cNvSpPr txBox="1"/>
            <p:nvPr userDrawn="1"/>
          </p:nvSpPr>
          <p:spPr>
            <a:xfrm>
              <a:off x="-990122" y="5684689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0A31209F-8E0F-47C5-AFF9-CAF23F7F16A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6138327"/>
              <a:ext cx="743150" cy="6813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Orange</a:t>
              </a:r>
            </a:p>
          </p:txBody>
        </p:sp>
        <p:sp>
          <p:nvSpPr>
            <p:cNvPr id="27" name="TextBox 66">
              <a:extLst>
                <a:ext uri="{FF2B5EF4-FFF2-40B4-BE49-F238E27FC236}">
                  <a16:creationId xmlns:a16="http://schemas.microsoft.com/office/drawing/2014/main" id="{74435013-5E9D-43C5-8C59-92822FCA9B8C}"/>
                </a:ext>
              </a:extLst>
            </p:cNvPr>
            <p:cNvSpPr txBox="1"/>
            <p:nvPr userDrawn="1"/>
          </p:nvSpPr>
          <p:spPr>
            <a:xfrm>
              <a:off x="-990121" y="6388998"/>
              <a:ext cx="628050" cy="43122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2243776B-C035-498D-BCDA-30D00EE0303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3401424"/>
              <a:ext cx="743150" cy="6813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Purple</a:t>
              </a: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0A9FE61F-7B7D-4442-99B8-BA5C840CB7CC}"/>
                </a:ext>
              </a:extLst>
            </p:cNvPr>
            <p:cNvSpPr txBox="1"/>
            <p:nvPr userDrawn="1"/>
          </p:nvSpPr>
          <p:spPr>
            <a:xfrm>
              <a:off x="-990122" y="3632581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E2CB942D-6BE4-4735-BCBA-A3145E1DB68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1362697"/>
              <a:ext cx="743150" cy="6813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Light Gray</a:t>
              </a:r>
            </a:p>
          </p:txBody>
        </p:sp>
        <p:sp>
          <p:nvSpPr>
            <p:cNvPr id="31" name="TextBox 59">
              <a:extLst>
                <a:ext uri="{FF2B5EF4-FFF2-40B4-BE49-F238E27FC236}">
                  <a16:creationId xmlns:a16="http://schemas.microsoft.com/office/drawing/2014/main" id="{A0CC28F7-6AB3-4617-A865-F6C7EDB10324}"/>
                </a:ext>
              </a:extLst>
            </p:cNvPr>
            <p:cNvSpPr txBox="1"/>
            <p:nvPr userDrawn="1"/>
          </p:nvSpPr>
          <p:spPr>
            <a:xfrm>
              <a:off x="-994259" y="1577416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R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G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  <a:endParaRPr lang="en-US" sz="9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B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1A61ADAB-02BF-4E99-A0DA-F6CD1EB4C4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8" y="497605"/>
            <a:ext cx="1282878" cy="7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2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 4">
    <p:bg>
      <p:bgPr>
        <a:solidFill>
          <a:srgbClr val="201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7F298F34-F1A3-4FE1-BF9C-38FD39A2D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181"/>
            <a:ext cx="12188825" cy="3094819"/>
          </a:xfrm>
          <a:prstGeom prst="rect">
            <a:avLst/>
          </a:prstGeom>
        </p:spPr>
      </p:pic>
      <p:sp>
        <p:nvSpPr>
          <p:cNvPr id="52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649261" y="2615044"/>
            <a:ext cx="5564188" cy="381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FFFFFF"/>
                </a:solidFill>
              </a:rPr>
              <a:t>日付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  <a:r>
              <a:rPr kumimoji="1" lang="ja-JP" altLang="en-US" dirty="0">
                <a:solidFill>
                  <a:srgbClr val="FFFFFF"/>
                </a:solidFill>
              </a:rPr>
              <a:t>（指定表示形式：</a:t>
            </a:r>
            <a:r>
              <a:rPr kumimoji="1" lang="en-US" altLang="ja-JP" dirty="0">
                <a:solidFill>
                  <a:srgbClr val="FFFFFF"/>
                </a:solidFill>
              </a:rPr>
              <a:t>2015</a:t>
            </a:r>
            <a:r>
              <a:rPr kumimoji="1" lang="ja-JP" altLang="en-US" dirty="0">
                <a:solidFill>
                  <a:srgbClr val="FFFFFF"/>
                </a:solidFill>
              </a:rPr>
              <a:t>年</a:t>
            </a:r>
            <a:r>
              <a:rPr kumimoji="1" lang="en-US" altLang="ja-JP" dirty="0">
                <a:solidFill>
                  <a:srgbClr val="FFFFFF"/>
                </a:solidFill>
              </a:rPr>
              <a:t>10</a:t>
            </a:r>
            <a:r>
              <a:rPr kumimoji="1" lang="ja-JP" altLang="en-US" dirty="0">
                <a:solidFill>
                  <a:srgbClr val="FFFFFF"/>
                </a:solidFill>
              </a:rPr>
              <a:t>月</a:t>
            </a:r>
            <a:r>
              <a:rPr kumimoji="1" lang="en-US" altLang="ja-JP" dirty="0">
                <a:solidFill>
                  <a:srgbClr val="FFFFFF"/>
                </a:solidFill>
              </a:rPr>
              <a:t>1</a:t>
            </a:r>
            <a:r>
              <a:rPr kumimoji="1" lang="ja-JP" altLang="en-US" dirty="0">
                <a:solidFill>
                  <a:srgbClr val="FFFFFF"/>
                </a:solidFill>
              </a:rPr>
              <a:t>日）</a:t>
            </a:r>
            <a:endParaRPr kumimoji="1" lang="en-US" altLang="ja-JP" dirty="0">
              <a:solidFill>
                <a:srgbClr val="FFFFFF"/>
              </a:solidFill>
            </a:endParaRPr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649261" y="3141785"/>
            <a:ext cx="5564188" cy="29432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>
                <a:solidFill>
                  <a:srgbClr val="FFFFFF"/>
                </a:solidFill>
              </a:rPr>
              <a:t>プレゼンテーター名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9261" y="3444629"/>
            <a:ext cx="5564188" cy="28286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>
                <a:solidFill>
                  <a:srgbClr val="FFFFFF"/>
                </a:solidFill>
              </a:rPr>
              <a:t>役職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9261" y="3737350"/>
            <a:ext cx="5564188" cy="29440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>
                <a:solidFill>
                  <a:srgbClr val="FFFFFF"/>
                </a:solidFill>
              </a:rPr>
              <a:t>部署名／会社名</a:t>
            </a:r>
            <a:r>
              <a:rPr kumimoji="1" lang="en-US" altLang="zh-CN" dirty="0">
                <a:solidFill>
                  <a:srgbClr val="FFFFFF"/>
                </a:solidFill>
              </a:rPr>
              <a:t>18pt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6" name="タイトル 1"/>
          <p:cNvSpPr>
            <a:spLocks noGrp="1"/>
          </p:cNvSpPr>
          <p:nvPr>
            <p:ph type="title" hasCustomPrompt="1"/>
          </p:nvPr>
        </p:nvSpPr>
        <p:spPr>
          <a:xfrm>
            <a:off x="649261" y="1789200"/>
            <a:ext cx="10916165" cy="5232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東京エレクトロン タイトル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25CA7C3-B95F-444E-8565-89ACF816A574}"/>
              </a:ext>
            </a:extLst>
          </p:cNvPr>
          <p:cNvGrpSpPr/>
          <p:nvPr userDrawn="1"/>
        </p:nvGrpSpPr>
        <p:grpSpPr>
          <a:xfrm>
            <a:off x="-994259" y="0"/>
            <a:ext cx="823920" cy="6858001"/>
            <a:chOff x="-994259" y="0"/>
            <a:chExt cx="823920" cy="6820226"/>
          </a:xfrm>
        </p:grpSpPr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08D117DF-1D82-4D8F-B686-8771CABFD92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89" y="0"/>
              <a:ext cx="743150" cy="6813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/>
                <a:t>Cyan</a:t>
              </a: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8CE5B53B-9E87-493E-BD8F-FF979FB322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2042809"/>
              <a:ext cx="743150" cy="68134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4B4F54"/>
                  </a:solidFill>
                </a:rPr>
                <a:t>White</a:t>
              </a: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C60052F3-5A46-4A37-99DC-5B5E9E23435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681348"/>
              <a:ext cx="743150" cy="68134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Gray</a:t>
              </a:r>
            </a:p>
          </p:txBody>
        </p:sp>
        <p:sp>
          <p:nvSpPr>
            <p:cNvPr id="15" name="Rectangle 39">
              <a:extLst>
                <a:ext uri="{FF2B5EF4-FFF2-40B4-BE49-F238E27FC236}">
                  <a16:creationId xmlns:a16="http://schemas.microsoft.com/office/drawing/2014/main" id="{94567D55-C569-4DA6-A4DA-2D0EAD11E36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2724157"/>
              <a:ext cx="743150" cy="6813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Magenta</a:t>
              </a:r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3FA78D55-82CF-4243-864C-D61025B846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4087970"/>
              <a:ext cx="743150" cy="6813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Turquoise</a:t>
              </a:r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C94475C5-5784-48CA-82AD-8AD944EABEA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4765237"/>
              <a:ext cx="743150" cy="6813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Green</a:t>
              </a:r>
            </a:p>
          </p:txBody>
        </p:sp>
        <p:sp>
          <p:nvSpPr>
            <p:cNvPr id="18" name="Rectangle 43">
              <a:extLst>
                <a:ext uri="{FF2B5EF4-FFF2-40B4-BE49-F238E27FC236}">
                  <a16:creationId xmlns:a16="http://schemas.microsoft.com/office/drawing/2014/main" id="{F1B1BF19-ABD7-4C0A-AD44-40730FBA97A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5451781"/>
              <a:ext cx="743150" cy="68134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Yellow</a:t>
              </a:r>
            </a:p>
          </p:txBody>
        </p:sp>
        <p:sp>
          <p:nvSpPr>
            <p:cNvPr id="19" name="TextBox 58">
              <a:extLst>
                <a:ext uri="{FF2B5EF4-FFF2-40B4-BE49-F238E27FC236}">
                  <a16:creationId xmlns:a16="http://schemas.microsoft.com/office/drawing/2014/main" id="{69FB6FB1-60B2-43AD-ADD4-B92A609B2D25}"/>
                </a:ext>
              </a:extLst>
            </p:cNvPr>
            <p:cNvSpPr txBox="1"/>
            <p:nvPr userDrawn="1"/>
          </p:nvSpPr>
          <p:spPr>
            <a:xfrm>
              <a:off x="-990122" y="2260341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CD5E9302-B286-4098-AD91-4E1C9F9A32E2}"/>
                </a:ext>
              </a:extLst>
            </p:cNvPr>
            <p:cNvSpPr txBox="1"/>
            <p:nvPr userDrawn="1"/>
          </p:nvSpPr>
          <p:spPr>
            <a:xfrm>
              <a:off x="-994259" y="896067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  <a:endParaRPr lang="en-US" sz="900" dirty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60">
              <a:extLst>
                <a:ext uri="{FF2B5EF4-FFF2-40B4-BE49-F238E27FC236}">
                  <a16:creationId xmlns:a16="http://schemas.microsoft.com/office/drawing/2014/main" id="{7ABE6514-4D41-4590-97B3-FDE56E213F98}"/>
                </a:ext>
              </a:extLst>
            </p:cNvPr>
            <p:cNvSpPr txBox="1"/>
            <p:nvPr userDrawn="1"/>
          </p:nvSpPr>
          <p:spPr>
            <a:xfrm>
              <a:off x="-990121" y="208422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22" name="TextBox 62">
              <a:extLst>
                <a:ext uri="{FF2B5EF4-FFF2-40B4-BE49-F238E27FC236}">
                  <a16:creationId xmlns:a16="http://schemas.microsoft.com/office/drawing/2014/main" id="{EE6470B5-03CB-404A-AD95-28DD08D4918E}"/>
                </a:ext>
              </a:extLst>
            </p:cNvPr>
            <p:cNvSpPr txBox="1"/>
            <p:nvPr userDrawn="1"/>
          </p:nvSpPr>
          <p:spPr>
            <a:xfrm>
              <a:off x="-990121" y="2948548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23" name="TextBox 64">
              <a:extLst>
                <a:ext uri="{FF2B5EF4-FFF2-40B4-BE49-F238E27FC236}">
                  <a16:creationId xmlns:a16="http://schemas.microsoft.com/office/drawing/2014/main" id="{781019D6-DA2D-4B44-8C79-3EFE6A7F8718}"/>
                </a:ext>
              </a:extLst>
            </p:cNvPr>
            <p:cNvSpPr txBox="1"/>
            <p:nvPr userDrawn="1"/>
          </p:nvSpPr>
          <p:spPr>
            <a:xfrm>
              <a:off x="-990122" y="4316618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24" name="TextBox 65">
              <a:extLst>
                <a:ext uri="{FF2B5EF4-FFF2-40B4-BE49-F238E27FC236}">
                  <a16:creationId xmlns:a16="http://schemas.microsoft.com/office/drawing/2014/main" id="{7F80041D-43B3-453A-959A-38269DCB7D0B}"/>
                </a:ext>
              </a:extLst>
            </p:cNvPr>
            <p:cNvSpPr txBox="1"/>
            <p:nvPr userDrawn="1"/>
          </p:nvSpPr>
          <p:spPr>
            <a:xfrm>
              <a:off x="-990122" y="5000652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25" name="TextBox 66">
              <a:extLst>
                <a:ext uri="{FF2B5EF4-FFF2-40B4-BE49-F238E27FC236}">
                  <a16:creationId xmlns:a16="http://schemas.microsoft.com/office/drawing/2014/main" id="{85D3F28D-0631-4054-9050-503CF42F1D19}"/>
                </a:ext>
              </a:extLst>
            </p:cNvPr>
            <p:cNvSpPr txBox="1"/>
            <p:nvPr userDrawn="1"/>
          </p:nvSpPr>
          <p:spPr>
            <a:xfrm>
              <a:off x="-990122" y="5684689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2206FC5C-5B1B-4F21-B574-5476BDC4614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6138327"/>
              <a:ext cx="743150" cy="6813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Orange</a:t>
              </a:r>
            </a:p>
          </p:txBody>
        </p:sp>
        <p:sp>
          <p:nvSpPr>
            <p:cNvPr id="27" name="TextBox 66">
              <a:extLst>
                <a:ext uri="{FF2B5EF4-FFF2-40B4-BE49-F238E27FC236}">
                  <a16:creationId xmlns:a16="http://schemas.microsoft.com/office/drawing/2014/main" id="{73760B22-B50A-48CE-8500-BBE63C6FE04B}"/>
                </a:ext>
              </a:extLst>
            </p:cNvPr>
            <p:cNvSpPr txBox="1"/>
            <p:nvPr userDrawn="1"/>
          </p:nvSpPr>
          <p:spPr>
            <a:xfrm>
              <a:off x="-990121" y="6388998"/>
              <a:ext cx="628050" cy="43122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CB648B1A-009F-4923-B180-C0BAC10D234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3401424"/>
              <a:ext cx="743150" cy="6813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Purple</a:t>
              </a: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906A1917-51B0-4947-AD99-B6B1F63C8321}"/>
                </a:ext>
              </a:extLst>
            </p:cNvPr>
            <p:cNvSpPr txBox="1"/>
            <p:nvPr userDrawn="1"/>
          </p:nvSpPr>
          <p:spPr>
            <a:xfrm>
              <a:off x="-990122" y="3632581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E4904BF5-BA8E-4550-A6FA-F3F04C3D841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1362697"/>
              <a:ext cx="743150" cy="6813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Light Gray</a:t>
              </a:r>
            </a:p>
          </p:txBody>
        </p:sp>
        <p:sp>
          <p:nvSpPr>
            <p:cNvPr id="31" name="TextBox 59">
              <a:extLst>
                <a:ext uri="{FF2B5EF4-FFF2-40B4-BE49-F238E27FC236}">
                  <a16:creationId xmlns:a16="http://schemas.microsoft.com/office/drawing/2014/main" id="{1B3BE0CC-43AC-4FA7-A0E2-B37A79ABE8C5}"/>
                </a:ext>
              </a:extLst>
            </p:cNvPr>
            <p:cNvSpPr txBox="1"/>
            <p:nvPr userDrawn="1"/>
          </p:nvSpPr>
          <p:spPr>
            <a:xfrm>
              <a:off x="-994259" y="1577416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R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G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  <a:endParaRPr lang="en-US" sz="9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B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656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 5">
    <p:bg>
      <p:bgPr>
        <a:solidFill>
          <a:srgbClr val="201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FD220E6-D7AA-460A-AFEB-C9EE41080F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181"/>
            <a:ext cx="12188825" cy="3094819"/>
          </a:xfrm>
          <a:prstGeom prst="rect">
            <a:avLst/>
          </a:prstGeom>
        </p:spPr>
      </p:pic>
      <p:sp>
        <p:nvSpPr>
          <p:cNvPr id="52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649261" y="2615044"/>
            <a:ext cx="5564188" cy="381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FFFFFF"/>
                </a:solidFill>
              </a:rPr>
              <a:t>日付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  <a:r>
              <a:rPr kumimoji="1" lang="ja-JP" altLang="en-US" dirty="0">
                <a:solidFill>
                  <a:srgbClr val="FFFFFF"/>
                </a:solidFill>
              </a:rPr>
              <a:t>（指定表示形式：</a:t>
            </a:r>
            <a:r>
              <a:rPr kumimoji="1" lang="en-US" altLang="ja-JP" dirty="0">
                <a:solidFill>
                  <a:srgbClr val="FFFFFF"/>
                </a:solidFill>
              </a:rPr>
              <a:t>2015</a:t>
            </a:r>
            <a:r>
              <a:rPr kumimoji="1" lang="ja-JP" altLang="en-US" dirty="0">
                <a:solidFill>
                  <a:srgbClr val="FFFFFF"/>
                </a:solidFill>
              </a:rPr>
              <a:t>年</a:t>
            </a:r>
            <a:r>
              <a:rPr kumimoji="1" lang="en-US" altLang="ja-JP" dirty="0">
                <a:solidFill>
                  <a:srgbClr val="FFFFFF"/>
                </a:solidFill>
              </a:rPr>
              <a:t>10</a:t>
            </a:r>
            <a:r>
              <a:rPr kumimoji="1" lang="ja-JP" altLang="en-US" dirty="0">
                <a:solidFill>
                  <a:srgbClr val="FFFFFF"/>
                </a:solidFill>
              </a:rPr>
              <a:t>月</a:t>
            </a:r>
            <a:r>
              <a:rPr kumimoji="1" lang="en-US" altLang="ja-JP" dirty="0">
                <a:solidFill>
                  <a:srgbClr val="FFFFFF"/>
                </a:solidFill>
              </a:rPr>
              <a:t>1</a:t>
            </a:r>
            <a:r>
              <a:rPr kumimoji="1" lang="ja-JP" altLang="en-US" dirty="0">
                <a:solidFill>
                  <a:srgbClr val="FFFFFF"/>
                </a:solidFill>
              </a:rPr>
              <a:t>日）</a:t>
            </a:r>
            <a:endParaRPr kumimoji="1" lang="en-US" altLang="ja-JP" dirty="0">
              <a:solidFill>
                <a:srgbClr val="FFFFFF"/>
              </a:solidFill>
            </a:endParaRPr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649261" y="3141785"/>
            <a:ext cx="5564188" cy="29432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>
                <a:solidFill>
                  <a:srgbClr val="FFFFFF"/>
                </a:solidFill>
              </a:rPr>
              <a:t>プレゼンテーター名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9261" y="3444629"/>
            <a:ext cx="5564188" cy="28286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>
                <a:solidFill>
                  <a:srgbClr val="FFFFFF"/>
                </a:solidFill>
              </a:rPr>
              <a:t>役職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9261" y="3737350"/>
            <a:ext cx="5564188" cy="29440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>
                <a:solidFill>
                  <a:srgbClr val="FFFFFF"/>
                </a:solidFill>
              </a:rPr>
              <a:t>部署名／会社名</a:t>
            </a:r>
            <a:r>
              <a:rPr kumimoji="1" lang="en-US" altLang="zh-CN" dirty="0">
                <a:solidFill>
                  <a:srgbClr val="FFFFFF"/>
                </a:solidFill>
              </a:rPr>
              <a:t>18pt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6" name="タイトル 1"/>
          <p:cNvSpPr>
            <a:spLocks noGrp="1"/>
          </p:cNvSpPr>
          <p:nvPr>
            <p:ph type="title" hasCustomPrompt="1"/>
          </p:nvPr>
        </p:nvSpPr>
        <p:spPr>
          <a:xfrm>
            <a:off x="649261" y="1789200"/>
            <a:ext cx="10916165" cy="5232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東京エレクトロン タイトル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  <p:sp>
        <p:nvSpPr>
          <p:cNvPr id="47" name="フッター プレースホルダー 2"/>
          <p:cNvSpPr>
            <a:spLocks noGrp="1"/>
          </p:cNvSpPr>
          <p:nvPr userDrawn="1"/>
        </p:nvSpPr>
        <p:spPr>
          <a:xfrm>
            <a:off x="8632921" y="183314"/>
            <a:ext cx="2975145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bg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FF196EF-3525-494F-9A12-34EE6581858B}"/>
              </a:ext>
            </a:extLst>
          </p:cNvPr>
          <p:cNvGrpSpPr/>
          <p:nvPr userDrawn="1"/>
        </p:nvGrpSpPr>
        <p:grpSpPr>
          <a:xfrm>
            <a:off x="-994259" y="0"/>
            <a:ext cx="823920" cy="6858001"/>
            <a:chOff x="-994259" y="0"/>
            <a:chExt cx="823920" cy="6820226"/>
          </a:xfrm>
        </p:grpSpPr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918908CF-4690-411D-ADE4-228A860307C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89" y="0"/>
              <a:ext cx="743150" cy="6813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/>
                <a:t>Cyan</a:t>
              </a: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2FCC5160-9D70-4752-8315-A607147A560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2042809"/>
              <a:ext cx="743150" cy="68134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4B4F54"/>
                  </a:solidFill>
                </a:rPr>
                <a:t>White</a:t>
              </a: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B6517519-0522-4288-9BAA-C16243F84A2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681348"/>
              <a:ext cx="743150" cy="68134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Gray</a:t>
              </a:r>
            </a:p>
          </p:txBody>
        </p:sp>
        <p:sp>
          <p:nvSpPr>
            <p:cNvPr id="15" name="Rectangle 39">
              <a:extLst>
                <a:ext uri="{FF2B5EF4-FFF2-40B4-BE49-F238E27FC236}">
                  <a16:creationId xmlns:a16="http://schemas.microsoft.com/office/drawing/2014/main" id="{C3CB8EE3-220B-44DA-B5FC-91B9BE73213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2724157"/>
              <a:ext cx="743150" cy="6813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Magenta</a:t>
              </a:r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BACE0A85-1C38-4B9B-8663-2C48835C841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4087970"/>
              <a:ext cx="743150" cy="6813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Turquoise</a:t>
              </a:r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233B35D7-2E64-468A-A197-37E070C9865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4765237"/>
              <a:ext cx="743150" cy="6813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Green</a:t>
              </a:r>
            </a:p>
          </p:txBody>
        </p:sp>
        <p:sp>
          <p:nvSpPr>
            <p:cNvPr id="18" name="Rectangle 43">
              <a:extLst>
                <a:ext uri="{FF2B5EF4-FFF2-40B4-BE49-F238E27FC236}">
                  <a16:creationId xmlns:a16="http://schemas.microsoft.com/office/drawing/2014/main" id="{92FF24C7-2D21-43CD-AF28-8DE63BFEA88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5451781"/>
              <a:ext cx="743150" cy="68134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Yellow</a:t>
              </a:r>
            </a:p>
          </p:txBody>
        </p:sp>
        <p:sp>
          <p:nvSpPr>
            <p:cNvPr id="19" name="TextBox 58">
              <a:extLst>
                <a:ext uri="{FF2B5EF4-FFF2-40B4-BE49-F238E27FC236}">
                  <a16:creationId xmlns:a16="http://schemas.microsoft.com/office/drawing/2014/main" id="{6CBF8629-EB69-40BD-98D5-B2BC1D5825EF}"/>
                </a:ext>
              </a:extLst>
            </p:cNvPr>
            <p:cNvSpPr txBox="1"/>
            <p:nvPr userDrawn="1"/>
          </p:nvSpPr>
          <p:spPr>
            <a:xfrm>
              <a:off x="-990122" y="2260341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8CF969CC-53A9-4418-B5D6-211CFC32EA4B}"/>
                </a:ext>
              </a:extLst>
            </p:cNvPr>
            <p:cNvSpPr txBox="1"/>
            <p:nvPr userDrawn="1"/>
          </p:nvSpPr>
          <p:spPr>
            <a:xfrm>
              <a:off x="-994259" y="896067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  <a:endParaRPr lang="en-US" sz="900" dirty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60">
              <a:extLst>
                <a:ext uri="{FF2B5EF4-FFF2-40B4-BE49-F238E27FC236}">
                  <a16:creationId xmlns:a16="http://schemas.microsoft.com/office/drawing/2014/main" id="{3AC7599D-2D80-4477-ACA1-9C8B2E5B1C02}"/>
                </a:ext>
              </a:extLst>
            </p:cNvPr>
            <p:cNvSpPr txBox="1"/>
            <p:nvPr userDrawn="1"/>
          </p:nvSpPr>
          <p:spPr>
            <a:xfrm>
              <a:off x="-990121" y="208422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22" name="TextBox 62">
              <a:extLst>
                <a:ext uri="{FF2B5EF4-FFF2-40B4-BE49-F238E27FC236}">
                  <a16:creationId xmlns:a16="http://schemas.microsoft.com/office/drawing/2014/main" id="{8732EE8E-9915-4650-BEA2-B431B2D6E396}"/>
                </a:ext>
              </a:extLst>
            </p:cNvPr>
            <p:cNvSpPr txBox="1"/>
            <p:nvPr userDrawn="1"/>
          </p:nvSpPr>
          <p:spPr>
            <a:xfrm>
              <a:off x="-990121" y="2948548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23" name="TextBox 64">
              <a:extLst>
                <a:ext uri="{FF2B5EF4-FFF2-40B4-BE49-F238E27FC236}">
                  <a16:creationId xmlns:a16="http://schemas.microsoft.com/office/drawing/2014/main" id="{6699DE5F-8F93-40ED-9728-3CD61E69FE23}"/>
                </a:ext>
              </a:extLst>
            </p:cNvPr>
            <p:cNvSpPr txBox="1"/>
            <p:nvPr userDrawn="1"/>
          </p:nvSpPr>
          <p:spPr>
            <a:xfrm>
              <a:off x="-990122" y="4316618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24" name="TextBox 65">
              <a:extLst>
                <a:ext uri="{FF2B5EF4-FFF2-40B4-BE49-F238E27FC236}">
                  <a16:creationId xmlns:a16="http://schemas.microsoft.com/office/drawing/2014/main" id="{23151C5C-CA27-4380-804C-1A6FC3AFC026}"/>
                </a:ext>
              </a:extLst>
            </p:cNvPr>
            <p:cNvSpPr txBox="1"/>
            <p:nvPr userDrawn="1"/>
          </p:nvSpPr>
          <p:spPr>
            <a:xfrm>
              <a:off x="-990122" y="5000652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25" name="TextBox 66">
              <a:extLst>
                <a:ext uri="{FF2B5EF4-FFF2-40B4-BE49-F238E27FC236}">
                  <a16:creationId xmlns:a16="http://schemas.microsoft.com/office/drawing/2014/main" id="{59A5B2D6-2447-4112-A91E-35A9C54181CC}"/>
                </a:ext>
              </a:extLst>
            </p:cNvPr>
            <p:cNvSpPr txBox="1"/>
            <p:nvPr userDrawn="1"/>
          </p:nvSpPr>
          <p:spPr>
            <a:xfrm>
              <a:off x="-990122" y="5684689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9B212AB0-5CD3-4A26-88AB-C05EAC4F518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6138327"/>
              <a:ext cx="743150" cy="6813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Orange</a:t>
              </a:r>
            </a:p>
          </p:txBody>
        </p:sp>
        <p:sp>
          <p:nvSpPr>
            <p:cNvPr id="27" name="TextBox 66">
              <a:extLst>
                <a:ext uri="{FF2B5EF4-FFF2-40B4-BE49-F238E27FC236}">
                  <a16:creationId xmlns:a16="http://schemas.microsoft.com/office/drawing/2014/main" id="{4B2F0E2A-A3D9-439D-AB3D-683C764368D2}"/>
                </a:ext>
              </a:extLst>
            </p:cNvPr>
            <p:cNvSpPr txBox="1"/>
            <p:nvPr userDrawn="1"/>
          </p:nvSpPr>
          <p:spPr>
            <a:xfrm>
              <a:off x="-990121" y="6388998"/>
              <a:ext cx="628050" cy="43122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96A708CA-33C8-47D3-B466-F8C48A60A88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3401424"/>
              <a:ext cx="743150" cy="6813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Purple</a:t>
              </a: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46129BE5-5588-4A92-A764-F5B7933E3819}"/>
                </a:ext>
              </a:extLst>
            </p:cNvPr>
            <p:cNvSpPr txBox="1"/>
            <p:nvPr userDrawn="1"/>
          </p:nvSpPr>
          <p:spPr>
            <a:xfrm>
              <a:off x="-990122" y="3632581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57B9F976-F78F-44A5-A8A7-F4C335568D7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1362697"/>
              <a:ext cx="743150" cy="6813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Light Gray</a:t>
              </a:r>
            </a:p>
          </p:txBody>
        </p:sp>
        <p:sp>
          <p:nvSpPr>
            <p:cNvPr id="31" name="TextBox 59">
              <a:extLst>
                <a:ext uri="{FF2B5EF4-FFF2-40B4-BE49-F238E27FC236}">
                  <a16:creationId xmlns:a16="http://schemas.microsoft.com/office/drawing/2014/main" id="{37576DBF-17B4-4F25-B590-F95AF6B2A2AA}"/>
                </a:ext>
              </a:extLst>
            </p:cNvPr>
            <p:cNvSpPr txBox="1"/>
            <p:nvPr userDrawn="1"/>
          </p:nvSpPr>
          <p:spPr>
            <a:xfrm>
              <a:off x="-994259" y="1577416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R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G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  <a:endParaRPr lang="en-US" sz="9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B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583BD086-52C7-4A46-8CB8-76C8701E7F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8" y="497605"/>
            <a:ext cx="1282878" cy="7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4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 6">
    <p:bg>
      <p:bgPr>
        <a:solidFill>
          <a:srgbClr val="201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2EB1FB81-0DF9-40F1-AB44-CEA9E4A7DE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181"/>
            <a:ext cx="12188825" cy="3094819"/>
          </a:xfrm>
          <a:prstGeom prst="rect">
            <a:avLst/>
          </a:prstGeom>
        </p:spPr>
      </p:pic>
      <p:sp>
        <p:nvSpPr>
          <p:cNvPr id="47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649261" y="2615044"/>
            <a:ext cx="5564188" cy="381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FFFFFF"/>
                </a:solidFill>
              </a:rPr>
              <a:t>日付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  <a:r>
              <a:rPr kumimoji="1" lang="ja-JP" altLang="en-US" dirty="0">
                <a:solidFill>
                  <a:srgbClr val="FFFFFF"/>
                </a:solidFill>
              </a:rPr>
              <a:t>（指定表示形式：</a:t>
            </a:r>
            <a:r>
              <a:rPr kumimoji="1" lang="en-US" altLang="ja-JP" dirty="0">
                <a:solidFill>
                  <a:srgbClr val="FFFFFF"/>
                </a:solidFill>
              </a:rPr>
              <a:t>2015</a:t>
            </a:r>
            <a:r>
              <a:rPr kumimoji="1" lang="ja-JP" altLang="en-US" dirty="0">
                <a:solidFill>
                  <a:srgbClr val="FFFFFF"/>
                </a:solidFill>
              </a:rPr>
              <a:t>年</a:t>
            </a:r>
            <a:r>
              <a:rPr kumimoji="1" lang="en-US" altLang="ja-JP" dirty="0">
                <a:solidFill>
                  <a:srgbClr val="FFFFFF"/>
                </a:solidFill>
              </a:rPr>
              <a:t>10</a:t>
            </a:r>
            <a:r>
              <a:rPr kumimoji="1" lang="ja-JP" altLang="en-US" dirty="0">
                <a:solidFill>
                  <a:srgbClr val="FFFFFF"/>
                </a:solidFill>
              </a:rPr>
              <a:t>月</a:t>
            </a:r>
            <a:r>
              <a:rPr kumimoji="1" lang="en-US" altLang="ja-JP" dirty="0">
                <a:solidFill>
                  <a:srgbClr val="FFFFFF"/>
                </a:solidFill>
              </a:rPr>
              <a:t>1</a:t>
            </a:r>
            <a:r>
              <a:rPr kumimoji="1" lang="ja-JP" altLang="en-US" dirty="0">
                <a:solidFill>
                  <a:srgbClr val="FFFFFF"/>
                </a:solidFill>
              </a:rPr>
              <a:t>日）</a:t>
            </a:r>
            <a:endParaRPr kumimoji="1" lang="en-US" altLang="ja-JP" dirty="0">
              <a:solidFill>
                <a:srgbClr val="FFFFFF"/>
              </a:solidFill>
            </a:endParaRPr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649261" y="3141785"/>
            <a:ext cx="5564188" cy="29432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>
                <a:solidFill>
                  <a:srgbClr val="FFFFFF"/>
                </a:solidFill>
              </a:rPr>
              <a:t>プレゼンテーター名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9261" y="3444629"/>
            <a:ext cx="5564188" cy="28286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>
                <a:solidFill>
                  <a:srgbClr val="FFFFFF"/>
                </a:solidFill>
              </a:rPr>
              <a:t>役職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9261" y="3737350"/>
            <a:ext cx="5564188" cy="29440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>
                <a:solidFill>
                  <a:srgbClr val="FFFFFF"/>
                </a:solidFill>
              </a:rPr>
              <a:t>部署名／会社名</a:t>
            </a:r>
            <a:r>
              <a:rPr kumimoji="1" lang="en-US" altLang="zh-CN" dirty="0">
                <a:solidFill>
                  <a:srgbClr val="FFFFFF"/>
                </a:solidFill>
              </a:rPr>
              <a:t>18pt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649261" y="1789200"/>
            <a:ext cx="10916165" cy="5232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東京エレクトロン タイトル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  <p:sp>
        <p:nvSpPr>
          <p:cNvPr id="49" name="フッター プレースホルダー 2"/>
          <p:cNvSpPr>
            <a:spLocks noGrp="1"/>
          </p:cNvSpPr>
          <p:nvPr userDrawn="1"/>
        </p:nvSpPr>
        <p:spPr>
          <a:xfrm>
            <a:off x="8632921" y="183314"/>
            <a:ext cx="2975145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bg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43B85E3-4016-4FBC-9354-F31A51ABE9BB}"/>
              </a:ext>
            </a:extLst>
          </p:cNvPr>
          <p:cNvGrpSpPr/>
          <p:nvPr userDrawn="1"/>
        </p:nvGrpSpPr>
        <p:grpSpPr>
          <a:xfrm>
            <a:off x="-994259" y="0"/>
            <a:ext cx="823920" cy="6858001"/>
            <a:chOff x="-994259" y="0"/>
            <a:chExt cx="823920" cy="6820226"/>
          </a:xfrm>
        </p:grpSpPr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A7403FA9-8439-44B8-AD69-A3BE1A2232E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89" y="0"/>
              <a:ext cx="743150" cy="6813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/>
                <a:t>Cyan</a:t>
              </a: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D50C8C86-23A3-486A-A018-31378367E9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2042809"/>
              <a:ext cx="743150" cy="68134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4B4F54"/>
                  </a:solidFill>
                </a:rPr>
                <a:t>White</a:t>
              </a: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99259B0C-200F-4900-8515-019426FBE33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681348"/>
              <a:ext cx="743150" cy="68134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Gray</a:t>
              </a:r>
            </a:p>
          </p:txBody>
        </p:sp>
        <p:sp>
          <p:nvSpPr>
            <p:cNvPr id="15" name="Rectangle 39">
              <a:extLst>
                <a:ext uri="{FF2B5EF4-FFF2-40B4-BE49-F238E27FC236}">
                  <a16:creationId xmlns:a16="http://schemas.microsoft.com/office/drawing/2014/main" id="{FA21F567-680D-4D7D-A80E-1856F8DCBB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2724157"/>
              <a:ext cx="743150" cy="6813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Magenta</a:t>
              </a:r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8E44A5-2353-4BBF-942C-A792F3869EA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4087970"/>
              <a:ext cx="743150" cy="6813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Turquoise</a:t>
              </a:r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E68E4CE5-A5A1-444C-AA04-C87A6AE5770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4765237"/>
              <a:ext cx="743150" cy="6813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Green</a:t>
              </a:r>
            </a:p>
          </p:txBody>
        </p:sp>
        <p:sp>
          <p:nvSpPr>
            <p:cNvPr id="18" name="Rectangle 43">
              <a:extLst>
                <a:ext uri="{FF2B5EF4-FFF2-40B4-BE49-F238E27FC236}">
                  <a16:creationId xmlns:a16="http://schemas.microsoft.com/office/drawing/2014/main" id="{9B78D3C5-AB2C-4A38-B7AA-DBE8A199CFA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5451781"/>
              <a:ext cx="743150" cy="68134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Yellow</a:t>
              </a:r>
            </a:p>
          </p:txBody>
        </p:sp>
        <p:sp>
          <p:nvSpPr>
            <p:cNvPr id="19" name="TextBox 58">
              <a:extLst>
                <a:ext uri="{FF2B5EF4-FFF2-40B4-BE49-F238E27FC236}">
                  <a16:creationId xmlns:a16="http://schemas.microsoft.com/office/drawing/2014/main" id="{989BA0D5-DB9E-4FCA-83E4-004040607F79}"/>
                </a:ext>
              </a:extLst>
            </p:cNvPr>
            <p:cNvSpPr txBox="1"/>
            <p:nvPr userDrawn="1"/>
          </p:nvSpPr>
          <p:spPr>
            <a:xfrm>
              <a:off x="-990122" y="2260341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519072DC-C3E4-4063-807E-80FFC3024D65}"/>
                </a:ext>
              </a:extLst>
            </p:cNvPr>
            <p:cNvSpPr txBox="1"/>
            <p:nvPr userDrawn="1"/>
          </p:nvSpPr>
          <p:spPr>
            <a:xfrm>
              <a:off x="-994259" y="896067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  <a:endParaRPr lang="en-US" sz="900" dirty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60">
              <a:extLst>
                <a:ext uri="{FF2B5EF4-FFF2-40B4-BE49-F238E27FC236}">
                  <a16:creationId xmlns:a16="http://schemas.microsoft.com/office/drawing/2014/main" id="{AA76088C-4FB0-4E7F-B108-E05E67106E08}"/>
                </a:ext>
              </a:extLst>
            </p:cNvPr>
            <p:cNvSpPr txBox="1"/>
            <p:nvPr userDrawn="1"/>
          </p:nvSpPr>
          <p:spPr>
            <a:xfrm>
              <a:off x="-990121" y="208422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22" name="TextBox 62">
              <a:extLst>
                <a:ext uri="{FF2B5EF4-FFF2-40B4-BE49-F238E27FC236}">
                  <a16:creationId xmlns:a16="http://schemas.microsoft.com/office/drawing/2014/main" id="{A1922E33-6CB6-4DE1-A676-C97FB166596A}"/>
                </a:ext>
              </a:extLst>
            </p:cNvPr>
            <p:cNvSpPr txBox="1"/>
            <p:nvPr userDrawn="1"/>
          </p:nvSpPr>
          <p:spPr>
            <a:xfrm>
              <a:off x="-990121" y="2948548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23" name="TextBox 64">
              <a:extLst>
                <a:ext uri="{FF2B5EF4-FFF2-40B4-BE49-F238E27FC236}">
                  <a16:creationId xmlns:a16="http://schemas.microsoft.com/office/drawing/2014/main" id="{36DE2EC9-8359-4D51-B454-9A63A70406CF}"/>
                </a:ext>
              </a:extLst>
            </p:cNvPr>
            <p:cNvSpPr txBox="1"/>
            <p:nvPr userDrawn="1"/>
          </p:nvSpPr>
          <p:spPr>
            <a:xfrm>
              <a:off x="-990122" y="4316618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24" name="TextBox 65">
              <a:extLst>
                <a:ext uri="{FF2B5EF4-FFF2-40B4-BE49-F238E27FC236}">
                  <a16:creationId xmlns:a16="http://schemas.microsoft.com/office/drawing/2014/main" id="{67314275-F547-4222-8C2F-C7382A674218}"/>
                </a:ext>
              </a:extLst>
            </p:cNvPr>
            <p:cNvSpPr txBox="1"/>
            <p:nvPr userDrawn="1"/>
          </p:nvSpPr>
          <p:spPr>
            <a:xfrm>
              <a:off x="-990122" y="5000652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25" name="TextBox 66">
              <a:extLst>
                <a:ext uri="{FF2B5EF4-FFF2-40B4-BE49-F238E27FC236}">
                  <a16:creationId xmlns:a16="http://schemas.microsoft.com/office/drawing/2014/main" id="{5360C165-2E5C-4378-8AB2-F37AB3C039BA}"/>
                </a:ext>
              </a:extLst>
            </p:cNvPr>
            <p:cNvSpPr txBox="1"/>
            <p:nvPr userDrawn="1"/>
          </p:nvSpPr>
          <p:spPr>
            <a:xfrm>
              <a:off x="-990122" y="5684689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00CE3FE3-996A-447A-91AC-FD1E276C56F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6138327"/>
              <a:ext cx="743150" cy="6813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Orange</a:t>
              </a:r>
            </a:p>
          </p:txBody>
        </p:sp>
        <p:sp>
          <p:nvSpPr>
            <p:cNvPr id="27" name="TextBox 66">
              <a:extLst>
                <a:ext uri="{FF2B5EF4-FFF2-40B4-BE49-F238E27FC236}">
                  <a16:creationId xmlns:a16="http://schemas.microsoft.com/office/drawing/2014/main" id="{A4BA3C79-C989-434E-8D85-2BB6DFCCEA05}"/>
                </a:ext>
              </a:extLst>
            </p:cNvPr>
            <p:cNvSpPr txBox="1"/>
            <p:nvPr userDrawn="1"/>
          </p:nvSpPr>
          <p:spPr>
            <a:xfrm>
              <a:off x="-990121" y="6388998"/>
              <a:ext cx="628050" cy="43122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E6CFDE66-4EB8-447C-922A-69DAD81A73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3401424"/>
              <a:ext cx="743150" cy="6813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Purple</a:t>
              </a: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7C23CF58-1BDB-4029-88A1-7FB6A9E9E008}"/>
                </a:ext>
              </a:extLst>
            </p:cNvPr>
            <p:cNvSpPr txBox="1"/>
            <p:nvPr userDrawn="1"/>
          </p:nvSpPr>
          <p:spPr>
            <a:xfrm>
              <a:off x="-990122" y="3632581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8097E7FF-48F9-41E3-958A-26E8025D29B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1362697"/>
              <a:ext cx="743150" cy="6813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Light Gray</a:t>
              </a:r>
            </a:p>
          </p:txBody>
        </p:sp>
        <p:sp>
          <p:nvSpPr>
            <p:cNvPr id="31" name="TextBox 59">
              <a:extLst>
                <a:ext uri="{FF2B5EF4-FFF2-40B4-BE49-F238E27FC236}">
                  <a16:creationId xmlns:a16="http://schemas.microsoft.com/office/drawing/2014/main" id="{A9D150C7-51E8-43DA-A3EC-0A953930BC74}"/>
                </a:ext>
              </a:extLst>
            </p:cNvPr>
            <p:cNvSpPr txBox="1"/>
            <p:nvPr userDrawn="1"/>
          </p:nvSpPr>
          <p:spPr>
            <a:xfrm>
              <a:off x="-994259" y="1577416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R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G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  <a:endParaRPr lang="en-US" sz="9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B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4C07AD0F-77B8-4B27-8221-A03D20FA2B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8" y="497605"/>
            <a:ext cx="1282878" cy="7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7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 7">
    <p:bg>
      <p:bgPr>
        <a:solidFill>
          <a:srgbClr val="201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09508500-662D-4150-A55A-1C2B3EDF71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181"/>
            <a:ext cx="12188825" cy="3094819"/>
          </a:xfrm>
          <a:prstGeom prst="rect">
            <a:avLst/>
          </a:prstGeom>
        </p:spPr>
      </p:pic>
      <p:sp>
        <p:nvSpPr>
          <p:cNvPr id="47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649261" y="2615044"/>
            <a:ext cx="5564188" cy="381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FFFFFF"/>
                </a:solidFill>
              </a:rPr>
              <a:t>日付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  <a:r>
              <a:rPr kumimoji="1" lang="ja-JP" altLang="en-US" dirty="0">
                <a:solidFill>
                  <a:srgbClr val="FFFFFF"/>
                </a:solidFill>
              </a:rPr>
              <a:t>（指定表示形式：</a:t>
            </a:r>
            <a:r>
              <a:rPr kumimoji="1" lang="en-US" altLang="ja-JP" dirty="0">
                <a:solidFill>
                  <a:srgbClr val="FFFFFF"/>
                </a:solidFill>
              </a:rPr>
              <a:t>2015</a:t>
            </a:r>
            <a:r>
              <a:rPr kumimoji="1" lang="ja-JP" altLang="en-US" dirty="0">
                <a:solidFill>
                  <a:srgbClr val="FFFFFF"/>
                </a:solidFill>
              </a:rPr>
              <a:t>年</a:t>
            </a:r>
            <a:r>
              <a:rPr kumimoji="1" lang="en-US" altLang="ja-JP" dirty="0">
                <a:solidFill>
                  <a:srgbClr val="FFFFFF"/>
                </a:solidFill>
              </a:rPr>
              <a:t>10</a:t>
            </a:r>
            <a:r>
              <a:rPr kumimoji="1" lang="ja-JP" altLang="en-US" dirty="0">
                <a:solidFill>
                  <a:srgbClr val="FFFFFF"/>
                </a:solidFill>
              </a:rPr>
              <a:t>月</a:t>
            </a:r>
            <a:r>
              <a:rPr kumimoji="1" lang="en-US" altLang="ja-JP" dirty="0">
                <a:solidFill>
                  <a:srgbClr val="FFFFFF"/>
                </a:solidFill>
              </a:rPr>
              <a:t>1</a:t>
            </a:r>
            <a:r>
              <a:rPr kumimoji="1" lang="ja-JP" altLang="en-US" dirty="0">
                <a:solidFill>
                  <a:srgbClr val="FFFFFF"/>
                </a:solidFill>
              </a:rPr>
              <a:t>日）</a:t>
            </a:r>
            <a:endParaRPr kumimoji="1" lang="en-US" altLang="ja-JP" dirty="0">
              <a:solidFill>
                <a:srgbClr val="FFFFFF"/>
              </a:solidFill>
            </a:endParaRPr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649261" y="3141785"/>
            <a:ext cx="5564188" cy="29432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>
                <a:solidFill>
                  <a:srgbClr val="FFFFFF"/>
                </a:solidFill>
              </a:rPr>
              <a:t>プレゼンテーター名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9261" y="3444629"/>
            <a:ext cx="5564188" cy="28286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>
                <a:solidFill>
                  <a:srgbClr val="FFFFFF"/>
                </a:solidFill>
              </a:rPr>
              <a:t>役職</a:t>
            </a:r>
            <a:r>
              <a:rPr kumimoji="1" lang="en-US" altLang="ja-JP" dirty="0">
                <a:solidFill>
                  <a:srgbClr val="FFFFFF"/>
                </a:solidFill>
              </a:rPr>
              <a:t>18pt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9261" y="3737350"/>
            <a:ext cx="5564188" cy="29440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>
                <a:solidFill>
                  <a:srgbClr val="FFFFFF"/>
                </a:solidFill>
              </a:rPr>
              <a:t>部署名／会社名</a:t>
            </a:r>
            <a:r>
              <a:rPr kumimoji="1" lang="en-US" altLang="zh-CN" dirty="0">
                <a:solidFill>
                  <a:srgbClr val="FFFFFF"/>
                </a:solidFill>
              </a:rPr>
              <a:t>18pt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649261" y="1789200"/>
            <a:ext cx="10916165" cy="5232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東京エレクトロン タイトル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  <p:sp>
        <p:nvSpPr>
          <p:cNvPr id="49" name="フッター プレースホルダー 2"/>
          <p:cNvSpPr>
            <a:spLocks noGrp="1"/>
          </p:cNvSpPr>
          <p:nvPr userDrawn="1"/>
        </p:nvSpPr>
        <p:spPr>
          <a:xfrm>
            <a:off x="8632921" y="183314"/>
            <a:ext cx="2975145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bg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6C920E1-062F-40E0-86E7-8727FEC74815}"/>
              </a:ext>
            </a:extLst>
          </p:cNvPr>
          <p:cNvGrpSpPr/>
          <p:nvPr userDrawn="1"/>
        </p:nvGrpSpPr>
        <p:grpSpPr>
          <a:xfrm>
            <a:off x="-994259" y="0"/>
            <a:ext cx="823920" cy="6858001"/>
            <a:chOff x="-994259" y="0"/>
            <a:chExt cx="823920" cy="6820226"/>
          </a:xfrm>
        </p:grpSpPr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D1BDDB84-C49A-49EC-AAB2-5652C091B6B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89" y="0"/>
              <a:ext cx="743150" cy="6813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/>
                <a:t>Cyan</a:t>
              </a: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E540695F-11E6-4E5F-A0A2-146A769EE1E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2042809"/>
              <a:ext cx="743150" cy="68134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4B4F54"/>
                  </a:solidFill>
                </a:rPr>
                <a:t>White</a:t>
              </a: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367E7D2C-016F-4D83-9F3E-BD0215A1768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681348"/>
              <a:ext cx="743150" cy="68134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Gray</a:t>
              </a:r>
            </a:p>
          </p:txBody>
        </p:sp>
        <p:sp>
          <p:nvSpPr>
            <p:cNvPr id="15" name="Rectangle 39">
              <a:extLst>
                <a:ext uri="{FF2B5EF4-FFF2-40B4-BE49-F238E27FC236}">
                  <a16:creationId xmlns:a16="http://schemas.microsoft.com/office/drawing/2014/main" id="{A1C1D497-E029-4913-9C1E-CDF346DAB57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2724157"/>
              <a:ext cx="743150" cy="6813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Magenta</a:t>
              </a:r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B02C0CEE-3581-412A-98A1-4C83FFD2DA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4087970"/>
              <a:ext cx="743150" cy="6813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Turquoise</a:t>
              </a:r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3E0D984B-A848-42C8-9CA0-206C1C8E320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4765237"/>
              <a:ext cx="743150" cy="6813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Green</a:t>
              </a:r>
            </a:p>
          </p:txBody>
        </p:sp>
        <p:sp>
          <p:nvSpPr>
            <p:cNvPr id="18" name="Rectangle 43">
              <a:extLst>
                <a:ext uri="{FF2B5EF4-FFF2-40B4-BE49-F238E27FC236}">
                  <a16:creationId xmlns:a16="http://schemas.microsoft.com/office/drawing/2014/main" id="{8FB86486-0F5E-48C7-8D3A-AFAD9C5CD63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5451781"/>
              <a:ext cx="743150" cy="68134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Yellow</a:t>
              </a:r>
            </a:p>
          </p:txBody>
        </p:sp>
        <p:sp>
          <p:nvSpPr>
            <p:cNvPr id="19" name="TextBox 58">
              <a:extLst>
                <a:ext uri="{FF2B5EF4-FFF2-40B4-BE49-F238E27FC236}">
                  <a16:creationId xmlns:a16="http://schemas.microsoft.com/office/drawing/2014/main" id="{2B997E2C-8706-43BD-9B7D-0133946E3FEB}"/>
                </a:ext>
              </a:extLst>
            </p:cNvPr>
            <p:cNvSpPr txBox="1"/>
            <p:nvPr userDrawn="1"/>
          </p:nvSpPr>
          <p:spPr>
            <a:xfrm>
              <a:off x="-990122" y="2260341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E18B6514-588D-4E67-B550-DEFB5B76A933}"/>
                </a:ext>
              </a:extLst>
            </p:cNvPr>
            <p:cNvSpPr txBox="1"/>
            <p:nvPr userDrawn="1"/>
          </p:nvSpPr>
          <p:spPr>
            <a:xfrm>
              <a:off x="-994259" y="896067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  <a:endParaRPr lang="en-US" sz="900" dirty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60">
              <a:extLst>
                <a:ext uri="{FF2B5EF4-FFF2-40B4-BE49-F238E27FC236}">
                  <a16:creationId xmlns:a16="http://schemas.microsoft.com/office/drawing/2014/main" id="{8AC8DAF1-C510-449F-A3A5-FB34CC7DC31D}"/>
                </a:ext>
              </a:extLst>
            </p:cNvPr>
            <p:cNvSpPr txBox="1"/>
            <p:nvPr userDrawn="1"/>
          </p:nvSpPr>
          <p:spPr>
            <a:xfrm>
              <a:off x="-990121" y="208422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22" name="TextBox 62">
              <a:extLst>
                <a:ext uri="{FF2B5EF4-FFF2-40B4-BE49-F238E27FC236}">
                  <a16:creationId xmlns:a16="http://schemas.microsoft.com/office/drawing/2014/main" id="{ED233956-42B0-4EFA-906D-771612719872}"/>
                </a:ext>
              </a:extLst>
            </p:cNvPr>
            <p:cNvSpPr txBox="1"/>
            <p:nvPr userDrawn="1"/>
          </p:nvSpPr>
          <p:spPr>
            <a:xfrm>
              <a:off x="-990121" y="2948548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23" name="TextBox 64">
              <a:extLst>
                <a:ext uri="{FF2B5EF4-FFF2-40B4-BE49-F238E27FC236}">
                  <a16:creationId xmlns:a16="http://schemas.microsoft.com/office/drawing/2014/main" id="{73537C1A-90A2-4B9B-BE68-A5D37CA7C3E1}"/>
                </a:ext>
              </a:extLst>
            </p:cNvPr>
            <p:cNvSpPr txBox="1"/>
            <p:nvPr userDrawn="1"/>
          </p:nvSpPr>
          <p:spPr>
            <a:xfrm>
              <a:off x="-990122" y="4316618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24" name="TextBox 65">
              <a:extLst>
                <a:ext uri="{FF2B5EF4-FFF2-40B4-BE49-F238E27FC236}">
                  <a16:creationId xmlns:a16="http://schemas.microsoft.com/office/drawing/2014/main" id="{BA74D182-5B33-4772-AEE6-DF94C85A8BD3}"/>
                </a:ext>
              </a:extLst>
            </p:cNvPr>
            <p:cNvSpPr txBox="1"/>
            <p:nvPr userDrawn="1"/>
          </p:nvSpPr>
          <p:spPr>
            <a:xfrm>
              <a:off x="-990122" y="5000652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25" name="TextBox 66">
              <a:extLst>
                <a:ext uri="{FF2B5EF4-FFF2-40B4-BE49-F238E27FC236}">
                  <a16:creationId xmlns:a16="http://schemas.microsoft.com/office/drawing/2014/main" id="{92F9A99F-44A8-4242-85BA-B89E72B63620}"/>
                </a:ext>
              </a:extLst>
            </p:cNvPr>
            <p:cNvSpPr txBox="1"/>
            <p:nvPr userDrawn="1"/>
          </p:nvSpPr>
          <p:spPr>
            <a:xfrm>
              <a:off x="-990122" y="5684689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541D0A2D-5EEA-428E-AC53-71ACC303B4F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3490" y="6138327"/>
              <a:ext cx="743150" cy="6813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Orange</a:t>
              </a:r>
            </a:p>
          </p:txBody>
        </p:sp>
        <p:sp>
          <p:nvSpPr>
            <p:cNvPr id="27" name="TextBox 66">
              <a:extLst>
                <a:ext uri="{FF2B5EF4-FFF2-40B4-BE49-F238E27FC236}">
                  <a16:creationId xmlns:a16="http://schemas.microsoft.com/office/drawing/2014/main" id="{0E894771-DC97-49B1-9696-D6C3DE5E2EDD}"/>
                </a:ext>
              </a:extLst>
            </p:cNvPr>
            <p:cNvSpPr txBox="1"/>
            <p:nvPr userDrawn="1"/>
          </p:nvSpPr>
          <p:spPr>
            <a:xfrm>
              <a:off x="-990121" y="6388998"/>
              <a:ext cx="628050" cy="43122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0356D453-1FB8-4E96-B654-7AFAC1408B7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3401424"/>
              <a:ext cx="743150" cy="6813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Purple</a:t>
              </a: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7CC18A4B-345F-4E9D-BE7F-B5A8292C228E}"/>
                </a:ext>
              </a:extLst>
            </p:cNvPr>
            <p:cNvSpPr txBox="1"/>
            <p:nvPr userDrawn="1"/>
          </p:nvSpPr>
          <p:spPr>
            <a:xfrm>
              <a:off x="-990122" y="3632581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EB522C06-8A87-409C-8869-F2E8D58037F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917627" y="1362697"/>
              <a:ext cx="743150" cy="6813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Light Gray</a:t>
              </a:r>
            </a:p>
          </p:txBody>
        </p:sp>
        <p:sp>
          <p:nvSpPr>
            <p:cNvPr id="31" name="TextBox 59">
              <a:extLst>
                <a:ext uri="{FF2B5EF4-FFF2-40B4-BE49-F238E27FC236}">
                  <a16:creationId xmlns:a16="http://schemas.microsoft.com/office/drawing/2014/main" id="{804E38F5-E309-40D4-99C8-2FC122AC3BB3}"/>
                </a:ext>
              </a:extLst>
            </p:cNvPr>
            <p:cNvSpPr txBox="1"/>
            <p:nvPr userDrawn="1"/>
          </p:nvSpPr>
          <p:spPr>
            <a:xfrm>
              <a:off x="-994259" y="1577416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R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G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  <a:endParaRPr lang="en-US" sz="9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B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E05A72B9-9C64-4FA9-A8A9-B2776EB3F9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8" y="497605"/>
            <a:ext cx="1282878" cy="7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92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10806545" y="1382713"/>
            <a:ext cx="774268" cy="4794682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tabLst>
                <a:tab pos="10744200" algn="dec"/>
              </a:tabLst>
              <a:defRPr baseline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1</a:t>
            </a:r>
          </a:p>
          <a:p>
            <a:pPr lvl="0"/>
            <a:r>
              <a:rPr kumimoji="1" lang="en-US" altLang="ja-JP" dirty="0"/>
              <a:t>4</a:t>
            </a:r>
          </a:p>
          <a:p>
            <a:pPr lvl="0"/>
            <a:r>
              <a:rPr kumimoji="1" lang="en-US" altLang="ja-JP" dirty="0"/>
              <a:t>6</a:t>
            </a:r>
          </a:p>
          <a:p>
            <a:pPr lvl="0"/>
            <a:r>
              <a:rPr kumimoji="1" lang="en-US" altLang="ja-JP" dirty="0"/>
              <a:t>9</a:t>
            </a:r>
          </a:p>
          <a:p>
            <a:pPr lvl="0"/>
            <a:r>
              <a:rPr kumimoji="1" lang="en-US" altLang="ja-JP" dirty="0"/>
              <a:t>14</a:t>
            </a:r>
          </a:p>
          <a:p>
            <a:pPr lvl="0"/>
            <a:r>
              <a:rPr kumimoji="1" lang="en-US" altLang="ja-JP" dirty="0"/>
              <a:t>18</a:t>
            </a:r>
          </a:p>
          <a:p>
            <a:pPr lvl="0"/>
            <a:r>
              <a:rPr kumimoji="1" lang="en-US" altLang="ja-JP" dirty="0"/>
              <a:t>20</a:t>
            </a:r>
            <a:endParaRPr kumimoji="1" lang="ja-JP" altLang="en-US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4" hasCustomPrompt="1"/>
          </p:nvPr>
        </p:nvSpPr>
        <p:spPr>
          <a:xfrm>
            <a:off x="654051" y="1382712"/>
            <a:ext cx="10157690" cy="4791259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 baseline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ダミーテキスト</a:t>
            </a:r>
            <a:r>
              <a:rPr kumimoji="1" lang="en-US" altLang="ja-JP" dirty="0"/>
              <a:t>24pt</a:t>
            </a:r>
            <a:r>
              <a:rPr kumimoji="1" lang="ja-JP" altLang="en-US" dirty="0"/>
              <a:t>  ･･･････････････････････････････････････････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ダミーテキスト</a:t>
            </a:r>
            <a:r>
              <a:rPr kumimoji="1" lang="en-US" altLang="ja-JP" dirty="0"/>
              <a:t>24pt</a:t>
            </a:r>
            <a:r>
              <a:rPr kumimoji="1" lang="ja-JP" altLang="en-US" dirty="0"/>
              <a:t>  ･･･････････････････････････････････････････</a:t>
            </a:r>
            <a:endParaRPr kumimoji="1" lang="en-US" altLang="ja-JP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/>
            </a:pPr>
            <a:r>
              <a:rPr kumimoji="1" lang="ja-JP" altLang="en-US" dirty="0"/>
              <a:t>ダミーテキスト</a:t>
            </a:r>
            <a:r>
              <a:rPr kumimoji="1" lang="en-US" altLang="ja-JP" dirty="0"/>
              <a:t>24pt</a:t>
            </a:r>
            <a:r>
              <a:rPr kumimoji="1" lang="ja-JP" altLang="en-US" dirty="0"/>
              <a:t>  ･･･････････････････････････････････････････</a:t>
            </a:r>
            <a:endParaRPr kumimoji="1" lang="en-US" altLang="ja-JP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/>
            </a:pPr>
            <a:r>
              <a:rPr kumimoji="1" lang="ja-JP" altLang="en-US" dirty="0"/>
              <a:t>ダミーテキスト</a:t>
            </a:r>
            <a:r>
              <a:rPr kumimoji="1" lang="en-US" altLang="ja-JP" dirty="0"/>
              <a:t>24pt</a:t>
            </a:r>
            <a:r>
              <a:rPr kumimoji="1" lang="ja-JP" altLang="en-US" dirty="0"/>
              <a:t>  ･･･････････････････････････････････････････</a:t>
            </a:r>
            <a:endParaRPr kumimoji="1" lang="en-US" altLang="ja-JP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/>
            </a:pPr>
            <a:r>
              <a:rPr kumimoji="1" lang="ja-JP" altLang="en-US" dirty="0"/>
              <a:t>ダミーテキスト</a:t>
            </a:r>
            <a:r>
              <a:rPr kumimoji="1" lang="en-US" altLang="ja-JP" dirty="0"/>
              <a:t>24pt</a:t>
            </a:r>
            <a:r>
              <a:rPr kumimoji="1" lang="ja-JP" altLang="en-US" dirty="0"/>
              <a:t>  ･･･････････････････････････････････････････</a:t>
            </a:r>
            <a:endParaRPr kumimoji="1" lang="en-US" altLang="ja-JP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/>
            </a:pPr>
            <a:r>
              <a:rPr kumimoji="1" lang="ja-JP" altLang="en-US" dirty="0"/>
              <a:t>ダミーテキスト</a:t>
            </a:r>
            <a:r>
              <a:rPr kumimoji="1" lang="en-US" altLang="ja-JP" dirty="0"/>
              <a:t>24pt</a:t>
            </a:r>
            <a:r>
              <a:rPr kumimoji="1" lang="ja-JP" altLang="en-US" dirty="0"/>
              <a:t>  ･･･････････････････････････････････････････</a:t>
            </a:r>
            <a:endParaRPr kumimoji="1" lang="en-US" altLang="ja-JP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/>
            </a:pPr>
            <a:r>
              <a:rPr kumimoji="1" lang="ja-JP" altLang="en-US" dirty="0"/>
              <a:t>ダミーテキスト</a:t>
            </a:r>
            <a:r>
              <a:rPr kumimoji="1" lang="en-US" altLang="ja-JP" dirty="0"/>
              <a:t>24pt</a:t>
            </a:r>
            <a:r>
              <a:rPr kumimoji="1" lang="ja-JP" altLang="en-US" dirty="0"/>
              <a:t>  ･･･････････････････････････････････････････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kumimoji="1" lang="ja-JP" altLang="en-US" dirty="0"/>
              <a:t>目次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89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214" y="1382713"/>
            <a:ext cx="10905835" cy="479468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本文は</a:t>
            </a:r>
            <a:r>
              <a:rPr kumimoji="1" lang="en-US" altLang="ja-JP" dirty="0"/>
              <a:t>24pt</a:t>
            </a:r>
            <a:r>
              <a:rPr kumimoji="1" lang="ja-JP" altLang="en-US" dirty="0"/>
              <a:t>のメイリオで入力します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見出し メイリオ</a:t>
            </a:r>
            <a:r>
              <a:rPr kumimoji="1" lang="en-US" altLang="ja-JP" dirty="0"/>
              <a:t>30pt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65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61" y="461572"/>
            <a:ext cx="10916165" cy="523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571" y="1373188"/>
            <a:ext cx="10912855" cy="4529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/>
        </p:nvSpPr>
        <p:spPr>
          <a:xfrm>
            <a:off x="654117" y="6455259"/>
            <a:ext cx="4997843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>
                <a:solidFill>
                  <a:schemeClr val="tx1"/>
                </a:solidFill>
                <a:latin typeface="Arial" pitchFamily="34" charset="0"/>
                <a:ea typeface="メイリオ"/>
                <a:cs typeface="Arial" pitchFamily="34" charset="0"/>
              </a:rPr>
              <a:t>Ryutaro Ishii</a:t>
            </a:r>
            <a:r>
              <a:rPr kumimoji="1" lang="ja-JP" altLang="en-US" sz="1200" kern="1200" dirty="0">
                <a:solidFill>
                  <a:schemeClr val="tx1"/>
                </a:solidFill>
                <a:latin typeface="Arial" pitchFamily="34" charset="0"/>
                <a:ea typeface="メイリオ"/>
                <a:cs typeface="Arial" pitchFamily="34" charset="0"/>
              </a:rPr>
              <a:t> </a:t>
            </a:r>
            <a:r>
              <a:rPr kumimoji="1" lang="en-US" altLang="ja-JP" sz="1200" kern="1200" dirty="0">
                <a:solidFill>
                  <a:schemeClr val="tx1"/>
                </a:solidFill>
                <a:latin typeface="Arial" pitchFamily="34" charset="0"/>
                <a:ea typeface="メイリオ"/>
                <a:cs typeface="Arial" pitchFamily="34" charset="0"/>
              </a:rPr>
              <a:t>/ 2022-09-17</a:t>
            </a:r>
          </a:p>
        </p:txBody>
      </p:sp>
      <p:sp>
        <p:nvSpPr>
          <p:cNvPr id="27" name="テキスト プレースホルダー 4"/>
          <p:cNvSpPr txBox="1">
            <a:spLocks/>
          </p:cNvSpPr>
          <p:nvPr/>
        </p:nvSpPr>
        <p:spPr>
          <a:xfrm>
            <a:off x="11276618" y="6428521"/>
            <a:ext cx="505002" cy="26955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kern="1200" baseline="0">
                <a:solidFill>
                  <a:srgbClr val="2D2D2D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1pPr>
            <a:lvl2pPr marL="466344" indent="-237744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–"/>
              <a:defRPr kumimoji="1" sz="2000" kern="1200" baseline="0">
                <a:solidFill>
                  <a:srgbClr val="2D2D2D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2pPr>
            <a:lvl3pPr marL="676656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rgbClr val="2D2D2D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600" kern="1200" baseline="0">
                <a:solidFill>
                  <a:srgbClr val="2D2D2D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400" kern="1200" baseline="0">
                <a:solidFill>
                  <a:srgbClr val="2D2D2D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F7A37A4-0F47-485C-8E1C-E4FAAB63423F}" type="slidenum">
              <a:rPr kumimoji="0" lang="en-US" altLang="ja-JP" sz="1200" smtClean="0">
                <a:solidFill>
                  <a:schemeClr val="tx1"/>
                </a:solidFill>
                <a:latin typeface="Arial"/>
                <a:ea typeface="Meiryo"/>
              </a:rPr>
              <a:pPr algn="r"/>
              <a:t>‹#›</a:t>
            </a:fld>
            <a:endParaRPr kumimoji="0" lang="ja-JP" altLang="en-US" sz="1200" dirty="0">
              <a:solidFill>
                <a:schemeClr val="tx1"/>
              </a:solidFill>
              <a:latin typeface="Arial"/>
              <a:ea typeface="Meiryo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-994259" y="0"/>
            <a:ext cx="823920" cy="6858001"/>
            <a:chOff x="-994259" y="0"/>
            <a:chExt cx="823920" cy="6820226"/>
          </a:xfrm>
        </p:grpSpPr>
        <p:sp>
          <p:nvSpPr>
            <p:cNvPr id="47" name="Rectangle 33"/>
            <p:cNvSpPr>
              <a:spLocks noChangeAspect="1"/>
            </p:cNvSpPr>
            <p:nvPr userDrawn="1"/>
          </p:nvSpPr>
          <p:spPr>
            <a:xfrm>
              <a:off x="-913489" y="0"/>
              <a:ext cx="743150" cy="6813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/>
                <a:t>Cyan</a:t>
              </a:r>
            </a:p>
          </p:txBody>
        </p:sp>
        <p:sp>
          <p:nvSpPr>
            <p:cNvPr id="48" name="Rectangle 30"/>
            <p:cNvSpPr>
              <a:spLocks noChangeAspect="1"/>
            </p:cNvSpPr>
            <p:nvPr userDrawn="1"/>
          </p:nvSpPr>
          <p:spPr>
            <a:xfrm>
              <a:off x="-913490" y="2042809"/>
              <a:ext cx="743150" cy="68134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4B4F54"/>
                  </a:solidFill>
                </a:rPr>
                <a:t>White</a:t>
              </a:r>
            </a:p>
          </p:txBody>
        </p:sp>
        <p:sp>
          <p:nvSpPr>
            <p:cNvPr id="49" name="Rectangle 31"/>
            <p:cNvSpPr>
              <a:spLocks noChangeAspect="1"/>
            </p:cNvSpPr>
            <p:nvPr userDrawn="1"/>
          </p:nvSpPr>
          <p:spPr>
            <a:xfrm>
              <a:off x="-917627" y="681348"/>
              <a:ext cx="743150" cy="68134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Gray</a:t>
              </a:r>
            </a:p>
          </p:txBody>
        </p:sp>
        <p:sp>
          <p:nvSpPr>
            <p:cNvPr id="50" name="Rectangle 39"/>
            <p:cNvSpPr>
              <a:spLocks noChangeAspect="1"/>
            </p:cNvSpPr>
            <p:nvPr userDrawn="1"/>
          </p:nvSpPr>
          <p:spPr>
            <a:xfrm>
              <a:off x="-913490" y="2724157"/>
              <a:ext cx="743150" cy="6813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Magenta</a:t>
              </a:r>
            </a:p>
          </p:txBody>
        </p:sp>
        <p:sp>
          <p:nvSpPr>
            <p:cNvPr id="51" name="Rectangle 41"/>
            <p:cNvSpPr>
              <a:spLocks noChangeAspect="1"/>
            </p:cNvSpPr>
            <p:nvPr userDrawn="1"/>
          </p:nvSpPr>
          <p:spPr>
            <a:xfrm>
              <a:off x="-913490" y="4087970"/>
              <a:ext cx="743150" cy="6813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Turquoise</a:t>
              </a:r>
            </a:p>
          </p:txBody>
        </p:sp>
        <p:sp>
          <p:nvSpPr>
            <p:cNvPr id="52" name="Rectangle 42"/>
            <p:cNvSpPr>
              <a:spLocks noChangeAspect="1"/>
            </p:cNvSpPr>
            <p:nvPr userDrawn="1"/>
          </p:nvSpPr>
          <p:spPr>
            <a:xfrm>
              <a:off x="-913490" y="4765237"/>
              <a:ext cx="743150" cy="6813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Green</a:t>
              </a:r>
            </a:p>
          </p:txBody>
        </p:sp>
        <p:sp>
          <p:nvSpPr>
            <p:cNvPr id="53" name="Rectangle 43"/>
            <p:cNvSpPr>
              <a:spLocks noChangeAspect="1"/>
            </p:cNvSpPr>
            <p:nvPr userDrawn="1"/>
          </p:nvSpPr>
          <p:spPr>
            <a:xfrm>
              <a:off x="-913490" y="5451781"/>
              <a:ext cx="743150" cy="68134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Yellow</a:t>
              </a:r>
            </a:p>
          </p:txBody>
        </p:sp>
        <p:sp>
          <p:nvSpPr>
            <p:cNvPr id="54" name="TextBox 58"/>
            <p:cNvSpPr txBox="1"/>
            <p:nvPr userDrawn="1"/>
          </p:nvSpPr>
          <p:spPr>
            <a:xfrm>
              <a:off x="-990122" y="2260341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5" name="TextBox 59"/>
            <p:cNvSpPr txBox="1"/>
            <p:nvPr userDrawn="1"/>
          </p:nvSpPr>
          <p:spPr>
            <a:xfrm>
              <a:off x="-994259" y="896067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  <a:endParaRPr lang="en-US" sz="900" dirty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>
                  <a:solidFill>
                    <a:schemeClr val="bg1"/>
                  </a:solidFill>
                </a:rPr>
                <a:t>45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60"/>
            <p:cNvSpPr txBox="1"/>
            <p:nvPr userDrawn="1"/>
          </p:nvSpPr>
          <p:spPr>
            <a:xfrm>
              <a:off x="-990121" y="208422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57" name="TextBox 62"/>
            <p:cNvSpPr txBox="1"/>
            <p:nvPr userDrawn="1"/>
          </p:nvSpPr>
          <p:spPr>
            <a:xfrm>
              <a:off x="-990121" y="2948548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58" name="TextBox 64"/>
            <p:cNvSpPr txBox="1"/>
            <p:nvPr userDrawn="1"/>
          </p:nvSpPr>
          <p:spPr>
            <a:xfrm>
              <a:off x="-990122" y="4316618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59" name="TextBox 65"/>
            <p:cNvSpPr txBox="1"/>
            <p:nvPr userDrawn="1"/>
          </p:nvSpPr>
          <p:spPr>
            <a:xfrm>
              <a:off x="-990122" y="5000652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60" name="TextBox 66"/>
            <p:cNvSpPr txBox="1"/>
            <p:nvPr userDrawn="1"/>
          </p:nvSpPr>
          <p:spPr>
            <a:xfrm>
              <a:off x="-990122" y="5684689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61" name="Rectangle 43"/>
            <p:cNvSpPr>
              <a:spLocks noChangeAspect="1"/>
            </p:cNvSpPr>
            <p:nvPr userDrawn="1"/>
          </p:nvSpPr>
          <p:spPr>
            <a:xfrm>
              <a:off x="-913490" y="6138327"/>
              <a:ext cx="743150" cy="6813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Orange</a:t>
              </a:r>
            </a:p>
          </p:txBody>
        </p:sp>
        <p:sp>
          <p:nvSpPr>
            <p:cNvPr id="62" name="TextBox 66"/>
            <p:cNvSpPr txBox="1"/>
            <p:nvPr userDrawn="1"/>
          </p:nvSpPr>
          <p:spPr>
            <a:xfrm>
              <a:off x="-990121" y="6388998"/>
              <a:ext cx="628050" cy="43122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63" name="Rectangle 40"/>
            <p:cNvSpPr>
              <a:spLocks noChangeAspect="1"/>
            </p:cNvSpPr>
            <p:nvPr userDrawn="1"/>
          </p:nvSpPr>
          <p:spPr>
            <a:xfrm>
              <a:off x="-917627" y="3401424"/>
              <a:ext cx="743150" cy="6813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/>
                <a:t>Purple</a:t>
              </a:r>
            </a:p>
          </p:txBody>
        </p:sp>
        <p:sp>
          <p:nvSpPr>
            <p:cNvPr id="64" name="TextBox 63"/>
            <p:cNvSpPr txBox="1"/>
            <p:nvPr userDrawn="1"/>
          </p:nvSpPr>
          <p:spPr>
            <a:xfrm>
              <a:off x="-990122" y="3632581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  <p:sp>
          <p:nvSpPr>
            <p:cNvPr id="65" name="Rectangle 31"/>
            <p:cNvSpPr>
              <a:spLocks noChangeAspect="1"/>
            </p:cNvSpPr>
            <p:nvPr userDrawn="1"/>
          </p:nvSpPr>
          <p:spPr>
            <a:xfrm>
              <a:off x="-917627" y="1362697"/>
              <a:ext cx="743150" cy="6813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Light Gray</a:t>
              </a:r>
            </a:p>
          </p:txBody>
        </p:sp>
        <p:sp>
          <p:nvSpPr>
            <p:cNvPr id="66" name="TextBox 59"/>
            <p:cNvSpPr txBox="1"/>
            <p:nvPr userDrawn="1"/>
          </p:nvSpPr>
          <p:spPr>
            <a:xfrm>
              <a:off x="-994259" y="1577416"/>
              <a:ext cx="628050" cy="59999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R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G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  <a:endParaRPr lang="en-US" sz="9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>
                  <a:solidFill>
                    <a:schemeClr val="tx1"/>
                  </a:solidFill>
                </a:rPr>
                <a:t>B	</a:t>
              </a:r>
              <a:r>
                <a:rPr lang="en-US" altLang="ja-JP" sz="900" dirty="0">
                  <a:solidFill>
                    <a:schemeClr val="tx1"/>
                  </a:solidFill>
                </a:rPr>
                <a:t>244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70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kumimoji="1" sz="3000" kern="1200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Clr>
          <a:schemeClr val="accent3"/>
        </a:buClr>
        <a:buFont typeface="Wingdings" panose="05000000000000000000" pitchFamily="2" charset="2"/>
        <a:buChar char="§"/>
        <a:defRPr kumimoji="1" sz="2400" kern="1200" baseline="0">
          <a:solidFill>
            <a:srgbClr val="2D2D2D"/>
          </a:solidFill>
          <a:latin typeface="Arial" panose="020B0604020202020204" pitchFamily="34" charset="0"/>
          <a:ea typeface="メイリオ" panose="020B0604030504040204" pitchFamily="50" charset="-128"/>
          <a:cs typeface="+mn-cs"/>
        </a:defRPr>
      </a:lvl1pPr>
      <a:lvl2pPr marL="466344" indent="-237744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kumimoji="1" sz="2000" kern="1200" baseline="0">
          <a:solidFill>
            <a:srgbClr val="2D2D2D"/>
          </a:solidFill>
          <a:latin typeface="Arial" panose="020B0604020202020204" pitchFamily="34" charset="0"/>
          <a:ea typeface="メイリオ" panose="020B0604030504040204" pitchFamily="50" charset="-128"/>
          <a:cs typeface="+mn-cs"/>
        </a:defRPr>
      </a:lvl2pPr>
      <a:lvl3pPr marL="676656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800" kern="1200" baseline="0">
          <a:solidFill>
            <a:srgbClr val="2D2D2D"/>
          </a:solidFill>
          <a:latin typeface="Arial" panose="020B0604020202020204" pitchFamily="34" charset="0"/>
          <a:ea typeface="メイリオ" panose="020B0604030504040204" pitchFamily="50" charset="-128"/>
          <a:cs typeface="+mn-cs"/>
        </a:defRPr>
      </a:lvl3pPr>
      <a:lvl4pPr marL="9144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600" kern="1200" baseline="0">
          <a:solidFill>
            <a:srgbClr val="2D2D2D"/>
          </a:solidFill>
          <a:latin typeface="Arial" panose="020B0604020202020204" pitchFamily="34" charset="0"/>
          <a:ea typeface="メイリオ" panose="020B0604030504040204" pitchFamily="50" charset="-128"/>
          <a:cs typeface="+mn-cs"/>
        </a:defRPr>
      </a:lvl4pPr>
      <a:lvl5pPr marL="11430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400" kern="1200" baseline="0">
          <a:solidFill>
            <a:srgbClr val="2D2D2D"/>
          </a:solidFill>
          <a:latin typeface="Arial" panose="020B0604020202020204" pitchFamily="34" charset="0"/>
          <a:ea typeface="メイリオ" panose="020B0604030504040204" pitchFamily="50" charset="-128"/>
          <a:cs typeface="+mn-cs"/>
        </a:defRPr>
      </a:lvl5pPr>
      <a:lvl6pPr marL="13716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r>
              <a:rPr kumimoji="1" lang="ja-JP" altLang="en-US" dirty="0"/>
              <a:t>年</a:t>
            </a:r>
            <a:r>
              <a:rPr kumimoji="1" lang="en-US" altLang="ja-JP" dirty="0"/>
              <a:t>9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17</a:t>
            </a:r>
            <a:r>
              <a:rPr kumimoji="1" lang="ja-JP" altLang="en-US" dirty="0"/>
              <a:t>日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Ryutaro Ishii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649261" y="3436105"/>
            <a:ext cx="5564188" cy="294409"/>
          </a:xfrm>
        </p:spPr>
        <p:txBody>
          <a:bodyPr/>
          <a:lstStyle/>
          <a:p>
            <a:r>
              <a:rPr lang="en-US" altLang="ja-JP" dirty="0"/>
              <a:t>Tokyo Electron Technology Solutions Ltd.</a:t>
            </a:r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“線引いてよ”からの脱却体験記</a:t>
            </a:r>
          </a:p>
        </p:txBody>
      </p:sp>
    </p:spTree>
    <p:extLst>
      <p:ext uri="{BB962C8B-B14F-4D97-AF65-F5344CB8AC3E}">
        <p14:creationId xmlns:p14="http://schemas.microsoft.com/office/powerpoint/2010/main" val="34948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F9242-AA28-404D-BB38-5D4B6133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“進捗を管理する方々”が“ステークホルダー”になるまで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62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BD8B57-07A6-4221-AC8F-0BB1E695F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214" y="1382713"/>
            <a:ext cx="10905835" cy="446087"/>
          </a:xfrm>
        </p:spPr>
        <p:txBody>
          <a:bodyPr/>
          <a:lstStyle/>
          <a:p>
            <a:r>
              <a:rPr kumimoji="1" lang="ja-JP" altLang="en-US" dirty="0"/>
              <a:t>別名：アジャイルわかってない期（野良アジャイル戦国時代とも）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B9942E4-FDE0-4AFD-BAFC-5B8B94AD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黎明期（開始 </a:t>
            </a:r>
            <a:r>
              <a:rPr kumimoji="1" lang="en-US" altLang="ja-JP" dirty="0"/>
              <a:t>~ </a:t>
            </a:r>
            <a:r>
              <a:rPr kumimoji="1" lang="ja-JP" altLang="en-US" dirty="0"/>
              <a:t>一桁スプリント）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17D42A-633D-468B-9968-C1A3C74EE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35" y="4036353"/>
            <a:ext cx="3963391" cy="2643550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07572A7C-F751-434A-A620-BC877DD198E8}"/>
              </a:ext>
            </a:extLst>
          </p:cNvPr>
          <p:cNvSpPr/>
          <p:nvPr/>
        </p:nvSpPr>
        <p:spPr>
          <a:xfrm>
            <a:off x="1524036" y="1987202"/>
            <a:ext cx="3366100" cy="14251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新しいこと楽しい！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6C3F1B2-576B-41A9-B841-729B717EC5E0}"/>
              </a:ext>
            </a:extLst>
          </p:cNvPr>
          <p:cNvSpPr/>
          <p:nvPr/>
        </p:nvSpPr>
        <p:spPr>
          <a:xfrm>
            <a:off x="6094412" y="2299205"/>
            <a:ext cx="3963390" cy="14251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とりあえずやってみる！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7F4488F-23DC-4AEF-BCFB-05FFD6B110ED}"/>
              </a:ext>
            </a:extLst>
          </p:cNvPr>
          <p:cNvSpPr/>
          <p:nvPr/>
        </p:nvSpPr>
        <p:spPr>
          <a:xfrm>
            <a:off x="359324" y="4323881"/>
            <a:ext cx="3366100" cy="14251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トライ＆エラー！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6E1712-77DB-4AE3-84C3-0F234C8D1D59}"/>
              </a:ext>
            </a:extLst>
          </p:cNvPr>
          <p:cNvSpPr/>
          <p:nvPr/>
        </p:nvSpPr>
        <p:spPr>
          <a:xfrm>
            <a:off x="8625960" y="4645555"/>
            <a:ext cx="3366100" cy="14251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準備足りないかも</a:t>
            </a:r>
            <a:r>
              <a:rPr kumimoji="1" lang="en-US" altLang="ja-JP" dirty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871846-4559-448F-87CE-3EB104BF6C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214" y="1382713"/>
            <a:ext cx="10905835" cy="471620"/>
          </a:xfrm>
        </p:spPr>
        <p:txBody>
          <a:bodyPr/>
          <a:lstStyle/>
          <a:p>
            <a:r>
              <a:rPr kumimoji="1" lang="ja-JP" altLang="en-US" dirty="0"/>
              <a:t>別名：なんかつらい期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EF3F371-D35A-4851-9FCD-3C75F379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停滞期（一桁スプリント </a:t>
            </a:r>
            <a:r>
              <a:rPr kumimoji="1" lang="en-US" altLang="ja-JP" dirty="0"/>
              <a:t>~ 5</a:t>
            </a:r>
            <a:r>
              <a:rPr kumimoji="1" lang="ja-JP" altLang="en-US" dirty="0"/>
              <a:t>スプリントまで）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F79C4E-8C3B-494B-A2D9-4D585EF6FC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5" r="11565"/>
          <a:stretch/>
        </p:blipFill>
        <p:spPr>
          <a:xfrm>
            <a:off x="9709236" y="2611395"/>
            <a:ext cx="2479589" cy="424660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35C8CE-6792-4C65-8217-86F41CA5F515}"/>
              </a:ext>
            </a:extLst>
          </p:cNvPr>
          <p:cNvSpPr/>
          <p:nvPr/>
        </p:nvSpPr>
        <p:spPr>
          <a:xfrm>
            <a:off x="864973" y="1955035"/>
            <a:ext cx="5791200" cy="663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報告時、手を付けたタスクより他の事項を指摘される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E022AA-A8FF-494F-9BBE-433459D8EC8E}"/>
              </a:ext>
            </a:extLst>
          </p:cNvPr>
          <p:cNvSpPr/>
          <p:nvPr/>
        </p:nvSpPr>
        <p:spPr>
          <a:xfrm>
            <a:off x="864973" y="3801818"/>
            <a:ext cx="5791200" cy="663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見つけた不具合はいつやったらいいのか見えない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58B36F-61F3-4CDD-8269-92B6A5A1C68E}"/>
              </a:ext>
            </a:extLst>
          </p:cNvPr>
          <p:cNvSpPr/>
          <p:nvPr/>
        </p:nvSpPr>
        <p:spPr>
          <a:xfrm>
            <a:off x="3195637" y="5963160"/>
            <a:ext cx="5791200" cy="6631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やる気が</a:t>
            </a:r>
            <a:r>
              <a:rPr kumimoji="1" lang="en-US" altLang="ja-JP" dirty="0">
                <a:solidFill>
                  <a:schemeClr val="tx1"/>
                </a:solidFill>
              </a:rPr>
              <a:t>…</a:t>
            </a:r>
            <a:r>
              <a:rPr kumimoji="1" lang="ja-JP" altLang="en-US" dirty="0">
                <a:solidFill>
                  <a:schemeClr val="tx1"/>
                </a:solidFill>
              </a:rPr>
              <a:t>、削がれる</a:t>
            </a:r>
            <a:r>
              <a:rPr kumimoji="1" lang="en-US" altLang="ja-JP" dirty="0">
                <a:solidFill>
                  <a:schemeClr val="tx1"/>
                </a:solidFill>
              </a:rPr>
              <a:t>……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思考の吹き出し: 雲形 11">
            <a:extLst>
              <a:ext uri="{FF2B5EF4-FFF2-40B4-BE49-F238E27FC236}">
                <a16:creationId xmlns:a16="http://schemas.microsoft.com/office/drawing/2014/main" id="{BED2857C-3146-4778-8028-AA861A1CB9D3}"/>
              </a:ext>
            </a:extLst>
          </p:cNvPr>
          <p:cNvSpPr/>
          <p:nvPr/>
        </p:nvSpPr>
        <p:spPr>
          <a:xfrm>
            <a:off x="5947718" y="1016924"/>
            <a:ext cx="5552303" cy="724930"/>
          </a:xfrm>
          <a:prstGeom prst="cloudCallout">
            <a:avLst>
              <a:gd name="adj1" fmla="val 35548"/>
              <a:gd name="adj2" fmla="val 168181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なんか、うまくいかない</a:t>
            </a:r>
            <a:r>
              <a:rPr kumimoji="1" lang="en-US" altLang="ja-JP" dirty="0">
                <a:solidFill>
                  <a:schemeClr val="tx1"/>
                </a:solidFill>
              </a:rPr>
              <a:t>……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0125235C-D45E-4A18-8B20-9C2D50C4A2B3}"/>
              </a:ext>
            </a:extLst>
          </p:cNvPr>
          <p:cNvSpPr/>
          <p:nvPr/>
        </p:nvSpPr>
        <p:spPr>
          <a:xfrm>
            <a:off x="6463528" y="2708657"/>
            <a:ext cx="3245708" cy="688126"/>
          </a:xfrm>
          <a:prstGeom prst="wedgeEllipseCallout">
            <a:avLst>
              <a:gd name="adj1" fmla="val -43422"/>
              <a:gd name="adj2" fmla="val -584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線引き直しといて</a:t>
            </a:r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14236C1F-C2F8-445B-9B33-393BF682B111}"/>
              </a:ext>
            </a:extLst>
          </p:cNvPr>
          <p:cNvSpPr/>
          <p:nvPr/>
        </p:nvSpPr>
        <p:spPr>
          <a:xfrm>
            <a:off x="363409" y="4757510"/>
            <a:ext cx="3944979" cy="688126"/>
          </a:xfrm>
          <a:prstGeom prst="wedgeEllipseCallout">
            <a:avLst>
              <a:gd name="adj1" fmla="val 10131"/>
              <a:gd name="adj2" fmla="val -895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これ正しい線なの？</a:t>
            </a:r>
          </a:p>
        </p:txBody>
      </p:sp>
    </p:spTree>
    <p:extLst>
      <p:ext uri="{BB962C8B-B14F-4D97-AF65-F5344CB8AC3E}">
        <p14:creationId xmlns:p14="http://schemas.microsoft.com/office/powerpoint/2010/main" val="29148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9EF3F371-D35A-4851-9FCD-3C75F379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ここで気づく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F79C4E-8C3B-494B-A2D9-4D585EF6FC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5" r="11565"/>
          <a:stretch/>
        </p:blipFill>
        <p:spPr>
          <a:xfrm>
            <a:off x="9709236" y="2611395"/>
            <a:ext cx="2479589" cy="4246605"/>
          </a:xfrm>
          <a:prstGeom prst="rect">
            <a:avLst/>
          </a:prstGeom>
        </p:spPr>
      </p:pic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97297445-1E1B-4AB7-8B70-B165F2A10A8C}"/>
              </a:ext>
            </a:extLst>
          </p:cNvPr>
          <p:cNvSpPr/>
          <p:nvPr/>
        </p:nvSpPr>
        <p:spPr>
          <a:xfrm>
            <a:off x="5947718" y="1016924"/>
            <a:ext cx="5552303" cy="724930"/>
          </a:xfrm>
          <a:prstGeom prst="cloudCallout">
            <a:avLst>
              <a:gd name="adj1" fmla="val 35548"/>
              <a:gd name="adj2" fmla="val 168181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どうしてうまくいかない？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D26628-3B3A-42EE-BC36-6F5DD9CE3325}"/>
              </a:ext>
            </a:extLst>
          </p:cNvPr>
          <p:cNvSpPr/>
          <p:nvPr/>
        </p:nvSpPr>
        <p:spPr>
          <a:xfrm>
            <a:off x="3918036" y="2916191"/>
            <a:ext cx="5791200" cy="663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開発者の肌感覚でタスクを選んでいた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DE31EB8-30CF-42B9-90B3-6105DF9DF623}"/>
              </a:ext>
            </a:extLst>
          </p:cNvPr>
          <p:cNvSpPr/>
          <p:nvPr/>
        </p:nvSpPr>
        <p:spPr>
          <a:xfrm>
            <a:off x="3933234" y="4822318"/>
            <a:ext cx="5791200" cy="663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やるべきかどうかの判断がつかないままでいた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6C4806EC-0638-45AC-88C5-3246073624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9429">
            <a:off x="2364260" y="2429494"/>
            <a:ext cx="1318054" cy="131805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2B6F826-EC20-4419-8E86-1CD94F712A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9429">
            <a:off x="2349064" y="4276277"/>
            <a:ext cx="1318054" cy="1318054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DBC10BE-8A7B-46E2-9F41-F5902525143D}"/>
              </a:ext>
            </a:extLst>
          </p:cNvPr>
          <p:cNvSpPr/>
          <p:nvPr/>
        </p:nvSpPr>
        <p:spPr>
          <a:xfrm>
            <a:off x="3198812" y="5962758"/>
            <a:ext cx="5791200" cy="6631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優先順位！！！決めよう！！！！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7A661E9-9818-43F4-9EAC-52744039CD15}"/>
              </a:ext>
            </a:extLst>
          </p:cNvPr>
          <p:cNvSpPr/>
          <p:nvPr/>
        </p:nvSpPr>
        <p:spPr>
          <a:xfrm>
            <a:off x="864973" y="1955035"/>
            <a:ext cx="5791200" cy="663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報告時、手を付けたタスクより他の事項を指摘される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6D6D394-E9F7-411F-9AB6-E0035FAEC0BA}"/>
              </a:ext>
            </a:extLst>
          </p:cNvPr>
          <p:cNvSpPr/>
          <p:nvPr/>
        </p:nvSpPr>
        <p:spPr>
          <a:xfrm>
            <a:off x="864973" y="3801818"/>
            <a:ext cx="5791200" cy="663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見つけた不具合はいつやったらいいのか見えない</a:t>
            </a:r>
          </a:p>
        </p:txBody>
      </p:sp>
    </p:spTree>
    <p:extLst>
      <p:ext uri="{BB962C8B-B14F-4D97-AF65-F5344CB8AC3E}">
        <p14:creationId xmlns:p14="http://schemas.microsoft.com/office/powerpoint/2010/main" val="236560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940B707-4496-4BBE-B32B-FC9286E2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そういえば前に違いがあった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FD950A-7606-41A2-8AC8-AF4B7AD99303}"/>
              </a:ext>
            </a:extLst>
          </p:cNvPr>
          <p:cNvSpPr/>
          <p:nvPr/>
        </p:nvSpPr>
        <p:spPr>
          <a:xfrm>
            <a:off x="941033" y="1411550"/>
            <a:ext cx="3577701" cy="1242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レスポンス早い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確認も周期が短い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（実は）話すことも少しずつ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88776E-B233-438F-A5B8-34F81FE433A4}"/>
              </a:ext>
            </a:extLst>
          </p:cNvPr>
          <p:cNvSpPr/>
          <p:nvPr/>
        </p:nvSpPr>
        <p:spPr>
          <a:xfrm>
            <a:off x="7987725" y="1411550"/>
            <a:ext cx="3577701" cy="1242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レスポンスは普通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確認周期は長い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話すことは莫大</a:t>
            </a: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0FA20D79-ED1D-4DF9-8F8F-158A2917C4A1}"/>
              </a:ext>
            </a:extLst>
          </p:cNvPr>
          <p:cNvSpPr/>
          <p:nvPr/>
        </p:nvSpPr>
        <p:spPr>
          <a:xfrm>
            <a:off x="4518734" y="1189607"/>
            <a:ext cx="2592280" cy="843379"/>
          </a:xfrm>
          <a:prstGeom prst="wedgeEllipseCallout">
            <a:avLst>
              <a:gd name="adj1" fmla="val -49943"/>
              <a:gd name="adj2" fmla="val 45658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こっちのほうが良いな</a:t>
            </a:r>
            <a:r>
              <a:rPr kumimoji="1" lang="en-US" altLang="ja-JP" dirty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E301A77-5670-406A-8F3B-E2ACBB93C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45" y="2749100"/>
            <a:ext cx="9183934" cy="38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8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318D39C-2B36-48DB-95A5-7FDFE7076D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214" y="1382713"/>
            <a:ext cx="10905835" cy="523220"/>
          </a:xfrm>
        </p:spPr>
        <p:txBody>
          <a:bodyPr/>
          <a:lstStyle/>
          <a:p>
            <a:r>
              <a:rPr kumimoji="1" lang="ja-JP" altLang="en-US" dirty="0"/>
              <a:t>別名：試行錯誤期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7A1311E-7EC2-4859-BBC2-5A588F4E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過渡期（</a:t>
            </a:r>
            <a:r>
              <a:rPr kumimoji="1" lang="en-US" altLang="ja-JP" dirty="0"/>
              <a:t>5</a:t>
            </a:r>
            <a:r>
              <a:rPr kumimoji="1" lang="ja-JP" altLang="en-US" dirty="0"/>
              <a:t>スプリント </a:t>
            </a:r>
            <a:r>
              <a:rPr kumimoji="1" lang="en-US" altLang="ja-JP" dirty="0"/>
              <a:t>~ </a:t>
            </a:r>
            <a:r>
              <a:rPr kumimoji="1" lang="ja-JP" altLang="en-US" dirty="0"/>
              <a:t>二桁スプリント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4A21BC6-4DDD-4F2D-8F27-A1F89D76E00A}"/>
              </a:ext>
            </a:extLst>
          </p:cNvPr>
          <p:cNvGrpSpPr/>
          <p:nvPr/>
        </p:nvGrpSpPr>
        <p:grpSpPr>
          <a:xfrm>
            <a:off x="649261" y="2003796"/>
            <a:ext cx="5082745" cy="1307814"/>
            <a:chOff x="1977081" y="1871991"/>
            <a:chExt cx="5082745" cy="130781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5EA211E-7EB3-4F2C-AEDB-349AED35D77F}"/>
                </a:ext>
              </a:extLst>
            </p:cNvPr>
            <p:cNvSpPr/>
            <p:nvPr/>
          </p:nvSpPr>
          <p:spPr>
            <a:xfrm>
              <a:off x="1977081" y="2133601"/>
              <a:ext cx="5082745" cy="10462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・ 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1 - 2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ヵ月に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回じゃ更新速度に追いつかない</a:t>
              </a:r>
              <a:br>
                <a:rPr kumimoji="1" lang="en-US" altLang="ja-JP" dirty="0">
                  <a:solidFill>
                    <a:schemeClr val="tx1"/>
                  </a:solidFill>
                </a:rPr>
              </a:br>
              <a:r>
                <a:rPr kumimoji="1" lang="ja-JP" altLang="en-US" dirty="0">
                  <a:solidFill>
                    <a:schemeClr val="tx1"/>
                  </a:solidFill>
                </a:rPr>
                <a:t>→ 周期を短くする方法を探す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557AFFF-83E5-4413-943B-58E187202095}"/>
                </a:ext>
              </a:extLst>
            </p:cNvPr>
            <p:cNvSpPr/>
            <p:nvPr/>
          </p:nvSpPr>
          <p:spPr>
            <a:xfrm>
              <a:off x="2966650" y="1871991"/>
              <a:ext cx="310360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優先順位を提案してみる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DD73678-C360-461A-B9CA-D38B725D3EDD}"/>
              </a:ext>
            </a:extLst>
          </p:cNvPr>
          <p:cNvGrpSpPr/>
          <p:nvPr/>
        </p:nvGrpSpPr>
        <p:grpSpPr>
          <a:xfrm>
            <a:off x="6337313" y="2657703"/>
            <a:ext cx="5082745" cy="1307814"/>
            <a:chOff x="1977081" y="1871991"/>
            <a:chExt cx="5082745" cy="1307814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948544F-0F80-48E2-A6DB-F1A5D5284444}"/>
                </a:ext>
              </a:extLst>
            </p:cNvPr>
            <p:cNvSpPr/>
            <p:nvPr/>
          </p:nvSpPr>
          <p:spPr>
            <a:xfrm>
              <a:off x="1977081" y="2133601"/>
              <a:ext cx="5082745" cy="10462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・ 予定が合わない人が多い</a:t>
              </a:r>
              <a:br>
                <a:rPr kumimoji="1" lang="en-US" altLang="ja-JP" dirty="0">
                  <a:solidFill>
                    <a:schemeClr val="tx1"/>
                  </a:solidFill>
                </a:rPr>
              </a:br>
              <a:r>
                <a:rPr kumimoji="1" lang="ja-JP" altLang="en-US" dirty="0">
                  <a:solidFill>
                    <a:schemeClr val="tx1"/>
                  </a:solidFill>
                </a:rPr>
                <a:t>→ メンバーから対話しやすい人を選抜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A2CE690-FACE-42AD-8EF7-C97E64279A98}"/>
                </a:ext>
              </a:extLst>
            </p:cNvPr>
            <p:cNvSpPr/>
            <p:nvPr/>
          </p:nvSpPr>
          <p:spPr>
            <a:xfrm>
              <a:off x="2966650" y="1871991"/>
              <a:ext cx="310360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週に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回にできないか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CF67C3-B254-466C-99B5-36E47956BCE4}"/>
              </a:ext>
            </a:extLst>
          </p:cNvPr>
          <p:cNvGrpSpPr/>
          <p:nvPr/>
        </p:nvGrpSpPr>
        <p:grpSpPr>
          <a:xfrm>
            <a:off x="649259" y="3937689"/>
            <a:ext cx="5082745" cy="1307814"/>
            <a:chOff x="1977081" y="1871991"/>
            <a:chExt cx="5082745" cy="1307814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05A68DE-39F9-4118-A2B7-68574A57B0C3}"/>
                </a:ext>
              </a:extLst>
            </p:cNvPr>
            <p:cNvSpPr/>
            <p:nvPr/>
          </p:nvSpPr>
          <p:spPr>
            <a:xfrm>
              <a:off x="1977081" y="2133601"/>
              <a:ext cx="5082745" cy="10462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・もっとリアルタイムで確認したい</a:t>
              </a:r>
              <a:br>
                <a:rPr kumimoji="1" lang="en-US" altLang="ja-JP" dirty="0">
                  <a:solidFill>
                    <a:schemeClr val="tx1"/>
                  </a:solidFill>
                </a:rPr>
              </a:br>
              <a:r>
                <a:rPr kumimoji="1" lang="ja-JP" altLang="en-US" dirty="0">
                  <a:solidFill>
                    <a:schemeClr val="tx1"/>
                  </a:solidFill>
                </a:rPr>
                <a:t>→ 最新版を触れるようにする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EB49A1C-0F99-467D-B2DB-CFB226C4A0CA}"/>
                </a:ext>
              </a:extLst>
            </p:cNvPr>
            <p:cNvSpPr/>
            <p:nvPr/>
          </p:nvSpPr>
          <p:spPr>
            <a:xfrm>
              <a:off x="2966650" y="1871991"/>
              <a:ext cx="310360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週に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回対話してみる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1776A71-036D-4B36-9F5D-9F01D84C6C4B}"/>
              </a:ext>
            </a:extLst>
          </p:cNvPr>
          <p:cNvGrpSpPr/>
          <p:nvPr/>
        </p:nvGrpSpPr>
        <p:grpSpPr>
          <a:xfrm>
            <a:off x="6337315" y="4591596"/>
            <a:ext cx="5082745" cy="1307814"/>
            <a:chOff x="1977081" y="1871991"/>
            <a:chExt cx="5082745" cy="1307814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80A6198-81F5-46D1-97CD-01D8375F36EF}"/>
                </a:ext>
              </a:extLst>
            </p:cNvPr>
            <p:cNvSpPr/>
            <p:nvPr/>
          </p:nvSpPr>
          <p:spPr>
            <a:xfrm>
              <a:off x="1977081" y="2133601"/>
              <a:ext cx="5082745" cy="10462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・不具合の連絡を簡易にしたい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→ バックログの編集閲覧を開放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F4F925-C169-4491-BFD8-3C44984B2B74}"/>
                </a:ext>
              </a:extLst>
            </p:cNvPr>
            <p:cNvSpPr/>
            <p:nvPr/>
          </p:nvSpPr>
          <p:spPr>
            <a:xfrm>
              <a:off x="2966650" y="1871991"/>
              <a:ext cx="310360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自動デプロイを実装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D2C7A17-9D63-4112-A984-053D8885A445}"/>
              </a:ext>
            </a:extLst>
          </p:cNvPr>
          <p:cNvSpPr/>
          <p:nvPr/>
        </p:nvSpPr>
        <p:spPr>
          <a:xfrm>
            <a:off x="-2" y="6030097"/>
            <a:ext cx="12188825" cy="412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dirty="0">
                <a:solidFill>
                  <a:schemeClr val="tx1"/>
                </a:solidFill>
              </a:rPr>
              <a:t>Next </a:t>
            </a:r>
            <a:r>
              <a:rPr kumimoji="1" lang="ja-JP" altLang="en-US" dirty="0">
                <a:solidFill>
                  <a:schemeClr val="tx1"/>
                </a:solidFill>
              </a:rPr>
              <a:t>→ 現在の私たち</a:t>
            </a:r>
          </a:p>
        </p:txBody>
      </p:sp>
      <p:sp>
        <p:nvSpPr>
          <p:cNvPr id="22" name="吹き出し: 円形 21">
            <a:extLst>
              <a:ext uri="{FF2B5EF4-FFF2-40B4-BE49-F238E27FC236}">
                <a16:creationId xmlns:a16="http://schemas.microsoft.com/office/drawing/2014/main" id="{D2DE42B7-8011-4AD4-8AD6-9FAA74F76936}"/>
              </a:ext>
            </a:extLst>
          </p:cNvPr>
          <p:cNvSpPr/>
          <p:nvPr/>
        </p:nvSpPr>
        <p:spPr>
          <a:xfrm>
            <a:off x="6952735" y="1729324"/>
            <a:ext cx="4170105" cy="843379"/>
          </a:xfrm>
          <a:prstGeom prst="wedgeEllipseCallout">
            <a:avLst>
              <a:gd name="adj1" fmla="val -19701"/>
              <a:gd name="adj2" fmla="val 5933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ここらへんで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線の話題がなくなってきた</a:t>
            </a:r>
          </a:p>
        </p:txBody>
      </p:sp>
    </p:spTree>
    <p:extLst>
      <p:ext uri="{BB962C8B-B14F-4D97-AF65-F5344CB8AC3E}">
        <p14:creationId xmlns:p14="http://schemas.microsoft.com/office/powerpoint/2010/main" val="28005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6343209-312A-4192-A1FE-B73E25980F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214" y="1382713"/>
            <a:ext cx="10905835" cy="446087"/>
          </a:xfrm>
        </p:spPr>
        <p:txBody>
          <a:bodyPr/>
          <a:lstStyle/>
          <a:p>
            <a:r>
              <a:rPr kumimoji="1" lang="ja-JP" altLang="en-US" dirty="0"/>
              <a:t>別名：ｱｼﾞｬｲﾙ　ﾁｮｯﾄ　ﾃﾞｷﾙ期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474B5A8-79F3-4318-9492-3F05DA78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79DF424-AD98-4039-BE1A-CB6C94ECE5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98" y="3235844"/>
            <a:ext cx="3357525" cy="223944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42B4BB-B41D-469E-BBF6-04C415677393}"/>
              </a:ext>
            </a:extLst>
          </p:cNvPr>
          <p:cNvSpPr/>
          <p:nvPr/>
        </p:nvSpPr>
        <p:spPr>
          <a:xfrm>
            <a:off x="972101" y="2119629"/>
            <a:ext cx="4291878" cy="6877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ステークホルダーとの正しい対話を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2B792C-6EED-41B0-A9AE-0D9683A60953}"/>
              </a:ext>
            </a:extLst>
          </p:cNvPr>
          <p:cNvSpPr/>
          <p:nvPr/>
        </p:nvSpPr>
        <p:spPr>
          <a:xfrm>
            <a:off x="972101" y="3123559"/>
            <a:ext cx="4291878" cy="6877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機会損失は最大限防ぐ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41C10BE-FF89-4207-A22F-2DA44596FA25}"/>
              </a:ext>
            </a:extLst>
          </p:cNvPr>
          <p:cNvSpPr/>
          <p:nvPr/>
        </p:nvSpPr>
        <p:spPr>
          <a:xfrm>
            <a:off x="972101" y="4127489"/>
            <a:ext cx="4291878" cy="6877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ステークホルダーを巻き込んで開発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BE20AB-998E-4029-898D-E2EF8E26A492}"/>
              </a:ext>
            </a:extLst>
          </p:cNvPr>
          <p:cNvSpPr/>
          <p:nvPr/>
        </p:nvSpPr>
        <p:spPr>
          <a:xfrm>
            <a:off x="972101" y="5131420"/>
            <a:ext cx="4291878" cy="6877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常に優先するものを更新し続ける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3DC083D1-ED4A-4F59-959F-1EC228616E43}"/>
              </a:ext>
            </a:extLst>
          </p:cNvPr>
          <p:cNvSpPr/>
          <p:nvPr/>
        </p:nvSpPr>
        <p:spPr>
          <a:xfrm>
            <a:off x="7353214" y="2195446"/>
            <a:ext cx="3545181" cy="688127"/>
          </a:xfrm>
          <a:prstGeom prst="wedgeRoundRectCallout">
            <a:avLst>
              <a:gd name="adj1" fmla="val -32497"/>
              <a:gd name="adj2" fmla="val 8658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アジャイル開発は難しい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しかし、価値のあるものだ</a:t>
            </a:r>
          </a:p>
        </p:txBody>
      </p:sp>
    </p:spTree>
    <p:extLst>
      <p:ext uri="{BB962C8B-B14F-4D97-AF65-F5344CB8AC3E}">
        <p14:creationId xmlns:p14="http://schemas.microsoft.com/office/powerpoint/2010/main" val="10045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FEF46-1807-4C79-8276-6317A529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現在の私たちと“ステークホルダー”の関係</a:t>
            </a:r>
          </a:p>
        </p:txBody>
      </p:sp>
    </p:spTree>
    <p:extLst>
      <p:ext uri="{BB962C8B-B14F-4D97-AF65-F5344CB8AC3E}">
        <p14:creationId xmlns:p14="http://schemas.microsoft.com/office/powerpoint/2010/main" val="15847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B7D7C53-8441-4541-90B2-7A5B97B37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214" y="1382713"/>
            <a:ext cx="10905835" cy="1014498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★☆★ 言葉の定義</a:t>
            </a:r>
            <a:r>
              <a:rPr lang="ja-JP" altLang="en-US" dirty="0"/>
              <a:t>：</a:t>
            </a:r>
            <a:r>
              <a:rPr kumimoji="1" lang="en-US" altLang="ja-JP" dirty="0"/>
              <a:t> </a:t>
            </a:r>
            <a:r>
              <a:rPr kumimoji="1" lang="ja-JP" altLang="en-US" dirty="0"/>
              <a:t>ステークホルダー★☆★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“私たちのプロダクトが達成</a:t>
            </a:r>
            <a:r>
              <a:rPr lang="ja-JP" altLang="en-US" dirty="0">
                <a:solidFill>
                  <a:schemeClr val="accent6"/>
                </a:solidFill>
              </a:rPr>
              <a:t>すること</a:t>
            </a:r>
            <a:r>
              <a:rPr kumimoji="1" lang="ja-JP" altLang="en-US" dirty="0"/>
              <a:t>”に対して責任を持つ方々</a:t>
            </a:r>
            <a:endParaRPr kumimoji="1"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>
              <a:buNone/>
              <a:tabLst>
                <a:tab pos="5207000" algn="l"/>
                <a:tab pos="6994525" algn="l"/>
              </a:tabLst>
            </a:pPr>
            <a:r>
              <a:rPr lang="en-US" altLang="ja-JP" dirty="0"/>
              <a:t>	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2BE76B7-427A-45AF-BD98-C2584B6A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現在</a:t>
            </a:r>
            <a:r>
              <a:rPr kumimoji="1" lang="ja-JP" altLang="en-US" dirty="0"/>
              <a:t>の私たちと“ステークホルダー</a:t>
            </a:r>
            <a:r>
              <a:rPr lang="ja-JP" altLang="en-US" dirty="0"/>
              <a:t>”</a:t>
            </a:r>
            <a:r>
              <a:rPr kumimoji="1" lang="ja-JP" altLang="en-US" dirty="0"/>
              <a:t>の関係</a:t>
            </a:r>
          </a:p>
        </p:txBody>
      </p:sp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A58C435A-1995-4ED2-AC66-38A2276CBF09}"/>
              </a:ext>
            </a:extLst>
          </p:cNvPr>
          <p:cNvSpPr/>
          <p:nvPr/>
        </p:nvSpPr>
        <p:spPr>
          <a:xfrm>
            <a:off x="6970518" y="2552616"/>
            <a:ext cx="5072138" cy="1227438"/>
          </a:xfrm>
          <a:prstGeom prst="cloudCallout">
            <a:avLst>
              <a:gd name="adj1" fmla="val -59113"/>
              <a:gd name="adj2" fmla="val 3498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プロダクトの目的は</a:t>
            </a:r>
            <a:r>
              <a:rPr kumimoji="1" lang="en-US" altLang="ja-JP" dirty="0">
                <a:solidFill>
                  <a:schemeClr val="tx1"/>
                </a:solidFill>
              </a:rPr>
              <a:t>OK</a:t>
            </a:r>
            <a:r>
              <a:rPr kumimoji="1" lang="ja-JP" altLang="en-US" dirty="0">
                <a:solidFill>
                  <a:schemeClr val="tx1"/>
                </a:solidFill>
              </a:rPr>
              <a:t>？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達成に進んでいる？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51064685-0E93-4CDD-A47F-45A56AE3828F}"/>
              </a:ext>
            </a:extLst>
          </p:cNvPr>
          <p:cNvSpPr/>
          <p:nvPr/>
        </p:nvSpPr>
        <p:spPr>
          <a:xfrm>
            <a:off x="1833033" y="2795132"/>
            <a:ext cx="3015049" cy="857784"/>
          </a:xfrm>
          <a:prstGeom prst="wedgeRoundRectCallout">
            <a:avLst>
              <a:gd name="adj1" fmla="val 64821"/>
              <a:gd name="adj2" fmla="val 3530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こう変わったんだけど</a:t>
            </a:r>
            <a:r>
              <a:rPr kumimoji="1" lang="en-US" altLang="ja-JP" dirty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3D9009-9899-497E-BBCB-BD6C7A80EBCA}"/>
              </a:ext>
            </a:extLst>
          </p:cNvPr>
          <p:cNvSpPr txBox="1"/>
          <p:nvPr/>
        </p:nvSpPr>
        <p:spPr>
          <a:xfrm>
            <a:off x="6970518" y="4931362"/>
            <a:ext cx="507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tabLst>
                <a:tab pos="1795463" algn="l"/>
                <a:tab pos="6994525" algn="l"/>
              </a:tabLst>
            </a:pPr>
            <a:r>
              <a:rPr lang="ja-JP" altLang="en-US" sz="2400" dirty="0"/>
              <a:t>距離感：</a:t>
            </a:r>
            <a:r>
              <a:rPr lang="en-US" altLang="ja-JP" sz="2400" dirty="0"/>
              <a:t>	</a:t>
            </a:r>
            <a:r>
              <a:rPr kumimoji="1" lang="ja-JP" altLang="en-US" sz="2400" dirty="0"/>
              <a:t>共同開発者</a:t>
            </a:r>
            <a:endParaRPr kumimoji="1" lang="en-US" altLang="ja-JP" sz="1100" dirty="0"/>
          </a:p>
          <a:p>
            <a:pPr>
              <a:tabLst>
                <a:tab pos="1795463" algn="l"/>
                <a:tab pos="6994525" algn="l"/>
              </a:tabLst>
            </a:pPr>
            <a:r>
              <a:rPr kumimoji="1" lang="ja-JP" altLang="en-US" sz="2400" dirty="0"/>
              <a:t>話す周期</a:t>
            </a:r>
            <a:r>
              <a:rPr lang="ja-JP" altLang="en-US" sz="2400" dirty="0"/>
              <a:t>：</a:t>
            </a:r>
            <a:r>
              <a:rPr lang="en-US" altLang="ja-JP" sz="2400" dirty="0"/>
              <a:t>	1</a:t>
            </a:r>
            <a:r>
              <a:rPr lang="ja-JP" altLang="en-US" sz="2400" dirty="0"/>
              <a:t>週間に</a:t>
            </a:r>
            <a:r>
              <a:rPr lang="en-US" altLang="ja-JP" sz="2400" dirty="0"/>
              <a:t> (</a:t>
            </a:r>
            <a:r>
              <a:rPr lang="ja-JP" altLang="en-US" sz="2400" dirty="0"/>
              <a:t>最低</a:t>
            </a:r>
            <a:r>
              <a:rPr lang="en-US" altLang="ja-JP" sz="2400" dirty="0"/>
              <a:t>) 1</a:t>
            </a:r>
            <a:r>
              <a:rPr lang="ja-JP" altLang="en-US" sz="2400" dirty="0"/>
              <a:t>回</a:t>
            </a:r>
            <a:endParaRPr lang="en-US" altLang="ja-JP" sz="2400" dirty="0"/>
          </a:p>
          <a:p>
            <a:pPr marL="0" indent="0">
              <a:buNone/>
              <a:tabLst>
                <a:tab pos="1795463" algn="l"/>
                <a:tab pos="6994525" algn="l"/>
              </a:tabLst>
            </a:pPr>
            <a:r>
              <a:rPr kumimoji="1" lang="ja-JP" altLang="en-US" sz="2400" dirty="0"/>
              <a:t>情報量：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少しずつ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03CE436-0C3A-4345-9656-4047B06D03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99" y="3429000"/>
            <a:ext cx="2459202" cy="2459202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171E847A-4FE7-4D32-B3D3-97CC9D76CB29}"/>
              </a:ext>
            </a:extLst>
          </p:cNvPr>
          <p:cNvSpPr/>
          <p:nvPr/>
        </p:nvSpPr>
        <p:spPr>
          <a:xfrm>
            <a:off x="1833033" y="3912775"/>
            <a:ext cx="3015049" cy="857784"/>
          </a:xfrm>
          <a:prstGeom prst="wedgeRoundRectCallout">
            <a:avLst>
              <a:gd name="adj1" fmla="val 65367"/>
              <a:gd name="adj2" fmla="val -280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今はこれ優先度高いな</a:t>
            </a:r>
          </a:p>
        </p:txBody>
      </p:sp>
    </p:spTree>
    <p:extLst>
      <p:ext uri="{BB962C8B-B14F-4D97-AF65-F5344CB8AC3E}">
        <p14:creationId xmlns:p14="http://schemas.microsoft.com/office/powerpoint/2010/main" val="6269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69FBDBF0-B4AE-43B9-9C0A-5266026D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現在の私たちの組織相関図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3D3542C-5E7D-43C9-961E-4B97B8E9F8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65" y="5178854"/>
            <a:ext cx="1104868" cy="110486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2F2730-9BA6-4A7C-8881-308C0B75076D}"/>
              </a:ext>
            </a:extLst>
          </p:cNvPr>
          <p:cNvSpPr/>
          <p:nvPr/>
        </p:nvSpPr>
        <p:spPr>
          <a:xfrm>
            <a:off x="6681881" y="4379283"/>
            <a:ext cx="2899719" cy="5848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私たち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BF40EE-5BAA-4516-A289-8A3C8329AEF0}"/>
              </a:ext>
            </a:extLst>
          </p:cNvPr>
          <p:cNvSpPr/>
          <p:nvPr/>
        </p:nvSpPr>
        <p:spPr>
          <a:xfrm>
            <a:off x="6681881" y="1814567"/>
            <a:ext cx="2899719" cy="5848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私たちのマネージャー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0C64F5-4590-40DE-A4AA-C71A0B61BD82}"/>
              </a:ext>
            </a:extLst>
          </p:cNvPr>
          <p:cNvSpPr/>
          <p:nvPr/>
        </p:nvSpPr>
        <p:spPr>
          <a:xfrm>
            <a:off x="2229784" y="1677871"/>
            <a:ext cx="2899719" cy="846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ユーザーのマネージャー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“進捗を管理する方々”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FCE2DAB-A6D8-4F46-9CDC-1ADFC5F0D700}"/>
              </a:ext>
            </a:extLst>
          </p:cNvPr>
          <p:cNvSpPr/>
          <p:nvPr/>
        </p:nvSpPr>
        <p:spPr>
          <a:xfrm>
            <a:off x="2229784" y="4333875"/>
            <a:ext cx="2899719" cy="719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ユーザー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“ステークホルダー”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1EA2342-4256-4175-8998-D8B95FEAE2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23" y="2242622"/>
            <a:ext cx="1678402" cy="167840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E4B3B53-CF36-46A9-992A-85E0019014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129" y="5178854"/>
            <a:ext cx="1104868" cy="110486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62F8BE4-E0A0-4A61-AF82-DD654B27C2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997" y="5178854"/>
            <a:ext cx="1104868" cy="110486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88F1E20-EF3A-4750-AE2B-E1534100DE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96" y="5037231"/>
            <a:ext cx="1208795" cy="120879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6F5241A-9C73-4C45-94B7-ED2ABF9E5C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58" y="5037230"/>
            <a:ext cx="1208795" cy="120879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444C78B-C093-4144-B5EE-CB197AFF23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20" y="5037229"/>
            <a:ext cx="1208795" cy="120879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26209A5-F048-48D5-B1AC-79219F01C35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0" t="16697" r="36866"/>
          <a:stretch/>
        </p:blipFill>
        <p:spPr>
          <a:xfrm>
            <a:off x="9719902" y="2269579"/>
            <a:ext cx="1079405" cy="1678402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0A39E98-C905-4CD8-A257-54D216272F5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131741" y="2399454"/>
            <a:ext cx="0" cy="1979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444925-C3F4-44D6-9113-AEE382DC6EF8}"/>
              </a:ext>
            </a:extLst>
          </p:cNvPr>
          <p:cNvCxnSpPr>
            <a:cxnSpLocks/>
          </p:cNvCxnSpPr>
          <p:nvPr/>
        </p:nvCxnSpPr>
        <p:spPr>
          <a:xfrm flipV="1">
            <a:off x="3416032" y="2524126"/>
            <a:ext cx="0" cy="1809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C36470D-7859-4FF1-8698-8C0D439A23AF}"/>
              </a:ext>
            </a:extLst>
          </p:cNvPr>
          <p:cNvCxnSpPr>
            <a:cxnSpLocks/>
          </p:cNvCxnSpPr>
          <p:nvPr/>
        </p:nvCxnSpPr>
        <p:spPr>
          <a:xfrm>
            <a:off x="8147272" y="1166797"/>
            <a:ext cx="1434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4B33484-EE4C-4B5E-B73C-F4973C634832}"/>
              </a:ext>
            </a:extLst>
          </p:cNvPr>
          <p:cNvSpPr txBox="1"/>
          <p:nvPr/>
        </p:nvSpPr>
        <p:spPr>
          <a:xfrm>
            <a:off x="7797513" y="723182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200" dirty="0"/>
              <a:t>対応状況連絡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88622FA-0925-4EF6-A8AF-B995B5356452}"/>
              </a:ext>
            </a:extLst>
          </p:cNvPr>
          <p:cNvCxnSpPr>
            <a:cxnSpLocks/>
          </p:cNvCxnSpPr>
          <p:nvPr/>
        </p:nvCxnSpPr>
        <p:spPr>
          <a:xfrm>
            <a:off x="9890166" y="1172447"/>
            <a:ext cx="143432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C5A4BF2-6FA4-42BF-917A-1D129979DE36}"/>
              </a:ext>
            </a:extLst>
          </p:cNvPr>
          <p:cNvSpPr txBox="1"/>
          <p:nvPr/>
        </p:nvSpPr>
        <p:spPr>
          <a:xfrm>
            <a:off x="9760593" y="725924"/>
            <a:ext cx="159530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200" dirty="0">
                <a:solidFill>
                  <a:schemeClr val="accent4"/>
                </a:solidFill>
              </a:rPr>
              <a:t>要望等連絡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2D6AAE0-CBF8-427A-9CC6-C1EBD97C99DC}"/>
              </a:ext>
            </a:extLst>
          </p:cNvPr>
          <p:cNvCxnSpPr>
            <a:cxnSpLocks/>
          </p:cNvCxnSpPr>
          <p:nvPr/>
        </p:nvCxnSpPr>
        <p:spPr>
          <a:xfrm>
            <a:off x="5129503" y="4795297"/>
            <a:ext cx="155237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981AAC1-A6D0-49A4-8E1E-B2A72291E331}"/>
              </a:ext>
            </a:extLst>
          </p:cNvPr>
          <p:cNvCxnSpPr>
            <a:cxnSpLocks/>
          </p:cNvCxnSpPr>
          <p:nvPr/>
        </p:nvCxnSpPr>
        <p:spPr>
          <a:xfrm flipH="1">
            <a:off x="5129503" y="4572001"/>
            <a:ext cx="15523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C9DA2CB-8624-45C6-8B5D-2AE411F91AB8}"/>
              </a:ext>
            </a:extLst>
          </p:cNvPr>
          <p:cNvCxnSpPr>
            <a:cxnSpLocks/>
          </p:cNvCxnSpPr>
          <p:nvPr/>
        </p:nvCxnSpPr>
        <p:spPr>
          <a:xfrm>
            <a:off x="3929448" y="2540602"/>
            <a:ext cx="0" cy="179327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2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8F0EAA1-AA40-44B4-B9A5-640B9C8434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A35AD8-013B-4B85-BF29-EFCC11322F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結論</a:t>
            </a:r>
            <a:endParaRPr kumimoji="1" lang="en-US" altLang="ja-JP" dirty="0"/>
          </a:p>
          <a:p>
            <a:r>
              <a:rPr lang="ja-JP" altLang="en-US" dirty="0"/>
              <a:t>かつての</a:t>
            </a:r>
            <a:r>
              <a:rPr kumimoji="1" lang="ja-JP" altLang="en-US" dirty="0"/>
              <a:t>私たちと</a:t>
            </a:r>
            <a:r>
              <a:rPr lang="ja-JP" altLang="en-US" dirty="0"/>
              <a:t>“</a:t>
            </a:r>
            <a:r>
              <a:rPr kumimoji="1" lang="ja-JP" altLang="en-US" dirty="0"/>
              <a:t>進捗を管理する方々</a:t>
            </a:r>
            <a:r>
              <a:rPr lang="ja-JP" altLang="en-US" dirty="0"/>
              <a:t>”</a:t>
            </a:r>
            <a:r>
              <a:rPr kumimoji="1" lang="ja-JP" altLang="en-US" dirty="0"/>
              <a:t>の関係</a:t>
            </a:r>
            <a:endParaRPr kumimoji="1" lang="en-US" altLang="ja-JP" dirty="0"/>
          </a:p>
          <a:p>
            <a:r>
              <a:rPr kumimoji="1" lang="ja-JP" altLang="en-US" dirty="0"/>
              <a:t>アジャイル開発実施を決定したときの反応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すごい賛同してくれる方</a:t>
            </a:r>
            <a:endParaRPr lang="en-US" altLang="ja-JP" dirty="0"/>
          </a:p>
          <a:p>
            <a:pPr lvl="1"/>
            <a:r>
              <a:rPr lang="ja-JP" altLang="en-US" dirty="0"/>
              <a:t>特に意見のない方</a:t>
            </a:r>
            <a:endParaRPr lang="en-US" altLang="ja-JP" dirty="0"/>
          </a:p>
          <a:p>
            <a:r>
              <a:rPr lang="ja-JP" altLang="en-US" dirty="0"/>
              <a:t>“</a:t>
            </a:r>
            <a:r>
              <a:rPr kumimoji="1" lang="ja-JP" altLang="en-US" dirty="0"/>
              <a:t>進捗を管理する方々”が</a:t>
            </a:r>
            <a:r>
              <a:rPr lang="ja-JP" altLang="en-US" dirty="0"/>
              <a:t>“</a:t>
            </a:r>
            <a:r>
              <a:rPr kumimoji="1" lang="ja-JP" altLang="en-US" dirty="0"/>
              <a:t>ステークホルダー”になるまで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黎明期（</a:t>
            </a:r>
            <a:r>
              <a:rPr lang="ja-JP" altLang="en-US" dirty="0"/>
              <a:t>アジャイル開発開始 </a:t>
            </a:r>
            <a:r>
              <a:rPr lang="en-US" altLang="ja-JP" dirty="0"/>
              <a:t>~</a:t>
            </a:r>
            <a:r>
              <a:rPr lang="ja-JP" altLang="en-US" dirty="0"/>
              <a:t> 一桁スプリント中）</a:t>
            </a:r>
            <a:endParaRPr lang="en-US" altLang="ja-JP" dirty="0"/>
          </a:p>
          <a:p>
            <a:pPr lvl="1"/>
            <a:r>
              <a:rPr kumimoji="1" lang="ja-JP" altLang="en-US" dirty="0"/>
              <a:t>停滞期（一桁スプリント </a:t>
            </a:r>
            <a:r>
              <a:rPr kumimoji="1" lang="en-US" altLang="ja-JP" dirty="0"/>
              <a:t>~ 5</a:t>
            </a:r>
            <a:r>
              <a:rPr kumimoji="1" lang="ja-JP" altLang="en-US" dirty="0"/>
              <a:t>スプリントまで）</a:t>
            </a:r>
            <a:endParaRPr kumimoji="1" lang="en-US" altLang="ja-JP" dirty="0"/>
          </a:p>
          <a:p>
            <a:pPr lvl="1"/>
            <a:r>
              <a:rPr lang="ja-JP" altLang="en-US" dirty="0"/>
              <a:t>過渡期（</a:t>
            </a:r>
            <a:r>
              <a:rPr lang="en-US" altLang="ja-JP" dirty="0"/>
              <a:t>5</a:t>
            </a:r>
            <a:r>
              <a:rPr lang="ja-JP" altLang="en-US" dirty="0"/>
              <a:t>スプリント </a:t>
            </a:r>
            <a:r>
              <a:rPr lang="en-US" altLang="ja-JP" dirty="0"/>
              <a:t>~ </a:t>
            </a:r>
            <a:r>
              <a:rPr lang="ja-JP" altLang="en-US" dirty="0"/>
              <a:t>二桁スプリントまで）</a:t>
            </a:r>
            <a:endParaRPr lang="en-US" altLang="ja-JP" dirty="0"/>
          </a:p>
          <a:p>
            <a:r>
              <a:rPr lang="ja-JP" altLang="en-US" dirty="0"/>
              <a:t>現在の私たちと</a:t>
            </a:r>
            <a:r>
              <a:rPr lang="en-US" altLang="ja-JP" dirty="0"/>
              <a:t>”</a:t>
            </a:r>
            <a:r>
              <a:rPr lang="ja-JP" altLang="en-US" dirty="0"/>
              <a:t>ステークホルダー</a:t>
            </a:r>
            <a:r>
              <a:rPr lang="en-US" altLang="ja-JP" dirty="0"/>
              <a:t>”</a:t>
            </a:r>
            <a:r>
              <a:rPr lang="ja-JP" altLang="en-US" dirty="0"/>
              <a:t>の関係</a:t>
            </a:r>
            <a:endParaRPr lang="en-US" altLang="ja-JP" dirty="0"/>
          </a:p>
          <a:p>
            <a:r>
              <a:rPr lang="ja-JP" altLang="en-US" dirty="0"/>
              <a:t>まとめ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6B9FF4F-FE6F-46D5-ACCE-7C213B8C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943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C7921F-8880-4FEB-9FE4-4FCA964D0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214" y="1382712"/>
            <a:ext cx="10905835" cy="5298173"/>
          </a:xfrm>
        </p:spPr>
        <p:txBody>
          <a:bodyPr/>
          <a:lstStyle/>
          <a:p>
            <a:r>
              <a:rPr kumimoji="1" lang="ja-JP" altLang="en-US" dirty="0"/>
              <a:t>やっぱりアジャイルソフトウェア開発宣言が根底にあった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上記が実行できない事項があるなら、そこから変えましょう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dirty="0"/>
              <a:t>“進捗を管理する方々”は、絶対に話を通さないといけない方ではない</a:t>
            </a:r>
            <a:r>
              <a:rPr lang="en-US" altLang="ja-JP" dirty="0"/>
              <a:t>…</a:t>
            </a:r>
            <a:r>
              <a:rPr lang="ja-JP" altLang="en-US" dirty="0"/>
              <a:t>かも？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19260D1-7851-4DC6-95BB-086FBCB3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BA11C34-04BA-44A8-9F82-BC227C01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13" y="1880460"/>
            <a:ext cx="6769044" cy="35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5357BE4-5A3B-4175-9F69-4634CACD62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214" y="984792"/>
            <a:ext cx="10905835" cy="5411635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2000" dirty="0"/>
              <a:t>プロセスやツールよりも</a:t>
            </a:r>
            <a:r>
              <a:rPr lang="ja-JP" altLang="en-US" dirty="0"/>
              <a:t>個人と対話</a:t>
            </a:r>
            <a:r>
              <a:rPr lang="ja-JP" altLang="en-US" sz="2000" dirty="0"/>
              <a:t>を</a:t>
            </a:r>
            <a:endParaRPr lang="en-US" altLang="ja-JP" sz="2000" dirty="0"/>
          </a:p>
          <a:p>
            <a:pPr marL="0" indent="0" algn="ctr">
              <a:buNone/>
            </a:pPr>
            <a:r>
              <a:rPr lang="ja-JP" altLang="en-US" sz="2000" dirty="0"/>
              <a:t>包括的なドキュメントよりも</a:t>
            </a:r>
            <a:r>
              <a:rPr lang="ja-JP" altLang="en-US" dirty="0"/>
              <a:t>動くソフトウェア</a:t>
            </a:r>
            <a:r>
              <a:rPr lang="ja-JP" altLang="en-US" sz="2000" dirty="0"/>
              <a:t>を</a:t>
            </a:r>
            <a:endParaRPr lang="en-US" altLang="ja-JP" sz="2000" dirty="0"/>
          </a:p>
          <a:p>
            <a:pPr marL="0" indent="0" algn="ctr">
              <a:buNone/>
            </a:pPr>
            <a:r>
              <a:rPr lang="ja-JP" altLang="en-US" sz="2000"/>
              <a:t>契約交渉よりも</a:t>
            </a:r>
            <a:r>
              <a:rPr lang="ja-JP" altLang="en-US" dirty="0"/>
              <a:t>顧客との協調</a:t>
            </a:r>
            <a:r>
              <a:rPr lang="ja-JP" altLang="en-US" sz="2000" dirty="0"/>
              <a:t>を</a:t>
            </a:r>
            <a:endParaRPr lang="en-US" altLang="ja-JP" sz="2000" dirty="0"/>
          </a:p>
          <a:p>
            <a:pPr marL="0" indent="0" algn="ctr">
              <a:buNone/>
            </a:pPr>
            <a:r>
              <a:rPr lang="ja-JP" altLang="en-US" sz="2000" dirty="0"/>
              <a:t>計画に従うことよりも</a:t>
            </a:r>
            <a:r>
              <a:rPr lang="ja-JP" altLang="en-US" dirty="0"/>
              <a:t>変化への対応</a:t>
            </a:r>
            <a:r>
              <a:rPr lang="ja-JP" altLang="en-US" sz="2000" dirty="0"/>
              <a:t>を</a:t>
            </a:r>
            <a:endParaRPr lang="en-US" altLang="ja-JP" sz="2000" dirty="0"/>
          </a:p>
          <a:p>
            <a:pPr marL="0" indent="0" algn="r">
              <a:buNone/>
            </a:pPr>
            <a:r>
              <a:rPr kumimoji="1" lang="en-US" altLang="ja-JP" sz="2000" dirty="0"/>
              <a:t>From </a:t>
            </a:r>
            <a:r>
              <a:rPr kumimoji="1" lang="ja-JP" altLang="en-US" sz="2000" dirty="0"/>
              <a:t>アジャイルソフトウェア開発宣言</a:t>
            </a:r>
            <a:endParaRPr kumimoji="1" lang="en-US" altLang="ja-JP" sz="2000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“進捗を管理する方々”との</a:t>
            </a:r>
            <a:r>
              <a:rPr lang="ja-JP" altLang="en-US" dirty="0">
                <a:solidFill>
                  <a:schemeClr val="accent6"/>
                </a:solidFill>
              </a:rPr>
              <a:t>対話</a:t>
            </a:r>
            <a:r>
              <a:rPr lang="ja-JP" altLang="en-US" dirty="0"/>
              <a:t>を重点に置く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ソフトウェアを“進捗を管理する方々”が</a:t>
            </a:r>
            <a:r>
              <a:rPr lang="ja-JP" altLang="en-US" dirty="0">
                <a:solidFill>
                  <a:schemeClr val="accent6"/>
                </a:solidFill>
              </a:rPr>
              <a:t>すぐ触れる</a:t>
            </a:r>
            <a:r>
              <a:rPr lang="ja-JP" altLang="en-US" dirty="0"/>
              <a:t>ようにする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“進捗を管理する方々”と</a:t>
            </a:r>
            <a:r>
              <a:rPr lang="ja-JP" altLang="en-US" dirty="0">
                <a:solidFill>
                  <a:schemeClr val="accent6"/>
                </a:solidFill>
              </a:rPr>
              <a:t>協調</a:t>
            </a:r>
            <a:r>
              <a:rPr lang="ja-JP" altLang="en-US" dirty="0"/>
              <a:t>して開発する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“進捗を管理する方々”含めて</a:t>
            </a:r>
            <a:r>
              <a:rPr lang="ja-JP" altLang="en-US" dirty="0">
                <a:solidFill>
                  <a:schemeClr val="accent6"/>
                </a:solidFill>
              </a:rPr>
              <a:t>変化</a:t>
            </a:r>
            <a:r>
              <a:rPr lang="ja-JP" altLang="en-US" dirty="0"/>
              <a:t>へ柔軟に対応する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868F867-7CAE-476A-B86D-C2056ACB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結論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B01E21B6-1310-49F3-92E4-3021FBDDD626}"/>
              </a:ext>
            </a:extLst>
          </p:cNvPr>
          <p:cNvSpPr/>
          <p:nvPr/>
        </p:nvSpPr>
        <p:spPr>
          <a:xfrm>
            <a:off x="5653574" y="3245707"/>
            <a:ext cx="939113" cy="55193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1">
            <a:extLst>
              <a:ext uri="{FF2B5EF4-FFF2-40B4-BE49-F238E27FC236}">
                <a16:creationId xmlns:a16="http://schemas.microsoft.com/office/drawing/2014/main" id="{46017055-D859-455C-A33B-F3CE89CC7A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1494" y="1077160"/>
            <a:ext cx="10905835" cy="5078501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dirty="0"/>
              <a:t>“進捗を管理する方々”との</a:t>
            </a:r>
            <a:r>
              <a:rPr lang="ja-JP" altLang="en-US" dirty="0">
                <a:solidFill>
                  <a:schemeClr val="accent6"/>
                </a:solidFill>
              </a:rPr>
              <a:t>対話</a:t>
            </a:r>
            <a:r>
              <a:rPr lang="ja-JP" altLang="en-US" dirty="0"/>
              <a:t>を重点に置く</a:t>
            </a: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ソフトウェアを“進捗を管理する方々”が</a:t>
            </a:r>
            <a:r>
              <a:rPr lang="ja-JP" altLang="en-US" dirty="0">
                <a:solidFill>
                  <a:schemeClr val="accent6"/>
                </a:solidFill>
              </a:rPr>
              <a:t>すぐ触れる</a:t>
            </a:r>
            <a:r>
              <a:rPr lang="ja-JP" altLang="en-US" dirty="0"/>
              <a:t>ようにする</a:t>
            </a: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“進捗を管理する方々”と</a:t>
            </a:r>
            <a:r>
              <a:rPr lang="ja-JP" altLang="en-US" dirty="0">
                <a:solidFill>
                  <a:schemeClr val="accent6"/>
                </a:solidFill>
              </a:rPr>
              <a:t>協調</a:t>
            </a:r>
            <a:r>
              <a:rPr lang="ja-JP" altLang="en-US" dirty="0"/>
              <a:t>して開発する</a:t>
            </a: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“進捗を管理する方々”含めて</a:t>
            </a:r>
            <a:r>
              <a:rPr lang="ja-JP" altLang="en-US" dirty="0">
                <a:solidFill>
                  <a:schemeClr val="accent6"/>
                </a:solidFill>
              </a:rPr>
              <a:t>変化</a:t>
            </a:r>
            <a:r>
              <a:rPr lang="ja-JP" altLang="en-US" dirty="0"/>
              <a:t>へ柔軟に対応する</a:t>
            </a:r>
            <a:endParaRPr lang="en-US" altLang="ja-JP" dirty="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1EFDDEDA-372C-4BAA-9B47-22F280C06800}"/>
              </a:ext>
            </a:extLst>
          </p:cNvPr>
          <p:cNvSpPr/>
          <p:nvPr/>
        </p:nvSpPr>
        <p:spPr>
          <a:xfrm>
            <a:off x="8081319" y="249258"/>
            <a:ext cx="3566984" cy="551935"/>
          </a:xfrm>
          <a:prstGeom prst="wedgeRectCallout">
            <a:avLst>
              <a:gd name="adj1" fmla="val -44882"/>
              <a:gd name="adj2" fmla="val 9358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頻繁に対話できる人を選定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D703AFA7-4D74-4F80-BFF5-2F9520999ACF}"/>
              </a:ext>
            </a:extLst>
          </p:cNvPr>
          <p:cNvSpPr/>
          <p:nvPr/>
        </p:nvSpPr>
        <p:spPr>
          <a:xfrm>
            <a:off x="185352" y="1763959"/>
            <a:ext cx="4024184" cy="551935"/>
          </a:xfrm>
          <a:prstGeom prst="wedgeRectCallout">
            <a:avLst>
              <a:gd name="adj1" fmla="val 37820"/>
              <a:gd name="adj2" fmla="val 9955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CI</a:t>
            </a:r>
            <a:r>
              <a:rPr kumimoji="1" lang="ja-JP" altLang="en-US" dirty="0">
                <a:solidFill>
                  <a:schemeClr val="tx1"/>
                </a:solidFill>
              </a:rPr>
              <a:t>で常に最新のシミュレータを表示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979DCD32-F26F-42A9-AE79-196A8AD61DAF}"/>
              </a:ext>
            </a:extLst>
          </p:cNvPr>
          <p:cNvSpPr/>
          <p:nvPr/>
        </p:nvSpPr>
        <p:spPr>
          <a:xfrm>
            <a:off x="7144265" y="3340442"/>
            <a:ext cx="4024184" cy="551935"/>
          </a:xfrm>
          <a:prstGeom prst="wedgeRectCallout">
            <a:avLst>
              <a:gd name="adj1" fmla="val -44473"/>
              <a:gd name="adj2" fmla="val 10552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対話だけでなく、バックログも開放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EE0E3FDA-F15E-4899-94A4-6AA5B68EF094}"/>
              </a:ext>
            </a:extLst>
          </p:cNvPr>
          <p:cNvSpPr/>
          <p:nvPr/>
        </p:nvSpPr>
        <p:spPr>
          <a:xfrm>
            <a:off x="185352" y="4946822"/>
            <a:ext cx="4024184" cy="551935"/>
          </a:xfrm>
          <a:prstGeom prst="wedgeRectCallout">
            <a:avLst>
              <a:gd name="adj1" fmla="val 37615"/>
              <a:gd name="adj2" fmla="val 9657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定例会に加えて必要に応じて相談</a:t>
            </a:r>
          </a:p>
        </p:txBody>
      </p:sp>
    </p:spTree>
    <p:extLst>
      <p:ext uri="{BB962C8B-B14F-4D97-AF65-F5344CB8AC3E}">
        <p14:creationId xmlns:p14="http://schemas.microsoft.com/office/powerpoint/2010/main" val="240501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BA799-3C5B-4160-AB05-36457AF0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アジャイル開発実施まで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70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B7D7C53-8441-4541-90B2-7A5B97B37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214" y="1382713"/>
            <a:ext cx="10905835" cy="1014498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★☆★ 言葉の定義</a:t>
            </a:r>
            <a:r>
              <a:rPr lang="ja-JP" altLang="en-US" dirty="0"/>
              <a:t>：</a:t>
            </a:r>
            <a:r>
              <a:rPr kumimoji="1" lang="en-US" altLang="ja-JP" dirty="0"/>
              <a:t> </a:t>
            </a:r>
            <a:r>
              <a:rPr kumimoji="1" lang="ja-JP" altLang="en-US" dirty="0"/>
              <a:t>進捗を管理する方々 ★☆★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“私たちのプロダクトが達成する</a:t>
            </a:r>
            <a:r>
              <a:rPr kumimoji="1" lang="ja-JP" altLang="en-US" dirty="0">
                <a:solidFill>
                  <a:schemeClr val="accent6"/>
                </a:solidFill>
              </a:rPr>
              <a:t>成果</a:t>
            </a:r>
            <a:r>
              <a:rPr kumimoji="1" lang="ja-JP" altLang="en-US" dirty="0"/>
              <a:t>”に対して責任を持つ方々</a:t>
            </a:r>
            <a:endParaRPr kumimoji="1"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>
              <a:buNone/>
              <a:tabLst>
                <a:tab pos="5207000" algn="l"/>
                <a:tab pos="6994525" algn="l"/>
              </a:tabLst>
            </a:pPr>
            <a:r>
              <a:rPr lang="en-US" altLang="ja-JP" dirty="0"/>
              <a:t>	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2BE76B7-427A-45AF-BD98-C2584B6A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かつての私たちと“進捗を管理する方々</a:t>
            </a:r>
            <a:r>
              <a:rPr lang="ja-JP" altLang="en-US" dirty="0"/>
              <a:t>”</a:t>
            </a:r>
            <a:r>
              <a:rPr kumimoji="1" lang="ja-JP" altLang="en-US" dirty="0"/>
              <a:t>の関係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38F3F52-6A96-497F-B47C-3A2C5A0B1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606" y="3116642"/>
            <a:ext cx="3015049" cy="3015049"/>
          </a:xfrm>
          <a:prstGeom prst="rect">
            <a:avLst/>
          </a:prstGeom>
        </p:spPr>
      </p:pic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A58C435A-1995-4ED2-AC66-38A2276CBF09}"/>
              </a:ext>
            </a:extLst>
          </p:cNvPr>
          <p:cNvSpPr/>
          <p:nvPr/>
        </p:nvSpPr>
        <p:spPr>
          <a:xfrm>
            <a:off x="6970518" y="2552616"/>
            <a:ext cx="5072138" cy="1227438"/>
          </a:xfrm>
          <a:prstGeom prst="cloudCallout">
            <a:avLst>
              <a:gd name="adj1" fmla="val -59113"/>
              <a:gd name="adj2" fmla="val 3498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期日までに上がっていれば</a:t>
            </a:r>
            <a:r>
              <a:rPr kumimoji="1" lang="en-US" altLang="ja-JP" dirty="0">
                <a:solidFill>
                  <a:schemeClr val="tx1"/>
                </a:solidFill>
              </a:rPr>
              <a:t>OK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経緯は重要視しない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51064685-0E93-4CDD-A47F-45A56AE3828F}"/>
              </a:ext>
            </a:extLst>
          </p:cNvPr>
          <p:cNvSpPr/>
          <p:nvPr/>
        </p:nvSpPr>
        <p:spPr>
          <a:xfrm>
            <a:off x="1833033" y="2795132"/>
            <a:ext cx="3015049" cy="857784"/>
          </a:xfrm>
          <a:prstGeom prst="wedgeRoundRectCallout">
            <a:avLst>
              <a:gd name="adj1" fmla="val 64821"/>
              <a:gd name="adj2" fmla="val 3530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進捗、どう？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3D9009-9899-497E-BBCB-BD6C7A80EBCA}"/>
              </a:ext>
            </a:extLst>
          </p:cNvPr>
          <p:cNvSpPr txBox="1"/>
          <p:nvPr/>
        </p:nvSpPr>
        <p:spPr>
          <a:xfrm>
            <a:off x="6970518" y="4931362"/>
            <a:ext cx="507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tabLst>
                <a:tab pos="1795463" algn="l"/>
                <a:tab pos="6994525" algn="l"/>
              </a:tabLst>
            </a:pPr>
            <a:r>
              <a:rPr lang="ja-JP" altLang="en-US" sz="2400" dirty="0"/>
              <a:t>距離感：</a:t>
            </a:r>
            <a:r>
              <a:rPr lang="en-US" altLang="ja-JP" sz="2400" dirty="0"/>
              <a:t>	</a:t>
            </a:r>
            <a:r>
              <a:rPr kumimoji="1" lang="ja-JP" altLang="en-US" sz="2400" dirty="0"/>
              <a:t>実顧客と同じ</a:t>
            </a:r>
            <a:r>
              <a:rPr kumimoji="1" lang="en-US" altLang="ja-JP" sz="1100" dirty="0"/>
              <a:t>(</a:t>
            </a:r>
            <a:r>
              <a:rPr kumimoji="1" lang="ja-JP" altLang="en-US" sz="1100" dirty="0"/>
              <a:t>よりちょっと近い</a:t>
            </a:r>
            <a:r>
              <a:rPr kumimoji="1" lang="en-US" altLang="ja-JP" sz="1100" dirty="0"/>
              <a:t>)</a:t>
            </a:r>
          </a:p>
          <a:p>
            <a:pPr marL="0" indent="0">
              <a:buNone/>
              <a:tabLst>
                <a:tab pos="1795463" algn="l"/>
                <a:tab pos="6994525" algn="l"/>
              </a:tabLst>
            </a:pPr>
            <a:r>
              <a:rPr kumimoji="1" lang="ja-JP" altLang="en-US" sz="2400" dirty="0"/>
              <a:t>話す周期</a:t>
            </a:r>
            <a:r>
              <a:rPr lang="ja-JP" altLang="en-US" sz="2400" dirty="0"/>
              <a:t>：</a:t>
            </a:r>
            <a:r>
              <a:rPr lang="en-US" altLang="ja-JP" sz="2400" dirty="0"/>
              <a:t>	1 ~ 2</a:t>
            </a:r>
            <a:r>
              <a:rPr lang="ja-JP" altLang="en-US" sz="2400" dirty="0"/>
              <a:t>ヵ月に</a:t>
            </a:r>
            <a:r>
              <a:rPr lang="en-US" altLang="ja-JP" sz="2400" dirty="0"/>
              <a:t>1</a:t>
            </a:r>
            <a:r>
              <a:rPr lang="ja-JP" altLang="en-US" sz="2400" dirty="0"/>
              <a:t>回</a:t>
            </a:r>
            <a:endParaRPr lang="en-US" altLang="ja-JP" sz="2400" dirty="0"/>
          </a:p>
          <a:p>
            <a:pPr marL="0" indent="0">
              <a:buNone/>
              <a:tabLst>
                <a:tab pos="1795463" algn="l"/>
                <a:tab pos="6994525" algn="l"/>
              </a:tabLst>
            </a:pPr>
            <a:r>
              <a:rPr kumimoji="1" lang="ja-JP" altLang="en-US" sz="2400" dirty="0"/>
              <a:t>情報量：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莫大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69DCF32-EC91-420A-BE4D-E802B2AE5789}"/>
              </a:ext>
            </a:extLst>
          </p:cNvPr>
          <p:cNvSpPr/>
          <p:nvPr/>
        </p:nvSpPr>
        <p:spPr>
          <a:xfrm>
            <a:off x="1833033" y="4004964"/>
            <a:ext cx="3015049" cy="857784"/>
          </a:xfrm>
          <a:prstGeom prst="wedgeRoundRectCallout">
            <a:avLst>
              <a:gd name="adj1" fmla="val 65367"/>
              <a:gd name="adj2" fmla="val -2712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どういう線でやるの？</a:t>
            </a:r>
          </a:p>
        </p:txBody>
      </p:sp>
    </p:spTree>
    <p:extLst>
      <p:ext uri="{BB962C8B-B14F-4D97-AF65-F5344CB8AC3E}">
        <p14:creationId xmlns:p14="http://schemas.microsoft.com/office/powerpoint/2010/main" val="245518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69FBDBF0-B4AE-43B9-9C0A-5266026D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かつての私たちの組織相関図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3D3542C-5E7D-43C9-961E-4B97B8E9F8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65" y="5178854"/>
            <a:ext cx="1104868" cy="110486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2F2730-9BA6-4A7C-8881-308C0B75076D}"/>
              </a:ext>
            </a:extLst>
          </p:cNvPr>
          <p:cNvSpPr/>
          <p:nvPr/>
        </p:nvSpPr>
        <p:spPr>
          <a:xfrm>
            <a:off x="6681881" y="4379283"/>
            <a:ext cx="2899719" cy="5848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私たち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BF40EE-5BAA-4516-A289-8A3C8329AEF0}"/>
              </a:ext>
            </a:extLst>
          </p:cNvPr>
          <p:cNvSpPr/>
          <p:nvPr/>
        </p:nvSpPr>
        <p:spPr>
          <a:xfrm>
            <a:off x="6681881" y="1814567"/>
            <a:ext cx="2899719" cy="5848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私たちのマネージャー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0C64F5-4590-40DE-A4AA-C71A0B61BD82}"/>
              </a:ext>
            </a:extLst>
          </p:cNvPr>
          <p:cNvSpPr/>
          <p:nvPr/>
        </p:nvSpPr>
        <p:spPr>
          <a:xfrm>
            <a:off x="2229784" y="1677871"/>
            <a:ext cx="2899719" cy="846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ユーザーのマネージャー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“進捗を管理する方々”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FCE2DAB-A6D8-4F46-9CDC-1ADFC5F0D700}"/>
              </a:ext>
            </a:extLst>
          </p:cNvPr>
          <p:cNvSpPr/>
          <p:nvPr/>
        </p:nvSpPr>
        <p:spPr>
          <a:xfrm>
            <a:off x="2229784" y="4379283"/>
            <a:ext cx="2899719" cy="5848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ユーザー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1EA2342-4256-4175-8998-D8B95FEAE2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23" y="2242622"/>
            <a:ext cx="1678402" cy="167840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E4B3B53-CF36-46A9-992A-85E0019014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129" y="5178854"/>
            <a:ext cx="1104868" cy="110486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62F8BE4-E0A0-4A61-AF82-DD654B27C2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997" y="5178854"/>
            <a:ext cx="1104868" cy="110486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88F1E20-EF3A-4750-AE2B-E1534100DE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96" y="5037231"/>
            <a:ext cx="1208795" cy="120879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6F5241A-9C73-4C45-94B7-ED2ABF9E5C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58" y="5037230"/>
            <a:ext cx="1208795" cy="120879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444C78B-C093-4144-B5EE-CB197AFF23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20" y="5037229"/>
            <a:ext cx="1208795" cy="120879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26209A5-F048-48D5-B1AC-79219F01C35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0" t="16697" r="36866"/>
          <a:stretch/>
        </p:blipFill>
        <p:spPr>
          <a:xfrm>
            <a:off x="9719902" y="2269579"/>
            <a:ext cx="1079405" cy="1678402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0A39E98-C905-4CD8-A257-54D216272F55}"/>
              </a:ext>
            </a:extLst>
          </p:cNvPr>
          <p:cNvCxnSpPr>
            <a:cxnSpLocks/>
          </p:cNvCxnSpPr>
          <p:nvPr/>
        </p:nvCxnSpPr>
        <p:spPr>
          <a:xfrm flipV="1">
            <a:off x="7835178" y="2399454"/>
            <a:ext cx="0" cy="1917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8CCDB7E-607C-4AE9-B98E-EC6A55C84EF4}"/>
              </a:ext>
            </a:extLst>
          </p:cNvPr>
          <p:cNvCxnSpPr>
            <a:cxnSpLocks/>
          </p:cNvCxnSpPr>
          <p:nvPr/>
        </p:nvCxnSpPr>
        <p:spPr>
          <a:xfrm flipH="1" flipV="1">
            <a:off x="5129503" y="2002143"/>
            <a:ext cx="1552378" cy="6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444925-C3F4-44D6-9113-AEE382DC6EF8}"/>
              </a:ext>
            </a:extLst>
          </p:cNvPr>
          <p:cNvCxnSpPr>
            <a:cxnSpLocks/>
          </p:cNvCxnSpPr>
          <p:nvPr/>
        </p:nvCxnSpPr>
        <p:spPr>
          <a:xfrm>
            <a:off x="3383080" y="2524126"/>
            <a:ext cx="0" cy="1855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C36470D-7859-4FF1-8698-8C0D439A23AF}"/>
              </a:ext>
            </a:extLst>
          </p:cNvPr>
          <p:cNvCxnSpPr>
            <a:cxnSpLocks/>
          </p:cNvCxnSpPr>
          <p:nvPr/>
        </p:nvCxnSpPr>
        <p:spPr>
          <a:xfrm>
            <a:off x="8147272" y="1166797"/>
            <a:ext cx="1434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4B33484-EE4C-4B5E-B73C-F4973C634832}"/>
              </a:ext>
            </a:extLst>
          </p:cNvPr>
          <p:cNvSpPr txBox="1"/>
          <p:nvPr/>
        </p:nvSpPr>
        <p:spPr>
          <a:xfrm>
            <a:off x="7797513" y="723182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200" dirty="0"/>
              <a:t>対応状況連絡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8D1F41C-765F-4FE9-B332-E28867076ED6}"/>
              </a:ext>
            </a:extLst>
          </p:cNvPr>
          <p:cNvCxnSpPr>
            <a:cxnSpLocks/>
          </p:cNvCxnSpPr>
          <p:nvPr/>
        </p:nvCxnSpPr>
        <p:spPr>
          <a:xfrm flipV="1">
            <a:off x="3996914" y="2461468"/>
            <a:ext cx="0" cy="191781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88622FA-0925-4EF6-A8AF-B995B5356452}"/>
              </a:ext>
            </a:extLst>
          </p:cNvPr>
          <p:cNvCxnSpPr>
            <a:cxnSpLocks/>
          </p:cNvCxnSpPr>
          <p:nvPr/>
        </p:nvCxnSpPr>
        <p:spPr>
          <a:xfrm>
            <a:off x="9890166" y="1172447"/>
            <a:ext cx="143432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C5A4BF2-6FA4-42BF-917A-1D129979DE36}"/>
              </a:ext>
            </a:extLst>
          </p:cNvPr>
          <p:cNvSpPr txBox="1"/>
          <p:nvPr/>
        </p:nvSpPr>
        <p:spPr>
          <a:xfrm>
            <a:off x="9681469" y="728832"/>
            <a:ext cx="159530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200" dirty="0">
                <a:solidFill>
                  <a:schemeClr val="accent4"/>
                </a:solidFill>
              </a:rPr>
              <a:t>要望等連絡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31F7197-EC04-4864-B9B5-6DDA4DAAEDAF}"/>
              </a:ext>
            </a:extLst>
          </p:cNvPr>
          <p:cNvCxnSpPr>
            <a:cxnSpLocks/>
          </p:cNvCxnSpPr>
          <p:nvPr/>
        </p:nvCxnSpPr>
        <p:spPr>
          <a:xfrm>
            <a:off x="5129503" y="2269579"/>
            <a:ext cx="1588160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2D6AAE0-CBF8-427A-9CC6-C1EBD97C99D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129503" y="2332237"/>
            <a:ext cx="1552378" cy="233949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29ADE90-D497-46DD-95A0-5CEC523C9584}"/>
              </a:ext>
            </a:extLst>
          </p:cNvPr>
          <p:cNvCxnSpPr>
            <a:cxnSpLocks/>
          </p:cNvCxnSpPr>
          <p:nvPr/>
        </p:nvCxnSpPr>
        <p:spPr>
          <a:xfrm>
            <a:off x="8420065" y="2397671"/>
            <a:ext cx="19679" cy="198161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670E5A3-5BBB-4207-8A9B-35360BF4C265}"/>
              </a:ext>
            </a:extLst>
          </p:cNvPr>
          <p:cNvCxnSpPr>
            <a:cxnSpLocks/>
          </p:cNvCxnSpPr>
          <p:nvPr/>
        </p:nvCxnSpPr>
        <p:spPr>
          <a:xfrm flipV="1">
            <a:off x="3996914" y="2269579"/>
            <a:ext cx="2684967" cy="21097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034DC84-3A9F-4A57-9F21-BCBFFE5EA85C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5129503" y="4671727"/>
            <a:ext cx="155237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爆発: 8 pt 3">
            <a:extLst>
              <a:ext uri="{FF2B5EF4-FFF2-40B4-BE49-F238E27FC236}">
                <a16:creationId xmlns:a16="http://schemas.microsoft.com/office/drawing/2014/main" id="{DC168DC7-CBF6-47BE-B530-6F2F45ACFB7B}"/>
              </a:ext>
            </a:extLst>
          </p:cNvPr>
          <p:cNvSpPr/>
          <p:nvPr/>
        </p:nvSpPr>
        <p:spPr>
          <a:xfrm>
            <a:off x="1188779" y="273908"/>
            <a:ext cx="9811265" cy="6310184"/>
          </a:xfrm>
          <a:prstGeom prst="irregularSeal1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solidFill>
                  <a:schemeClr val="tx1"/>
                </a:solidFill>
              </a:rPr>
              <a:t>アジャイル開発</a:t>
            </a:r>
            <a:br>
              <a:rPr kumimoji="1" lang="en-US" altLang="ja-JP" sz="5400" dirty="0">
                <a:solidFill>
                  <a:schemeClr val="tx1"/>
                </a:solidFill>
              </a:rPr>
            </a:br>
            <a:r>
              <a:rPr kumimoji="1" lang="ja-JP" altLang="en-US" sz="5400" dirty="0">
                <a:solidFill>
                  <a:schemeClr val="tx1"/>
                </a:solidFill>
              </a:rPr>
              <a:t>実施決定！！！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70FF70-EFA1-4A77-997B-F37E67EA49DC}"/>
              </a:ext>
            </a:extLst>
          </p:cNvPr>
          <p:cNvSpPr/>
          <p:nvPr/>
        </p:nvSpPr>
        <p:spPr>
          <a:xfrm>
            <a:off x="-2" y="6030097"/>
            <a:ext cx="12188825" cy="412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dirty="0">
                <a:solidFill>
                  <a:schemeClr val="tx1"/>
                </a:solidFill>
              </a:rPr>
              <a:t>Next </a:t>
            </a:r>
            <a:r>
              <a:rPr kumimoji="1" lang="ja-JP" altLang="en-US" dirty="0">
                <a:solidFill>
                  <a:schemeClr val="tx1"/>
                </a:solidFill>
              </a:rPr>
              <a:t>→ “進捗を管理する方々”の反応　</a:t>
            </a:r>
          </a:p>
        </p:txBody>
      </p:sp>
    </p:spTree>
    <p:extLst>
      <p:ext uri="{BB962C8B-B14F-4D97-AF65-F5344CB8AC3E}">
        <p14:creationId xmlns:p14="http://schemas.microsoft.com/office/powerpoint/2010/main" val="33631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9963A0F-6C86-4832-B8EE-C5B8A25C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パターンの反応あり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299C6EB-E5E4-4E81-ABA1-8ABCA4F98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0" t="16697" r="36866"/>
          <a:stretch/>
        </p:blipFill>
        <p:spPr>
          <a:xfrm flipH="1">
            <a:off x="942754" y="2985647"/>
            <a:ext cx="1868749" cy="29057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EDF2437-68FE-4E76-99A5-917BAE46F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98" y="2729795"/>
            <a:ext cx="3015049" cy="301504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952101-D284-405F-A048-FFEE95D0A63F}"/>
              </a:ext>
            </a:extLst>
          </p:cNvPr>
          <p:cNvSpPr txBox="1"/>
          <p:nvPr/>
        </p:nvSpPr>
        <p:spPr>
          <a:xfrm>
            <a:off x="183733" y="1684904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200" dirty="0"/>
              <a:t>すごい賛同してくれる方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5C5E8A89-BAFA-4F35-B819-A0A83CBB563B}"/>
              </a:ext>
            </a:extLst>
          </p:cNvPr>
          <p:cNvSpPr/>
          <p:nvPr/>
        </p:nvSpPr>
        <p:spPr>
          <a:xfrm>
            <a:off x="1461190" y="2157418"/>
            <a:ext cx="733167" cy="52322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5FF58C-8360-47DC-A23E-215B5A4736F3}"/>
              </a:ext>
            </a:extLst>
          </p:cNvPr>
          <p:cNvSpPr txBox="1"/>
          <p:nvPr/>
        </p:nvSpPr>
        <p:spPr>
          <a:xfrm>
            <a:off x="9342477" y="1680860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200" dirty="0"/>
              <a:t>特に意見のない方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C2BD2205-0BC6-49D9-BF4F-962BA59E8C48}"/>
              </a:ext>
            </a:extLst>
          </p:cNvPr>
          <p:cNvSpPr/>
          <p:nvPr/>
        </p:nvSpPr>
        <p:spPr>
          <a:xfrm>
            <a:off x="10196740" y="2157418"/>
            <a:ext cx="733167" cy="52322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ADDFDB2-407A-4224-9558-9147EA652083}"/>
              </a:ext>
            </a:extLst>
          </p:cNvPr>
          <p:cNvSpPr txBox="1"/>
          <p:nvPr/>
        </p:nvSpPr>
        <p:spPr>
          <a:xfrm>
            <a:off x="1587123" y="2796834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※</a:t>
            </a:r>
            <a:r>
              <a:rPr kumimoji="1" lang="ja-JP" altLang="en-US" sz="1100" dirty="0"/>
              <a:t>イメージ図です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70F01E1-1C05-48CE-AA35-4C3ED008D275}"/>
              </a:ext>
            </a:extLst>
          </p:cNvPr>
          <p:cNvSpPr/>
          <p:nvPr/>
        </p:nvSpPr>
        <p:spPr>
          <a:xfrm>
            <a:off x="3471812" y="1817666"/>
            <a:ext cx="3545181" cy="688127"/>
          </a:xfrm>
          <a:prstGeom prst="wedgeRoundRectCallout">
            <a:avLst>
              <a:gd name="adj1" fmla="val -70370"/>
              <a:gd name="adj2" fmla="val 6503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いいね！まずやってみよう！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55A675F6-8BAC-4A2B-820F-0F3E3A81A00D}"/>
              </a:ext>
            </a:extLst>
          </p:cNvPr>
          <p:cNvSpPr/>
          <p:nvPr/>
        </p:nvSpPr>
        <p:spPr>
          <a:xfrm>
            <a:off x="6062036" y="2600558"/>
            <a:ext cx="3545181" cy="688126"/>
          </a:xfrm>
          <a:prstGeom prst="wedgeRoundRectCallout">
            <a:avLst>
              <a:gd name="adj1" fmla="val 63749"/>
              <a:gd name="adj2" fmla="val 3989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線に影響ないならいいよ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20725F28-4545-4443-8898-DF8E860B8641}"/>
              </a:ext>
            </a:extLst>
          </p:cNvPr>
          <p:cNvSpPr/>
          <p:nvPr/>
        </p:nvSpPr>
        <p:spPr>
          <a:xfrm>
            <a:off x="3453693" y="3429000"/>
            <a:ext cx="3545181" cy="688127"/>
          </a:xfrm>
          <a:prstGeom prst="wedgeRoundRectCallout">
            <a:avLst>
              <a:gd name="adj1" fmla="val -66190"/>
              <a:gd name="adj2" fmla="val -4629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来週どうなったか教えて！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0C281032-8B6B-4806-9A42-915D91D2398A}"/>
              </a:ext>
            </a:extLst>
          </p:cNvPr>
          <p:cNvSpPr/>
          <p:nvPr/>
        </p:nvSpPr>
        <p:spPr>
          <a:xfrm>
            <a:off x="6062036" y="4332041"/>
            <a:ext cx="3545181" cy="688126"/>
          </a:xfrm>
          <a:prstGeom prst="wedgeRoundRectCallout">
            <a:avLst>
              <a:gd name="adj1" fmla="val 58637"/>
              <a:gd name="adj2" fmla="val -3911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じゃ次の定例</a:t>
            </a:r>
            <a:r>
              <a:rPr kumimoji="1" lang="en-US" altLang="ja-JP" dirty="0">
                <a:solidFill>
                  <a:schemeClr val="tx1"/>
                </a:solidFill>
              </a:rPr>
              <a:t>(1</a:t>
            </a:r>
            <a:r>
              <a:rPr kumimoji="1" lang="ja-JP" altLang="en-US" dirty="0">
                <a:solidFill>
                  <a:schemeClr val="tx1"/>
                </a:solidFill>
              </a:rPr>
              <a:t>ヶ月後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r>
              <a:rPr kumimoji="1" lang="ja-JP" altLang="en-US" dirty="0">
                <a:solidFill>
                  <a:schemeClr val="tx1"/>
                </a:solidFill>
              </a:rPr>
              <a:t>で</a:t>
            </a:r>
          </a:p>
        </p:txBody>
      </p:sp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A16E20FE-27F3-4468-9042-09D1556F8B18}"/>
              </a:ext>
            </a:extLst>
          </p:cNvPr>
          <p:cNvSpPr/>
          <p:nvPr/>
        </p:nvSpPr>
        <p:spPr>
          <a:xfrm>
            <a:off x="6990636" y="5615695"/>
            <a:ext cx="3245708" cy="688126"/>
          </a:xfrm>
          <a:prstGeom prst="wedgeEllipseCallout">
            <a:avLst>
              <a:gd name="adj1" fmla="val 46426"/>
              <a:gd name="adj2" fmla="val -7876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ちゃんと線引いてね</a:t>
            </a:r>
          </a:p>
        </p:txBody>
      </p:sp>
    </p:spTree>
    <p:extLst>
      <p:ext uri="{BB962C8B-B14F-4D97-AF65-F5344CB8AC3E}">
        <p14:creationId xmlns:p14="http://schemas.microsoft.com/office/powerpoint/2010/main" val="344736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" grpId="0" animBg="1"/>
    </p:bldLst>
  </p:timing>
</p:sld>
</file>

<file path=ppt/theme/theme1.xml><?xml version="1.0" encoding="utf-8"?>
<a:theme xmlns:a="http://schemas.openxmlformats.org/drawingml/2006/main" name="TEL_PPT_16X9_JPN_Internal_Use_Only_20160601">
  <a:themeElements>
    <a:clrScheme name="TEL　Brand　color">
      <a:dk1>
        <a:srgbClr val="2D2D2D"/>
      </a:dk1>
      <a:lt1>
        <a:srgbClr val="FFFFFF"/>
      </a:lt1>
      <a:dk2>
        <a:srgbClr val="EEDC00"/>
      </a:dk2>
      <a:lt2>
        <a:srgbClr val="F4F4F4"/>
      </a:lt2>
      <a:accent1>
        <a:srgbClr val="00A9E0"/>
      </a:accent1>
      <a:accent2>
        <a:srgbClr val="8031A7"/>
      </a:accent2>
      <a:accent3>
        <a:srgbClr val="78BE20"/>
      </a:accent3>
      <a:accent4>
        <a:srgbClr val="FF6A13"/>
      </a:accent4>
      <a:accent5>
        <a:srgbClr val="00B2A9"/>
      </a:accent5>
      <a:accent6>
        <a:srgbClr val="DA1884"/>
      </a:accent6>
      <a:hlink>
        <a:srgbClr val="00A9E0"/>
      </a:hlink>
      <a:folHlink>
        <a:srgbClr val="A7A8AA"/>
      </a:folHlink>
    </a:clrScheme>
    <a:fontScheme name="Eteris">
      <a:maj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2200" dirty="0" smtClean="0"/>
        </a:defPPr>
      </a:lstStyle>
    </a:txDef>
  </a:objectDefaults>
  <a:extraClrSchemeLst/>
  <a:custClrLst>
    <a:custClr name="R89 | G73 | B167">
      <a:srgbClr val="5949A7"/>
    </a:custClr>
    <a:custClr name="R142 | G208 | B24">
      <a:srgbClr val="8ED018"/>
    </a:custClr>
    <a:custClr name="R20 | G123 | B209">
      <a:srgbClr val="147BD1"/>
    </a:custClr>
    <a:custClr name="R29 | G181 | B223">
      <a:srgbClr val="1DB5DF"/>
    </a:custClr>
    <a:custClr name="R143 | G214 | B189">
      <a:srgbClr val="8FD6BD"/>
    </a:custClr>
    <a:custClr name="R152 | G29 | B151">
      <a:srgbClr val="981D97"/>
    </a:custClr>
    <a:custClr name="R206 | G0 | B88">
      <a:srgbClr val="CE0058"/>
    </a:custClr>
    <a:custClr name="R242 | G131 | B8">
      <a:srgbClr val="F28308"/>
    </a:custClr>
    <a:custClr name="R242 | G193 | B12">
      <a:srgbClr val="F2C10C"/>
    </a:custClr>
    <a:custClr name="R32 | G21 | B71">
      <a:srgbClr val="201547"/>
    </a:custClr>
    <a:custClr name="R255 | G255 | B255">
      <a:srgbClr val="FFFFFF"/>
    </a:custClr>
    <a:custClr name="R218 | G220 | B222">
      <a:srgbClr val="DADCDE"/>
    </a:custClr>
    <a:custClr name="R181 | G184 | B189">
      <a:srgbClr val="B5B8BD"/>
    </a:custClr>
    <a:custClr name="R144 | G149 | B156">
      <a:srgbClr val="90959C"/>
    </a:custClr>
    <a:custClr name="R75 | G79 | B84">
      <a:srgbClr val="4B4F54"/>
    </a:custClr>
    <a:custClr name="R0 | G0 | B0">
      <a:srgbClr val="000000"/>
    </a:custClr>
  </a:custClrLst>
  <a:extLst>
    <a:ext uri="{05A4C25C-085E-4340-85A3-A5531E510DB2}">
      <thm15:themeFamily xmlns:thm15="http://schemas.microsoft.com/office/thememl/2012/main" name="TEL_PPT_16X9_JPN_Internal_Use_Only_20180629" id="{D47F0EA0-E06F-4471-A862-35793C48F6A7}" vid="{B5E0F4F3-1164-4B2A-B2E5-A5E0E28AB788}"/>
    </a:ext>
  </a:extLst>
</a:theme>
</file>

<file path=ppt/theme/theme2.xml><?xml version="1.0" encoding="utf-8"?>
<a:theme xmlns:a="http://schemas.openxmlformats.org/drawingml/2006/main" name="Office Theme">
  <a:themeElements>
    <a:clrScheme name="Eteris">
      <a:dk1>
        <a:srgbClr val="4B4F54"/>
      </a:dk1>
      <a:lt1>
        <a:sysClr val="window" lastClr="FFFFFF"/>
      </a:lt1>
      <a:dk2>
        <a:srgbClr val="201547"/>
      </a:dk2>
      <a:lt2>
        <a:srgbClr val="DADCDE"/>
      </a:lt2>
      <a:accent1>
        <a:srgbClr val="5949A7"/>
      </a:accent1>
      <a:accent2>
        <a:srgbClr val="8ED018"/>
      </a:accent2>
      <a:accent3>
        <a:srgbClr val="147BD1"/>
      </a:accent3>
      <a:accent4>
        <a:srgbClr val="1DB5DF"/>
      </a:accent4>
      <a:accent5>
        <a:srgbClr val="981D97"/>
      </a:accent5>
      <a:accent6>
        <a:srgbClr val="8FD6BD"/>
      </a:accent6>
      <a:hlink>
        <a:srgbClr val="1DB5DF"/>
      </a:hlink>
      <a:folHlink>
        <a:srgbClr val="90959C"/>
      </a:folHlink>
    </a:clrScheme>
    <a:fontScheme name="Eteris">
      <a:maj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200"/>
        </a:defPPr>
      </a:lstStyle>
    </a:txDef>
  </a:objectDefaults>
  <a:extraClrSchemeLst/>
  <a:custClrLst>
    <a:custClr name="R89 | G73 | B167">
      <a:srgbClr val="5949A7"/>
    </a:custClr>
    <a:custClr name="R142 | G208 | B24">
      <a:srgbClr val="8ED018"/>
    </a:custClr>
    <a:custClr name="R20 | G123 | B209">
      <a:srgbClr val="147BD1"/>
    </a:custClr>
    <a:custClr name="R29 | G181 | B223">
      <a:srgbClr val="1DB5DF"/>
    </a:custClr>
    <a:custClr name="R143 | G214 | B189">
      <a:srgbClr val="8FD6BD"/>
    </a:custClr>
    <a:custClr name="R152 | G29 | B151">
      <a:srgbClr val="981D97"/>
    </a:custClr>
    <a:custClr name="R206 | G0 | B88">
      <a:srgbClr val="CE0058"/>
    </a:custClr>
    <a:custClr name="R242 | G131 | B8">
      <a:srgbClr val="F28308"/>
    </a:custClr>
    <a:custClr name="R242 | G193 | B12">
      <a:srgbClr val="F2C10C"/>
    </a:custClr>
    <a:custClr name="R32 | G21 | B71">
      <a:srgbClr val="201547"/>
    </a:custClr>
    <a:custClr name="R255 | G255 | B255">
      <a:srgbClr val="FFFFFF"/>
    </a:custClr>
    <a:custClr name="R218 | G220 | B222">
      <a:srgbClr val="DADCDE"/>
    </a:custClr>
    <a:custClr name="R181 | G184 | B189">
      <a:srgbClr val="B5B8BD"/>
    </a:custClr>
    <a:custClr name="R144 | G149 | B156">
      <a:srgbClr val="90959C"/>
    </a:custClr>
    <a:custClr name="R75 | G79 | B84">
      <a:srgbClr val="4B4F54"/>
    </a:custClr>
    <a:custClr name="R0 | G0 | B0">
      <a:srgbClr val="000000"/>
    </a:custClr>
  </a:custClrLst>
</a:theme>
</file>

<file path=ppt/theme/theme3.xml><?xml version="1.0" encoding="utf-8"?>
<a:theme xmlns:a="http://schemas.openxmlformats.org/drawingml/2006/main" name="Office Theme">
  <a:themeElements>
    <a:clrScheme name="Eteris">
      <a:dk1>
        <a:srgbClr val="4B4F54"/>
      </a:dk1>
      <a:lt1>
        <a:sysClr val="window" lastClr="FFFFFF"/>
      </a:lt1>
      <a:dk2>
        <a:srgbClr val="201547"/>
      </a:dk2>
      <a:lt2>
        <a:srgbClr val="DADCDE"/>
      </a:lt2>
      <a:accent1>
        <a:srgbClr val="5949A7"/>
      </a:accent1>
      <a:accent2>
        <a:srgbClr val="8ED018"/>
      </a:accent2>
      <a:accent3>
        <a:srgbClr val="147BD1"/>
      </a:accent3>
      <a:accent4>
        <a:srgbClr val="1DB5DF"/>
      </a:accent4>
      <a:accent5>
        <a:srgbClr val="981D97"/>
      </a:accent5>
      <a:accent6>
        <a:srgbClr val="8FD6BD"/>
      </a:accent6>
      <a:hlink>
        <a:srgbClr val="1DB5DF"/>
      </a:hlink>
      <a:folHlink>
        <a:srgbClr val="90959C"/>
      </a:folHlink>
    </a:clrScheme>
    <a:fontScheme name="Eteris">
      <a:maj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200"/>
        </a:defPPr>
      </a:lstStyle>
    </a:txDef>
  </a:objectDefaults>
  <a:extraClrSchemeLst/>
  <a:custClrLst>
    <a:custClr name="R89 | G73 | B167">
      <a:srgbClr val="5949A7"/>
    </a:custClr>
    <a:custClr name="R142 | G208 | B24">
      <a:srgbClr val="8ED018"/>
    </a:custClr>
    <a:custClr name="R20 | G123 | B209">
      <a:srgbClr val="147BD1"/>
    </a:custClr>
    <a:custClr name="R29 | G181 | B223">
      <a:srgbClr val="1DB5DF"/>
    </a:custClr>
    <a:custClr name="R143 | G214 | B189">
      <a:srgbClr val="8FD6BD"/>
    </a:custClr>
    <a:custClr name="R152 | G29 | B151">
      <a:srgbClr val="981D97"/>
    </a:custClr>
    <a:custClr name="R206 | G0 | B88">
      <a:srgbClr val="CE0058"/>
    </a:custClr>
    <a:custClr name="R242 | G131 | B8">
      <a:srgbClr val="F28308"/>
    </a:custClr>
    <a:custClr name="R242 | G193 | B12">
      <a:srgbClr val="F2C10C"/>
    </a:custClr>
    <a:custClr name="R32 | G21 | B71">
      <a:srgbClr val="201547"/>
    </a:custClr>
    <a:custClr name="R255 | G255 | B255">
      <a:srgbClr val="FFFFFF"/>
    </a:custClr>
    <a:custClr name="R218 | G220 | B222">
      <a:srgbClr val="DADCDE"/>
    </a:custClr>
    <a:custClr name="R181 | G184 | B189">
      <a:srgbClr val="B5B8BD"/>
    </a:custClr>
    <a:custClr name="R144 | G149 | B156">
      <a:srgbClr val="90959C"/>
    </a:custClr>
    <a:custClr name="R75 | G79 | B84">
      <a:srgbClr val="4B4F54"/>
    </a:custClr>
    <a:custClr name="R0 | G0 | B0">
      <a:srgbClr val="000000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画像" ma:contentTypeID="0x010102000B468B1667201D46BFD0538F9495A0D5" ma:contentTypeVersion="0" ma:contentTypeDescription="イメージまたは写真をアップロードします。" ma:contentTypeScope="" ma:versionID="0efd716f491e073baa742ef853e364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3d110b39548615702dc11fb41072cc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画像の幅" ma:internalName="ImageWidth" ma:readOnly="true">
      <xsd:simpleType>
        <xsd:restriction base="dms:Unknown"/>
      </xsd:simpleType>
    </xsd:element>
    <xsd:element name="ImageHeight" ma:index="12" nillable="true" ma:displayName="画像の高さ" ma:internalName="ImageHeight" ma:readOnly="true">
      <xsd:simpleType>
        <xsd:restriction base="dms:Unknown"/>
      </xsd:simpleType>
    </xsd:element>
    <xsd:element name="ImageCreateDate" ma:index="13" nillable="true" ma:displayName="画像の作成日" ma:format="DateTime" ma:hidden="true" ma:internalName="ImageCreateDate">
      <xsd:simpleType>
        <xsd:restriction base="dms:DateTime"/>
      </xsd:simpleType>
    </xsd:element>
    <xsd:element name="Description" ma:index="14" nillable="true" ma:displayName="説明" ma:description="イメージの代替テキストとして使用されます。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サムネイルあり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プレビューあり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プレビュー イメージの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8" ma:displayName="タイトル"/>
        <xsd:element ref="dc:subject" minOccurs="0" maxOccurs="1"/>
        <xsd:element ref="dc:description" minOccurs="0" maxOccurs="1"/>
        <xsd:element name="keywords" minOccurs="0" maxOccurs="1" type="xsd:string" ma:index="20" ma:displayName="キーワード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0E46DC-37F5-4039-AFBD-11EFBD8239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536A59-C5CA-4F91-A418-4422A0628B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6B11A61-F18F-43D0-B49E-3EA901803E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投影テンプレート白</Template>
  <TotalTime>750</TotalTime>
  <Words>1027</Words>
  <Application>Microsoft Office PowerPoint</Application>
  <PresentationFormat>ユーザー設定</PresentationFormat>
  <Paragraphs>160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3" baseType="lpstr">
      <vt:lpstr>Arial</vt:lpstr>
      <vt:lpstr>Wingdings</vt:lpstr>
      <vt:lpstr>TEL_PPT_16X9_JPN_Internal_Use_Only_20160601</vt:lpstr>
      <vt:lpstr>“線引いてよ”からの脱却体験記</vt:lpstr>
      <vt:lpstr>Agenda</vt:lpstr>
      <vt:lpstr>結論</vt:lpstr>
      <vt:lpstr>PowerPoint プレゼンテーション</vt:lpstr>
      <vt:lpstr>アジャイル開発実施まで</vt:lpstr>
      <vt:lpstr>かつての私たちと“進捗を管理する方々”の関係</vt:lpstr>
      <vt:lpstr>かつての私たちの組織相関図</vt:lpstr>
      <vt:lpstr>PowerPoint プレゼンテーション</vt:lpstr>
      <vt:lpstr>2パターンの反応あり</vt:lpstr>
      <vt:lpstr>“進捗を管理する方々”が“ステークホルダー”になるまで</vt:lpstr>
      <vt:lpstr>黎明期（開始 ~ 一桁スプリント）</vt:lpstr>
      <vt:lpstr>停滞期（一桁スプリント ~ 5スプリントまで）</vt:lpstr>
      <vt:lpstr>ここで気づく</vt:lpstr>
      <vt:lpstr>そういえば前に違いがあった</vt:lpstr>
      <vt:lpstr>過渡期（5スプリント ~ 二桁スプリント）</vt:lpstr>
      <vt:lpstr>現在</vt:lpstr>
      <vt:lpstr>現在の私たちと“ステークホルダー”の関係</vt:lpstr>
      <vt:lpstr>現在の私たちと“ステークホルダー”の関係</vt:lpstr>
      <vt:lpstr>現在の私たちの組織相関図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“線引いてよ”からの脱却体験記</dc:title>
  <dc:creator>TTS FPDSFT Ishii, Ryutaro</dc:creator>
  <cp:lastModifiedBy>TTS FPDSFT Ishii, Ryutaro</cp:lastModifiedBy>
  <cp:revision>84</cp:revision>
  <dcterms:created xsi:type="dcterms:W3CDTF">2022-08-17T23:55:02Z</dcterms:created>
  <dcterms:modified xsi:type="dcterms:W3CDTF">2022-09-15T05:16:15Z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2015754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D5.0.5</vt:lpwstr>
  </property>
  <property fmtid="{D5CDD505-2E9C-101B-9397-08002B2CF9AE}" pid="5" name="ContentTypeId">
    <vt:lpwstr>0x010102000B468B1667201D46BFD0538F9495A0D5</vt:lpwstr>
  </property>
</Properties>
</file>