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IAM（Identity and Access Management）意思是「身分識別與存取管理」。而 Cloud IAM 是 Google Cloud（原 GCP）的資源權限管理服務，管理者透過設定 Cloud IAM，告知 GCP 使用者擁有什麼身份，還有他被允許在 GCP 的哪一項資源（Resource）中可以進行什麼操作。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簡單來說，Cloud IAM 的基本概念，可以解釋成：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什麼「人」，可以對什麼「資源」，做什麼「事情」</a:t>
            </a: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IAM（Identity and Access Management）意思是「身分識別與存取管理」。而 Cloud IAM 是 Google Cloud（原 GCP）的資源權限管理服務，管理者透過設定 Cloud IAM，告知 GCP 使用者擁有什麼身份，還有他被允許在 GCP 的哪一項資源（Resource）中可以進行什麼操作。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簡單來說，Cloud IAM 的基本概念，可以解釋成：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什麼「人」，可以對什麼「資源」，做什麼「事情」</a:t>
            </a: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300"/>
              <a:buAutoNum type="arabicPeriod" startAt="1"/>
              <a:defRPr b="1" sz="13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網路範圍涵蓋超過 200 個國家/地區的 27 個區域和 82 個可用區，每月運作時間達 99.99%</a:t>
            </a: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AutoNum type="arabicPeriod" startAt="1"/>
              <a:defRPr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單一VPC可涵蓋多區域 (Region)</a:t>
            </a: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AutoNum type="arabicPeriod" startAt="1"/>
              <a:defRPr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跨區域(Region)間可以進行 內網溝通 (Internal Network: multiple subnets)</a:t>
            </a: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AutoNum type="arabicPeriod" startAt="1"/>
              <a:defRPr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VPC Log</a:t>
            </a:r>
          </a:p>
          <a:p>
            <a:pPr lvl="1" marL="914400" indent="-317500">
              <a:lnSpc>
                <a:spcPct val="150000"/>
              </a:lnSpc>
              <a:buClr>
                <a:srgbClr val="434343"/>
              </a:buClr>
              <a:buSzPts val="1200"/>
              <a:buAutoNum type="alphaLcPeriod" startAt="1"/>
              <a:defRPr b="1" sz="12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可針對Computer Engine網路介面&amp; IP 流量擷取相關資訊</a:t>
            </a:r>
          </a:p>
          <a:p>
            <a:pPr lvl="1" marL="914400" indent="-304800">
              <a:lnSpc>
                <a:spcPct val="150000"/>
              </a:lnSpc>
              <a:buClr>
                <a:srgbClr val="434343"/>
              </a:buClr>
              <a:buSzPts val="1200"/>
              <a:buAutoNum type="alphaLcPeriod" startAt="1"/>
              <a:defRPr b="1" sz="12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協助進行監控、鑑識、安全性分析、支出調整作業</a:t>
            </a:r>
          </a:p>
          <a:p>
            <a:pPr lvl="1" marL="914400" indent="-304800">
              <a:lnSpc>
                <a:spcPct val="150000"/>
              </a:lnSpc>
              <a:buClr>
                <a:srgbClr val="434343"/>
              </a:buClr>
              <a:buSzPts val="1200"/>
              <a:buAutoNum type="alphaLcPeriod" startAt="1"/>
              <a:defRPr b="1" sz="12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近即時資料(5秒一次)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gcloud 指令</a:t>
            </a:r>
          </a:p>
          <a:p>
            <a:pPr>
              <a:defRPr sz="1100"/>
            </a:pPr>
            <a:r>
              <a:t>https://cloud.google.com/sdk/gcloud/reference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內文層級一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51;p13" descr="Google Shape;5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941799"/>
            <a:ext cx="1042202" cy="2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大標題文字"/>
          <p:cNvSpPr txBox="1"/>
          <p:nvPr>
            <p:ph type="title"/>
          </p:nvPr>
        </p:nvSpPr>
        <p:spPr>
          <a:xfrm>
            <a:off x="276150" y="644375"/>
            <a:ext cx="4735501" cy="624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大標題文字</a:t>
            </a:r>
          </a:p>
        </p:txBody>
      </p:sp>
      <p:sp>
        <p:nvSpPr>
          <p:cNvPr id="109" name="內文層級一…"/>
          <p:cNvSpPr txBox="1"/>
          <p:nvPr>
            <p:ph type="body" sz="half" idx="1"/>
          </p:nvPr>
        </p:nvSpPr>
        <p:spPr>
          <a:xfrm>
            <a:off x="296624" y="1524000"/>
            <a:ext cx="3927602" cy="3344701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0" name="Google Shape;54;p13"/>
          <p:cNvSpPr txBox="1"/>
          <p:nvPr>
            <p:ph type="body" sz="half" idx="21"/>
          </p:nvPr>
        </p:nvSpPr>
        <p:spPr>
          <a:xfrm>
            <a:off x="4601674" y="1523999"/>
            <a:ext cx="4224301" cy="33447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Google Shape;55;p13"/>
          <p:cNvSpPr/>
          <p:nvPr/>
        </p:nvSpPr>
        <p:spPr>
          <a:xfrm>
            <a:off x="4484370" y="329626"/>
            <a:ext cx="4659601" cy="1"/>
          </a:xfrm>
          <a:prstGeom prst="line">
            <a:avLst/>
          </a:prstGeom>
          <a:ln w="28575">
            <a:solidFill>
              <a:srgbClr val="323F4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Google Shape;56;p13"/>
          <p:cNvSpPr/>
          <p:nvPr/>
        </p:nvSpPr>
        <p:spPr>
          <a:xfrm>
            <a:off x="5125449" y="526426"/>
            <a:ext cx="4018502" cy="1"/>
          </a:xfrm>
          <a:prstGeom prst="line">
            <a:avLst/>
          </a:prstGeom>
          <a:ln w="28575">
            <a:solidFill>
              <a:srgbClr val="FFC2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Google Shape;57;p13"/>
          <p:cNvSpPr/>
          <p:nvPr/>
        </p:nvSpPr>
        <p:spPr>
          <a:xfrm>
            <a:off x="5869211" y="723226"/>
            <a:ext cx="3274802" cy="1"/>
          </a:xfrm>
          <a:prstGeom prst="line">
            <a:avLst/>
          </a:prstGeom>
          <a:ln w="28575">
            <a:solidFill>
              <a:srgbClr val="A5A5A5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58;p13"/>
          <p:cNvSpPr/>
          <p:nvPr/>
        </p:nvSpPr>
        <p:spPr>
          <a:xfrm rot="10800000">
            <a:off x="7429355" y="68243"/>
            <a:ext cx="1736272" cy="242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" y="0"/>
                </a:moveTo>
                <a:lnTo>
                  <a:pt x="21600" y="0"/>
                </a:lnTo>
                <a:lnTo>
                  <a:pt x="2115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23F4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grpSp>
        <p:nvGrpSpPr>
          <p:cNvPr id="121" name="Google Shape;59;p13"/>
          <p:cNvGrpSpPr/>
          <p:nvPr/>
        </p:nvGrpSpPr>
        <p:grpSpPr>
          <a:xfrm>
            <a:off x="8761159" y="-108604"/>
            <a:ext cx="494045" cy="418880"/>
            <a:chOff x="0" y="0"/>
            <a:chExt cx="494044" cy="418878"/>
          </a:xfrm>
        </p:grpSpPr>
        <p:sp>
          <p:nvSpPr>
            <p:cNvPr id="115" name="Google Shape;60;p13"/>
            <p:cNvSpPr/>
            <p:nvPr/>
          </p:nvSpPr>
          <p:spPr>
            <a:xfrm rot="10800000">
              <a:off x="213569" y="-1"/>
              <a:ext cx="97366" cy="41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15" y="0"/>
                  </a:moveTo>
                  <a:lnTo>
                    <a:pt x="21600" y="0"/>
                  </a:lnTo>
                  <a:lnTo>
                    <a:pt x="75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Google Shape;61;p13"/>
            <p:cNvSpPr/>
            <p:nvPr/>
          </p:nvSpPr>
          <p:spPr>
            <a:xfrm rot="10800000">
              <a:off x="160177" y="-1"/>
              <a:ext cx="97365" cy="41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15" y="0"/>
                  </a:moveTo>
                  <a:lnTo>
                    <a:pt x="21600" y="0"/>
                  </a:lnTo>
                  <a:lnTo>
                    <a:pt x="75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Google Shape;62;p13"/>
            <p:cNvSpPr/>
            <p:nvPr/>
          </p:nvSpPr>
          <p:spPr>
            <a:xfrm rot="10800000">
              <a:off x="106784" y="-1"/>
              <a:ext cx="97366" cy="41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15" y="0"/>
                  </a:moveTo>
                  <a:lnTo>
                    <a:pt x="21600" y="0"/>
                  </a:lnTo>
                  <a:lnTo>
                    <a:pt x="75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Google Shape;63;p13"/>
            <p:cNvSpPr/>
            <p:nvPr/>
          </p:nvSpPr>
          <p:spPr>
            <a:xfrm rot="10800000">
              <a:off x="53392" y="-1"/>
              <a:ext cx="97366" cy="41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15" y="0"/>
                  </a:moveTo>
                  <a:lnTo>
                    <a:pt x="21600" y="0"/>
                  </a:lnTo>
                  <a:lnTo>
                    <a:pt x="75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Google Shape;64;p13"/>
            <p:cNvSpPr/>
            <p:nvPr/>
          </p:nvSpPr>
          <p:spPr>
            <a:xfrm rot="10800000">
              <a:off x="-1" y="-1"/>
              <a:ext cx="97366" cy="41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15" y="0"/>
                  </a:moveTo>
                  <a:lnTo>
                    <a:pt x="21600" y="0"/>
                  </a:lnTo>
                  <a:lnTo>
                    <a:pt x="75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Google Shape;65;p13"/>
            <p:cNvSpPr/>
            <p:nvPr/>
          </p:nvSpPr>
          <p:spPr>
            <a:xfrm rot="10800000">
              <a:off x="266992" y="581"/>
              <a:ext cx="227053" cy="41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02" y="0"/>
                  </a:moveTo>
                  <a:lnTo>
                    <a:pt x="21600" y="0"/>
                  </a:lnTo>
                  <a:lnTo>
                    <a:pt x="1559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2" name="Google Shape;66;p13"/>
          <p:cNvSpPr txBox="1"/>
          <p:nvPr/>
        </p:nvSpPr>
        <p:spPr>
          <a:xfrm>
            <a:off x="7332850" y="77424"/>
            <a:ext cx="12285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spcBef>
                <a:spcPts val="3000"/>
              </a:spcBef>
              <a:defRPr sz="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機密等級：Critical</a:t>
            </a:r>
          </a:p>
        </p:txBody>
      </p:sp>
      <p:sp>
        <p:nvSpPr>
          <p:cNvPr id="123" name="幻燈片編號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8" name="內文層級一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大標題文字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56" name="內文層級一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大標題文字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大標題文字</a:t>
            </a:r>
          </a:p>
        </p:txBody>
      </p:sp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大標題文字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內文層級一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loud.google.com/sdk/gcloud/?hl=zh-tw" TargetMode="External"/><Relationship Id="rId3" Type="http://schemas.openxmlformats.org/officeDocument/2006/relationships/hyperlink" Target="https://cloud.google.com/shell/docs/quotas-limit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1;p14"/>
          <p:cNvSpPr txBox="1"/>
          <p:nvPr/>
        </p:nvSpPr>
        <p:spPr>
          <a:xfrm>
            <a:off x="246925" y="2206331"/>
            <a:ext cx="5481600" cy="63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3200">
                <a:solidFill>
                  <a:srgbClr val="EEEEEE"/>
                </a:solidFill>
              </a:defRPr>
            </a:lvl1pPr>
          </a:lstStyle>
          <a:p>
            <a:pPr/>
            <a:r>
              <a:t>Google Cloud Platform</a:t>
            </a:r>
          </a:p>
        </p:txBody>
      </p:sp>
      <p:grpSp>
        <p:nvGrpSpPr>
          <p:cNvPr id="135" name="Google Shape;72;p14"/>
          <p:cNvGrpSpPr/>
          <p:nvPr/>
        </p:nvGrpSpPr>
        <p:grpSpPr>
          <a:xfrm>
            <a:off x="0" y="3698650"/>
            <a:ext cx="2670762" cy="1968504"/>
            <a:chOff x="0" y="0"/>
            <a:chExt cx="2670761" cy="1968502"/>
          </a:xfrm>
        </p:grpSpPr>
        <p:pic>
          <p:nvPicPr>
            <p:cNvPr id="133" name="Google Shape;73;p14" descr="Google Shape;73;p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2257" y="0"/>
              <a:ext cx="1968505" cy="1968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Google Shape;74;p14" descr="Google Shape;74;p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446812"/>
              <a:ext cx="1321210" cy="1321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72;p40" descr="Google Shape;272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oogle Shape;273;p40"/>
          <p:cNvSpPr txBox="1"/>
          <p:nvPr/>
        </p:nvSpPr>
        <p:spPr>
          <a:xfrm>
            <a:off x="1185580" y="2213748"/>
            <a:ext cx="6772800" cy="16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b="1" sz="4800">
                <a:solidFill>
                  <a:srgbClr val="00B0F0"/>
                </a:solidFill>
              </a:defRPr>
            </a:pPr>
            <a:r>
              <a:t>GKE</a:t>
            </a:r>
            <a:br/>
          </a:p>
        </p:txBody>
      </p:sp>
      <p:sp>
        <p:nvSpPr>
          <p:cNvPr id="187" name="Google Shape;274;p40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8" name="Google Shape;275;p40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280;p41"/>
          <p:cNvGrpSpPr/>
          <p:nvPr/>
        </p:nvGrpSpPr>
        <p:grpSpPr>
          <a:xfrm>
            <a:off x="-416301" y="499028"/>
            <a:ext cx="5571302" cy="516195"/>
            <a:chOff x="0" y="0"/>
            <a:chExt cx="5571300" cy="516193"/>
          </a:xfrm>
        </p:grpSpPr>
        <p:sp>
          <p:nvSpPr>
            <p:cNvPr id="190" name="形狀"/>
            <p:cNvSpPr/>
            <p:nvPr/>
          </p:nvSpPr>
          <p:spPr>
            <a:xfrm>
              <a:off x="0" y="21696"/>
              <a:ext cx="5571301" cy="47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Create GKE Standard"/>
            <p:cNvSpPr txBox="1"/>
            <p:nvPr/>
          </p:nvSpPr>
          <p:spPr>
            <a:xfrm>
              <a:off x="513525" y="0"/>
              <a:ext cx="4544251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Create GKE Standard</a:t>
              </a:r>
            </a:p>
          </p:txBody>
        </p:sp>
      </p:grpSp>
      <p:pic>
        <p:nvPicPr>
          <p:cNvPr id="19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031" y="0"/>
            <a:ext cx="8441938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88;p42"/>
          <p:cNvSpPr/>
          <p:nvPr/>
        </p:nvSpPr>
        <p:spPr>
          <a:xfrm>
            <a:off x="-416301" y="520724"/>
            <a:ext cx="5571302" cy="47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58" y="0"/>
                </a:lnTo>
                <a:lnTo>
                  <a:pt x="21600" y="0"/>
                </a:lnTo>
                <a:lnTo>
                  <a:pt x="21142" y="21600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1800">
                <a:solidFill>
                  <a:srgbClr val="FFFFFF"/>
                </a:solidFill>
              </a:defRPr>
            </a:pPr>
          </a:p>
        </p:txBody>
      </p:sp>
      <p:sp>
        <p:nvSpPr>
          <p:cNvPr id="196" name="Google Shape;289;p42"/>
          <p:cNvSpPr txBox="1"/>
          <p:nvPr/>
        </p:nvSpPr>
        <p:spPr>
          <a:xfrm>
            <a:off x="126874" y="487724"/>
            <a:ext cx="4760402" cy="516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300">
                <a:solidFill>
                  <a:srgbClr val="FFFFFF"/>
                </a:solidFill>
              </a:defRPr>
            </a:lvl1pPr>
          </a:lstStyle>
          <a:p>
            <a:pPr/>
            <a:r>
              <a:t>GKE Autopilot</a:t>
            </a:r>
          </a:p>
        </p:txBody>
      </p:sp>
      <p:pic>
        <p:nvPicPr>
          <p:cNvPr id="197" name="Google Shape;290;p42" descr="Google Shape;290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900" y="1116599"/>
            <a:ext cx="6752995" cy="3812175"/>
          </a:xfrm>
          <a:prstGeom prst="rect">
            <a:avLst/>
          </a:prstGeom>
          <a:ln>
            <a:solidFill>
              <a:schemeClr val="accent2">
                <a:lumOff val="21764"/>
              </a:schemeClr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365;p52" descr="Google Shape;365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66;p52"/>
          <p:cNvSpPr txBox="1"/>
          <p:nvPr/>
        </p:nvSpPr>
        <p:spPr>
          <a:xfrm>
            <a:off x="1185580" y="2040212"/>
            <a:ext cx="6772800" cy="285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b="1" sz="4800">
                <a:solidFill>
                  <a:srgbClr val="00B0F0"/>
                </a:solidFill>
              </a:defRPr>
            </a:pPr>
            <a:r>
              <a:t>雲端(GCP)</a:t>
            </a:r>
          </a:p>
          <a:p>
            <a:pPr algn="ctr">
              <a:lnSpc>
                <a:spcPct val="115000"/>
              </a:lnSpc>
              <a:defRPr b="1" sz="4800">
                <a:solidFill>
                  <a:srgbClr val="00B0F0"/>
                </a:solidFill>
              </a:defRPr>
            </a:pPr>
            <a:r>
              <a:t>基礎工具使用學習</a:t>
            </a:r>
            <a:br/>
          </a:p>
        </p:txBody>
      </p:sp>
      <p:sp>
        <p:nvSpPr>
          <p:cNvPr id="201" name="Google Shape;367;p52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Google Shape;368;p52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373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40000"/>
              </a:lnSpc>
              <a:buSzTx/>
              <a:buNone/>
            </a:pPr>
            <a:endParaRPr sz="1200">
              <a:solidFill>
                <a:srgbClr val="5F6368"/>
              </a:solidFill>
            </a:endParaRPr>
          </a:p>
          <a:p>
            <a:pPr indent="-304800">
              <a:lnSpc>
                <a:spcPct val="140000"/>
              </a:lnSpc>
              <a:buClr>
                <a:srgbClr val="5F6368"/>
              </a:buClr>
              <a:buSzPts val="1200"/>
              <a:defRPr sz="1200">
                <a:solidFill>
                  <a:srgbClr val="5F6368"/>
                </a:solidFill>
              </a:defRPr>
            </a:pPr>
            <a:r>
              <a:t>Cloud Shell 是一套線上開發與作業環境，可透過瀏覽器隨時隨地存取。</a:t>
            </a:r>
          </a:p>
          <a:p>
            <a:pPr indent="-304800">
              <a:buSzPts val="1200"/>
              <a:defRPr sz="1200">
                <a:solidFill>
                  <a:srgbClr val="5F6368"/>
                </a:solidFill>
              </a:defRPr>
            </a:pPr>
            <a:r>
              <a:t>安裝多項最新版的熱門指令列工具，包括 bash、sh、emacs 和 vim。另外，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gcloud</a:t>
            </a:r>
            <a:r>
              <a:t> 指令列工具、MySQL、Kubernetes、Docker、minikube 和 Skaffold 等管理和開發工具也都設定完成</a:t>
            </a:r>
          </a:p>
          <a:p>
            <a:pPr indent="-304800">
              <a:buSzPts val="1200"/>
              <a:defRPr sz="1200">
                <a:solidFill>
                  <a:srgbClr val="5F6368"/>
                </a:solidFill>
              </a:defRPr>
            </a:pPr>
            <a:r>
              <a:t>5 GB 的永久磁碟儲存空間</a:t>
            </a:r>
          </a:p>
          <a:p>
            <a:pPr indent="-304800">
              <a:buClr>
                <a:srgbClr val="5F6368"/>
              </a:buClr>
              <a:buSzPts val="1200"/>
              <a:defRPr sz="1200">
                <a:solidFill>
                  <a:srgbClr val="5F6368"/>
                </a:solidFill>
              </a:defRPr>
            </a:pPr>
            <a:r>
              <a:t>quota &amp; limit</a:t>
            </a:r>
          </a:p>
          <a:p>
            <a:pPr lvl="1" marL="914400" indent="-304800">
              <a:buClr>
                <a:srgbClr val="5F6368"/>
              </a:buClr>
              <a:buSzPts val="1200"/>
              <a:defRPr sz="1200">
                <a:solidFill>
                  <a:srgbClr val="5F6368"/>
                </a:solidFill>
              </a:defRPr>
            </a:pPr>
            <a:r>
              <a:t>預設的每週 Cloud Shell 配額為 50 小時</a:t>
            </a:r>
          </a:p>
          <a:p>
            <a:pPr lvl="1" marL="914400" indent="-304800">
              <a:buClr>
                <a:srgbClr val="5F6368"/>
              </a:buClr>
              <a:buSzPts val="1200"/>
              <a:defRPr sz="12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https://cloud.google.com/shell/docs/quotas-limits</a:t>
            </a:r>
          </a:p>
        </p:txBody>
      </p:sp>
      <p:grpSp>
        <p:nvGrpSpPr>
          <p:cNvPr id="207" name="Google Shape;374;p53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205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什麼是 Cloud Shell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什麼是 Cloud Shell</a:t>
              </a:r>
            </a:p>
          </p:txBody>
        </p:sp>
      </p:grpSp>
      <p:pic>
        <p:nvPicPr>
          <p:cNvPr id="208" name="Google Shape;375;p53" descr="Google Shape;375;p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4350" y="520724"/>
            <a:ext cx="3629026" cy="122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376;p53"/>
          <p:cNvSpPr/>
          <p:nvPr/>
        </p:nvSpPr>
        <p:spPr>
          <a:xfrm>
            <a:off x="7605000" y="496725"/>
            <a:ext cx="721801" cy="520801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210" name="Google Shape;377;p53" descr="Google Shape;377;p53"/>
          <p:cNvPicPr>
            <a:picLocks noChangeAspect="1"/>
          </p:cNvPicPr>
          <p:nvPr/>
        </p:nvPicPr>
        <p:blipFill>
          <a:blip r:embed="rId5">
            <a:extLst/>
          </a:blip>
          <a:srcRect l="0" t="0" r="0" b="7131"/>
          <a:stretch>
            <a:fillRect/>
          </a:stretch>
        </p:blipFill>
        <p:spPr>
          <a:xfrm>
            <a:off x="383973" y="3338543"/>
            <a:ext cx="8583327" cy="13080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  <p:pic>
        <p:nvPicPr>
          <p:cNvPr id="211" name="Google Shape;378;p53" descr="Google Shape;378;p5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8650" y="2139831"/>
            <a:ext cx="2848651" cy="1049244"/>
          </a:xfrm>
          <a:prstGeom prst="rect">
            <a:avLst/>
          </a:prstGeom>
          <a:ln>
            <a:solidFill>
              <a:schemeClr val="accent2">
                <a:lumOff val="21764"/>
              </a:schemeClr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383;p54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213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Cloud Shell 特性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Cloud Shell 特性</a:t>
              </a:r>
            </a:p>
          </p:txBody>
        </p:sp>
      </p:grpSp>
      <p:sp>
        <p:nvSpPr>
          <p:cNvPr id="216" name="Google Shape;384;p54"/>
          <p:cNvSpPr txBox="1"/>
          <p:nvPr>
            <p:ph type="body" idx="1"/>
          </p:nvPr>
        </p:nvSpPr>
        <p:spPr>
          <a:xfrm>
            <a:off x="311700" y="1152475"/>
            <a:ext cx="7140000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500">
                <a:solidFill>
                  <a:srgbClr val="202124"/>
                </a:solidFill>
              </a:defRPr>
            </a:lvl1pPr>
          </a:lstStyle>
          <a:p>
            <a:pPr/>
            <a:r>
              <a:t>帳號後面將顯示目前專案名稱</a:t>
            </a:r>
          </a:p>
        </p:txBody>
      </p:sp>
      <p:pic>
        <p:nvPicPr>
          <p:cNvPr id="217" name="Google Shape;385;p54" descr="Google Shape;385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825" y="2380875"/>
            <a:ext cx="7049451" cy="66132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386;p54"/>
          <p:cNvSpPr/>
          <p:nvPr/>
        </p:nvSpPr>
        <p:spPr>
          <a:xfrm>
            <a:off x="5746524" y="2451137"/>
            <a:ext cx="2380501" cy="520801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391;p55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220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Cloud Shell 特性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Cloud Shell 特性</a:t>
              </a:r>
            </a:p>
          </p:txBody>
        </p:sp>
      </p:grpSp>
      <p:sp>
        <p:nvSpPr>
          <p:cNvPr id="223" name="Google Shape;392;p55"/>
          <p:cNvSpPr txBox="1"/>
          <p:nvPr>
            <p:ph type="body" idx="1"/>
          </p:nvPr>
        </p:nvSpPr>
        <p:spPr>
          <a:xfrm>
            <a:off x="311700" y="1152475"/>
            <a:ext cx="7140000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500">
                <a:solidFill>
                  <a:srgbClr val="202124"/>
                </a:solidFill>
              </a:defRPr>
            </a:pPr>
            <a:r>
              <a:t>$ nano .bashrc</a:t>
            </a:r>
          </a:p>
          <a:p>
            <a:pPr marL="0" indent="0">
              <a:spcBef>
                <a:spcPts val="1200"/>
              </a:spcBef>
              <a:buSzTx/>
              <a:buNone/>
              <a:defRPr sz="1500">
                <a:solidFill>
                  <a:srgbClr val="202124"/>
                </a:solidFill>
              </a:defRPr>
            </a:pPr>
            <a:r>
              <a:t>加入以下指令</a:t>
            </a:r>
          </a:p>
          <a:p>
            <a:pPr marL="0" indent="0">
              <a:spcBef>
                <a:spcPts val="1200"/>
              </a:spcBef>
              <a:buSzTx/>
              <a:buNone/>
            </a:pPr>
            <a:endParaRPr sz="1500">
              <a:solidFill>
                <a:srgbClr val="202124"/>
              </a:solidFill>
            </a:endParaRPr>
          </a:p>
          <a:p>
            <a:pPr marL="0" indent="0">
              <a:spcBef>
                <a:spcPts val="1200"/>
              </a:spcBef>
              <a:buSzTx/>
              <a:buNone/>
              <a:defRPr sz="1500">
                <a:solidFill>
                  <a:srgbClr val="202124"/>
                </a:solidFill>
              </a:defRPr>
            </a:pPr>
            <a:r>
              <a:t>重新開啟cloudshell</a:t>
            </a:r>
          </a:p>
          <a:p>
            <a:pPr marL="0" indent="0">
              <a:spcBef>
                <a:spcPts val="1200"/>
              </a:spcBef>
              <a:buSzTx/>
              <a:buNone/>
              <a:defRPr sz="1500">
                <a:solidFill>
                  <a:srgbClr val="202124"/>
                </a:solidFill>
              </a:defRPr>
            </a:pPr>
            <a:r>
              <a:t>顯示目前cloudshell  ip</a:t>
            </a:r>
          </a:p>
        </p:txBody>
      </p:sp>
      <p:graphicFrame>
        <p:nvGraphicFramePr>
          <p:cNvPr id="224" name="Google Shape;393;p55"/>
          <p:cNvGraphicFramePr/>
          <p:nvPr/>
        </p:nvGraphicFramePr>
        <p:xfrm>
          <a:off x="346737" y="1152475"/>
          <a:ext cx="7239001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nano .bashrc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25" name="Google Shape;394;p55" descr="Google Shape;394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149" y="3199850"/>
            <a:ext cx="7178177" cy="35797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6" name="Google Shape;395;p55"/>
          <p:cNvGraphicFramePr/>
          <p:nvPr/>
        </p:nvGraphicFramePr>
        <p:xfrm>
          <a:off x="346725" y="2017850"/>
          <a:ext cx="7239001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solidFill>
                            <a:srgbClr val="FFFFFF"/>
                          </a:solidFill>
                        </a:rPr>
                        <a:t>/usr/bin/curl ifconfig.me;echo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400;p56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228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Cloud Shell 上面的工具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Cloud Shell 上面的工具</a:t>
              </a:r>
            </a:p>
          </p:txBody>
        </p:sp>
      </p:grpSp>
      <p:pic>
        <p:nvPicPr>
          <p:cNvPr id="231" name="Google Shape;401;p56" descr="Google Shape;401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8175" y="600800"/>
            <a:ext cx="3409001" cy="443535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2" name="Google Shape;402;p56"/>
          <p:cNvGraphicFramePr/>
          <p:nvPr/>
        </p:nvGraphicFramePr>
        <p:xfrm>
          <a:off x="382599" y="1152475"/>
          <a:ext cx="5030327" cy="457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30325"/>
              </a:tblGrid>
              <a:tr h="457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gcloud --version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403;p56"/>
          <p:cNvGraphicFramePr/>
          <p:nvPr/>
        </p:nvGraphicFramePr>
        <p:xfrm>
          <a:off x="382599" y="1713400"/>
          <a:ext cx="5030327" cy="457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30325"/>
              </a:tblGrid>
              <a:tr h="457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docker --version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404;p56"/>
          <p:cNvGraphicFramePr/>
          <p:nvPr/>
        </p:nvGraphicFramePr>
        <p:xfrm>
          <a:off x="382599" y="2706549"/>
          <a:ext cx="5030327" cy="457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30325"/>
              </a:tblGrid>
              <a:tr h="457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kubectl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405;p56" descr="Google Shape;405;p56"/>
          <p:cNvPicPr>
            <a:picLocks noChangeAspect="1"/>
          </p:cNvPicPr>
          <p:nvPr/>
        </p:nvPicPr>
        <p:blipFill>
          <a:blip r:embed="rId4">
            <a:extLst/>
          </a:blip>
          <a:srcRect l="0" t="0" r="13502" b="0"/>
          <a:stretch>
            <a:fillRect/>
          </a:stretch>
        </p:blipFill>
        <p:spPr>
          <a:xfrm>
            <a:off x="382600" y="2274324"/>
            <a:ext cx="5030326" cy="258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79;p15" descr="Google Shape;79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80;p15"/>
          <p:cNvSpPr txBox="1"/>
          <p:nvPr/>
        </p:nvSpPr>
        <p:spPr>
          <a:xfrm>
            <a:off x="1185580" y="2213748"/>
            <a:ext cx="6772800" cy="16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b="1" sz="4800">
                <a:solidFill>
                  <a:srgbClr val="00B0F0"/>
                </a:solidFill>
              </a:defRPr>
            </a:pPr>
            <a:r>
              <a:t>Cloud Identity</a:t>
            </a:r>
            <a:br/>
          </a:p>
        </p:txBody>
      </p:sp>
      <p:sp>
        <p:nvSpPr>
          <p:cNvPr id="139" name="Google Shape;81;p15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Google Shape;82;p15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87;p16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142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什麼是 Cloud Identity？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什麼是 Cloud Identity？</a:t>
              </a:r>
            </a:p>
          </p:txBody>
        </p:sp>
      </p:grpSp>
      <p:pic>
        <p:nvPicPr>
          <p:cNvPr id="145" name="Google Shape;88;p16" descr="Google Shape;8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8874"/>
            <a:ext cx="9144000" cy="363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23;p22" descr="Google Shape;123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124;p22"/>
          <p:cNvSpPr txBox="1"/>
          <p:nvPr/>
        </p:nvSpPr>
        <p:spPr>
          <a:xfrm>
            <a:off x="1289867" y="2274778"/>
            <a:ext cx="6829201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4800">
                <a:solidFill>
                  <a:srgbClr val="00B0F0"/>
                </a:solidFill>
              </a:defRPr>
            </a:lvl1pPr>
          </a:lstStyle>
          <a:p>
            <a:pPr/>
            <a:r>
              <a:t>Google Resource</a:t>
            </a:r>
          </a:p>
        </p:txBody>
      </p:sp>
      <p:sp>
        <p:nvSpPr>
          <p:cNvPr id="149" name="Google Shape;125;p22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Google Shape;126;p22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31;p23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154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資源階層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資源階層</a:t>
              </a:r>
            </a:p>
          </p:txBody>
        </p:sp>
      </p:grpSp>
      <p:pic>
        <p:nvPicPr>
          <p:cNvPr id="157" name="貼上的影片.png" descr="貼上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556"/>
            <a:ext cx="9144000" cy="4766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23;p22" descr="Google Shape;123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124;p22"/>
          <p:cNvSpPr txBox="1"/>
          <p:nvPr/>
        </p:nvSpPr>
        <p:spPr>
          <a:xfrm>
            <a:off x="1157364" y="2274829"/>
            <a:ext cx="6829202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4800">
                <a:solidFill>
                  <a:srgbClr val="00B0F0"/>
                </a:solidFill>
              </a:defRPr>
            </a:lvl1pPr>
          </a:lstStyle>
          <a:p>
            <a:pPr/>
            <a:r>
              <a:t>Cloud IAM</a:t>
            </a:r>
          </a:p>
        </p:txBody>
      </p:sp>
      <p:sp>
        <p:nvSpPr>
          <p:cNvPr id="161" name="Google Shape;125;p22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Google Shape;126;p22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56;p27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166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IAM 政策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IAM 政策</a:t>
              </a:r>
            </a:p>
          </p:txBody>
        </p:sp>
      </p:grpSp>
      <p:pic>
        <p:nvPicPr>
          <p:cNvPr id="169" name="Google Shape;157;p27" descr="Google Shape;157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8275" y="1051975"/>
            <a:ext cx="5990952" cy="397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 descr="Google Shape;171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078" y="905256"/>
            <a:ext cx="7689844" cy="404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oogle Shape;172;p29"/>
          <p:cNvSpPr txBox="1"/>
          <p:nvPr/>
        </p:nvSpPr>
        <p:spPr>
          <a:xfrm>
            <a:off x="1157364" y="1869754"/>
            <a:ext cx="6829202" cy="155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4800">
                <a:solidFill>
                  <a:srgbClr val="00B0F0"/>
                </a:solidFill>
              </a:defRPr>
            </a:lvl1pPr>
          </a:lstStyle>
          <a:p>
            <a:pPr/>
            <a:r>
              <a:t>Virtual Private Cloud (VPC)</a:t>
            </a:r>
          </a:p>
        </p:txBody>
      </p:sp>
      <p:sp>
        <p:nvSpPr>
          <p:cNvPr id="173" name="Google Shape;173;p29"/>
          <p:cNvSpPr/>
          <p:nvPr/>
        </p:nvSpPr>
        <p:spPr>
          <a:xfrm>
            <a:off x="2006386" y="1401522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Google Shape;174;p29"/>
          <p:cNvSpPr/>
          <p:nvPr/>
        </p:nvSpPr>
        <p:spPr>
          <a:xfrm>
            <a:off x="2006386" y="4009440"/>
            <a:ext cx="5131201" cy="1"/>
          </a:xfrm>
          <a:prstGeom prst="line">
            <a:avLst/>
          </a:prstGeom>
          <a:ln w="114300">
            <a:solidFill>
              <a:srgbClr val="00B0F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9;p30"/>
          <p:cNvGrpSpPr/>
          <p:nvPr/>
        </p:nvGrpSpPr>
        <p:grpSpPr>
          <a:xfrm>
            <a:off x="-416301" y="462499"/>
            <a:ext cx="5571302" cy="589251"/>
            <a:chOff x="0" y="0"/>
            <a:chExt cx="5571300" cy="589249"/>
          </a:xfrm>
        </p:grpSpPr>
        <p:sp>
          <p:nvSpPr>
            <p:cNvPr id="176" name="形狀"/>
            <p:cNvSpPr/>
            <p:nvPr/>
          </p:nvSpPr>
          <p:spPr>
            <a:xfrm>
              <a:off x="0" y="58225"/>
              <a:ext cx="5571301" cy="47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58" y="0"/>
                  </a:lnTo>
                  <a:lnTo>
                    <a:pt x="21600" y="0"/>
                  </a:lnTo>
                  <a:lnTo>
                    <a:pt x="21142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23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網路概念"/>
            <p:cNvSpPr txBox="1"/>
            <p:nvPr/>
          </p:nvSpPr>
          <p:spPr>
            <a:xfrm>
              <a:off x="513525" y="0"/>
              <a:ext cx="4544251" cy="5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網路概念</a:t>
              </a:r>
            </a:p>
          </p:txBody>
        </p:sp>
      </p:grpSp>
      <p:pic>
        <p:nvPicPr>
          <p:cNvPr id="179" name="Google Shape;180;p30" descr="Google Shape;180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024" y="1107224"/>
            <a:ext cx="8362899" cy="392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gion"/>
          <p:cNvSpPr txBox="1"/>
          <p:nvPr/>
        </p:nvSpPr>
        <p:spPr>
          <a:xfrm>
            <a:off x="1605300" y="2035197"/>
            <a:ext cx="6668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Region</a:t>
            </a:r>
          </a:p>
        </p:txBody>
      </p:sp>
      <p:sp>
        <p:nvSpPr>
          <p:cNvPr id="181" name="Zone"/>
          <p:cNvSpPr txBox="1"/>
          <p:nvPr/>
        </p:nvSpPr>
        <p:spPr>
          <a:xfrm>
            <a:off x="4791900" y="2379019"/>
            <a:ext cx="49864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Zone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