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4" r:id="rId4"/>
  </p:sldMasterIdLst>
  <p:notesMasterIdLst>
    <p:notesMasterId r:id="rId30"/>
  </p:notesMasterIdLst>
  <p:sldIdLst>
    <p:sldId id="256" r:id="rId5"/>
    <p:sldId id="267" r:id="rId6"/>
    <p:sldId id="257" r:id="rId7"/>
    <p:sldId id="258" r:id="rId8"/>
    <p:sldId id="269" r:id="rId9"/>
    <p:sldId id="268" r:id="rId10"/>
    <p:sldId id="270" r:id="rId11"/>
    <p:sldId id="283" r:id="rId12"/>
    <p:sldId id="271" r:id="rId13"/>
    <p:sldId id="272" r:id="rId14"/>
    <p:sldId id="273" r:id="rId15"/>
    <p:sldId id="276" r:id="rId16"/>
    <p:sldId id="274" r:id="rId17"/>
    <p:sldId id="286" r:id="rId18"/>
    <p:sldId id="275" r:id="rId19"/>
    <p:sldId id="277" r:id="rId20"/>
    <p:sldId id="278" r:id="rId21"/>
    <p:sldId id="284" r:id="rId22"/>
    <p:sldId id="279" r:id="rId23"/>
    <p:sldId id="280" r:id="rId24"/>
    <p:sldId id="282" r:id="rId25"/>
    <p:sldId id="281" r:id="rId26"/>
    <p:sldId id="287" r:id="rId27"/>
    <p:sldId id="288" r:id="rId28"/>
    <p:sldId id="285" r:id="rId29"/>
  </p:sldIdLst>
  <p:sldSz cx="9144000" cy="6858000" type="screen4x3"/>
  <p:notesSz cx="6858000" cy="9144000"/>
  <p:defaultTextStyle>
    <a:defPPr>
      <a:defRPr lang="en-US"/>
    </a:defPPr>
    <a:lvl1pPr marL="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63" autoAdjust="0"/>
    <p:restoredTop sz="94660"/>
  </p:normalViewPr>
  <p:slideViewPr>
    <p:cSldViewPr>
      <p:cViewPr>
        <p:scale>
          <a:sx n="70" d="100"/>
          <a:sy n="70" d="100"/>
        </p:scale>
        <p:origin x="-1392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0">
              <a:defRPr lang="es-ES" sz="1200"/>
            </a:lvl1pPr>
          </a:lstStyle>
          <a:p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0">
              <a:defRPr lang="es-ES" sz="1200"/>
            </a:lvl1pPr>
          </a:lstStyle>
          <a:p>
            <a:fld id="{2447E72A-D913-4DC2-9E0A-E520CE8FCC86}" type="datetimeFigureOut">
              <a:rPr/>
              <a:pPr/>
              <a:t>12/9/2006</a:t>
            </a:fld>
            <a:endParaRPr lang="es-E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s-E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0">
              <a:defRPr lang="es-ES" sz="1200"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0">
              <a:defRPr lang="es-ES" sz="1200"/>
            </a:lvl1pPr>
          </a:lstStyle>
          <a:p>
            <a:fld id="{A5D78FC6-CE17-4259-A63C-DDFC12E048FC}" type="slidenum">
              <a:rPr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08838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 latinLnBrk="0">
      <a:defRPr lang="es-ES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lang="es-ES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lang="es-ES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lang="es-ES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lang="es-ES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lang="es-ES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lang="es-ES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lang="es-ES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lang="es-ES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s-ES" smtClean="0"/>
              <a:pPr/>
              <a:t>1</a:t>
            </a:fld>
            <a:endParaRPr lang="es-E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s-ES" smtClean="0"/>
              <a:pPr/>
              <a:t>3</a:t>
            </a:fld>
            <a:endParaRPr lang="es-E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s-ES" smtClean="0"/>
              <a:pPr/>
              <a:t>4</a:t>
            </a:fld>
            <a:endParaRPr lang="es-E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s-E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s-E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s-E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 latinLnBrk="0">
              <a:defRPr lang="es-ES" cap="all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 latinLnBrk="0">
              <a:buNone/>
              <a:defRPr lang="es-ES"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 latinLnBrk="0">
              <a:defRPr lang="es-ES" sz="2000">
                <a:solidFill>
                  <a:srgbClr val="FFFFFF"/>
                </a:solidFill>
              </a:defRPr>
            </a:lvl1pPr>
          </a:lstStyle>
          <a:p>
            <a:pPr algn="ctr"/>
            <a:fld id="{743653DA-8BF4-4869-96FE-9BCF43372D46}" type="datetime8">
              <a:rPr/>
              <a:pPr algn="ctr"/>
              <a:t>12/9/2006 8:40 a.m.</a:t>
            </a:fld>
            <a:endParaRPr lang="es-ES" sz="200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 latinLnBrk="0">
              <a:defRPr lang="es-ES">
                <a:solidFill>
                  <a:schemeClr val="tx2"/>
                </a:solidFill>
              </a:defRPr>
            </a:lvl1pPr>
          </a:lstStyle>
          <a:p>
            <a:pPr algn="r"/>
            <a:endParaRPr lang="es-ES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 latinLnBrk="0">
              <a:defRPr lang="es-ES">
                <a:solidFill>
                  <a:schemeClr val="tx2"/>
                </a:solidFill>
              </a:defRPr>
            </a:lvl1pPr>
          </a:lstStyle>
          <a:p>
            <a:fld id="{72AC53DF-4216-466D-99A7-94400E6C2A25}" type="slidenum">
              <a:rPr/>
              <a:pPr/>
              <a:t>‹Nº›</a:t>
            </a:fld>
            <a:endParaRPr lang="es-ES">
              <a:solidFill>
                <a:schemeClr val="tx2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816DF-213E-421B-92D3-C068DBB023D6}" type="datetime8">
              <a:rPr lang="es-ES">
                <a:solidFill>
                  <a:schemeClr val="tx2"/>
                </a:solidFill>
              </a:rPr>
              <a:pPr/>
              <a:t>20/07/2011 11:48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C53DF-4216-466D-99A7-94400E6C2A25}" type="slidenum">
              <a:rPr lang="es-ES" sz="1200">
                <a:solidFill>
                  <a:schemeClr val="tx2"/>
                </a:solidFill>
              </a:rPr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y título vertical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8D3816DF-213E-421B-92D3-C068DBB023D6}" type="datetime8">
              <a:rPr lang="es-ES">
                <a:solidFill>
                  <a:schemeClr val="tx2"/>
                </a:solidFill>
              </a:rPr>
              <a:pPr/>
              <a:t>20/07/2011 11:48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72AC53DF-4216-466D-99A7-94400E6C2A25}" type="slidenum">
              <a:rPr lang="es-ES" sz="1200">
                <a:solidFill>
                  <a:schemeClr val="tx2"/>
                </a:solidFill>
              </a:rPr>
              <a:pPr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29108-AC8D-4212-9283-60D9E99BF07A}" type="datetime8">
              <a:rPr/>
              <a:pPr/>
              <a:t>12/9/2006 8:40 a.m.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latinLnBrk="0">
              <a:defRPr lang="es-ES"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/>
              <a:pPr/>
              <a:t>‹Nº›</a:t>
            </a:fld>
            <a:endParaRPr lang="es-ES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latinLnBrk="0">
              <a:buNone/>
              <a:defRPr lang="es-ES" sz="2800">
                <a:solidFill>
                  <a:schemeClr val="tx2"/>
                </a:solidFill>
              </a:defRPr>
            </a:lvl1pPr>
            <a:lvl2pPr>
              <a:buNone/>
              <a:defRPr lang="es-ES"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lang="es-ES"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lang="es-ES"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s-E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s-E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s-E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 latinLnBrk="0">
              <a:buNone/>
              <a:defRPr lang="es-ES" sz="4400" b="0" cap="none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ED3D3-6235-4F4C-B439-DF277FB555A7}" type="datetime8">
              <a:rPr/>
              <a:pPr/>
              <a:t>12/9/2006 8:40 a.m.</a:t>
            </a:fld>
            <a:endParaRPr lang="es-E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 latinLnBrk="0">
              <a:defRPr lang="es-ES" sz="2400">
                <a:solidFill>
                  <a:srgbClr val="FFFFFF"/>
                </a:solidFill>
              </a:defRPr>
            </a:lvl1pPr>
          </a:lstStyle>
          <a:p>
            <a:pPr algn="ctr"/>
            <a:fld id="{1AD93096-5B34-4342-9326-69289CEAE4C2}" type="slidenum">
              <a:rPr/>
              <a:pPr algn="ctr"/>
              <a:t>‹Nº›</a:t>
            </a:fld>
            <a:endParaRPr lang="es-ES" sz="240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ido 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3B5F1E3E-4B2F-4895-B65E-28B2E64F39F6}" type="datetime8">
              <a:rPr/>
              <a:pPr/>
              <a:t>12/9/2006 8:40 a.m.</a:t>
            </a:fld>
            <a:endParaRPr lang="es-E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/>
            <a:fld id="{1AD93096-5B34-4342-9326-69289CEAE4C2}" type="slidenum">
              <a:rPr/>
              <a:pPr algn="ctr"/>
              <a:t>‹Nº›</a:t>
            </a:fld>
            <a:endParaRPr lang="es-E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 latinLnBrk="0">
              <a:defRPr lang="es-ES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63085435-8225-4333-BFFA-0096413F0D76}" type="datetime8">
              <a:rPr/>
              <a:pPr/>
              <a:t>12/9/2006 8:40 a.m.</a:t>
            </a:fld>
            <a:endParaRPr lang="es-E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/>
            <a:fld id="{1AD93096-5B34-4342-9326-69289CEAE4C2}" type="slidenum">
              <a:rPr/>
              <a:pPr algn="ctr"/>
              <a:t>‹Nº›</a:t>
            </a:fld>
            <a:endParaRPr lang="es-E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s-E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 latinLnBrk="0">
              <a:buFontTx/>
              <a:buNone/>
              <a:defRPr lang="es-ES"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 latinLnBrk="0">
              <a:buFontTx/>
              <a:buNone/>
              <a:defRPr lang="es-ES"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3C494-2A87-468C-A21B-CB14FB9ABB00}" type="datetime8">
              <a:rPr/>
              <a:pPr/>
              <a:t>12/9/2006 8:40 a.m.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latinLnBrk="0">
              <a:defRPr lang="es-ES"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/>
              <a:pPr/>
              <a:t>‹Nº›</a:t>
            </a:fld>
            <a:endParaRPr lang="es-ES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80FA0-5B31-4864-A2BB-719EA5A679C6}" type="datetime8">
              <a:rPr/>
              <a:pPr/>
              <a:t>12/9/2006 8:40 a.m.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 latinLnBrk="0">
              <a:defRPr lang="es-ES">
                <a:solidFill>
                  <a:schemeClr val="tx2"/>
                </a:solidFill>
              </a:defRPr>
            </a:lvl1pPr>
          </a:lstStyle>
          <a:p>
            <a:fld id="{1AD93096-5B34-4342-9326-69289CEAE4C2}" type="slidenum">
              <a:rPr/>
              <a:pPr/>
              <a:t>‹Nº›</a:t>
            </a:fld>
            <a:endParaRPr lang="es-ES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 latinLnBrk="0">
              <a:buNone/>
              <a:defRPr lang="es-ES" sz="4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CC0C8-36B8-442A-833D-B6AACE86BB77}" type="datetime8">
              <a:rPr/>
              <a:pPr/>
              <a:t>12/9/2006 8:40 a.m.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latinLnBrk="0">
              <a:defRPr lang="es-ES"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/>
              <a:pPr/>
              <a:t>‹Nº›</a:t>
            </a:fld>
            <a:endParaRPr lang="es-ES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 latinLnBrk="0">
              <a:spcAft>
                <a:spcPts val="1000"/>
              </a:spcAft>
              <a:buNone/>
              <a:defRPr lang="es-ES" sz="1800"/>
            </a:lvl1pPr>
            <a:lvl2pPr>
              <a:buNone/>
              <a:defRPr lang="es-ES" sz="1200"/>
            </a:lvl2pPr>
            <a:lvl3pPr>
              <a:buNone/>
              <a:defRPr lang="es-ES" sz="1000"/>
            </a:lvl3pPr>
            <a:lvl4pPr>
              <a:buNone/>
              <a:defRPr lang="es-ES" sz="900"/>
            </a:lvl4pPr>
            <a:lvl5pPr>
              <a:buNone/>
              <a:defRPr lang="es-ES" sz="90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 latinLnBrk="0">
              <a:buFontTx/>
              <a:buNone/>
              <a:defRPr lang="es-ES" sz="1700"/>
            </a:lvl1pPr>
            <a:lvl2pPr>
              <a:buFontTx/>
              <a:buNone/>
              <a:defRPr lang="es-ES" sz="1200"/>
            </a:lvl2pPr>
            <a:lvl3pPr>
              <a:buFontTx/>
              <a:buNone/>
              <a:defRPr lang="es-ES" sz="1000"/>
            </a:lvl3pPr>
            <a:lvl4pPr>
              <a:buFontTx/>
              <a:buNone/>
              <a:defRPr lang="es-ES" sz="900"/>
            </a:lvl4pPr>
            <a:lvl5pPr>
              <a:buFontTx/>
              <a:buNone/>
              <a:defRPr lang="es-ES" sz="90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s-E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s-E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s-E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 latinLnBrk="0">
              <a:buNone/>
              <a:defRPr lang="es-ES" sz="28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s-E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51E20EC5-AC53-4169-941E-EDF10CD23748}" type="datetime8">
              <a:rPr/>
              <a:pPr/>
              <a:t>12/9/2006 8:40 a.m.</a:t>
            </a:fld>
            <a:endParaRPr lang="es-E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 latinLnBrk="0">
              <a:defRPr lang="es-ES" sz="2800"/>
            </a:lvl1pPr>
          </a:lstStyle>
          <a:p>
            <a:pPr algn="ctr"/>
            <a:fld id="{1AD93096-5B34-4342-9326-69289CEAE4C2}" type="slidenum">
              <a:rPr/>
              <a:pPr algn="ctr"/>
              <a:t>‹Nº›</a:t>
            </a:fld>
            <a:endParaRPr lang="es-ES" sz="280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s-E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 latinLnBrk="0">
              <a:buNone/>
              <a:defRPr lang="es-ES" sz="3200"/>
            </a:lvl1pPr>
          </a:lstStyle>
          <a:p>
            <a:r>
              <a:rPr lang="es-ES" smtClean="0"/>
              <a:t>Haga clic en el icono para agregar una imagen</a:t>
            </a:r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  <a:p>
            <a:pPr lvl="5"/>
            <a:r>
              <a:rPr lang="es-ES"/>
              <a:t>Sexto nivel</a:t>
            </a:r>
          </a:p>
          <a:p>
            <a:pPr lvl="6"/>
            <a:r>
              <a:rPr lang="es-ES"/>
              <a:t>Séptimo nivel</a:t>
            </a:r>
          </a:p>
          <a:p>
            <a:pPr lvl="7"/>
            <a:r>
              <a:rPr lang="es-ES"/>
              <a:t>Octavo nivel</a:t>
            </a:r>
          </a:p>
          <a:p>
            <a:pPr lvl="8"/>
            <a:r>
              <a:rPr lang="es-ES"/>
              <a:t>Noveno nivel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latinLnBrk="0">
              <a:defRPr lang="es-ES" sz="1400">
                <a:solidFill>
                  <a:schemeClr val="tx2"/>
                </a:solidFill>
              </a:defRPr>
            </a:lvl1pPr>
          </a:lstStyle>
          <a:p>
            <a:fld id="{8D3816DF-213E-421B-92D3-C068DBB023D6}" type="datetime8">
              <a:rPr lang="es-ES">
                <a:solidFill>
                  <a:schemeClr val="tx2"/>
                </a:solidFill>
              </a:rPr>
              <a:pPr/>
              <a:t>20/07/2011 11:48</a:t>
            </a:fld>
            <a:endParaRPr lang="es-ES" sz="140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latinLnBrk="0">
              <a:defRPr lang="es-ES" sz="1400">
                <a:solidFill>
                  <a:schemeClr val="tx2"/>
                </a:solidFill>
              </a:defRPr>
            </a:lvl1pPr>
          </a:lstStyle>
          <a:p>
            <a:pPr algn="r"/>
            <a:endParaRPr lang="es-ES" sz="140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s-E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s-E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s-E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latinLnBrk="0">
              <a:defRPr lang="es-ES" sz="1400" b="1">
                <a:solidFill>
                  <a:srgbClr val="FFFFFF"/>
                </a:solidFill>
              </a:defRPr>
            </a:lvl1pPr>
          </a:lstStyle>
          <a:p>
            <a:pPr algn="ctr"/>
            <a:fld id="{72AC53DF-4216-466D-99A7-94400E6C2A25}" type="slidenum">
              <a:rPr lang="es-ES" sz="1200">
                <a:solidFill>
                  <a:schemeClr val="tx2"/>
                </a:solidFill>
              </a:rPr>
              <a:pPr algn="ctr"/>
              <a:t>‹Nº›</a:t>
            </a:fld>
            <a:endParaRPr lang="es-ES" sz="1400" b="1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xStyles>
    <p:titleStyle>
      <a:lvl1pPr algn="l" rtl="0" eaLnBrk="1" latinLnBrk="0" hangingPunct="1">
        <a:spcBef>
          <a:spcPct val="0"/>
        </a:spcBef>
        <a:buNone/>
        <a:defRPr lang="es-ES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lang="es-ES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lang="es-ES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lang="es-ES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lang="es-ES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lang="es-ES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lang="es-ES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lang="es-ES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lang="es-ES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lang="es-ES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>
          <a:xfrm>
            <a:off x="0" y="4221088"/>
            <a:ext cx="8856984" cy="1214264"/>
          </a:xfrm>
        </p:spPr>
        <p:txBody>
          <a:bodyPr>
            <a:normAutofit fontScale="90000"/>
          </a:bodyPr>
          <a:lstStyle/>
          <a:p>
            <a:pPr algn="ctr"/>
            <a:r>
              <a:rPr lang="es-ES" b="1" cap="small" dirty="0" smtClean="0">
                <a:solidFill>
                  <a:srgbClr val="002060"/>
                </a:solidFill>
              </a:rPr>
              <a:t>Seminario de integración profesional I</a:t>
            </a:r>
            <a:r>
              <a:rPr lang="es-ES" sz="3600" cap="small" dirty="0" smtClean="0">
                <a:solidFill>
                  <a:srgbClr val="002060"/>
                </a:solidFill>
              </a:rPr>
              <a:t/>
            </a:r>
            <a:br>
              <a:rPr lang="es-ES" sz="3600" cap="small" dirty="0" smtClean="0">
                <a:solidFill>
                  <a:srgbClr val="002060"/>
                </a:solidFill>
              </a:rPr>
            </a:br>
            <a:r>
              <a:rPr lang="es-ES" sz="3200" cap="small" dirty="0" smtClean="0">
                <a:solidFill>
                  <a:srgbClr val="002060"/>
                </a:solidFill>
              </a:rPr>
              <a:t>Corralón de materiales “</a:t>
            </a:r>
            <a:r>
              <a:rPr lang="es-ES" sz="3200" cap="small" dirty="0" err="1" smtClean="0">
                <a:solidFill>
                  <a:srgbClr val="002060"/>
                </a:solidFill>
              </a:rPr>
              <a:t>Rodriguez</a:t>
            </a:r>
            <a:r>
              <a:rPr lang="es-ES" sz="3200" cap="small" dirty="0" smtClean="0">
                <a:solidFill>
                  <a:srgbClr val="002060"/>
                </a:solidFill>
              </a:rPr>
              <a:t> y </a:t>
            </a:r>
            <a:r>
              <a:rPr lang="es-ES" sz="3200" cap="small" dirty="0" err="1" smtClean="0">
                <a:solidFill>
                  <a:srgbClr val="002060"/>
                </a:solidFill>
              </a:rPr>
              <a:t>Bordeau</a:t>
            </a:r>
            <a:r>
              <a:rPr lang="es-ES" sz="3200" cap="small" dirty="0" smtClean="0">
                <a:solidFill>
                  <a:srgbClr val="002060"/>
                </a:solidFill>
              </a:rPr>
              <a:t>”</a:t>
            </a:r>
            <a:endParaRPr lang="es-ES" sz="3200" cap="small" dirty="0">
              <a:solidFill>
                <a:srgbClr val="002060"/>
              </a:solidFill>
            </a:endParaRPr>
          </a:p>
        </p:txBody>
      </p:sp>
      <p:pic>
        <p:nvPicPr>
          <p:cNvPr id="4" name="Picture 2" descr="http://www.tamax.com.ar/blog/wp-content/uade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75656" y="1340768"/>
            <a:ext cx="6643734" cy="236960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Presupuesto actual N°2</a:t>
            </a:r>
            <a:endParaRPr lang="en-US" dirty="0"/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sz="quarter" idx="1"/>
          </p:nvPr>
        </p:nvGraphicFramePr>
        <p:xfrm>
          <a:off x="612775" y="1600200"/>
          <a:ext cx="8153400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8905"/>
                <a:gridCol w="4824536"/>
                <a:gridCol w="2249959"/>
              </a:tblGrid>
              <a:tr h="37084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2A2A2A"/>
                          </a:solidFill>
                          <a:latin typeface="Tahoma"/>
                          <a:ea typeface="Times New Roman"/>
                          <a:cs typeface="Times New Roman"/>
                        </a:rPr>
                        <a:t>44</a:t>
                      </a:r>
                      <a:endParaRPr lang="en-US" sz="20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solidFill>
                            <a:srgbClr val="2A2A2A"/>
                          </a:solidFill>
                          <a:latin typeface="Tahoma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dirty="0" err="1" smtClean="0">
                          <a:solidFill>
                            <a:srgbClr val="2A2A2A"/>
                          </a:solidFill>
                          <a:latin typeface="Tahoma"/>
                          <a:ea typeface="Times New Roman"/>
                          <a:cs typeface="Times New Roman"/>
                        </a:rPr>
                        <a:t>viguetas</a:t>
                      </a:r>
                      <a:r>
                        <a:rPr lang="en-US" sz="2000" dirty="0" smtClean="0">
                          <a:solidFill>
                            <a:srgbClr val="2A2A2A"/>
                          </a:solidFill>
                          <a:latin typeface="Tahoma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dirty="0">
                          <a:solidFill>
                            <a:srgbClr val="2A2A2A"/>
                          </a:solidFill>
                          <a:latin typeface="Tahoma"/>
                          <a:ea typeface="Times New Roman"/>
                          <a:cs typeface="Times New Roman"/>
                        </a:rPr>
                        <a:t>4,80 </a:t>
                      </a:r>
                      <a:r>
                        <a:rPr lang="en-US" sz="2000" dirty="0" err="1">
                          <a:solidFill>
                            <a:srgbClr val="2A2A2A"/>
                          </a:solidFill>
                          <a:latin typeface="Tahoma"/>
                          <a:ea typeface="Times New Roman"/>
                          <a:cs typeface="Times New Roman"/>
                        </a:rPr>
                        <a:t>mts</a:t>
                      </a:r>
                      <a:endParaRPr lang="en-US" sz="20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2A2A2A"/>
                          </a:solidFill>
                          <a:latin typeface="Tahoma"/>
                          <a:ea typeface="Times New Roman"/>
                          <a:cs typeface="Times New Roman"/>
                        </a:rPr>
                        <a:t>3350</a:t>
                      </a:r>
                      <a:endParaRPr lang="en-US" sz="20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2A2A2A"/>
                          </a:solidFill>
                          <a:latin typeface="Tahoma"/>
                          <a:ea typeface="Times New Roman"/>
                          <a:cs typeface="Times New Roman"/>
                        </a:rPr>
                        <a:t>782</a:t>
                      </a:r>
                      <a:endParaRPr lang="en-US" sz="20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solidFill>
                            <a:srgbClr val="2A2A2A"/>
                          </a:solidFill>
                          <a:latin typeface="Tahoma"/>
                          <a:ea typeface="Times New Roman"/>
                          <a:cs typeface="Times New Roman"/>
                        </a:rPr>
                        <a:t> block </a:t>
                      </a:r>
                      <a:r>
                        <a:rPr lang="en-US" sz="2000" dirty="0" err="1">
                          <a:solidFill>
                            <a:srgbClr val="2A2A2A"/>
                          </a:solidFill>
                          <a:latin typeface="Tahoma"/>
                          <a:ea typeface="Times New Roman"/>
                          <a:cs typeface="Times New Roman"/>
                        </a:rPr>
                        <a:t>ceramico</a:t>
                      </a:r>
                      <a:r>
                        <a:rPr lang="en-US" sz="2000" dirty="0">
                          <a:solidFill>
                            <a:srgbClr val="2A2A2A"/>
                          </a:solidFill>
                          <a:latin typeface="Tahoma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2A2A2A"/>
                          </a:solidFill>
                          <a:latin typeface="Tahoma"/>
                          <a:ea typeface="Times New Roman"/>
                          <a:cs typeface="Times New Roman"/>
                        </a:rPr>
                        <a:t>techo</a:t>
                      </a:r>
                      <a:r>
                        <a:rPr lang="en-US" sz="2000" dirty="0">
                          <a:solidFill>
                            <a:srgbClr val="2A2A2A"/>
                          </a:solidFill>
                          <a:latin typeface="Tahoma"/>
                          <a:ea typeface="Times New Roman"/>
                          <a:cs typeface="Times New Roman"/>
                        </a:rPr>
                        <a:t> 11</a:t>
                      </a:r>
                      <a:endParaRPr lang="en-US" sz="20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2A2A2A"/>
                          </a:solidFill>
                          <a:latin typeface="Tahoma"/>
                          <a:ea typeface="Times New Roman"/>
                          <a:cs typeface="Times New Roman"/>
                        </a:rPr>
                        <a:t>3220</a:t>
                      </a:r>
                      <a:endParaRPr lang="en-US" sz="20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2A2A2A"/>
                          </a:solidFill>
                          <a:latin typeface="Tahoma"/>
                          <a:ea typeface="Times New Roman"/>
                          <a:cs typeface="Times New Roman"/>
                        </a:rPr>
                        <a:t>10</a:t>
                      </a:r>
                      <a:endParaRPr lang="en-US" sz="20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solidFill>
                            <a:srgbClr val="2A2A2A"/>
                          </a:solidFill>
                          <a:latin typeface="Tahoma"/>
                          <a:ea typeface="Times New Roman"/>
                          <a:cs typeface="Times New Roman"/>
                        </a:rPr>
                        <a:t> m3 </a:t>
                      </a:r>
                      <a:r>
                        <a:rPr lang="en-US" sz="2000" dirty="0" err="1">
                          <a:solidFill>
                            <a:srgbClr val="2A2A2A"/>
                          </a:solidFill>
                          <a:latin typeface="Tahoma"/>
                          <a:ea typeface="Times New Roman"/>
                          <a:cs typeface="Times New Roman"/>
                        </a:rPr>
                        <a:t>piedra</a:t>
                      </a:r>
                      <a:r>
                        <a:rPr lang="en-US" sz="2000" dirty="0">
                          <a:solidFill>
                            <a:srgbClr val="2A2A2A"/>
                          </a:solidFill>
                          <a:latin typeface="Tahoma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2A2A2A"/>
                          </a:solidFill>
                          <a:latin typeface="Tahoma"/>
                          <a:ea typeface="Times New Roman"/>
                          <a:cs typeface="Times New Roman"/>
                        </a:rPr>
                        <a:t>partida</a:t>
                      </a:r>
                      <a:r>
                        <a:rPr lang="en-US" sz="2000" dirty="0">
                          <a:solidFill>
                            <a:srgbClr val="2A2A2A"/>
                          </a:solidFill>
                          <a:latin typeface="Tahoma"/>
                          <a:ea typeface="Times New Roman"/>
                          <a:cs typeface="Times New Roman"/>
                        </a:rPr>
                        <a:t> (20 </a:t>
                      </a:r>
                      <a:r>
                        <a:rPr lang="en-US" sz="2000" dirty="0" err="1">
                          <a:solidFill>
                            <a:srgbClr val="2A2A2A"/>
                          </a:solidFill>
                          <a:latin typeface="Tahoma"/>
                          <a:ea typeface="Times New Roman"/>
                          <a:cs typeface="Times New Roman"/>
                        </a:rPr>
                        <a:t>bolsones</a:t>
                      </a:r>
                      <a:r>
                        <a:rPr lang="en-US" sz="2000" dirty="0">
                          <a:solidFill>
                            <a:srgbClr val="2A2A2A"/>
                          </a:solidFill>
                          <a:latin typeface="Tahoma"/>
                          <a:ea typeface="Times New Roman"/>
                          <a:cs typeface="Times New Roman"/>
                        </a:rPr>
                        <a:t>)</a:t>
                      </a:r>
                      <a:endParaRPr lang="en-US" sz="20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2A2A2A"/>
                          </a:solidFill>
                          <a:latin typeface="Tahoma"/>
                          <a:ea typeface="Times New Roman"/>
                          <a:cs typeface="Times New Roman"/>
                        </a:rPr>
                        <a:t>2000</a:t>
                      </a:r>
                      <a:endParaRPr lang="en-US" sz="20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2A2A2A"/>
                          </a:solidFill>
                          <a:latin typeface="Tahoma"/>
                          <a:ea typeface="Times New Roman"/>
                          <a:cs typeface="Times New Roman"/>
                        </a:rPr>
                        <a:t>20</a:t>
                      </a:r>
                      <a:endParaRPr lang="en-US" sz="20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solidFill>
                            <a:srgbClr val="2A2A2A"/>
                          </a:solidFill>
                          <a:latin typeface="Tahoma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dirty="0" err="1" smtClean="0">
                          <a:solidFill>
                            <a:srgbClr val="2A2A2A"/>
                          </a:solidFill>
                          <a:latin typeface="Tahoma"/>
                          <a:ea typeface="Times New Roman"/>
                          <a:cs typeface="Times New Roman"/>
                        </a:rPr>
                        <a:t>Bolsones</a:t>
                      </a:r>
                      <a:endParaRPr lang="en-US" sz="20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2A2A2A"/>
                          </a:solidFill>
                          <a:latin typeface="Tahoma"/>
                          <a:ea typeface="Times New Roman"/>
                          <a:cs typeface="Times New Roman"/>
                        </a:rPr>
                        <a:t>400</a:t>
                      </a:r>
                      <a:endParaRPr lang="en-US" sz="20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2A2A2A"/>
                          </a:solidFill>
                          <a:latin typeface="Tahoma"/>
                          <a:ea typeface="Times New Roman"/>
                          <a:cs typeface="Times New Roman"/>
                        </a:rPr>
                        <a:t>50</a:t>
                      </a:r>
                      <a:endParaRPr lang="en-US" sz="20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solidFill>
                            <a:srgbClr val="2A2A2A"/>
                          </a:solidFill>
                          <a:latin typeface="Tahoma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dirty="0" err="1" smtClean="0">
                          <a:solidFill>
                            <a:srgbClr val="2A2A2A"/>
                          </a:solidFill>
                          <a:latin typeface="Tahoma"/>
                          <a:ea typeface="Times New Roman"/>
                          <a:cs typeface="Times New Roman"/>
                        </a:rPr>
                        <a:t>varilla</a:t>
                      </a:r>
                      <a:r>
                        <a:rPr lang="en-US" sz="2000" dirty="0" smtClean="0">
                          <a:solidFill>
                            <a:srgbClr val="2A2A2A"/>
                          </a:solidFill>
                          <a:latin typeface="Tahoma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2A2A2A"/>
                          </a:solidFill>
                          <a:latin typeface="Tahoma"/>
                          <a:ea typeface="Times New Roman"/>
                          <a:cs typeface="Times New Roman"/>
                        </a:rPr>
                        <a:t>hierro</a:t>
                      </a:r>
                      <a:r>
                        <a:rPr lang="en-US" sz="2000" dirty="0">
                          <a:solidFill>
                            <a:srgbClr val="2A2A2A"/>
                          </a:solidFill>
                          <a:latin typeface="Tahoma"/>
                          <a:ea typeface="Times New Roman"/>
                          <a:cs typeface="Times New Roman"/>
                        </a:rPr>
                        <a:t> 4,2 mm</a:t>
                      </a:r>
                      <a:endParaRPr lang="en-US" sz="20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2A2A2A"/>
                          </a:solidFill>
                          <a:latin typeface="Tahoma"/>
                          <a:ea typeface="Times New Roman"/>
                          <a:cs typeface="Times New Roman"/>
                        </a:rPr>
                        <a:t>390</a:t>
                      </a:r>
                      <a:endParaRPr lang="en-US" sz="20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2A2A2A"/>
                          </a:solidFill>
                          <a:latin typeface="Tahoma"/>
                          <a:ea typeface="Times New Roman"/>
                          <a:cs typeface="Times New Roman"/>
                        </a:rPr>
                        <a:t>50</a:t>
                      </a:r>
                      <a:endParaRPr lang="en-US" sz="20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solidFill>
                            <a:srgbClr val="2A2A2A"/>
                          </a:solidFill>
                          <a:latin typeface="Tahoma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dirty="0" err="1" smtClean="0">
                          <a:solidFill>
                            <a:srgbClr val="2A2A2A"/>
                          </a:solidFill>
                          <a:latin typeface="Tahoma"/>
                          <a:ea typeface="Times New Roman"/>
                          <a:cs typeface="Times New Roman"/>
                        </a:rPr>
                        <a:t>varilla</a:t>
                      </a:r>
                      <a:r>
                        <a:rPr lang="en-US" sz="2000" dirty="0" smtClean="0">
                          <a:solidFill>
                            <a:srgbClr val="2A2A2A"/>
                          </a:solidFill>
                          <a:latin typeface="Tahoma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2A2A2A"/>
                          </a:solidFill>
                          <a:latin typeface="Tahoma"/>
                          <a:ea typeface="Times New Roman"/>
                          <a:cs typeface="Times New Roman"/>
                        </a:rPr>
                        <a:t>hierro</a:t>
                      </a:r>
                      <a:r>
                        <a:rPr lang="en-US" sz="2000" dirty="0">
                          <a:solidFill>
                            <a:srgbClr val="2A2A2A"/>
                          </a:solidFill>
                          <a:latin typeface="Tahoma"/>
                          <a:ea typeface="Times New Roman"/>
                          <a:cs typeface="Times New Roman"/>
                        </a:rPr>
                        <a:t> 8 mm</a:t>
                      </a:r>
                      <a:endParaRPr lang="en-US" sz="20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2A2A2A"/>
                          </a:solidFill>
                          <a:latin typeface="Tahoma"/>
                          <a:ea typeface="Times New Roman"/>
                          <a:cs typeface="Times New Roman"/>
                        </a:rPr>
                        <a:t>1420</a:t>
                      </a:r>
                      <a:endParaRPr lang="en-US" sz="20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2A2A2A"/>
                          </a:solidFill>
                          <a:latin typeface="Tahoma"/>
                          <a:ea typeface="Times New Roman"/>
                          <a:cs typeface="Times New Roman"/>
                        </a:rPr>
                        <a:t>50</a:t>
                      </a:r>
                      <a:endParaRPr lang="en-US" sz="20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solidFill>
                            <a:srgbClr val="2A2A2A"/>
                          </a:solidFill>
                          <a:latin typeface="Tahoma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dirty="0" err="1" smtClean="0">
                          <a:solidFill>
                            <a:srgbClr val="2A2A2A"/>
                          </a:solidFill>
                          <a:latin typeface="Tahoma"/>
                          <a:ea typeface="Times New Roman"/>
                          <a:cs typeface="Times New Roman"/>
                        </a:rPr>
                        <a:t>varilla</a:t>
                      </a:r>
                      <a:r>
                        <a:rPr lang="en-US" sz="2000" dirty="0" smtClean="0">
                          <a:solidFill>
                            <a:srgbClr val="2A2A2A"/>
                          </a:solidFill>
                          <a:latin typeface="Tahoma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2A2A2A"/>
                          </a:solidFill>
                          <a:latin typeface="Tahoma"/>
                          <a:ea typeface="Times New Roman"/>
                          <a:cs typeface="Times New Roman"/>
                        </a:rPr>
                        <a:t>hierro</a:t>
                      </a:r>
                      <a:r>
                        <a:rPr lang="en-US" sz="2000" dirty="0">
                          <a:solidFill>
                            <a:srgbClr val="2A2A2A"/>
                          </a:solidFill>
                          <a:latin typeface="Tahoma"/>
                          <a:ea typeface="Times New Roman"/>
                          <a:cs typeface="Times New Roman"/>
                        </a:rPr>
                        <a:t> 10 mm</a:t>
                      </a:r>
                      <a:endParaRPr lang="en-US" sz="20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2A2A2A"/>
                          </a:solidFill>
                          <a:latin typeface="Tahoma"/>
                          <a:ea typeface="Times New Roman"/>
                          <a:cs typeface="Times New Roman"/>
                        </a:rPr>
                        <a:t>2230</a:t>
                      </a:r>
                      <a:endParaRPr lang="en-US" sz="20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2A2A2A"/>
                          </a:solidFill>
                          <a:latin typeface="Tahoma"/>
                          <a:ea typeface="Times New Roman"/>
                          <a:cs typeface="Times New Roman"/>
                        </a:rPr>
                        <a:t>70</a:t>
                      </a:r>
                      <a:endParaRPr lang="en-US" sz="20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solidFill>
                            <a:srgbClr val="2A2A2A"/>
                          </a:solidFill>
                          <a:latin typeface="Tahoma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dirty="0" err="1" smtClean="0">
                          <a:solidFill>
                            <a:srgbClr val="2A2A2A"/>
                          </a:solidFill>
                          <a:latin typeface="Tahoma"/>
                          <a:ea typeface="Times New Roman"/>
                          <a:cs typeface="Times New Roman"/>
                        </a:rPr>
                        <a:t>cemento</a:t>
                      </a:r>
                      <a:r>
                        <a:rPr lang="en-US" sz="2000" dirty="0" smtClean="0">
                          <a:solidFill>
                            <a:srgbClr val="2A2A2A"/>
                          </a:solidFill>
                          <a:latin typeface="Tahoma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2A2A2A"/>
                          </a:solidFill>
                          <a:latin typeface="Tahoma"/>
                          <a:ea typeface="Times New Roman"/>
                          <a:cs typeface="Times New Roman"/>
                        </a:rPr>
                        <a:t>minetti</a:t>
                      </a:r>
                      <a:r>
                        <a:rPr lang="en-US" sz="2000" dirty="0">
                          <a:solidFill>
                            <a:srgbClr val="2A2A2A"/>
                          </a:solidFill>
                          <a:latin typeface="Tahoma"/>
                          <a:ea typeface="Times New Roman"/>
                          <a:cs typeface="Times New Roman"/>
                        </a:rPr>
                        <a:t> * 50 kg</a:t>
                      </a:r>
                      <a:endParaRPr lang="en-US" sz="20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2A2A2A"/>
                          </a:solidFill>
                          <a:latin typeface="Tahoma"/>
                          <a:ea typeface="Times New Roman"/>
                          <a:cs typeface="Times New Roman"/>
                        </a:rPr>
                        <a:t>2300</a:t>
                      </a:r>
                      <a:endParaRPr lang="en-US" sz="20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sp>
        <p:nvSpPr>
          <p:cNvPr id="5" name="4 CuadroTexto"/>
          <p:cNvSpPr txBox="1"/>
          <p:nvPr/>
        </p:nvSpPr>
        <p:spPr>
          <a:xfrm>
            <a:off x="611560" y="4653136"/>
            <a:ext cx="5400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AR" dirty="0" smtClean="0"/>
          </a:p>
          <a:p>
            <a:r>
              <a:rPr lang="es-AR" dirty="0" smtClean="0"/>
              <a:t>Flete 2 viajes de aproximadamente $750 cada uno.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Orden de compra actual</a:t>
            </a:r>
            <a:endParaRPr lang="en-US" dirty="0"/>
          </a:p>
        </p:txBody>
      </p:sp>
      <p:pic>
        <p:nvPicPr>
          <p:cNvPr id="4" name="3 Marcador de contenido" descr="C:\Documents and Settings\Euge\Local Settings\Temporary Internet Files\Content.Word\scan0001.tif"/>
          <p:cNvPicPr>
            <a:picLocks noGrp="1"/>
          </p:cNvPicPr>
          <p:nvPr>
            <p:ph sz="quarter"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23728" y="1600200"/>
            <a:ext cx="4680519" cy="4997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Objetivos de la solución propuesta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endParaRPr lang="es-AR" sz="3200" dirty="0" smtClean="0"/>
          </a:p>
          <a:p>
            <a:r>
              <a:rPr lang="es-AR" sz="3200" dirty="0" smtClean="0"/>
              <a:t>Este proyecto de solución busca agilizar los procesos que actualmente se realizan manualmente y poder llevar control del stock de los materiales. </a:t>
            </a:r>
          </a:p>
          <a:p>
            <a:pPr>
              <a:buNone/>
            </a:pPr>
            <a:endParaRPr lang="es-AR" sz="3200" dirty="0" smtClean="0"/>
          </a:p>
          <a:p>
            <a:r>
              <a:rPr lang="es-AR" sz="3200" dirty="0" smtClean="0"/>
              <a:t>Esto será beneficioso, dado que reducirá el tiempo que se debe invertir en la confección de documentos y la realización de cálculos.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Solución propuesta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s-AR" dirty="0" smtClean="0"/>
          </a:p>
          <a:p>
            <a:pPr>
              <a:buNone/>
            </a:pPr>
            <a:r>
              <a:rPr lang="es-AR" sz="3200" dirty="0" smtClean="0"/>
              <a:t>Un sistema que permita:</a:t>
            </a:r>
          </a:p>
          <a:p>
            <a:pPr>
              <a:buNone/>
            </a:pPr>
            <a:endParaRPr lang="en-US" sz="3200" dirty="0" smtClean="0"/>
          </a:p>
          <a:p>
            <a:r>
              <a:rPr lang="en-US" sz="3200" dirty="0" err="1" smtClean="0"/>
              <a:t>Mantener</a:t>
            </a:r>
            <a:r>
              <a:rPr lang="en-US" sz="3200" dirty="0" smtClean="0"/>
              <a:t> </a:t>
            </a:r>
            <a:r>
              <a:rPr lang="en-US" sz="3200" dirty="0" err="1" smtClean="0"/>
              <a:t>registros</a:t>
            </a:r>
            <a:r>
              <a:rPr lang="en-US" sz="3200" dirty="0" smtClean="0"/>
              <a:t> </a:t>
            </a:r>
            <a:r>
              <a:rPr lang="en-US" sz="3200" dirty="0" err="1" smtClean="0"/>
              <a:t>digitales</a:t>
            </a:r>
            <a:r>
              <a:rPr lang="en-US" sz="3200" dirty="0" smtClean="0"/>
              <a:t> de clientes, clientes </a:t>
            </a:r>
            <a:r>
              <a:rPr lang="en-US" sz="3200" dirty="0" err="1" smtClean="0"/>
              <a:t>regulares</a:t>
            </a:r>
            <a:r>
              <a:rPr lang="en-US" sz="3200" dirty="0" smtClean="0"/>
              <a:t>, proveedores, productos y </a:t>
            </a:r>
            <a:r>
              <a:rPr lang="en-US" sz="3200" dirty="0" err="1" smtClean="0"/>
              <a:t>precios</a:t>
            </a:r>
            <a:r>
              <a:rPr lang="en-US" sz="3200" dirty="0" smtClean="0"/>
              <a:t> de </a:t>
            </a:r>
            <a:r>
              <a:rPr lang="en-US" sz="3200" dirty="0" err="1" smtClean="0"/>
              <a:t>cada</a:t>
            </a:r>
            <a:r>
              <a:rPr lang="en-US" sz="3200" dirty="0" smtClean="0"/>
              <a:t> </a:t>
            </a:r>
            <a:r>
              <a:rPr lang="en-US" sz="3200" dirty="0" err="1" smtClean="0"/>
              <a:t>proveedor</a:t>
            </a:r>
            <a:r>
              <a:rPr lang="en-US" sz="3200" dirty="0" smtClean="0"/>
              <a:t>. </a:t>
            </a:r>
            <a:endParaRPr lang="en-US" sz="3200" dirty="0" smtClean="0"/>
          </a:p>
          <a:p>
            <a:pPr>
              <a:buNone/>
            </a:pPr>
            <a:endParaRPr lang="en-US" sz="3100" dirty="0" smtClean="0"/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Solución propuesta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sz="2800" dirty="0" smtClean="0"/>
          </a:p>
          <a:p>
            <a:r>
              <a:rPr lang="en-US" sz="3200" dirty="0" err="1" smtClean="0"/>
              <a:t>Generación</a:t>
            </a:r>
            <a:r>
              <a:rPr lang="en-US" sz="3200" dirty="0" smtClean="0"/>
              <a:t> de  </a:t>
            </a:r>
            <a:r>
              <a:rPr lang="en-US" sz="3200" dirty="0" err="1" smtClean="0"/>
              <a:t>órdenes</a:t>
            </a:r>
            <a:r>
              <a:rPr lang="en-US" sz="3200" dirty="0" smtClean="0"/>
              <a:t> de </a:t>
            </a:r>
            <a:r>
              <a:rPr lang="en-US" sz="3200" dirty="0" err="1" smtClean="0"/>
              <a:t>compra</a:t>
            </a:r>
            <a:r>
              <a:rPr lang="en-US" sz="3200" dirty="0" smtClean="0"/>
              <a:t>.</a:t>
            </a:r>
          </a:p>
          <a:p>
            <a:endParaRPr lang="en-US" sz="3200" dirty="0" smtClean="0"/>
          </a:p>
          <a:p>
            <a:r>
              <a:rPr lang="en-US" sz="3200" dirty="0" err="1" smtClean="0"/>
              <a:t>Generación</a:t>
            </a:r>
            <a:r>
              <a:rPr lang="en-US" sz="3200" dirty="0" smtClean="0"/>
              <a:t> de </a:t>
            </a:r>
            <a:r>
              <a:rPr lang="en-US" sz="3200" dirty="0" err="1" smtClean="0"/>
              <a:t>presupuestos</a:t>
            </a:r>
            <a:r>
              <a:rPr lang="en-US" sz="3200" dirty="0" smtClean="0"/>
              <a:t>. </a:t>
            </a:r>
          </a:p>
          <a:p>
            <a:pPr>
              <a:buNone/>
            </a:pPr>
            <a:endParaRPr lang="en-US" sz="3200" dirty="0" smtClean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Solución propuesta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endParaRPr lang="en-US" sz="3200" dirty="0" smtClean="0"/>
          </a:p>
          <a:p>
            <a:r>
              <a:rPr lang="en-US" sz="3200" dirty="0" err="1" smtClean="0"/>
              <a:t>Registro</a:t>
            </a:r>
            <a:r>
              <a:rPr lang="en-US" sz="3200" dirty="0" smtClean="0"/>
              <a:t> del stock de </a:t>
            </a:r>
            <a:r>
              <a:rPr lang="en-US" sz="3200" dirty="0" err="1" smtClean="0"/>
              <a:t>productos</a:t>
            </a:r>
            <a:r>
              <a:rPr lang="en-US" sz="3200" dirty="0" smtClean="0"/>
              <a:t>, </a:t>
            </a:r>
            <a:r>
              <a:rPr lang="en-US" sz="3200" dirty="0" err="1" smtClean="0"/>
              <a:t>actualización</a:t>
            </a:r>
            <a:r>
              <a:rPr lang="en-US" sz="3200" dirty="0" smtClean="0"/>
              <a:t> al </a:t>
            </a:r>
            <a:r>
              <a:rPr lang="en-US" sz="3200" dirty="0" err="1" smtClean="0"/>
              <a:t>realizar</a:t>
            </a:r>
            <a:r>
              <a:rPr lang="en-US" sz="3200" dirty="0" smtClean="0"/>
              <a:t> </a:t>
            </a:r>
            <a:r>
              <a:rPr lang="en-US" sz="3200" dirty="0" err="1" smtClean="0"/>
              <a:t>compras</a:t>
            </a:r>
            <a:r>
              <a:rPr lang="en-US" sz="3200" dirty="0" smtClean="0"/>
              <a:t>, </a:t>
            </a:r>
            <a:r>
              <a:rPr lang="en-US" sz="3200" dirty="0" err="1" smtClean="0"/>
              <a:t>comprometer</a:t>
            </a:r>
            <a:r>
              <a:rPr lang="en-US" sz="3200" dirty="0" smtClean="0"/>
              <a:t> el stock al </a:t>
            </a:r>
            <a:r>
              <a:rPr lang="en-US" sz="3200" dirty="0" err="1" smtClean="0"/>
              <a:t>realizar</a:t>
            </a:r>
            <a:r>
              <a:rPr lang="en-US" sz="3200" dirty="0" smtClean="0"/>
              <a:t> un </a:t>
            </a:r>
            <a:r>
              <a:rPr lang="en-US" sz="3200" dirty="0" err="1" smtClean="0"/>
              <a:t>presupuesto</a:t>
            </a:r>
            <a:r>
              <a:rPr lang="en-US" sz="3200" dirty="0" smtClean="0"/>
              <a:t> y </a:t>
            </a:r>
            <a:r>
              <a:rPr lang="en-US" sz="3200" dirty="0" err="1" smtClean="0"/>
              <a:t>descontarlo</a:t>
            </a:r>
            <a:r>
              <a:rPr lang="en-US" sz="3200" dirty="0" smtClean="0"/>
              <a:t> en </a:t>
            </a:r>
            <a:r>
              <a:rPr lang="en-US" sz="3200" dirty="0" err="1" smtClean="0"/>
              <a:t>caso</a:t>
            </a:r>
            <a:r>
              <a:rPr lang="en-US" sz="3200" dirty="0" smtClean="0"/>
              <a:t> de </a:t>
            </a:r>
            <a:r>
              <a:rPr lang="en-US" sz="3200" dirty="0" err="1" smtClean="0"/>
              <a:t>que</a:t>
            </a:r>
            <a:r>
              <a:rPr lang="en-US" sz="3200" dirty="0" smtClean="0"/>
              <a:t> </a:t>
            </a:r>
            <a:r>
              <a:rPr lang="en-US" sz="3200" dirty="0" smtClean="0"/>
              <a:t>el </a:t>
            </a:r>
            <a:r>
              <a:rPr lang="en-US" sz="3200" dirty="0" err="1" smtClean="0"/>
              <a:t>cliente</a:t>
            </a:r>
            <a:r>
              <a:rPr lang="en-US" sz="3200" dirty="0" smtClean="0"/>
              <a:t> </a:t>
            </a:r>
            <a:r>
              <a:rPr lang="en-US" sz="3200" dirty="0" err="1" smtClean="0"/>
              <a:t>acepte</a:t>
            </a:r>
            <a:r>
              <a:rPr lang="en-US" sz="3200" dirty="0" smtClean="0"/>
              <a:t> el </a:t>
            </a:r>
            <a:r>
              <a:rPr lang="en-US" sz="3200" dirty="0" err="1" smtClean="0"/>
              <a:t>presupuesto</a:t>
            </a:r>
            <a:r>
              <a:rPr lang="en-US" sz="3200" dirty="0" smtClean="0"/>
              <a:t>.</a:t>
            </a:r>
          </a:p>
          <a:p>
            <a:endParaRPr lang="es-AR" sz="3200" dirty="0" smtClean="0"/>
          </a:p>
          <a:p>
            <a:r>
              <a:rPr lang="en-US" sz="3200" dirty="0" err="1" smtClean="0"/>
              <a:t>Gestión</a:t>
            </a:r>
            <a:r>
              <a:rPr lang="en-US" sz="3200" dirty="0" smtClean="0"/>
              <a:t> de la </a:t>
            </a:r>
            <a:r>
              <a:rPr lang="en-US" sz="3200" dirty="0" err="1" smtClean="0"/>
              <a:t>división</a:t>
            </a:r>
            <a:r>
              <a:rPr lang="en-US" sz="3200" dirty="0" smtClean="0"/>
              <a:t> de </a:t>
            </a:r>
            <a:r>
              <a:rPr lang="en-US" sz="3200" dirty="0" err="1" smtClean="0"/>
              <a:t>productos</a:t>
            </a:r>
            <a:r>
              <a:rPr lang="en-US" sz="3200" dirty="0" smtClean="0"/>
              <a:t> de </a:t>
            </a:r>
            <a:r>
              <a:rPr lang="en-US" sz="3200" dirty="0" err="1" smtClean="0"/>
              <a:t>manera</a:t>
            </a:r>
            <a:r>
              <a:rPr lang="en-US" sz="3200" dirty="0" smtClean="0"/>
              <a:t> </a:t>
            </a:r>
            <a:r>
              <a:rPr lang="en-US" sz="3200" dirty="0" err="1" smtClean="0"/>
              <a:t>que</a:t>
            </a:r>
            <a:r>
              <a:rPr lang="en-US" sz="3200" dirty="0" smtClean="0"/>
              <a:t> se </a:t>
            </a:r>
            <a:r>
              <a:rPr lang="en-US" sz="3200" dirty="0" err="1" smtClean="0"/>
              <a:t>registren</a:t>
            </a:r>
            <a:r>
              <a:rPr lang="en-US" sz="3200" dirty="0" smtClean="0"/>
              <a:t> </a:t>
            </a:r>
            <a:r>
              <a:rPr lang="en-US" sz="3200" dirty="0" err="1" smtClean="0"/>
              <a:t>las</a:t>
            </a:r>
            <a:r>
              <a:rPr lang="en-US" sz="3200" dirty="0" smtClean="0"/>
              <a:t> </a:t>
            </a:r>
            <a:r>
              <a:rPr lang="en-US" sz="3200" dirty="0" err="1" smtClean="0"/>
              <a:t>nuevas</a:t>
            </a:r>
            <a:r>
              <a:rPr lang="en-US" sz="3200" dirty="0" smtClean="0"/>
              <a:t> </a:t>
            </a:r>
            <a:r>
              <a:rPr lang="en-US" sz="3200" dirty="0" err="1" smtClean="0"/>
              <a:t>fracciones</a:t>
            </a:r>
            <a:r>
              <a:rPr lang="en-US" sz="3200" dirty="0" smtClean="0"/>
              <a:t> y </a:t>
            </a:r>
            <a:r>
              <a:rPr lang="en-US" sz="3200" dirty="0" err="1" smtClean="0"/>
              <a:t>evitar</a:t>
            </a:r>
            <a:r>
              <a:rPr lang="en-US" sz="3200" dirty="0" smtClean="0"/>
              <a:t> el </a:t>
            </a:r>
            <a:r>
              <a:rPr lang="en-US" sz="3200" dirty="0" err="1" smtClean="0"/>
              <a:t>desperdicio</a:t>
            </a:r>
            <a:r>
              <a:rPr lang="en-US" sz="3200" dirty="0" smtClean="0"/>
              <a:t>.</a:t>
            </a:r>
          </a:p>
          <a:p>
            <a:endParaRPr lang="en-US" sz="3200" dirty="0" smtClean="0"/>
          </a:p>
          <a:p>
            <a:endParaRPr lang="en-US" sz="3200" dirty="0" smtClean="0"/>
          </a:p>
          <a:p>
            <a:endParaRPr lang="en-US" sz="3100" dirty="0" smtClean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Funcionalidades del sistema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es-AR" sz="3200" dirty="0" smtClean="0"/>
              <a:t>Administrar clientes</a:t>
            </a:r>
            <a:endParaRPr lang="en-US" sz="3200" dirty="0" smtClean="0"/>
          </a:p>
          <a:p>
            <a:pPr marL="514350" lvl="0" indent="-514350">
              <a:buFont typeface="+mj-lt"/>
              <a:buAutoNum type="arabicPeriod"/>
            </a:pPr>
            <a:r>
              <a:rPr lang="es-AR" sz="3200" dirty="0" smtClean="0"/>
              <a:t>Administrar proveedores</a:t>
            </a:r>
            <a:endParaRPr lang="en-US" sz="3200" dirty="0" smtClean="0"/>
          </a:p>
          <a:p>
            <a:pPr marL="514350" lvl="0" indent="-514350">
              <a:buFont typeface="+mj-lt"/>
              <a:buAutoNum type="arabicPeriod"/>
            </a:pPr>
            <a:r>
              <a:rPr lang="es-AR" sz="3200" dirty="0" smtClean="0"/>
              <a:t>Administrar productos</a:t>
            </a:r>
            <a:endParaRPr lang="en-US" sz="3200" dirty="0" smtClean="0"/>
          </a:p>
          <a:p>
            <a:pPr marL="514350" lvl="0" indent="-514350">
              <a:buFont typeface="+mj-lt"/>
              <a:buAutoNum type="arabicPeriod"/>
            </a:pPr>
            <a:r>
              <a:rPr lang="es-AR" sz="3200" dirty="0" smtClean="0"/>
              <a:t>Trabajar con presupuestos (generar, aceptar y rechazar)</a:t>
            </a:r>
            <a:endParaRPr lang="en-US" sz="3200" dirty="0" smtClean="0"/>
          </a:p>
          <a:p>
            <a:pPr marL="514350" lvl="0" indent="-514350">
              <a:buFont typeface="+mj-lt"/>
              <a:buAutoNum type="arabicPeriod"/>
            </a:pPr>
            <a:r>
              <a:rPr lang="es-AR" sz="3200" dirty="0" smtClean="0"/>
              <a:t>Generar orden de compra</a:t>
            </a:r>
            <a:endParaRPr lang="en-US" sz="3200" dirty="0" smtClean="0"/>
          </a:p>
          <a:p>
            <a:pPr marL="514350" lvl="0" indent="-514350">
              <a:buFont typeface="+mj-lt"/>
              <a:buAutoNum type="arabicPeriod"/>
            </a:pPr>
            <a:r>
              <a:rPr lang="es-AR" sz="3200" dirty="0" smtClean="0"/>
              <a:t>Gestión de stock</a:t>
            </a:r>
            <a:endParaRPr lang="en-US" sz="3200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Alcance del sistema y limitaciones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endParaRPr lang="es-AR" dirty="0" smtClean="0"/>
          </a:p>
          <a:p>
            <a:r>
              <a:rPr lang="es-AR" dirty="0" smtClean="0"/>
              <a:t>El sistema abarcará desde la generación del presupuesto hasta la generación de la orden de compra.</a:t>
            </a:r>
          </a:p>
          <a:p>
            <a:pPr>
              <a:buNone/>
            </a:pPr>
            <a:endParaRPr lang="en-US" dirty="0" smtClean="0"/>
          </a:p>
          <a:p>
            <a:r>
              <a:rPr lang="es-AR" dirty="0" smtClean="0"/>
              <a:t>El sistema no generará facturas, remitos ni documentos legales de ninguna índole.</a:t>
            </a:r>
          </a:p>
          <a:p>
            <a:pPr>
              <a:buNone/>
            </a:pPr>
            <a:endParaRPr lang="en-US" dirty="0" smtClean="0"/>
          </a:p>
          <a:p>
            <a:r>
              <a:rPr lang="es-AR" dirty="0" smtClean="0"/>
              <a:t>El sistema no cuenta con interfaces con el sistema de facturación.</a:t>
            </a:r>
            <a:endParaRPr lang="en-US" dirty="0" smtClean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DEMO</a:t>
            </a:r>
            <a:endParaRPr lang="en-US" dirty="0"/>
          </a:p>
        </p:txBody>
      </p:sp>
      <p:pic>
        <p:nvPicPr>
          <p:cNvPr id="4" name="3 Marcador de contenido"/>
          <p:cNvPicPr>
            <a:picLocks noGrp="1"/>
          </p:cNvPicPr>
          <p:nvPr>
            <p:ph sz="quarter" idx="1"/>
          </p:nvPr>
        </p:nvPicPr>
        <p:blipFill>
          <a:blip r:embed="rId3" cstate="print">
            <a:alphaModFix/>
            <a:lum/>
          </a:blip>
          <a:srcRect l="18676" t="16471" r="23419" b="36703"/>
          <a:stretch>
            <a:fillRect/>
          </a:stretch>
        </p:blipFill>
        <p:spPr>
          <a:xfrm>
            <a:off x="922422" y="2135392"/>
            <a:ext cx="7534106" cy="34254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Problemática vs. Solución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5327504" cy="2260848"/>
          </a:xfrm>
        </p:spPr>
        <p:txBody>
          <a:bodyPr>
            <a:normAutofit/>
          </a:bodyPr>
          <a:lstStyle/>
          <a:p>
            <a:r>
              <a:rPr lang="en-US" sz="2800" dirty="0" smtClean="0"/>
              <a:t>Demoras relacionadas a la falta de organización y seguimiento del stock, los listados de productos, clientes y proveedores.</a:t>
            </a:r>
          </a:p>
          <a:p>
            <a:endParaRPr lang="es-AR" dirty="0" smtClean="0"/>
          </a:p>
          <a:p>
            <a:endParaRPr lang="en-US" dirty="0"/>
          </a:p>
        </p:txBody>
      </p:sp>
      <p:sp>
        <p:nvSpPr>
          <p:cNvPr id="5" name="2 Marcador de contenido"/>
          <p:cNvSpPr txBox="1">
            <a:spLocks/>
          </p:cNvSpPr>
          <p:nvPr/>
        </p:nvSpPr>
        <p:spPr>
          <a:xfrm>
            <a:off x="2987824" y="3933056"/>
            <a:ext cx="5759552" cy="247687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20040" lvl="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sz="2800" dirty="0" err="1" smtClean="0"/>
              <a:t>Registro</a:t>
            </a:r>
            <a:r>
              <a:rPr lang="en-US" sz="2800" dirty="0" smtClean="0"/>
              <a:t> digital de clientes, clientes </a:t>
            </a:r>
            <a:r>
              <a:rPr lang="en-US" sz="2800" dirty="0" err="1" smtClean="0"/>
              <a:t>regulares</a:t>
            </a:r>
            <a:r>
              <a:rPr lang="en-US" sz="2800" dirty="0" smtClean="0"/>
              <a:t>, proveedores, productos y </a:t>
            </a:r>
            <a:r>
              <a:rPr lang="en-US" sz="2800" dirty="0" err="1" smtClean="0"/>
              <a:t>precios</a:t>
            </a:r>
            <a:r>
              <a:rPr lang="en-US" sz="2800" dirty="0" smtClean="0"/>
              <a:t> de </a:t>
            </a:r>
            <a:r>
              <a:rPr lang="en-US" sz="2800" dirty="0" err="1" smtClean="0"/>
              <a:t>cada</a:t>
            </a:r>
            <a:r>
              <a:rPr lang="en-US" sz="2800" dirty="0" smtClean="0"/>
              <a:t> </a:t>
            </a:r>
            <a:r>
              <a:rPr lang="en-US" sz="2800" dirty="0" err="1" smtClean="0"/>
              <a:t>proveedor</a:t>
            </a:r>
            <a:r>
              <a:rPr lang="en-US" sz="2800" dirty="0" smtClean="0"/>
              <a:t>, productos y </a:t>
            </a:r>
            <a:r>
              <a:rPr lang="en-US" sz="2800" dirty="0" err="1" smtClean="0"/>
              <a:t>precios</a:t>
            </a:r>
            <a:r>
              <a:rPr lang="en-US" sz="2800" dirty="0" smtClean="0"/>
              <a:t> </a:t>
            </a:r>
            <a:r>
              <a:rPr lang="en-US" sz="2800" dirty="0" err="1" smtClean="0"/>
              <a:t>propios</a:t>
            </a:r>
            <a:r>
              <a:rPr lang="en-US" sz="2800" dirty="0" smtClean="0"/>
              <a:t>, y stock de los productos en el </a:t>
            </a:r>
            <a:r>
              <a:rPr lang="en-US" sz="2800" dirty="0" err="1" smtClean="0"/>
              <a:t>depósito</a:t>
            </a:r>
            <a:r>
              <a:rPr lang="en-US" sz="2800" dirty="0" smtClean="0"/>
              <a:t>.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endParaRPr kumimoji="0" lang="es-AR" sz="29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endParaRPr kumimoji="0" lang="en-US" sz="29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Integrantes del grupo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s-AR" dirty="0" smtClean="0"/>
              <a:t>María Eugenia Deambrosi	   131431</a:t>
            </a:r>
          </a:p>
          <a:p>
            <a:pPr>
              <a:lnSpc>
                <a:spcPct val="150000"/>
              </a:lnSpc>
            </a:pPr>
            <a:r>
              <a:rPr lang="es-AR" dirty="0" smtClean="0"/>
              <a:t>Santiago Moral			   131900</a:t>
            </a:r>
          </a:p>
          <a:p>
            <a:pPr>
              <a:lnSpc>
                <a:spcPct val="150000"/>
              </a:lnSpc>
            </a:pPr>
            <a:r>
              <a:rPr lang="es-AR" dirty="0" smtClean="0"/>
              <a:t>Mauro Ponce			   131445</a:t>
            </a:r>
          </a:p>
          <a:p>
            <a:pPr>
              <a:lnSpc>
                <a:spcPct val="150000"/>
              </a:lnSpc>
            </a:pPr>
            <a:r>
              <a:rPr lang="es-AR" dirty="0" smtClean="0"/>
              <a:t>Tomás Romero			   131903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Problemática vs. Solución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5327504" cy="2404864"/>
          </a:xfrm>
        </p:spPr>
        <p:txBody>
          <a:bodyPr>
            <a:normAutofit fontScale="92500"/>
          </a:bodyPr>
          <a:lstStyle/>
          <a:p>
            <a:r>
              <a:rPr lang="es-ES" dirty="0" smtClean="0"/>
              <a:t>Generación de presupuestos y órdenes de compra realizado de forma manual, lo que demanda </a:t>
            </a:r>
            <a:r>
              <a:rPr lang="es-ES" dirty="0" smtClean="0"/>
              <a:t>demasiado tiempo, </a:t>
            </a:r>
            <a:r>
              <a:rPr lang="es-ES" dirty="0" smtClean="0"/>
              <a:t>y además, es susceptible a errores.</a:t>
            </a:r>
            <a:endParaRPr lang="es-AR" dirty="0" smtClean="0"/>
          </a:p>
          <a:p>
            <a:endParaRPr lang="en-US" dirty="0"/>
          </a:p>
        </p:txBody>
      </p:sp>
      <p:sp>
        <p:nvSpPr>
          <p:cNvPr id="4" name="2 Marcador de contenido"/>
          <p:cNvSpPr txBox="1">
            <a:spLocks/>
          </p:cNvSpPr>
          <p:nvPr/>
        </p:nvSpPr>
        <p:spPr>
          <a:xfrm>
            <a:off x="3419872" y="4437112"/>
            <a:ext cx="5327504" cy="204482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sz="2800" dirty="0" err="1" smtClean="0"/>
              <a:t>Generación</a:t>
            </a:r>
            <a:r>
              <a:rPr lang="en-US" sz="2800" dirty="0" smtClean="0"/>
              <a:t> de </a:t>
            </a:r>
            <a:r>
              <a:rPr lang="en-US" sz="2800" dirty="0" err="1" smtClean="0"/>
              <a:t>presupuestos</a:t>
            </a:r>
            <a:r>
              <a:rPr lang="en-US" sz="2800" dirty="0" smtClean="0"/>
              <a:t> y </a:t>
            </a:r>
            <a:r>
              <a:rPr lang="en-US" sz="2800" dirty="0" err="1" smtClean="0"/>
              <a:t>órdenes</a:t>
            </a:r>
            <a:r>
              <a:rPr lang="en-US" sz="2800" dirty="0" smtClean="0"/>
              <a:t> de </a:t>
            </a:r>
            <a:r>
              <a:rPr lang="en-US" sz="2800" dirty="0" err="1" smtClean="0"/>
              <a:t>compra</a:t>
            </a:r>
            <a:r>
              <a:rPr lang="en-US" sz="2800" dirty="0" smtClean="0"/>
              <a:t> </a:t>
            </a:r>
            <a:r>
              <a:rPr lang="en-US" sz="2800" dirty="0" err="1" smtClean="0"/>
              <a:t>automáticamente</a:t>
            </a:r>
            <a:r>
              <a:rPr lang="en-US" sz="2800" dirty="0" smtClean="0"/>
              <a:t>.</a:t>
            </a:r>
            <a:endParaRPr kumimoji="0" lang="es-AR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Problemática vs. Solución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3059832" y="3717032"/>
            <a:ext cx="5706216" cy="2378968"/>
          </a:xfrm>
        </p:spPr>
        <p:txBody>
          <a:bodyPr>
            <a:normAutofit fontScale="92500"/>
          </a:bodyPr>
          <a:lstStyle/>
          <a:p>
            <a:r>
              <a:rPr lang="en-US" sz="2800" dirty="0" err="1" smtClean="0"/>
              <a:t>Registro</a:t>
            </a:r>
            <a:r>
              <a:rPr lang="en-US" sz="2800" dirty="0" smtClean="0"/>
              <a:t> del stock de productos, </a:t>
            </a:r>
            <a:r>
              <a:rPr lang="en-US" sz="2800" dirty="0" err="1" smtClean="0"/>
              <a:t>actualización</a:t>
            </a:r>
            <a:r>
              <a:rPr lang="en-US" sz="2800" dirty="0" smtClean="0"/>
              <a:t> al </a:t>
            </a:r>
            <a:r>
              <a:rPr lang="en-US" sz="2800" dirty="0" err="1" smtClean="0"/>
              <a:t>realizar</a:t>
            </a:r>
            <a:r>
              <a:rPr lang="en-US" sz="2800" dirty="0" smtClean="0"/>
              <a:t> </a:t>
            </a:r>
            <a:r>
              <a:rPr lang="en-US" sz="2800" dirty="0" err="1" smtClean="0"/>
              <a:t>compras</a:t>
            </a:r>
            <a:r>
              <a:rPr lang="en-US" sz="2800" dirty="0" smtClean="0"/>
              <a:t>, </a:t>
            </a:r>
            <a:r>
              <a:rPr lang="en-US" sz="2800" dirty="0" err="1" smtClean="0"/>
              <a:t>comprometer</a:t>
            </a:r>
            <a:r>
              <a:rPr lang="en-US" sz="2800" dirty="0" smtClean="0"/>
              <a:t> el stock al </a:t>
            </a:r>
            <a:r>
              <a:rPr lang="en-US" sz="2800" dirty="0" err="1" smtClean="0"/>
              <a:t>realizar</a:t>
            </a:r>
            <a:r>
              <a:rPr lang="en-US" sz="2800" dirty="0" smtClean="0"/>
              <a:t> un </a:t>
            </a:r>
            <a:r>
              <a:rPr lang="en-US" sz="2800" dirty="0" err="1" smtClean="0"/>
              <a:t>presupuesto</a:t>
            </a:r>
            <a:r>
              <a:rPr lang="en-US" sz="2800" dirty="0" smtClean="0"/>
              <a:t> y </a:t>
            </a:r>
            <a:r>
              <a:rPr lang="en-US" sz="2800" dirty="0" err="1" smtClean="0"/>
              <a:t>descontarlo</a:t>
            </a:r>
            <a:r>
              <a:rPr lang="en-US" sz="2800" dirty="0" smtClean="0"/>
              <a:t> en </a:t>
            </a:r>
            <a:r>
              <a:rPr lang="en-US" sz="2800" dirty="0" err="1" smtClean="0"/>
              <a:t>caso</a:t>
            </a:r>
            <a:r>
              <a:rPr lang="en-US" sz="2800" dirty="0" smtClean="0"/>
              <a:t> de q el </a:t>
            </a:r>
            <a:r>
              <a:rPr lang="en-US" sz="2800" dirty="0" err="1" smtClean="0"/>
              <a:t>cliente</a:t>
            </a:r>
            <a:r>
              <a:rPr lang="en-US" sz="2800" dirty="0" smtClean="0"/>
              <a:t> </a:t>
            </a:r>
            <a:r>
              <a:rPr lang="en-US" sz="2800" dirty="0" err="1" smtClean="0"/>
              <a:t>acepte</a:t>
            </a:r>
            <a:r>
              <a:rPr lang="en-US" sz="2800" dirty="0" smtClean="0"/>
              <a:t> el </a:t>
            </a:r>
            <a:r>
              <a:rPr lang="en-US" sz="2800" dirty="0" err="1" smtClean="0"/>
              <a:t>presupuesto</a:t>
            </a:r>
            <a:r>
              <a:rPr lang="en-US" sz="2800" dirty="0" smtClean="0"/>
              <a:t>.</a:t>
            </a:r>
          </a:p>
          <a:p>
            <a:endParaRPr lang="en-US" dirty="0"/>
          </a:p>
        </p:txBody>
      </p:sp>
      <p:sp>
        <p:nvSpPr>
          <p:cNvPr id="4" name="2 Marcador de contenido"/>
          <p:cNvSpPr txBox="1">
            <a:spLocks/>
          </p:cNvSpPr>
          <p:nvPr/>
        </p:nvSpPr>
        <p:spPr>
          <a:xfrm>
            <a:off x="611560" y="1700808"/>
            <a:ext cx="4824536" cy="122413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Problemas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en el seguimiento de stock.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endParaRPr kumimoji="0" lang="en-US" sz="29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Problemática vs. Solución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539552" y="1988840"/>
            <a:ext cx="4823448" cy="1728192"/>
          </a:xfrm>
        </p:spPr>
        <p:txBody>
          <a:bodyPr>
            <a:normAutofit/>
          </a:bodyPr>
          <a:lstStyle/>
          <a:p>
            <a:r>
              <a:rPr lang="es-AR" sz="2800" dirty="0" smtClean="0"/>
              <a:t>Sistema Tango ineficiente para el seguimiento de stock de maderas.</a:t>
            </a:r>
            <a:endParaRPr lang="en-US" sz="2800" dirty="0" smtClean="0"/>
          </a:p>
        </p:txBody>
      </p:sp>
      <p:sp>
        <p:nvSpPr>
          <p:cNvPr id="4" name="2 Marcador de contenido"/>
          <p:cNvSpPr txBox="1">
            <a:spLocks/>
          </p:cNvSpPr>
          <p:nvPr/>
        </p:nvSpPr>
        <p:spPr>
          <a:xfrm>
            <a:off x="3707904" y="3933056"/>
            <a:ext cx="4823448" cy="21168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Gestión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de la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división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de productos de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manera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que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se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registren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las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nuevas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fracciones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y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evitar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el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desperdicio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endParaRPr kumimoji="0" lang="en-US" sz="29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Solución: Qué nos diferencia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s-AR" sz="2800" dirty="0" smtClean="0"/>
          </a:p>
          <a:p>
            <a:r>
              <a:rPr lang="es-AR" sz="2800" dirty="0" smtClean="0"/>
              <a:t>Tratamiento para las maderas:</a:t>
            </a:r>
          </a:p>
          <a:p>
            <a:pPr marL="742950" lvl="1" indent="-285750"/>
            <a:r>
              <a:rPr lang="en-US" sz="2700" dirty="0" smtClean="0"/>
              <a:t>Se </a:t>
            </a:r>
            <a:r>
              <a:rPr lang="en-US" sz="2700" dirty="0" err="1" smtClean="0"/>
              <a:t>maneja</a:t>
            </a:r>
            <a:r>
              <a:rPr lang="en-US" sz="2700" dirty="0" smtClean="0"/>
              <a:t> el stock de </a:t>
            </a:r>
            <a:r>
              <a:rPr lang="en-US" sz="2700" dirty="0" err="1" smtClean="0"/>
              <a:t>maderas</a:t>
            </a:r>
            <a:r>
              <a:rPr lang="en-US" sz="2700" dirty="0" smtClean="0"/>
              <a:t> de forma real.</a:t>
            </a:r>
          </a:p>
          <a:p>
            <a:pPr marL="742950" lvl="1" indent="-285750"/>
            <a:r>
              <a:rPr lang="en-US" sz="2700" dirty="0" smtClean="0"/>
              <a:t>Las </a:t>
            </a:r>
            <a:r>
              <a:rPr lang="en-US" sz="2700" dirty="0" err="1" smtClean="0"/>
              <a:t>maderas</a:t>
            </a:r>
            <a:r>
              <a:rPr lang="en-US" sz="2700" dirty="0" smtClean="0"/>
              <a:t> se </a:t>
            </a:r>
            <a:r>
              <a:rPr lang="en-US" sz="2700" dirty="0" err="1" smtClean="0"/>
              <a:t>cortar</a:t>
            </a:r>
            <a:r>
              <a:rPr lang="en-US" sz="2700" dirty="0" smtClean="0"/>
              <a:t>, se </a:t>
            </a:r>
            <a:r>
              <a:rPr lang="en-US" sz="2700" dirty="0" err="1" smtClean="0"/>
              <a:t>rearman</a:t>
            </a:r>
            <a:r>
              <a:rPr lang="en-US" sz="2700" dirty="0" smtClean="0"/>
              <a:t>, se </a:t>
            </a:r>
            <a:r>
              <a:rPr lang="en-US" sz="2700" dirty="0" err="1" smtClean="0"/>
              <a:t>cepillan</a:t>
            </a:r>
            <a:r>
              <a:rPr lang="en-US" sz="2700" dirty="0" smtClean="0"/>
              <a:t>.</a:t>
            </a:r>
          </a:p>
          <a:p>
            <a:pPr marL="742950" lvl="1" indent="-285750"/>
            <a:r>
              <a:rPr lang="en-US" sz="2700" dirty="0" smtClean="0"/>
              <a:t>Se </a:t>
            </a:r>
            <a:r>
              <a:rPr lang="en-US" sz="2700" dirty="0" err="1" smtClean="0"/>
              <a:t>elije</a:t>
            </a:r>
            <a:r>
              <a:rPr lang="en-US" sz="2700" dirty="0" smtClean="0"/>
              <a:t> de </a:t>
            </a:r>
            <a:r>
              <a:rPr lang="en-US" sz="2700" dirty="0" err="1" smtClean="0"/>
              <a:t>que</a:t>
            </a:r>
            <a:r>
              <a:rPr lang="en-US" sz="2700" dirty="0" smtClean="0"/>
              <a:t> </a:t>
            </a:r>
            <a:r>
              <a:rPr lang="en-US" sz="2700" dirty="0" err="1" smtClean="0"/>
              <a:t>maderas</a:t>
            </a:r>
            <a:r>
              <a:rPr lang="en-US" sz="2700" dirty="0" smtClean="0"/>
              <a:t> </a:t>
            </a:r>
            <a:r>
              <a:rPr lang="en-US" sz="2700" dirty="0" err="1" smtClean="0"/>
              <a:t>realizar</a:t>
            </a:r>
            <a:r>
              <a:rPr lang="en-US" sz="2700" dirty="0" smtClean="0"/>
              <a:t> los </a:t>
            </a:r>
            <a:r>
              <a:rPr lang="en-US" sz="2700" dirty="0" err="1" smtClean="0"/>
              <a:t>cortes</a:t>
            </a:r>
            <a:r>
              <a:rPr lang="en-US" sz="2700" dirty="0" smtClean="0"/>
              <a:t>, y se </a:t>
            </a:r>
            <a:r>
              <a:rPr lang="en-US" sz="2700" dirty="0" err="1" smtClean="0"/>
              <a:t>puede</a:t>
            </a:r>
            <a:r>
              <a:rPr lang="en-US" sz="2700" dirty="0" smtClean="0"/>
              <a:t> </a:t>
            </a:r>
            <a:r>
              <a:rPr lang="en-US" sz="2700" dirty="0" err="1" smtClean="0"/>
              <a:t>elegir</a:t>
            </a:r>
            <a:r>
              <a:rPr lang="en-US" sz="2700" dirty="0" smtClean="0"/>
              <a:t> </a:t>
            </a:r>
            <a:r>
              <a:rPr lang="en-US" sz="2700" dirty="0" err="1" smtClean="0"/>
              <a:t>si</a:t>
            </a:r>
            <a:r>
              <a:rPr lang="en-US" sz="2700" dirty="0" smtClean="0"/>
              <a:t> </a:t>
            </a:r>
            <a:r>
              <a:rPr lang="en-US" sz="2700" dirty="0" err="1" smtClean="0"/>
              <a:t>guardar</a:t>
            </a:r>
            <a:r>
              <a:rPr lang="en-US" sz="2700" dirty="0" smtClean="0"/>
              <a:t> el </a:t>
            </a:r>
            <a:r>
              <a:rPr lang="en-US" sz="2700" dirty="0" err="1" smtClean="0"/>
              <a:t>sobrante</a:t>
            </a:r>
            <a:r>
              <a:rPr lang="en-US" sz="2700" dirty="0" smtClean="0"/>
              <a:t> del </a:t>
            </a:r>
            <a:r>
              <a:rPr lang="en-US" sz="2700" dirty="0" err="1" smtClean="0"/>
              <a:t>corte</a:t>
            </a:r>
            <a:r>
              <a:rPr lang="en-US" sz="2700" dirty="0" smtClean="0"/>
              <a:t> o no.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Solución: Qué nos diferencia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s-AR" sz="2800" dirty="0" smtClean="0"/>
          </a:p>
          <a:p>
            <a:r>
              <a:rPr lang="es-AR" sz="2800" dirty="0" smtClean="0"/>
              <a:t>Agilidad de la </a:t>
            </a:r>
            <a:r>
              <a:rPr lang="es-AR" sz="2800" dirty="0" err="1" smtClean="0"/>
              <a:t>aplicacion</a:t>
            </a:r>
            <a:r>
              <a:rPr lang="es-AR" sz="2800" dirty="0" smtClean="0"/>
              <a:t>:</a:t>
            </a:r>
          </a:p>
          <a:p>
            <a:pPr marL="742950" lvl="1" indent="-285750"/>
            <a:r>
              <a:rPr lang="en-US" sz="2700" dirty="0" smtClean="0"/>
              <a:t>Se </a:t>
            </a:r>
            <a:r>
              <a:rPr lang="en-US" sz="2700" dirty="0" err="1" smtClean="0"/>
              <a:t>cuenta</a:t>
            </a:r>
            <a:r>
              <a:rPr lang="en-US" sz="2700" dirty="0" smtClean="0"/>
              <a:t> con </a:t>
            </a:r>
            <a:r>
              <a:rPr lang="en-US" sz="2700" dirty="0" err="1" smtClean="0"/>
              <a:t>las</a:t>
            </a:r>
            <a:r>
              <a:rPr lang="en-US" sz="2700" dirty="0" smtClean="0"/>
              <a:t> </a:t>
            </a:r>
            <a:r>
              <a:rPr lang="en-US" sz="2700" dirty="0" err="1" smtClean="0"/>
              <a:t>funcionalidades</a:t>
            </a:r>
            <a:r>
              <a:rPr lang="en-US" sz="2700" dirty="0" smtClean="0"/>
              <a:t> de </a:t>
            </a:r>
            <a:r>
              <a:rPr lang="en-US" sz="2700" dirty="0" err="1" smtClean="0"/>
              <a:t>una</a:t>
            </a:r>
            <a:r>
              <a:rPr lang="en-US" sz="2700" dirty="0" smtClean="0"/>
              <a:t> </a:t>
            </a:r>
            <a:r>
              <a:rPr lang="en-US" sz="2700" dirty="0" err="1" smtClean="0"/>
              <a:t>aplicacion</a:t>
            </a:r>
            <a:r>
              <a:rPr lang="en-US" sz="2700" dirty="0" smtClean="0"/>
              <a:t> web, y con la </a:t>
            </a:r>
            <a:r>
              <a:rPr lang="en-US" sz="2700" dirty="0" err="1" smtClean="0"/>
              <a:t>comodidad</a:t>
            </a:r>
            <a:r>
              <a:rPr lang="en-US" sz="2700" dirty="0" smtClean="0"/>
              <a:t> de </a:t>
            </a:r>
            <a:r>
              <a:rPr lang="en-US" sz="2700" dirty="0" err="1" smtClean="0"/>
              <a:t>una</a:t>
            </a:r>
            <a:r>
              <a:rPr lang="en-US" sz="2700" dirty="0" smtClean="0"/>
              <a:t> </a:t>
            </a:r>
            <a:r>
              <a:rPr lang="en-US" sz="2700" dirty="0" err="1" smtClean="0"/>
              <a:t>aplicacion</a:t>
            </a:r>
            <a:r>
              <a:rPr lang="en-US" sz="2700" dirty="0" smtClean="0"/>
              <a:t> de </a:t>
            </a:r>
            <a:r>
              <a:rPr lang="en-US" sz="2700" dirty="0" err="1" smtClean="0"/>
              <a:t>escritorio</a:t>
            </a:r>
            <a:r>
              <a:rPr lang="en-US" sz="2700" dirty="0" smtClean="0"/>
              <a:t> </a:t>
            </a:r>
            <a:r>
              <a:rPr lang="en-US" sz="2700" dirty="0" err="1" smtClean="0"/>
              <a:t>simulada</a:t>
            </a:r>
            <a:r>
              <a:rPr lang="en-US" sz="2700" dirty="0" smtClean="0"/>
              <a:t> con </a:t>
            </a:r>
            <a:r>
              <a:rPr lang="en-US" sz="2700" dirty="0" err="1" smtClean="0"/>
              <a:t>ajax</a:t>
            </a:r>
            <a:r>
              <a:rPr lang="en-US" sz="2700" dirty="0" smtClean="0"/>
              <a:t>.</a:t>
            </a:r>
          </a:p>
          <a:p>
            <a:pPr marL="742950" lvl="1" indent="-285750"/>
            <a:r>
              <a:rPr lang="en-US" sz="2700" dirty="0" smtClean="0"/>
              <a:t>El </a:t>
            </a:r>
            <a:r>
              <a:rPr lang="en-US" sz="2700" dirty="0" err="1" smtClean="0"/>
              <a:t>autocompletado</a:t>
            </a:r>
            <a:r>
              <a:rPr lang="en-US" sz="2700" dirty="0" smtClean="0"/>
              <a:t> de los </a:t>
            </a:r>
            <a:r>
              <a:rPr lang="en-US" sz="2700" dirty="0" err="1" smtClean="0"/>
              <a:t>materiales</a:t>
            </a:r>
            <a:r>
              <a:rPr lang="en-US" sz="2700" dirty="0" smtClean="0"/>
              <a:t>.</a:t>
            </a:r>
          </a:p>
          <a:p>
            <a:pPr marL="742950" lvl="1" indent="-285750"/>
            <a:r>
              <a:rPr lang="en-US" sz="2700" dirty="0" err="1" smtClean="0"/>
              <a:t>Busquedas</a:t>
            </a:r>
            <a:r>
              <a:rPr lang="en-US" sz="2700" dirty="0" smtClean="0"/>
              <a:t> </a:t>
            </a:r>
            <a:r>
              <a:rPr lang="en-US" sz="2700" dirty="0" err="1" smtClean="0"/>
              <a:t>por</a:t>
            </a:r>
            <a:r>
              <a:rPr lang="en-US" sz="2700" dirty="0" smtClean="0"/>
              <a:t> </a:t>
            </a:r>
            <a:r>
              <a:rPr lang="en-US" sz="2700" dirty="0" err="1" smtClean="0"/>
              <a:t>fecha</a:t>
            </a:r>
            <a:r>
              <a:rPr lang="en-US" sz="2700" dirty="0" smtClean="0"/>
              <a:t>, </a:t>
            </a:r>
            <a:r>
              <a:rPr lang="en-US" sz="2700" dirty="0" err="1" smtClean="0"/>
              <a:t>cliente</a:t>
            </a:r>
            <a:r>
              <a:rPr lang="en-US" sz="2700" dirty="0" smtClean="0"/>
              <a:t> o ID.</a:t>
            </a:r>
          </a:p>
          <a:p>
            <a:pPr marL="742950" lvl="1" indent="-285750"/>
            <a:r>
              <a:rPr lang="en-US" sz="2700" dirty="0" err="1" smtClean="0"/>
              <a:t>Todas</a:t>
            </a:r>
            <a:r>
              <a:rPr lang="en-US" sz="2700" dirty="0" smtClean="0"/>
              <a:t> </a:t>
            </a:r>
            <a:r>
              <a:rPr lang="en-US" sz="2700" dirty="0" err="1" smtClean="0"/>
              <a:t>las</a:t>
            </a:r>
            <a:r>
              <a:rPr lang="en-US" sz="2700" dirty="0" smtClean="0"/>
              <a:t> </a:t>
            </a:r>
            <a:r>
              <a:rPr lang="en-US" sz="2700" dirty="0" err="1" smtClean="0"/>
              <a:t>funcionalidades</a:t>
            </a:r>
            <a:r>
              <a:rPr lang="en-US" sz="2700" dirty="0" smtClean="0"/>
              <a:t> en </a:t>
            </a:r>
            <a:r>
              <a:rPr lang="en-US" sz="2700" dirty="0" err="1" smtClean="0"/>
              <a:t>una</a:t>
            </a:r>
            <a:r>
              <a:rPr lang="en-US" sz="2700" dirty="0" smtClean="0"/>
              <a:t> </a:t>
            </a:r>
            <a:r>
              <a:rPr lang="en-US" sz="2700" dirty="0" err="1" smtClean="0"/>
              <a:t>misma</a:t>
            </a:r>
            <a:r>
              <a:rPr lang="en-US" sz="2700" dirty="0" smtClean="0"/>
              <a:t> </a:t>
            </a:r>
            <a:r>
              <a:rPr lang="en-US" sz="2700" dirty="0" err="1" smtClean="0"/>
              <a:t>pantalla</a:t>
            </a:r>
            <a:r>
              <a:rPr lang="en-US" sz="2700" dirty="0" smtClean="0"/>
              <a:t>, </a:t>
            </a:r>
            <a:r>
              <a:rPr lang="en-US" sz="2700" dirty="0" err="1" smtClean="0"/>
              <a:t>separadas</a:t>
            </a:r>
            <a:r>
              <a:rPr lang="en-US" sz="2700" dirty="0" smtClean="0"/>
              <a:t> </a:t>
            </a:r>
            <a:r>
              <a:rPr lang="en-US" sz="2700" dirty="0" err="1" smtClean="0"/>
              <a:t>por</a:t>
            </a:r>
            <a:r>
              <a:rPr lang="en-US" sz="2700" dirty="0" smtClean="0"/>
              <a:t> </a:t>
            </a:r>
            <a:r>
              <a:rPr lang="en-US" sz="2700" dirty="0" err="1" smtClean="0"/>
              <a:t>pestañas</a:t>
            </a:r>
            <a:r>
              <a:rPr lang="en-US" sz="2700" dirty="0" smtClean="0"/>
              <a:t>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612648" y="2852936"/>
            <a:ext cx="8153400" cy="324306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s-AR" sz="9600" dirty="0" smtClean="0"/>
              <a:t>				</a:t>
            </a:r>
            <a:r>
              <a:rPr lang="es-AR" sz="9600" dirty="0" smtClean="0">
                <a:solidFill>
                  <a:srgbClr val="002060"/>
                </a:solidFill>
              </a:rPr>
              <a:t> FIN</a:t>
            </a:r>
            <a:endParaRPr lang="en-US" sz="96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Desarrollo de la presentación</a:t>
            </a:r>
            <a:endParaRPr lang="es-ES" dirty="0"/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s-ES" dirty="0" smtClean="0"/>
              <a:t>Presentación de la empresa</a:t>
            </a:r>
          </a:p>
          <a:p>
            <a:pPr>
              <a:lnSpc>
                <a:spcPct val="150000"/>
              </a:lnSpc>
            </a:pPr>
            <a:r>
              <a:rPr lang="es-ES" dirty="0" smtClean="0"/>
              <a:t>Problemática actual</a:t>
            </a:r>
          </a:p>
          <a:p>
            <a:pPr>
              <a:lnSpc>
                <a:spcPct val="150000"/>
              </a:lnSpc>
            </a:pPr>
            <a:r>
              <a:rPr lang="es-ES" dirty="0" smtClean="0"/>
              <a:t>Solución propuesta</a:t>
            </a:r>
          </a:p>
          <a:p>
            <a:pPr>
              <a:lnSpc>
                <a:spcPct val="150000"/>
              </a:lnSpc>
            </a:pPr>
            <a:r>
              <a:rPr lang="es-ES" dirty="0" smtClean="0"/>
              <a:t>Prototipo de la aplicación</a:t>
            </a:r>
          </a:p>
          <a:p>
            <a:pPr>
              <a:lnSpc>
                <a:spcPct val="150000"/>
              </a:lnSpc>
            </a:pPr>
            <a:r>
              <a:rPr lang="es-ES" dirty="0" smtClean="0"/>
              <a:t>Conclusiones</a:t>
            </a:r>
            <a:endParaRPr lang="es-E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" sz="3300" dirty="0" smtClean="0"/>
              <a:t>Corralón de materiales “</a:t>
            </a:r>
            <a:r>
              <a:rPr lang="es-ES" sz="3300" dirty="0" err="1" smtClean="0"/>
              <a:t>Rodriguez</a:t>
            </a:r>
            <a:r>
              <a:rPr lang="es-ES" sz="3300" dirty="0" smtClean="0"/>
              <a:t> y </a:t>
            </a:r>
            <a:r>
              <a:rPr lang="es-ES" sz="3300" dirty="0" err="1" smtClean="0"/>
              <a:t>Bordeau</a:t>
            </a:r>
            <a:r>
              <a:rPr lang="es-ES" sz="3300" dirty="0" smtClean="0"/>
              <a:t>”</a:t>
            </a:r>
            <a:endParaRPr lang="es-ES" sz="3300" dirty="0"/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853136"/>
          </a:xfrm>
        </p:spPr>
        <p:txBody>
          <a:bodyPr>
            <a:normAutofit fontScale="92500" lnSpcReduction="10000"/>
          </a:bodyPr>
          <a:lstStyle/>
          <a:p>
            <a:pPr algn="ctr">
              <a:buNone/>
            </a:pPr>
            <a:endParaRPr lang="es-AR" sz="2800" dirty="0" smtClean="0"/>
          </a:p>
          <a:p>
            <a:pPr algn="ctr">
              <a:buNone/>
            </a:pPr>
            <a:r>
              <a:rPr lang="es-AR" sz="2800" dirty="0" smtClean="0"/>
              <a:t>La empresa sobre la cual se basa el proyecto se dedica a la </a:t>
            </a:r>
            <a:r>
              <a:rPr lang="es-ES" sz="2800" dirty="0" smtClean="0"/>
              <a:t>venta de materiales para la construcción.</a:t>
            </a:r>
          </a:p>
          <a:p>
            <a:pPr>
              <a:buNone/>
            </a:pPr>
            <a:endParaRPr lang="es-ES" sz="2800" dirty="0" smtClean="0"/>
          </a:p>
          <a:p>
            <a:r>
              <a:rPr lang="es-ES" sz="2800" dirty="0" smtClean="0"/>
              <a:t>Productos: maderas, cemento, arena, piedra, tuberías, tanques de agua, materiales de ferretería, pinturas.</a:t>
            </a:r>
          </a:p>
          <a:p>
            <a:r>
              <a:rPr lang="es-ES" sz="2800" dirty="0" smtClean="0"/>
              <a:t>Servicios: corte y tratamiento de maderas a pedido y entrega de mercadería a domicilio.</a:t>
            </a:r>
            <a:endParaRPr lang="en-US" dirty="0" smtClean="0"/>
          </a:p>
          <a:p>
            <a:r>
              <a:rPr lang="es-AR" dirty="0" smtClean="0"/>
              <a:t>Localización: Tigre, Buenos Aires.</a:t>
            </a:r>
          </a:p>
          <a:p>
            <a:r>
              <a:rPr lang="es-AR" dirty="0" smtClean="0"/>
              <a:t>Facturación (incluyendo I.V.A.): 100.000 pesos mensuales promedio</a:t>
            </a:r>
            <a:r>
              <a:rPr lang="es-ES" dirty="0" smtClean="0"/>
              <a:t>.</a:t>
            </a:r>
            <a:endParaRPr lang="en-US" sz="2800" dirty="0" smtClean="0"/>
          </a:p>
          <a:p>
            <a:endParaRPr lang="es-AR" sz="2800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Estructura y rol del personal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853136"/>
          </a:xfrm>
        </p:spPr>
        <p:txBody>
          <a:bodyPr>
            <a:normAutofit fontScale="40000" lnSpcReduction="20000"/>
          </a:bodyPr>
          <a:lstStyle/>
          <a:p>
            <a:pPr lvl="0"/>
            <a:r>
              <a:rPr lang="es-AR" sz="4000" b="1" dirty="0" smtClean="0"/>
              <a:t>Dueña</a:t>
            </a:r>
            <a:r>
              <a:rPr lang="es-AR" sz="4000" dirty="0" smtClean="0"/>
              <a:t>: actividad de control y consultoría.</a:t>
            </a:r>
            <a:endParaRPr lang="en-US" sz="4000" dirty="0" smtClean="0"/>
          </a:p>
          <a:p>
            <a:pPr lvl="0"/>
            <a:r>
              <a:rPr lang="es-AR" sz="4000" b="1" dirty="0" smtClean="0"/>
              <a:t>Gerente (y jefe de compras)</a:t>
            </a:r>
            <a:r>
              <a:rPr lang="es-AR" sz="4000" dirty="0" smtClean="0"/>
              <a:t>: manejo general del negocio, asignación de tareas, manejo del proceso de compras y ventas.  Supervisión de las entregas. Caja diaria. Manejo del software Tango 2001.</a:t>
            </a:r>
            <a:endParaRPr lang="en-US" sz="4000" dirty="0" smtClean="0"/>
          </a:p>
          <a:p>
            <a:pPr lvl="0"/>
            <a:r>
              <a:rPr lang="es-AR" sz="4000" b="1" dirty="0" smtClean="0"/>
              <a:t>Administradora</a:t>
            </a:r>
            <a:r>
              <a:rPr lang="es-AR" sz="4000" dirty="0" smtClean="0"/>
              <a:t>: seguimientos bancarios, depósitos y conciliaciones. Confección diaria del libro de bancos y cheques de terceros. Pago de: servicios e impuestos, proveedores. Trámites municipales y de AFIP. Correspondencia por mail con clientes (envío de presupuestos) y proveedores (recepción de listas de precios). </a:t>
            </a:r>
            <a:r>
              <a:rPr lang="en-US" sz="4000" dirty="0" err="1" smtClean="0"/>
              <a:t>Preparación</a:t>
            </a:r>
            <a:r>
              <a:rPr lang="en-US" sz="4000" dirty="0" smtClean="0"/>
              <a:t> de </a:t>
            </a:r>
            <a:r>
              <a:rPr lang="en-US" sz="4000" dirty="0" err="1" smtClean="0"/>
              <a:t>documentación</a:t>
            </a:r>
            <a:r>
              <a:rPr lang="en-US" sz="4000" dirty="0" smtClean="0"/>
              <a:t> </a:t>
            </a:r>
            <a:r>
              <a:rPr lang="en-US" sz="4000" dirty="0" err="1" smtClean="0"/>
              <a:t>para</a:t>
            </a:r>
            <a:r>
              <a:rPr lang="en-US" sz="4000" dirty="0" smtClean="0"/>
              <a:t> </a:t>
            </a:r>
            <a:r>
              <a:rPr lang="en-US" sz="4000" dirty="0" err="1" smtClean="0"/>
              <a:t>liquidación</a:t>
            </a:r>
            <a:r>
              <a:rPr lang="en-US" sz="4000" dirty="0" smtClean="0"/>
              <a:t> de </a:t>
            </a:r>
            <a:r>
              <a:rPr lang="en-US" sz="4000" dirty="0" err="1" smtClean="0"/>
              <a:t>impuestos</a:t>
            </a:r>
            <a:r>
              <a:rPr lang="en-US" sz="4000" dirty="0" smtClean="0"/>
              <a:t>.  </a:t>
            </a:r>
            <a:r>
              <a:rPr lang="es-AR" sz="4000" dirty="0" smtClean="0"/>
              <a:t>Generación</a:t>
            </a:r>
            <a:r>
              <a:rPr lang="en-US" sz="4000" dirty="0" smtClean="0"/>
              <a:t> </a:t>
            </a:r>
            <a:r>
              <a:rPr lang="en-US" sz="4000" dirty="0" smtClean="0"/>
              <a:t>de </a:t>
            </a:r>
            <a:r>
              <a:rPr lang="en-US" sz="4000" dirty="0" err="1"/>
              <a:t>ó</a:t>
            </a:r>
            <a:r>
              <a:rPr lang="en-US" sz="4000" dirty="0" err="1" smtClean="0"/>
              <a:t>rdenes</a:t>
            </a:r>
            <a:r>
              <a:rPr lang="en-US" sz="4000" dirty="0" smtClean="0"/>
              <a:t> </a:t>
            </a:r>
            <a:r>
              <a:rPr lang="en-US" sz="4000" dirty="0" smtClean="0"/>
              <a:t>de </a:t>
            </a:r>
            <a:r>
              <a:rPr lang="en-US" sz="4000" dirty="0" err="1" smtClean="0"/>
              <a:t>compra</a:t>
            </a:r>
            <a:r>
              <a:rPr lang="en-US" sz="4000" dirty="0" smtClean="0"/>
              <a:t>.</a:t>
            </a:r>
          </a:p>
          <a:p>
            <a:pPr lvl="0"/>
            <a:r>
              <a:rPr lang="es-AR" sz="4000" b="1" dirty="0" smtClean="0"/>
              <a:t>Vendedor</a:t>
            </a:r>
            <a:r>
              <a:rPr lang="es-AR" sz="4000" dirty="0" smtClean="0"/>
              <a:t>: encargado del proceso de ventas minoristas a los clientes. Atención del mostrador. Confección de presupuestos para ventas de volumen. Manejo del software Tango 2001 para tareas diarias para: consultar precios, ayuda en la confección de presupuestos, facturación.</a:t>
            </a:r>
            <a:endParaRPr lang="en-US" sz="4000" dirty="0" smtClean="0"/>
          </a:p>
          <a:p>
            <a:pPr lvl="0"/>
            <a:r>
              <a:rPr lang="es-AR" sz="4000" b="1" dirty="0" smtClean="0"/>
              <a:t>Encargado de expedición</a:t>
            </a:r>
            <a:r>
              <a:rPr lang="es-AR" sz="4000" dirty="0" smtClean="0"/>
              <a:t>: encargado de la recepción y entrega de la mercadería. Supervisión de peones. Cortado y cepillado de madera a pedido. Reemplaza al vendedor en horario de almuerzo y en vacaciones del mismo.</a:t>
            </a:r>
            <a:endParaRPr lang="en-US" sz="4000" dirty="0" smtClean="0"/>
          </a:p>
          <a:p>
            <a:pPr lvl="0"/>
            <a:r>
              <a:rPr lang="es-AR" sz="4000" b="1" dirty="0" smtClean="0"/>
              <a:t>Chofer</a:t>
            </a:r>
            <a:r>
              <a:rPr lang="es-AR" sz="4000" dirty="0" smtClean="0"/>
              <a:t>: manejo del camión de cargas para la entrega de mercadería a domicilio. </a:t>
            </a:r>
            <a:r>
              <a:rPr lang="en-US" sz="4000" dirty="0" err="1" smtClean="0"/>
              <a:t>Búsqueda</a:t>
            </a:r>
            <a:r>
              <a:rPr lang="en-US" sz="4000" dirty="0" smtClean="0"/>
              <a:t> de </a:t>
            </a:r>
            <a:r>
              <a:rPr lang="en-US" sz="4000" dirty="0" err="1" smtClean="0"/>
              <a:t>mercadería</a:t>
            </a:r>
            <a:r>
              <a:rPr lang="en-US" sz="4000" dirty="0" smtClean="0"/>
              <a:t> al </a:t>
            </a:r>
            <a:r>
              <a:rPr lang="en-US" sz="4000" dirty="0" err="1" smtClean="0"/>
              <a:t>proveedor</a:t>
            </a:r>
            <a:r>
              <a:rPr lang="en-US" sz="4000" dirty="0" smtClean="0"/>
              <a:t> </a:t>
            </a:r>
            <a:r>
              <a:rPr lang="en-US" sz="4000" dirty="0" err="1" smtClean="0"/>
              <a:t>ocasionalmente</a:t>
            </a:r>
            <a:r>
              <a:rPr lang="en-US" sz="4000" dirty="0" smtClean="0"/>
              <a:t>.</a:t>
            </a:r>
          </a:p>
          <a:p>
            <a:pPr lvl="0"/>
            <a:r>
              <a:rPr lang="es-AR" sz="4000" b="1" dirty="0" smtClean="0"/>
              <a:t>2 peones</a:t>
            </a:r>
            <a:r>
              <a:rPr lang="es-AR" sz="4000" dirty="0" smtClean="0"/>
              <a:t>: embolsado de piedra y arena. Carga y descarga de mercadería. </a:t>
            </a:r>
            <a:r>
              <a:rPr lang="en-US" sz="4000" dirty="0" err="1" smtClean="0"/>
              <a:t>Limpieza</a:t>
            </a:r>
            <a:r>
              <a:rPr lang="en-US" sz="4000" dirty="0" smtClean="0"/>
              <a:t> de </a:t>
            </a:r>
            <a:r>
              <a:rPr lang="en-US" sz="4000" dirty="0" err="1" smtClean="0"/>
              <a:t>galpones</a:t>
            </a:r>
            <a:r>
              <a:rPr lang="en-US" sz="4000" dirty="0" smtClean="0"/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Estructura y rol del personal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9592" y="1844824"/>
            <a:ext cx="6628617" cy="34316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Problemáticas detectadas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781128"/>
          </a:xfrm>
        </p:spPr>
        <p:txBody>
          <a:bodyPr>
            <a:noAutofit/>
          </a:bodyPr>
          <a:lstStyle/>
          <a:p>
            <a:endParaRPr lang="en-US" sz="3200" dirty="0" smtClean="0"/>
          </a:p>
          <a:p>
            <a:r>
              <a:rPr lang="en-US" sz="3200" dirty="0" smtClean="0"/>
              <a:t>Demoras relacionadas a la falta de organización y administración de los listados de productos, clientes y proveedores.</a:t>
            </a:r>
          </a:p>
          <a:p>
            <a:pPr>
              <a:buNone/>
            </a:pPr>
            <a:endParaRPr lang="en-US" sz="3200" dirty="0" smtClean="0"/>
          </a:p>
          <a:p>
            <a:r>
              <a:rPr lang="es-AR" sz="3200" dirty="0" smtClean="0"/>
              <a:t>Problemas en el seguimiento de stock</a:t>
            </a:r>
            <a:endParaRPr lang="en-US" sz="3200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Problemáticas detectadas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s-ES" sz="2800" dirty="0" smtClean="0"/>
          </a:p>
          <a:p>
            <a:r>
              <a:rPr lang="es-ES" sz="3200" dirty="0" smtClean="0"/>
              <a:t>Generación de presupuestos y órdenes de compra realizado de forma manual, lo que demanda </a:t>
            </a:r>
            <a:r>
              <a:rPr lang="es-ES" sz="3200" dirty="0" smtClean="0"/>
              <a:t>demasiado tiempo, </a:t>
            </a:r>
            <a:r>
              <a:rPr lang="es-ES" sz="3200" dirty="0" smtClean="0"/>
              <a:t>y además, es susceptible a errores.</a:t>
            </a:r>
          </a:p>
          <a:p>
            <a:pPr>
              <a:buNone/>
            </a:pPr>
            <a:endParaRPr lang="es-AR" sz="3200" dirty="0" smtClean="0"/>
          </a:p>
          <a:p>
            <a:r>
              <a:rPr lang="es-AR" sz="3200" dirty="0" smtClean="0"/>
              <a:t>Sistema Tango ineficiente para el seguimiento de stock de maderas.</a:t>
            </a:r>
            <a:endParaRPr lang="en-US" sz="3200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Presupuesto actual N°1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s-AR" i="1" dirty="0" smtClean="0"/>
              <a:t>	Lista de Materiales para arreglo de capilla</a:t>
            </a:r>
            <a:endParaRPr lang="en-US" i="1" dirty="0" smtClean="0"/>
          </a:p>
          <a:p>
            <a:pPr>
              <a:buNone/>
            </a:pPr>
            <a:r>
              <a:rPr lang="es-AR" dirty="0" smtClean="0"/>
              <a:t> </a:t>
            </a:r>
            <a:endParaRPr lang="en-US" dirty="0" smtClean="0"/>
          </a:p>
          <a:p>
            <a:pPr>
              <a:buNone/>
            </a:pPr>
            <a:r>
              <a:rPr lang="es-AR" dirty="0" smtClean="0"/>
              <a:t>	* Cemento 250 Bolsas               $8250  </a:t>
            </a:r>
            <a:br>
              <a:rPr lang="es-AR" dirty="0" smtClean="0"/>
            </a:br>
            <a:r>
              <a:rPr lang="es-AR" dirty="0" smtClean="0"/>
              <a:t>* Arena 32 m3                         $2944</a:t>
            </a:r>
            <a:br>
              <a:rPr lang="es-AR" dirty="0" smtClean="0"/>
            </a:br>
            <a:r>
              <a:rPr lang="es-AR" dirty="0" smtClean="0"/>
              <a:t>64 bolsones para la arena        $1280</a:t>
            </a:r>
            <a:br>
              <a:rPr lang="es-AR" dirty="0" smtClean="0"/>
            </a:br>
            <a:r>
              <a:rPr lang="es-AR" dirty="0" smtClean="0"/>
              <a:t>* Piedra 26 m3                        $5590</a:t>
            </a:r>
            <a:br>
              <a:rPr lang="es-AR" dirty="0" smtClean="0"/>
            </a:br>
            <a:r>
              <a:rPr lang="es-AR" dirty="0" smtClean="0"/>
              <a:t>52 bolsones para la piedra       $1040</a:t>
            </a:r>
            <a:br>
              <a:rPr lang="es-AR" dirty="0" smtClean="0"/>
            </a:br>
            <a:r>
              <a:rPr lang="es-AR" dirty="0" smtClean="0"/>
              <a:t>* Hierro del 10, cantidad 190    $8550</a:t>
            </a:r>
            <a:br>
              <a:rPr lang="es-AR" dirty="0" smtClean="0"/>
            </a:br>
            <a:r>
              <a:rPr lang="es-AR" dirty="0" smtClean="0"/>
              <a:t>* Hierro del 4,2, cantidad 140   $1090</a:t>
            </a:r>
            <a:br>
              <a:rPr lang="es-AR" dirty="0" smtClean="0"/>
            </a:br>
            <a:r>
              <a:rPr lang="es-AR" dirty="0" smtClean="0"/>
              <a:t>* Viguetas largo 3,5, para cubrir 210 m2, con sus ladrillos (sapo).</a:t>
            </a:r>
            <a:br>
              <a:rPr lang="es-AR" dirty="0" smtClean="0"/>
            </a:br>
            <a:r>
              <a:rPr lang="es-AR" dirty="0" smtClean="0"/>
              <a:t>121 viguetas de 3,5                 $5100</a:t>
            </a:r>
            <a:br>
              <a:rPr lang="es-AR" dirty="0" smtClean="0"/>
            </a:br>
            <a:r>
              <a:rPr lang="es-AR" dirty="0" smtClean="0"/>
              <a:t>1700block techo del 12           $7310 </a:t>
            </a:r>
            <a:br>
              <a:rPr lang="es-AR" dirty="0" smtClean="0"/>
            </a:br>
            <a:r>
              <a:rPr lang="es-AR" dirty="0" smtClean="0"/>
              <a:t>o 420 block </a:t>
            </a:r>
            <a:r>
              <a:rPr lang="es-AR" dirty="0" err="1" smtClean="0"/>
              <a:t>telgopor</a:t>
            </a:r>
            <a:r>
              <a:rPr lang="es-AR" dirty="0" smtClean="0"/>
              <a:t> 125         $5700</a:t>
            </a:r>
            <a:br>
              <a:rPr lang="es-AR" dirty="0" smtClean="0"/>
            </a:br>
            <a:r>
              <a:rPr lang="es-AR" dirty="0" smtClean="0"/>
              <a:t>o 420 block </a:t>
            </a:r>
            <a:r>
              <a:rPr lang="es-AR" dirty="0" err="1" smtClean="0"/>
              <a:t>telgopor</a:t>
            </a:r>
            <a:r>
              <a:rPr lang="es-AR" dirty="0" smtClean="0"/>
              <a:t> 100         $4950</a:t>
            </a:r>
            <a:br>
              <a:rPr lang="es-AR" dirty="0" smtClean="0"/>
            </a:br>
            <a:r>
              <a:rPr lang="es-AR" dirty="0" smtClean="0"/>
              <a:t/>
            </a:r>
            <a:br>
              <a:rPr lang="es-AR" dirty="0" smtClean="0"/>
            </a:br>
            <a:r>
              <a:rPr lang="es-AR" dirty="0" smtClean="0"/>
              <a:t>NOTA: LOS BOLSONES DE ARENA Y PIEDRA VAN DE A 1/2 M2 Y SE COBRAN $20 CADA UNO Y SE REINTEGRAN SI VUELVEN EN BUENAS CONDICIONES $15 CA DA UNO.</a:t>
            </a:r>
            <a:br>
              <a:rPr lang="es-AR" dirty="0" smtClean="0"/>
            </a:br>
            <a:r>
              <a:rPr lang="es-AR" dirty="0" smtClean="0"/>
              <a:t>QUIZAS LES CONVIENE PREGUNTAR POR UN BARCO ARENERO </a:t>
            </a:r>
            <a:br>
              <a:rPr lang="es-AR" dirty="0" smtClean="0"/>
            </a:br>
            <a:r>
              <a:rPr lang="es-AR" dirty="0" smtClean="0"/>
              <a:t>* 240 m2 de cerámico aprox. 34 m2         $8160</a:t>
            </a:r>
            <a:endParaRPr lang="en-US" dirty="0" smtClean="0"/>
          </a:p>
          <a:p>
            <a:pPr>
              <a:buNone/>
            </a:pPr>
            <a:r>
              <a:rPr lang="es-AR" dirty="0" smtClean="0"/>
              <a:t>	30x30 pegamento </a:t>
            </a:r>
            <a:r>
              <a:rPr lang="es-AR" dirty="0" err="1" smtClean="0"/>
              <a:t>granitex</a:t>
            </a:r>
            <a:r>
              <a:rPr lang="es-AR" dirty="0" smtClean="0"/>
              <a:t> impermeable   $1020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dStudPres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/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DE95A0C693CEB341887D38A4A2B58B45040072C752107C5A7B47AA91A1EE638E6F1F" ma:contentTypeVersion="28" ma:contentTypeDescription="Create a new document." ma:contentTypeScope="" ma:versionID="5eea76452d7eb073b41e4ecbec7235c0"/>
</file>

<file path=customXml/itemProps1.xml><?xml version="1.0" encoding="utf-8"?>
<ds:datastoreItem xmlns:ds="http://schemas.openxmlformats.org/officeDocument/2006/customXml" ds:itemID="{AB4217F9-B727-48C8-BB7E-D61F787E3D49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C14336D8-6FB3-4C5C-A05E-517B0BBB0D7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8CA83B5-DB53-438A-91FA-95B686ED2EC5}">
  <ds:schemaRefs>
    <ds:schemaRef ds:uri="http://schemas.microsoft.com/office/2006/metadata/contentType"/>
    <ds:schemaRef ds:uri="http://schemas.microsoft.com/office/2006/metadata/properties/metaAttribut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EdStudPres</Template>
  <TotalTime>0</TotalTime>
  <Words>1023</Words>
  <Application>Microsoft Office PowerPoint</Application>
  <PresentationFormat>Presentación en pantalla (4:3)</PresentationFormat>
  <Paragraphs>157</Paragraphs>
  <Slides>25</Slides>
  <Notes>23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25</vt:i4>
      </vt:variant>
    </vt:vector>
  </HeadingPairs>
  <TitlesOfParts>
    <vt:vector size="26" baseType="lpstr">
      <vt:lpstr>EdStudPres</vt:lpstr>
      <vt:lpstr>Seminario de integración profesional I Corralón de materiales “Rodriguez y Bordeau”</vt:lpstr>
      <vt:lpstr>Integrantes del grupo</vt:lpstr>
      <vt:lpstr>Desarrollo de la presentación</vt:lpstr>
      <vt:lpstr>Corralón de materiales “Rodriguez y Bordeau”</vt:lpstr>
      <vt:lpstr>Estructura y rol del personal</vt:lpstr>
      <vt:lpstr>Estructura y rol del personal</vt:lpstr>
      <vt:lpstr>Problemáticas detectadas</vt:lpstr>
      <vt:lpstr>Problemáticas detectadas</vt:lpstr>
      <vt:lpstr>Presupuesto actual N°1</vt:lpstr>
      <vt:lpstr>Presupuesto actual N°2</vt:lpstr>
      <vt:lpstr>Orden de compra actual</vt:lpstr>
      <vt:lpstr>Objetivos de la solución propuesta</vt:lpstr>
      <vt:lpstr>Solución propuesta</vt:lpstr>
      <vt:lpstr>Solución propuesta</vt:lpstr>
      <vt:lpstr>Solución propuesta</vt:lpstr>
      <vt:lpstr>Funcionalidades del sistema</vt:lpstr>
      <vt:lpstr>Alcance del sistema y limitaciones</vt:lpstr>
      <vt:lpstr>DEMO</vt:lpstr>
      <vt:lpstr>Problemática vs. Solución</vt:lpstr>
      <vt:lpstr>Problemática vs. Solución</vt:lpstr>
      <vt:lpstr>Problemática vs. Solución</vt:lpstr>
      <vt:lpstr>Problemática vs. Solución</vt:lpstr>
      <vt:lpstr>Solución: Qué nos diferencia</vt:lpstr>
      <vt:lpstr>Solución: Qué nos diferencia</vt:lpstr>
      <vt:lpstr>Presentación de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dcterms:created xsi:type="dcterms:W3CDTF">2011-06-24T01:49:43Z</dcterms:created>
  <dcterms:modified xsi:type="dcterms:W3CDTF">2011-07-20T14:58:17Z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TC101671259990</vt:lpwstr>
  </property>
</Properties>
</file>