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0" r:id="rId5"/>
    <p:sldId id="273" r:id="rId6"/>
    <p:sldId id="274" r:id="rId7"/>
    <p:sldId id="275" r:id="rId8"/>
    <p:sldId id="261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on Ghlijyan" initials="TG" lastIdx="2" clrIdx="0">
    <p:extLst>
      <p:ext uri="{19B8F6BF-5375-455C-9EA6-DF929625EA0E}">
        <p15:presenceInfo xmlns:p15="http://schemas.microsoft.com/office/powerpoint/2012/main" userId="36547cb4a3fe8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95D79-3D10-4621-8DEB-CE9E9FFD1451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DF08E-E01B-4422-81CB-800B79D4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F08E-E01B-4422-81CB-800B79D432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526C-BFED-41E4-847A-E6DA45A9D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6717D-6B69-4FFC-BEE4-D3868DF3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6EFB-A666-47F7-AB88-E6262017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BA7E-8DCC-43B7-82EC-95C11ECA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E480-06CD-47F8-8BC5-D184F88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BA7D-BF43-4FF2-B4DF-CA81F326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AD75-87C0-479A-9EA5-74FCCF248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AD04-EF34-4371-8421-C0B1E2D3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47E5-9250-4DD3-81EF-3859E50F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B728-1836-4E9F-B6CC-64B8F9E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311F1-8483-42D1-97B7-91C1DFBB1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57668-E1C3-485E-8E40-A8480E58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D55E-8B43-416B-9B24-C47054A7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56F0-E0F6-47C3-A2EE-F3B1591F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62-2E8A-45DF-902C-D19B86AF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9E09-D2F7-419B-A4AA-B4631E7F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6DD-AEF2-4AFA-BD0E-D69B08A5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984D-DDD7-4859-9BC1-153DFFA4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F615-D575-4921-B5E5-6EDF5A77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A2F8E-301A-4F12-8F26-DA56AEA9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56AD-3B07-4F2C-A1AD-A560A9A0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7DC71-8CA0-4305-BE72-5E1EFB16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1F5E-5310-4504-88B7-6F7CFC84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790D-158D-42A7-9FFB-1BC95B2A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4224-2A9B-4123-983E-52E66604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63F2-80D3-4DF7-8BDD-03393A2D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8937-E3EE-453F-95B3-CB84D10E1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BCDE-AB49-4EE2-9B0B-D5471A97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87DD0-1E2E-46FB-9622-F03BAD49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4632-C7B2-4ABF-98C3-71A4B43A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9D674-A866-457F-B53B-11C97EB8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E2AD-58AB-4E15-AAF2-D7D6B276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AB0D-9E91-4EF8-A621-519EDC30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EB8B-6150-4544-B7A5-DA6EBAE8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644CD-90F8-49E0-9E63-97DB9C905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31B7F-CCA2-4118-9275-0C207B63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EDA2F-C812-4189-8C89-94FB711C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33F94-2250-4DE8-A4A9-F88AF932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9419D-BAAC-4B84-9C41-5B1DF718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2174-6EF6-4CF1-B826-0AB28B62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5F1CD-5A05-4222-A5FE-B2103891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B03F0-5D35-4284-AFA9-7A03267E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8A36-765A-4E5A-8C13-444106A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2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E9C0B-728A-4944-8369-C9AC9F35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30DFC-62DB-4269-9222-3BBEFB48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2739-81FC-4604-BF18-B0C85325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59CA-2C2C-40EA-BB1D-48EB7D2D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CF2-0A5C-4941-9CB7-F26BD4CF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47522-BD17-45D9-A544-A2E272C7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DD88-0DCD-44D4-AD92-FD80293F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1C6F-03F5-4718-BDB1-3579849F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B8B5-914F-4DF9-A450-F7D5C931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6E7-597E-43B0-A289-45EA57B7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1347B-0C7B-4898-9E4B-5151EAFFB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87857-E88B-41FB-825F-BAA1E995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F546-E7B9-4F85-A773-1C2D9072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52A9-589A-4A12-9910-BF44DFD7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CF39-6ACE-4819-BB33-A3681430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8ABF9-03FC-401D-BE99-78D27B71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13A5-CB72-4E06-8A39-34BCD2F7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DBC1-DA9C-4030-B20F-E1ACA9540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BDB5-4796-40CC-8FE1-43038C1DBFE0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1D6F-C46D-4B07-8E9B-30EED8DB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5F57-469A-4765-942D-C61F787E6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9ED8-2E4C-4A07-B9A9-BA3797B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2955066E-0CDE-4EAB-B009-0D5B0499F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A0BE2-D1A7-4782-856E-D89072EB9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y-AM" sz="5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Հավելված – </a:t>
            </a:r>
            <a:r>
              <a:rPr lang="en-US" sz="5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Protector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DF616-2FD5-4B8C-8E65-7935C1A27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y-AM">
                <a:solidFill>
                  <a:srgbClr val="FFFFFF"/>
                </a:solidFill>
              </a:rPr>
              <a:t>Տարոն Ղլիջյան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7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C9D409-072C-42D8-8F52-4A66EF31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7" y="265432"/>
            <a:ext cx="2920215" cy="63271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57546" y="2487171"/>
            <a:ext cx="7195335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Ծրագիրը ներբեռնելուց հետո,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Storage/Android/data/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com.tumo.audioprotector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հասցեում ավտոմատ ստեղծվում է 4 թղթապանակ՝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Encryption”, “For Decryption”, “Encrypted”, “Decrypted”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E0418-3942-4250-9A4C-730D4C9168CD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4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36998" y="2835667"/>
            <a:ext cx="7027523" cy="9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Գաղտնագրելու համար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encryption”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թղթապանակում ավելացնում ենք «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.wav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ֆորմատով ձայնագրությունը։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99308BF-5CD4-4891-BFBD-EFBD99A69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89" y="220894"/>
            <a:ext cx="2961328" cy="6416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85FD82-77D7-4FD7-804E-E284ADBE584A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1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36998" y="2835667"/>
            <a:ext cx="7027523" cy="9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Այնուհետև ծրագիրը բացելուց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Encryption”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ցուցակում երևում է մեր ձայնագրությունը։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0880A0-30C4-4CC8-BDA1-FB825021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26" y="251717"/>
            <a:ext cx="2932877" cy="63545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E9AFD6-56E9-498F-8D3F-0BCE5EF3A92D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5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36998" y="2835667"/>
            <a:ext cx="7027523" cy="135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Ձայնագրության անվան վրա երկար սեղմելուց հետո բացվում է պատուհան, որտեղ պետք է ներմուծվի հասցեատիրոջ ծրագրի անձնական համարը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Բ-ի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-ն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5B08B6-AB15-47AF-A033-B002F8D1A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52" y="164386"/>
            <a:ext cx="3013490" cy="65292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E171C-1BF2-4BB5-AF56-2365CE107AC8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4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36998" y="2835667"/>
            <a:ext cx="7027523" cy="9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Այնուհետև գաղտնագրելուց հետո բացվում է ևս մի պատուհան, որում ցուցադրվում է այդ ձայնագրության կոդը։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88A5B15-FDC0-4DDA-945F-D91E7776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82" y="231168"/>
            <a:ext cx="2951845" cy="63956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6E76CC-EBCD-4CF1-9F4F-EED26BF65137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26725" y="2689929"/>
            <a:ext cx="4345968" cy="22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Գաղտնագրված ձայնագրությունը գրվում է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“Encrypted”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թղթապանակում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“.txt”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ֆորմատով։ Այս պահին սկզբնական ձայնագրությունը ջնջվում է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encryption”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թղթապանակից։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3C3764-0E5E-4A9D-A61F-54043B019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17" y="261991"/>
            <a:ext cx="2923393" cy="63340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AC47BAB-3F75-45A6-9772-48E344B90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5" y="261177"/>
            <a:ext cx="2923769" cy="63348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9DB82B-923C-4B63-867E-EAA50F26EEA2}"/>
              </a:ext>
            </a:extLst>
          </p:cNvPr>
          <p:cNvSpPr/>
          <p:nvPr/>
        </p:nvSpPr>
        <p:spPr>
          <a:xfrm>
            <a:off x="6078538" y="2876550"/>
            <a:ext cx="246062" cy="138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CB88C-1F0E-4E83-A69F-4B878A390FA7}"/>
              </a:ext>
            </a:extLst>
          </p:cNvPr>
          <p:cNvSpPr/>
          <p:nvPr/>
        </p:nvSpPr>
        <p:spPr>
          <a:xfrm>
            <a:off x="6078538" y="1992313"/>
            <a:ext cx="201613" cy="120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6B208E-A45B-4B87-BC4F-D50DC7DF9330}"/>
              </a:ext>
            </a:extLst>
          </p:cNvPr>
          <p:cNvSpPr/>
          <p:nvPr/>
        </p:nvSpPr>
        <p:spPr>
          <a:xfrm>
            <a:off x="9216878" y="1291168"/>
            <a:ext cx="1556955" cy="245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1BEE3-AEFB-4B35-9146-9AE1ED3FF822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2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36999" y="2413334"/>
            <a:ext cx="4345968" cy="310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Ձայնագրությունը վերծանելու համար գաղտնագրված ձայնագրությունը դնում ենք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Decryption”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թղթապանակի մեջ։ այնուհետև ծրագիրը բացելուց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Decryption”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ցուցակում երևում է այդ ձայնագրության անունը։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734A16D-8971-43FE-9B62-FEF07C25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34" y="297204"/>
            <a:ext cx="2890889" cy="62635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66821C-DF28-49D2-88DE-66C99DF8E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12" y="297200"/>
            <a:ext cx="2890890" cy="62635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8750B2E-6205-42D5-B284-340FEA11E900}"/>
              </a:ext>
            </a:extLst>
          </p:cNvPr>
          <p:cNvSpPr/>
          <p:nvPr/>
        </p:nvSpPr>
        <p:spPr>
          <a:xfrm>
            <a:off x="7437967" y="1039283"/>
            <a:ext cx="702733" cy="1869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CBB04-29D1-4A29-8496-9CCD8FB31636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9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36999" y="2828833"/>
            <a:ext cx="4345968" cy="17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Ձայնագրության անվան վրա երկար սեղմելիս բացվում է պատուհան, որում պետք է ներմուծել այդ ձայնագրության կոդը։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3D3036-82D9-4F9E-A77F-23C04EB01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85" y="294869"/>
            <a:ext cx="2893044" cy="62682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45B1D9-0BD5-42A7-B3A1-BD98F2691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806" y="294866"/>
            <a:ext cx="2893045" cy="6268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2F3EF8-2E0A-4197-BCC4-F1A868F711B1}"/>
              </a:ext>
            </a:extLst>
          </p:cNvPr>
          <p:cNvSpPr/>
          <p:nvPr/>
        </p:nvSpPr>
        <p:spPr>
          <a:xfrm>
            <a:off x="9963149" y="5401340"/>
            <a:ext cx="711201" cy="303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02B5B-18C4-4D31-87DE-20AB87B0E3AE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9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BAE82-F893-49C8-A547-3825AD4C2240}"/>
              </a:ext>
            </a:extLst>
          </p:cNvPr>
          <p:cNvSpPr txBox="1"/>
          <p:nvPr/>
        </p:nvSpPr>
        <p:spPr>
          <a:xfrm>
            <a:off x="657546" y="2118999"/>
            <a:ext cx="4345968" cy="398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hy-AM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Վերծանված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ձայնագրությունը գրվում է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“Encrypted”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թղթապանակում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“.wav” 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ֆորմատով։ Նաև գաղտնագրված ձայնագրությունը ջնջվում է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Decryption”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թղթապանակից։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Եթե ձայնագրությունը գաղտնագրված չէր եղել հասցեատեր ծրագրի կոդով, ապա այն չի կարող </a:t>
            </a:r>
            <a:r>
              <a:rPr lang="hy-AM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վերծանվել</a:t>
            </a:r>
            <a:r>
              <a:rPr lang="hy-AM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65E3B7-2BDB-4940-9959-9C25C53D0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39" y="313359"/>
            <a:ext cx="2875974" cy="62312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72C74D8-2503-4A6F-871C-4C2A308F1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44" y="313355"/>
            <a:ext cx="2875975" cy="62312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BD67B09-5716-4925-8532-4B68137D6EF1}"/>
              </a:ext>
            </a:extLst>
          </p:cNvPr>
          <p:cNvSpPr/>
          <p:nvPr/>
        </p:nvSpPr>
        <p:spPr>
          <a:xfrm>
            <a:off x="6126160" y="1541463"/>
            <a:ext cx="238126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EFCA5B-B0C0-4672-BBD2-D0C79B3605A3}"/>
              </a:ext>
            </a:extLst>
          </p:cNvPr>
          <p:cNvSpPr/>
          <p:nvPr/>
        </p:nvSpPr>
        <p:spPr>
          <a:xfrm>
            <a:off x="10579100" y="1031876"/>
            <a:ext cx="476250" cy="227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7DF1DF-40F4-4CC2-AA3C-B94F28FB600A}"/>
              </a:ext>
            </a:extLst>
          </p:cNvPr>
          <p:cNvSpPr/>
          <p:nvPr/>
        </p:nvSpPr>
        <p:spPr>
          <a:xfrm>
            <a:off x="6126159" y="2424113"/>
            <a:ext cx="266173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EA4FE-DDB0-4FF0-AA04-ACD47A01D5CC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4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A346-3728-4EB4-8486-B8511DFD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Կիրառման ոլորտներ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B804-CE21-4448-A343-FB9C881E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 anchor="ctr">
            <a:normAutofit/>
          </a:bodyPr>
          <a:lstStyle/>
          <a:p>
            <a:pPr algn="ctr"/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Ռազմական ոլորտում</a:t>
            </a:r>
          </a:p>
          <a:p>
            <a:pPr algn="ctr"/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Երաժշտության ոլորտում</a:t>
            </a:r>
          </a:p>
          <a:p>
            <a:pPr algn="ctr"/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Բիզնես ոլորտում</a:t>
            </a:r>
          </a:p>
          <a:p>
            <a:pPr algn="ctr"/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Բանկային համակարգերում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Messenger</a:t>
            </a:r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-ներում</a:t>
            </a:r>
          </a:p>
          <a:p>
            <a:pPr algn="ctr"/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Սոց ցանցերում</a:t>
            </a:r>
          </a:p>
          <a:p>
            <a:pPr algn="ctr"/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և այլն․․․</a:t>
            </a:r>
          </a:p>
        </p:txBody>
      </p:sp>
    </p:spTree>
    <p:extLst>
      <p:ext uri="{BB962C8B-B14F-4D97-AF65-F5344CB8AC3E}">
        <p14:creationId xmlns:p14="http://schemas.microsoft.com/office/powerpoint/2010/main" val="267054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31332-B0E2-45B1-B8F8-564664C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hy-AM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Հակիրճ</a:t>
            </a:r>
            <a:r>
              <a:rPr lang="hy-AM" sz="3700" dirty="0"/>
              <a:t> </a:t>
            </a:r>
            <a:r>
              <a:rPr lang="hy-AM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նկարագրություն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E572-B846-4A3D-881B-FBA01256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Protector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-ը իրենից ներկայացնում է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օպերացիոն համակարգով աշխատող հեռախոսների համար նախատեսված հավելված։ Այն նախատեսված է ձայնագրությունների գաղտնագրում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(encryption)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և  վերծանում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կատարելու համար։</a:t>
            </a:r>
          </a:p>
          <a:p>
            <a:pPr marL="0" indent="0">
              <a:buNone/>
            </a:pPr>
            <a:endParaRPr lang="hy-AM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3DAF159-8DCF-48CA-A65A-3398D5672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7608E-0E36-438F-B632-267B832554A9}"/>
              </a:ext>
            </a:extLst>
          </p:cNvPr>
          <p:cNvSpPr txBox="1"/>
          <p:nvPr/>
        </p:nvSpPr>
        <p:spPr>
          <a:xfrm>
            <a:off x="7103135" y="6005681"/>
            <a:ext cx="31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Ծրագրի նշանը</a:t>
            </a:r>
            <a:endParaRPr lang="en-US" sz="37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8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FD05-DC40-4038-82EB-6F260176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Շնորհակալություն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9B07C4F-6DD6-4067-8A9B-3B62F30F5A72}"/>
              </a:ext>
            </a:extLst>
          </p:cNvPr>
          <p:cNvSpPr/>
          <p:nvPr/>
        </p:nvSpPr>
        <p:spPr>
          <a:xfrm>
            <a:off x="2196791" y="3858115"/>
            <a:ext cx="9371909" cy="26248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17239B-4A09-48D5-BA45-27513942BC39}"/>
              </a:ext>
            </a:extLst>
          </p:cNvPr>
          <p:cNvSpPr/>
          <p:nvPr/>
        </p:nvSpPr>
        <p:spPr>
          <a:xfrm>
            <a:off x="2196791" y="1135118"/>
            <a:ext cx="9371909" cy="266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14493-51E0-4146-A5E0-EA7FF9F3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y-AM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Աշխատանքի սկզբունքը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27504-E34E-4FF3-9B58-BBAE6368116C}"/>
              </a:ext>
            </a:extLst>
          </p:cNvPr>
          <p:cNvSpPr/>
          <p:nvPr/>
        </p:nvSpPr>
        <p:spPr>
          <a:xfrm>
            <a:off x="2589830" y="1306839"/>
            <a:ext cx="2024009" cy="1124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․</a:t>
            </a:r>
            <a:r>
              <a:rPr lang="en-US" dirty="0"/>
              <a:t>wav </a:t>
            </a:r>
            <a:r>
              <a:rPr lang="hy-AM" dirty="0"/>
              <a:t>ֆորմատով ձայնագրություն</a:t>
            </a:r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ECA338F-FC27-4085-BADE-1D99EF1F9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63"/>
          <a:stretch/>
        </p:blipFill>
        <p:spPr>
          <a:xfrm>
            <a:off x="6018880" y="1540402"/>
            <a:ext cx="1470011" cy="14250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CA65B7B-F85A-4975-B2C0-9A44BEDC0E60}"/>
              </a:ext>
            </a:extLst>
          </p:cNvPr>
          <p:cNvSpPr/>
          <p:nvPr/>
        </p:nvSpPr>
        <p:spPr>
          <a:xfrm rot="1023433">
            <a:off x="4846389" y="1818772"/>
            <a:ext cx="934948" cy="4109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E358BC7-A7CA-4561-8F8E-76CB85B406DA}"/>
              </a:ext>
            </a:extLst>
          </p:cNvPr>
          <p:cNvSpPr/>
          <p:nvPr/>
        </p:nvSpPr>
        <p:spPr>
          <a:xfrm rot="20826911">
            <a:off x="7775822" y="1713975"/>
            <a:ext cx="934948" cy="4109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A2E-C2D9-457E-9215-8B0B424BFA10}"/>
              </a:ext>
            </a:extLst>
          </p:cNvPr>
          <p:cNvSpPr/>
          <p:nvPr/>
        </p:nvSpPr>
        <p:spPr>
          <a:xfrm>
            <a:off x="2589830" y="2692353"/>
            <a:ext cx="2024009" cy="7366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Հասցեատերի </a:t>
            </a:r>
            <a:r>
              <a:rPr lang="en-US" dirty="0"/>
              <a:t>ID (Public key)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48C38B-1513-4B07-8A22-5AB015C123A7}"/>
              </a:ext>
            </a:extLst>
          </p:cNvPr>
          <p:cNvSpPr/>
          <p:nvPr/>
        </p:nvSpPr>
        <p:spPr>
          <a:xfrm rot="20234295">
            <a:off x="4843006" y="2759923"/>
            <a:ext cx="934948" cy="4109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F68CE4-BBA3-45FA-8EF0-AABFD33249BC}"/>
              </a:ext>
            </a:extLst>
          </p:cNvPr>
          <p:cNvSpPr/>
          <p:nvPr/>
        </p:nvSpPr>
        <p:spPr>
          <a:xfrm>
            <a:off x="8997701" y="1301605"/>
            <a:ext cx="2024009" cy="1124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.txt</a:t>
            </a:r>
            <a:r>
              <a:rPr lang="hy-AM" dirty="0"/>
              <a:t> ֆորմատով գաղտնագրված ձայնագրություն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128F98-3A99-401F-A916-8B240BFD6C04}"/>
              </a:ext>
            </a:extLst>
          </p:cNvPr>
          <p:cNvSpPr/>
          <p:nvPr/>
        </p:nvSpPr>
        <p:spPr>
          <a:xfrm>
            <a:off x="8820955" y="2579860"/>
            <a:ext cx="2377500" cy="1124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Հատուկ՝ տվյալ ձայնագրության համար </a:t>
            </a:r>
            <a:r>
              <a:rPr lang="hy-AM" dirty="0" err="1"/>
              <a:t>գեներացված</a:t>
            </a:r>
            <a:r>
              <a:rPr lang="hy-AM" dirty="0"/>
              <a:t> կոդ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2F6376-57EE-4EE0-BEE4-60D5229E4C34}"/>
              </a:ext>
            </a:extLst>
          </p:cNvPr>
          <p:cNvSpPr/>
          <p:nvPr/>
        </p:nvSpPr>
        <p:spPr>
          <a:xfrm rot="1023433">
            <a:off x="7775821" y="2703518"/>
            <a:ext cx="934948" cy="4109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09F5FA-00FC-4F38-BA66-7803D1012AF2}"/>
              </a:ext>
            </a:extLst>
          </p:cNvPr>
          <p:cNvSpPr txBox="1"/>
          <p:nvPr/>
        </p:nvSpPr>
        <p:spPr>
          <a:xfrm>
            <a:off x="172784" y="1919458"/>
            <a:ext cx="20240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Ուղարկողի հեռախոսում</a:t>
            </a:r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A559A9-0A4D-4E52-BB0C-D94CBD65016E}"/>
              </a:ext>
            </a:extLst>
          </p:cNvPr>
          <p:cNvSpPr txBox="1"/>
          <p:nvPr/>
        </p:nvSpPr>
        <p:spPr>
          <a:xfrm>
            <a:off x="172783" y="4671219"/>
            <a:ext cx="20240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hy-AM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Ստացողի հեռախոսում</a:t>
            </a:r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CB61C8C4-E38C-4609-8D0E-075B97F8B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63"/>
          <a:stretch/>
        </p:blipFill>
        <p:spPr>
          <a:xfrm>
            <a:off x="6090798" y="4297879"/>
            <a:ext cx="1470011" cy="14250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A9D381-4FB0-407B-8101-A48D2DCEF6A8}"/>
              </a:ext>
            </a:extLst>
          </p:cNvPr>
          <p:cNvSpPr/>
          <p:nvPr/>
        </p:nvSpPr>
        <p:spPr>
          <a:xfrm rot="1023433">
            <a:off x="4918307" y="4576249"/>
            <a:ext cx="934948" cy="410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5F502E-5340-4762-9D8F-17F1E8F24E2A}"/>
              </a:ext>
            </a:extLst>
          </p:cNvPr>
          <p:cNvSpPr/>
          <p:nvPr/>
        </p:nvSpPr>
        <p:spPr>
          <a:xfrm>
            <a:off x="7913527" y="4804404"/>
            <a:ext cx="934948" cy="410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B535D35-B9AB-446C-A451-8CA31668BA4E}"/>
              </a:ext>
            </a:extLst>
          </p:cNvPr>
          <p:cNvSpPr/>
          <p:nvPr/>
        </p:nvSpPr>
        <p:spPr>
          <a:xfrm rot="20234295">
            <a:off x="4914924" y="5517400"/>
            <a:ext cx="934948" cy="410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02088E-EABF-44DD-BE7A-825FD4D08990}"/>
              </a:ext>
            </a:extLst>
          </p:cNvPr>
          <p:cNvSpPr/>
          <p:nvPr/>
        </p:nvSpPr>
        <p:spPr>
          <a:xfrm>
            <a:off x="2602378" y="3971172"/>
            <a:ext cx="2024009" cy="1124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.txt</a:t>
            </a:r>
            <a:r>
              <a:rPr lang="hy-AM" dirty="0"/>
              <a:t> ֆորմատով գաղտնագրված ձայնագրություն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AFEF6C-BD71-4754-B08B-B24AD49CA606}"/>
              </a:ext>
            </a:extLst>
          </p:cNvPr>
          <p:cNvSpPr/>
          <p:nvPr/>
        </p:nvSpPr>
        <p:spPr>
          <a:xfrm>
            <a:off x="2425632" y="5249427"/>
            <a:ext cx="2377500" cy="1124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Հատուկ տվյալ ձայնագրության համար </a:t>
            </a:r>
            <a:r>
              <a:rPr lang="hy-AM" dirty="0" err="1"/>
              <a:t>գեներացված</a:t>
            </a:r>
            <a:r>
              <a:rPr lang="hy-AM" dirty="0"/>
              <a:t> կոդ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582D97-2788-4CD7-90E7-BC1EDC88FFEA}"/>
              </a:ext>
            </a:extLst>
          </p:cNvPr>
          <p:cNvSpPr/>
          <p:nvPr/>
        </p:nvSpPr>
        <p:spPr>
          <a:xfrm>
            <a:off x="9069619" y="4427318"/>
            <a:ext cx="2024009" cy="1124431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dirty="0"/>
              <a:t>․</a:t>
            </a:r>
            <a:r>
              <a:rPr lang="en-US" dirty="0"/>
              <a:t>wav </a:t>
            </a:r>
            <a:r>
              <a:rPr lang="hy-AM" dirty="0"/>
              <a:t>ֆորմատով սկզբնական ձայնագրություն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4A6C-6CD3-45AA-9357-8D28C1A2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y-AM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Աշխատանքի սկզբունքը մանրամասն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E3D7-7253-49A8-839F-3A19273D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4685016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800"/>
              </a:spcBef>
            </a:pP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Յուրաքանչյուր օգտատեր ունի իր անձնական կոդը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(Public key – “ID”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-ն ծրագրի մեջ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Այդ կոդը գրված է ծրագրի վերին մասում, </a:t>
            </a:r>
            <a:r>
              <a:rPr lang="hy-AM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գեներացվում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է ավտոմատ ծրագիրը ներբեռնելուց հետո և հանդիսանում է յուրահատուկ ամեն </a:t>
            </a:r>
            <a:r>
              <a:rPr lang="hy-AM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օգտատիրոջ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համար։</a:t>
            </a:r>
          </a:p>
          <a:p>
            <a:pPr algn="just">
              <a:spcBef>
                <a:spcPts val="1800"/>
              </a:spcBef>
            </a:pP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Եթե պայմանական օգտատեր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«Ա»-ն ցանկանում է գաղտնի ձայնագրություն ուղարկել օգտատեր «Բ»-ին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ապա օգտատեր Բ-ն պետք է փոխանցի օգտատեր Ա-ին իր անձնական կոդը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օրինակ էլ․-փոստով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</a:p>
          <a:p>
            <a:pPr algn="just">
              <a:spcBef>
                <a:spcPts val="1800"/>
              </a:spcBef>
            </a:pP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Ա-ն օգտագործելով այդ կոդը գաղտնագրում է ձայնագրությունը այնպես, որպեսզի օգտատեր Բ-ի ծրագիրը կարողանա այն հետ բերել սկզբնական վիճակի։</a:t>
            </a:r>
          </a:p>
          <a:p>
            <a:pPr algn="just">
              <a:spcBef>
                <a:spcPts val="1800"/>
              </a:spcBef>
            </a:pP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Ա-ն ձայնագրությունը գաղտնագրելուց հետո ստանում է հատուկ այդ ձայնագրության համար </a:t>
            </a:r>
            <a:r>
              <a:rPr lang="hy-AM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գեներացված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կոդ, որը գաղտնագրված ձայնագրության հետ ուղարկում է օգտատեր Բ-ին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օրինակ էլ․-փոստով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</a:p>
          <a:p>
            <a:pPr algn="just">
              <a:spcBef>
                <a:spcPts val="1800"/>
              </a:spcBef>
            </a:pP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Բ-ն </a:t>
            </a:r>
            <a:r>
              <a:rPr lang="hy-AM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ներբեռնում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է գաղտնագրված ձայնագրությունը իր ծրագրի մեջ և օգտագործելով ձայնագրության հետ ուղարկված կոդը, բերում ձայնագրությունը սկզբնական վիճակի։</a:t>
            </a:r>
          </a:p>
          <a:p>
            <a:pPr algn="just">
              <a:spcBef>
                <a:spcPts val="1800"/>
              </a:spcBef>
            </a:pP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Առավելություն է հանդիսանում այն փաստը, որ եթե որևէ մեկը ստանա օգտատեր Ա-ի կողմից ուղարկված գաղտնագրված ձայնագրությունը և կոդը, նա չի կարողանա բերել ձայնագրությունը սկզբնական վիճակի, քանի որ այդ ձայնագրությունը </a:t>
            </a:r>
            <a:r>
              <a:rPr lang="hy-AM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գաղտնագրվել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է ծրագրի այլ </a:t>
            </a:r>
            <a:r>
              <a:rPr lang="hy-AM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օգտատիրոջ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Բ-ի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անձնական կոդով։ Ստացվում է այնպես, որ այդ ձայնագրությունը նորմալ վիճակի կարող է բերել միայն օգտատեր Բ-ն։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9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41A8-BDCF-4584-910D-7EDC562A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Օգտագործված ալգորիթմերը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C05E-D0B0-425A-BDB6-3B27A7CB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62" y="1825625"/>
            <a:ext cx="7870005" cy="3352550"/>
          </a:xfrm>
        </p:spPr>
        <p:txBody>
          <a:bodyPr anchor="ctr"/>
          <a:lstStyle/>
          <a:p>
            <a:pPr>
              <a:lnSpc>
                <a:spcPct val="300000"/>
              </a:lnSpc>
            </a:pP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Ինքնուրույն նախագծված ալգորիթմ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ալգորիթմ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A88-8020-4022-A72A-1553ED58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Ինքնուրույն նախագծված ալգորիթմ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0F17-E04B-4FE8-B931-C2F5270D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284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Այս ալգորիթմը ձայնագրությունը բաժանում է թվերի շարքի, այնուհետև </a:t>
            </a:r>
            <a:r>
              <a:rPr lang="hy-AM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պատահականության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սկզբունքով նախապես գրված մաթեմատիկական ֆունկցիաներից մի քանիսով գործողություններ է կատարում այդ թվերի շարքի յուրաքանչյուր թվի հետ։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Ծրագիրը ստացված արդյունքները գրանցում է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.txt 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ֆորմատով ֆայլում և վերադարձնում է կոդ, որը իրենից ներկայացնում է օգտագործված մաթեմատիկական ֆունկցիաների համարները և արգումենտները։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3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C2A5-8AC7-4426-8D01-1FFE123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81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ալգորիթմ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5344-E0E8-48E1-9524-B37B90DE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82"/>
            <a:ext cx="10515600" cy="50544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Այս ալգորիթմը համաշխարային շատ մեծ ճանաչում ունի և հիմնականում օգտագործվում է համացանցում կոնֆիդենցիալ տվյալներ փոխանցելու համար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օրինակ բանկային տվյալների, հեռախոսահամարների, էլ․-փոստերի և այլն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</a:p>
          <a:p>
            <a:pPr marL="0" indent="0" algn="just">
              <a:buNone/>
            </a:pP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Այն աշխատում է կախովի կողպեքի նման։ Հասցեատերը ուղարկում է բաց կողպեքը այն մարդուն որը ցանկանում է նրան նամակ ուղարկել։ Ուղարկողը նամակը փակում է այդ կողպեքով և հետ ուղարկում հասցեատիրոջը։ Այնուհետեև հասցեատերը բացում է նամակը օգտագործելով իր կողպեքի բանալին, որը նա ոչ մեկին չէր փոխանցել։</a:t>
            </a:r>
          </a:p>
          <a:p>
            <a:pPr marL="0" indent="0" algn="just">
              <a:buNone/>
            </a:pP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Իմ հավելվածը այս մեթոդով գաղտնագրում է այն կոդը, որը վերադարձնում է իմ սեփական ալգորիթմը։</a:t>
            </a:r>
          </a:p>
          <a:p>
            <a:pPr marL="0" indent="0" algn="just">
              <a:buNone/>
            </a:pP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Կողպեքը հանդիսանում է հասցեատիրոջ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ID-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ն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(Public key)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</a:p>
          <a:p>
            <a:pPr marL="0" indent="0" algn="just">
              <a:buNone/>
            </a:pP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Այս ամենը կատարվում է մաթեմատիկական գործողությունների շնորհիվ։ Այս ալգորիթմի իմաստը կայանում է նրանում, որ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Key-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ն հանդիսանում է 2 </a:t>
            </a:r>
            <a:r>
              <a:rPr lang="hy-AM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շա՜տ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մեծ պարզ թվերի արտադրյալ։ Այն մաթեմատիկական ֆունկցիան, որը կատարվում է նամակի հետ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-ն որպես արգումենտ օգտագործվելով, միայն կարող է հետարկվել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(undo)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օգտագործելով այդ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-ի 2 պարզ արտադրիչները, իսկ այդ արտադրիչները գտնելը շատ դժվար է։ Ժամանակակից համակարգիչներին պետք է մի քանի հարյուր տարի բավականին մեծ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Key-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ն պարզ արտադրիչների բաժանելու համար,  ինչը դարձնում է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ալգորիթմը գործնականում անկոտրելի։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Key-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ն իմ ծրագրում 2048 </a:t>
            </a:r>
            <a:r>
              <a:rPr lang="hy-AM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բիթ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երկարություն ունեցող թիվ է։ Այսպիսի մեծությամբ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Key-</a:t>
            </a:r>
            <a:r>
              <a:rPr lang="hy-AM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երը</a:t>
            </a:r>
            <a:r>
              <a:rPr lang="hy-A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հիմնականում օգտագործում են բանկային համակարգերում։</a:t>
            </a:r>
          </a:p>
        </p:txBody>
      </p:sp>
    </p:spTree>
    <p:extLst>
      <p:ext uri="{BB962C8B-B14F-4D97-AF65-F5344CB8AC3E}">
        <p14:creationId xmlns:p14="http://schemas.microsoft.com/office/powerpoint/2010/main" val="75156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C207-7C31-43B8-9B88-F1BFFE88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Օգտագործման օրինակ</a:t>
            </a:r>
            <a:b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y-AM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y-AM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Ա-ն ուղարկում է գաղտնագրված ձայնագրություն Օգտատեր Բ-ին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3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E0418-3942-4250-9A4C-730D4C9168CD}"/>
              </a:ext>
            </a:extLst>
          </p:cNvPr>
          <p:cNvSpPr txBox="1"/>
          <p:nvPr/>
        </p:nvSpPr>
        <p:spPr>
          <a:xfrm>
            <a:off x="657546" y="1059926"/>
            <a:ext cx="5928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AA7AE-ED84-4B98-982B-FA053665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035"/>
            <a:ext cx="4432443" cy="1443043"/>
          </a:xfrm>
        </p:spPr>
        <p:txBody>
          <a:bodyPr/>
          <a:lstStyle/>
          <a:p>
            <a:pPr marL="0" indent="0">
              <a:buNone/>
            </a:pP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Օգտատեր Բ-ն իր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Key-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ն ուղարկում է օգտատեր Ա-ին։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BA0F1C-CD0E-4687-8601-79B0C4A8F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79" y="138701"/>
            <a:ext cx="3037199" cy="65805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3F98189-C0E3-4190-A6D7-345F54F047C5}"/>
              </a:ext>
            </a:extLst>
          </p:cNvPr>
          <p:cNvSpPr/>
          <p:nvPr/>
        </p:nvSpPr>
        <p:spPr>
          <a:xfrm>
            <a:off x="7616179" y="866553"/>
            <a:ext cx="3037199" cy="1158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905</Words>
  <Application>Microsoft Office PowerPoint</Application>
  <PresentationFormat>Widescreen</PresentationFormat>
  <Paragraphs>76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Հավելված – Audio Protector</vt:lpstr>
      <vt:lpstr>Հակիրճ նկարագրություն</vt:lpstr>
      <vt:lpstr>Աշխատանքի սկզբունքը</vt:lpstr>
      <vt:lpstr>Աշխատանքի սկզբունքը մանրամասն</vt:lpstr>
      <vt:lpstr>Օգտագործված ալգորիթմերը (with Java)</vt:lpstr>
      <vt:lpstr>Ինքնուրույն նախագծված ալգորիթմ</vt:lpstr>
      <vt:lpstr>RSA ալգորիթմ</vt:lpstr>
      <vt:lpstr>Օգտագործման օրինակ  (Օգտատեր Ա-ն ուղարկում է գաղտնագրված ձայնագրություն Օգտատեր Բ-ին)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Կիրառման ոլորտներ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Հավելված – Audio Protector</dc:title>
  <dc:creator>Taron Ghlijyan</dc:creator>
  <cp:lastModifiedBy>Taron Ghlijyan</cp:lastModifiedBy>
  <cp:revision>24</cp:revision>
  <dcterms:created xsi:type="dcterms:W3CDTF">2020-09-27T09:34:24Z</dcterms:created>
  <dcterms:modified xsi:type="dcterms:W3CDTF">2020-09-28T18:06:59Z</dcterms:modified>
</cp:coreProperties>
</file>