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4660"/>
  </p:normalViewPr>
  <p:slideViewPr>
    <p:cSldViewPr snapToGrid="0">
      <p:cViewPr>
        <p:scale>
          <a:sx n="125" d="100"/>
          <a:sy n="125" d="100"/>
        </p:scale>
        <p:origin x="10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Ref idx="1001">
        <a:schemeClr val="bg1"/>
      </p:bgRef>
    </p:bg>
    <p:spTree>
      <p:nvGrpSpPr>
        <p:cNvPr id="1" name=""/>
        <p:cNvGrpSpPr/>
        <p:nvPr/>
      </p:nvGrpSpPr>
      <p:grpSpPr>
        <a:xfrm>
          <a:off x="0" y="0"/>
          <a:ext cx="0" cy="0"/>
          <a:chOff x="0" y="0"/>
          <a:chExt cx="0" cy="0"/>
        </a:xfrm>
      </p:grpSpPr>
      <p:sp>
        <p:nvSpPr>
          <p:cNvPr id="7" name="タイトル プレースホルダー 1">
            <a:extLst>
              <a:ext uri="{FF2B5EF4-FFF2-40B4-BE49-F238E27FC236}">
                <a16:creationId xmlns:a16="http://schemas.microsoft.com/office/drawing/2014/main" id="{FF0CD06C-E76D-4822-B3F1-AB947453BC3C}"/>
              </a:ext>
            </a:extLst>
          </p:cNvPr>
          <p:cNvSpPr>
            <a:spLocks noGrp="1"/>
          </p:cNvSpPr>
          <p:nvPr>
            <p:ph type="title"/>
          </p:nvPr>
        </p:nvSpPr>
        <p:spPr>
          <a:xfrm>
            <a:off x="270868" y="222251"/>
            <a:ext cx="2700933" cy="325437"/>
          </a:xfrm>
          <a:prstGeom prst="rect">
            <a:avLst/>
          </a:prstGeom>
        </p:spPr>
        <p:txBody>
          <a:bodyPr vert="horz" lIns="91440" tIns="45720" rIns="91440" bIns="45720" rtlCol="0" anchor="t">
            <a:normAutofit/>
          </a:bodyPr>
          <a:lstStyle/>
          <a:p>
            <a:r>
              <a:rPr kumimoji="1" lang="ja-JP" altLang="en-US"/>
              <a:t>マスター タイトルの書式設定</a:t>
            </a:r>
          </a:p>
        </p:txBody>
      </p:sp>
    </p:spTree>
    <p:extLst>
      <p:ext uri="{BB962C8B-B14F-4D97-AF65-F5344CB8AC3E}">
        <p14:creationId xmlns:p14="http://schemas.microsoft.com/office/powerpoint/2010/main" val="78308043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4C95B6B-83F5-4380-B2E5-B5B847EC9C1F}"/>
              </a:ext>
            </a:extLst>
          </p:cNvPr>
          <p:cNvSpPr>
            <a:spLocks noGrp="1"/>
          </p:cNvSpPr>
          <p:nvPr>
            <p:ph type="title"/>
          </p:nvPr>
        </p:nvSpPr>
        <p:spPr>
          <a:xfrm>
            <a:off x="270868" y="222251"/>
            <a:ext cx="2700933" cy="325437"/>
          </a:xfrm>
          <a:prstGeom prst="rect">
            <a:avLst/>
          </a:prstGeom>
        </p:spPr>
        <p:txBody>
          <a:bodyPr vert="horz" lIns="91440" tIns="45720" rIns="91440" bIns="45720" rtlCol="0" anchor="t">
            <a:normAutofit/>
          </a:bodyPr>
          <a:lstStyle/>
          <a:p>
            <a:r>
              <a:rPr kumimoji="1" lang="ja-JP" altLang="en-US"/>
              <a:t>マスター タイトルの書式設定</a:t>
            </a:r>
          </a:p>
        </p:txBody>
      </p:sp>
    </p:spTree>
    <p:extLst>
      <p:ext uri="{BB962C8B-B14F-4D97-AF65-F5344CB8AC3E}">
        <p14:creationId xmlns:p14="http://schemas.microsoft.com/office/powerpoint/2010/main" val="182969408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kumimoji="1" sz="1800"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043C1A44-8681-48C1-B935-306D552F2BDA}"/>
              </a:ext>
            </a:extLst>
          </p:cNvPr>
          <p:cNvGraphicFramePr>
            <a:graphicFrameLocks noGrp="1"/>
          </p:cNvGraphicFramePr>
          <p:nvPr>
            <p:extLst>
              <p:ext uri="{D42A27DB-BD31-4B8C-83A1-F6EECF244321}">
                <p14:modId xmlns:p14="http://schemas.microsoft.com/office/powerpoint/2010/main" val="3411409777"/>
              </p:ext>
            </p:extLst>
          </p:nvPr>
        </p:nvGraphicFramePr>
        <p:xfrm>
          <a:off x="185795" y="3312518"/>
          <a:ext cx="2226591" cy="3346560"/>
        </p:xfrm>
        <a:graphic>
          <a:graphicData uri="http://schemas.openxmlformats.org/drawingml/2006/table">
            <a:tbl>
              <a:tblPr firstRow="1" bandRow="1">
                <a:tableStyleId>{9D7B26C5-4107-4FEC-AEDC-1716B250A1EF}</a:tableStyleId>
              </a:tblPr>
              <a:tblGrid>
                <a:gridCol w="567300">
                  <a:extLst>
                    <a:ext uri="{9D8B030D-6E8A-4147-A177-3AD203B41FA5}">
                      <a16:colId xmlns:a16="http://schemas.microsoft.com/office/drawing/2014/main" val="2702840829"/>
                    </a:ext>
                  </a:extLst>
                </a:gridCol>
                <a:gridCol w="1659291">
                  <a:extLst>
                    <a:ext uri="{9D8B030D-6E8A-4147-A177-3AD203B41FA5}">
                      <a16:colId xmlns:a16="http://schemas.microsoft.com/office/drawing/2014/main" val="2289500085"/>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組み込み関数</a:t>
                      </a:r>
                    </a:p>
                  </a:txBody>
                  <a:tcPr marL="36000" marR="36000" marT="36000" marB="36000" anchor="ctr"/>
                </a:tc>
                <a:tc>
                  <a:txBody>
                    <a:bodyPr/>
                    <a:lstStyle/>
                    <a:p>
                      <a:pPr marL="0" algn="ctr" defTabSz="914400" rtl="0" eaLnBrk="1" fontAlgn="ctr" latinLnBrk="0" hangingPunct="1"/>
                      <a:r>
                        <a:rPr kumimoji="1" lang="ja-JP" altLang="en-US" sz="600" kern="1200" dirty="0">
                          <a:latin typeface="メイリオ" panose="020B0604030504040204" pitchFamily="50" charset="-128"/>
                          <a:ea typeface="メイリオ" panose="020B0604030504040204" pitchFamily="50" charset="-128"/>
                        </a:rPr>
                        <a:t>機能</a:t>
                      </a:r>
                      <a:endParaRPr kumimoji="1" lang="ja-JP" altLang="en-US" sz="600" b="1" kern="1200" dirty="0">
                        <a:solidFill>
                          <a:schemeClr val="lt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print()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kern="1200" dirty="0">
                          <a:latin typeface="メイリオ" panose="020B0604030504040204" pitchFamily="50" charset="-128"/>
                          <a:ea typeface="メイリオ" panose="020B0604030504040204" pitchFamily="50" charset="-128"/>
                        </a:rPr>
                        <a:t>値を出力する。</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96236683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input()</a:t>
                      </a:r>
                    </a:p>
                  </a:txBody>
                  <a:tcPr marL="36000" marR="36000" marT="36000" marB="36000" anchor="ctr"/>
                </a:tc>
                <a:tc>
                  <a:txBody>
                    <a:bodyPr/>
                    <a:lstStyle/>
                    <a:p>
                      <a:pPr marL="0" algn="l" defTabSz="914400" rtl="0" eaLnBrk="1" fontAlgn="ctr" latinLnBrk="0" hangingPunct="1"/>
                      <a:r>
                        <a:rPr kumimoji="1" lang="ja-JP" altLang="en-US" sz="600" kern="1200" dirty="0">
                          <a:latin typeface="メイリオ" panose="020B0604030504040204" pitchFamily="50" charset="-128"/>
                          <a:ea typeface="メイリオ" panose="020B0604030504040204" pitchFamily="50" charset="-128"/>
                        </a:rPr>
                        <a:t>値の入力を求める。</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686662924"/>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type()</a:t>
                      </a:r>
                    </a:p>
                  </a:txBody>
                  <a:tcPr marL="36000" marR="36000" marT="36000" marB="36000" anchor="ctr"/>
                </a:tc>
                <a:tc>
                  <a:txBody>
                    <a:bodyPr/>
                    <a:lstStyle/>
                    <a:p>
                      <a:pPr marL="0" algn="l" defTabSz="914400" rtl="0" eaLnBrk="1" fontAlgn="ctr" latinLnBrk="0" hangingPunct="1"/>
                      <a:r>
                        <a:rPr kumimoji="1" lang="ja-JP" altLang="en-US" sz="600" kern="1200" dirty="0">
                          <a:latin typeface="メイリオ" panose="020B0604030504040204" pitchFamily="50" charset="-128"/>
                          <a:ea typeface="メイリオ" panose="020B0604030504040204" pitchFamily="50" charset="-128"/>
                        </a:rPr>
                        <a:t>クラスを調べる。</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84424752"/>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len</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コレクションの長さを得る</a:t>
                      </a:r>
                      <a:r>
                        <a:rPr kumimoji="1" lang="ja-JP" altLang="en-US" sz="600" kern="1200" dirty="0">
                          <a:latin typeface="メイリオ" panose="020B0604030504040204" pitchFamily="50" charset="-128"/>
                          <a:ea typeface="メイリオ" panose="020B0604030504040204" pitchFamily="50" charset="-128"/>
                        </a:rPr>
                        <a:t>。</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6755052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int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en-US" sz="600" b="0" kern="1200" dirty="0">
                          <a:solidFill>
                            <a:schemeClr val="tx1"/>
                          </a:solidFill>
                          <a:latin typeface="Consolas" panose="020B0609020204030204" pitchFamily="49" charset="0"/>
                          <a:ea typeface="メイリオ" panose="020B0604030504040204" pitchFamily="50" charset="-128"/>
                          <a:cs typeface="+mn-cs"/>
                        </a:rPr>
                        <a:t>int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クラスに変換する</a:t>
                      </a:r>
                      <a:r>
                        <a:rPr kumimoji="1" lang="ja-JP" altLang="en-US" sz="600" kern="1200" dirty="0">
                          <a:latin typeface="メイリオ" panose="020B0604030504040204" pitchFamily="50" charset="-128"/>
                          <a:ea typeface="メイリオ" panose="020B0604030504040204" pitchFamily="50" charset="-128"/>
                        </a:rPr>
                        <a:t>。</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446768485"/>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float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float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クラスに変換する</a:t>
                      </a:r>
                      <a:r>
                        <a:rPr kumimoji="1" lang="ja-JP" altLang="en-US" sz="600" kern="1200" dirty="0">
                          <a:latin typeface="メイリオ" panose="020B0604030504040204" pitchFamily="50" charset="-128"/>
                          <a:ea typeface="メイリオ" panose="020B0604030504040204" pitchFamily="50" charset="-128"/>
                        </a:rPr>
                        <a:t>。</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82579311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str</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str</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クラスに変換する</a:t>
                      </a:r>
                      <a:r>
                        <a:rPr kumimoji="1" lang="ja-JP" altLang="en-US" sz="600" kern="1200" dirty="0">
                          <a:latin typeface="メイリオ" panose="020B0604030504040204" pitchFamily="50" charset="-128"/>
                          <a:ea typeface="メイリオ" panose="020B0604030504040204" pitchFamily="50" charset="-128"/>
                        </a:rPr>
                        <a:t>。</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781757546"/>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divmod</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ふたつの実数の商と剰余を返す</a:t>
                      </a:r>
                      <a:r>
                        <a:rPr kumimoji="1" lang="ja-JP" altLang="en-US" sz="600" kern="1200" dirty="0">
                          <a:latin typeface="メイリオ" panose="020B0604030504040204" pitchFamily="50" charset="-128"/>
                          <a:ea typeface="メイリオ" panose="020B0604030504040204" pitchFamily="50" charset="-128"/>
                        </a:rPr>
                        <a:t>。</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118318935"/>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range()</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range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クラスのオブジェクトを生成する。</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17599414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sorted()</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イテラブルを引数として受け取り、要素を並べ替えた新たな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list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12007847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list()</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tuple()</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set()</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イテラブルを引数として受け取り、それぞれのクラスのオブジェクトに変換する。 </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418285555"/>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enumerate()</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イテラブルを引数として受け取り、</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for</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文などでインデックスと要素を順次返す。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938242766"/>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zip()</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複数のイテラブルを引数として受け取り、</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for</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文などで同じインデックスの要素を順次返す。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290402983"/>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map</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第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引数に受けた関数を、第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引数のイテラブルに作用させた結果を順次返す。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17193896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filter</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第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引数に受けた関数に、第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引数のイテラブルを渡した結果、</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であるイテラブルの要素を順次返す。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045462468"/>
                  </a:ext>
                </a:extLst>
              </a:tr>
            </a:tbl>
          </a:graphicData>
        </a:graphic>
      </p:graphicFrame>
      <p:graphicFrame>
        <p:nvGraphicFramePr>
          <p:cNvPr id="5" name="表 4">
            <a:extLst>
              <a:ext uri="{FF2B5EF4-FFF2-40B4-BE49-F238E27FC236}">
                <a16:creationId xmlns:a16="http://schemas.microsoft.com/office/drawing/2014/main" id="{94EE9A34-D07A-4B40-9FF6-6A503097A037}"/>
              </a:ext>
            </a:extLst>
          </p:cNvPr>
          <p:cNvGraphicFramePr>
            <a:graphicFrameLocks noGrp="1"/>
          </p:cNvGraphicFramePr>
          <p:nvPr>
            <p:extLst>
              <p:ext uri="{D42A27DB-BD31-4B8C-83A1-F6EECF244321}">
                <p14:modId xmlns:p14="http://schemas.microsoft.com/office/powerpoint/2010/main" val="3003926320"/>
              </p:ext>
            </p:extLst>
          </p:nvPr>
        </p:nvGraphicFramePr>
        <p:xfrm>
          <a:off x="185796" y="2119580"/>
          <a:ext cx="1945814" cy="1163520"/>
        </p:xfrm>
        <a:graphic>
          <a:graphicData uri="http://schemas.openxmlformats.org/drawingml/2006/table">
            <a:tbl>
              <a:tblPr firstRow="1" bandRow="1">
                <a:tableStyleId>{9D7B26C5-4107-4FEC-AEDC-1716B250A1EF}</a:tableStyleId>
              </a:tblPr>
              <a:tblGrid>
                <a:gridCol w="494110">
                  <a:extLst>
                    <a:ext uri="{9D8B030D-6E8A-4147-A177-3AD203B41FA5}">
                      <a16:colId xmlns:a16="http://schemas.microsoft.com/office/drawing/2014/main" val="1598553685"/>
                    </a:ext>
                  </a:extLst>
                </a:gridCol>
                <a:gridCol w="435610">
                  <a:extLst>
                    <a:ext uri="{9D8B030D-6E8A-4147-A177-3AD203B41FA5}">
                      <a16:colId xmlns:a16="http://schemas.microsoft.com/office/drawing/2014/main" val="949386625"/>
                    </a:ext>
                  </a:extLst>
                </a:gridCol>
                <a:gridCol w="494110">
                  <a:extLst>
                    <a:ext uri="{9D8B030D-6E8A-4147-A177-3AD203B41FA5}">
                      <a16:colId xmlns:a16="http://schemas.microsoft.com/office/drawing/2014/main" val="959425281"/>
                    </a:ext>
                  </a:extLst>
                </a:gridCol>
                <a:gridCol w="521984">
                  <a:extLst>
                    <a:ext uri="{9D8B030D-6E8A-4147-A177-3AD203B41FA5}">
                      <a16:colId xmlns:a16="http://schemas.microsoft.com/office/drawing/2014/main" val="2071107338"/>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算術演算子</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kern="1200" dirty="0">
                          <a:solidFill>
                            <a:schemeClr val="tx1"/>
                          </a:solidFill>
                          <a:latin typeface="メイリオ" panose="020B0604030504040204" pitchFamily="50" charset="-128"/>
                          <a:ea typeface="メイリオ" panose="020B0604030504040204" pitchFamily="50" charset="-128"/>
                        </a:rPr>
                        <a:t>演算</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算術演算子</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kern="1200" dirty="0">
                          <a:solidFill>
                            <a:schemeClr val="tx1"/>
                          </a:solidFill>
                          <a:latin typeface="メイリオ" panose="020B0604030504040204" pitchFamily="50" charset="-128"/>
                          <a:ea typeface="メイリオ" panose="020B0604030504040204" pitchFamily="50" charset="-128"/>
                        </a:rPr>
                        <a:t>演算</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加算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累乗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468102491"/>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減算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切捨除算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22796294"/>
                  </a:ext>
                </a:extLst>
              </a:tr>
              <a:tr h="0">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乗算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剰余</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785520275"/>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除算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gridSpan="2">
                  <a:txBody>
                    <a:bodyPr/>
                    <a:lstStyle/>
                    <a:p>
                      <a:pPr marL="0" algn="ctr" defTabSz="914400" rtl="0" eaLnBrk="1" fontAlgn="ctr" latinLnBrk="0" hangingPunct="1"/>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hMerge="1">
                  <a:txBody>
                    <a:bodyPr/>
                    <a:lstStyle/>
                    <a:p>
                      <a:pPr marL="0" algn="ctr" defTabSz="914400" rtl="0" eaLnBrk="1" fontAlgn="ctr" latinLnBrk="0" hangingPunct="1"/>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818824592"/>
                  </a:ext>
                </a:extLst>
              </a:tr>
              <a:tr h="0">
                <a:tc gridSpan="4">
                  <a:txBody>
                    <a:bodyPr/>
                    <a:lstStyle/>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算術演算子の右に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 </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を加えることで累積代入となる。</a:t>
                      </a:r>
                    </a:p>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例</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 var += 1 </a:t>
                      </a:r>
                    </a:p>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 var </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に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 </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を加えて新たに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var </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に代入する。</a:t>
                      </a:r>
                    </a:p>
                  </a:txBody>
                  <a:tcPr marL="36000" marR="36000" marT="36000" marB="36000" anchor="ctr"/>
                </a:tc>
                <a:tc hMerge="1">
                  <a:txBody>
                    <a:bodyPr/>
                    <a:lstStyle/>
                    <a:p>
                      <a:pPr marL="0" algn="ctr" defTabSz="914400" rtl="0" eaLnBrk="1" fontAlgn="ctr" latinLnBrk="0" hangingPunct="1"/>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hMerge="1">
                  <a:txBody>
                    <a:bodyPr/>
                    <a:lstStyle/>
                    <a:p>
                      <a:pPr marL="0" algn="ctr" defTabSz="914400" rtl="0" eaLnBrk="1" fontAlgn="ctr" latinLnBrk="0" hangingPunct="1"/>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hMerge="1">
                  <a:txBody>
                    <a:bodyPr/>
                    <a:lstStyle/>
                    <a:p>
                      <a:endParaRPr kumimoji="1" lang="ja-JP" altLang="en-US"/>
                    </a:p>
                  </a:txBody>
                  <a:tcPr/>
                </a:tc>
                <a:extLst>
                  <a:ext uri="{0D108BD9-81ED-4DB2-BD59-A6C34878D82A}">
                    <a16:rowId xmlns:a16="http://schemas.microsoft.com/office/drawing/2014/main" val="3749645882"/>
                  </a:ext>
                </a:extLst>
              </a:tr>
            </a:tbl>
          </a:graphicData>
        </a:graphic>
      </p:graphicFrame>
      <p:sp>
        <p:nvSpPr>
          <p:cNvPr id="6" name="テキスト ボックス 5">
            <a:extLst>
              <a:ext uri="{FF2B5EF4-FFF2-40B4-BE49-F238E27FC236}">
                <a16:creationId xmlns:a16="http://schemas.microsoft.com/office/drawing/2014/main" id="{52112B98-51ED-4BC3-91D0-E948B3A2235B}"/>
              </a:ext>
            </a:extLst>
          </p:cNvPr>
          <p:cNvSpPr txBox="1"/>
          <p:nvPr/>
        </p:nvSpPr>
        <p:spPr>
          <a:xfrm>
            <a:off x="185796" y="256677"/>
            <a:ext cx="3084454" cy="241980"/>
          </a:xfrm>
          <a:prstGeom prst="rect">
            <a:avLst/>
          </a:prstGeom>
          <a:noFill/>
          <a:ln w="12700" cmpd="sng">
            <a:noFill/>
          </a:ln>
        </p:spPr>
        <p:style>
          <a:lnRef idx="0">
            <a:scrgbClr r="0" g="0" b="0"/>
          </a:lnRef>
          <a:fillRef idx="0">
            <a:scrgbClr r="0" g="0" b="0"/>
          </a:fillRef>
          <a:effectRef idx="0">
            <a:scrgbClr r="0" g="0" b="0"/>
          </a:effectRef>
          <a:fontRef idx="minor">
            <a:schemeClr val="dk1"/>
          </a:fontRef>
        </p:style>
        <p:txBody>
          <a:bodyPr wrap="square" lIns="36000" tIns="36000" rIns="36000" bIns="36000" rtlCol="0" anchor="t" anchorCtr="0">
            <a:spAutoFit/>
          </a:bodyPr>
          <a:lstStyle/>
          <a:p>
            <a:r>
              <a:rPr kumimoji="1" lang="en-US" altLang="ja-JP" sz="1100" b="1" dirty="0">
                <a:solidFill>
                  <a:schemeClr val="tx1"/>
                </a:solidFill>
                <a:latin typeface="メイリオ" panose="020B0604030504040204" pitchFamily="50" charset="-128"/>
                <a:ea typeface="メイリオ" panose="020B0604030504040204" pitchFamily="50" charset="-128"/>
              </a:rPr>
              <a:t>Python</a:t>
            </a:r>
            <a:r>
              <a:rPr kumimoji="1" lang="ja-JP" altLang="en-US" sz="1100" b="1" dirty="0">
                <a:solidFill>
                  <a:schemeClr val="tx1"/>
                </a:solidFill>
                <a:latin typeface="メイリオ" panose="020B0604030504040204" pitchFamily="50" charset="-128"/>
                <a:ea typeface="メイリオ" panose="020B0604030504040204" pitchFamily="50" charset="-128"/>
              </a:rPr>
              <a:t> </a:t>
            </a:r>
            <a:r>
              <a:rPr kumimoji="1" lang="en-US" altLang="ja-JP" sz="1100" b="1" dirty="0">
                <a:solidFill>
                  <a:schemeClr val="tx1"/>
                </a:solidFill>
                <a:latin typeface="メイリオ" panose="020B0604030504040204" pitchFamily="50" charset="-128"/>
                <a:ea typeface="メイリオ" panose="020B0604030504040204" pitchFamily="50" charset="-128"/>
              </a:rPr>
              <a:t>Cheat</a:t>
            </a:r>
            <a:r>
              <a:rPr kumimoji="1" lang="ja-JP" altLang="en-US" sz="1100" b="1" dirty="0">
                <a:solidFill>
                  <a:schemeClr val="tx1"/>
                </a:solidFill>
                <a:latin typeface="メイリオ" panose="020B0604030504040204" pitchFamily="50" charset="-128"/>
                <a:ea typeface="メイリオ" panose="020B0604030504040204" pitchFamily="50" charset="-128"/>
              </a:rPr>
              <a:t> </a:t>
            </a:r>
            <a:r>
              <a:rPr kumimoji="1" lang="en-US" altLang="ja-JP" sz="1100" b="1" dirty="0">
                <a:solidFill>
                  <a:schemeClr val="tx1"/>
                </a:solidFill>
                <a:latin typeface="メイリオ" panose="020B0604030504040204" pitchFamily="50" charset="-128"/>
                <a:ea typeface="メイリオ" panose="020B0604030504040204" pitchFamily="50" charset="-128"/>
              </a:rPr>
              <a:t>Sheet	</a:t>
            </a:r>
            <a:r>
              <a:rPr lang="en-US" altLang="ja-JP" sz="1100" b="1" dirty="0">
                <a:solidFill>
                  <a:schemeClr val="tx1"/>
                </a:solidFill>
                <a:latin typeface="メイリオ" panose="020B0604030504040204" pitchFamily="50" charset="-128"/>
                <a:ea typeface="メイリオ" panose="020B0604030504040204" pitchFamily="50" charset="-128"/>
              </a:rPr>
              <a:t> ver.20200600</a:t>
            </a:r>
            <a:endParaRPr kumimoji="1" lang="ja-JP" altLang="en-US" sz="1100" b="1" dirty="0">
              <a:solidFill>
                <a:schemeClr val="tx1"/>
              </a:solidFill>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A1970AFD-4AF6-4122-B09E-07E58FF1B040}"/>
              </a:ext>
            </a:extLst>
          </p:cNvPr>
          <p:cNvGraphicFramePr>
            <a:graphicFrameLocks noGrp="1"/>
          </p:cNvGraphicFramePr>
          <p:nvPr>
            <p:extLst>
              <p:ext uri="{D42A27DB-BD31-4B8C-83A1-F6EECF244321}">
                <p14:modId xmlns:p14="http://schemas.microsoft.com/office/powerpoint/2010/main" val="3718912129"/>
              </p:ext>
            </p:extLst>
          </p:nvPr>
        </p:nvGraphicFramePr>
        <p:xfrm>
          <a:off x="2178877" y="498657"/>
          <a:ext cx="3398254" cy="1091520"/>
        </p:xfrm>
        <a:graphic>
          <a:graphicData uri="http://schemas.openxmlformats.org/drawingml/2006/table">
            <a:tbl>
              <a:tblPr firstRow="1" bandRow="1">
                <a:tableStyleId>{9D7B26C5-4107-4FEC-AEDC-1716B250A1EF}</a:tableStyleId>
              </a:tblPr>
              <a:tblGrid>
                <a:gridCol w="402200">
                  <a:extLst>
                    <a:ext uri="{9D8B030D-6E8A-4147-A177-3AD203B41FA5}">
                      <a16:colId xmlns:a16="http://schemas.microsoft.com/office/drawing/2014/main" val="1598553685"/>
                    </a:ext>
                  </a:extLst>
                </a:gridCol>
                <a:gridCol w="276907">
                  <a:extLst>
                    <a:ext uri="{9D8B030D-6E8A-4147-A177-3AD203B41FA5}">
                      <a16:colId xmlns:a16="http://schemas.microsoft.com/office/drawing/2014/main" val="949386625"/>
                    </a:ext>
                  </a:extLst>
                </a:gridCol>
                <a:gridCol w="265675">
                  <a:extLst>
                    <a:ext uri="{9D8B030D-6E8A-4147-A177-3AD203B41FA5}">
                      <a16:colId xmlns:a16="http://schemas.microsoft.com/office/drawing/2014/main" val="3803638482"/>
                    </a:ext>
                  </a:extLst>
                </a:gridCol>
                <a:gridCol w="494275">
                  <a:extLst>
                    <a:ext uri="{9D8B030D-6E8A-4147-A177-3AD203B41FA5}">
                      <a16:colId xmlns:a16="http://schemas.microsoft.com/office/drawing/2014/main" val="959425281"/>
                    </a:ext>
                  </a:extLst>
                </a:gridCol>
                <a:gridCol w="665725">
                  <a:extLst>
                    <a:ext uri="{9D8B030D-6E8A-4147-A177-3AD203B41FA5}">
                      <a16:colId xmlns:a16="http://schemas.microsoft.com/office/drawing/2014/main" val="2355896274"/>
                    </a:ext>
                  </a:extLst>
                </a:gridCol>
                <a:gridCol w="649850">
                  <a:extLst>
                    <a:ext uri="{9D8B030D-6E8A-4147-A177-3AD203B41FA5}">
                      <a16:colId xmlns:a16="http://schemas.microsoft.com/office/drawing/2014/main" val="114504065"/>
                    </a:ext>
                  </a:extLst>
                </a:gridCol>
                <a:gridCol w="643622">
                  <a:extLst>
                    <a:ext uri="{9D8B030D-6E8A-4147-A177-3AD203B41FA5}">
                      <a16:colId xmlns:a16="http://schemas.microsoft.com/office/drawing/2014/main" val="2071107338"/>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基本的な</a:t>
                      </a:r>
                      <a:b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b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組み込み</a:t>
                      </a:r>
                      <a:b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b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クラス</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kern="1200" dirty="0">
                          <a:solidFill>
                            <a:schemeClr val="tx1"/>
                          </a:solidFill>
                          <a:latin typeface="メイリオ" panose="020B0604030504040204" pitchFamily="50" charset="-128"/>
                          <a:ea typeface="メイリオ" panose="020B0604030504040204" pitchFamily="50" charset="-128"/>
                        </a:rPr>
                        <a:t>順序</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変更</a:t>
                      </a:r>
                    </a:p>
                  </a:txBody>
                  <a:tcPr marL="36000" marR="36000" marT="36000" marB="360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要素の重複</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記述方法</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初期化 </a:t>
                      </a:r>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空</a:t>
                      </a:r>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対応するもの</a:t>
                      </a:r>
                    </a:p>
                  </a:txBody>
                  <a:tcPr marL="36000" marR="36000" marT="36000" marB="36000" anchor="ctr"/>
                </a:tc>
                <a:extLst>
                  <a:ext uri="{0D108BD9-81ED-4DB2-BD59-A6C34878D82A}">
                    <a16:rowId xmlns:a16="http://schemas.microsoft.com/office/drawing/2014/main" val="1535805284"/>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list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あり</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可能</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可能</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要素</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要素</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a:t>
                      </a:r>
                    </a:p>
                  </a:txBody>
                  <a:tcPr marL="36000" marR="36000" marT="36000" marB="3600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e_lst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リスト</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468102491"/>
                  </a:ext>
                </a:extLst>
              </a:tr>
              <a:tr h="0">
                <a:tc>
                  <a:txBody>
                    <a:bodyPr/>
                    <a:lstStyle/>
                    <a:p>
                      <a:pPr marL="0" algn="ctr" defTabSz="914400" rtl="0" eaLnBrk="1" fontAlgn="ctr" latinLnBrk="0" hangingPunct="1"/>
                      <a:r>
                        <a:rPr kumimoji="1" lang="en-US" sz="600" b="0" kern="1200" dirty="0">
                          <a:solidFill>
                            <a:schemeClr val="tx1"/>
                          </a:solidFill>
                          <a:latin typeface="Consolas" panose="020B0609020204030204" pitchFamily="49" charset="0"/>
                          <a:ea typeface="メイリオ" panose="020B0604030504040204" pitchFamily="50" charset="-128"/>
                          <a:cs typeface="+mn-cs"/>
                        </a:rPr>
                        <a:t>tuple</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あり</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不可</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可能</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要素</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要素</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a:t>
                      </a:r>
                    </a:p>
                  </a:txBody>
                  <a:tcPr marL="36000" marR="36000" marT="36000" marB="3600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e_tpl</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変更不能リスト</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22796294"/>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set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なし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可能</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不可</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要素</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要素</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a:t>
                      </a:r>
                    </a:p>
                  </a:txBody>
                  <a:tcPr marL="36000" marR="36000" marT="36000" marB="3600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set()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集合</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785520275"/>
                  </a:ext>
                </a:extLst>
              </a:tr>
              <a:tr h="0">
                <a:tc>
                  <a:txBody>
                    <a:bodyPr/>
                    <a:lstStyle/>
                    <a:p>
                      <a:pPr marL="0" algn="ctr" defTabSz="914400" rtl="0" eaLnBrk="1" fontAlgn="ctr" latinLnBrk="0" hangingPunct="1"/>
                      <a:r>
                        <a:rPr kumimoji="1" lang="en-US" sz="600" b="0" kern="1200" dirty="0" err="1">
                          <a:solidFill>
                            <a:schemeClr val="tx1"/>
                          </a:solidFill>
                          <a:latin typeface="Consolas" panose="020B0609020204030204" pitchFamily="49" charset="0"/>
                          <a:ea typeface="メイリオ" panose="020B0604030504040204" pitchFamily="50" charset="-128"/>
                          <a:cs typeface="+mn-cs"/>
                        </a:rPr>
                        <a:t>dict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なし</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可能</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キーは不可</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キー</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値</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キー</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値</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a:t>
                      </a:r>
                    </a:p>
                  </a:txBody>
                  <a:tcPr marL="36000" marR="36000" marT="36000" marB="3600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e_dict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辞書</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027165698"/>
                  </a:ext>
                </a:extLst>
              </a:tr>
            </a:tbl>
          </a:graphicData>
        </a:graphic>
      </p:graphicFrame>
      <p:graphicFrame>
        <p:nvGraphicFramePr>
          <p:cNvPr id="9" name="表 8">
            <a:extLst>
              <a:ext uri="{FF2B5EF4-FFF2-40B4-BE49-F238E27FC236}">
                <a16:creationId xmlns:a16="http://schemas.microsoft.com/office/drawing/2014/main" id="{B061DCE7-87B6-4C96-9364-DFBCA6916DCA}"/>
              </a:ext>
            </a:extLst>
          </p:cNvPr>
          <p:cNvGraphicFramePr>
            <a:graphicFrameLocks noGrp="1"/>
          </p:cNvGraphicFramePr>
          <p:nvPr>
            <p:extLst>
              <p:ext uri="{D42A27DB-BD31-4B8C-83A1-F6EECF244321}">
                <p14:modId xmlns:p14="http://schemas.microsoft.com/office/powerpoint/2010/main" val="2032379683"/>
              </p:ext>
            </p:extLst>
          </p:nvPr>
        </p:nvGraphicFramePr>
        <p:xfrm>
          <a:off x="2178877" y="1637620"/>
          <a:ext cx="2642118" cy="1418400"/>
        </p:xfrm>
        <a:graphic>
          <a:graphicData uri="http://schemas.openxmlformats.org/drawingml/2006/table">
            <a:tbl>
              <a:tblPr firstRow="1" bandRow="1">
                <a:tableStyleId>{9D7B26C5-4107-4FEC-AEDC-1716B250A1EF}</a:tableStyleId>
              </a:tblPr>
              <a:tblGrid>
                <a:gridCol w="402200">
                  <a:extLst>
                    <a:ext uri="{9D8B030D-6E8A-4147-A177-3AD203B41FA5}">
                      <a16:colId xmlns:a16="http://schemas.microsoft.com/office/drawing/2014/main" val="1598553685"/>
                    </a:ext>
                  </a:extLst>
                </a:gridCol>
                <a:gridCol w="837175">
                  <a:extLst>
                    <a:ext uri="{9D8B030D-6E8A-4147-A177-3AD203B41FA5}">
                      <a16:colId xmlns:a16="http://schemas.microsoft.com/office/drawing/2014/main" val="949386625"/>
                    </a:ext>
                  </a:extLst>
                </a:gridCol>
                <a:gridCol w="360925">
                  <a:extLst>
                    <a:ext uri="{9D8B030D-6E8A-4147-A177-3AD203B41FA5}">
                      <a16:colId xmlns:a16="http://schemas.microsoft.com/office/drawing/2014/main" val="959425281"/>
                    </a:ext>
                  </a:extLst>
                </a:gridCol>
                <a:gridCol w="1041818">
                  <a:extLst>
                    <a:ext uri="{9D8B030D-6E8A-4147-A177-3AD203B41FA5}">
                      <a16:colId xmlns:a16="http://schemas.microsoft.com/office/drawing/2014/main" val="2071107338"/>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比較</a:t>
                      </a:r>
                      <a:endParaRPr kumimoji="1" lang="en-US" altLang="ja-JP" sz="600" b="1"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演算子</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kern="1200" dirty="0">
                          <a:solidFill>
                            <a:schemeClr val="tx1"/>
                          </a:solidFill>
                          <a:latin typeface="メイリオ" panose="020B0604030504040204" pitchFamily="50" charset="-128"/>
                          <a:ea typeface="メイリオ" panose="020B0604030504040204" pitchFamily="50" charset="-128"/>
                        </a:rPr>
                        <a:t>演算</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比較</a:t>
                      </a:r>
                      <a:endParaRPr kumimoji="1" lang="en-US" altLang="ja-JP" sz="600" b="1"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演算子</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kern="1200" dirty="0">
                          <a:solidFill>
                            <a:schemeClr val="tx1"/>
                          </a:solidFill>
                          <a:latin typeface="メイリオ" panose="020B0604030504040204" pitchFamily="50" charset="-128"/>
                          <a:ea typeface="メイリオ" panose="020B0604030504040204" pitchFamily="50" charset="-128"/>
                        </a:rPr>
                        <a:t>演算</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&lt;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より小</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&gt;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より大</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468102491"/>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&lt;=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以下</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&gt;=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以上</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22796294"/>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と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は等しい</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と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は等しくない</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785520275"/>
                  </a:ext>
                </a:extLst>
              </a:tr>
              <a:tr h="0">
                <a:tc>
                  <a:txBody>
                    <a:bodyPr/>
                    <a:lstStyle/>
                    <a:p>
                      <a:pPr marL="0" algn="ctr" defTabSz="914400" rtl="0" eaLnBrk="1" fontAlgn="ctr" latinLnBrk="0" hangingPunct="1"/>
                      <a:r>
                        <a:rPr kumimoji="1" lang="en-US" sz="600" b="0" kern="1200" dirty="0">
                          <a:solidFill>
                            <a:schemeClr val="tx1"/>
                          </a:solidFill>
                          <a:latin typeface="Consolas" panose="020B0609020204030204" pitchFamily="49" charset="0"/>
                          <a:ea typeface="メイリオ" panose="020B0604030504040204" pitchFamily="50" charset="-128"/>
                          <a:cs typeface="+mn-cs"/>
                        </a:rPr>
                        <a:t>A and B</a:t>
                      </a: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および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が </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ならば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p>
                  </a:txBody>
                  <a:tcPr marL="36000" marR="36000" marT="36000" marB="36000" anchor="ctr"/>
                </a:tc>
                <a:tc>
                  <a:txBody>
                    <a:bodyPr/>
                    <a:lstStyle/>
                    <a:p>
                      <a:pPr algn="ct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 or B</a:t>
                      </a:r>
                      <a:endParaRPr kumimoji="1" lang="ja-JP" alt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algn="ct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または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が </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algn="ct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ならば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endParaRPr kumimoji="1" lang="ja-JP" alt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027165698"/>
                  </a:ext>
                </a:extLst>
              </a:tr>
              <a:tr h="0">
                <a:tc>
                  <a:txBody>
                    <a:bodyPr/>
                    <a:lstStyle/>
                    <a:p>
                      <a:pPr marL="0" algn="ctr" defTabSz="914400" rtl="0" eaLnBrk="1" fontAlgn="ctr" latinLnBrk="0" hangingPunct="1"/>
                      <a:r>
                        <a:rPr kumimoji="1" lang="en-US" sz="600" b="0" kern="1200" dirty="0">
                          <a:solidFill>
                            <a:schemeClr val="tx1"/>
                          </a:solidFill>
                          <a:latin typeface="Consolas" panose="020B0609020204030204" pitchFamily="49" charset="0"/>
                          <a:ea typeface="メイリオ" panose="020B0604030504040204" pitchFamily="50" charset="-128"/>
                          <a:cs typeface="+mn-cs"/>
                        </a:rPr>
                        <a:t>A in B</a:t>
                      </a:r>
                    </a:p>
                  </a:txBody>
                  <a:tcPr marL="36000" marR="36000" marT="36000" marB="36000" anchor="ctr"/>
                </a:tc>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B</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に</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含まれていれば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p>
                  </a:txBody>
                  <a:tcPr marL="36000" marR="36000" marT="36000" marB="36000" anchor="ctr"/>
                </a:tc>
                <a:tc>
                  <a:txBody>
                    <a:bodyPr/>
                    <a:lstStyle/>
                    <a:p>
                      <a:pPr algn="ct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not A</a:t>
                      </a:r>
                      <a:endParaRPr kumimoji="1" lang="ja-JP" alt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algn="ct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ならば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False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algn="ct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False</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ならば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True</a:t>
                      </a:r>
                      <a:endParaRPr kumimoji="1" lang="ja-JP" alt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818824592"/>
                  </a:ext>
                </a:extLst>
              </a:tr>
              <a:tr h="0">
                <a:tc gridSpan="4">
                  <a:txBody>
                    <a:bodyPr/>
                    <a:lstStyle/>
                    <a:p>
                      <a:pPr marL="0" algn="ctr" defTabSz="914400" rtl="0" eaLnBrk="1" fontAlgn="ctr" latinLnBrk="0" hangingPunct="1"/>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オブジェクトの参照先を比較する場合は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is</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を使用する。</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hMerge="1">
                  <a:txBody>
                    <a:bodyPr/>
                    <a:lstStyle/>
                    <a:p>
                      <a:pPr marL="0" algn="ctr" defTabSz="914400" rtl="0" eaLnBrk="1" fontAlgn="ctr" latinLnBrk="0" hangingPunct="1"/>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tc hMerge="1">
                  <a:txBody>
                    <a:bodyPr/>
                    <a:lstStyle/>
                    <a:p>
                      <a:pPr algn="ctr"/>
                      <a:endParaRPr kumimoji="1" lang="ja-JP" alt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hMerge="1">
                  <a:txBody>
                    <a:bodyPr/>
                    <a:lstStyle/>
                    <a:p>
                      <a:pPr algn="ctr"/>
                      <a:endParaRPr kumimoji="1" lang="ja-JP" alt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371916794"/>
                  </a:ext>
                </a:extLst>
              </a:tr>
            </a:tbl>
          </a:graphicData>
        </a:graphic>
      </p:graphicFrame>
      <p:graphicFrame>
        <p:nvGraphicFramePr>
          <p:cNvPr id="10" name="表 9">
            <a:extLst>
              <a:ext uri="{FF2B5EF4-FFF2-40B4-BE49-F238E27FC236}">
                <a16:creationId xmlns:a16="http://schemas.microsoft.com/office/drawing/2014/main" id="{5145673B-1C82-4E4D-879A-34597D0257E9}"/>
              </a:ext>
            </a:extLst>
          </p:cNvPr>
          <p:cNvGraphicFramePr>
            <a:graphicFrameLocks noGrp="1"/>
          </p:cNvGraphicFramePr>
          <p:nvPr>
            <p:extLst>
              <p:ext uri="{D42A27DB-BD31-4B8C-83A1-F6EECF244321}">
                <p14:modId xmlns:p14="http://schemas.microsoft.com/office/powerpoint/2010/main" val="1338624955"/>
              </p:ext>
            </p:extLst>
          </p:nvPr>
        </p:nvGraphicFramePr>
        <p:xfrm>
          <a:off x="6016005" y="3465866"/>
          <a:ext cx="1564250" cy="1313280"/>
        </p:xfrm>
        <a:graphic>
          <a:graphicData uri="http://schemas.openxmlformats.org/drawingml/2006/table">
            <a:tbl>
              <a:tblPr firstRow="1" bandRow="1">
                <a:tableStyleId>{9D7B26C5-4107-4FEC-AEDC-1716B250A1EF}</a:tableStyleId>
              </a:tblPr>
              <a:tblGrid>
                <a:gridCol w="1564250">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if </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文による条件分岐</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if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条件</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条件が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True</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の場合の処理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游ゴシック" panose="020B0400000000000000" pitchFamily="50" charset="-128"/>
                        <a:cs typeface="+mn-cs"/>
                      </a:endParaRPr>
                    </a:p>
                  </a:txBody>
                  <a:tcPr marL="36000" marR="36000" marT="36000" marB="36000" anchor="ctr"/>
                </a:tc>
                <a:extLst>
                  <a:ext uri="{0D108BD9-81ED-4DB2-BD59-A6C34878D82A}">
                    <a16:rowId xmlns:a16="http://schemas.microsoft.com/office/drawing/2014/main" val="396236683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if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条件</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_1:</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条件</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_1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が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True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の場合の処理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elif</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条件</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_2:</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条件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が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True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の場合の処理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elif</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条件</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_3:</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条件</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_3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が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True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の場合の処理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&lt;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中略</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&gt;</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else:</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条件がすべて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False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の場合の処理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4131865764"/>
                  </a:ext>
                </a:extLst>
              </a:tr>
            </a:tbl>
          </a:graphicData>
        </a:graphic>
      </p:graphicFrame>
      <p:graphicFrame>
        <p:nvGraphicFramePr>
          <p:cNvPr id="11" name="表 10">
            <a:extLst>
              <a:ext uri="{FF2B5EF4-FFF2-40B4-BE49-F238E27FC236}">
                <a16:creationId xmlns:a16="http://schemas.microsoft.com/office/drawing/2014/main" id="{A4B9D888-8F5B-4E09-8095-B9ED9D713EB5}"/>
              </a:ext>
            </a:extLst>
          </p:cNvPr>
          <p:cNvGraphicFramePr>
            <a:graphicFrameLocks noGrp="1"/>
          </p:cNvGraphicFramePr>
          <p:nvPr>
            <p:extLst>
              <p:ext uri="{D42A27DB-BD31-4B8C-83A1-F6EECF244321}">
                <p14:modId xmlns:p14="http://schemas.microsoft.com/office/powerpoint/2010/main" val="3249329224"/>
              </p:ext>
            </p:extLst>
          </p:nvPr>
        </p:nvGraphicFramePr>
        <p:xfrm>
          <a:off x="6016005" y="4836038"/>
          <a:ext cx="1875617" cy="1823040"/>
        </p:xfrm>
        <a:graphic>
          <a:graphicData uri="http://schemas.openxmlformats.org/drawingml/2006/table">
            <a:tbl>
              <a:tblPr firstRow="1" bandRow="1">
                <a:tableStyleId>{9D7B26C5-4107-4FEC-AEDC-1716B250A1EF}</a:tableStyleId>
              </a:tblPr>
              <a:tblGrid>
                <a:gridCol w="1875617">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for/while </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文による繰り返し</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繰り返し可能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イテラブル</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なオブジェクトとは、アクセスするたびに順にひとつずつ値を返すことができるクラスのオブジェクト。</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for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文などでイテレータを返す。</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list, tuple, set, str, range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など</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p>
                  </a:txBody>
                  <a:tcPr marL="36000" marR="36000" marT="36000" marB="36000" anchor="ctr"/>
                </a:tc>
                <a:extLst>
                  <a:ext uri="{0D108BD9-81ED-4DB2-BD59-A6C34878D82A}">
                    <a16:rowId xmlns:a16="http://schemas.microsoft.com/office/drawing/2014/main" val="396236683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for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変数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in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繰り返し可能なオブジェクト</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イテレータをひとつずつ受け取った</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変数に対する処理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3407217137"/>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while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条件</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条件が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True</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の間繰り返す処理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ループの中で条件を変化させる処理、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またはループから抜ける処理が必要</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4036533184"/>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for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や</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while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文の中では次の文も使用できる </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(if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文と組み合わせる</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break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一番内側のループを抜ける</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continue</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一番内側のループの次のステップへ</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291424060"/>
                  </a:ext>
                </a:extLst>
              </a:tr>
            </a:tbl>
          </a:graphicData>
        </a:graphic>
      </p:graphicFrame>
      <p:graphicFrame>
        <p:nvGraphicFramePr>
          <p:cNvPr id="12" name="表 11">
            <a:extLst>
              <a:ext uri="{FF2B5EF4-FFF2-40B4-BE49-F238E27FC236}">
                <a16:creationId xmlns:a16="http://schemas.microsoft.com/office/drawing/2014/main" id="{8AEE6E36-59C5-48D1-832B-C47E1922AE90}"/>
              </a:ext>
            </a:extLst>
          </p:cNvPr>
          <p:cNvGraphicFramePr>
            <a:graphicFrameLocks noGrp="1"/>
          </p:cNvGraphicFramePr>
          <p:nvPr>
            <p:extLst>
              <p:ext uri="{D42A27DB-BD31-4B8C-83A1-F6EECF244321}">
                <p14:modId xmlns:p14="http://schemas.microsoft.com/office/powerpoint/2010/main" val="1042588354"/>
              </p:ext>
            </p:extLst>
          </p:nvPr>
        </p:nvGraphicFramePr>
        <p:xfrm>
          <a:off x="7995409" y="1080194"/>
          <a:ext cx="1764275" cy="692640"/>
        </p:xfrm>
        <a:graphic>
          <a:graphicData uri="http://schemas.openxmlformats.org/drawingml/2006/table">
            <a:tbl>
              <a:tblPr firstRow="1" bandRow="1">
                <a:tableStyleId>{9D7B26C5-4107-4FEC-AEDC-1716B250A1EF}</a:tableStyleId>
              </a:tblPr>
              <a:tblGrid>
                <a:gridCol w="1764275">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def </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文による関数の定義</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def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関数名</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引数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関数内部の処理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return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関数の戻り値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値を返す場合</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3962366831"/>
                  </a:ext>
                </a:extLst>
              </a:tr>
            </a:tbl>
          </a:graphicData>
        </a:graphic>
      </p:graphicFrame>
      <p:graphicFrame>
        <p:nvGraphicFramePr>
          <p:cNvPr id="13" name="表 12">
            <a:extLst>
              <a:ext uri="{FF2B5EF4-FFF2-40B4-BE49-F238E27FC236}">
                <a16:creationId xmlns:a16="http://schemas.microsoft.com/office/drawing/2014/main" id="{89DBB88B-F274-4982-BBF0-55CEAB4E7970}"/>
              </a:ext>
            </a:extLst>
          </p:cNvPr>
          <p:cNvGraphicFramePr>
            <a:graphicFrameLocks noGrp="1"/>
          </p:cNvGraphicFramePr>
          <p:nvPr>
            <p:extLst>
              <p:ext uri="{D42A27DB-BD31-4B8C-83A1-F6EECF244321}">
                <p14:modId xmlns:p14="http://schemas.microsoft.com/office/powerpoint/2010/main" val="2065638669"/>
              </p:ext>
            </p:extLst>
          </p:nvPr>
        </p:nvGraphicFramePr>
        <p:xfrm>
          <a:off x="5611552" y="206213"/>
          <a:ext cx="2326250" cy="418320"/>
        </p:xfrm>
        <a:graphic>
          <a:graphicData uri="http://schemas.openxmlformats.org/drawingml/2006/table">
            <a:tbl>
              <a:tblPr firstRow="1" bandRow="1">
                <a:tableStyleId>{9D7B26C5-4107-4FEC-AEDC-1716B250A1EF}</a:tableStyleId>
              </a:tblPr>
              <a:tblGrid>
                <a:gridCol w="2326250">
                  <a:extLst>
                    <a:ext uri="{9D8B030D-6E8A-4147-A177-3AD203B41FA5}">
                      <a16:colId xmlns:a16="http://schemas.microsoft.com/office/drawing/2014/main" val="2702840829"/>
                    </a:ext>
                  </a:extLst>
                </a:gridCol>
              </a:tblGrid>
              <a:tr h="11700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import </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文によるモジュールのインポート</a:t>
                      </a:r>
                    </a:p>
                  </a:txBody>
                  <a:tcPr marL="36000" marR="36000" marT="36000" marB="36000" anchor="ctr"/>
                </a:tc>
                <a:extLst>
                  <a:ext uri="{0D108BD9-81ED-4DB2-BD59-A6C34878D82A}">
                    <a16:rowId xmlns:a16="http://schemas.microsoft.com/office/drawing/2014/main" val="1535805284"/>
                  </a:ext>
                </a:extLst>
              </a:tr>
              <a:tr h="182459">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import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モジュール名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as</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別名</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from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モジュール名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import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モジュール内の関数やクラスの名前</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3962366831"/>
                  </a:ext>
                </a:extLst>
              </a:tr>
            </a:tbl>
          </a:graphicData>
        </a:graphic>
      </p:graphicFrame>
      <p:graphicFrame>
        <p:nvGraphicFramePr>
          <p:cNvPr id="14" name="表 13">
            <a:extLst>
              <a:ext uri="{FF2B5EF4-FFF2-40B4-BE49-F238E27FC236}">
                <a16:creationId xmlns:a16="http://schemas.microsoft.com/office/drawing/2014/main" id="{522EA19D-A40F-4703-BBB9-BBE080B04B07}"/>
              </a:ext>
            </a:extLst>
          </p:cNvPr>
          <p:cNvGraphicFramePr>
            <a:graphicFrameLocks noGrp="1"/>
          </p:cNvGraphicFramePr>
          <p:nvPr>
            <p:extLst>
              <p:ext uri="{D42A27DB-BD31-4B8C-83A1-F6EECF244321}">
                <p14:modId xmlns:p14="http://schemas.microsoft.com/office/powerpoint/2010/main" val="3390155171"/>
              </p:ext>
            </p:extLst>
          </p:nvPr>
        </p:nvGraphicFramePr>
        <p:xfrm>
          <a:off x="185796" y="498657"/>
          <a:ext cx="1945813" cy="1581840"/>
        </p:xfrm>
        <a:graphic>
          <a:graphicData uri="http://schemas.openxmlformats.org/drawingml/2006/table">
            <a:tbl>
              <a:tblPr firstRow="1" bandRow="1">
                <a:tableStyleId>{9D7B26C5-4107-4FEC-AEDC-1716B250A1EF}</a:tableStyleId>
              </a:tblPr>
              <a:tblGrid>
                <a:gridCol w="747241">
                  <a:extLst>
                    <a:ext uri="{9D8B030D-6E8A-4147-A177-3AD203B41FA5}">
                      <a16:colId xmlns:a16="http://schemas.microsoft.com/office/drawing/2014/main" val="2702840829"/>
                    </a:ext>
                  </a:extLst>
                </a:gridCol>
                <a:gridCol w="1198572">
                  <a:extLst>
                    <a:ext uri="{9D8B030D-6E8A-4147-A177-3AD203B41FA5}">
                      <a16:colId xmlns:a16="http://schemas.microsoft.com/office/drawing/2014/main" val="2289500085"/>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基本的な</a:t>
                      </a:r>
                      <a:endParaRPr kumimoji="1" lang="en-US" altLang="ja-JP" sz="600" b="1"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組み込み</a:t>
                      </a:r>
                      <a:b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b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クラス</a:t>
                      </a:r>
                    </a:p>
                  </a:txBody>
                  <a:tcPr marL="36000" marR="36000" marT="36000" marB="360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対応するもの</a:t>
                      </a:r>
                    </a:p>
                  </a:txBody>
                  <a:tcPr marL="36000" marR="36000" marT="36000" marB="36000" anchor="ctr"/>
                </a:tc>
                <a:extLst>
                  <a:ext uri="{0D108BD9-81ED-4DB2-BD59-A6C34878D82A}">
                    <a16:rowId xmlns:a16="http://schemas.microsoft.com/office/drawing/2014/main" val="1535805284"/>
                  </a:ext>
                </a:extLst>
              </a:tr>
              <a:tr h="0">
                <a:tc>
                  <a:txBody>
                    <a:bodyPr/>
                    <a:lstStyle/>
                    <a:p>
                      <a:pPr marL="0" algn="ctr" defTabSz="914400" rtl="0" eaLnBrk="1" fontAlgn="ctr" latinLnBrk="0" hangingPunct="1"/>
                      <a:r>
                        <a:rPr kumimoji="1" lang="en-US" altLang="ja-JP" sz="600" b="0" kern="1200" dirty="0">
                          <a:solidFill>
                            <a:schemeClr val="tx1"/>
                          </a:solidFill>
                          <a:latin typeface="游ゴシック" panose="020B0400000000000000" pitchFamily="50" charset="-128"/>
                          <a:ea typeface="游ゴシック" panose="020B0400000000000000" pitchFamily="50" charset="-128"/>
                          <a:cs typeface="+mn-cs"/>
                        </a:rPr>
                        <a:t>bool</a:t>
                      </a:r>
                      <a:endParaRPr kumimoji="1" lang="en-US" sz="600" b="0" kern="1200" dirty="0">
                        <a:solidFill>
                          <a:schemeClr val="tx1"/>
                        </a:solidFill>
                        <a:latin typeface="游ゴシック" panose="020B0400000000000000" pitchFamily="50" charset="-128"/>
                        <a:ea typeface="游ゴシック" panose="020B0400000000000000" pitchFamily="50" charset="-128"/>
                        <a:cs typeface="+mn-cs"/>
                      </a:endParaRPr>
                    </a:p>
                  </a:txBody>
                  <a:tcPr marL="36000" marR="36000" marT="36000" marB="36000" anchor="ctr"/>
                </a:tc>
                <a:tc>
                  <a:txBody>
                    <a:bodyPr/>
                    <a:lstStyle/>
                    <a:p>
                      <a:pPr marL="0" algn="ctr" defTabSz="914400" rtl="0" eaLnBrk="1" fontAlgn="ctr" latinLnBrk="0" hangingPunct="1"/>
                      <a:r>
                        <a:rPr kumimoji="1" lang="en-US" sz="600" b="0" kern="1200" dirty="0">
                          <a:solidFill>
                            <a:schemeClr val="tx1"/>
                          </a:solidFill>
                          <a:latin typeface="Consolas" panose="020B0609020204030204" pitchFamily="49" charset="0"/>
                          <a:ea typeface="メイリオ" panose="020B0604030504040204" pitchFamily="50" charset="-128"/>
                          <a:cs typeface="+mn-cs"/>
                        </a:rPr>
                        <a:t>True</a:t>
                      </a:r>
                      <a:r>
                        <a:rPr kumimoji="1" 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または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False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の真理値</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40108047"/>
                  </a:ext>
                </a:extLst>
              </a:tr>
              <a:tr h="0">
                <a:tc>
                  <a:txBody>
                    <a:bodyPr/>
                    <a:lstStyle/>
                    <a:p>
                      <a:pPr marL="0" algn="ctr" defTabSz="914400" rtl="0" eaLnBrk="1" fontAlgn="ctr" latinLnBrk="0" hangingPunct="1"/>
                      <a:r>
                        <a:rPr kumimoji="1" lang="en-US" sz="600" b="0" kern="1200" dirty="0">
                          <a:solidFill>
                            <a:schemeClr val="tx1"/>
                          </a:solidFill>
                          <a:latin typeface="Consolas" panose="020B0609020204030204" pitchFamily="49" charset="0"/>
                          <a:ea typeface="游ゴシック" panose="020B0400000000000000" pitchFamily="50" charset="-128"/>
                          <a:cs typeface="+mn-cs"/>
                        </a:rPr>
                        <a:t>int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整数</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446768485"/>
                  </a:ext>
                </a:extLst>
              </a:tr>
              <a:tr h="0">
                <a:tc>
                  <a:txBody>
                    <a:bodyPr/>
                    <a:lstStyle/>
                    <a:p>
                      <a:pPr marL="0" algn="ctr" defTabSz="914400" rtl="0" eaLnBrk="1" fontAlgn="ctr" latinLnBrk="0" hangingPunct="1"/>
                      <a:r>
                        <a:rPr kumimoji="1" lang="en-US" sz="600" b="0" kern="1200" dirty="0">
                          <a:solidFill>
                            <a:schemeClr val="tx1"/>
                          </a:solidFill>
                          <a:latin typeface="Consolas" panose="020B0609020204030204" pitchFamily="49" charset="0"/>
                          <a:ea typeface="游ゴシック" panose="020B0400000000000000" pitchFamily="50" charset="-128"/>
                          <a:cs typeface="+mn-cs"/>
                        </a:rPr>
                        <a:t>float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浮動小数点</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825793118"/>
                  </a:ext>
                </a:extLst>
              </a:tr>
              <a:tr h="0">
                <a:tc>
                  <a:txBody>
                    <a:bodyPr/>
                    <a:lstStyle/>
                    <a:p>
                      <a:pPr marL="0" algn="ctr" defTabSz="914400" rtl="0" eaLnBrk="1" fontAlgn="ctr" latinLnBrk="0" hangingPunct="1"/>
                      <a:r>
                        <a:rPr kumimoji="1" lang="en-US" sz="600" b="0" kern="1200" dirty="0">
                          <a:solidFill>
                            <a:schemeClr val="tx1"/>
                          </a:solidFill>
                          <a:latin typeface="Consolas" panose="020B0609020204030204" pitchFamily="49" charset="0"/>
                          <a:ea typeface="游ゴシック" panose="020B0400000000000000" pitchFamily="50" charset="-128"/>
                          <a:cs typeface="+mn-cs"/>
                        </a:rPr>
                        <a:t>complex</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複素数</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781757546"/>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游ゴシック" panose="020B0400000000000000" pitchFamily="50" charset="-128"/>
                          <a:cs typeface="+mn-cs"/>
                        </a:rPr>
                        <a:t>str</a:t>
                      </a:r>
                      <a:endParaRPr kumimoji="1" lang="en-US" sz="600" b="0" kern="1200" dirty="0">
                        <a:solidFill>
                          <a:schemeClr val="tx1"/>
                        </a:solidFill>
                        <a:latin typeface="Consolas" panose="020B0609020204030204" pitchFamily="49" charset="0"/>
                        <a:ea typeface="游ゴシック" panose="020B0400000000000000"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文字列のシーケンス</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34696117"/>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游ゴシック" panose="020B0400000000000000" pitchFamily="50" charset="-128"/>
                          <a:cs typeface="+mn-cs"/>
                        </a:rPr>
                        <a:t>range</a:t>
                      </a:r>
                      <a:endParaRPr kumimoji="1" lang="en-US" sz="600" b="0" kern="1200" dirty="0">
                        <a:solidFill>
                          <a:schemeClr val="tx1"/>
                        </a:solidFill>
                        <a:latin typeface="Consolas" panose="020B0609020204030204" pitchFamily="49" charset="0"/>
                        <a:ea typeface="游ゴシック" panose="020B0400000000000000"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繰り返し処理のための</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数値のシーケンス</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118318935"/>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游ゴシック" panose="020B0400000000000000" pitchFamily="50" charset="-128"/>
                          <a:cs typeface="+mn-cs"/>
                        </a:rPr>
                        <a:t>None</a:t>
                      </a:r>
                      <a:endParaRPr kumimoji="1" lang="en-US" sz="600" b="0" kern="1200" dirty="0">
                        <a:solidFill>
                          <a:schemeClr val="tx1"/>
                        </a:solidFill>
                        <a:latin typeface="Consolas" panose="020B0609020204030204" pitchFamily="49" charset="0"/>
                        <a:ea typeface="游ゴシック" panose="020B0400000000000000"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何も値がないことを表す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908232916"/>
                  </a:ext>
                </a:extLst>
              </a:tr>
            </a:tbl>
          </a:graphicData>
        </a:graphic>
      </p:graphicFrame>
      <p:graphicFrame>
        <p:nvGraphicFramePr>
          <p:cNvPr id="15" name="表 14">
            <a:extLst>
              <a:ext uri="{FF2B5EF4-FFF2-40B4-BE49-F238E27FC236}">
                <a16:creationId xmlns:a16="http://schemas.microsoft.com/office/drawing/2014/main" id="{DE83707F-5426-437A-BEE6-F1206FCADE08}"/>
              </a:ext>
            </a:extLst>
          </p:cNvPr>
          <p:cNvGraphicFramePr>
            <a:graphicFrameLocks noGrp="1"/>
          </p:cNvGraphicFramePr>
          <p:nvPr>
            <p:extLst>
              <p:ext uri="{D42A27DB-BD31-4B8C-83A1-F6EECF244321}">
                <p14:modId xmlns:p14="http://schemas.microsoft.com/office/powerpoint/2010/main" val="3658001064"/>
              </p:ext>
            </p:extLst>
          </p:nvPr>
        </p:nvGraphicFramePr>
        <p:xfrm>
          <a:off x="4893516" y="1637610"/>
          <a:ext cx="652000" cy="908640"/>
        </p:xfrm>
        <a:graphic>
          <a:graphicData uri="http://schemas.openxmlformats.org/drawingml/2006/table">
            <a:tbl>
              <a:tblPr firstRow="1" bandRow="1">
                <a:tableStyleId>{9D7B26C5-4107-4FEC-AEDC-1716B250A1EF}</a:tableStyleId>
              </a:tblPr>
              <a:tblGrid>
                <a:gridCol w="326000">
                  <a:extLst>
                    <a:ext uri="{9D8B030D-6E8A-4147-A177-3AD203B41FA5}">
                      <a16:colId xmlns:a16="http://schemas.microsoft.com/office/drawing/2014/main" val="1598553685"/>
                    </a:ext>
                  </a:extLst>
                </a:gridCol>
                <a:gridCol w="326000">
                  <a:extLst>
                    <a:ext uri="{9D8B030D-6E8A-4147-A177-3AD203B41FA5}">
                      <a16:colId xmlns:a16="http://schemas.microsoft.com/office/drawing/2014/main" val="949386625"/>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集合</a:t>
                      </a:r>
                      <a:endParaRPr kumimoji="1" lang="en-US" altLang="ja-JP" sz="600" b="1"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演算子</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kern="1200" dirty="0">
                          <a:solidFill>
                            <a:schemeClr val="tx1"/>
                          </a:solidFill>
                          <a:latin typeface="メイリオ" panose="020B0604030504040204" pitchFamily="50" charset="-128"/>
                          <a:ea typeface="メイリオ" panose="020B0604030504040204" pitchFamily="50" charset="-128"/>
                        </a:rPr>
                        <a:t>演算</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和</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468102491"/>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&amp;</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積</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22796294"/>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差</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785520275"/>
                  </a:ext>
                </a:extLst>
              </a:tr>
              <a:tr h="0">
                <a:tc>
                  <a:txBody>
                    <a:bodyPr/>
                    <a:lstStyle/>
                    <a:p>
                      <a:pPr marL="0" algn="ctr" defTabSz="914400" rtl="0" eaLnBrk="1" fontAlgn="ctr" latinLnBrk="0" hangingPunct="1"/>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対称差</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818824592"/>
                  </a:ext>
                </a:extLst>
              </a:tr>
            </a:tbl>
          </a:graphicData>
        </a:graphic>
      </p:graphicFrame>
      <p:graphicFrame>
        <p:nvGraphicFramePr>
          <p:cNvPr id="16" name="表 15">
            <a:extLst>
              <a:ext uri="{FF2B5EF4-FFF2-40B4-BE49-F238E27FC236}">
                <a16:creationId xmlns:a16="http://schemas.microsoft.com/office/drawing/2014/main" id="{24DBDB84-09B4-4F83-A3B4-7180EF741C94}"/>
              </a:ext>
            </a:extLst>
          </p:cNvPr>
          <p:cNvGraphicFramePr>
            <a:graphicFrameLocks noGrp="1"/>
          </p:cNvGraphicFramePr>
          <p:nvPr>
            <p:extLst>
              <p:ext uri="{D42A27DB-BD31-4B8C-83A1-F6EECF244321}">
                <p14:modId xmlns:p14="http://schemas.microsoft.com/office/powerpoint/2010/main" val="482591779"/>
              </p:ext>
            </p:extLst>
          </p:nvPr>
        </p:nvGraphicFramePr>
        <p:xfrm>
          <a:off x="5611552" y="667381"/>
          <a:ext cx="2300850" cy="1182960"/>
        </p:xfrm>
        <a:graphic>
          <a:graphicData uri="http://schemas.openxmlformats.org/drawingml/2006/table">
            <a:tbl>
              <a:tblPr firstRow="1" bandRow="1">
                <a:tableStyleId>{9D7B26C5-4107-4FEC-AEDC-1716B250A1EF}</a:tableStyleId>
              </a:tblPr>
              <a:tblGrid>
                <a:gridCol w="2300850">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リスト内包表記と無名関数</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[x for x in range(5)]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 1, 2, 3, 4]</a:t>
                      </a:r>
                    </a:p>
                  </a:txBody>
                  <a:tcPr marL="36000" marR="36000" marT="36000" marB="36000" anchor="ctr"/>
                </a:tc>
                <a:extLst>
                  <a:ext uri="{0D108BD9-81ED-4DB2-BD59-A6C34878D82A}">
                    <a16:rowId xmlns:a16="http://schemas.microsoft.com/office/drawing/2014/main" val="4294749706"/>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["M" for x in range(3)]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["M", "M", "M"]</a:t>
                      </a:r>
                    </a:p>
                  </a:txBody>
                  <a:tcPr marL="36000" marR="36000" marT="36000" marB="36000" anchor="ctr"/>
                </a:tc>
                <a:extLst>
                  <a:ext uri="{0D108BD9-81ED-4DB2-BD59-A6C34878D82A}">
                    <a16:rowId xmlns:a16="http://schemas.microsoft.com/office/drawing/2014/main" val="36355124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func</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lambda x: x**2</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func</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(5)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5^2</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25</a:t>
                      </a:r>
                    </a:p>
                  </a:txBody>
                  <a:tcPr marL="36000" marR="36000" marT="36000" marB="36000" anchor="ctr"/>
                </a:tc>
                <a:extLst>
                  <a:ext uri="{0D108BD9-81ED-4DB2-BD59-A6C34878D82A}">
                    <a16:rowId xmlns:a16="http://schemas.microsoft.com/office/drawing/2014/main" val="4169685667"/>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list(filter(lambda y: True if y % 2 == 0 else False,</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[x + 1 for x in range(0, 10)]))</a:t>
                      </a: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4,</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6,</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8,</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から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までの整数のうち、</a:t>
                      </a:r>
                      <a:b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b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偶数のものから成るリスト</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3962366831"/>
                  </a:ext>
                </a:extLst>
              </a:tr>
            </a:tbl>
          </a:graphicData>
        </a:graphic>
      </p:graphicFrame>
      <p:graphicFrame>
        <p:nvGraphicFramePr>
          <p:cNvPr id="18" name="表 17">
            <a:extLst>
              <a:ext uri="{FF2B5EF4-FFF2-40B4-BE49-F238E27FC236}">
                <a16:creationId xmlns:a16="http://schemas.microsoft.com/office/drawing/2014/main" id="{8F412EC8-13A6-4FC7-BD3C-F64C0BD89E86}"/>
              </a:ext>
            </a:extLst>
          </p:cNvPr>
          <p:cNvGraphicFramePr>
            <a:graphicFrameLocks noGrp="1"/>
          </p:cNvGraphicFramePr>
          <p:nvPr>
            <p:extLst>
              <p:ext uri="{D42A27DB-BD31-4B8C-83A1-F6EECF244321}">
                <p14:modId xmlns:p14="http://schemas.microsoft.com/office/powerpoint/2010/main" val="1045195513"/>
              </p:ext>
            </p:extLst>
          </p:nvPr>
        </p:nvGraphicFramePr>
        <p:xfrm>
          <a:off x="2446153" y="3103453"/>
          <a:ext cx="3126350" cy="2280240"/>
        </p:xfrm>
        <a:graphic>
          <a:graphicData uri="http://schemas.openxmlformats.org/drawingml/2006/table">
            <a:tbl>
              <a:tblPr firstRow="1" bandRow="1">
                <a:tableStyleId>{9D7B26C5-4107-4FEC-AEDC-1716B250A1EF}</a:tableStyleId>
              </a:tblPr>
              <a:tblGrid>
                <a:gridCol w="3126350">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コメントと文字列</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各行の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より右側は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Python</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処理に影響がないためコメントに使用される。</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また、このような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3</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つの連続した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または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に挟まれた部分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行</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も</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単独では処理に影響しないため、複数行のコメントとして使用される。</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extLst>
                  <a:ext uri="{0D108BD9-81ED-4DB2-BD59-A6C34878D82A}">
                    <a16:rowId xmlns:a16="http://schemas.microsoft.com/office/drawing/2014/main" val="396236683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moziretsu</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ダブルクォーテーションで囲われたら文字列値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(str</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クラス</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moziretsu</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シングルクォーテーションで囲われても文字列値</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nagai_moziretsu</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長い文字列は、このように代入すれば、</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改行文字を明示的に行末に入れなくても</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改行を含んだままの文字列となる。</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extLst>
                  <a:ext uri="{0D108BD9-81ED-4DB2-BD59-A6C34878D82A}">
                    <a16:rowId xmlns:a16="http://schemas.microsoft.com/office/drawing/2014/main" val="4000329629"/>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Python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では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円記号</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バックスラッシュ</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は制御文字として解釈されるので、</a:t>
                      </a:r>
                      <a:b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b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Windows</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OS</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のパスを文字列で表すなどの場合は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としてエスケープするか、</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r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を先頭につけた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raw</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文字列としなければうまくいかない。 </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path = "C:\\users\\username\\Documents"</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r_path</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r"C</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:\users\username\Documents" </a:t>
                      </a:r>
                    </a:p>
                  </a:txBody>
                  <a:tcPr marL="36000" marR="36000" marT="36000" marB="36000" anchor="ctr"/>
                </a:tc>
                <a:extLst>
                  <a:ext uri="{0D108BD9-81ED-4DB2-BD59-A6C34878D82A}">
                    <a16:rowId xmlns:a16="http://schemas.microsoft.com/office/drawing/2014/main" val="215014315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を先頭につけた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format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文字列内では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を使って値を埋込むことができる。</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Python 3.6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以降で有効！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3.8</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以降では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変数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or</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式</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で評価結果の埋込みが可能。</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b, c = 30,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print(f"{c} + {b} = {a}")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 + 20 = 30</a:t>
                      </a:r>
                    </a:p>
                  </a:txBody>
                  <a:tcPr marL="36000" marR="36000" marT="36000" marB="36000" anchor="ctr"/>
                </a:tc>
                <a:extLst>
                  <a:ext uri="{0D108BD9-81ED-4DB2-BD59-A6C34878D82A}">
                    <a16:rowId xmlns:a16="http://schemas.microsoft.com/office/drawing/2014/main" val="1747396737"/>
                  </a:ext>
                </a:extLst>
              </a:tr>
            </a:tbl>
          </a:graphicData>
        </a:graphic>
      </p:graphicFrame>
      <p:graphicFrame>
        <p:nvGraphicFramePr>
          <p:cNvPr id="19" name="表 18">
            <a:extLst>
              <a:ext uri="{FF2B5EF4-FFF2-40B4-BE49-F238E27FC236}">
                <a16:creationId xmlns:a16="http://schemas.microsoft.com/office/drawing/2014/main" id="{2921CB77-6E0F-438A-884F-F2F8C276470B}"/>
              </a:ext>
            </a:extLst>
          </p:cNvPr>
          <p:cNvGraphicFramePr>
            <a:graphicFrameLocks noGrp="1"/>
          </p:cNvGraphicFramePr>
          <p:nvPr>
            <p:extLst>
              <p:ext uri="{D42A27DB-BD31-4B8C-83A1-F6EECF244321}">
                <p14:modId xmlns:p14="http://schemas.microsoft.com/office/powerpoint/2010/main" val="171978733"/>
              </p:ext>
            </p:extLst>
          </p:nvPr>
        </p:nvGraphicFramePr>
        <p:xfrm>
          <a:off x="7931909" y="1804961"/>
          <a:ext cx="1827775" cy="1698480"/>
        </p:xfrm>
        <a:graphic>
          <a:graphicData uri="http://schemas.openxmlformats.org/drawingml/2006/table">
            <a:tbl>
              <a:tblPr firstRow="1" bandRow="1">
                <a:tableStyleId>{9D7B26C5-4107-4FEC-AEDC-1716B250A1EF}</a:tableStyleId>
              </a:tblPr>
              <a:tblGrid>
                <a:gridCol w="1827775">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class </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文によるクラスの定義</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class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クラス名</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クラスを初期化したときに行う処理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def __</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init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__(self,</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引数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self.</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属性名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some_value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属性</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メソッドの定義</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def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メソッド名</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(self,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引数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メソッドが行う処理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クラスのインスタンス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実体</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を作成</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このとき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__</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init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__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による初期化が行われる。</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変数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クラス名</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引数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変数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属性名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some_value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が返る</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変数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メソッド名</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引数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メソッドの実行</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3962366831"/>
                  </a:ext>
                </a:extLst>
              </a:tr>
            </a:tbl>
          </a:graphicData>
        </a:graphic>
      </p:graphicFrame>
      <p:graphicFrame>
        <p:nvGraphicFramePr>
          <p:cNvPr id="20" name="表 19">
            <a:extLst>
              <a:ext uri="{FF2B5EF4-FFF2-40B4-BE49-F238E27FC236}">
                <a16:creationId xmlns:a16="http://schemas.microsoft.com/office/drawing/2014/main" id="{BA2B6977-20F5-434B-8242-58FA8126021A}"/>
              </a:ext>
            </a:extLst>
          </p:cNvPr>
          <p:cNvGraphicFramePr>
            <a:graphicFrameLocks noGrp="1"/>
          </p:cNvGraphicFramePr>
          <p:nvPr>
            <p:extLst>
              <p:ext uri="{D42A27DB-BD31-4B8C-83A1-F6EECF244321}">
                <p14:modId xmlns:p14="http://schemas.microsoft.com/office/powerpoint/2010/main" val="2009978761"/>
              </p:ext>
            </p:extLst>
          </p:nvPr>
        </p:nvGraphicFramePr>
        <p:xfrm>
          <a:off x="5611552" y="2073784"/>
          <a:ext cx="2289153" cy="1332720"/>
        </p:xfrm>
        <a:graphic>
          <a:graphicData uri="http://schemas.openxmlformats.org/drawingml/2006/table">
            <a:tbl>
              <a:tblPr firstRow="1" bandRow="1">
                <a:tableStyleId>{9D7B26C5-4107-4FEC-AEDC-1716B250A1EF}</a:tableStyleId>
              </a:tblPr>
              <a:tblGrid>
                <a:gridCol w="2289153">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例外 </a:t>
                      </a:r>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エラー</a:t>
                      </a:r>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 処理</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try:</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エラーが起きる可能性のある処理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except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ErrorType_1:</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対応するエラーが起きた時に行う処理その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ErrorType</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を指定しなければ、すべてのエラー</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に対する処理が行われる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極力指定すること！</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except (ErrorType_2, ErrorType_3):</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対応するエラーが起きた時に行う処理その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else:</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except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の中での処理がなかった時に行う処理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finally:</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エラーの有無によらず行う処理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3962366831"/>
                  </a:ext>
                </a:extLst>
              </a:tr>
            </a:tbl>
          </a:graphicData>
        </a:graphic>
      </p:graphicFrame>
      <p:graphicFrame>
        <p:nvGraphicFramePr>
          <p:cNvPr id="21" name="表 20">
            <a:extLst>
              <a:ext uri="{FF2B5EF4-FFF2-40B4-BE49-F238E27FC236}">
                <a16:creationId xmlns:a16="http://schemas.microsoft.com/office/drawing/2014/main" id="{0C18100F-F0B6-4104-8C25-7C34DFBA297D}"/>
              </a:ext>
            </a:extLst>
          </p:cNvPr>
          <p:cNvGraphicFramePr>
            <a:graphicFrameLocks noGrp="1"/>
          </p:cNvGraphicFramePr>
          <p:nvPr>
            <p:extLst>
              <p:ext uri="{D42A27DB-BD31-4B8C-83A1-F6EECF244321}">
                <p14:modId xmlns:p14="http://schemas.microsoft.com/office/powerpoint/2010/main" val="4026458658"/>
              </p:ext>
            </p:extLst>
          </p:nvPr>
        </p:nvGraphicFramePr>
        <p:xfrm>
          <a:off x="7928753" y="4633718"/>
          <a:ext cx="1830931" cy="2025360"/>
        </p:xfrm>
        <a:graphic>
          <a:graphicData uri="http://schemas.openxmlformats.org/drawingml/2006/table">
            <a:tbl>
              <a:tblPr firstRow="1" bandRow="1">
                <a:tableStyleId>{9D7B26C5-4107-4FEC-AEDC-1716B250A1EF}</a:tableStyleId>
              </a:tblPr>
              <a:tblGrid>
                <a:gridCol w="1830931">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値、関数やクラスの型アノテーションと</a:t>
                      </a:r>
                      <a:endParaRPr kumimoji="1" lang="en-US" altLang="ja-JP" sz="600" b="1"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docstrings</a:t>
                      </a:r>
                      <a:endParaRPr kumimoji="1" lang="ja-JP" alt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単なるコメントではなく、エディタや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IDE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によってはヒントが表示されたり、</a:t>
                      </a:r>
                      <a:r>
                        <a:rPr kumimoji="1" lang="en-US" altLang="ja-JP" sz="600" b="0" kern="1200" dirty="0" err="1">
                          <a:solidFill>
                            <a:schemeClr val="tx1"/>
                          </a:solidFill>
                          <a:latin typeface="メイリオ" panose="020B0604030504040204" pitchFamily="50" charset="-128"/>
                          <a:ea typeface="メイリオ" panose="020B0604030504040204" pitchFamily="50" charset="-128"/>
                          <a:cs typeface="+mn-cs"/>
                        </a:rPr>
                        <a:t>mypy</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による静的チェックが可能になったり、</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Sphinx</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を使ったドキュメント生成が簡単になるなどのメリットがある。</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37018622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int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クラスの値であることを示す。</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Python 3.6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以降で有効！</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int_val</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int = 10</a:t>
                      </a:r>
                    </a:p>
                  </a:txBody>
                  <a:tcPr marL="36000" marR="36000" marT="36000" marB="36000" anchor="ctr"/>
                </a:tc>
                <a:extLst>
                  <a:ext uri="{0D108BD9-81ED-4DB2-BD59-A6C34878D82A}">
                    <a16:rowId xmlns:a16="http://schemas.microsoft.com/office/drawing/2014/main" val="396236683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関数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クラス定義でのアノテーション</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Python 3.5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以降で有効！</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def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関数名</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引数</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引数クラス</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-&gt;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戻り値クラス</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docstrings</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関数の説明</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関数内部の処理</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return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がない関数は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None</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を返す。</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return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関数の戻り値</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extLst>
                  <a:ext uri="{0D108BD9-81ED-4DB2-BD59-A6C34878D82A}">
                    <a16:rowId xmlns:a16="http://schemas.microsoft.com/office/drawing/2014/main" val="2006824820"/>
                  </a:ext>
                </a:extLst>
              </a:tr>
            </a:tbl>
          </a:graphicData>
        </a:graphic>
      </p:graphicFrame>
      <p:graphicFrame>
        <p:nvGraphicFramePr>
          <p:cNvPr id="23" name="表 22">
            <a:extLst>
              <a:ext uri="{FF2B5EF4-FFF2-40B4-BE49-F238E27FC236}">
                <a16:creationId xmlns:a16="http://schemas.microsoft.com/office/drawing/2014/main" id="{6D63CB5B-2267-41F1-ADA0-AC39B74246CC}"/>
              </a:ext>
            </a:extLst>
          </p:cNvPr>
          <p:cNvGraphicFramePr>
            <a:graphicFrameLocks noGrp="1"/>
          </p:cNvGraphicFramePr>
          <p:nvPr>
            <p:extLst>
              <p:ext uri="{D42A27DB-BD31-4B8C-83A1-F6EECF244321}">
                <p14:modId xmlns:p14="http://schemas.microsoft.com/office/powerpoint/2010/main" val="1405103230"/>
              </p:ext>
            </p:extLst>
          </p:nvPr>
        </p:nvGraphicFramePr>
        <p:xfrm>
          <a:off x="2446153" y="5437238"/>
          <a:ext cx="2383400" cy="1221840"/>
        </p:xfrm>
        <a:graphic>
          <a:graphicData uri="http://schemas.openxmlformats.org/drawingml/2006/table">
            <a:tbl>
              <a:tblPr firstRow="1" bandRow="1">
                <a:tableStyleId>{9D7B26C5-4107-4FEC-AEDC-1716B250A1EF}</a:tableStyleId>
              </a:tblPr>
              <a:tblGrid>
                <a:gridCol w="2383400">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テキストファイルの読み書き</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読み取りモード</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with open("</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filepath</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mode="r", encoding="utf-8") as f:</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all_of_text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f.read</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list_of_lines</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f.readlines</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readline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の度に次行に移動</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text_of_a_line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f.readline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extLst>
                  <a:ext uri="{0D108BD9-81ED-4DB2-BD59-A6C34878D82A}">
                    <a16:rowId xmlns:a16="http://schemas.microsoft.com/office/drawing/2014/main" val="396236683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書き込みモード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要改行文字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(\n),</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追記モードは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mode="a"</a:t>
                      </a: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with open("</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filepath</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mode="w", encoding="utf-8") as f:</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f.write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("hello!\n")</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f.writelines</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n".join</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(["one", "two", "three"])</a:t>
                      </a:r>
                    </a:p>
                  </a:txBody>
                  <a:tcPr marL="36000" marR="36000" marT="36000" marB="36000" anchor="ctr"/>
                </a:tc>
                <a:extLst>
                  <a:ext uri="{0D108BD9-81ED-4DB2-BD59-A6C34878D82A}">
                    <a16:rowId xmlns:a16="http://schemas.microsoft.com/office/drawing/2014/main" val="2603439847"/>
                  </a:ext>
                </a:extLst>
              </a:tr>
            </a:tbl>
          </a:graphicData>
        </a:graphic>
      </p:graphicFrame>
      <p:graphicFrame>
        <p:nvGraphicFramePr>
          <p:cNvPr id="22" name="表 21">
            <a:extLst>
              <a:ext uri="{FF2B5EF4-FFF2-40B4-BE49-F238E27FC236}">
                <a16:creationId xmlns:a16="http://schemas.microsoft.com/office/drawing/2014/main" id="{2120C48C-5AC1-41D4-BC3C-C8B1F6F4463B}"/>
              </a:ext>
            </a:extLst>
          </p:cNvPr>
          <p:cNvGraphicFramePr>
            <a:graphicFrameLocks noGrp="1"/>
          </p:cNvGraphicFramePr>
          <p:nvPr>
            <p:extLst>
              <p:ext uri="{D42A27DB-BD31-4B8C-83A1-F6EECF244321}">
                <p14:modId xmlns:p14="http://schemas.microsoft.com/office/powerpoint/2010/main" val="3999556401"/>
              </p:ext>
            </p:extLst>
          </p:nvPr>
        </p:nvGraphicFramePr>
        <p:xfrm>
          <a:off x="8025991" y="206213"/>
          <a:ext cx="1733693" cy="784080"/>
        </p:xfrm>
        <a:graphic>
          <a:graphicData uri="http://schemas.openxmlformats.org/drawingml/2006/table">
            <a:tbl>
              <a:tblPr firstRow="1" bandRow="1">
                <a:tableStyleId>{9D7B26C5-4107-4FEC-AEDC-1716B250A1EF}</a:tableStyleId>
              </a:tblPr>
              <a:tblGrid>
                <a:gridCol w="1733693">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list/tuple </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のアンパッキング</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a_list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[1, 2, 3]</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b, c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a_list</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print(f"{a}, {b}, {c}")  # → 1, 2, 3</a:t>
                      </a: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d, *e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a_list</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print(f"{d}, {e}")     # → 1, [2, 3]</a:t>
                      </a:r>
                    </a:p>
                  </a:txBody>
                  <a:tcPr marL="36000" marR="36000" marT="36000" marB="36000" anchor="ctr"/>
                </a:tc>
                <a:extLst>
                  <a:ext uri="{0D108BD9-81ED-4DB2-BD59-A6C34878D82A}">
                    <a16:rowId xmlns:a16="http://schemas.microsoft.com/office/drawing/2014/main" val="3962366831"/>
                  </a:ext>
                </a:extLst>
              </a:tr>
            </a:tbl>
          </a:graphicData>
        </a:graphic>
      </p:graphicFrame>
      <p:graphicFrame>
        <p:nvGraphicFramePr>
          <p:cNvPr id="24" name="表 23">
            <a:extLst>
              <a:ext uri="{FF2B5EF4-FFF2-40B4-BE49-F238E27FC236}">
                <a16:creationId xmlns:a16="http://schemas.microsoft.com/office/drawing/2014/main" id="{FE279D22-C3B7-4553-AFC5-ED29FBDD69A6}"/>
              </a:ext>
            </a:extLst>
          </p:cNvPr>
          <p:cNvGraphicFramePr>
            <a:graphicFrameLocks noGrp="1"/>
          </p:cNvGraphicFramePr>
          <p:nvPr>
            <p:extLst>
              <p:ext uri="{D42A27DB-BD31-4B8C-83A1-F6EECF244321}">
                <p14:modId xmlns:p14="http://schemas.microsoft.com/office/powerpoint/2010/main" val="2220218730"/>
              </p:ext>
            </p:extLst>
          </p:nvPr>
        </p:nvGraphicFramePr>
        <p:xfrm>
          <a:off x="7992224" y="3535568"/>
          <a:ext cx="1767460" cy="1058400"/>
        </p:xfrm>
        <a:graphic>
          <a:graphicData uri="http://schemas.openxmlformats.org/drawingml/2006/table">
            <a:tbl>
              <a:tblPr firstRow="1" bandRow="1">
                <a:tableStyleId>{9D7B26C5-4107-4FEC-AEDC-1716B250A1EF}</a:tableStyleId>
              </a:tblPr>
              <a:tblGrid>
                <a:gridCol w="1767460">
                  <a:extLst>
                    <a:ext uri="{9D8B030D-6E8A-4147-A177-3AD203B41FA5}">
                      <a16:colId xmlns:a16="http://schemas.microsoft.com/office/drawing/2014/main" val="2702840829"/>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関数の引数へのアンパッキング</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args</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[3, 6]</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print(list(range(*</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args</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[3, 4, 5]</a:t>
                      </a: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のアンパッキング</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a_dict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 "a", "B": "b"}</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def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func</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B):</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print(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f"A</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is {A}, B is {B}")</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func</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a_dict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 A is a, B is b</a:t>
                      </a:r>
                    </a:p>
                  </a:txBody>
                  <a:tcPr marL="36000" marR="36000" marT="36000" marB="36000" anchor="ctr"/>
                </a:tc>
                <a:extLst>
                  <a:ext uri="{0D108BD9-81ED-4DB2-BD59-A6C34878D82A}">
                    <a16:rowId xmlns:a16="http://schemas.microsoft.com/office/drawing/2014/main" val="3962366831"/>
                  </a:ext>
                </a:extLst>
              </a:tr>
            </a:tbl>
          </a:graphicData>
        </a:graphic>
      </p:graphicFrame>
      <p:graphicFrame>
        <p:nvGraphicFramePr>
          <p:cNvPr id="25" name="表 24">
            <a:extLst>
              <a:ext uri="{FF2B5EF4-FFF2-40B4-BE49-F238E27FC236}">
                <a16:creationId xmlns:a16="http://schemas.microsoft.com/office/drawing/2014/main" id="{0BA80CE3-16F1-4899-9F1B-9B071F0BB610}"/>
              </a:ext>
            </a:extLst>
          </p:cNvPr>
          <p:cNvGraphicFramePr>
            <a:graphicFrameLocks noGrp="1"/>
          </p:cNvGraphicFramePr>
          <p:nvPr>
            <p:extLst>
              <p:ext uri="{D42A27DB-BD31-4B8C-83A1-F6EECF244321}">
                <p14:modId xmlns:p14="http://schemas.microsoft.com/office/powerpoint/2010/main" val="3067728202"/>
              </p:ext>
            </p:extLst>
          </p:nvPr>
        </p:nvGraphicFramePr>
        <p:xfrm>
          <a:off x="4863321" y="5476118"/>
          <a:ext cx="1115554" cy="1182960"/>
        </p:xfrm>
        <a:graphic>
          <a:graphicData uri="http://schemas.openxmlformats.org/drawingml/2006/table">
            <a:tbl>
              <a:tblPr firstRow="1" bandRow="1">
                <a:tableStyleId>{9D7B26C5-4107-4FEC-AEDC-1716B250A1EF}</a:tableStyleId>
              </a:tblPr>
              <a:tblGrid>
                <a:gridCol w="465917">
                  <a:extLst>
                    <a:ext uri="{9D8B030D-6E8A-4147-A177-3AD203B41FA5}">
                      <a16:colId xmlns:a16="http://schemas.microsoft.com/office/drawing/2014/main" val="1598553685"/>
                    </a:ext>
                  </a:extLst>
                </a:gridCol>
                <a:gridCol w="649637">
                  <a:extLst>
                    <a:ext uri="{9D8B030D-6E8A-4147-A177-3AD203B41FA5}">
                      <a16:colId xmlns:a16="http://schemas.microsoft.com/office/drawing/2014/main" val="949386625"/>
                    </a:ext>
                  </a:extLst>
                </a:gridCol>
              </a:tblGrid>
              <a:tr h="0">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エスケープ</a:t>
                      </a:r>
                      <a:b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b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シーケンス</a:t>
                      </a:r>
                    </a:p>
                  </a:txBody>
                  <a:tcPr marL="36000" marR="36000" marT="36000" marB="3600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意味</a:t>
                      </a: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バックスラッシュ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または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p>
                  </a:txBody>
                  <a:tcPr marL="36000" marR="36000" marT="36000" marB="36000" anchor="ctr"/>
                </a:tc>
                <a:extLst>
                  <a:ext uri="{0D108BD9-81ED-4DB2-BD59-A6C34878D82A}">
                    <a16:rowId xmlns:a16="http://schemas.microsoft.com/office/drawing/2014/main" val="1468102491"/>
                  </a:ext>
                </a:extLst>
              </a:tr>
              <a:tr h="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ダブルクォーテーション</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22796294"/>
                  </a:ext>
                </a:extLst>
              </a:tr>
              <a:tr h="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\n</a:t>
                      </a: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改行</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行送り</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785520275"/>
                  </a:ext>
                </a:extLst>
              </a:tr>
              <a:tr h="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ctr"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水平タブ</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818824592"/>
                  </a:ext>
                </a:extLst>
              </a:tr>
            </a:tbl>
          </a:graphicData>
        </a:graphic>
      </p:graphicFrame>
    </p:spTree>
    <p:extLst>
      <p:ext uri="{BB962C8B-B14F-4D97-AF65-F5344CB8AC3E}">
        <p14:creationId xmlns:p14="http://schemas.microsoft.com/office/powerpoint/2010/main" val="23644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2112B98-51ED-4BC3-91D0-E948B3A2235B}"/>
              </a:ext>
            </a:extLst>
          </p:cNvPr>
          <p:cNvSpPr txBox="1"/>
          <p:nvPr/>
        </p:nvSpPr>
        <p:spPr>
          <a:xfrm>
            <a:off x="185796" y="256677"/>
            <a:ext cx="3273684" cy="241980"/>
          </a:xfrm>
          <a:prstGeom prst="rect">
            <a:avLst/>
          </a:prstGeom>
          <a:noFill/>
          <a:ln w="12700" cmpd="sng">
            <a:noFill/>
          </a:ln>
        </p:spPr>
        <p:style>
          <a:lnRef idx="0">
            <a:scrgbClr r="0" g="0" b="0"/>
          </a:lnRef>
          <a:fillRef idx="0">
            <a:scrgbClr r="0" g="0" b="0"/>
          </a:fillRef>
          <a:effectRef idx="0">
            <a:scrgbClr r="0" g="0" b="0"/>
          </a:effectRef>
          <a:fontRef idx="minor">
            <a:schemeClr val="dk1"/>
          </a:fontRef>
        </p:style>
        <p:txBody>
          <a:bodyPr wrap="square" lIns="36000" tIns="36000" rIns="36000" bIns="36000" rtlCol="0" anchor="t" anchorCtr="0">
            <a:spAutoFit/>
          </a:bodyPr>
          <a:lstStyle/>
          <a:p>
            <a:r>
              <a:rPr lang="en-US" altLang="ja-JP" sz="1100" b="1" dirty="0">
                <a:solidFill>
                  <a:schemeClr val="tx1"/>
                </a:solidFill>
                <a:latin typeface="メイリオ" panose="020B0604030504040204" pitchFamily="50" charset="-128"/>
                <a:ea typeface="メイリオ" panose="020B0604030504040204" pitchFamily="50" charset="-128"/>
              </a:rPr>
              <a:t>Python</a:t>
            </a:r>
            <a:r>
              <a:rPr lang="ja-JP" altLang="en-US" sz="1100" b="1" dirty="0">
                <a:solidFill>
                  <a:schemeClr val="tx1"/>
                </a:solidFill>
                <a:latin typeface="メイリオ" panose="020B0604030504040204" pitchFamily="50" charset="-128"/>
                <a:ea typeface="メイリオ" panose="020B0604030504040204" pitchFamily="50" charset="-128"/>
              </a:rPr>
              <a:t> </a:t>
            </a:r>
            <a:r>
              <a:rPr lang="en-US" altLang="ja-JP" sz="1100" b="1" dirty="0">
                <a:solidFill>
                  <a:schemeClr val="tx1"/>
                </a:solidFill>
                <a:latin typeface="メイリオ" panose="020B0604030504040204" pitchFamily="50" charset="-128"/>
                <a:ea typeface="メイリオ" panose="020B0604030504040204" pitchFamily="50" charset="-128"/>
              </a:rPr>
              <a:t>Cheat</a:t>
            </a:r>
            <a:r>
              <a:rPr lang="ja-JP" altLang="en-US" sz="1100" b="1" dirty="0">
                <a:solidFill>
                  <a:schemeClr val="tx1"/>
                </a:solidFill>
                <a:latin typeface="メイリオ" panose="020B0604030504040204" pitchFamily="50" charset="-128"/>
                <a:ea typeface="メイリオ" panose="020B0604030504040204" pitchFamily="50" charset="-128"/>
              </a:rPr>
              <a:t> </a:t>
            </a:r>
            <a:r>
              <a:rPr lang="en-US" altLang="ja-JP" sz="1100" b="1" dirty="0">
                <a:solidFill>
                  <a:schemeClr val="tx1"/>
                </a:solidFill>
                <a:latin typeface="メイリオ" panose="020B0604030504040204" pitchFamily="50" charset="-128"/>
                <a:ea typeface="メイリオ" panose="020B0604030504040204" pitchFamily="50" charset="-128"/>
              </a:rPr>
              <a:t>Sheet	 ver.20200600</a:t>
            </a:r>
            <a:endParaRPr lang="ja-JP" altLang="en-US" sz="1100" b="1" dirty="0">
              <a:solidFill>
                <a:schemeClr val="tx1"/>
              </a:solidFill>
              <a:latin typeface="メイリオ" panose="020B0604030504040204" pitchFamily="50" charset="-128"/>
              <a:ea typeface="メイリオ" panose="020B0604030504040204" pitchFamily="50" charset="-128"/>
            </a:endParaRPr>
          </a:p>
        </p:txBody>
      </p:sp>
      <p:graphicFrame>
        <p:nvGraphicFramePr>
          <p:cNvPr id="22" name="表 21">
            <a:extLst>
              <a:ext uri="{FF2B5EF4-FFF2-40B4-BE49-F238E27FC236}">
                <a16:creationId xmlns:a16="http://schemas.microsoft.com/office/drawing/2014/main" id="{BD0F97D9-B8B7-4207-B728-2BCC354D6F42}"/>
              </a:ext>
            </a:extLst>
          </p:cNvPr>
          <p:cNvGraphicFramePr>
            <a:graphicFrameLocks noGrp="1"/>
          </p:cNvGraphicFramePr>
          <p:nvPr>
            <p:extLst>
              <p:ext uri="{D42A27DB-BD31-4B8C-83A1-F6EECF244321}">
                <p14:modId xmlns:p14="http://schemas.microsoft.com/office/powerpoint/2010/main" val="1630614384"/>
              </p:ext>
            </p:extLst>
          </p:nvPr>
        </p:nvGraphicFramePr>
        <p:xfrm>
          <a:off x="185791" y="5778370"/>
          <a:ext cx="3023725" cy="836640"/>
        </p:xfrm>
        <a:graphic>
          <a:graphicData uri="http://schemas.openxmlformats.org/drawingml/2006/table">
            <a:tbl>
              <a:tblPr firstRow="1" bandRow="1">
                <a:tableStyleId>{9D7B26C5-4107-4FEC-AEDC-1716B250A1EF}</a:tableStyleId>
              </a:tblPr>
              <a:tblGrid>
                <a:gridCol w="1075702">
                  <a:extLst>
                    <a:ext uri="{9D8B030D-6E8A-4147-A177-3AD203B41FA5}">
                      <a16:colId xmlns:a16="http://schemas.microsoft.com/office/drawing/2014/main" val="2702840829"/>
                    </a:ext>
                  </a:extLst>
                </a:gridCol>
                <a:gridCol w="1948023">
                  <a:extLst>
                    <a:ext uri="{9D8B030D-6E8A-4147-A177-3AD203B41FA5}">
                      <a16:colId xmlns:a16="http://schemas.microsoft.com/office/drawing/2014/main" val="2289500085"/>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tuple</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 の操作</a:t>
                      </a:r>
                    </a:p>
                  </a:txBody>
                  <a:tcPr marL="36000" marR="36000" marT="36000" marB="36000" anchor="ctr"/>
                </a:tc>
                <a:tc>
                  <a:txBody>
                    <a:bodyPr/>
                    <a:lstStyle/>
                    <a:p>
                      <a:pPr marL="0" algn="ctr" defTabSz="914400" rtl="0" eaLnBrk="1" fontAlgn="ctr" latinLnBrk="0" hangingPunct="1"/>
                      <a:r>
                        <a:rPr kumimoji="1" lang="ja-JP" altLang="en-US" sz="600" kern="1200" dirty="0">
                          <a:latin typeface="メイリオ" panose="020B0604030504040204" pitchFamily="50" charset="-128"/>
                          <a:ea typeface="メイリオ" panose="020B0604030504040204" pitchFamily="50" charset="-128"/>
                        </a:rPr>
                        <a:t>機能</a:t>
                      </a:r>
                      <a:endParaRPr kumimoji="1" lang="ja-JP" altLang="en-US" sz="600" b="1" kern="1200" dirty="0">
                        <a:solidFill>
                          <a:schemeClr val="lt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my_tuple</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 (1, )</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要素がひとつの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tuple</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の作成。 </a:t>
                      </a:r>
                      <a:b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b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tuple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を作るのはカンマであり丸括弧ではない</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96236683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b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unc_ret_tuple</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ふたつの要素を持つ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tuple</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を返す関数からそれぞれの要素を変数に代入。</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3</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つ以上も同様に可。</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268026569"/>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a, b = b, a</a:t>
                      </a:r>
                    </a:p>
                  </a:txBody>
                  <a:tcPr marL="36000" marR="36000" marT="36000" marB="36000" anchor="ctr"/>
                </a:tc>
                <a:tc>
                  <a:txBody>
                    <a:bodyPr/>
                    <a:lstStyle/>
                    <a:p>
                      <a:pPr marL="0" algn="l" defTabSz="914400" rtl="0" eaLnBrk="1" fontAlgn="ctr" latinLnBrk="0" hangingPunct="1"/>
                      <a:r>
                        <a:rPr kumimoji="1" lang="en-US" sz="600" b="0" kern="1200" dirty="0">
                          <a:solidFill>
                            <a:schemeClr val="tx1"/>
                          </a:solidFill>
                          <a:latin typeface="Consolas" panose="020B0609020204030204" pitchFamily="49" charset="0"/>
                          <a:ea typeface="メイリオ" panose="020B0604030504040204" pitchFamily="50" charset="-128"/>
                          <a:cs typeface="+mn-cs"/>
                        </a:rPr>
                        <a:t>tuple</a:t>
                      </a:r>
                      <a:r>
                        <a:rPr kumimoji="1" 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を利用して変数同士の値の入れ替え。</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586922445"/>
                  </a:ext>
                </a:extLst>
              </a:tr>
            </a:tbl>
          </a:graphicData>
        </a:graphic>
      </p:graphicFrame>
      <p:graphicFrame>
        <p:nvGraphicFramePr>
          <p:cNvPr id="23" name="表 22">
            <a:extLst>
              <a:ext uri="{FF2B5EF4-FFF2-40B4-BE49-F238E27FC236}">
                <a16:creationId xmlns:a16="http://schemas.microsoft.com/office/drawing/2014/main" id="{8BFE46CE-5456-4273-9D15-1FF873849DB9}"/>
              </a:ext>
            </a:extLst>
          </p:cNvPr>
          <p:cNvGraphicFramePr>
            <a:graphicFrameLocks noGrp="1"/>
          </p:cNvGraphicFramePr>
          <p:nvPr>
            <p:extLst>
              <p:ext uri="{D42A27DB-BD31-4B8C-83A1-F6EECF244321}">
                <p14:modId xmlns:p14="http://schemas.microsoft.com/office/powerpoint/2010/main" val="2019295054"/>
              </p:ext>
            </p:extLst>
          </p:nvPr>
        </p:nvGraphicFramePr>
        <p:xfrm>
          <a:off x="6932554" y="3527893"/>
          <a:ext cx="2787650" cy="2270760"/>
        </p:xfrm>
        <a:graphic>
          <a:graphicData uri="http://schemas.openxmlformats.org/drawingml/2006/table">
            <a:tbl>
              <a:tblPr firstRow="1" bandRow="1">
                <a:tableStyleId>{9D7B26C5-4107-4FEC-AEDC-1716B250A1EF}</a:tableStyleId>
              </a:tblPr>
              <a:tblGrid>
                <a:gridCol w="1933575">
                  <a:extLst>
                    <a:ext uri="{9D8B030D-6E8A-4147-A177-3AD203B41FA5}">
                      <a16:colId xmlns:a16="http://schemas.microsoft.com/office/drawing/2014/main" val="1838224700"/>
                    </a:ext>
                  </a:extLst>
                </a:gridCol>
                <a:gridCol w="854075">
                  <a:extLst>
                    <a:ext uri="{9D8B030D-6E8A-4147-A177-3AD203B41FA5}">
                      <a16:colId xmlns:a16="http://schemas.microsoft.com/office/drawing/2014/main" val="3626435090"/>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set</a:t>
                      </a:r>
                      <a:endParaRPr kumimoji="1" 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8100" marR="38100" marT="38100" marB="381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機能</a:t>
                      </a:r>
                    </a:p>
                  </a:txBody>
                  <a:tcPr marL="38100" marR="38100" marT="38100" marB="381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my_set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set([0, 2, 3, 1, 0])  </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 1, 2, 3}</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en-US" altLang="ja-JP" sz="600" dirty="0">
                          <a:effectLst/>
                          <a:latin typeface="Consolas" panose="020B0609020204030204" pitchFamily="49" charset="0"/>
                        </a:rPr>
                        <a:t>set</a:t>
                      </a:r>
                      <a:r>
                        <a:rPr lang="ja-JP" altLang="en-US" sz="600" dirty="0">
                          <a:effectLst/>
                          <a:latin typeface="Consolas" panose="020B0609020204030204" pitchFamily="49" charset="0"/>
                        </a:rPr>
                        <a:t> は要素の重複を</a:t>
                      </a:r>
                      <a:br>
                        <a:rPr lang="en-US" altLang="ja-JP" sz="600" dirty="0">
                          <a:effectLst/>
                          <a:latin typeface="Consolas" panose="020B0609020204030204" pitchFamily="49" charset="0"/>
                        </a:rPr>
                      </a:br>
                      <a:r>
                        <a:rPr lang="ja-JP" altLang="en-US" sz="600" dirty="0">
                          <a:effectLst/>
                          <a:latin typeface="Consolas" panose="020B0609020204030204" pitchFamily="49" charset="0"/>
                        </a:rPr>
                        <a:t>許さない。</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286582727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another_set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set([2, 3, 4, 5])</a:t>
                      </a:r>
                    </a:p>
                    <a:p>
                      <a:pPr marL="0" marR="0" indent="0" algn="l" defTabSz="914400" rtl="0" eaLnBrk="1" fontAlgn="ctr" latinLnBrk="0" hangingPunct="1">
                        <a:lnSpc>
                          <a:spcPct val="100000"/>
                        </a:lnSpc>
                        <a:spcBef>
                          <a:spcPts val="0"/>
                        </a:spcBef>
                        <a:spcAft>
                          <a:spcPts val="0"/>
                        </a:spcAft>
                        <a:buClrTx/>
                        <a:buSzTx/>
                        <a:buFontTx/>
                        <a:buNone/>
                        <a:tabLst/>
                        <a:defRPr/>
                      </a:pP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another_set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 1, 2, 3, 4, 5}</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&amp;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another_set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 3}</a:t>
                      </a: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another_set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 1}</a:t>
                      </a: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another_set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my_set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{4, 5}</a:t>
                      </a: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another_set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 1, 4, 5}</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集合同士の演算。</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4041422523"/>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b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は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set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または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flozenset</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&lt;= b        # a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は ｂ の部分集合</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&lt; b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は ｂ の真部分集合</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&gt;= b        # a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は ｂ の上位集合</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&gt; b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は ｂ の真上位集合</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集合同士の比較演算。</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233100832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my_set.add</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100</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 1, 2, 3,</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集合の要素の追加。</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359972905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my_set.remove</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(0)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 2, 3,</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集合の要素を削除。</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331278475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my_set.discard</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(1)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 3,</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同上。</a:t>
                      </a:r>
                      <a:endParaRPr lang="en-US" altLang="ja-JP" sz="600" dirty="0">
                        <a:effectLst/>
                        <a:latin typeface="メイリオ" panose="020B0604030504040204" pitchFamily="50" charset="-128"/>
                        <a:ea typeface="メイリオ" panose="020B0604030504040204" pitchFamily="50" charset="-128"/>
                      </a:endParaRPr>
                    </a:p>
                    <a:p>
                      <a:pPr algn="l" fontAlgn="ctr"/>
                      <a:r>
                        <a:rPr lang="en-US" altLang="ja-JP" sz="600" dirty="0">
                          <a:effectLst/>
                          <a:latin typeface="メイリオ" panose="020B0604030504040204" pitchFamily="50" charset="-128"/>
                          <a:ea typeface="メイリオ" panose="020B0604030504040204" pitchFamily="50" charset="-128"/>
                        </a:rPr>
                        <a:t>(</a:t>
                      </a:r>
                      <a:r>
                        <a:rPr lang="ja-JP" altLang="en-US" sz="600" dirty="0">
                          <a:effectLst/>
                          <a:latin typeface="メイリオ" panose="020B0604030504040204" pitchFamily="50" charset="-128"/>
                          <a:ea typeface="メイリオ" panose="020B0604030504040204" pitchFamily="50" charset="-128"/>
                        </a:rPr>
                        <a:t>要素がなくてもよい</a:t>
                      </a:r>
                      <a:r>
                        <a:rPr lang="en-US" altLang="ja-JP" sz="600" dirty="0">
                          <a:effectLst/>
                          <a:latin typeface="メイリオ" panose="020B0604030504040204" pitchFamily="50" charset="-128"/>
                          <a:ea typeface="メイリオ" panose="020B0604030504040204" pitchFamily="50" charset="-128"/>
                        </a:rPr>
                        <a:t>)</a:t>
                      </a:r>
                    </a:p>
                  </a:txBody>
                  <a:tcPr marL="38100" marR="38100" marT="38100" marB="38100" anchor="ctr"/>
                </a:tc>
                <a:extLst>
                  <a:ext uri="{0D108BD9-81ED-4DB2-BD59-A6C34878D82A}">
                    <a16:rowId xmlns:a16="http://schemas.microsoft.com/office/drawing/2014/main" val="1986238544"/>
                  </a:ext>
                </a:extLst>
              </a:tr>
            </a:tbl>
          </a:graphicData>
        </a:graphic>
      </p:graphicFrame>
      <p:graphicFrame>
        <p:nvGraphicFramePr>
          <p:cNvPr id="24" name="表 23">
            <a:extLst>
              <a:ext uri="{FF2B5EF4-FFF2-40B4-BE49-F238E27FC236}">
                <a16:creationId xmlns:a16="http://schemas.microsoft.com/office/drawing/2014/main" id="{AB709D39-3DDC-4FBA-AFD3-A9466491C44F}"/>
              </a:ext>
            </a:extLst>
          </p:cNvPr>
          <p:cNvGraphicFramePr>
            <a:graphicFrameLocks noGrp="1"/>
          </p:cNvGraphicFramePr>
          <p:nvPr>
            <p:extLst>
              <p:ext uri="{D42A27DB-BD31-4B8C-83A1-F6EECF244321}">
                <p14:modId xmlns:p14="http://schemas.microsoft.com/office/powerpoint/2010/main" val="4229767222"/>
              </p:ext>
            </p:extLst>
          </p:nvPr>
        </p:nvGraphicFramePr>
        <p:xfrm>
          <a:off x="3230489" y="256677"/>
          <a:ext cx="3275057" cy="3276600"/>
        </p:xfrm>
        <a:graphic>
          <a:graphicData uri="http://schemas.openxmlformats.org/drawingml/2006/table">
            <a:tbl>
              <a:tblPr firstRow="1" bandRow="1">
                <a:tableStyleId>{9D7B26C5-4107-4FEC-AEDC-1716B250A1EF}</a:tableStyleId>
              </a:tblPr>
              <a:tblGrid>
                <a:gridCol w="1479550">
                  <a:extLst>
                    <a:ext uri="{9D8B030D-6E8A-4147-A177-3AD203B41FA5}">
                      <a16:colId xmlns:a16="http://schemas.microsoft.com/office/drawing/2014/main" val="1838224700"/>
                    </a:ext>
                  </a:extLst>
                </a:gridCol>
                <a:gridCol w="1795507">
                  <a:extLst>
                    <a:ext uri="{9D8B030D-6E8A-4147-A177-3AD203B41FA5}">
                      <a16:colId xmlns:a16="http://schemas.microsoft.com/office/drawing/2014/main" val="3626435090"/>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str</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 の操作</a:t>
                      </a:r>
                      <a:endParaRPr kumimoji="1" 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8100" marR="38100" marT="38100" marB="381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機能</a:t>
                      </a:r>
                    </a:p>
                  </a:txBody>
                  <a:tcPr marL="38100" marR="38100" marT="38100" marB="38100" anchor="ctr"/>
                </a:tc>
                <a:extLst>
                  <a:ext uri="{0D108BD9-81ED-4DB2-BD59-A6C34878D82A}">
                    <a16:rowId xmlns:a16="http://schemas.microsoft.com/office/drawing/2014/main" val="1535805284"/>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piyo</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hoge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piyohoge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kumimoji="1" lang="en-US" altLang="ja-JP" sz="600" kern="1200" dirty="0">
                          <a:solidFill>
                            <a:schemeClr val="tx1"/>
                          </a:solidFill>
                          <a:effectLst/>
                          <a:latin typeface="Consolas" panose="020B0609020204030204" pitchFamily="49" charset="0"/>
                          <a:ea typeface="+mn-ea"/>
                          <a:cs typeface="+mn-cs"/>
                        </a:rPr>
                        <a:t>str</a:t>
                      </a:r>
                      <a:r>
                        <a:rPr lang="ja-JP" altLang="en-US" sz="600" dirty="0">
                          <a:effectLst/>
                          <a:latin typeface="メイリオ" panose="020B0604030504040204" pitchFamily="50" charset="-128"/>
                          <a:ea typeface="メイリオ" panose="020B0604030504040204" pitchFamily="50" charset="-128"/>
                        </a:rPr>
                        <a:t> を連結。</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410632326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piyo</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3             </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piyopiyopiyo</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kumimoji="1" lang="en-US" altLang="ja-JP" sz="600" kern="1200" dirty="0">
                          <a:solidFill>
                            <a:schemeClr val="tx1"/>
                          </a:solidFill>
                          <a:effectLst/>
                          <a:latin typeface="Consolas" panose="020B0609020204030204" pitchFamily="49" charset="0"/>
                          <a:ea typeface="+mn-ea"/>
                          <a:cs typeface="+mn-cs"/>
                        </a:rPr>
                        <a:t>str</a:t>
                      </a:r>
                      <a:r>
                        <a:rPr lang="ja-JP" altLang="en-US" sz="600" dirty="0">
                          <a:effectLst/>
                          <a:latin typeface="メイリオ" panose="020B0604030504040204" pitchFamily="50" charset="-128"/>
                          <a:ea typeface="メイリオ" panose="020B0604030504040204" pitchFamily="50" charset="-128"/>
                        </a:rPr>
                        <a:t> を指定の回数繰り返し。</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980581770"/>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あいうえお</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".find("</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うえ</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部分文字列にマッチしたインデックスを返す。</a:t>
                      </a:r>
                      <a:endParaRPr lang="en-US" altLang="ja-JP" sz="600" dirty="0">
                        <a:effectLst/>
                        <a:latin typeface="メイリオ" panose="020B0604030504040204" pitchFamily="50" charset="-128"/>
                        <a:ea typeface="メイリオ" panose="020B0604030504040204" pitchFamily="50" charset="-128"/>
                      </a:endParaRPr>
                    </a:p>
                    <a:p>
                      <a:pPr algn="l" fontAlgn="ctr"/>
                      <a:r>
                        <a:rPr lang="en-US" altLang="ja-JP" sz="600" dirty="0">
                          <a:effectLst/>
                          <a:latin typeface="メイリオ" panose="020B0604030504040204" pitchFamily="50" charset="-128"/>
                          <a:ea typeface="メイリオ" panose="020B0604030504040204" pitchFamily="50" charset="-128"/>
                        </a:rPr>
                        <a:t>(</a:t>
                      </a:r>
                      <a:r>
                        <a:rPr lang="ja-JP" altLang="en-US" sz="600" dirty="0">
                          <a:effectLst/>
                          <a:latin typeface="メイリオ" panose="020B0604030504040204" pitchFamily="50" charset="-128"/>
                          <a:ea typeface="メイリオ" panose="020B0604030504040204" pitchFamily="50" charset="-128"/>
                        </a:rPr>
                        <a:t>なければ </a:t>
                      </a:r>
                      <a:r>
                        <a:rPr kumimoji="1" lang="en-US" altLang="ja-JP" sz="600" kern="1200" dirty="0">
                          <a:solidFill>
                            <a:schemeClr val="tx1"/>
                          </a:solidFill>
                          <a:effectLst/>
                          <a:latin typeface="Consolas" panose="020B0609020204030204" pitchFamily="49" charset="0"/>
                          <a:ea typeface="+mn-ea"/>
                          <a:cs typeface="+mn-cs"/>
                        </a:rPr>
                        <a:t>-1</a:t>
                      </a:r>
                      <a:r>
                        <a:rPr kumimoji="1" lang="ja-JP" altLang="en-US" sz="600" kern="1200" dirty="0">
                          <a:solidFill>
                            <a:schemeClr val="tx1"/>
                          </a:solidFill>
                          <a:effectLst/>
                          <a:latin typeface="Consolas" panose="020B0609020204030204" pitchFamily="49" charset="0"/>
                          <a:ea typeface="+mn-ea"/>
                          <a:cs typeface="+mn-cs"/>
                        </a:rPr>
                        <a:t> を返す</a:t>
                      </a:r>
                      <a:r>
                        <a:rPr kumimoji="1" lang="en-US" altLang="ja-JP" sz="600" kern="1200" dirty="0">
                          <a:solidFill>
                            <a:schemeClr val="tx1"/>
                          </a:solidFill>
                          <a:effectLst/>
                          <a:latin typeface="Consolas" panose="020B0609020204030204" pitchFamily="49" charset="0"/>
                          <a:ea typeface="+mn-ea"/>
                          <a:cs typeface="+mn-cs"/>
                        </a:rPr>
                        <a:t>/</a:t>
                      </a:r>
                      <a:r>
                        <a:rPr kumimoji="1" lang="ja-JP" altLang="en-US" sz="600" kern="1200" dirty="0">
                          <a:solidFill>
                            <a:schemeClr val="tx1"/>
                          </a:solidFill>
                          <a:effectLst/>
                          <a:latin typeface="Consolas" panose="020B0609020204030204" pitchFamily="49" charset="0"/>
                          <a:ea typeface="+mn-ea"/>
                          <a:cs typeface="+mn-cs"/>
                        </a:rPr>
                        <a:t>その他 </a:t>
                      </a:r>
                      <a:r>
                        <a:rPr kumimoji="1" lang="en-US" altLang="ja-JP" sz="600" kern="1200" dirty="0">
                          <a:solidFill>
                            <a:schemeClr val="tx1"/>
                          </a:solidFill>
                          <a:effectLst/>
                          <a:latin typeface="Consolas" panose="020B0609020204030204" pitchFamily="49" charset="0"/>
                          <a:ea typeface="+mn-ea"/>
                          <a:cs typeface="+mn-cs"/>
                        </a:rPr>
                        <a:t>index()</a:t>
                      </a:r>
                      <a:r>
                        <a:rPr kumimoji="1" lang="ja-JP" altLang="en-US" sz="600" kern="1200" dirty="0">
                          <a:solidFill>
                            <a:schemeClr val="tx1"/>
                          </a:solidFill>
                          <a:effectLst/>
                          <a:latin typeface="Consolas" panose="020B0609020204030204" pitchFamily="49" charset="0"/>
                          <a:ea typeface="+mn-ea"/>
                          <a:cs typeface="+mn-cs"/>
                        </a:rPr>
                        <a:t> と同じ</a:t>
                      </a:r>
                      <a:r>
                        <a:rPr lang="en-US" altLang="ja-JP" sz="600" dirty="0">
                          <a:effectLst/>
                          <a:latin typeface="メイリオ" panose="020B0604030504040204" pitchFamily="50" charset="-128"/>
                          <a:ea typeface="メイリオ" panose="020B0604030504040204" pitchFamily="50" charset="-128"/>
                        </a:rPr>
                        <a:t>)</a:t>
                      </a:r>
                    </a:p>
                  </a:txBody>
                  <a:tcPr marL="38100" marR="38100" marT="38100" marB="38100" anchor="ctr"/>
                </a:tc>
                <a:extLst>
                  <a:ext uri="{0D108BD9-81ED-4DB2-BD59-A6C34878D82A}">
                    <a16:rowId xmlns:a16="http://schemas.microsoft.com/office/drawing/2014/main" val="4104486105"/>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"-".join(["a", "b", "c"])</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"a-b-c"</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引数として与えられたリストの値を文字列で</a:t>
                      </a:r>
                      <a:br>
                        <a:rPr lang="en-US" altLang="ja-JP" sz="600" dirty="0">
                          <a:effectLst/>
                          <a:latin typeface="メイリオ" panose="020B0604030504040204" pitchFamily="50" charset="-128"/>
                          <a:ea typeface="メイリオ" panose="020B0604030504040204" pitchFamily="50" charset="-128"/>
                        </a:rPr>
                      </a:br>
                      <a:r>
                        <a:rPr lang="ja-JP" altLang="en-US" sz="600" dirty="0">
                          <a:effectLst/>
                          <a:latin typeface="メイリオ" panose="020B0604030504040204" pitchFamily="50" charset="-128"/>
                          <a:ea typeface="メイリオ" panose="020B0604030504040204" pitchFamily="50" charset="-128"/>
                        </a:rPr>
                        <a:t>連結。</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105665606"/>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"a-b-</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c"</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.split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 "b", "c"] </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引数として与えられた区切り</a:t>
                      </a:r>
                      <a:br>
                        <a:rPr lang="en-US" altLang="ja-JP" sz="600" dirty="0">
                          <a:effectLst/>
                          <a:latin typeface="メイリオ" panose="020B0604030504040204" pitchFamily="50" charset="-128"/>
                          <a:ea typeface="メイリオ" panose="020B0604030504040204" pitchFamily="50" charset="-128"/>
                        </a:rPr>
                      </a:br>
                      <a:r>
                        <a:rPr lang="ja-JP" altLang="en-US" sz="600" dirty="0">
                          <a:effectLst/>
                          <a:latin typeface="メイリオ" panose="020B0604030504040204" pitchFamily="50" charset="-128"/>
                          <a:ea typeface="メイリオ" panose="020B0604030504040204" pitchFamily="50" charset="-128"/>
                        </a:rPr>
                        <a:t>文字で文字列を分割。</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2426596307"/>
                  </a:ext>
                </a:extLst>
              </a:tr>
              <a:tr h="15960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cold".replace</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("old", "new")</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cnew</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文字列の特定の部分を置き換え。</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19857062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STRING"</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.lower</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"string"</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大文字を小文字に変換。</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836875167"/>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string".upper</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"STRING"</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小文字を大文字に変換。</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3165060845"/>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string".capitalize</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"String"</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最初の文字を大文字に変換。</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58216040"/>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"this is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it".title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"This Is It"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各単語の先頭を大文字に変換。</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3129031239"/>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 = 3".format(1, 2)</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 + 2 = 3"</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引数として与えられた値を </a:t>
                      </a:r>
                      <a:r>
                        <a:rPr kumimoji="1" lang="en-US" altLang="ja-JP" sz="600" kern="1200" dirty="0">
                          <a:solidFill>
                            <a:schemeClr val="tx1"/>
                          </a:solidFill>
                          <a:effectLst/>
                          <a:latin typeface="Consolas" panose="020B0609020204030204" pitchFamily="49" charset="0"/>
                          <a:ea typeface="+mn-ea"/>
                          <a:cs typeface="+mn-cs"/>
                        </a:rPr>
                        <a:t>str</a:t>
                      </a:r>
                      <a:r>
                        <a:rPr lang="ja-JP" altLang="en-US" sz="600" dirty="0">
                          <a:effectLst/>
                          <a:latin typeface="メイリオ" panose="020B0604030504040204" pitchFamily="50" charset="-128"/>
                          <a:ea typeface="メイリオ" panose="020B0604030504040204" pitchFamily="50" charset="-128"/>
                        </a:rPr>
                        <a:t> に変換して </a:t>
                      </a:r>
                      <a:br>
                        <a:rPr lang="en-US" altLang="ja-JP" sz="600" dirty="0">
                          <a:effectLst/>
                          <a:latin typeface="メイリオ" panose="020B0604030504040204" pitchFamily="50" charset="-128"/>
                          <a:ea typeface="メイリオ" panose="020B0604030504040204" pitchFamily="50" charset="-128"/>
                        </a:rPr>
                      </a:b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kern="1200" dirty="0">
                          <a:solidFill>
                            <a:schemeClr val="tx1"/>
                          </a:solidFill>
                          <a:effectLst/>
                          <a:latin typeface="Consolas" panose="020B0609020204030204" pitchFamily="49" charset="0"/>
                          <a:ea typeface="+mn-ea"/>
                          <a:cs typeface="+mn-cs"/>
                        </a:rPr>
                        <a:t> </a:t>
                      </a:r>
                      <a:r>
                        <a:rPr lang="ja-JP" altLang="en-US" sz="600" dirty="0">
                          <a:effectLst/>
                          <a:latin typeface="メイリオ" panose="020B0604030504040204" pitchFamily="50" charset="-128"/>
                          <a:ea typeface="メイリオ" panose="020B0604030504040204" pitchFamily="50" charset="-128"/>
                        </a:rPr>
                        <a:t>に挿入。</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144919698"/>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{2}".format(5,</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8,</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3)</a:t>
                      </a:r>
                    </a:p>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"8 - 5 = 3"</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kern="1200" dirty="0">
                          <a:solidFill>
                            <a:schemeClr val="tx1"/>
                          </a:solidFill>
                          <a:effectLst/>
                          <a:latin typeface="Consolas" panose="020B0609020204030204" pitchFamily="49" charset="0"/>
                          <a:ea typeface="+mn-ea"/>
                          <a:cs typeface="+mn-cs"/>
                        </a:rPr>
                        <a:t> 内のインデックスに対応する位置の値を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str</a:t>
                      </a:r>
                      <a:r>
                        <a:rPr kumimoji="1" lang="ja-JP" altLang="en-US" sz="600" kern="1200" dirty="0">
                          <a:solidFill>
                            <a:schemeClr val="tx1"/>
                          </a:solidFill>
                          <a:effectLst/>
                          <a:latin typeface="Consolas" panose="020B0609020204030204" pitchFamily="49" charset="0"/>
                          <a:ea typeface="+mn-ea"/>
                          <a:cs typeface="+mn-cs"/>
                        </a:rPr>
                        <a:t> に変換して挿入。</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540572099"/>
                  </a:ext>
                </a:extLst>
              </a:tr>
            </a:tbl>
          </a:graphicData>
        </a:graphic>
      </p:graphicFrame>
      <p:graphicFrame>
        <p:nvGraphicFramePr>
          <p:cNvPr id="26" name="表 25">
            <a:extLst>
              <a:ext uri="{FF2B5EF4-FFF2-40B4-BE49-F238E27FC236}">
                <a16:creationId xmlns:a16="http://schemas.microsoft.com/office/drawing/2014/main" id="{47BB7726-376D-4356-853E-C15F2601E51B}"/>
              </a:ext>
            </a:extLst>
          </p:cNvPr>
          <p:cNvGraphicFramePr>
            <a:graphicFrameLocks noGrp="1"/>
          </p:cNvGraphicFramePr>
          <p:nvPr>
            <p:extLst>
              <p:ext uri="{D42A27DB-BD31-4B8C-83A1-F6EECF244321}">
                <p14:modId xmlns:p14="http://schemas.microsoft.com/office/powerpoint/2010/main" val="174321890"/>
              </p:ext>
            </p:extLst>
          </p:nvPr>
        </p:nvGraphicFramePr>
        <p:xfrm>
          <a:off x="185791" y="4395336"/>
          <a:ext cx="3023725" cy="1261245"/>
        </p:xfrm>
        <a:graphic>
          <a:graphicData uri="http://schemas.openxmlformats.org/drawingml/2006/table">
            <a:tbl>
              <a:tblPr firstRow="1" bandRow="1">
                <a:tableStyleId>{9D7B26C5-4107-4FEC-AEDC-1716B250A1EF}</a:tableStyleId>
              </a:tblPr>
              <a:tblGrid>
                <a:gridCol w="1103875">
                  <a:extLst>
                    <a:ext uri="{9D8B030D-6E8A-4147-A177-3AD203B41FA5}">
                      <a16:colId xmlns:a16="http://schemas.microsoft.com/office/drawing/2014/main" val="2702840829"/>
                    </a:ext>
                  </a:extLst>
                </a:gridCol>
                <a:gridCol w="1919850">
                  <a:extLst>
                    <a:ext uri="{9D8B030D-6E8A-4147-A177-3AD203B41FA5}">
                      <a16:colId xmlns:a16="http://schemas.microsoft.com/office/drawing/2014/main" val="2289500085"/>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list</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 の操作</a:t>
                      </a:r>
                    </a:p>
                  </a:txBody>
                  <a:tcPr marL="36000" marR="36000" marT="36000" marB="36000" anchor="ctr"/>
                </a:tc>
                <a:tc>
                  <a:txBody>
                    <a:bodyPr/>
                    <a:lstStyle/>
                    <a:p>
                      <a:pPr marL="0" algn="ctr" defTabSz="914400" rtl="0" eaLnBrk="1" fontAlgn="ctr" latinLnBrk="0" hangingPunct="1"/>
                      <a:r>
                        <a:rPr kumimoji="1" lang="ja-JP" altLang="en-US" sz="600" kern="1200" dirty="0">
                          <a:latin typeface="メイリオ" panose="020B0604030504040204" pitchFamily="50" charset="-128"/>
                          <a:ea typeface="メイリオ" panose="020B0604030504040204" pitchFamily="50" charset="-128"/>
                        </a:rPr>
                        <a:t>機能</a:t>
                      </a:r>
                      <a:endParaRPr kumimoji="1" lang="ja-JP" altLang="en-US" sz="600" b="1" kern="1200" dirty="0">
                        <a:solidFill>
                          <a:schemeClr val="lt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16858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en-US" altLang="ja-JP" sz="600" b="0" kern="1200" dirty="0" err="1">
                          <a:solidFill>
                            <a:schemeClr val="tx1"/>
                          </a:solidFill>
                          <a:latin typeface="Consolas" panose="020B0609020204030204" pitchFamily="49" charset="0"/>
                          <a:ea typeface="メイリオ" panose="020B0604030504040204" pitchFamily="50" charset="-128"/>
                          <a:cs typeface="+mn-cs"/>
                        </a:rPr>
                        <a:t>my_list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の先頭の要素の値を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100</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に更新する。</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242215564"/>
                  </a:ext>
                </a:extLst>
              </a:tr>
              <a:tr h="16858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my_list.append</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末尾に要素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10</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を挿入する。</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695319631"/>
                  </a:ext>
                </a:extLst>
              </a:tr>
              <a:tr h="168585">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my_list.extend</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30]</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末尾にシーケンス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[20,</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30]</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を挿入する。</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642797907"/>
                  </a:ext>
                </a:extLst>
              </a:tr>
              <a:tr h="168585">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my_list.insert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"ABC")</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インデックスで指定した位置に値を挿入する。</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29988408"/>
                  </a:ext>
                </a:extLst>
              </a:tr>
              <a:tr h="168585">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my_list.pop</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指定したインデックスの要素を取り出し、</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list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から</a:t>
                      </a:r>
                      <a:br>
                        <a:rPr kumimoji="1" lang="en-US" altLang="ja-JP" sz="600" b="0" kern="1200" dirty="0">
                          <a:solidFill>
                            <a:schemeClr val="tx1"/>
                          </a:solidFill>
                          <a:latin typeface="Consolas" panose="020B0609020204030204" pitchFamily="49" charset="0"/>
                          <a:ea typeface="メイリオ" panose="020B0604030504040204" pitchFamily="50" charset="-128"/>
                          <a:cs typeface="+mn-cs"/>
                        </a:rPr>
                      </a:b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削除する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何も指定しなければ末尾が対象</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858688562"/>
                  </a:ext>
                </a:extLst>
              </a:tr>
              <a:tr h="168585">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my_list.remove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先頭に最も近い指定した値を削除する。</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155009281"/>
                  </a:ext>
                </a:extLst>
              </a:tr>
            </a:tbl>
          </a:graphicData>
        </a:graphic>
      </p:graphicFrame>
      <p:graphicFrame>
        <p:nvGraphicFramePr>
          <p:cNvPr id="27" name="表 26">
            <a:extLst>
              <a:ext uri="{FF2B5EF4-FFF2-40B4-BE49-F238E27FC236}">
                <a16:creationId xmlns:a16="http://schemas.microsoft.com/office/drawing/2014/main" id="{5244BE5A-9F2A-4DCA-ABBE-856A7367AA9D}"/>
              </a:ext>
            </a:extLst>
          </p:cNvPr>
          <p:cNvGraphicFramePr>
            <a:graphicFrameLocks noGrp="1"/>
          </p:cNvGraphicFramePr>
          <p:nvPr>
            <p:extLst>
              <p:ext uri="{D42A27DB-BD31-4B8C-83A1-F6EECF244321}">
                <p14:modId xmlns:p14="http://schemas.microsoft.com/office/powerpoint/2010/main" val="3905170293"/>
              </p:ext>
            </p:extLst>
          </p:nvPr>
        </p:nvGraphicFramePr>
        <p:xfrm>
          <a:off x="6932553" y="487680"/>
          <a:ext cx="2787649" cy="2941320"/>
        </p:xfrm>
        <a:graphic>
          <a:graphicData uri="http://schemas.openxmlformats.org/drawingml/2006/table">
            <a:tbl>
              <a:tblPr firstRow="1" bandRow="1">
                <a:tableStyleId>{9D7B26C5-4107-4FEC-AEDC-1716B250A1EF}</a:tableStyleId>
              </a:tblPr>
              <a:tblGrid>
                <a:gridCol w="1444571">
                  <a:extLst>
                    <a:ext uri="{9D8B030D-6E8A-4147-A177-3AD203B41FA5}">
                      <a16:colId xmlns:a16="http://schemas.microsoft.com/office/drawing/2014/main" val="1838224700"/>
                    </a:ext>
                  </a:extLst>
                </a:gridCol>
                <a:gridCol w="1343078">
                  <a:extLst>
                    <a:ext uri="{9D8B030D-6E8A-4147-A177-3AD203B41FA5}">
                      <a16:colId xmlns:a16="http://schemas.microsoft.com/office/drawing/2014/main" val="3626435090"/>
                    </a:ext>
                  </a:extLst>
                </a:gridCol>
              </a:tblGrid>
              <a:tr h="0">
                <a:tc>
                  <a:txBody>
                    <a:bodyPr/>
                    <a:lstStyle/>
                    <a:p>
                      <a:pPr marL="0" algn="ctr" defTabSz="914400" rtl="0" eaLnBrk="1" fontAlgn="ctr" latinLnBrk="0" hangingPunct="1"/>
                      <a:r>
                        <a:rPr kumimoji="1" lang="en-US" sz="600" b="1" kern="1200" dirty="0" err="1">
                          <a:solidFill>
                            <a:schemeClr val="tx1"/>
                          </a:solidFill>
                          <a:latin typeface="メイリオ" panose="020B0604030504040204" pitchFamily="50" charset="-128"/>
                          <a:ea typeface="メイリオ" panose="020B0604030504040204" pitchFamily="50" charset="-128"/>
                          <a:cs typeface="+mn-cs"/>
                        </a:rPr>
                        <a:t>dict</a:t>
                      </a:r>
                      <a:endParaRPr kumimoji="1" 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8100" marR="38100" marT="38100" marB="381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機能</a:t>
                      </a:r>
                    </a:p>
                  </a:txBody>
                  <a:tcPr marL="38100" marR="38100" marT="38100" marB="381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または </a:t>
                      </a:r>
                      <a:endParaRPr kumimoji="1" lang="en-US" altLang="ja-JP"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各クラスの空のインスタンスの</a:t>
                      </a:r>
                      <a:br>
                        <a:rPr lang="en-US" altLang="ja-JP" sz="600" dirty="0">
                          <a:effectLst/>
                          <a:latin typeface="メイリオ" panose="020B0604030504040204" pitchFamily="50" charset="-128"/>
                          <a:ea typeface="メイリオ" panose="020B0604030504040204" pitchFamily="50" charset="-128"/>
                        </a:rPr>
                      </a:br>
                      <a:r>
                        <a:rPr lang="ja-JP" altLang="en-US" sz="600" dirty="0">
                          <a:effectLst/>
                          <a:latin typeface="メイリオ" panose="020B0604030504040204" pitchFamily="50" charset="-128"/>
                          <a:ea typeface="メイリオ" panose="020B0604030504040204" pitchFamily="50" charset="-128"/>
                        </a:rPr>
                        <a:t>作成。</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286582727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 {key_0: value_0, </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key_1: value_1, </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key_2: value_2}</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または</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 </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dict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(key_0=value_0, </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key_1=value_1, </a:t>
                      </a:r>
                    </a:p>
                    <a:p>
                      <a:pPr marL="0" marR="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key_2=value_2)</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キーと値を指定して</a:t>
                      </a:r>
                      <a:br>
                        <a:rPr lang="en-US" altLang="ja-JP" sz="600" dirty="0">
                          <a:effectLst/>
                          <a:latin typeface="メイリオ" panose="020B0604030504040204" pitchFamily="50" charset="-128"/>
                          <a:ea typeface="メイリオ" panose="020B0604030504040204" pitchFamily="50" charset="-128"/>
                        </a:rPr>
                      </a:br>
                      <a:r>
                        <a:rPr lang="ja-JP" altLang="en-US" sz="600" dirty="0">
                          <a:effectLst/>
                          <a:latin typeface="メイリオ" panose="020B0604030504040204" pitchFamily="50" charset="-128"/>
                          <a:ea typeface="メイリオ" panose="020B0604030504040204" pitchFamily="50" charset="-128"/>
                        </a:rPr>
                        <a:t>インスタンスを作成。</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4041422523"/>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[key_0]  #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value_0</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キーに対応する値の取得。</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359972905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[key_1] += 1</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キーに対応する値に </a:t>
                      </a:r>
                      <a:r>
                        <a:rPr kumimoji="1" lang="en-US" altLang="ja-JP" sz="600" kern="1200" dirty="0">
                          <a:solidFill>
                            <a:schemeClr val="tx1"/>
                          </a:solidFill>
                          <a:effectLst/>
                          <a:latin typeface="Consolas" panose="020B0609020204030204" pitchFamily="49" charset="0"/>
                          <a:ea typeface="+mn-ea"/>
                          <a:cs typeface="+mn-cs"/>
                        </a:rPr>
                        <a:t>1</a:t>
                      </a:r>
                      <a:r>
                        <a:rPr lang="ja-JP" altLang="en-US" sz="600" dirty="0">
                          <a:effectLst/>
                          <a:latin typeface="メイリオ" panose="020B0604030504040204" pitchFamily="50" charset="-128"/>
                          <a:ea typeface="メイリオ" panose="020B0604030504040204" pitchFamily="50" charset="-128"/>
                        </a:rPr>
                        <a:t> を加える。</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331278475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a:solidFill>
                            <a:schemeClr val="tx1"/>
                          </a:solidFill>
                          <a:latin typeface="Consolas" panose="020B0609020204030204" pitchFamily="49" charset="0"/>
                          <a:ea typeface="ＭＳ ゴシック" panose="020B0609070205080204" pitchFamily="49" charset="-128"/>
                          <a:cs typeface="+mn-cs"/>
                        </a:rPr>
                        <a:t>del </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[key_2]</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キーに対応する要素を削除。</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750416510"/>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[key_3] = value_3</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新しいキーとそれに対応する</a:t>
                      </a:r>
                      <a:br>
                        <a:rPr lang="en-US" altLang="ja-JP" sz="600" dirty="0">
                          <a:effectLst/>
                          <a:latin typeface="メイリオ" panose="020B0604030504040204" pitchFamily="50" charset="-128"/>
                          <a:ea typeface="メイリオ" panose="020B0604030504040204" pitchFamily="50" charset="-128"/>
                        </a:rPr>
                      </a:br>
                      <a:r>
                        <a:rPr lang="ja-JP" altLang="en-US" sz="600" dirty="0">
                          <a:effectLst/>
                          <a:latin typeface="メイリオ" panose="020B0604030504040204" pitchFamily="50" charset="-128"/>
                          <a:ea typeface="メイリオ" panose="020B0604030504040204" pitchFamily="50" charset="-128"/>
                        </a:rPr>
                        <a:t>値を追加する。</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15967169"/>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my_dict.items</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キーと値のタプルの集合である </a:t>
                      </a:r>
                      <a:endParaRPr lang="en-US" altLang="ja-JP" sz="600" dirty="0">
                        <a:effectLst/>
                        <a:latin typeface="メイリオ" panose="020B0604030504040204" pitchFamily="50" charset="-128"/>
                        <a:ea typeface="メイリオ" panose="020B0604030504040204" pitchFamily="50" charset="-128"/>
                      </a:endParaRPr>
                    </a:p>
                    <a:p>
                      <a:pPr algn="l" fontAlgn="ctr"/>
                      <a:r>
                        <a:rPr kumimoji="1" lang="en-US" altLang="ja-JP" sz="600" kern="1200" dirty="0" err="1">
                          <a:solidFill>
                            <a:schemeClr val="tx1"/>
                          </a:solidFill>
                          <a:effectLst/>
                          <a:latin typeface="Consolas" panose="020B0609020204030204" pitchFamily="49" charset="0"/>
                          <a:ea typeface="+mn-ea"/>
                          <a:cs typeface="+mn-cs"/>
                        </a:rPr>
                        <a:t>dict_items</a:t>
                      </a:r>
                      <a:r>
                        <a:rPr lang="en-US" altLang="ja-JP" sz="600" dirty="0">
                          <a:effectLst/>
                          <a:latin typeface="メイリオ" panose="020B0604030504040204" pitchFamily="50" charset="-128"/>
                          <a:ea typeface="メイリオ" panose="020B0604030504040204" pitchFamily="50" charset="-128"/>
                        </a:rPr>
                        <a:t> </a:t>
                      </a:r>
                      <a:r>
                        <a:rPr lang="ja-JP" altLang="en-US" sz="600" dirty="0">
                          <a:effectLst/>
                          <a:latin typeface="メイリオ" panose="020B0604030504040204" pitchFamily="50" charset="-128"/>
                          <a:ea typeface="メイリオ" panose="020B0604030504040204" pitchFamily="50" charset="-128"/>
                        </a:rPr>
                        <a:t>を返す。</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21258720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my_dict.keys</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キーの集合である </a:t>
                      </a:r>
                      <a:br>
                        <a:rPr lang="en-US" altLang="ja-JP" sz="600" dirty="0">
                          <a:effectLst/>
                          <a:latin typeface="メイリオ" panose="020B0604030504040204" pitchFamily="50" charset="-128"/>
                          <a:ea typeface="メイリオ" panose="020B0604030504040204" pitchFamily="50" charset="-128"/>
                        </a:rPr>
                      </a:br>
                      <a:r>
                        <a:rPr kumimoji="1" lang="en-US" altLang="ja-JP" sz="600" kern="1200" dirty="0" err="1">
                          <a:solidFill>
                            <a:schemeClr val="tx1"/>
                          </a:solidFill>
                          <a:effectLst/>
                          <a:latin typeface="Consolas" panose="020B0609020204030204" pitchFamily="49" charset="0"/>
                          <a:ea typeface="+mn-ea"/>
                          <a:cs typeface="+mn-cs"/>
                        </a:rPr>
                        <a:t>dict_keys</a:t>
                      </a:r>
                      <a:r>
                        <a:rPr lang="ja-JP" altLang="en-US" sz="600" dirty="0">
                          <a:effectLst/>
                          <a:latin typeface="メイリオ" panose="020B0604030504040204" pitchFamily="50" charset="-128"/>
                          <a:ea typeface="メイリオ" panose="020B0604030504040204" pitchFamily="50" charset="-128"/>
                        </a:rPr>
                        <a:t> を返す。</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178260394"/>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my_dict.values</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値のコレクションである </a:t>
                      </a:r>
                      <a:br>
                        <a:rPr lang="en-US" altLang="ja-JP" sz="600" dirty="0">
                          <a:effectLst/>
                          <a:latin typeface="メイリオ" panose="020B0604030504040204" pitchFamily="50" charset="-128"/>
                          <a:ea typeface="メイリオ" panose="020B0604030504040204" pitchFamily="50" charset="-128"/>
                        </a:rPr>
                      </a:br>
                      <a:r>
                        <a:rPr kumimoji="1" lang="en-US" altLang="ja-JP" sz="600" kern="1200" dirty="0" err="1">
                          <a:solidFill>
                            <a:schemeClr val="tx1"/>
                          </a:solidFill>
                          <a:effectLst/>
                          <a:latin typeface="Consolas" panose="020B0609020204030204" pitchFamily="49" charset="0"/>
                          <a:ea typeface="+mn-ea"/>
                          <a:cs typeface="+mn-cs"/>
                        </a:rPr>
                        <a:t>dict_values</a:t>
                      </a:r>
                      <a:r>
                        <a:rPr lang="ja-JP" altLang="en-US" sz="600" dirty="0">
                          <a:effectLst/>
                          <a:latin typeface="メイリオ" panose="020B0604030504040204" pitchFamily="50" charset="-128"/>
                          <a:ea typeface="メイリオ" panose="020B0604030504040204" pitchFamily="50" charset="-128"/>
                        </a:rPr>
                        <a:t> を返す。</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2740285586"/>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some_key</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in </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my_dict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a:t>
                      </a:r>
                    </a:p>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some_key</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が存在すれば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True</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8100" marR="38100" marT="38100" marB="38100" anchor="ctr"/>
                </a:tc>
                <a:tc>
                  <a:txBody>
                    <a:bodyPr/>
                    <a:lstStyle/>
                    <a:p>
                      <a:pPr algn="l" fontAlgn="ctr"/>
                      <a:r>
                        <a:rPr lang="ja-JP" altLang="en-US" sz="600" dirty="0">
                          <a:effectLst/>
                          <a:latin typeface="メイリオ" panose="020B0604030504040204" pitchFamily="50" charset="-128"/>
                          <a:ea typeface="メイリオ" panose="020B0604030504040204" pitchFamily="50" charset="-128"/>
                        </a:rPr>
                        <a:t>キーの存在確認。</a:t>
                      </a:r>
                      <a:endParaRPr lang="en-US" altLang="ja-JP" sz="600" dirty="0">
                        <a:effectLst/>
                        <a:latin typeface="メイリオ" panose="020B0604030504040204" pitchFamily="50" charset="-128"/>
                        <a:ea typeface="メイリオ" panose="020B0604030504040204" pitchFamily="50" charset="-128"/>
                      </a:endParaRPr>
                    </a:p>
                  </a:txBody>
                  <a:tcPr marL="38100" marR="38100" marT="38100" marB="38100" anchor="ctr"/>
                </a:tc>
                <a:extLst>
                  <a:ext uri="{0D108BD9-81ED-4DB2-BD59-A6C34878D82A}">
                    <a16:rowId xmlns:a16="http://schemas.microsoft.com/office/drawing/2014/main" val="3944992587"/>
                  </a:ext>
                </a:extLst>
              </a:tr>
            </a:tbl>
          </a:graphicData>
        </a:graphic>
      </p:graphicFrame>
      <p:sp>
        <p:nvSpPr>
          <p:cNvPr id="28" name="テキスト ボックス 27">
            <a:extLst>
              <a:ext uri="{FF2B5EF4-FFF2-40B4-BE49-F238E27FC236}">
                <a16:creationId xmlns:a16="http://schemas.microsoft.com/office/drawing/2014/main" id="{2DAF8C06-2D09-47EB-A953-095AEC6735F9}"/>
              </a:ext>
            </a:extLst>
          </p:cNvPr>
          <p:cNvSpPr txBox="1"/>
          <p:nvPr/>
        </p:nvSpPr>
        <p:spPr>
          <a:xfrm>
            <a:off x="185796" y="536077"/>
            <a:ext cx="1846163" cy="226591"/>
          </a:xfrm>
          <a:prstGeom prst="rect">
            <a:avLst/>
          </a:prstGeom>
          <a:noFill/>
          <a:ln w="12700" cmpd="sng">
            <a:noFill/>
          </a:ln>
        </p:spPr>
        <p:style>
          <a:lnRef idx="0">
            <a:scrgbClr r="0" g="0" b="0"/>
          </a:lnRef>
          <a:fillRef idx="0">
            <a:scrgbClr r="0" g="0" b="0"/>
          </a:fillRef>
          <a:effectRef idx="0">
            <a:scrgbClr r="0" g="0" b="0"/>
          </a:effectRef>
          <a:fontRef idx="minor">
            <a:schemeClr val="dk1"/>
          </a:fontRef>
        </p:style>
        <p:txBody>
          <a:bodyPr wrap="square" lIns="36000" tIns="36000" rIns="36000" bIns="36000" rtlCol="0" anchor="t" anchorCtr="0">
            <a:spAutoFit/>
          </a:bodyPr>
          <a:lstStyle/>
          <a:p>
            <a:pPr marL="0" marR="0" indent="0" defTabSz="914400" eaLnBrk="1" fontAlgn="auto" latinLnBrk="0" hangingPunct="1">
              <a:lnSpc>
                <a:spcPct val="100000"/>
              </a:lnSpc>
              <a:spcBef>
                <a:spcPts val="0"/>
              </a:spcBef>
              <a:spcAft>
                <a:spcPts val="0"/>
              </a:spcAft>
              <a:buClrTx/>
              <a:buSzTx/>
              <a:buFontTx/>
              <a:buNone/>
              <a:tabLst/>
            </a:pPr>
            <a:r>
              <a:rPr kumimoji="1" lang="en-US" altLang="ja-JP" sz="1000" b="1" dirty="0">
                <a:solidFill>
                  <a:schemeClr val="tx1"/>
                </a:solidFill>
                <a:latin typeface="メイリオ" panose="020B0604030504040204" pitchFamily="50" charset="-128"/>
                <a:ea typeface="メイリオ" panose="020B0604030504040204" pitchFamily="50" charset="-128"/>
              </a:rPr>
              <a:t>Sequence</a:t>
            </a:r>
            <a:endParaRPr kumimoji="1" lang="ja-JP" altLang="en-US" sz="1000" b="1" dirty="0">
              <a:solidFill>
                <a:schemeClr val="tx1"/>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0C8E5796-D4D1-48E3-9728-E77C56D8424A}"/>
              </a:ext>
            </a:extLst>
          </p:cNvPr>
          <p:cNvSpPr txBox="1"/>
          <p:nvPr/>
        </p:nvSpPr>
        <p:spPr>
          <a:xfrm>
            <a:off x="6932553" y="261089"/>
            <a:ext cx="1846163" cy="226591"/>
          </a:xfrm>
          <a:prstGeom prst="rect">
            <a:avLst/>
          </a:prstGeom>
          <a:noFill/>
          <a:ln w="12700" cmpd="sng">
            <a:noFill/>
          </a:ln>
        </p:spPr>
        <p:style>
          <a:lnRef idx="0">
            <a:scrgbClr r="0" g="0" b="0"/>
          </a:lnRef>
          <a:fillRef idx="0">
            <a:scrgbClr r="0" g="0" b="0"/>
          </a:fillRef>
          <a:effectRef idx="0">
            <a:scrgbClr r="0" g="0" b="0"/>
          </a:effectRef>
          <a:fontRef idx="minor">
            <a:schemeClr val="dk1"/>
          </a:fontRef>
        </p:style>
        <p:txBody>
          <a:bodyPr wrap="square" lIns="36000" tIns="36000" rIns="36000" bIns="36000" rtlCol="0" anchor="t" anchorCtr="0">
            <a:spAutoFit/>
          </a:bodyPr>
          <a:lstStyle>
            <a:defPPr>
              <a:defRPr lang="ja-JP"/>
            </a:defPPr>
            <a:lvl1pPr marR="0" indent="0" fontAlgn="auto">
              <a:lnSpc>
                <a:spcPct val="100000"/>
              </a:lnSpc>
              <a:spcBef>
                <a:spcPts val="0"/>
              </a:spcBef>
              <a:spcAft>
                <a:spcPts val="0"/>
              </a:spcAft>
              <a:buClrTx/>
              <a:buSzTx/>
              <a:buFontTx/>
              <a:buNone/>
              <a:tabLst/>
              <a:defRPr sz="1000" b="1">
                <a:solidFill>
                  <a:schemeClr val="tx1"/>
                </a:solidFill>
                <a:latin typeface="メイリオ" panose="020B0604030504040204" pitchFamily="50" charset="-128"/>
                <a:ea typeface="メイリオ" panose="020B0604030504040204" pitchFamily="50" charset="-128"/>
              </a:defRPr>
            </a:lvl1pPr>
          </a:lstStyle>
          <a:p>
            <a:r>
              <a:rPr lang="en-US" altLang="ja-JP" dirty="0"/>
              <a:t>Mapping</a:t>
            </a:r>
            <a:r>
              <a:rPr lang="ja-JP" altLang="en-US" dirty="0"/>
              <a:t> </a:t>
            </a:r>
            <a:r>
              <a:rPr lang="en-US" altLang="ja-JP" dirty="0"/>
              <a:t>/</a:t>
            </a:r>
            <a:r>
              <a:rPr lang="ja-JP" altLang="en-US" dirty="0"/>
              <a:t> </a:t>
            </a:r>
            <a:r>
              <a:rPr lang="en-US" altLang="ja-JP" dirty="0"/>
              <a:t>Set</a:t>
            </a:r>
            <a:endParaRPr lang="ja-JP" altLang="en-US" dirty="0"/>
          </a:p>
        </p:txBody>
      </p:sp>
      <p:graphicFrame>
        <p:nvGraphicFramePr>
          <p:cNvPr id="13" name="表 12">
            <a:extLst>
              <a:ext uri="{FF2B5EF4-FFF2-40B4-BE49-F238E27FC236}">
                <a16:creationId xmlns:a16="http://schemas.microsoft.com/office/drawing/2014/main" id="{AFFA288D-AECA-461B-8A67-39861C17F98A}"/>
              </a:ext>
            </a:extLst>
          </p:cNvPr>
          <p:cNvGraphicFramePr>
            <a:graphicFrameLocks noGrp="1"/>
          </p:cNvGraphicFramePr>
          <p:nvPr>
            <p:extLst>
              <p:ext uri="{D42A27DB-BD31-4B8C-83A1-F6EECF244321}">
                <p14:modId xmlns:p14="http://schemas.microsoft.com/office/powerpoint/2010/main" val="4180778144"/>
              </p:ext>
            </p:extLst>
          </p:nvPr>
        </p:nvGraphicFramePr>
        <p:xfrm>
          <a:off x="185791" y="762668"/>
          <a:ext cx="2989825" cy="2370120"/>
        </p:xfrm>
        <a:graphic>
          <a:graphicData uri="http://schemas.openxmlformats.org/drawingml/2006/table">
            <a:tbl>
              <a:tblPr firstRow="1" bandRow="1">
                <a:tableStyleId>{9D7B26C5-4107-4FEC-AEDC-1716B250A1EF}</a:tableStyleId>
              </a:tblPr>
              <a:tblGrid>
                <a:gridCol w="711200">
                  <a:extLst>
                    <a:ext uri="{9D8B030D-6E8A-4147-A177-3AD203B41FA5}">
                      <a16:colId xmlns:a16="http://schemas.microsoft.com/office/drawing/2014/main" val="1838224700"/>
                    </a:ext>
                  </a:extLst>
                </a:gridCol>
                <a:gridCol w="2278625">
                  <a:extLst>
                    <a:ext uri="{9D8B030D-6E8A-4147-A177-3AD203B41FA5}">
                      <a16:colId xmlns:a16="http://schemas.microsoft.com/office/drawing/2014/main" val="3626435090"/>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Sequence</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 </a:t>
                      </a:r>
                      <a:b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b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に対するスライス</a:t>
                      </a:r>
                      <a:endParaRPr kumimoji="1" 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8100" marR="38100" marT="38100" marB="381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機能</a:t>
                      </a:r>
                    </a:p>
                  </a:txBody>
                  <a:tcPr marL="38100" marR="38100" marT="38100" marB="381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my_seq</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[1]</a:t>
                      </a:r>
                    </a:p>
                  </a:txBody>
                  <a:tcPr marL="36000" marR="36000" marT="36000" marB="36000" anchor="ctr"/>
                </a:tc>
                <a:tc>
                  <a:txBody>
                    <a:bodyPr/>
                    <a:lstStyle/>
                    <a:p>
                      <a:pPr marL="0" algn="l" defTabSz="914400" rtl="0" eaLnBrk="1" fontAlgn="ctr" latinLnBrk="0" hangingPunct="1"/>
                      <a:r>
                        <a:rPr kumimoji="1" lang="en-US" altLang="ja-JP" sz="600" b="0" kern="1200" dirty="0" err="1">
                          <a:solidFill>
                            <a:schemeClr val="tx1"/>
                          </a:solidFill>
                          <a:latin typeface="Consolas" panose="020B0609020204030204" pitchFamily="49" charset="0"/>
                          <a:ea typeface="メイリオ" panose="020B0604030504040204" pitchFamily="50" charset="-128"/>
                          <a:cs typeface="+mn-cs"/>
                        </a:rPr>
                        <a:t>my_seq</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のインデックスが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の要素を取り出す。</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l" defTabSz="914400" rtl="0" eaLnBrk="1" fontAlgn="ctr" latinLnBrk="0" hangingPunct="1"/>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インデックスは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0</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から始まるので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番目の要素となる</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10632326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[1:5]</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インデックスが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から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4</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までの要素を取り出す。</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l" defTabSz="914400" rtl="0" eaLnBrk="1" fontAlgn="ctr" latinLnBrk="0" hangingPunct="1"/>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5</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は含まれない</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980581770"/>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[1:5:2]</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インデックスが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から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4</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までの要素を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つ飛ばしで取り出す。</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l" defTabSz="914400" rtl="0" eaLnBrk="1" fontAlgn="ctr" latinLnBrk="0" hangingPunct="1"/>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取り出される要素のインデックスは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と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3</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104486105"/>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a:t>
                      </a:r>
                    </a:p>
                  </a:txBody>
                  <a:tcPr marL="36000" marR="36000" marT="36000" marB="36000" anchor="ctr"/>
                </a:tc>
                <a:tc>
                  <a:txBody>
                    <a:bodyPr/>
                    <a:lstStyle/>
                    <a:p>
                      <a:pPr marL="0" algn="l" defTabSz="914400" rtl="0" eaLnBrk="1" fontAlgn="ctr" latinLnBrk="0" hangingPunct="1"/>
                      <a:r>
                        <a:rPr kumimoji="1" lang="en-US" altLang="ja-JP" sz="600" b="0" kern="1200" dirty="0" err="1">
                          <a:solidFill>
                            <a:schemeClr val="tx1"/>
                          </a:solidFill>
                          <a:latin typeface="Consolas" panose="020B0609020204030204" pitchFamily="49" charset="0"/>
                          <a:ea typeface="メイリオ" panose="020B0604030504040204" pitchFamily="50" charset="-128"/>
                          <a:cs typeface="+mn-cs"/>
                        </a:rPr>
                        <a:t>my_seq</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の末尾の要素を取り出す。</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105665606"/>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[::-1]</a:t>
                      </a:r>
                    </a:p>
                  </a:txBody>
                  <a:tcPr marL="36000" marR="36000" marT="36000" marB="36000" anchor="ctr"/>
                </a:tc>
                <a:tc>
                  <a:txBody>
                    <a:bodyPr/>
                    <a:lstStyle/>
                    <a:p>
                      <a:pPr marL="0" algn="l" defTabSz="914400" rtl="0" eaLnBrk="1" fontAlgn="ctr" latinLnBrk="0" hangingPunct="1"/>
                      <a:r>
                        <a:rPr kumimoji="1" lang="en-US" sz="600" b="0" kern="1200" dirty="0" err="1">
                          <a:solidFill>
                            <a:schemeClr val="tx1"/>
                          </a:solidFill>
                          <a:latin typeface="Consolas" panose="020B0609020204030204" pitchFamily="49" charset="0"/>
                          <a:ea typeface="メイリオ" panose="020B0604030504040204" pitchFamily="50" charset="-128"/>
                          <a:cs typeface="+mn-cs"/>
                        </a:rPr>
                        <a:t>my_seq</a:t>
                      </a:r>
                      <a:r>
                        <a:rPr kumimoji="1" 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の要素の順序を逆転させる。</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426596307"/>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[0][1]</a:t>
                      </a:r>
                    </a:p>
                  </a:txBody>
                  <a:tcPr marL="36000" marR="36000" marT="36000" marB="36000" anchor="ctr"/>
                </a:tc>
                <a:tc>
                  <a:txBody>
                    <a:bodyPr/>
                    <a:lstStyle/>
                    <a:p>
                      <a:pPr marL="0" algn="l" defTabSz="914400" rtl="0" eaLnBrk="1" fontAlgn="ctr" latinLnBrk="0" hangingPunct="1"/>
                      <a:r>
                        <a:rPr kumimoji="1" lang="en-US" altLang="ja-JP" sz="600" b="0" kern="1200" dirty="0" err="1">
                          <a:solidFill>
                            <a:schemeClr val="tx1"/>
                          </a:solidFill>
                          <a:latin typeface="Consolas" panose="020B0609020204030204" pitchFamily="49" charset="0"/>
                          <a:ea typeface="メイリオ" panose="020B0604030504040204" pitchFamily="50" charset="-128"/>
                          <a:cs typeface="+mn-cs"/>
                        </a:rPr>
                        <a:t>my_seq</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が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次元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list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の場合、</a:t>
                      </a:r>
                      <a:b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b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行目の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列目の要素を取り出す。</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19857062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my_seq</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[1]</a:t>
                      </a:r>
                    </a:p>
                  </a:txBody>
                  <a:tcPr marL="36000" marR="36000" marT="36000" marB="36000" anchor="ctr"/>
                </a:tc>
                <a:tc>
                  <a:txBody>
                    <a:bodyPr/>
                    <a:lstStyle/>
                    <a:p>
                      <a:pPr marL="0" algn="l" defTabSz="914400" rtl="0" eaLnBrk="1" fontAlgn="ctr" latinLnBrk="0" hangingPunct="1"/>
                      <a:r>
                        <a:rPr kumimoji="1" lang="en-US" altLang="ja-JP" sz="600" b="0" kern="1200" dirty="0" err="1">
                          <a:solidFill>
                            <a:schemeClr val="tx1"/>
                          </a:solidFill>
                          <a:latin typeface="Consolas" panose="020B0609020204030204" pitchFamily="49" charset="0"/>
                          <a:ea typeface="メイリオ" panose="020B0604030504040204" pitchFamily="50" charset="-128"/>
                          <a:cs typeface="+mn-cs"/>
                        </a:rPr>
                        <a:t>my_seq</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のインデックスが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の要素を取り出す。</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l" defTabSz="914400" rtl="0" eaLnBrk="1" fontAlgn="ctr" latinLnBrk="0" hangingPunct="1"/>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インデックスは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0</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から始まるので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番目の要素となる</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836875167"/>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[1:5]</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インデックスが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から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4</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までの要素を取り出す。</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l" defTabSz="914400" rtl="0" eaLnBrk="1" fontAlgn="ctr" latinLnBrk="0" hangingPunct="1"/>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5</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は含まれない</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58216040"/>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my_list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[1:5:2]</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インデックスが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から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4</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までの要素を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つ飛ばしで取り出す。</a:t>
                      </a:r>
                      <a:endParaRPr kumimoji="1" lang="en-US" altLang="ja-JP" sz="600" b="0" kern="1200" dirty="0">
                        <a:solidFill>
                          <a:schemeClr val="tx1"/>
                        </a:solidFill>
                        <a:latin typeface="メイリオ" panose="020B0604030504040204" pitchFamily="50" charset="-128"/>
                        <a:ea typeface="メイリオ" panose="020B0604030504040204" pitchFamily="50" charset="-128"/>
                        <a:cs typeface="+mn-cs"/>
                      </a:endParaRPr>
                    </a:p>
                    <a:p>
                      <a:pPr marL="0" algn="l" defTabSz="914400" rtl="0" eaLnBrk="1" fontAlgn="ctr" latinLnBrk="0" hangingPunct="1"/>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取り出される要素のインデックスは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と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3</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a:t>
                      </a:r>
                      <a:endParaRPr kumimoji="1" lang="en-US" altLang="ja-JP"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144919698"/>
                  </a:ext>
                </a:extLst>
              </a:tr>
            </a:tbl>
          </a:graphicData>
        </a:graphic>
      </p:graphicFrame>
      <p:graphicFrame>
        <p:nvGraphicFramePr>
          <p:cNvPr id="16" name="表 15">
            <a:extLst>
              <a:ext uri="{FF2B5EF4-FFF2-40B4-BE49-F238E27FC236}">
                <a16:creationId xmlns:a16="http://schemas.microsoft.com/office/drawing/2014/main" id="{5767410D-493D-4EF0-820D-EFF83AD8B41F}"/>
              </a:ext>
            </a:extLst>
          </p:cNvPr>
          <p:cNvGraphicFramePr>
            <a:graphicFrameLocks noGrp="1"/>
          </p:cNvGraphicFramePr>
          <p:nvPr>
            <p:extLst>
              <p:ext uri="{D42A27DB-BD31-4B8C-83A1-F6EECF244321}">
                <p14:modId xmlns:p14="http://schemas.microsoft.com/office/powerpoint/2010/main" val="3215785048"/>
              </p:ext>
            </p:extLst>
          </p:nvPr>
        </p:nvGraphicFramePr>
        <p:xfrm>
          <a:off x="3230488" y="3591597"/>
          <a:ext cx="2897790" cy="653760"/>
        </p:xfrm>
        <a:graphic>
          <a:graphicData uri="http://schemas.openxmlformats.org/drawingml/2006/table">
            <a:tbl>
              <a:tblPr firstRow="1" bandRow="1">
                <a:tableStyleId>{9D7B26C5-4107-4FEC-AEDC-1716B250A1EF}</a:tableStyleId>
              </a:tblPr>
              <a:tblGrid>
                <a:gridCol w="1235115">
                  <a:extLst>
                    <a:ext uri="{9D8B030D-6E8A-4147-A177-3AD203B41FA5}">
                      <a16:colId xmlns:a16="http://schemas.microsoft.com/office/drawing/2014/main" val="2702840829"/>
                    </a:ext>
                  </a:extLst>
                </a:gridCol>
                <a:gridCol w="1662675">
                  <a:extLst>
                    <a:ext uri="{9D8B030D-6E8A-4147-A177-3AD203B41FA5}">
                      <a16:colId xmlns:a16="http://schemas.microsoft.com/office/drawing/2014/main" val="2289500085"/>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range</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 の操作</a:t>
                      </a:r>
                    </a:p>
                  </a:txBody>
                  <a:tcPr marL="36000" marR="36000" marT="36000" marB="36000" anchor="ctr"/>
                </a:tc>
                <a:tc>
                  <a:txBody>
                    <a:bodyPr/>
                    <a:lstStyle/>
                    <a:p>
                      <a:pPr marL="0" algn="ctr" defTabSz="914400" rtl="0" eaLnBrk="1" fontAlgn="ctr" latinLnBrk="0" hangingPunct="1"/>
                      <a:r>
                        <a:rPr kumimoji="1" lang="ja-JP" altLang="en-US" sz="600" kern="1200" dirty="0">
                          <a:latin typeface="メイリオ" panose="020B0604030504040204" pitchFamily="50" charset="-128"/>
                          <a:ea typeface="メイリオ" panose="020B0604030504040204" pitchFamily="50" charset="-128"/>
                        </a:rPr>
                        <a:t>機能</a:t>
                      </a:r>
                      <a:endParaRPr kumimoji="1" lang="ja-JP" altLang="en-US" sz="600" b="1" kern="1200" dirty="0">
                        <a:solidFill>
                          <a:schemeClr val="lt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my_range</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 = range(5)</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アクセスするたび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0,</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1,</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3,</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4</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を順次返す。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962366831"/>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my_range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range(2,</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5)</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アクセスするたび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3,</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4</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を順次返す。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544169262"/>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my_range</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 = range(0,</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5,</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2)</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アクセスするたび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0,</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2,</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a:t>
                      </a:r>
                      <a:r>
                        <a:rPr kumimoji="1" lang="en-US" altLang="ja-JP" sz="600" b="0" kern="1200" dirty="0">
                          <a:solidFill>
                            <a:schemeClr val="tx1"/>
                          </a:solidFill>
                          <a:latin typeface="メイリオ" panose="020B0604030504040204" pitchFamily="50" charset="-128"/>
                          <a:ea typeface="メイリオ" panose="020B0604030504040204" pitchFamily="50" charset="-128"/>
                          <a:cs typeface="+mn-cs"/>
                        </a:rPr>
                        <a:t>4</a:t>
                      </a:r>
                      <a:r>
                        <a:rPr kumimoji="1" lang="ja-JP" altLang="en-US" sz="600" b="0" kern="1200" dirty="0">
                          <a:solidFill>
                            <a:schemeClr val="tx1"/>
                          </a:solidFill>
                          <a:latin typeface="メイリオ" panose="020B0604030504040204" pitchFamily="50" charset="-128"/>
                          <a:ea typeface="メイリオ" panose="020B0604030504040204" pitchFamily="50" charset="-128"/>
                          <a:cs typeface="+mn-cs"/>
                        </a:rPr>
                        <a:t> を順次返す。</a:t>
                      </a:r>
                      <a:endParaRPr kumimoji="1" lang="en-US" sz="600" b="0" kern="1200" dirty="0">
                        <a:solidFill>
                          <a:schemeClr val="tx1"/>
                        </a:solidFill>
                        <a:latin typeface="メイリオ" panose="020B0604030504040204" pitchFamily="50" charset="-128"/>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049449440"/>
                  </a:ext>
                </a:extLst>
              </a:tr>
            </a:tbl>
          </a:graphicData>
        </a:graphic>
      </p:graphicFrame>
      <p:graphicFrame>
        <p:nvGraphicFramePr>
          <p:cNvPr id="18" name="表 17">
            <a:extLst>
              <a:ext uri="{FF2B5EF4-FFF2-40B4-BE49-F238E27FC236}">
                <a16:creationId xmlns:a16="http://schemas.microsoft.com/office/drawing/2014/main" id="{08C8EC73-7476-494F-9780-E8060D7A2A47}"/>
              </a:ext>
            </a:extLst>
          </p:cNvPr>
          <p:cNvGraphicFramePr>
            <a:graphicFrameLocks noGrp="1"/>
          </p:cNvGraphicFramePr>
          <p:nvPr>
            <p:extLst>
              <p:ext uri="{D42A27DB-BD31-4B8C-83A1-F6EECF244321}">
                <p14:modId xmlns:p14="http://schemas.microsoft.com/office/powerpoint/2010/main" val="409858565"/>
              </p:ext>
            </p:extLst>
          </p:nvPr>
        </p:nvGraphicFramePr>
        <p:xfrm>
          <a:off x="185791" y="3255021"/>
          <a:ext cx="2989825" cy="1095720"/>
        </p:xfrm>
        <a:graphic>
          <a:graphicData uri="http://schemas.openxmlformats.org/drawingml/2006/table">
            <a:tbl>
              <a:tblPr firstRow="1" bandRow="1">
                <a:tableStyleId>{9D7B26C5-4107-4FEC-AEDC-1716B250A1EF}</a:tableStyleId>
              </a:tblPr>
              <a:tblGrid>
                <a:gridCol w="1120285">
                  <a:extLst>
                    <a:ext uri="{9D8B030D-6E8A-4147-A177-3AD203B41FA5}">
                      <a16:colId xmlns:a16="http://schemas.microsoft.com/office/drawing/2014/main" val="1838224700"/>
                    </a:ext>
                  </a:extLst>
                </a:gridCol>
                <a:gridCol w="1869540">
                  <a:extLst>
                    <a:ext uri="{9D8B030D-6E8A-4147-A177-3AD203B41FA5}">
                      <a16:colId xmlns:a16="http://schemas.microsoft.com/office/drawing/2014/main" val="3626435090"/>
                    </a:ext>
                  </a:extLst>
                </a:gridCol>
              </a:tblGrid>
              <a:tr h="0">
                <a:tc>
                  <a:txBody>
                    <a:bodyPr/>
                    <a:lstStyle/>
                    <a:p>
                      <a:pPr marL="0" algn="ctr" defTabSz="914400" rtl="0" eaLnBrk="1" fontAlgn="ctr" latinLnBrk="0" hangingPunct="1"/>
                      <a:r>
                        <a:rPr kumimoji="1" lang="en-US" altLang="ja-JP" sz="600" b="1" kern="1200" dirty="0">
                          <a:solidFill>
                            <a:schemeClr val="tx1"/>
                          </a:solidFill>
                          <a:latin typeface="メイリオ" panose="020B0604030504040204" pitchFamily="50" charset="-128"/>
                          <a:ea typeface="メイリオ" panose="020B0604030504040204" pitchFamily="50" charset="-128"/>
                          <a:cs typeface="+mn-cs"/>
                        </a:rPr>
                        <a:t>Sequence</a:t>
                      </a:r>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 のメソッド</a:t>
                      </a:r>
                      <a:endParaRPr kumimoji="1" lang="en-US" sz="600" b="1" kern="1200" dirty="0">
                        <a:solidFill>
                          <a:schemeClr val="tx1"/>
                        </a:solidFill>
                        <a:latin typeface="メイリオ" panose="020B0604030504040204" pitchFamily="50" charset="-128"/>
                        <a:ea typeface="メイリオ" panose="020B0604030504040204" pitchFamily="50" charset="-128"/>
                        <a:cs typeface="+mn-cs"/>
                      </a:endParaRPr>
                    </a:p>
                  </a:txBody>
                  <a:tcPr marL="38100" marR="38100" marT="38100" marB="38100" anchor="ctr"/>
                </a:tc>
                <a:tc>
                  <a:txBody>
                    <a:bodyPr/>
                    <a:lstStyle/>
                    <a:p>
                      <a:pPr marL="0" algn="ctr" defTabSz="914400" rtl="0" eaLnBrk="1" fontAlgn="ctr" latinLnBrk="0" hangingPunct="1"/>
                      <a:r>
                        <a:rPr kumimoji="1" lang="ja-JP" altLang="en-US" sz="600" b="1" kern="1200" dirty="0">
                          <a:solidFill>
                            <a:schemeClr val="tx1"/>
                          </a:solidFill>
                          <a:latin typeface="メイリオ" panose="020B0604030504040204" pitchFamily="50" charset="-128"/>
                          <a:ea typeface="メイリオ" panose="020B0604030504040204" pitchFamily="50" charset="-128"/>
                          <a:cs typeface="+mn-cs"/>
                        </a:rPr>
                        <a:t>機能</a:t>
                      </a:r>
                    </a:p>
                  </a:txBody>
                  <a:tcPr marL="38100" marR="38100" marT="38100" marB="38100" anchor="ctr"/>
                </a:tc>
                <a:extLst>
                  <a:ext uri="{0D108BD9-81ED-4DB2-BD59-A6C34878D82A}">
                    <a16:rowId xmlns:a16="http://schemas.microsoft.com/office/drawing/2014/main" val="1535805284"/>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my_seq.index</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elem</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先頭から検索して指定した要素のインデックスを返す。</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なければエラー</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4106323261"/>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my_seq.index</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elem</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i</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tc>
                  <a:txBody>
                    <a:bodyPr/>
                    <a:lstStyle/>
                    <a:p>
                      <a:pPr marL="0" algn="l" defTabSz="914400" rtl="0" eaLnBrk="1" fontAlgn="ctr" latinLnBrk="0" hangingPunct="1"/>
                      <a:r>
                        <a:rPr kumimoji="1" lang="en-US" altLang="ja-JP" sz="600" b="0" kern="1200" dirty="0" err="1">
                          <a:solidFill>
                            <a:schemeClr val="tx1"/>
                          </a:solidFill>
                          <a:latin typeface="Consolas" panose="020B0609020204030204" pitchFamily="49" charset="0"/>
                          <a:ea typeface="メイリオ" panose="020B0604030504040204" pitchFamily="50" charset="-128"/>
                          <a:cs typeface="+mn-cs"/>
                        </a:rPr>
                        <a:t>i</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 </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番目から検索して指定した要素のインデックスを返す。</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なければエラー</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3899232409"/>
                  </a:ext>
                </a:extLst>
              </a:tr>
              <a:tr h="0">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en-US" sz="600" b="0" kern="1200" dirty="0" err="1">
                          <a:solidFill>
                            <a:schemeClr val="tx1"/>
                          </a:solidFill>
                          <a:latin typeface="Consolas" panose="020B0609020204030204" pitchFamily="49" charset="0"/>
                          <a:ea typeface="ＭＳ ゴシック" panose="020B0609070205080204" pitchFamily="49" charset="-128"/>
                          <a:cs typeface="+mn-cs"/>
                        </a:rPr>
                        <a:t>my_seq.index</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elem</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i</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ja-JP" altLang="en-US" sz="600" b="0" kern="1200" dirty="0">
                          <a:solidFill>
                            <a:schemeClr val="tx1"/>
                          </a:solidFill>
                          <a:latin typeface="Consolas" panose="020B0609020204030204" pitchFamily="49" charset="0"/>
                          <a:ea typeface="ＭＳ ゴシック" panose="020B0609070205080204" pitchFamily="49" charset="-128"/>
                          <a:cs typeface="+mn-cs"/>
                        </a:rPr>
                        <a:t> </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j</a:t>
                      </a:r>
                      <a:r>
                        <a:rPr kumimoji="1" lang="en-US" sz="600" b="0" kern="1200" dirty="0">
                          <a:solidFill>
                            <a:schemeClr val="tx1"/>
                          </a:solidFill>
                          <a:latin typeface="Consolas" panose="020B0609020204030204" pitchFamily="49" charset="0"/>
                          <a:ea typeface="ＭＳ ゴシック" panose="020B0609070205080204" pitchFamily="49" charset="-128"/>
                          <a:cs typeface="+mn-cs"/>
                        </a:rPr>
                        <a:t>)</a:t>
                      </a:r>
                    </a:p>
                  </a:txBody>
                  <a:tcPr marL="36000" marR="36000" marT="36000" marB="36000" anchor="ctr"/>
                </a:tc>
                <a:tc>
                  <a:txBody>
                    <a:bodyPr/>
                    <a:lstStyle/>
                    <a:p>
                      <a:pPr marL="0" algn="l" defTabSz="914400" rtl="0" eaLnBrk="1" fontAlgn="ctr" latinLnBrk="0" hangingPunct="1"/>
                      <a:r>
                        <a:rPr kumimoji="1" lang="en-US" altLang="ja-JP" sz="600" b="0" kern="1200" dirty="0" err="1">
                          <a:solidFill>
                            <a:schemeClr val="tx1"/>
                          </a:solidFill>
                          <a:latin typeface="Consolas" panose="020B0609020204030204" pitchFamily="49" charset="0"/>
                          <a:ea typeface="メイリオ" panose="020B0604030504040204" pitchFamily="50" charset="-128"/>
                          <a:cs typeface="+mn-cs"/>
                        </a:rPr>
                        <a:t>i</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 </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番目から </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j-1</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 番目まで検索して指定した要素のインデックスを返す。</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なければエラー</a:t>
                      </a:r>
                      <a:r>
                        <a:rPr kumimoji="1" lang="en-US" altLang="ja-JP" sz="600" b="0" kern="1200" dirty="0">
                          <a:solidFill>
                            <a:schemeClr val="tx1"/>
                          </a:solidFill>
                          <a:latin typeface="Consolas" panose="020B0609020204030204" pitchFamily="49" charset="0"/>
                          <a:ea typeface="メイリオ" panose="020B0604030504040204" pitchFamily="50" charset="-128"/>
                          <a:cs typeface="+mn-cs"/>
                        </a:rPr>
                        <a:t>)</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2627235634"/>
                  </a:ext>
                </a:extLst>
              </a:tr>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my_seq.count</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r>
                        <a:rPr kumimoji="1" lang="en-US" altLang="ja-JP" sz="600" b="0" kern="1200" dirty="0" err="1">
                          <a:solidFill>
                            <a:schemeClr val="tx1"/>
                          </a:solidFill>
                          <a:latin typeface="Consolas" panose="020B0609020204030204" pitchFamily="49" charset="0"/>
                          <a:ea typeface="ＭＳ ゴシック" panose="020B0609070205080204" pitchFamily="49" charset="-128"/>
                          <a:cs typeface="+mn-cs"/>
                        </a:rPr>
                        <a:t>elem</a:t>
                      </a:r>
                      <a:r>
                        <a:rPr kumimoji="1" lang="en-US" altLang="ja-JP" sz="600" b="0" kern="1200" dirty="0">
                          <a:solidFill>
                            <a:schemeClr val="tx1"/>
                          </a:solidFill>
                          <a:latin typeface="Consolas" panose="020B0609020204030204" pitchFamily="49" charset="0"/>
                          <a:ea typeface="ＭＳ ゴシック" panose="020B0609070205080204" pitchFamily="49" charset="-128"/>
                          <a:cs typeface="+mn-cs"/>
                        </a:rPr>
                        <a:t>)</a:t>
                      </a:r>
                      <a:endParaRPr kumimoji="1" lang="en-US" sz="600" b="0" kern="1200" dirty="0">
                        <a:solidFill>
                          <a:schemeClr val="tx1"/>
                        </a:solidFill>
                        <a:latin typeface="Consolas" panose="020B0609020204030204" pitchFamily="49" charset="0"/>
                        <a:ea typeface="ＭＳ ゴシック" panose="020B0609070205080204" pitchFamily="49" charset="-128"/>
                        <a:cs typeface="+mn-cs"/>
                      </a:endParaRPr>
                    </a:p>
                  </a:txBody>
                  <a:tcPr marL="36000" marR="36000" marT="36000" marB="36000" anchor="ctr"/>
                </a:tc>
                <a:tc>
                  <a:txBody>
                    <a:bodyPr/>
                    <a:lstStyle/>
                    <a:p>
                      <a:pPr marL="0" algn="l" defTabSz="914400" rtl="0" eaLnBrk="1" fontAlgn="ctr" latinLnBrk="0" hangingPunct="1"/>
                      <a:r>
                        <a:rPr kumimoji="1" lang="ja-JP" altLang="en-US" sz="600" b="0" kern="1200" dirty="0">
                          <a:solidFill>
                            <a:schemeClr val="tx1"/>
                          </a:solidFill>
                          <a:latin typeface="Consolas" panose="020B0609020204030204" pitchFamily="49" charset="0"/>
                          <a:ea typeface="メイリオ" panose="020B0604030504040204" pitchFamily="50" charset="-128"/>
                          <a:cs typeface="+mn-cs"/>
                        </a:rPr>
                        <a:t>指定した要素の個数を返す。</a:t>
                      </a:r>
                      <a:endParaRPr kumimoji="1" lang="en-US" sz="600" b="0" kern="1200" dirty="0">
                        <a:solidFill>
                          <a:schemeClr val="tx1"/>
                        </a:solidFill>
                        <a:latin typeface="Consolas" panose="020B0609020204030204" pitchFamily="49" charset="0"/>
                        <a:ea typeface="メイリオ" panose="020B0604030504040204" pitchFamily="50" charset="-128"/>
                        <a:cs typeface="+mn-cs"/>
                      </a:endParaRPr>
                    </a:p>
                  </a:txBody>
                  <a:tcPr marL="36000" marR="36000" marT="36000" marB="36000" anchor="ctr"/>
                </a:tc>
                <a:extLst>
                  <a:ext uri="{0D108BD9-81ED-4DB2-BD59-A6C34878D82A}">
                    <a16:rowId xmlns:a16="http://schemas.microsoft.com/office/drawing/2014/main" val="1114095270"/>
                  </a:ext>
                </a:extLst>
              </a:tr>
            </a:tbl>
          </a:graphicData>
        </a:graphic>
      </p:graphicFrame>
      <p:pic>
        <p:nvPicPr>
          <p:cNvPr id="3" name="図 2">
            <a:extLst>
              <a:ext uri="{FF2B5EF4-FFF2-40B4-BE49-F238E27FC236}">
                <a16:creationId xmlns:a16="http://schemas.microsoft.com/office/drawing/2014/main" id="{6DB2E41E-03A0-D504-C566-54F0E1849C1A}"/>
              </a:ext>
            </a:extLst>
          </p:cNvPr>
          <p:cNvPicPr>
            <a:picLocks noChangeAspect="1"/>
          </p:cNvPicPr>
          <p:nvPr/>
        </p:nvPicPr>
        <p:blipFill rotWithShape="1">
          <a:blip r:embed="rId2"/>
          <a:srcRect l="314" r="1"/>
          <a:stretch/>
        </p:blipFill>
        <p:spPr>
          <a:xfrm>
            <a:off x="3222868" y="4303677"/>
            <a:ext cx="3671315" cy="2293233"/>
          </a:xfrm>
          <a:prstGeom prst="rect">
            <a:avLst/>
          </a:prstGeom>
        </p:spPr>
      </p:pic>
    </p:spTree>
    <p:extLst>
      <p:ext uri="{BB962C8B-B14F-4D97-AF65-F5344CB8AC3E}">
        <p14:creationId xmlns:p14="http://schemas.microsoft.com/office/powerpoint/2010/main" val="358654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6ED175E1-D258-4416-80ED-6358E4762BE3}"/>
              </a:ext>
            </a:extLst>
          </p:cNvPr>
          <p:cNvSpPr/>
          <p:nvPr/>
        </p:nvSpPr>
        <p:spPr>
          <a:xfrm>
            <a:off x="2031958" y="1765189"/>
            <a:ext cx="7060181" cy="439774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r>
              <a:rPr lang="ja-JP" altLang="en-US" sz="2400" b="1" dirty="0">
                <a:solidFill>
                  <a:schemeClr val="tx1"/>
                </a:solidFill>
                <a:latin typeface="Consolas" panose="020B0609020204030204" pitchFamily="49" charset="0"/>
              </a:rPr>
              <a:t> </a:t>
            </a:r>
            <a:r>
              <a:rPr lang="en-US" altLang="ja-JP" sz="2400" b="1" dirty="0">
                <a:solidFill>
                  <a:schemeClr val="tx1"/>
                </a:solidFill>
                <a:latin typeface="Consolas" panose="020B0609020204030204" pitchFamily="49" charset="0"/>
              </a:rPr>
              <a:t>Container</a:t>
            </a:r>
          </a:p>
          <a:p>
            <a:endParaRPr lang="en-US" altLang="ja-JP" sz="1200" b="1" dirty="0">
              <a:solidFill>
                <a:schemeClr val="tx1"/>
              </a:solidFill>
              <a:latin typeface="Consolas" panose="020B0609020204030204" pitchFamily="49" charset="0"/>
            </a:endParaRPr>
          </a:p>
          <a:p>
            <a:endParaRPr lang="ja-JP" altLang="en-US" sz="1200" b="1" dirty="0">
              <a:solidFill>
                <a:schemeClr val="tx1"/>
              </a:solidFill>
              <a:latin typeface="Consolas" panose="020B0609020204030204" pitchFamily="49" charset="0"/>
            </a:endParaRPr>
          </a:p>
        </p:txBody>
      </p:sp>
      <p:sp>
        <p:nvSpPr>
          <p:cNvPr id="28" name="正方形/長方形 27">
            <a:extLst>
              <a:ext uri="{FF2B5EF4-FFF2-40B4-BE49-F238E27FC236}">
                <a16:creationId xmlns:a16="http://schemas.microsoft.com/office/drawing/2014/main" id="{BA44A63D-AAF2-4BD8-ACF4-85ACF93B4A1E}"/>
              </a:ext>
            </a:extLst>
          </p:cNvPr>
          <p:cNvSpPr/>
          <p:nvPr/>
        </p:nvSpPr>
        <p:spPr>
          <a:xfrm>
            <a:off x="2111594" y="549314"/>
            <a:ext cx="7136316" cy="457132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altLang="ja-JP" sz="2400" b="1" dirty="0" err="1">
                <a:solidFill>
                  <a:schemeClr val="tx1"/>
                </a:solidFill>
                <a:latin typeface="Consolas" panose="020B0609020204030204" pitchFamily="49" charset="0"/>
              </a:rPr>
              <a:t>Iterable</a:t>
            </a:r>
            <a:r>
              <a:rPr lang="ja-JP" altLang="en-US" sz="2400" b="1" dirty="0">
                <a:solidFill>
                  <a:schemeClr val="tx1"/>
                </a:solidFill>
                <a:latin typeface="Consolas" panose="020B0609020204030204" pitchFamily="49" charset="0"/>
              </a:rPr>
              <a:t> </a:t>
            </a:r>
          </a:p>
        </p:txBody>
      </p:sp>
      <p:sp>
        <p:nvSpPr>
          <p:cNvPr id="4" name="テキスト ボックス 3">
            <a:extLst>
              <a:ext uri="{FF2B5EF4-FFF2-40B4-BE49-F238E27FC236}">
                <a16:creationId xmlns:a16="http://schemas.microsoft.com/office/drawing/2014/main" id="{644A1465-5114-4A21-8E37-8D1F8C3B7F0A}"/>
              </a:ext>
            </a:extLst>
          </p:cNvPr>
          <p:cNvSpPr txBox="1"/>
          <p:nvPr/>
        </p:nvSpPr>
        <p:spPr>
          <a:xfrm>
            <a:off x="2927803" y="3419474"/>
            <a:ext cx="1319336" cy="369332"/>
          </a:xfrm>
          <a:prstGeom prst="rect">
            <a:avLst/>
          </a:prstGeom>
          <a:noFill/>
        </p:spPr>
        <p:txBody>
          <a:bodyPr wrap="square" rtlCol="0">
            <a:spAutoFit/>
          </a:bodyPr>
          <a:lstStyle/>
          <a:p>
            <a:r>
              <a:rPr kumimoji="1" lang="en-US" altLang="ja-JP" dirty="0">
                <a:latin typeface="Consolas" panose="020B0609020204030204" pitchFamily="49" charset="0"/>
              </a:rPr>
              <a:t>list (m)</a:t>
            </a:r>
            <a:endParaRPr kumimoji="1" lang="ja-JP" altLang="en-US" dirty="0">
              <a:latin typeface="Consolas" panose="020B0609020204030204" pitchFamily="49" charset="0"/>
            </a:endParaRPr>
          </a:p>
        </p:txBody>
      </p:sp>
      <p:sp>
        <p:nvSpPr>
          <p:cNvPr id="10" name="テキスト ボックス 9">
            <a:extLst>
              <a:ext uri="{FF2B5EF4-FFF2-40B4-BE49-F238E27FC236}">
                <a16:creationId xmlns:a16="http://schemas.microsoft.com/office/drawing/2014/main" id="{E01C7259-552F-456C-A989-0C3611131B1E}"/>
              </a:ext>
            </a:extLst>
          </p:cNvPr>
          <p:cNvSpPr txBox="1"/>
          <p:nvPr/>
        </p:nvSpPr>
        <p:spPr>
          <a:xfrm>
            <a:off x="2927803" y="3745983"/>
            <a:ext cx="1501038" cy="369332"/>
          </a:xfrm>
          <a:prstGeom prst="rect">
            <a:avLst/>
          </a:prstGeom>
          <a:noFill/>
        </p:spPr>
        <p:txBody>
          <a:bodyPr wrap="square" rtlCol="0">
            <a:spAutoFit/>
          </a:bodyPr>
          <a:lstStyle/>
          <a:p>
            <a:r>
              <a:rPr kumimoji="1" lang="en-US" altLang="ja-JP" dirty="0">
                <a:latin typeface="Consolas" panose="020B0609020204030204" pitchFamily="49" charset="0"/>
              </a:rPr>
              <a:t>tuple (</a:t>
            </a:r>
            <a:r>
              <a:rPr kumimoji="1" lang="en-US" altLang="ja-JP" dirty="0" err="1">
                <a:latin typeface="Consolas" panose="020B0609020204030204" pitchFamily="49" charset="0"/>
              </a:rPr>
              <a:t>i</a:t>
            </a:r>
            <a:r>
              <a:rPr kumimoji="1" lang="en-US" altLang="ja-JP" dirty="0">
                <a:latin typeface="Consolas" panose="020B0609020204030204" pitchFamily="49" charset="0"/>
              </a:rPr>
              <a:t>)</a:t>
            </a:r>
            <a:endParaRPr kumimoji="1" lang="ja-JP" altLang="en-US" dirty="0">
              <a:latin typeface="Consolas" panose="020B0609020204030204" pitchFamily="49" charset="0"/>
            </a:endParaRPr>
          </a:p>
        </p:txBody>
      </p:sp>
      <p:sp>
        <p:nvSpPr>
          <p:cNvPr id="11" name="テキスト ボックス 10">
            <a:extLst>
              <a:ext uri="{FF2B5EF4-FFF2-40B4-BE49-F238E27FC236}">
                <a16:creationId xmlns:a16="http://schemas.microsoft.com/office/drawing/2014/main" id="{4241F438-91F4-428C-A50C-A7559096633B}"/>
              </a:ext>
            </a:extLst>
          </p:cNvPr>
          <p:cNvSpPr txBox="1"/>
          <p:nvPr/>
        </p:nvSpPr>
        <p:spPr>
          <a:xfrm>
            <a:off x="2927803" y="3092965"/>
            <a:ext cx="1643243" cy="369332"/>
          </a:xfrm>
          <a:prstGeom prst="rect">
            <a:avLst/>
          </a:prstGeom>
          <a:noFill/>
        </p:spPr>
        <p:txBody>
          <a:bodyPr wrap="square" rtlCol="0">
            <a:spAutoFit/>
          </a:bodyPr>
          <a:lstStyle/>
          <a:p>
            <a:r>
              <a:rPr kumimoji="1" lang="en-US" altLang="ja-JP" dirty="0">
                <a:latin typeface="Consolas" panose="020B0609020204030204" pitchFamily="49" charset="0"/>
              </a:rPr>
              <a:t>range (</a:t>
            </a:r>
            <a:r>
              <a:rPr kumimoji="1" lang="en-US" altLang="ja-JP" dirty="0" err="1">
                <a:latin typeface="Consolas" panose="020B0609020204030204" pitchFamily="49" charset="0"/>
              </a:rPr>
              <a:t>i</a:t>
            </a:r>
            <a:r>
              <a:rPr kumimoji="1" lang="en-US" altLang="ja-JP" dirty="0">
                <a:latin typeface="Consolas" panose="020B0609020204030204" pitchFamily="49" charset="0"/>
              </a:rPr>
              <a:t>)</a:t>
            </a:r>
            <a:endParaRPr kumimoji="1" lang="ja-JP" altLang="en-US"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05D23F38-8DC1-4F41-804A-6AF620C8E070}"/>
              </a:ext>
            </a:extLst>
          </p:cNvPr>
          <p:cNvSpPr txBox="1"/>
          <p:nvPr/>
        </p:nvSpPr>
        <p:spPr>
          <a:xfrm>
            <a:off x="5067480" y="3103215"/>
            <a:ext cx="1245190" cy="369332"/>
          </a:xfrm>
          <a:prstGeom prst="rect">
            <a:avLst/>
          </a:prstGeom>
          <a:noFill/>
        </p:spPr>
        <p:txBody>
          <a:bodyPr wrap="square" rtlCol="0">
            <a:spAutoFit/>
          </a:bodyPr>
          <a:lstStyle/>
          <a:p>
            <a:r>
              <a:rPr kumimoji="1" lang="en-US" altLang="ja-JP" dirty="0" err="1">
                <a:latin typeface="Consolas" panose="020B0609020204030204" pitchFamily="49" charset="0"/>
              </a:rPr>
              <a:t>dict</a:t>
            </a:r>
            <a:r>
              <a:rPr kumimoji="1" lang="en-US" altLang="ja-JP" dirty="0">
                <a:latin typeface="Consolas" panose="020B0609020204030204" pitchFamily="49" charset="0"/>
              </a:rPr>
              <a:t> (m)</a:t>
            </a:r>
            <a:endParaRPr kumimoji="1" lang="ja-JP" altLang="en-US" dirty="0">
              <a:latin typeface="Consolas" panose="020B0609020204030204" pitchFamily="49" charset="0"/>
            </a:endParaRPr>
          </a:p>
        </p:txBody>
      </p:sp>
      <p:sp>
        <p:nvSpPr>
          <p:cNvPr id="13" name="テキスト ボックス 12">
            <a:extLst>
              <a:ext uri="{FF2B5EF4-FFF2-40B4-BE49-F238E27FC236}">
                <a16:creationId xmlns:a16="http://schemas.microsoft.com/office/drawing/2014/main" id="{29A965F0-5C5F-4EA7-B676-AFE275D80289}"/>
              </a:ext>
            </a:extLst>
          </p:cNvPr>
          <p:cNvSpPr txBox="1"/>
          <p:nvPr/>
        </p:nvSpPr>
        <p:spPr>
          <a:xfrm>
            <a:off x="6932749" y="3288586"/>
            <a:ext cx="2159390" cy="369332"/>
          </a:xfrm>
          <a:prstGeom prst="rect">
            <a:avLst/>
          </a:prstGeom>
          <a:noFill/>
        </p:spPr>
        <p:txBody>
          <a:bodyPr wrap="square" rtlCol="0">
            <a:spAutoFit/>
          </a:bodyPr>
          <a:lstStyle/>
          <a:p>
            <a:r>
              <a:rPr kumimoji="1" lang="en-US" altLang="ja-JP" dirty="0" err="1">
                <a:latin typeface="Consolas" panose="020B0609020204030204" pitchFamily="49" charset="0"/>
              </a:rPr>
              <a:t>frozenset</a:t>
            </a:r>
            <a:r>
              <a:rPr kumimoji="1" lang="en-US" altLang="ja-JP" dirty="0">
                <a:latin typeface="Consolas" panose="020B0609020204030204" pitchFamily="49" charset="0"/>
              </a:rPr>
              <a:t> (</a:t>
            </a:r>
            <a:r>
              <a:rPr kumimoji="1" lang="en-US" altLang="ja-JP" dirty="0" err="1">
                <a:latin typeface="Consolas" panose="020B0609020204030204" pitchFamily="49" charset="0"/>
              </a:rPr>
              <a:t>i</a:t>
            </a:r>
            <a:r>
              <a:rPr kumimoji="1" lang="en-US" altLang="ja-JP" dirty="0">
                <a:latin typeface="Consolas" panose="020B0609020204030204" pitchFamily="49" charset="0"/>
              </a:rPr>
              <a:t>)</a:t>
            </a:r>
            <a:endParaRPr kumimoji="1" lang="ja-JP" altLang="en-US" dirty="0">
              <a:latin typeface="Consolas" panose="020B0609020204030204" pitchFamily="49" charset="0"/>
            </a:endParaRPr>
          </a:p>
        </p:txBody>
      </p:sp>
      <p:sp>
        <p:nvSpPr>
          <p:cNvPr id="14" name="テキスト ボックス 13">
            <a:extLst>
              <a:ext uri="{FF2B5EF4-FFF2-40B4-BE49-F238E27FC236}">
                <a16:creationId xmlns:a16="http://schemas.microsoft.com/office/drawing/2014/main" id="{05D080BA-06D2-4318-BADC-DEB128D2350C}"/>
              </a:ext>
            </a:extLst>
          </p:cNvPr>
          <p:cNvSpPr txBox="1"/>
          <p:nvPr/>
        </p:nvSpPr>
        <p:spPr>
          <a:xfrm>
            <a:off x="2927803" y="2766456"/>
            <a:ext cx="1142897" cy="369332"/>
          </a:xfrm>
          <a:prstGeom prst="rect">
            <a:avLst/>
          </a:prstGeom>
          <a:noFill/>
        </p:spPr>
        <p:txBody>
          <a:bodyPr wrap="square" rtlCol="0">
            <a:spAutoFit/>
          </a:bodyPr>
          <a:lstStyle/>
          <a:p>
            <a:r>
              <a:rPr kumimoji="1" lang="en-US" altLang="ja-JP" dirty="0">
                <a:latin typeface="Consolas" panose="020B0609020204030204" pitchFamily="49" charset="0"/>
              </a:rPr>
              <a:t>str (</a:t>
            </a:r>
            <a:r>
              <a:rPr kumimoji="1" lang="en-US" altLang="ja-JP" dirty="0" err="1">
                <a:latin typeface="Consolas" panose="020B0609020204030204" pitchFamily="49" charset="0"/>
              </a:rPr>
              <a:t>i</a:t>
            </a:r>
            <a:r>
              <a:rPr kumimoji="1" lang="en-US" altLang="ja-JP" dirty="0">
                <a:latin typeface="Consolas" panose="020B0609020204030204" pitchFamily="49" charset="0"/>
              </a:rPr>
              <a:t>)</a:t>
            </a:r>
            <a:endParaRPr kumimoji="1" lang="ja-JP" altLang="en-US" dirty="0">
              <a:latin typeface="Consolas" panose="020B0609020204030204" pitchFamily="49" charset="0"/>
            </a:endParaRPr>
          </a:p>
        </p:txBody>
      </p:sp>
      <p:sp>
        <p:nvSpPr>
          <p:cNvPr id="6" name="Rectangle 2">
            <a:extLst>
              <a:ext uri="{FF2B5EF4-FFF2-40B4-BE49-F238E27FC236}">
                <a16:creationId xmlns:a16="http://schemas.microsoft.com/office/drawing/2014/main" id="{ACAB4053-9460-4C6D-9FB0-5FDD1E54F38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9" name="テキスト ボックス 18">
            <a:extLst>
              <a:ext uri="{FF2B5EF4-FFF2-40B4-BE49-F238E27FC236}">
                <a16:creationId xmlns:a16="http://schemas.microsoft.com/office/drawing/2014/main" id="{0C1E3971-23C6-49DA-84F9-3C1D8762668C}"/>
              </a:ext>
            </a:extLst>
          </p:cNvPr>
          <p:cNvSpPr txBox="1"/>
          <p:nvPr/>
        </p:nvSpPr>
        <p:spPr>
          <a:xfrm>
            <a:off x="6932749" y="2919254"/>
            <a:ext cx="1385168" cy="369332"/>
          </a:xfrm>
          <a:prstGeom prst="rect">
            <a:avLst/>
          </a:prstGeom>
          <a:noFill/>
        </p:spPr>
        <p:txBody>
          <a:bodyPr wrap="square" rtlCol="0">
            <a:spAutoFit/>
          </a:bodyPr>
          <a:lstStyle/>
          <a:p>
            <a:r>
              <a:rPr kumimoji="1" lang="en-US" altLang="ja-JP" dirty="0">
                <a:latin typeface="Consolas" panose="020B0609020204030204" pitchFamily="49" charset="0"/>
              </a:rPr>
              <a:t>set (m)</a:t>
            </a:r>
            <a:endParaRPr kumimoji="1" lang="ja-JP" altLang="en-US" dirty="0">
              <a:latin typeface="Consolas" panose="020B0609020204030204" pitchFamily="49" charset="0"/>
            </a:endParaRPr>
          </a:p>
        </p:txBody>
      </p:sp>
      <p:sp>
        <p:nvSpPr>
          <p:cNvPr id="26" name="テキスト ボックス 25">
            <a:extLst>
              <a:ext uri="{FF2B5EF4-FFF2-40B4-BE49-F238E27FC236}">
                <a16:creationId xmlns:a16="http://schemas.microsoft.com/office/drawing/2014/main" id="{E41C8386-C619-4F98-BF6C-C3B4F376F4C3}"/>
              </a:ext>
            </a:extLst>
          </p:cNvPr>
          <p:cNvSpPr txBox="1"/>
          <p:nvPr/>
        </p:nvSpPr>
        <p:spPr>
          <a:xfrm>
            <a:off x="2257505" y="1000276"/>
            <a:ext cx="7099855" cy="523220"/>
          </a:xfrm>
          <a:prstGeom prst="rect">
            <a:avLst/>
          </a:prstGeom>
          <a:noFill/>
        </p:spPr>
        <p:txBody>
          <a:bodyPr wrap="square" rtlCol="0">
            <a:spAutoFit/>
          </a:bodyPr>
          <a:lstStyle/>
          <a:p>
            <a:r>
              <a:rPr kumimoji="1" lang="en-US" altLang="ja-JP" sz="1400" dirty="0" err="1">
                <a:latin typeface="Consolas" panose="020B0609020204030204" pitchFamily="49" charset="0"/>
              </a:rPr>
              <a:t>iter</a:t>
            </a:r>
            <a:r>
              <a:rPr kumimoji="1" lang="en-US" altLang="ja-JP" sz="1400" dirty="0">
                <a:latin typeface="Consolas" panose="020B0609020204030204" pitchFamily="49" charset="0"/>
              </a:rPr>
              <a:t>()</a:t>
            </a:r>
            <a:r>
              <a:rPr kumimoji="1" lang="en-US" altLang="ja-JP" sz="1400" dirty="0">
                <a:latin typeface="+mn-ea"/>
              </a:rPr>
              <a:t> </a:t>
            </a:r>
            <a:r>
              <a:rPr kumimoji="1" lang="ja-JP" altLang="en-US" sz="1400" dirty="0">
                <a:latin typeface="+mn-ea"/>
              </a:rPr>
              <a:t>で </a:t>
            </a:r>
            <a:r>
              <a:rPr kumimoji="1" lang="en-US" altLang="ja-JP" sz="1400" dirty="0">
                <a:latin typeface="Consolas" panose="020B0609020204030204" pitchFamily="49" charset="0"/>
              </a:rPr>
              <a:t>Iterator</a:t>
            </a:r>
            <a:r>
              <a:rPr kumimoji="1" lang="ja-JP" altLang="en-US" sz="1400" dirty="0">
                <a:latin typeface="+mn-ea"/>
              </a:rPr>
              <a:t> に変換される</a:t>
            </a:r>
            <a:endParaRPr kumimoji="1" lang="en-US" altLang="ja-JP" sz="1400" dirty="0">
              <a:latin typeface="+mn-ea"/>
            </a:endParaRPr>
          </a:p>
          <a:p>
            <a:r>
              <a:rPr kumimoji="1" lang="en-US" altLang="ja-JP" sz="1400" b="1" dirty="0">
                <a:highlight>
                  <a:srgbClr val="C0C0C0"/>
                </a:highlight>
                <a:latin typeface="Consolas" panose="020B0609020204030204" pitchFamily="49" charset="0"/>
              </a:rPr>
              <a:t>for</a:t>
            </a:r>
            <a:r>
              <a:rPr kumimoji="1" lang="en-US" altLang="ja-JP" sz="1400" dirty="0">
                <a:highlight>
                  <a:srgbClr val="C0C0C0"/>
                </a:highlight>
                <a:latin typeface="Consolas" panose="020B0609020204030204" pitchFamily="49" charset="0"/>
              </a:rPr>
              <a:t> </a:t>
            </a:r>
            <a:r>
              <a:rPr kumimoji="1" lang="en-US" altLang="ja-JP" sz="1400" dirty="0" err="1">
                <a:highlight>
                  <a:srgbClr val="C0C0C0"/>
                </a:highlight>
                <a:latin typeface="Consolas" panose="020B0609020204030204" pitchFamily="49" charset="0"/>
              </a:rPr>
              <a:t>elem</a:t>
            </a:r>
            <a:r>
              <a:rPr kumimoji="1" lang="en-US" altLang="ja-JP" sz="1400" dirty="0">
                <a:highlight>
                  <a:srgbClr val="C0C0C0"/>
                </a:highlight>
                <a:latin typeface="Consolas" panose="020B0609020204030204" pitchFamily="49" charset="0"/>
              </a:rPr>
              <a:t> </a:t>
            </a:r>
            <a:r>
              <a:rPr kumimoji="1" lang="en-US" altLang="ja-JP" sz="1400" b="1" dirty="0">
                <a:highlight>
                  <a:srgbClr val="C0C0C0"/>
                </a:highlight>
                <a:latin typeface="Consolas" panose="020B0609020204030204" pitchFamily="49" charset="0"/>
              </a:rPr>
              <a:t>in</a:t>
            </a:r>
            <a:r>
              <a:rPr kumimoji="1" lang="en-US" altLang="ja-JP" sz="1400" dirty="0">
                <a:highlight>
                  <a:srgbClr val="C0C0C0"/>
                </a:highlight>
                <a:latin typeface="Consolas" panose="020B0609020204030204" pitchFamily="49" charset="0"/>
              </a:rPr>
              <a:t> </a:t>
            </a:r>
            <a:r>
              <a:rPr kumimoji="1" lang="en-US" altLang="ja-JP" sz="1400" dirty="0" err="1">
                <a:highlight>
                  <a:srgbClr val="C0C0C0"/>
                </a:highlight>
                <a:latin typeface="Consolas" panose="020B0609020204030204" pitchFamily="49" charset="0"/>
              </a:rPr>
              <a:t>iterable</a:t>
            </a:r>
            <a:r>
              <a:rPr kumimoji="1" lang="ja-JP" altLang="en-US" sz="1400" dirty="0">
                <a:latin typeface="+mn-ea"/>
              </a:rPr>
              <a:t> で </a:t>
            </a:r>
            <a:r>
              <a:rPr kumimoji="1" lang="en-US" altLang="ja-JP" sz="1400" dirty="0">
                <a:latin typeface="+mn-ea"/>
              </a:rPr>
              <a:t>(</a:t>
            </a:r>
            <a:r>
              <a:rPr kumimoji="1" lang="en-US" altLang="ja-JP" sz="1400" dirty="0">
                <a:latin typeface="Consolas" panose="020B0609020204030204" pitchFamily="49" charset="0"/>
              </a:rPr>
              <a:t>Iterator</a:t>
            </a:r>
            <a:r>
              <a:rPr kumimoji="1" lang="ja-JP" altLang="en-US" sz="1400" dirty="0">
                <a:latin typeface="+mn-ea"/>
              </a:rPr>
              <a:t> に変換されることで</a:t>
            </a:r>
            <a:r>
              <a:rPr kumimoji="1" lang="en-US" altLang="ja-JP" sz="1400" dirty="0">
                <a:latin typeface="+mn-ea"/>
              </a:rPr>
              <a:t>)</a:t>
            </a:r>
            <a:r>
              <a:rPr kumimoji="1" lang="ja-JP" altLang="en-US" sz="1400" dirty="0">
                <a:latin typeface="+mn-ea"/>
              </a:rPr>
              <a:t> 繰り返し処理ができる</a:t>
            </a:r>
          </a:p>
        </p:txBody>
      </p:sp>
      <p:sp>
        <p:nvSpPr>
          <p:cNvPr id="27" name="テキスト ボックス 26">
            <a:extLst>
              <a:ext uri="{FF2B5EF4-FFF2-40B4-BE49-F238E27FC236}">
                <a16:creationId xmlns:a16="http://schemas.microsoft.com/office/drawing/2014/main" id="{8782A269-30BD-47E3-84BE-8F83F897423E}"/>
              </a:ext>
            </a:extLst>
          </p:cNvPr>
          <p:cNvSpPr txBox="1"/>
          <p:nvPr/>
        </p:nvSpPr>
        <p:spPr>
          <a:xfrm>
            <a:off x="2893252" y="4268025"/>
            <a:ext cx="1371182" cy="523220"/>
          </a:xfrm>
          <a:prstGeom prst="rect">
            <a:avLst/>
          </a:prstGeom>
          <a:noFill/>
        </p:spPr>
        <p:txBody>
          <a:bodyPr wrap="square" rtlCol="0">
            <a:spAutoFit/>
          </a:bodyPr>
          <a:lstStyle/>
          <a:p>
            <a:pPr algn="ctr"/>
            <a:r>
              <a:rPr kumimoji="1" lang="ja-JP" altLang="en-US" sz="1400" dirty="0">
                <a:latin typeface="+mn-ea"/>
              </a:rPr>
              <a:t>順序を持つ</a:t>
            </a:r>
            <a:endParaRPr kumimoji="1" lang="en-US" altLang="ja-JP" sz="1400" dirty="0">
              <a:latin typeface="+mn-ea"/>
            </a:endParaRPr>
          </a:p>
          <a:p>
            <a:pPr algn="ctr"/>
            <a:r>
              <a:rPr lang="ja-JP" altLang="en-US" sz="1400" dirty="0">
                <a:latin typeface="+mn-ea"/>
              </a:rPr>
              <a:t>スライス可</a:t>
            </a:r>
            <a:endParaRPr kumimoji="1" lang="ja-JP" altLang="en-US" sz="1400" dirty="0">
              <a:latin typeface="+mn-ea"/>
            </a:endParaRPr>
          </a:p>
        </p:txBody>
      </p:sp>
      <p:sp>
        <p:nvSpPr>
          <p:cNvPr id="29" name="テキスト ボックス 28">
            <a:extLst>
              <a:ext uri="{FF2B5EF4-FFF2-40B4-BE49-F238E27FC236}">
                <a16:creationId xmlns:a16="http://schemas.microsoft.com/office/drawing/2014/main" id="{CDFDE87E-49AD-460E-A9ED-A7908578D19E}"/>
              </a:ext>
            </a:extLst>
          </p:cNvPr>
          <p:cNvSpPr txBox="1"/>
          <p:nvPr/>
        </p:nvSpPr>
        <p:spPr>
          <a:xfrm>
            <a:off x="2263859" y="5734708"/>
            <a:ext cx="6514380" cy="307777"/>
          </a:xfrm>
          <a:prstGeom prst="rect">
            <a:avLst/>
          </a:prstGeom>
          <a:noFill/>
        </p:spPr>
        <p:txBody>
          <a:bodyPr wrap="square" rtlCol="0">
            <a:spAutoFit/>
          </a:bodyPr>
          <a:lstStyle/>
          <a:p>
            <a:r>
              <a:rPr kumimoji="1" lang="en-US" altLang="ja-JP" sz="1400" dirty="0" err="1">
                <a:highlight>
                  <a:srgbClr val="C0C0C0"/>
                </a:highlight>
                <a:latin typeface="Consolas" panose="020B0609020204030204" pitchFamily="49" charset="0"/>
              </a:rPr>
              <a:t>elem</a:t>
            </a:r>
            <a:r>
              <a:rPr kumimoji="1" lang="en-US" altLang="ja-JP" sz="1400" dirty="0">
                <a:highlight>
                  <a:srgbClr val="C0C0C0"/>
                </a:highlight>
                <a:latin typeface="Consolas" panose="020B0609020204030204" pitchFamily="49" charset="0"/>
              </a:rPr>
              <a:t> </a:t>
            </a:r>
            <a:r>
              <a:rPr kumimoji="1" lang="en-US" altLang="ja-JP" sz="1400" b="1" dirty="0">
                <a:highlight>
                  <a:srgbClr val="C0C0C0"/>
                </a:highlight>
                <a:latin typeface="Consolas" panose="020B0609020204030204" pitchFamily="49" charset="0"/>
              </a:rPr>
              <a:t>in</a:t>
            </a:r>
            <a:r>
              <a:rPr kumimoji="1" lang="en-US" altLang="ja-JP" sz="1400" dirty="0">
                <a:highlight>
                  <a:srgbClr val="C0C0C0"/>
                </a:highlight>
                <a:latin typeface="Consolas" panose="020B0609020204030204" pitchFamily="49" charset="0"/>
              </a:rPr>
              <a:t> container</a:t>
            </a:r>
            <a:r>
              <a:rPr kumimoji="1" lang="en-US" altLang="ja-JP" sz="1400" dirty="0">
                <a:latin typeface="+mn-ea"/>
              </a:rPr>
              <a:t> </a:t>
            </a:r>
            <a:r>
              <a:rPr kumimoji="1" lang="ja-JP" altLang="en-US" sz="1400" dirty="0">
                <a:latin typeface="+mn-ea"/>
              </a:rPr>
              <a:t>で要素がコンテナに属しているか確認できる</a:t>
            </a:r>
            <a:endParaRPr kumimoji="1" lang="en-US" altLang="ja-JP" sz="1400" dirty="0">
              <a:latin typeface="+mn-ea"/>
            </a:endParaRPr>
          </a:p>
        </p:txBody>
      </p:sp>
      <p:sp>
        <p:nvSpPr>
          <p:cNvPr id="30" name="正方形/長方形 29">
            <a:extLst>
              <a:ext uri="{FF2B5EF4-FFF2-40B4-BE49-F238E27FC236}">
                <a16:creationId xmlns:a16="http://schemas.microsoft.com/office/drawing/2014/main" id="{1523CBF5-E82C-49F3-9B91-27CEBF9EE223}"/>
              </a:ext>
            </a:extLst>
          </p:cNvPr>
          <p:cNvSpPr/>
          <p:nvPr/>
        </p:nvSpPr>
        <p:spPr>
          <a:xfrm>
            <a:off x="2718137" y="2363678"/>
            <a:ext cx="1779364" cy="24703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400" b="1" dirty="0">
                <a:solidFill>
                  <a:schemeClr val="tx1"/>
                </a:solidFill>
                <a:latin typeface="Consolas" panose="020B0609020204030204" pitchFamily="49" charset="0"/>
              </a:rPr>
              <a:t>Sequence</a:t>
            </a:r>
            <a:endParaRPr lang="ja-JP" altLang="en-US" sz="2400" b="1" dirty="0">
              <a:solidFill>
                <a:schemeClr val="tx1"/>
              </a:solidFill>
              <a:latin typeface="Consolas" panose="020B0609020204030204" pitchFamily="49" charset="0"/>
            </a:endParaRPr>
          </a:p>
        </p:txBody>
      </p:sp>
      <p:sp>
        <p:nvSpPr>
          <p:cNvPr id="31" name="正方形/長方形 30">
            <a:extLst>
              <a:ext uri="{FF2B5EF4-FFF2-40B4-BE49-F238E27FC236}">
                <a16:creationId xmlns:a16="http://schemas.microsoft.com/office/drawing/2014/main" id="{F2451378-2B6B-4DD9-A75A-2949A7057056}"/>
              </a:ext>
            </a:extLst>
          </p:cNvPr>
          <p:cNvSpPr/>
          <p:nvPr/>
        </p:nvSpPr>
        <p:spPr>
          <a:xfrm>
            <a:off x="6884576" y="2363678"/>
            <a:ext cx="1779364" cy="24760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400" b="1" dirty="0">
                <a:solidFill>
                  <a:schemeClr val="tx1"/>
                </a:solidFill>
                <a:latin typeface="Consolas" panose="020B0609020204030204" pitchFamily="49" charset="0"/>
              </a:rPr>
              <a:t>Set</a:t>
            </a:r>
            <a:endParaRPr lang="ja-JP" altLang="en-US" sz="2400" b="1" dirty="0">
              <a:solidFill>
                <a:schemeClr val="tx1"/>
              </a:solidFill>
              <a:latin typeface="Consolas" panose="020B0609020204030204" pitchFamily="49" charset="0"/>
            </a:endParaRPr>
          </a:p>
        </p:txBody>
      </p:sp>
      <p:sp>
        <p:nvSpPr>
          <p:cNvPr id="32" name="正方形/長方形 31">
            <a:extLst>
              <a:ext uri="{FF2B5EF4-FFF2-40B4-BE49-F238E27FC236}">
                <a16:creationId xmlns:a16="http://schemas.microsoft.com/office/drawing/2014/main" id="{49C19FCF-81D9-4800-83B7-A21D37CC1355}"/>
              </a:ext>
            </a:extLst>
          </p:cNvPr>
          <p:cNvSpPr/>
          <p:nvPr/>
        </p:nvSpPr>
        <p:spPr>
          <a:xfrm>
            <a:off x="4645398" y="2363678"/>
            <a:ext cx="2087390" cy="24760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400" b="1" dirty="0">
                <a:solidFill>
                  <a:schemeClr val="tx1"/>
                </a:solidFill>
                <a:latin typeface="Consolas" panose="020B0609020204030204" pitchFamily="49" charset="0"/>
              </a:rPr>
              <a:t>Mapping</a:t>
            </a:r>
            <a:endParaRPr lang="ja-JP" altLang="en-US" sz="2400" b="1" dirty="0">
              <a:solidFill>
                <a:schemeClr val="tx1"/>
              </a:solidFill>
              <a:latin typeface="Consolas" panose="020B0609020204030204" pitchFamily="49" charset="0"/>
            </a:endParaRPr>
          </a:p>
        </p:txBody>
      </p:sp>
      <p:sp>
        <p:nvSpPr>
          <p:cNvPr id="33" name="テキスト ボックス 32">
            <a:extLst>
              <a:ext uri="{FF2B5EF4-FFF2-40B4-BE49-F238E27FC236}">
                <a16:creationId xmlns:a16="http://schemas.microsoft.com/office/drawing/2014/main" id="{75D2B24E-6D3F-459B-AC0D-41F4E033D3DB}"/>
              </a:ext>
            </a:extLst>
          </p:cNvPr>
          <p:cNvSpPr txBox="1"/>
          <p:nvPr/>
        </p:nvSpPr>
        <p:spPr>
          <a:xfrm>
            <a:off x="4742671" y="4483468"/>
            <a:ext cx="1965676" cy="307777"/>
          </a:xfrm>
          <a:prstGeom prst="rect">
            <a:avLst/>
          </a:prstGeom>
          <a:noFill/>
        </p:spPr>
        <p:txBody>
          <a:bodyPr wrap="square" rtlCol="0">
            <a:spAutoFit/>
          </a:bodyPr>
          <a:lstStyle/>
          <a:p>
            <a:pPr algn="ctr"/>
            <a:r>
              <a:rPr lang="ja-JP" altLang="en-US" sz="1400" dirty="0">
                <a:latin typeface="+mn-ea"/>
              </a:rPr>
              <a:t>キーで値にアクセス可</a:t>
            </a:r>
            <a:endParaRPr kumimoji="1" lang="ja-JP" altLang="en-US" sz="1400" dirty="0">
              <a:latin typeface="+mn-ea"/>
            </a:endParaRPr>
          </a:p>
        </p:txBody>
      </p:sp>
      <p:sp>
        <p:nvSpPr>
          <p:cNvPr id="34" name="テキスト ボックス 33">
            <a:extLst>
              <a:ext uri="{FF2B5EF4-FFF2-40B4-BE49-F238E27FC236}">
                <a16:creationId xmlns:a16="http://schemas.microsoft.com/office/drawing/2014/main" id="{9C7383C8-5145-4BC3-B712-828E9FB08E3A}"/>
              </a:ext>
            </a:extLst>
          </p:cNvPr>
          <p:cNvSpPr txBox="1"/>
          <p:nvPr/>
        </p:nvSpPr>
        <p:spPr>
          <a:xfrm>
            <a:off x="7179887" y="4483468"/>
            <a:ext cx="1188741" cy="307777"/>
          </a:xfrm>
          <a:prstGeom prst="rect">
            <a:avLst/>
          </a:prstGeom>
          <a:noFill/>
        </p:spPr>
        <p:txBody>
          <a:bodyPr wrap="square" rtlCol="0">
            <a:spAutoFit/>
          </a:bodyPr>
          <a:lstStyle/>
          <a:p>
            <a:pPr algn="ctr"/>
            <a:r>
              <a:rPr kumimoji="1" lang="ja-JP" altLang="en-US" sz="1400" dirty="0">
                <a:latin typeface="+mn-ea"/>
              </a:rPr>
              <a:t>集合演算可</a:t>
            </a:r>
          </a:p>
        </p:txBody>
      </p:sp>
      <p:sp>
        <p:nvSpPr>
          <p:cNvPr id="36" name="テキスト ボックス 35">
            <a:extLst>
              <a:ext uri="{FF2B5EF4-FFF2-40B4-BE49-F238E27FC236}">
                <a16:creationId xmlns:a16="http://schemas.microsoft.com/office/drawing/2014/main" id="{2840F71E-84DE-45BD-BE56-E7BC7B47E8E6}"/>
              </a:ext>
            </a:extLst>
          </p:cNvPr>
          <p:cNvSpPr txBox="1"/>
          <p:nvPr/>
        </p:nvSpPr>
        <p:spPr>
          <a:xfrm>
            <a:off x="409558" y="5394793"/>
            <a:ext cx="1412085" cy="523220"/>
          </a:xfrm>
          <a:prstGeom prst="rect">
            <a:avLst/>
          </a:prstGeom>
          <a:noFill/>
        </p:spPr>
        <p:txBody>
          <a:bodyPr wrap="square" rtlCol="0">
            <a:spAutoFit/>
          </a:bodyPr>
          <a:lstStyle/>
          <a:p>
            <a:r>
              <a:rPr kumimoji="1" lang="en-US" altLang="ja-JP" sz="1400" dirty="0">
                <a:latin typeface="Consolas" panose="020B0609020204030204" pitchFamily="49" charset="0"/>
              </a:rPr>
              <a:t>m: mutable</a:t>
            </a:r>
          </a:p>
          <a:p>
            <a:r>
              <a:rPr kumimoji="1" lang="en-US" altLang="ja-JP" sz="1400" dirty="0">
                <a:latin typeface="Consolas" panose="020B0609020204030204" pitchFamily="49" charset="0"/>
              </a:rPr>
              <a:t>i: immutable</a:t>
            </a:r>
            <a:endParaRPr kumimoji="1" lang="ja-JP" altLang="en-US" sz="1400" dirty="0">
              <a:latin typeface="Consolas" panose="020B0609020204030204" pitchFamily="49" charset="0"/>
            </a:endParaRPr>
          </a:p>
        </p:txBody>
      </p:sp>
      <p:sp>
        <p:nvSpPr>
          <p:cNvPr id="37" name="正方形/長方形 36">
            <a:extLst>
              <a:ext uri="{FF2B5EF4-FFF2-40B4-BE49-F238E27FC236}">
                <a16:creationId xmlns:a16="http://schemas.microsoft.com/office/drawing/2014/main" id="{6B8F8C7B-A5BC-4A6A-B02C-2ADC35C85D0B}"/>
              </a:ext>
            </a:extLst>
          </p:cNvPr>
          <p:cNvSpPr/>
          <p:nvPr/>
        </p:nvSpPr>
        <p:spPr>
          <a:xfrm>
            <a:off x="2608028" y="1884459"/>
            <a:ext cx="6170211" cy="30509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400" b="1" dirty="0">
                <a:solidFill>
                  <a:schemeClr val="tx1"/>
                </a:solidFill>
                <a:latin typeface="Consolas" panose="020B0609020204030204" pitchFamily="49" charset="0"/>
              </a:rPr>
              <a:t>Collection</a:t>
            </a:r>
            <a:endParaRPr lang="ja-JP" altLang="en-US" sz="2400" b="1" dirty="0">
              <a:solidFill>
                <a:schemeClr val="tx1"/>
              </a:solidFill>
              <a:latin typeface="Consolas" panose="020B0609020204030204" pitchFamily="49" charset="0"/>
            </a:endParaRPr>
          </a:p>
        </p:txBody>
      </p:sp>
      <p:sp>
        <p:nvSpPr>
          <p:cNvPr id="23" name="正方形/長方形 22">
            <a:extLst>
              <a:ext uri="{FF2B5EF4-FFF2-40B4-BE49-F238E27FC236}">
                <a16:creationId xmlns:a16="http://schemas.microsoft.com/office/drawing/2014/main" id="{08F07EE7-BB9A-4858-9BA2-0D0E2D9B0789}"/>
              </a:ext>
            </a:extLst>
          </p:cNvPr>
          <p:cNvSpPr/>
          <p:nvPr/>
        </p:nvSpPr>
        <p:spPr>
          <a:xfrm>
            <a:off x="119608" y="1661822"/>
            <a:ext cx="9048667" cy="3533335"/>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400" b="1" dirty="0">
                <a:solidFill>
                  <a:schemeClr val="tx1"/>
                </a:solidFill>
                <a:latin typeface="Consolas" panose="020B0609020204030204" pitchFamily="49" charset="0"/>
              </a:rPr>
              <a:t>  </a:t>
            </a:r>
            <a:r>
              <a:rPr lang="en-US" altLang="ja-JP" sz="2400" b="1" dirty="0">
                <a:solidFill>
                  <a:schemeClr val="tx1"/>
                </a:solidFill>
                <a:latin typeface="Consolas" panose="020B0609020204030204" pitchFamily="49" charset="0"/>
              </a:rPr>
              <a:t>Sized</a:t>
            </a:r>
          </a:p>
          <a:p>
            <a:endParaRPr lang="en-US" altLang="ja-JP" sz="1200" b="1" dirty="0">
              <a:solidFill>
                <a:schemeClr val="tx1"/>
              </a:solidFill>
              <a:latin typeface="Consolas" panose="020B0609020204030204" pitchFamily="49" charset="0"/>
            </a:endParaRPr>
          </a:p>
          <a:p>
            <a:endParaRPr lang="en-US" altLang="ja-JP" sz="1200" b="1" dirty="0">
              <a:solidFill>
                <a:schemeClr val="tx1"/>
              </a:solidFill>
              <a:latin typeface="Consolas" panose="020B0609020204030204" pitchFamily="49" charset="0"/>
            </a:endParaRPr>
          </a:p>
          <a:p>
            <a:endParaRPr lang="ja-JP" altLang="en-US" sz="1200" b="1" dirty="0">
              <a:solidFill>
                <a:schemeClr val="tx1"/>
              </a:solidFill>
              <a:latin typeface="Consolas" panose="020B0609020204030204" pitchFamily="49" charset="0"/>
            </a:endParaRPr>
          </a:p>
        </p:txBody>
      </p:sp>
      <p:sp>
        <p:nvSpPr>
          <p:cNvPr id="24" name="テキスト ボックス 23">
            <a:extLst>
              <a:ext uri="{FF2B5EF4-FFF2-40B4-BE49-F238E27FC236}">
                <a16:creationId xmlns:a16="http://schemas.microsoft.com/office/drawing/2014/main" id="{8EC2E2BE-0C37-4C67-981E-59013659AAE9}"/>
              </a:ext>
            </a:extLst>
          </p:cNvPr>
          <p:cNvSpPr txBox="1"/>
          <p:nvPr/>
        </p:nvSpPr>
        <p:spPr>
          <a:xfrm>
            <a:off x="325702" y="2355193"/>
            <a:ext cx="1832716" cy="523220"/>
          </a:xfrm>
          <a:prstGeom prst="rect">
            <a:avLst/>
          </a:prstGeom>
          <a:noFill/>
        </p:spPr>
        <p:txBody>
          <a:bodyPr wrap="square" rtlCol="0">
            <a:spAutoFit/>
          </a:bodyPr>
          <a:lstStyle/>
          <a:p>
            <a:r>
              <a:rPr lang="en-US" altLang="ja-JP" sz="1400" dirty="0" err="1">
                <a:latin typeface="Consolas" panose="020B0609020204030204" pitchFamily="49" charset="0"/>
              </a:rPr>
              <a:t>len</a:t>
            </a:r>
            <a:r>
              <a:rPr lang="en-US" altLang="ja-JP" sz="1400" dirty="0">
                <a:latin typeface="Consolas" panose="020B0609020204030204" pitchFamily="49" charset="0"/>
              </a:rPr>
              <a:t>()</a:t>
            </a:r>
            <a:r>
              <a:rPr lang="ja-JP" altLang="en-US" sz="1400" dirty="0">
                <a:latin typeface="+mn-ea"/>
              </a:rPr>
              <a:t> で</a:t>
            </a:r>
            <a:endParaRPr lang="en-US" altLang="ja-JP" sz="1400" dirty="0">
              <a:latin typeface="+mn-ea"/>
            </a:endParaRPr>
          </a:p>
          <a:p>
            <a:r>
              <a:rPr lang="ja-JP" altLang="en-US" sz="1400" dirty="0">
                <a:latin typeface="+mn-ea"/>
              </a:rPr>
              <a:t>長さを取得できる</a:t>
            </a:r>
          </a:p>
        </p:txBody>
      </p:sp>
      <p:sp>
        <p:nvSpPr>
          <p:cNvPr id="25" name="正方形/長方形 24">
            <a:extLst>
              <a:ext uri="{FF2B5EF4-FFF2-40B4-BE49-F238E27FC236}">
                <a16:creationId xmlns:a16="http://schemas.microsoft.com/office/drawing/2014/main" id="{170D13A1-D72C-4360-9FC4-F8D074F36F03}"/>
              </a:ext>
            </a:extLst>
          </p:cNvPr>
          <p:cNvSpPr/>
          <p:nvPr/>
        </p:nvSpPr>
        <p:spPr>
          <a:xfrm>
            <a:off x="119609" y="1055814"/>
            <a:ext cx="1912350" cy="4484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400" b="1" dirty="0">
                <a:solidFill>
                  <a:schemeClr val="tx1"/>
                </a:solidFill>
                <a:latin typeface="Consolas" panose="020B0609020204030204" pitchFamily="49" charset="0"/>
              </a:rPr>
              <a:t>Iterator</a:t>
            </a:r>
            <a:endParaRPr lang="ja-JP" altLang="en-US" sz="2400" b="1" dirty="0">
              <a:solidFill>
                <a:schemeClr val="tx1"/>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D449B9F6-4B02-4442-8EC9-DAAC85537AF4}"/>
              </a:ext>
            </a:extLst>
          </p:cNvPr>
          <p:cNvSpPr/>
          <p:nvPr/>
        </p:nvSpPr>
        <p:spPr>
          <a:xfrm>
            <a:off x="119609" y="551795"/>
            <a:ext cx="1912350" cy="4484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400" b="1" dirty="0">
                <a:solidFill>
                  <a:schemeClr val="tx1"/>
                </a:solidFill>
                <a:latin typeface="Consolas" panose="020B0609020204030204" pitchFamily="49" charset="0"/>
              </a:rPr>
              <a:t>Numeric</a:t>
            </a:r>
          </a:p>
        </p:txBody>
      </p:sp>
      <p:sp>
        <p:nvSpPr>
          <p:cNvPr id="35" name="テキスト ボックス 34">
            <a:extLst>
              <a:ext uri="{FF2B5EF4-FFF2-40B4-BE49-F238E27FC236}">
                <a16:creationId xmlns:a16="http://schemas.microsoft.com/office/drawing/2014/main" id="{676CC489-BF4A-4E12-9172-0AFF6E459B86}"/>
              </a:ext>
            </a:extLst>
          </p:cNvPr>
          <p:cNvSpPr txBox="1"/>
          <p:nvPr/>
        </p:nvSpPr>
        <p:spPr>
          <a:xfrm>
            <a:off x="7200035" y="3844674"/>
            <a:ext cx="1188741" cy="461665"/>
          </a:xfrm>
          <a:prstGeom prst="rect">
            <a:avLst/>
          </a:prstGeom>
          <a:noFill/>
        </p:spPr>
        <p:txBody>
          <a:bodyPr wrap="square" rtlCol="0">
            <a:spAutoFit/>
          </a:bodyPr>
          <a:lstStyle/>
          <a:p>
            <a:r>
              <a:rPr lang="en-US" altLang="ja-JP" sz="1200" dirty="0" err="1">
                <a:latin typeface="Consolas" panose="020B0609020204030204" pitchFamily="49" charset="0"/>
              </a:rPr>
              <a:t>dict_items</a:t>
            </a:r>
            <a:endParaRPr lang="en-US" altLang="ja-JP" sz="1200" dirty="0">
              <a:latin typeface="Consolas" panose="020B0609020204030204" pitchFamily="49" charset="0"/>
            </a:endParaRPr>
          </a:p>
          <a:p>
            <a:r>
              <a:rPr kumimoji="1" lang="en-US" altLang="ja-JP" sz="1200" dirty="0" err="1">
                <a:latin typeface="Consolas" panose="020B0609020204030204" pitchFamily="49" charset="0"/>
              </a:rPr>
              <a:t>dict_keys</a:t>
            </a:r>
            <a:endParaRPr kumimoji="1" lang="ja-JP" altLang="en-US" sz="1200" dirty="0">
              <a:latin typeface="Consolas" panose="020B0609020204030204" pitchFamily="49" charset="0"/>
            </a:endParaRPr>
          </a:p>
        </p:txBody>
      </p:sp>
      <p:cxnSp>
        <p:nvCxnSpPr>
          <p:cNvPr id="3" name="コネクタ: 曲線 2">
            <a:extLst>
              <a:ext uri="{FF2B5EF4-FFF2-40B4-BE49-F238E27FC236}">
                <a16:creationId xmlns:a16="http://schemas.microsoft.com/office/drawing/2014/main" id="{FB12D7D9-E5C7-44F5-9C12-4358AAE833FB}"/>
              </a:ext>
            </a:extLst>
          </p:cNvPr>
          <p:cNvCxnSpPr>
            <a:cxnSpLocks/>
            <a:stCxn id="12" idx="3"/>
            <a:endCxn id="35" idx="1"/>
          </p:cNvCxnSpPr>
          <p:nvPr/>
        </p:nvCxnSpPr>
        <p:spPr>
          <a:xfrm>
            <a:off x="6312670" y="3287881"/>
            <a:ext cx="887365" cy="787626"/>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8D7B55DA-8F0C-48DD-9B68-8D02C35C02A6}"/>
              </a:ext>
            </a:extLst>
          </p:cNvPr>
          <p:cNvSpPr txBox="1"/>
          <p:nvPr/>
        </p:nvSpPr>
        <p:spPr>
          <a:xfrm>
            <a:off x="7389020" y="1957198"/>
            <a:ext cx="1188741" cy="276999"/>
          </a:xfrm>
          <a:prstGeom prst="rect">
            <a:avLst/>
          </a:prstGeom>
          <a:noFill/>
        </p:spPr>
        <p:txBody>
          <a:bodyPr wrap="square" rtlCol="0">
            <a:spAutoFit/>
          </a:bodyPr>
          <a:lstStyle/>
          <a:p>
            <a:r>
              <a:rPr lang="en-US" altLang="ja-JP" sz="1200" dirty="0" err="1">
                <a:latin typeface="Consolas" panose="020B0609020204030204" pitchFamily="49" charset="0"/>
              </a:rPr>
              <a:t>dict_values</a:t>
            </a:r>
            <a:endParaRPr kumimoji="1" lang="ja-JP" altLang="en-US" sz="1200" dirty="0">
              <a:latin typeface="Consolas" panose="020B0609020204030204" pitchFamily="49" charset="0"/>
            </a:endParaRPr>
          </a:p>
        </p:txBody>
      </p:sp>
      <p:cxnSp>
        <p:nvCxnSpPr>
          <p:cNvPr id="40" name="コネクタ: 曲線 39">
            <a:extLst>
              <a:ext uri="{FF2B5EF4-FFF2-40B4-BE49-F238E27FC236}">
                <a16:creationId xmlns:a16="http://schemas.microsoft.com/office/drawing/2014/main" id="{4A8008EA-BA8C-4C3B-89C7-299AC903AFAF}"/>
              </a:ext>
            </a:extLst>
          </p:cNvPr>
          <p:cNvCxnSpPr>
            <a:cxnSpLocks/>
            <a:stCxn id="12" idx="3"/>
            <a:endCxn id="39" idx="1"/>
          </p:cNvCxnSpPr>
          <p:nvPr/>
        </p:nvCxnSpPr>
        <p:spPr>
          <a:xfrm flipV="1">
            <a:off x="6312670" y="2095698"/>
            <a:ext cx="1076350" cy="119218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FEABF4F7-784F-48CF-957D-E73E7A1250D9}"/>
              </a:ext>
            </a:extLst>
          </p:cNvPr>
          <p:cNvSpPr txBox="1"/>
          <p:nvPr/>
        </p:nvSpPr>
        <p:spPr>
          <a:xfrm>
            <a:off x="3499251" y="6329900"/>
            <a:ext cx="3073113" cy="307777"/>
          </a:xfrm>
          <a:prstGeom prst="rect">
            <a:avLst/>
          </a:prstGeom>
          <a:noFill/>
        </p:spPr>
        <p:txBody>
          <a:bodyPr wrap="square" rtlCol="0">
            <a:spAutoFit/>
          </a:bodyPr>
          <a:lstStyle/>
          <a:p>
            <a:pPr algn="ctr"/>
            <a:r>
              <a:rPr kumimoji="1" lang="ja-JP" altLang="en-US" sz="1400" b="1">
                <a:solidFill>
                  <a:srgbClr val="FF0000"/>
                </a:solidFill>
                <a:latin typeface="Consolas" panose="020B0609020204030204" pitchFamily="49" charset="0"/>
              </a:rPr>
              <a:t>このページは印刷不要</a:t>
            </a:r>
            <a:endParaRPr kumimoji="1" lang="ja-JP" altLang="en-US" sz="14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284352444"/>
      </p:ext>
    </p:extLst>
  </p:cSld>
  <p:clrMapOvr>
    <a:masterClrMapping/>
  </p:clrMapOvr>
</p:sld>
</file>

<file path=ppt/theme/theme1.xml><?xml version="1.0" encoding="utf-8"?>
<a:theme xmlns:a="http://schemas.openxmlformats.org/drawingml/2006/main" name="1枚資料">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メイリオ">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7BD4A266-BD23-423C-A39A-7F79C1208182}" vid="{00EB2593-A8D0-444B-8F30-5DFD1EF6581F}"/>
    </a:ext>
  </a:extLst>
</a:theme>
</file>

<file path=docProps/app.xml><?xml version="1.0" encoding="utf-8"?>
<Properties xmlns="http://schemas.openxmlformats.org/officeDocument/2006/extended-properties" xmlns:vt="http://schemas.openxmlformats.org/officeDocument/2006/docPropsVTypes">
  <Template>一枚資料</Template>
  <TotalTime>3039</TotalTime>
  <Words>3487</Words>
  <Application>Microsoft Office PowerPoint</Application>
  <PresentationFormat>A4 210 x 297 mm</PresentationFormat>
  <Paragraphs>495</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メイリオ</vt:lpstr>
      <vt:lpstr>游ゴシック</vt:lpstr>
      <vt:lpstr>Arial</vt:lpstr>
      <vt:lpstr>Consolas</vt:lpstr>
      <vt:lpstr>1枚資料</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山下　耕太郎</dc:creator>
  <cp:lastModifiedBy>山下　耕太郎</cp:lastModifiedBy>
  <cp:revision>102</cp:revision>
  <dcterms:created xsi:type="dcterms:W3CDTF">2020-03-15T23:40:37Z</dcterms:created>
  <dcterms:modified xsi:type="dcterms:W3CDTF">2024-04-01T09:50:24Z</dcterms:modified>
</cp:coreProperties>
</file>