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FD51F-7FEE-44F7-A1CF-65FB1BA1E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7E4AFB-D374-4A58-A4DC-5E8FD24FA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312A4A-59E1-4C7C-9177-C8C5DCCF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102301-1444-407A-95C0-4B4018F6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B8AF9C-6334-4AB6-9C20-4C47F282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54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9E6E3-6EA4-4672-A4A6-47BCDB45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4101AC-B8E5-4835-AC6F-4F489A1CE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98315-92F1-481F-92F5-FF16F288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64D3F-B6AF-41AD-A4B1-E02BC645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5747C8-2608-4618-9C5A-579D0A08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98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E71631-3699-40D8-A746-C859D7090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90A2CF-6207-4971-ABB2-6576C7F8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2CFC38-30DB-417B-8927-C28E606C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45475-DFDA-4964-A123-90C9D9C7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C9B5D6-F76F-4197-9AD7-87D7C42E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10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00458-3358-4900-8BC4-D2B2AE28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AC408-6349-4B45-8EBA-7F8CCFFAC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C13138-6477-4D24-BD12-849E6CCA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A3A1C5-DD9A-4185-9B1D-A01CD889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B47447-271B-46E5-AA60-F49D1DD3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66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2EF09-8768-4001-A791-A406B157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EB41CE-8793-44BE-96FA-DC8995B14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42D6D-3567-4473-8FA8-80C57385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193B53-469E-437C-A26F-7EBB2B46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07AB2D-90BB-4E35-A204-2E795CF2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54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C072D5-8F5D-45A8-842E-6A970338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D26A95-B3D6-4720-BAAF-8FA1413EA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4A9BE4-BC68-45D2-BE6C-CC35280E2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C732F5-4B3C-456C-AB1F-F5D0C2D7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B14BEC-5F6F-4543-9CFD-ADED11B5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C22E56-0049-4A84-B436-C897351C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25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57A606-1843-4338-A5FF-48777CB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FBBF47-31EB-4E29-9B08-A993AB9DB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88DCFA-756B-42E1-8EF8-A6A4BF64D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E0E48A-11EF-4BA9-9F1B-5892ED0B5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FD798E-954C-4BC9-9938-BEBF0966A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6CD1BA5-5126-4694-A681-3CAC0202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C4AE6D-AAC1-484F-B4B1-1EC6E612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751C3D0-C4F8-4535-AACB-7FBDB073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21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EEBA6-9993-45C2-B22A-44694859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0462C2-04A0-4C34-A1CC-3CC19B40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71D60B-2490-4432-9EA4-0EBE65B2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2A5161-6B63-4706-9383-73292FD6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90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76AB7F-0C8B-4ADF-8381-4FD07F12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D81C3E-3D20-4850-B6EE-068720C3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3A4EFF-DE00-4A09-8E35-2F8F7A3D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6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2F65A-D1B7-4F70-8813-8506E4F0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5BCD81-D56B-4E3A-89BC-154CDDEEC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DBB32D-5242-490F-BD8D-AAA8E2D70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3E2ECC-37AC-4C08-A30A-A9B3864D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F6F89B-0CD1-4C45-AA86-370FA8AD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FAD6FC-5755-4777-807B-3C3BEF6B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41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76E27-F3D1-4E51-BA43-B04D74C3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98DB89-5A92-45ED-A3D5-4D7837660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7E996F-7066-4948-9BA6-D405E953C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B28B53-54F1-4A13-878D-1902118D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08F13A-63C9-4FAB-981F-0B832219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8B427B-DA8D-4AF6-8034-1DCBE0FD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73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638AA6-5227-4BB1-A9C3-9A82E20D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6EA69E-56F1-45D0-9554-94FC49C2F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F237B8-CCFE-4C86-A92F-9864980F1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CF771-2666-4538-8D21-FD0FC9E4A524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65939D-F8FD-4191-A72E-BEDB2A189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4675E0-81D4-4607-92DB-332AB5798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AAA6B-8DBC-48A6-87AF-72FCE1754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1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D08BAC4-9A16-4C69-BED8-43D0C0FC490E}"/>
              </a:ext>
            </a:extLst>
          </p:cNvPr>
          <p:cNvSpPr/>
          <p:nvPr/>
        </p:nvSpPr>
        <p:spPr>
          <a:xfrm>
            <a:off x="464381" y="0"/>
            <a:ext cx="66784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D0E441E-946B-4C85-AE07-B9A0D453B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180" y="0"/>
            <a:ext cx="5116850" cy="6858000"/>
          </a:xfrm>
          <a:prstGeom prst="rect">
            <a:avLst/>
          </a:prstGeom>
        </p:spPr>
      </p:pic>
      <p:sp>
        <p:nvSpPr>
          <p:cNvPr id="7" name="左中かっこ 6">
            <a:extLst>
              <a:ext uri="{FF2B5EF4-FFF2-40B4-BE49-F238E27FC236}">
                <a16:creationId xmlns:a16="http://schemas.microsoft.com/office/drawing/2014/main" id="{1D7C042E-EB93-419E-A4A6-E7D467DAA0D8}"/>
              </a:ext>
            </a:extLst>
          </p:cNvPr>
          <p:cNvSpPr/>
          <p:nvPr/>
        </p:nvSpPr>
        <p:spPr>
          <a:xfrm>
            <a:off x="2226157" y="1680390"/>
            <a:ext cx="354270" cy="191498"/>
          </a:xfrm>
          <a:prstGeom prst="leftBrace">
            <a:avLst>
              <a:gd name="adj1" fmla="val 8333"/>
              <a:gd name="adj2" fmla="val 49999"/>
            </a:avLst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7B2777-DC1D-492B-9003-022E57B28813}"/>
              </a:ext>
            </a:extLst>
          </p:cNvPr>
          <p:cNvSpPr txBox="1"/>
          <p:nvPr/>
        </p:nvSpPr>
        <p:spPr>
          <a:xfrm>
            <a:off x="645941" y="1611648"/>
            <a:ext cx="140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b="1" dirty="0">
                <a:solidFill>
                  <a:schemeClr val="bg2"/>
                </a:solidFill>
              </a:rPr>
              <a:t>プロパティ</a:t>
            </a:r>
          </a:p>
        </p:txBody>
      </p:sp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E24828BC-755C-4CE6-BB2D-B171DFCDE9D1}"/>
              </a:ext>
            </a:extLst>
          </p:cNvPr>
          <p:cNvSpPr/>
          <p:nvPr/>
        </p:nvSpPr>
        <p:spPr>
          <a:xfrm>
            <a:off x="2226157" y="3024860"/>
            <a:ext cx="354270" cy="699763"/>
          </a:xfrm>
          <a:prstGeom prst="leftBrace">
            <a:avLst>
              <a:gd name="adj1" fmla="val 8333"/>
              <a:gd name="adj2" fmla="val 49999"/>
            </a:avLst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A727D5-B3FA-4C74-835F-E25FF41F9F83}"/>
              </a:ext>
            </a:extLst>
          </p:cNvPr>
          <p:cNvSpPr txBox="1"/>
          <p:nvPr/>
        </p:nvSpPr>
        <p:spPr>
          <a:xfrm>
            <a:off x="524833" y="3227108"/>
            <a:ext cx="152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b="1" dirty="0">
                <a:solidFill>
                  <a:schemeClr val="bg2"/>
                </a:solidFill>
              </a:rPr>
              <a:t>コンストラクタ</a:t>
            </a:r>
            <a:endParaRPr kumimoji="1" lang="en-US" altLang="ja-JP" sz="1400" b="1" dirty="0">
              <a:solidFill>
                <a:schemeClr val="bg2"/>
              </a:solidFill>
            </a:endParaRPr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5446223A-DF25-45E3-ADF6-A5096FB86D21}"/>
              </a:ext>
            </a:extLst>
          </p:cNvPr>
          <p:cNvSpPr/>
          <p:nvPr/>
        </p:nvSpPr>
        <p:spPr>
          <a:xfrm>
            <a:off x="2226157" y="4724399"/>
            <a:ext cx="354270" cy="523427"/>
          </a:xfrm>
          <a:prstGeom prst="leftBrace">
            <a:avLst>
              <a:gd name="adj1" fmla="val 8333"/>
              <a:gd name="adj2" fmla="val 49999"/>
            </a:avLst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2DF31DF-E203-4FC5-8926-0CBD0A82968B}"/>
              </a:ext>
            </a:extLst>
          </p:cNvPr>
          <p:cNvSpPr txBox="1"/>
          <p:nvPr/>
        </p:nvSpPr>
        <p:spPr>
          <a:xfrm>
            <a:off x="595171" y="4817112"/>
            <a:ext cx="145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b="1" dirty="0">
                <a:solidFill>
                  <a:schemeClr val="bg2"/>
                </a:solidFill>
              </a:rPr>
              <a:t>メソッド</a:t>
            </a:r>
            <a:endParaRPr kumimoji="1" lang="en-US" altLang="ja-JP" sz="1400" b="1" dirty="0">
              <a:solidFill>
                <a:schemeClr val="bg2"/>
              </a:solidFill>
            </a:endParaRPr>
          </a:p>
        </p:txBody>
      </p:sp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0FD94212-5DE6-47E9-A172-D98A1C8A3EEF}"/>
              </a:ext>
            </a:extLst>
          </p:cNvPr>
          <p:cNvSpPr/>
          <p:nvPr/>
        </p:nvSpPr>
        <p:spPr>
          <a:xfrm>
            <a:off x="2226157" y="6020497"/>
            <a:ext cx="354270" cy="523427"/>
          </a:xfrm>
          <a:prstGeom prst="leftBrace">
            <a:avLst>
              <a:gd name="adj1" fmla="val 8333"/>
              <a:gd name="adj2" fmla="val 49999"/>
            </a:avLst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943952-8E19-419A-B1FC-CC1EF45CAF75}"/>
              </a:ext>
            </a:extLst>
          </p:cNvPr>
          <p:cNvSpPr txBox="1"/>
          <p:nvPr/>
        </p:nvSpPr>
        <p:spPr>
          <a:xfrm>
            <a:off x="595171" y="6113210"/>
            <a:ext cx="145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b="1" dirty="0">
                <a:solidFill>
                  <a:schemeClr val="bg2"/>
                </a:solidFill>
              </a:rPr>
              <a:t>メソッド</a:t>
            </a:r>
            <a:endParaRPr kumimoji="1" lang="en-US" altLang="ja-JP" sz="1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1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6B2DADC-C4E4-48C9-BB2C-7279CBD8D504}"/>
              </a:ext>
            </a:extLst>
          </p:cNvPr>
          <p:cNvSpPr/>
          <p:nvPr/>
        </p:nvSpPr>
        <p:spPr>
          <a:xfrm>
            <a:off x="1503253" y="342302"/>
            <a:ext cx="7358287" cy="6173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電話の親機のイラスト">
            <a:extLst>
              <a:ext uri="{FF2B5EF4-FFF2-40B4-BE49-F238E27FC236}">
                <a16:creationId xmlns:a16="http://schemas.microsoft.com/office/drawing/2014/main" id="{ED893721-9B29-49BE-B827-875325093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02" y="799858"/>
            <a:ext cx="1146590" cy="103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携帯電話のイラスト（ガラパゴス携帯）">
            <a:extLst>
              <a:ext uri="{FF2B5EF4-FFF2-40B4-BE49-F238E27FC236}">
                <a16:creationId xmlns:a16="http://schemas.microsoft.com/office/drawing/2014/main" id="{EEB044B8-B6A2-4C10-AD81-C9B964A8B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931" y="2852458"/>
            <a:ext cx="1014732" cy="11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スマートフォン・スマホのイラスト">
            <a:extLst>
              <a:ext uri="{FF2B5EF4-FFF2-40B4-BE49-F238E27FC236}">
                <a16:creationId xmlns:a16="http://schemas.microsoft.com/office/drawing/2014/main" id="{74745DD5-7A62-4C97-B796-91993A5BB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433" y="5013984"/>
            <a:ext cx="1057728" cy="11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DEE9C2E4-F28B-403E-A607-6E56D749F90C}"/>
              </a:ext>
            </a:extLst>
          </p:cNvPr>
          <p:cNvSpPr/>
          <p:nvPr/>
        </p:nvSpPr>
        <p:spPr>
          <a:xfrm>
            <a:off x="4517182" y="847377"/>
            <a:ext cx="3970939" cy="636728"/>
          </a:xfrm>
          <a:prstGeom prst="wedgeRoundRectCallout">
            <a:avLst>
              <a:gd name="adj1" fmla="val -60585"/>
              <a:gd name="adj2" fmla="val 35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/>
              <a:t>電話番号を持っている</a:t>
            </a:r>
            <a:endParaRPr kumimoji="1" lang="en-US" altLang="ja-JP" sz="1600" dirty="0"/>
          </a:p>
          <a:p>
            <a:r>
              <a:rPr lang="ja-JP" altLang="en-US" sz="1600" dirty="0"/>
              <a:t>他の電話機を呼び出すことができる</a:t>
            </a:r>
            <a:endParaRPr kumimoji="1" lang="ja-JP" altLang="en-US" sz="16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506B20E-D1EA-4228-9991-676E5887D7DC}"/>
              </a:ext>
            </a:extLst>
          </p:cNvPr>
          <p:cNvCxnSpPr>
            <a:stCxn id="1028" idx="0"/>
            <a:endCxn id="1026" idx="2"/>
          </p:cNvCxnSpPr>
          <p:nvPr/>
        </p:nvCxnSpPr>
        <p:spPr>
          <a:xfrm flipV="1">
            <a:off x="3544297" y="1837522"/>
            <a:ext cx="0" cy="10149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57F929-1D0C-46AE-915D-89330B4E0DDC}"/>
              </a:ext>
            </a:extLst>
          </p:cNvPr>
          <p:cNvSpPr txBox="1"/>
          <p:nvPr/>
        </p:nvSpPr>
        <p:spPr>
          <a:xfrm flipH="1">
            <a:off x="1891088" y="2172821"/>
            <a:ext cx="33064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固定電話の性質や機能を引き継ぐ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A0B87D4-5987-4944-A28F-C4A530DCD264}"/>
              </a:ext>
            </a:extLst>
          </p:cNvPr>
          <p:cNvCxnSpPr>
            <a:cxnSpLocks/>
            <a:stCxn id="1030" idx="0"/>
            <a:endCxn id="1028" idx="2"/>
          </p:cNvCxnSpPr>
          <p:nvPr/>
        </p:nvCxnSpPr>
        <p:spPr>
          <a:xfrm flipV="1">
            <a:off x="3544297" y="3999048"/>
            <a:ext cx="0" cy="10149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BFE2899-0C9D-465A-95A7-4455BB100232}"/>
              </a:ext>
            </a:extLst>
          </p:cNvPr>
          <p:cNvSpPr txBox="1"/>
          <p:nvPr/>
        </p:nvSpPr>
        <p:spPr>
          <a:xfrm flipH="1">
            <a:off x="1891088" y="4337239"/>
            <a:ext cx="33064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ガラケーの性質や機能を引き継ぐ</a:t>
            </a: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842271F9-965C-4A6F-9734-F4631F9157DA}"/>
              </a:ext>
            </a:extLst>
          </p:cNvPr>
          <p:cNvSpPr/>
          <p:nvPr/>
        </p:nvSpPr>
        <p:spPr>
          <a:xfrm>
            <a:off x="4517181" y="2846674"/>
            <a:ext cx="3970939" cy="636728"/>
          </a:xfrm>
          <a:prstGeom prst="wedgeRoundRectCallout">
            <a:avLst>
              <a:gd name="adj1" fmla="val -60585"/>
              <a:gd name="adj2" fmla="val 35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/>
              <a:t>固定電話の性質や機能を備え</a:t>
            </a:r>
            <a:endParaRPr kumimoji="1" lang="en-US" altLang="ja-JP" sz="1600" dirty="0"/>
          </a:p>
          <a:p>
            <a:r>
              <a:rPr lang="ja-JP" altLang="en-US" sz="1600" dirty="0"/>
              <a:t>インターネットやカメラの機能を追加</a:t>
            </a:r>
            <a:endParaRPr kumimoji="1" lang="ja-JP" altLang="en-US" sz="16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428202BB-125F-48E1-88FE-BD27C6F6D20C}"/>
              </a:ext>
            </a:extLst>
          </p:cNvPr>
          <p:cNvSpPr/>
          <p:nvPr/>
        </p:nvSpPr>
        <p:spPr>
          <a:xfrm>
            <a:off x="4517180" y="4845971"/>
            <a:ext cx="3970939" cy="636728"/>
          </a:xfrm>
          <a:prstGeom prst="wedgeRoundRectCallout">
            <a:avLst>
              <a:gd name="adj1" fmla="val -60585"/>
              <a:gd name="adj2" fmla="val 35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/>
              <a:t>固定電話やガラケーの性質や機能を備え</a:t>
            </a:r>
            <a:endParaRPr kumimoji="1" lang="en-US" altLang="ja-JP" sz="1600" dirty="0"/>
          </a:p>
          <a:p>
            <a:r>
              <a:rPr kumimoji="1" lang="ja-JP" altLang="en-US" sz="1600" dirty="0"/>
              <a:t>様々なアプリを利用できる機能を追加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0589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6B2DADC-C4E4-48C9-BB2C-7279CBD8D504}"/>
              </a:ext>
            </a:extLst>
          </p:cNvPr>
          <p:cNvSpPr/>
          <p:nvPr/>
        </p:nvSpPr>
        <p:spPr>
          <a:xfrm>
            <a:off x="1503253" y="185610"/>
            <a:ext cx="7358287" cy="6516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電話の親機のイラスト">
            <a:extLst>
              <a:ext uri="{FF2B5EF4-FFF2-40B4-BE49-F238E27FC236}">
                <a16:creationId xmlns:a16="http://schemas.microsoft.com/office/drawing/2014/main" id="{ED893721-9B29-49BE-B827-875325093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02" y="799858"/>
            <a:ext cx="1146590" cy="103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携帯電話のイラスト（ガラパゴス携帯）">
            <a:extLst>
              <a:ext uri="{FF2B5EF4-FFF2-40B4-BE49-F238E27FC236}">
                <a16:creationId xmlns:a16="http://schemas.microsoft.com/office/drawing/2014/main" id="{EEB044B8-B6A2-4C10-AD81-C9B964A8B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931" y="2852458"/>
            <a:ext cx="1014732" cy="11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DEE9C2E4-F28B-403E-A607-6E56D749F90C}"/>
              </a:ext>
            </a:extLst>
          </p:cNvPr>
          <p:cNvSpPr/>
          <p:nvPr/>
        </p:nvSpPr>
        <p:spPr>
          <a:xfrm>
            <a:off x="4517182" y="847377"/>
            <a:ext cx="3970939" cy="636728"/>
          </a:xfrm>
          <a:prstGeom prst="wedgeRoundRectCallout">
            <a:avLst>
              <a:gd name="adj1" fmla="val -60585"/>
              <a:gd name="adj2" fmla="val 35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/>
              <a:t>電話番号を持っている</a:t>
            </a:r>
            <a:endParaRPr kumimoji="1" lang="en-US" altLang="ja-JP" sz="1600" dirty="0"/>
          </a:p>
          <a:p>
            <a:r>
              <a:rPr lang="ja-JP" altLang="en-US" sz="1600" dirty="0"/>
              <a:t>他の電話機を呼び出すことができる</a:t>
            </a:r>
            <a:endParaRPr kumimoji="1" lang="ja-JP" altLang="en-US" sz="16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506B20E-D1EA-4228-9991-676E5887D7DC}"/>
              </a:ext>
            </a:extLst>
          </p:cNvPr>
          <p:cNvCxnSpPr>
            <a:stCxn id="1028" idx="0"/>
            <a:endCxn id="1026" idx="2"/>
          </p:cNvCxnSpPr>
          <p:nvPr/>
        </p:nvCxnSpPr>
        <p:spPr>
          <a:xfrm flipV="1">
            <a:off x="3544297" y="1837522"/>
            <a:ext cx="0" cy="10149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57F929-1D0C-46AE-915D-89330B4E0DDC}"/>
              </a:ext>
            </a:extLst>
          </p:cNvPr>
          <p:cNvSpPr txBox="1"/>
          <p:nvPr/>
        </p:nvSpPr>
        <p:spPr>
          <a:xfrm flipH="1">
            <a:off x="1891088" y="2172821"/>
            <a:ext cx="33064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固定電話の性質や機能を引き継ぐ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A0B87D4-5987-4944-A28F-C4A530DCD264}"/>
              </a:ext>
            </a:extLst>
          </p:cNvPr>
          <p:cNvCxnSpPr>
            <a:cxnSpLocks/>
            <a:stCxn id="2050" idx="0"/>
            <a:endCxn id="1028" idx="2"/>
          </p:cNvCxnSpPr>
          <p:nvPr/>
        </p:nvCxnSpPr>
        <p:spPr>
          <a:xfrm flipV="1">
            <a:off x="3544297" y="3999048"/>
            <a:ext cx="0" cy="8862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BFE2899-0C9D-465A-95A7-4455BB100232}"/>
              </a:ext>
            </a:extLst>
          </p:cNvPr>
          <p:cNvSpPr txBox="1"/>
          <p:nvPr/>
        </p:nvSpPr>
        <p:spPr>
          <a:xfrm flipH="1">
            <a:off x="1891088" y="4337239"/>
            <a:ext cx="33064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ガラケーの性質や機能を引き継ぐ</a:t>
            </a: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842271F9-965C-4A6F-9734-F4631F9157DA}"/>
              </a:ext>
            </a:extLst>
          </p:cNvPr>
          <p:cNvSpPr/>
          <p:nvPr/>
        </p:nvSpPr>
        <p:spPr>
          <a:xfrm>
            <a:off x="4517181" y="2846674"/>
            <a:ext cx="3970939" cy="636728"/>
          </a:xfrm>
          <a:prstGeom prst="wedgeRoundRectCallout">
            <a:avLst>
              <a:gd name="adj1" fmla="val -60585"/>
              <a:gd name="adj2" fmla="val 35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/>
              <a:t>固定電話の性質や機能を備え</a:t>
            </a:r>
            <a:endParaRPr kumimoji="1" lang="en-US" altLang="ja-JP" sz="1600" dirty="0"/>
          </a:p>
          <a:p>
            <a:r>
              <a:rPr lang="ja-JP" altLang="en-US" sz="1600" dirty="0"/>
              <a:t>インターネットやカメラの機能を追加</a:t>
            </a:r>
            <a:endParaRPr kumimoji="1" lang="ja-JP" altLang="en-US" sz="16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428202BB-125F-48E1-88FE-BD27C6F6D20C}"/>
              </a:ext>
            </a:extLst>
          </p:cNvPr>
          <p:cNvSpPr/>
          <p:nvPr/>
        </p:nvSpPr>
        <p:spPr>
          <a:xfrm>
            <a:off x="4517180" y="4845971"/>
            <a:ext cx="3970939" cy="636728"/>
          </a:xfrm>
          <a:prstGeom prst="wedgeRoundRectCallout">
            <a:avLst>
              <a:gd name="adj1" fmla="val -60585"/>
              <a:gd name="adj2" fmla="val 35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/>
              <a:t>固定電話やガラケーの性質や機能を備え料理を温める</a:t>
            </a:r>
            <a:r>
              <a:rPr kumimoji="1" lang="ja-JP" altLang="en-US" sz="1600"/>
              <a:t>機能を追加</a:t>
            </a:r>
            <a:endParaRPr kumimoji="1" lang="en-US" altLang="ja-JP" sz="1600" dirty="0"/>
          </a:p>
        </p:txBody>
      </p:sp>
      <p:pic>
        <p:nvPicPr>
          <p:cNvPr id="2050" name="Picture 2" descr="オーブンレンジのイラスト">
            <a:extLst>
              <a:ext uri="{FF2B5EF4-FFF2-40B4-BE49-F238E27FC236}">
                <a16:creationId xmlns:a16="http://schemas.microsoft.com/office/drawing/2014/main" id="{A9F9CAF3-32DF-4A68-8379-E9F19BEB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041" y="4885327"/>
            <a:ext cx="1374512" cy="128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20DDED1-22D7-4822-92E1-7A5587CD6102}"/>
              </a:ext>
            </a:extLst>
          </p:cNvPr>
          <p:cNvCxnSpPr>
            <a:cxnSpLocks/>
          </p:cNvCxnSpPr>
          <p:nvPr/>
        </p:nvCxnSpPr>
        <p:spPr>
          <a:xfrm>
            <a:off x="2728838" y="4845971"/>
            <a:ext cx="1575066" cy="140163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5E4C694-E1B0-4C85-AD6E-6F044EFC8917}"/>
              </a:ext>
            </a:extLst>
          </p:cNvPr>
          <p:cNvCxnSpPr>
            <a:cxnSpLocks/>
          </p:cNvCxnSpPr>
          <p:nvPr/>
        </p:nvCxnSpPr>
        <p:spPr>
          <a:xfrm flipV="1">
            <a:off x="2728838" y="4845970"/>
            <a:ext cx="1575066" cy="140163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7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1B7B0DB-71AE-48F2-85CF-6BDC72E79EF8}"/>
              </a:ext>
            </a:extLst>
          </p:cNvPr>
          <p:cNvSpPr/>
          <p:nvPr/>
        </p:nvSpPr>
        <p:spPr>
          <a:xfrm>
            <a:off x="726331" y="453957"/>
            <a:ext cx="10823643" cy="58041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Picture 2" descr="パンチホール型のスマートフォン（正対）のフリーイラスト">
            <a:extLst>
              <a:ext uri="{FF2B5EF4-FFF2-40B4-BE49-F238E27FC236}">
                <a16:creationId xmlns:a16="http://schemas.microsoft.com/office/drawing/2014/main" id="{D0218FC0-6AE5-47CE-AB14-6E99DA9BE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740" y="3487368"/>
            <a:ext cx="1744494" cy="174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スマートフォン・スマホのイラスト">
            <a:extLst>
              <a:ext uri="{FF2B5EF4-FFF2-40B4-BE49-F238E27FC236}">
                <a16:creationId xmlns:a16="http://schemas.microsoft.com/office/drawing/2014/main" id="{7459B924-815C-4EB9-8C55-2FF951299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31215">
            <a:off x="4040080" y="3471654"/>
            <a:ext cx="1638286" cy="177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スマートフォンの無料フラットイラスト">
            <a:extLst>
              <a:ext uri="{FF2B5EF4-FFF2-40B4-BE49-F238E27FC236}">
                <a16:creationId xmlns:a16="http://schemas.microsoft.com/office/drawing/2014/main" id="{FEEC485D-E137-4E52-8D88-9E1F77B02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98" y="1204605"/>
            <a:ext cx="1608310" cy="160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47AF083-A3E7-4FC4-9A95-E4C0017F16DE}"/>
              </a:ext>
            </a:extLst>
          </p:cNvPr>
          <p:cNvSpPr/>
          <p:nvPr/>
        </p:nvSpPr>
        <p:spPr>
          <a:xfrm>
            <a:off x="4416357" y="3553839"/>
            <a:ext cx="907915" cy="1608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02286B7-EE0D-45F8-B6FA-F979B04AA670}"/>
              </a:ext>
            </a:extLst>
          </p:cNvPr>
          <p:cNvCxnSpPr>
            <a:stCxn id="2" idx="0"/>
            <a:endCxn id="1028" idx="2"/>
          </p:cNvCxnSpPr>
          <p:nvPr/>
        </p:nvCxnSpPr>
        <p:spPr>
          <a:xfrm rot="5400000" flipH="1" flipV="1">
            <a:off x="5083272" y="2599958"/>
            <a:ext cx="740924" cy="116683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41E9A900-B193-4C19-9F54-84A1E84140F1}"/>
              </a:ext>
            </a:extLst>
          </p:cNvPr>
          <p:cNvCxnSpPr>
            <a:cxnSpLocks/>
            <a:stCxn id="3" idx="0"/>
            <a:endCxn id="1028" idx="2"/>
          </p:cNvCxnSpPr>
          <p:nvPr/>
        </p:nvCxnSpPr>
        <p:spPr>
          <a:xfrm rot="16200000" flipV="1">
            <a:off x="6330844" y="2519225"/>
            <a:ext cx="674453" cy="1261834"/>
          </a:xfrm>
          <a:prstGeom prst="bentConnector3">
            <a:avLst>
              <a:gd name="adj1" fmla="val 451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0DC419F-E9DF-4A26-976C-0836A221F09E}"/>
              </a:ext>
            </a:extLst>
          </p:cNvPr>
          <p:cNvSpPr txBox="1"/>
          <p:nvPr/>
        </p:nvSpPr>
        <p:spPr>
          <a:xfrm>
            <a:off x="4377445" y="811436"/>
            <a:ext cx="351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抽象クラス：スマートフォン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04B9DEE-47C5-44A3-9C29-9A4A15222FAC}"/>
              </a:ext>
            </a:extLst>
          </p:cNvPr>
          <p:cNvSpPr txBox="1"/>
          <p:nvPr/>
        </p:nvSpPr>
        <p:spPr>
          <a:xfrm>
            <a:off x="3605720" y="5185986"/>
            <a:ext cx="238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iPhone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8D8972D-03C1-46B9-9753-53682A71DB37}"/>
              </a:ext>
            </a:extLst>
          </p:cNvPr>
          <p:cNvSpPr txBox="1"/>
          <p:nvPr/>
        </p:nvSpPr>
        <p:spPr>
          <a:xfrm>
            <a:off x="6112726" y="5185986"/>
            <a:ext cx="238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Android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2B3AEEBF-645B-4C26-818B-7A059DDDBE73}"/>
              </a:ext>
            </a:extLst>
          </p:cNvPr>
          <p:cNvSpPr/>
          <p:nvPr/>
        </p:nvSpPr>
        <p:spPr>
          <a:xfrm>
            <a:off x="7121128" y="1242329"/>
            <a:ext cx="4227808" cy="930181"/>
          </a:xfrm>
          <a:prstGeom prst="wedgeRoundRectCallout">
            <a:avLst>
              <a:gd name="adj1" fmla="val -60585"/>
              <a:gd name="adj2" fmla="val 35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/>
              <a:t>下記メソッドを定義</a:t>
            </a:r>
            <a:endParaRPr lang="en-US" altLang="ja-JP" sz="1600" dirty="0"/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OS</a:t>
            </a:r>
            <a:r>
              <a:rPr lang="ja-JP" altLang="en-US" sz="1600" dirty="0"/>
              <a:t>を取得する抽象メソッド</a:t>
            </a:r>
            <a:endParaRPr lang="en-US" altLang="ja-JP" sz="1600" dirty="0"/>
          </a:p>
          <a:p>
            <a:r>
              <a:rPr lang="ja-JP" altLang="en-US" sz="1600" dirty="0"/>
              <a:t>・指定された電話番号を呼び出すメソッド</a:t>
            </a:r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C1273B6-C858-44E0-B0B9-986E4FA3AA41}"/>
              </a:ext>
            </a:extLst>
          </p:cNvPr>
          <p:cNvSpPr/>
          <p:nvPr/>
        </p:nvSpPr>
        <p:spPr>
          <a:xfrm>
            <a:off x="8158261" y="3577675"/>
            <a:ext cx="2833994" cy="1098046"/>
          </a:xfrm>
          <a:prstGeom prst="wedgeRoundRectCallout">
            <a:avLst>
              <a:gd name="adj1" fmla="val -60636"/>
              <a:gd name="adj2" fmla="val -75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/>
              <a:t>OS</a:t>
            </a:r>
            <a:r>
              <a:rPr lang="ja-JP" altLang="en-US" sz="1600" dirty="0"/>
              <a:t>を取得する</a:t>
            </a:r>
            <a:endParaRPr lang="en-US" altLang="ja-JP" sz="1600" dirty="0"/>
          </a:p>
          <a:p>
            <a:r>
              <a:rPr lang="ja-JP" altLang="en-US" sz="1600" dirty="0"/>
              <a:t>メソッドをオーバーライド</a:t>
            </a:r>
            <a:endParaRPr lang="en-US" altLang="ja-JP" sz="1600" dirty="0"/>
          </a:p>
          <a:p>
            <a:r>
              <a:rPr kumimoji="1" lang="ja-JP" altLang="en-US" sz="1600" dirty="0"/>
              <a:t>「</a:t>
            </a:r>
            <a:r>
              <a:rPr kumimoji="1" lang="en-US" altLang="ja-JP" sz="1600" dirty="0"/>
              <a:t>Android</a:t>
            </a:r>
            <a:r>
              <a:rPr kumimoji="1" lang="ja-JP" altLang="en-US" sz="1600" dirty="0"/>
              <a:t>」を返却する</a:t>
            </a:r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FB702E17-39A7-472E-B908-47A5E239EE5B}"/>
              </a:ext>
            </a:extLst>
          </p:cNvPr>
          <p:cNvSpPr/>
          <p:nvPr/>
        </p:nvSpPr>
        <p:spPr>
          <a:xfrm>
            <a:off x="1060076" y="3652255"/>
            <a:ext cx="2810324" cy="1098046"/>
          </a:xfrm>
          <a:prstGeom prst="wedgeRoundRectCallout">
            <a:avLst>
              <a:gd name="adj1" fmla="val 61996"/>
              <a:gd name="adj2" fmla="val -169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/>
              <a:t>OS</a:t>
            </a:r>
            <a:r>
              <a:rPr lang="ja-JP" altLang="en-US" sz="1600" dirty="0"/>
              <a:t>を取得する</a:t>
            </a:r>
            <a:endParaRPr lang="en-US" altLang="ja-JP" sz="1600" dirty="0"/>
          </a:p>
          <a:p>
            <a:r>
              <a:rPr lang="ja-JP" altLang="en-US" sz="1600" dirty="0"/>
              <a:t>メソッドをオーバーライド</a:t>
            </a:r>
            <a:endParaRPr lang="en-US" altLang="ja-JP" sz="1600" dirty="0"/>
          </a:p>
          <a:p>
            <a:r>
              <a:rPr kumimoji="1" lang="ja-JP" altLang="en-US" sz="1600" dirty="0"/>
              <a:t>「</a:t>
            </a:r>
            <a:r>
              <a:rPr kumimoji="1" lang="en-US" altLang="ja-JP" sz="1600" dirty="0"/>
              <a:t>iOS</a:t>
            </a:r>
            <a:r>
              <a:rPr kumimoji="1" lang="ja-JP" altLang="en-US" sz="1600" dirty="0"/>
              <a:t>」を返却する</a:t>
            </a:r>
          </a:p>
        </p:txBody>
      </p:sp>
    </p:spTree>
    <p:extLst>
      <p:ext uri="{BB962C8B-B14F-4D97-AF65-F5344CB8AC3E}">
        <p14:creationId xmlns:p14="http://schemas.microsoft.com/office/powerpoint/2010/main" val="423077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82B875-4D13-4D14-802F-7E92E78C63FB}"/>
              </a:ext>
            </a:extLst>
          </p:cNvPr>
          <p:cNvSpPr/>
          <p:nvPr/>
        </p:nvSpPr>
        <p:spPr>
          <a:xfrm>
            <a:off x="726332" y="453957"/>
            <a:ext cx="8938017" cy="58041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電子マネー払いのイラスト | かわいいフリー素材集 いらすとや">
            <a:extLst>
              <a:ext uri="{FF2B5EF4-FFF2-40B4-BE49-F238E27FC236}">
                <a16:creationId xmlns:a16="http://schemas.microsoft.com/office/drawing/2014/main" id="{8C6E4AC2-782E-479D-974F-6302FFCC7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549" y="1779498"/>
            <a:ext cx="2947086" cy="31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無料イラスト かわいいフリー素材集: ゴールドカード・クレジットカードのイラスト">
            <a:extLst>
              <a:ext uri="{FF2B5EF4-FFF2-40B4-BE49-F238E27FC236}">
                <a16:creationId xmlns:a16="http://schemas.microsoft.com/office/drawing/2014/main" id="{A03CC07C-C20E-4F04-823D-857678962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93" y="4762731"/>
            <a:ext cx="1701768" cy="105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2DD86E8-3F05-48AF-8CF9-11D91561A2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84" r="4233"/>
          <a:stretch/>
        </p:blipFill>
        <p:spPr>
          <a:xfrm rot="10800000">
            <a:off x="7541504" y="1044427"/>
            <a:ext cx="1393146" cy="1282572"/>
          </a:xfrm>
          <a:prstGeom prst="rect">
            <a:avLst/>
          </a:prstGeom>
        </p:spPr>
      </p:pic>
      <p:pic>
        <p:nvPicPr>
          <p:cNvPr id="1032" name="Picture 8" descr="PAYサービスのイラスト">
            <a:extLst>
              <a:ext uri="{FF2B5EF4-FFF2-40B4-BE49-F238E27FC236}">
                <a16:creationId xmlns:a16="http://schemas.microsoft.com/office/drawing/2014/main" id="{22B9ECC2-8D6E-4512-9B33-3031BF737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139" y="2741773"/>
            <a:ext cx="1525876" cy="160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9EFA743-1035-4AEB-85CE-022C11AD493E}"/>
              </a:ext>
            </a:extLst>
          </p:cNvPr>
          <p:cNvGrpSpPr/>
          <p:nvPr/>
        </p:nvGrpSpPr>
        <p:grpSpPr>
          <a:xfrm>
            <a:off x="4806059" y="2729405"/>
            <a:ext cx="2022656" cy="1286224"/>
            <a:chOff x="9105111" y="2346056"/>
            <a:chExt cx="2438605" cy="1550730"/>
          </a:xfrm>
        </p:grpSpPr>
        <p:pic>
          <p:nvPicPr>
            <p:cNvPr id="1034" name="Picture 10" descr="電波発信機のイラスト">
              <a:extLst>
                <a:ext uri="{FF2B5EF4-FFF2-40B4-BE49-F238E27FC236}">
                  <a16:creationId xmlns:a16="http://schemas.microsoft.com/office/drawing/2014/main" id="{C9CBB917-CADE-49E1-83BA-5286C597A6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45" t="6577" r="366" b="52722"/>
            <a:stretch/>
          </p:blipFill>
          <p:spPr bwMode="auto">
            <a:xfrm>
              <a:off x="10096315" y="2346056"/>
              <a:ext cx="1447401" cy="1550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FC4DA8C-8E89-4433-A5A0-7F3D7D407916}"/>
                </a:ext>
              </a:extLst>
            </p:cNvPr>
            <p:cNvGrpSpPr/>
            <p:nvPr/>
          </p:nvGrpSpPr>
          <p:grpSpPr>
            <a:xfrm>
              <a:off x="9105111" y="2664610"/>
              <a:ext cx="1156490" cy="913622"/>
              <a:chOff x="8417357" y="3810389"/>
              <a:chExt cx="1156490" cy="913622"/>
            </a:xfrm>
          </p:grpSpPr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D020AC69-B666-4431-94FA-BFB362EAA3D6}"/>
                  </a:ext>
                </a:extLst>
              </p:cNvPr>
              <p:cNvSpPr/>
              <p:nvPr/>
            </p:nvSpPr>
            <p:spPr>
              <a:xfrm>
                <a:off x="8538791" y="3810389"/>
                <a:ext cx="913622" cy="913622"/>
              </a:xfrm>
              <a:prstGeom prst="ellipse">
                <a:avLst/>
              </a:prstGeom>
              <a:solidFill>
                <a:srgbClr val="7DC6EE"/>
              </a:solidFill>
              <a:ln>
                <a:solidFill>
                  <a:srgbClr val="7DC6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AF9F932-5DEB-4D48-AB59-8AE60F9848B5}"/>
                  </a:ext>
                </a:extLst>
              </p:cNvPr>
              <p:cNvSpPr txBox="1"/>
              <p:nvPr/>
            </p:nvSpPr>
            <p:spPr>
              <a:xfrm>
                <a:off x="8417357" y="4005590"/>
                <a:ext cx="1156490" cy="556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bg1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NFC</a:t>
                </a:r>
                <a:endParaRPr kumimoji="1" lang="ja-JP" altLang="en-US" sz="2400" dirty="0">
                  <a:solidFill>
                    <a:schemeClr val="bg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</p:grpSp>
      </p:grp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EC17F3C-7F59-4D72-A8BB-72E0E9652F1D}"/>
              </a:ext>
            </a:extLst>
          </p:cNvPr>
          <p:cNvCxnSpPr>
            <a:stCxn id="1026" idx="3"/>
            <a:endCxn id="4" idx="1"/>
          </p:cNvCxnSpPr>
          <p:nvPr/>
        </p:nvCxnSpPr>
        <p:spPr>
          <a:xfrm>
            <a:off x="4159635" y="3372517"/>
            <a:ext cx="646424" cy="13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5D46D11C-42F9-4987-AB0A-474CD98279F2}"/>
              </a:ext>
            </a:extLst>
          </p:cNvPr>
          <p:cNvCxnSpPr>
            <a:stCxn id="1034" idx="3"/>
            <a:endCxn id="3" idx="3"/>
          </p:cNvCxnSpPr>
          <p:nvPr/>
        </p:nvCxnSpPr>
        <p:spPr>
          <a:xfrm flipV="1">
            <a:off x="6828715" y="1685713"/>
            <a:ext cx="712789" cy="168680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20FA55A8-FB59-46B4-B7E5-969ADC62BD1B}"/>
              </a:ext>
            </a:extLst>
          </p:cNvPr>
          <p:cNvCxnSpPr>
            <a:cxnSpLocks/>
            <a:stCxn id="1034" idx="3"/>
            <a:endCxn id="1032" idx="1"/>
          </p:cNvCxnSpPr>
          <p:nvPr/>
        </p:nvCxnSpPr>
        <p:spPr>
          <a:xfrm>
            <a:off x="6828715" y="3372517"/>
            <a:ext cx="646424" cy="172348"/>
          </a:xfrm>
          <a:prstGeom prst="bentConnector3">
            <a:avLst>
              <a:gd name="adj1" fmla="val 554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C58339D-9530-4154-B9AC-9E8B62C27B98}"/>
              </a:ext>
            </a:extLst>
          </p:cNvPr>
          <p:cNvCxnSpPr>
            <a:cxnSpLocks/>
            <a:stCxn id="1034" idx="3"/>
            <a:endCxn id="1030" idx="1"/>
          </p:cNvCxnSpPr>
          <p:nvPr/>
        </p:nvCxnSpPr>
        <p:spPr>
          <a:xfrm>
            <a:off x="6828715" y="3372517"/>
            <a:ext cx="558478" cy="1915635"/>
          </a:xfrm>
          <a:prstGeom prst="bentConnector3">
            <a:avLst>
              <a:gd name="adj1" fmla="val 636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42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45D4115-D9CE-45A6-83EF-E3C57965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024" y="190337"/>
            <a:ext cx="12192000" cy="269525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777CA3E-B1B5-4177-B81D-C260F5F48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024" y="42224"/>
            <a:ext cx="12192000" cy="265635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2BEB4FA-D0ED-4475-ABA6-FC920DC6A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6019"/>
            <a:ext cx="12192000" cy="26659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6060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174</Words>
  <Application>Microsoft Office PowerPoint</Application>
  <PresentationFormat>ワイド画面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HGP創英角ﾎﾟｯﾌﾟ体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moriyama hiroyuki</dc:creator>
  <cp:lastModifiedBy>moriyama hiroyuki</cp:lastModifiedBy>
  <cp:revision>10</cp:revision>
  <dcterms:created xsi:type="dcterms:W3CDTF">2022-04-26T22:53:21Z</dcterms:created>
  <dcterms:modified xsi:type="dcterms:W3CDTF">2022-04-30T01:27:55Z</dcterms:modified>
</cp:coreProperties>
</file>