
<file path=[Content_Types].xml><?xml version="1.0" encoding="utf-8"?>
<Types xmlns="http://schemas.openxmlformats.org/package/2006/content-types">
  <Default Extension="jpeg" ContentType="image/jpeg"/>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6"/>
  </p:notesMasterIdLst>
  <p:sldIdLst>
    <p:sldId id="290" r:id="rId3"/>
    <p:sldId id="372" r:id="rId4"/>
    <p:sldId id="648" r:id="rId5"/>
    <p:sldId id="444" r:id="rId6"/>
    <p:sldId id="300" r:id="rId7"/>
    <p:sldId id="259" r:id="rId8"/>
    <p:sldId id="302" r:id="rId9"/>
    <p:sldId id="303" r:id="rId10"/>
    <p:sldId id="445" r:id="rId11"/>
    <p:sldId id="260" r:id="rId12"/>
    <p:sldId id="306" r:id="rId13"/>
    <p:sldId id="374" r:id="rId14"/>
    <p:sldId id="311" r:id="rId15"/>
    <p:sldId id="312" r:id="rId16"/>
    <p:sldId id="261" r:id="rId17"/>
    <p:sldId id="649" r:id="rId18"/>
    <p:sldId id="309" r:id="rId19"/>
    <p:sldId id="376" r:id="rId20"/>
    <p:sldId id="274" r:id="rId21"/>
    <p:sldId id="650" r:id="rId22"/>
    <p:sldId id="291" r:id="rId23"/>
    <p:sldId id="292" r:id="rId24"/>
    <p:sldId id="295" r:id="rId25"/>
    <p:sldId id="298" r:id="rId26"/>
    <p:sldId id="377" r:id="rId27"/>
    <p:sldId id="379" r:id="rId28"/>
    <p:sldId id="852" r:id="rId29"/>
    <p:sldId id="853" r:id="rId30"/>
    <p:sldId id="466" r:id="rId31"/>
    <p:sldId id="849" r:id="rId32"/>
    <p:sldId id="850" r:id="rId33"/>
    <p:sldId id="851" r:id="rId34"/>
    <p:sldId id="314" r:id="rId35"/>
    <p:sldId id="719" r:id="rId36"/>
    <p:sldId id="765" r:id="rId37"/>
    <p:sldId id="766" r:id="rId38"/>
    <p:sldId id="367" r:id="rId39"/>
    <p:sldId id="387" r:id="rId40"/>
    <p:sldId id="467" r:id="rId41"/>
    <p:sldId id="346" r:id="rId42"/>
    <p:sldId id="350" r:id="rId43"/>
    <p:sldId id="468" r:id="rId44"/>
    <p:sldId id="352" r:id="rId45"/>
    <p:sldId id="353" r:id="rId46"/>
    <p:sldId id="393" r:id="rId47"/>
    <p:sldId id="812" r:id="rId48"/>
    <p:sldId id="517" r:id="rId49"/>
    <p:sldId id="354" r:id="rId50"/>
    <p:sldId id="548" r:id="rId51"/>
    <p:sldId id="613" r:id="rId52"/>
    <p:sldId id="614" r:id="rId53"/>
    <p:sldId id="578" r:id="rId54"/>
    <p:sldId id="908" r:id="rId55"/>
    <p:sldId id="618" r:id="rId56"/>
    <p:sldId id="579" r:id="rId57"/>
    <p:sldId id="580" r:id="rId58"/>
    <p:sldId id="581" r:id="rId59"/>
    <p:sldId id="582" r:id="rId60"/>
    <p:sldId id="583" r:id="rId61"/>
    <p:sldId id="584" r:id="rId62"/>
    <p:sldId id="585" r:id="rId63"/>
    <p:sldId id="586" r:id="rId64"/>
    <p:sldId id="587" r:id="rId65"/>
    <p:sldId id="446" r:id="rId66"/>
    <p:sldId id="447" r:id="rId67"/>
    <p:sldId id="448" r:id="rId68"/>
    <p:sldId id="449" r:id="rId69"/>
    <p:sldId id="450" r:id="rId70"/>
    <p:sldId id="451" r:id="rId71"/>
    <p:sldId id="452" r:id="rId72"/>
    <p:sldId id="453" r:id="rId73"/>
    <p:sldId id="454" r:id="rId74"/>
    <p:sldId id="455" r:id="rId75"/>
    <p:sldId id="456" r:id="rId77"/>
    <p:sldId id="457" r:id="rId78"/>
    <p:sldId id="458" r:id="rId79"/>
    <p:sldId id="459" r:id="rId80"/>
    <p:sldId id="460" r:id="rId81"/>
    <p:sldId id="461" r:id="rId82"/>
    <p:sldId id="462" r:id="rId83"/>
    <p:sldId id="463" r:id="rId84"/>
    <p:sldId id="464" r:id="rId85"/>
    <p:sldId id="465" r:id="rId8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0BD5"/>
    <a:srgbClr val="FF99FF"/>
    <a:srgbClr val="CC6600"/>
    <a:srgbClr val="0099CC"/>
    <a:srgbClr val="03F5F5"/>
    <a:srgbClr val="17C9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264" y="-96"/>
      </p:cViewPr>
      <p:guideLst>
        <p:guide orient="horz" pos="2160"/>
        <p:guide pos="284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notesMaster" Target="notesMasters/notesMaster1.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9D7F5B-4FDB-4868-8423-50DABCC137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AE605A-97E9-439B-B057-F6F5B393802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86639F8D-F36F-4E67-8D18-9C75C2F62CEE}"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110595" name="Rectangle 2"/>
          <p:cNvSpPr>
            <a:spLocks noGrp="1" noRot="1" noChangeAspect="1" noChangeArrowheads="1" noTextEdit="1"/>
          </p:cNvSpPr>
          <p:nvPr>
            <p:ph type="sldImg"/>
          </p:nvPr>
        </p:nvSpPr>
        <p:spPr>
          <a:xfrm>
            <a:off x="1184275" y="708025"/>
            <a:ext cx="4535488" cy="3402013"/>
          </a:xfrm>
        </p:spPr>
      </p:sp>
      <p:sp>
        <p:nvSpPr>
          <p:cNvPr id="110596" name="Rectangle 3"/>
          <p:cNvSpPr>
            <a:spLocks noGrp="1" noChangeArrowheads="1"/>
          </p:cNvSpPr>
          <p:nvPr>
            <p:ph type="body" idx="1"/>
          </p:nvPr>
        </p:nvSpPr>
        <p:spPr>
          <a:xfrm>
            <a:off x="941388" y="4322763"/>
            <a:ext cx="5019675" cy="4110037"/>
          </a:xfrm>
          <a:noFill/>
        </p:spPr>
        <p:txBody>
          <a:bodyPr/>
          <a:lstStyle/>
          <a:p>
            <a:pPr eaLnBrk="1" hangingPunct="1"/>
            <a:r>
              <a:rPr lang="zh-CN" altLang="en-US" smtClean="0">
                <a:latin typeface="Arial" panose="020B0604020202020204" pitchFamily="34" charset="0"/>
                <a:ea typeface="宋体" panose="02010600030101010101" pitchFamily="2" charset="-122"/>
              </a:rPr>
              <a:t>绘画，钢琴，爬山，旅行</a:t>
            </a:r>
            <a:endParaRPr lang="zh-CN" altLang="en-US" smtClean="0">
              <a:latin typeface="Arial" panose="020B0604020202020204" pitchFamily="34" charset="0"/>
              <a:ea typeface="宋体" panose="02010600030101010101" pitchFamily="2" charset="-122"/>
            </a:endParaRPr>
          </a:p>
          <a:p>
            <a:pPr eaLnBrk="1" hangingPunct="1"/>
            <a:r>
              <a:rPr lang="zh-CN" altLang="en-US" smtClean="0">
                <a:latin typeface="Arial" panose="020B0604020202020204" pitchFamily="34" charset="0"/>
                <a:ea typeface="宋体" panose="02010600030101010101" pitchFamily="2" charset="-122"/>
              </a:rPr>
              <a:t>司马贺</a:t>
            </a:r>
            <a:endParaRPr lang="zh-CN" altLang="en-US" smtClean="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2"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3"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panose="05020102010507070707"/>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panose="05020102010507070707"/>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14.GIF"/></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14.GIF"/></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14.GIF"/></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baike.baidu.com/item/%E6%99%BA%E8%83%BD/66637" TargetMode="External"/><Relationship Id="rId6" Type="http://schemas.openxmlformats.org/officeDocument/2006/relationships/hyperlink" Target="https://baike.baidu.com/item/%E5%BB%B6%E4%BC%B8" TargetMode="External"/><Relationship Id="rId5" Type="http://schemas.openxmlformats.org/officeDocument/2006/relationships/hyperlink" Target="https://baike.baidu.com/item/%E6%A8%A1%E6%8B%9F" TargetMode="External"/><Relationship Id="rId4" Type="http://schemas.openxmlformats.org/officeDocument/2006/relationships/hyperlink" Target="https://baike.baidu.com/item/%E5%BC%80%E5%8F%91" TargetMode="External"/><Relationship Id="rId3" Type="http://schemas.openxmlformats.org/officeDocument/2006/relationships/hyperlink" Target="https://baike.baidu.com/item/%E7%A0%94%E7%A9%B6" TargetMode="External"/><Relationship Id="rId2" Type="http://schemas.openxmlformats.org/officeDocument/2006/relationships/hyperlink" Target="https://baike.baidu.com/item/%E8%8B%B1%E6%96%87" TargetMode="External"/><Relationship Id="rId1" Type="http://schemas.openxmlformats.org/officeDocument/2006/relationships/hyperlink" Target="https://baike.baidu.com/item/%E4%BA%BA%E5%B7%A5%E6%99%BA%E8%83%BD/9180" TargetMode="Externa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GIF"/></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baike.baidu.com/item/%E6%99%BA%E6%85%A7" TargetMode="External"/><Relationship Id="rId3" Type="http://schemas.openxmlformats.org/officeDocument/2006/relationships/hyperlink" Target="https://baike.baidu.com/item/%E4%B8%93%E5%AE%B6%E7%B3%BB%E7%BB%9F" TargetMode="External"/><Relationship Id="rId2" Type="http://schemas.openxmlformats.org/officeDocument/2006/relationships/hyperlink" Target="https://baike.baidu.com/item/%E4%BA%BA%E7%B1%BB%E6%99%BA%E8%83%BD" TargetMode="External"/><Relationship Id="rId1" Type="http://schemas.openxmlformats.org/officeDocument/2006/relationships/hyperlink" Target="https://baike.baidu.com/item/%E8%AE%A1%E7%AE%97%E6%9C%BA" TargetMode="Externa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jpeg"/><Relationship Id="rId1" Type="http://schemas.openxmlformats.org/officeDocument/2006/relationships/hyperlink" Target="http://ksl-web.stanford.edu/people/eaf/ed.jpg" TargetMode="Externa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baike.baidu.com/item/%E7%BA%B3%E7%B1%B3%E7%A7%91%E5%AD%A6" TargetMode="External"/><Relationship Id="rId4" Type="http://schemas.openxmlformats.org/officeDocument/2006/relationships/hyperlink" Target="https://baike.baidu.com/item/%E5%9F%BA%E5%9B%A0%E5%B7%A5%E7%A8%8B" TargetMode="External"/><Relationship Id="rId3" Type="http://schemas.openxmlformats.org/officeDocument/2006/relationships/hyperlink" Target="https://baike.baidu.com/item/%E4%BA%BA%E5%B7%A5%E6%99%BA%E8%83%BD" TargetMode="External"/><Relationship Id="rId2" Type="http://schemas.openxmlformats.org/officeDocument/2006/relationships/hyperlink" Target="https://baike.baidu.com/item/%E8%83%BD%E6%BA%90%E6%8A%80%E6%9C%AF" TargetMode="External"/><Relationship Id="rId1" Type="http://schemas.openxmlformats.org/officeDocument/2006/relationships/hyperlink" Target="https://baike.baidu.com/item/%E7%A9%BA%E9%97%B4%E6%8A%80%E6%9C%AF"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899592" y="1196752"/>
            <a:ext cx="7239000" cy="768350"/>
          </a:xfrm>
          <a:prstGeom prst="rect">
            <a:avLst/>
          </a:prstGeom>
          <a:solidFill>
            <a:schemeClr val="bg1"/>
          </a:solidFill>
          <a:ln w="57150">
            <a:solidFill>
              <a:schemeClr val="bg1"/>
            </a:solidFill>
            <a:miter lim="800000"/>
          </a:ln>
          <a:effectLst/>
        </p:spPr>
        <p:txBody>
          <a:bodyPr>
            <a:spAutoFit/>
          </a:bodyPr>
          <a:lstStyle/>
          <a:p>
            <a:pPr algn="ctr">
              <a:spcBef>
                <a:spcPct val="50000"/>
              </a:spcBef>
            </a:pPr>
            <a:r>
              <a:rPr kumimoji="1" lang="zh-CN" altLang="en-US" sz="44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人工智能原理</a:t>
            </a:r>
            <a:endParaRPr kumimoji="1" lang="zh-CN" altLang="en-US" sz="44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 Box 4"/>
          <p:cNvSpPr txBox="1">
            <a:spLocks noChangeArrowheads="1"/>
          </p:cNvSpPr>
          <p:nvPr/>
        </p:nvSpPr>
        <p:spPr bwMode="auto">
          <a:xfrm>
            <a:off x="467544" y="2708920"/>
            <a:ext cx="8012113" cy="1014730"/>
          </a:xfrm>
          <a:prstGeom prst="rect">
            <a:avLst/>
          </a:prstGeom>
          <a:solidFill>
            <a:schemeClr val="bg1"/>
          </a:solidFill>
          <a:ln w="9525">
            <a:noFill/>
            <a:miter lim="800000"/>
          </a:ln>
          <a:effectLst/>
        </p:spPr>
        <p:txBody>
          <a:bodyPr>
            <a:spAutoFit/>
          </a:bodyPr>
          <a:lstStyle/>
          <a:p>
            <a:pPr algn="ctr">
              <a:lnSpc>
                <a:spcPct val="150000"/>
              </a:lnSpc>
              <a:spcBef>
                <a:spcPct val="50000"/>
              </a:spcBef>
            </a:pPr>
            <a:r>
              <a:rPr lang="en-US" altLang="zh-CN" sz="4000" b="1" dirty="0">
                <a:solidFill>
                  <a:schemeClr val="hlink"/>
                </a:solidFill>
                <a:latin typeface="Times New Roman" panose="02020603050405020304" pitchFamily="18" charset="0"/>
              </a:rPr>
              <a:t>Principle of Artificial Intelligence</a:t>
            </a:r>
            <a:r>
              <a:rPr lang="en-US" altLang="zh-CN" sz="4000" b="1" dirty="0">
                <a:solidFill>
                  <a:schemeClr val="hlink"/>
                </a:solidFill>
                <a:latin typeface="Times New Roman" panose="02020603050405020304" pitchFamily="18" charset="0"/>
                <a:cs typeface="Times New Roman" panose="02020603050405020304" pitchFamily="18" charset="0"/>
              </a:rPr>
              <a:t> </a:t>
            </a:r>
            <a:endParaRPr lang="en-US" altLang="zh-CN" sz="4000" b="1" dirty="0">
              <a:solidFill>
                <a:schemeClr val="hlink"/>
              </a:solidFill>
              <a:latin typeface="Times New Roman" panose="02020603050405020304" pitchFamily="18" charset="0"/>
              <a:cs typeface="Times New Roman" panose="02020603050405020304" pitchFamily="18" charset="0"/>
            </a:endParaRPr>
          </a:p>
        </p:txBody>
      </p:sp>
      <p:sp>
        <p:nvSpPr>
          <p:cNvPr id="7" name="Text Box 5"/>
          <p:cNvSpPr txBox="1">
            <a:spLocks noChangeArrowheads="1"/>
          </p:cNvSpPr>
          <p:nvPr/>
        </p:nvSpPr>
        <p:spPr bwMode="auto">
          <a:xfrm>
            <a:off x="3047772" y="5249138"/>
            <a:ext cx="3048000" cy="641350"/>
          </a:xfrm>
          <a:prstGeom prst="rect">
            <a:avLst/>
          </a:prstGeom>
          <a:solidFill>
            <a:schemeClr val="bg1"/>
          </a:solidFill>
          <a:ln w="9525">
            <a:noFill/>
            <a:miter lim="800000"/>
          </a:ln>
          <a:effectLst/>
        </p:spPr>
        <p:txBody>
          <a:bodyPr>
            <a:spAutoFit/>
          </a:bodyPr>
          <a:lstStyle/>
          <a:p>
            <a:pPr>
              <a:spcBef>
                <a:spcPct val="50000"/>
              </a:spcBef>
            </a:pPr>
            <a:r>
              <a:rPr lang="zh-CN" altLang="en-US" sz="3600" b="1" dirty="0">
                <a:solidFill>
                  <a:srgbClr val="00B0F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主讲：葛   红</a:t>
            </a:r>
            <a:endParaRPr lang="zh-CN" altLang="en-US" sz="3600" b="1" dirty="0">
              <a:solidFill>
                <a:srgbClr val="00B0F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4294967295"/>
          </p:nvPr>
        </p:nvSpPr>
        <p:spPr>
          <a:xfrm>
            <a:off x="1331640" y="2564904"/>
            <a:ext cx="6072188" cy="1080120"/>
          </a:xfrm>
          <a:noFill/>
          <a:ln w="9525">
            <a:noFill/>
            <a:miter lim="800000"/>
          </a:ln>
          <a:effectLst/>
        </p:spPr>
        <p:txBody>
          <a:bodyPr vert="horz" wrap="square" lIns="91440" tIns="45720" rIns="91440" bIns="45720" numCol="1" anchor="t" anchorCtr="0" compatLnSpc="1">
            <a:normAutofit/>
          </a:bodyPr>
          <a:lstStyle/>
          <a:p>
            <a:pPr marL="0" indent="0" algn="ctr">
              <a:spcBef>
                <a:spcPct val="0"/>
              </a:spcBef>
              <a:buFont typeface="Wingdings" panose="05000000000000000000" pitchFamily="2" charset="2"/>
              <a:buNone/>
            </a:pPr>
            <a:r>
              <a:rPr lang="zh-CN" altLang="en-US" b="1"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人工智能</a:t>
            </a:r>
            <a:r>
              <a:rPr lang="zh-CN" altLang="en-US" b="1"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的研究</a:t>
            </a:r>
            <a:r>
              <a:rPr lang="zh-CN" altLang="en-US" b="1"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目标</a:t>
            </a:r>
            <a:endParaRPr lang="zh-CN" altLang="en-US" b="1"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5" name="Rectangle 2"/>
          <p:cNvSpPr txBox="1">
            <a:spLocks noChangeArrowheads="1"/>
          </p:cNvSpPr>
          <p:nvPr/>
        </p:nvSpPr>
        <p:spPr>
          <a:xfrm>
            <a:off x="251520" y="332656"/>
            <a:ext cx="6879708" cy="793733"/>
          </a:xfrm>
          <a:prstGeom prst="rect">
            <a:avLst/>
          </a:prstGeom>
          <a:noFill/>
          <a:ln>
            <a:noFill/>
          </a:ln>
        </p:spPr>
        <p:txBody>
          <a:bodyPr>
            <a:normAutofit/>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Char char="Ø"/>
              <a:defRPr/>
            </a:pPr>
            <a:r>
              <a:rPr kumimoji="0" lang="zh-CN" altLang="en-US" sz="32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人工智能的研究目标与研究内容</a:t>
            </a:r>
            <a:endParaRPr kumimoji="0" lang="zh-CN" altLang="en-US" sz="32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6" name="直接连接符 5"/>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1507">
                                            <p:bg/>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21507">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build="p"/>
      <p:bldP spid="21507" grpId="1" animBg="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251520" y="1196752"/>
            <a:ext cx="8496944" cy="1705082"/>
          </a:xfrm>
          <a:prstGeom prst="rect">
            <a:avLst/>
          </a:prstGeom>
          <a:noFill/>
          <a:ln w="9525">
            <a:noFill/>
            <a:miter lim="800000"/>
          </a:ln>
          <a:effectLst/>
        </p:spPr>
        <p:txBody>
          <a:bodyPr wrap="square">
            <a:spAutoFit/>
          </a:bodyPr>
          <a:lstStyle/>
          <a:p>
            <a:pPr>
              <a:spcBef>
                <a:spcPct val="20000"/>
              </a:spcBef>
              <a:buClr>
                <a:schemeClr val="folHlink"/>
              </a:buClr>
              <a:buSzPct val="60000"/>
              <a:buFont typeface="Wingdings" panose="05000000000000000000" pitchFamily="2" charset="2"/>
              <a:buNone/>
            </a:pPr>
            <a:r>
              <a:rPr lang="en-US" altLang="zh-CN" sz="2800" b="1" u="sng" dirty="0">
                <a:solidFill>
                  <a:srgbClr val="C00000"/>
                </a:solidFill>
                <a:latin typeface="+mn-ea"/>
              </a:rPr>
              <a:t>AI</a:t>
            </a:r>
            <a:r>
              <a:rPr lang="zh-CN" altLang="en-US" sz="2800" b="1" u="sng" dirty="0">
                <a:solidFill>
                  <a:srgbClr val="C00000"/>
                </a:solidFill>
                <a:latin typeface="+mn-ea"/>
              </a:rPr>
              <a:t>研究目标</a:t>
            </a:r>
            <a:endParaRPr lang="zh-CN" altLang="en-US" sz="2800" b="1" u="sng" dirty="0">
              <a:solidFill>
                <a:srgbClr val="C00000"/>
              </a:solidFill>
              <a:latin typeface="+mn-ea"/>
            </a:endParaRPr>
          </a:p>
          <a:p>
            <a:pPr>
              <a:lnSpc>
                <a:spcPct val="150000"/>
              </a:lnSpc>
              <a:spcBef>
                <a:spcPct val="20000"/>
              </a:spcBef>
              <a:buClr>
                <a:schemeClr val="folHlink"/>
              </a:buClr>
              <a:buSzPct val="60000"/>
              <a:buFont typeface="Wingdings" panose="05000000000000000000" pitchFamily="2" charset="2"/>
              <a:buNone/>
            </a:pPr>
            <a:r>
              <a:rPr lang="zh-CN" altLang="en-US" sz="2000" b="1" dirty="0">
                <a:latin typeface="宋体" panose="02010600030101010101" pitchFamily="2" charset="-122"/>
              </a:rPr>
              <a:t>   </a:t>
            </a:r>
            <a:r>
              <a:rPr lang="zh-CN" altLang="en-US" sz="2400" b="1" dirty="0">
                <a:latin typeface="宋体" panose="02010600030101010101" pitchFamily="2" charset="-122"/>
              </a:rPr>
              <a:t>不仅在于实现人的肢体功能、体力工具的替代与延伸，而</a:t>
            </a:r>
            <a:r>
              <a:rPr lang="zh-CN" altLang="en-US" sz="2400" b="1" dirty="0">
                <a:solidFill>
                  <a:schemeClr val="hlink"/>
                </a:solidFill>
                <a:effectLst>
                  <a:outerShdw blurRad="38100" dist="38100" dir="2700000" algn="tl">
                    <a:srgbClr val="C0C0C0"/>
                  </a:outerShdw>
                </a:effectLst>
                <a:latin typeface="宋体" panose="02010600030101010101" pitchFamily="2" charset="-122"/>
              </a:rPr>
              <a:t>更重要的是  </a:t>
            </a:r>
            <a:r>
              <a:rPr lang="en-US" altLang="zh-CN" sz="2400" b="1" dirty="0">
                <a:solidFill>
                  <a:schemeClr val="hlink"/>
                </a:solidFill>
                <a:effectLst>
                  <a:outerShdw blurRad="38100" dist="38100" dir="2700000" algn="tl">
                    <a:srgbClr val="C0C0C0"/>
                  </a:outerShdw>
                </a:effectLst>
                <a:latin typeface="宋体" panose="02010600030101010101" pitchFamily="2" charset="-122"/>
              </a:rPr>
              <a:t>——</a:t>
            </a:r>
            <a:r>
              <a:rPr lang="zh-CN" altLang="en-US" sz="2400" b="1" dirty="0">
                <a:solidFill>
                  <a:srgbClr val="FF0000"/>
                </a:solidFill>
                <a:effectLst>
                  <a:outerShdw blurRad="38100" dist="38100" dir="2700000" algn="tl">
                    <a:srgbClr val="C0C0C0"/>
                  </a:outerShdw>
                </a:effectLst>
                <a:latin typeface="宋体" panose="02010600030101010101" pitchFamily="2" charset="-122"/>
              </a:rPr>
              <a:t>实现人的大脑功能和智慧能力的替代与延伸</a:t>
            </a:r>
            <a:r>
              <a:rPr lang="zh-CN" altLang="en-US" sz="2400" b="1" dirty="0">
                <a:solidFill>
                  <a:srgbClr val="FF0000"/>
                </a:solidFill>
                <a:latin typeface="宋体" panose="02010600030101010101" pitchFamily="2" charset="-122"/>
              </a:rPr>
              <a:t>。 </a:t>
            </a:r>
            <a:endParaRPr lang="zh-CN" altLang="en-US" sz="2400" dirty="0">
              <a:solidFill>
                <a:srgbClr val="FF0000"/>
              </a:solidFill>
              <a:latin typeface="宋体" panose="02010600030101010101" pitchFamily="2" charset="-122"/>
            </a:endParaRPr>
          </a:p>
        </p:txBody>
      </p:sp>
      <p:sp>
        <p:nvSpPr>
          <p:cNvPr id="21509" name="Rectangle 5"/>
          <p:cNvSpPr>
            <a:spLocks noChangeArrowheads="1"/>
          </p:cNvSpPr>
          <p:nvPr/>
        </p:nvSpPr>
        <p:spPr bwMode="auto">
          <a:xfrm>
            <a:off x="179512" y="2780928"/>
            <a:ext cx="8784976" cy="3960440"/>
          </a:xfrm>
          <a:prstGeom prst="rect">
            <a:avLst/>
          </a:prstGeom>
          <a:noFill/>
          <a:ln w="9525">
            <a:noFill/>
            <a:miter lim="800000"/>
          </a:ln>
          <a:effectLst/>
        </p:spPr>
        <p:txBody>
          <a:bodyPr/>
          <a:lstStyle/>
          <a:p>
            <a:pPr marL="342900" indent="-342900">
              <a:lnSpc>
                <a:spcPct val="150000"/>
              </a:lnSpc>
              <a:spcBef>
                <a:spcPct val="20000"/>
              </a:spcBef>
              <a:buClr>
                <a:schemeClr val="accent1"/>
              </a:buClr>
              <a:buSzPct val="65000"/>
              <a:buFont typeface="Wingdings" panose="05000000000000000000" pitchFamily="2" charset="2"/>
              <a:buNone/>
            </a:pPr>
            <a:r>
              <a:rPr lang="zh-CN" altLang="en-US" sz="2400" b="1" u="sng" dirty="0">
                <a:solidFill>
                  <a:srgbClr val="310BD5"/>
                </a:solidFill>
                <a:latin typeface="+mn-ea"/>
              </a:rPr>
              <a:t>近期目标</a:t>
            </a:r>
            <a:r>
              <a:rPr lang="zh-CN" altLang="en-US" sz="2400" b="1" dirty="0" smtClean="0">
                <a:solidFill>
                  <a:srgbClr val="310BD5"/>
                </a:solidFill>
                <a:latin typeface="+mn-ea"/>
              </a:rPr>
              <a:t>：</a:t>
            </a:r>
            <a:r>
              <a:rPr lang="zh-CN" altLang="en-US" sz="2400" b="1" dirty="0" smtClean="0">
                <a:latin typeface="+mn-ea"/>
              </a:rPr>
              <a:t>使现有的计算机不仅能做一般的数值计算及非数值信息的</a:t>
            </a:r>
            <a:r>
              <a:rPr lang="zh-CN" altLang="en-US" sz="2400" b="1" dirty="0" smtClean="0">
                <a:solidFill>
                  <a:srgbClr val="FF0000"/>
                </a:solidFill>
                <a:latin typeface="+mn-ea"/>
              </a:rPr>
              <a:t>数据处理</a:t>
            </a:r>
            <a:r>
              <a:rPr lang="zh-CN" altLang="en-US" sz="2400" b="1" dirty="0" smtClean="0">
                <a:latin typeface="+mn-ea"/>
              </a:rPr>
              <a:t>，而且能</a:t>
            </a:r>
            <a:r>
              <a:rPr lang="zh-CN" altLang="en-US" sz="2400" b="1" dirty="0" smtClean="0">
                <a:solidFill>
                  <a:srgbClr val="FF0000"/>
                </a:solidFill>
                <a:latin typeface="+mn-ea"/>
              </a:rPr>
              <a:t>运用知识处理问题</a:t>
            </a:r>
            <a:r>
              <a:rPr lang="zh-CN" altLang="en-US" sz="2400" b="1" dirty="0" smtClean="0">
                <a:latin typeface="+mn-ea"/>
              </a:rPr>
              <a:t>，能模拟人类的部分职能行为。</a:t>
            </a:r>
            <a:endParaRPr lang="zh-CN" altLang="en-US" sz="2400" b="1" dirty="0">
              <a:latin typeface="+mn-ea"/>
            </a:endParaRPr>
          </a:p>
          <a:p>
            <a:pPr marL="342900" indent="-342900">
              <a:lnSpc>
                <a:spcPct val="150000"/>
              </a:lnSpc>
              <a:spcBef>
                <a:spcPct val="20000"/>
              </a:spcBef>
              <a:buClr>
                <a:schemeClr val="accent1"/>
              </a:buClr>
              <a:buSzPct val="65000"/>
              <a:buFont typeface="Wingdings" panose="05000000000000000000" pitchFamily="2" charset="2"/>
              <a:buNone/>
            </a:pPr>
            <a:r>
              <a:rPr lang="zh-CN" altLang="en-US" sz="2400" b="1" u="sng" dirty="0" smtClean="0">
                <a:solidFill>
                  <a:srgbClr val="310BD5"/>
                </a:solidFill>
                <a:latin typeface="+mn-ea"/>
              </a:rPr>
              <a:t>工程目标</a:t>
            </a:r>
            <a:r>
              <a:rPr lang="zh-CN" altLang="en-US" sz="2400" b="1" dirty="0" smtClean="0">
                <a:solidFill>
                  <a:srgbClr val="310BD5"/>
                </a:solidFill>
                <a:latin typeface="+mn-ea"/>
              </a:rPr>
              <a:t>：</a:t>
            </a:r>
            <a:r>
              <a:rPr lang="zh-CN" altLang="en-US" sz="2400" b="1" dirty="0" smtClean="0">
                <a:latin typeface="+mn-ea"/>
              </a:rPr>
              <a:t>提出建造人工智能系统的新技术、新方法和新理论，并在此基础上研制出</a:t>
            </a:r>
            <a:r>
              <a:rPr lang="zh-CN" altLang="en-US" sz="2400" b="1" dirty="0" smtClean="0">
                <a:solidFill>
                  <a:srgbClr val="FF0000"/>
                </a:solidFill>
                <a:latin typeface="+mn-ea"/>
              </a:rPr>
              <a:t>具有智能行为的计算机系统</a:t>
            </a:r>
            <a:r>
              <a:rPr lang="zh-CN" altLang="en-US" sz="2400" b="1" dirty="0" smtClean="0">
                <a:latin typeface="+mn-ea"/>
              </a:rPr>
              <a:t>。</a:t>
            </a:r>
            <a:endParaRPr lang="en-US" altLang="zh-CN" sz="2400" b="1" dirty="0" smtClean="0">
              <a:latin typeface="+mn-ea"/>
            </a:endParaRPr>
          </a:p>
          <a:p>
            <a:pPr marL="342900" indent="-342900">
              <a:lnSpc>
                <a:spcPct val="150000"/>
              </a:lnSpc>
              <a:spcBef>
                <a:spcPct val="20000"/>
              </a:spcBef>
              <a:buClr>
                <a:schemeClr val="accent1"/>
              </a:buClr>
              <a:buSzPct val="65000"/>
              <a:buFont typeface="Wingdings" panose="05000000000000000000" pitchFamily="2" charset="2"/>
              <a:buNone/>
            </a:pPr>
            <a:r>
              <a:rPr lang="zh-CN" altLang="en-US" sz="2400" b="1" u="sng" dirty="0" smtClean="0">
                <a:solidFill>
                  <a:srgbClr val="310BD5"/>
                </a:solidFill>
                <a:latin typeface="+mn-ea"/>
              </a:rPr>
              <a:t>理论目标</a:t>
            </a:r>
            <a:r>
              <a:rPr lang="zh-CN" altLang="en-US" sz="2400" b="1" dirty="0" smtClean="0">
                <a:solidFill>
                  <a:srgbClr val="310BD5"/>
                </a:solidFill>
                <a:latin typeface="+mn-ea"/>
              </a:rPr>
              <a:t>：</a:t>
            </a:r>
            <a:r>
              <a:rPr lang="zh-CN" altLang="en-US" sz="2400" b="1" dirty="0" smtClean="0">
                <a:latin typeface="+mn-ea"/>
              </a:rPr>
              <a:t>提出能够描述和解释智能行为的概念与理论，为建立人工智能系统提供</a:t>
            </a:r>
            <a:r>
              <a:rPr lang="zh-CN" altLang="en-US" sz="2400" b="1" dirty="0" smtClean="0">
                <a:solidFill>
                  <a:srgbClr val="FF0000"/>
                </a:solidFill>
                <a:latin typeface="+mn-ea"/>
              </a:rPr>
              <a:t>理论依据</a:t>
            </a:r>
            <a:r>
              <a:rPr lang="zh-CN" altLang="en-US" sz="2400" b="1" dirty="0" smtClean="0">
                <a:latin typeface="+mn-ea"/>
              </a:rPr>
              <a:t>。</a:t>
            </a:r>
            <a:endParaRPr lang="zh-CN" altLang="en-US" sz="2400" b="1" dirty="0">
              <a:latin typeface="+mn-ea"/>
            </a:endParaRPr>
          </a:p>
        </p:txBody>
      </p:sp>
      <p:sp>
        <p:nvSpPr>
          <p:cNvPr id="8" name="Rectangle 2"/>
          <p:cNvSpPr txBox="1">
            <a:spLocks noChangeArrowheads="1"/>
          </p:cNvSpPr>
          <p:nvPr/>
        </p:nvSpPr>
        <p:spPr>
          <a:xfrm>
            <a:off x="251520" y="332656"/>
            <a:ext cx="6879708" cy="793733"/>
          </a:xfrm>
          <a:prstGeom prst="rect">
            <a:avLst/>
          </a:prstGeom>
          <a:noFill/>
          <a:ln>
            <a:noFill/>
          </a:ln>
        </p:spPr>
        <p:txBody>
          <a:bodyPr>
            <a:normAutofit/>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Char char="Ø"/>
              <a:defRPr/>
            </a:pPr>
            <a:r>
              <a:rPr kumimoji="0" lang="zh-CN" altLang="en-US" sz="32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人工智能的研究目标与研究内容</a:t>
            </a:r>
            <a:endParaRPr kumimoji="0" lang="zh-CN" altLang="en-US" sz="32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9" name="直接连接符 8"/>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barn(outHorizontal)">
                                      <p:cBhvr>
                                        <p:cTn id="7" dur="500"/>
                                        <p:tgtEl>
                                          <p:spTgt spid="2150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strips(downLeft)">
                                      <p:cBhvr>
                                        <p:cTn id="12"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utoUpdateAnimBg="0"/>
      <p:bldP spid="21509" grpId="0" bldLvl="0" animBg="1"/>
      <p:bldP spid="2150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4294967295"/>
          </p:nvPr>
        </p:nvSpPr>
        <p:spPr>
          <a:xfrm>
            <a:off x="1187624" y="2348880"/>
            <a:ext cx="6072188" cy="1080120"/>
          </a:xfrm>
          <a:noFill/>
          <a:ln w="9525">
            <a:noFill/>
            <a:miter lim="800000"/>
          </a:ln>
          <a:effectLst/>
        </p:spPr>
        <p:txBody>
          <a:bodyPr vert="horz" wrap="square" lIns="91440" tIns="45720" rIns="91440" bIns="45720" numCol="1" anchor="t" anchorCtr="0" compatLnSpc="1">
            <a:normAutofit/>
          </a:bodyPr>
          <a:lstStyle/>
          <a:p>
            <a:pPr marL="0" indent="0" algn="ctr">
              <a:spcBef>
                <a:spcPct val="0"/>
              </a:spcBef>
              <a:buFont typeface="Wingdings" panose="05000000000000000000" pitchFamily="2" charset="2"/>
              <a:buNone/>
            </a:pPr>
            <a:r>
              <a:rPr lang="zh-CN" altLang="en-US" b="1"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人工智能</a:t>
            </a:r>
            <a:r>
              <a:rPr lang="zh-CN" altLang="en-US" b="1"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的</a:t>
            </a:r>
            <a:r>
              <a:rPr lang="zh-CN" altLang="en-US" b="1"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研究内容</a:t>
            </a:r>
            <a:endParaRPr lang="zh-CN" altLang="en-US" b="1"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5" name="Rectangle 2"/>
          <p:cNvSpPr txBox="1">
            <a:spLocks noChangeArrowheads="1"/>
          </p:cNvSpPr>
          <p:nvPr/>
        </p:nvSpPr>
        <p:spPr>
          <a:xfrm>
            <a:off x="251520" y="332656"/>
            <a:ext cx="6879708" cy="793733"/>
          </a:xfrm>
          <a:prstGeom prst="rect">
            <a:avLst/>
          </a:prstGeom>
          <a:noFill/>
          <a:ln>
            <a:noFill/>
          </a:ln>
        </p:spPr>
        <p:txBody>
          <a:bodyPr>
            <a:normAutofit/>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Char char="Ø"/>
              <a:defRPr/>
            </a:pPr>
            <a:r>
              <a:rPr kumimoji="0" lang="zh-CN" altLang="en-US" sz="32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人工智能的研究目标与研究内容？</a:t>
            </a:r>
            <a:endParaRPr kumimoji="0" lang="zh-CN" altLang="en-US" sz="32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6" name="直接连接符 5"/>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1507">
                                            <p:bg/>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21507">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build="p"/>
      <p:bldP spid="21507" grpId="1" animBg="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619672" y="332656"/>
            <a:ext cx="5248282" cy="592124"/>
          </a:xfrm>
          <a:noFill/>
          <a:ln>
            <a:noFill/>
          </a:ln>
        </p:spPr>
        <p:txBody>
          <a:bodyPr>
            <a:normAutofit fontScale="90000"/>
          </a:bodyPr>
          <a:lstStyle/>
          <a:p>
            <a:r>
              <a:rPr lang="zh-CN" altLang="en-US" sz="3200" b="1" dirty="0">
                <a:solidFill>
                  <a:srgbClr val="310B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仿生机器</a:t>
            </a:r>
            <a:r>
              <a:rPr lang="zh-CN" altLang="en-US" sz="3200" b="1" dirty="0">
                <a:solidFill>
                  <a:srgbClr val="310B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的</a:t>
            </a:r>
            <a:r>
              <a:rPr lang="zh-CN" altLang="en-US" sz="3200" b="1" dirty="0">
                <a:solidFill>
                  <a:srgbClr val="310B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研究和实现</a:t>
            </a:r>
            <a:endParaRPr lang="zh-CN" altLang="en-US" sz="3200" b="1" dirty="0">
              <a:solidFill>
                <a:srgbClr val="310B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0835" name="Rectangle 3"/>
          <p:cNvSpPr>
            <a:spLocks noGrp="1" noChangeArrowheads="1"/>
          </p:cNvSpPr>
          <p:nvPr>
            <p:ph idx="1"/>
          </p:nvPr>
        </p:nvSpPr>
        <p:spPr>
          <a:xfrm>
            <a:off x="395605" y="1268730"/>
            <a:ext cx="8229600" cy="1439545"/>
          </a:xfrm>
        </p:spPr>
        <p:txBody>
          <a:bodyPr/>
          <a:lstStyle/>
          <a:p>
            <a:pPr>
              <a:lnSpc>
                <a:spcPct val="150000"/>
              </a:lnSpc>
              <a:buFont typeface="Wingdings" panose="05000000000000000000" pitchFamily="2" charset="2"/>
              <a:buNone/>
            </a:pPr>
            <a:r>
              <a:rPr lang="en-US" altLang="zh-CN" sz="2400" b="1" dirty="0"/>
              <a:t>1</a:t>
            </a:r>
            <a:r>
              <a:rPr lang="zh-CN" altLang="en-US" sz="2400" b="1" dirty="0"/>
              <a:t>）生物系统功能和机理的研究、建模</a:t>
            </a:r>
            <a:endParaRPr lang="zh-CN" altLang="en-US" sz="2400" b="1" dirty="0"/>
          </a:p>
          <a:p>
            <a:pPr>
              <a:lnSpc>
                <a:spcPct val="150000"/>
              </a:lnSpc>
              <a:buFont typeface="Wingdings" panose="05000000000000000000" pitchFamily="2" charset="2"/>
              <a:buNone/>
            </a:pPr>
            <a:r>
              <a:rPr lang="en-US" altLang="zh-CN" sz="2400" b="1" dirty="0"/>
              <a:t>2</a:t>
            </a:r>
            <a:r>
              <a:rPr lang="zh-CN" altLang="en-US" sz="2400" b="1" dirty="0"/>
              <a:t>）仿生系统的构建</a:t>
            </a:r>
            <a:endParaRPr lang="zh-CN" altLang="en-US" sz="2400" dirty="0"/>
          </a:p>
        </p:txBody>
      </p:sp>
      <p:sp>
        <p:nvSpPr>
          <p:cNvPr id="120836" name="AutoShape 4"/>
          <p:cNvSpPr>
            <a:spLocks noChangeArrowheads="1"/>
          </p:cNvSpPr>
          <p:nvPr/>
        </p:nvSpPr>
        <p:spPr bwMode="auto">
          <a:xfrm>
            <a:off x="6126073" y="1989346"/>
            <a:ext cx="2303462" cy="574675"/>
          </a:xfrm>
          <a:prstGeom prst="wedgeRoundRectCallout">
            <a:avLst>
              <a:gd name="adj1" fmla="val -192504"/>
              <a:gd name="adj2" fmla="val 120184"/>
              <a:gd name="adj3" fmla="val 16667"/>
            </a:avLst>
          </a:prstGeom>
          <a:solidFill>
            <a:schemeClr val="bg2">
              <a:lumMod val="90000"/>
            </a:schemeClr>
          </a:solidFill>
          <a:ln w="9525">
            <a:solidFill>
              <a:schemeClr val="tx1"/>
            </a:solidFill>
            <a:miter lim="800000"/>
          </a:ln>
          <a:effectLst/>
        </p:spPr>
        <p:txBody>
          <a:bodyPr/>
          <a:lstStyle/>
          <a:p>
            <a:pPr algn="ctr"/>
            <a:r>
              <a:rPr lang="zh-CN" altLang="en-US" sz="2400" b="1">
                <a:solidFill>
                  <a:srgbClr val="C00000"/>
                </a:solidFill>
              </a:rPr>
              <a:t>经典人工智能</a:t>
            </a:r>
            <a:endParaRPr lang="zh-CN" altLang="en-US" sz="2400" b="1">
              <a:solidFill>
                <a:srgbClr val="C00000"/>
              </a:solidFill>
            </a:endParaRPr>
          </a:p>
        </p:txBody>
      </p:sp>
      <p:sp>
        <p:nvSpPr>
          <p:cNvPr id="120837" name="AutoShape 5"/>
          <p:cNvSpPr>
            <a:spLocks noChangeArrowheads="1"/>
          </p:cNvSpPr>
          <p:nvPr/>
        </p:nvSpPr>
        <p:spPr bwMode="auto">
          <a:xfrm>
            <a:off x="6215074" y="5929330"/>
            <a:ext cx="2303462" cy="574675"/>
          </a:xfrm>
          <a:prstGeom prst="wedgeRoundRectCallout">
            <a:avLst>
              <a:gd name="adj1" fmla="val -188674"/>
              <a:gd name="adj2" fmla="val -175548"/>
              <a:gd name="adj3" fmla="val 16667"/>
            </a:avLst>
          </a:prstGeom>
          <a:solidFill>
            <a:schemeClr val="bg2">
              <a:lumMod val="90000"/>
            </a:schemeClr>
          </a:solidFill>
          <a:ln w="9525">
            <a:solidFill>
              <a:schemeClr val="tx1"/>
            </a:solidFill>
            <a:miter lim="800000"/>
          </a:ln>
          <a:effectLst/>
        </p:spPr>
        <p:txBody>
          <a:bodyPr/>
          <a:lstStyle/>
          <a:p>
            <a:pPr algn="ctr"/>
            <a:r>
              <a:rPr lang="zh-CN" altLang="en-US" sz="2400" b="1">
                <a:solidFill>
                  <a:srgbClr val="C00000"/>
                </a:solidFill>
              </a:rPr>
              <a:t>现代人工智能</a:t>
            </a:r>
            <a:endParaRPr lang="zh-CN" altLang="en-US" sz="2400" b="1">
              <a:solidFill>
                <a:srgbClr val="C00000"/>
              </a:solidFill>
            </a:endParaRPr>
          </a:p>
        </p:txBody>
      </p:sp>
      <p:cxnSp>
        <p:nvCxnSpPr>
          <p:cNvPr id="6" name="直接连接符 5"/>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24510" y="2707640"/>
            <a:ext cx="8222615" cy="1198880"/>
          </a:xfrm>
          <a:prstGeom prst="rect">
            <a:avLst/>
          </a:prstGeom>
          <a:noFill/>
        </p:spPr>
        <p:txBody>
          <a:bodyPr wrap="square" rtlCol="0" anchor="t">
            <a:spAutoFit/>
          </a:bodyPr>
          <a:p>
            <a:pPr marL="0" lvl="1" fontAlgn="auto">
              <a:lnSpc>
                <a:spcPct val="150000"/>
              </a:lnSpc>
              <a:buFont typeface="Wingdings" panose="05000000000000000000" pitchFamily="2" charset="2"/>
              <a:buNone/>
            </a:pPr>
            <a:r>
              <a:rPr lang="zh-CN" altLang="en-US" sz="2400" b="1" u="sng" dirty="0">
                <a:solidFill>
                  <a:srgbClr val="C00000"/>
                </a:solidFill>
                <a:sym typeface="+mn-ea"/>
              </a:rPr>
              <a:t>基于功能的模拟：</a:t>
            </a:r>
            <a:r>
              <a:rPr lang="zh-CN" altLang="en-US" sz="2400" b="1" dirty="0">
                <a:solidFill>
                  <a:srgbClr val="0000FF"/>
                </a:solidFill>
                <a:sym typeface="+mn-ea"/>
              </a:rPr>
              <a:t>从生物系统的功能出发，利用现有的数学方法在机器上实现生物系统功能；</a:t>
            </a:r>
            <a:endParaRPr lang="zh-CN" altLang="en-US" sz="2400"/>
          </a:p>
        </p:txBody>
      </p:sp>
      <p:sp>
        <p:nvSpPr>
          <p:cNvPr id="3" name="AutoShape 4"/>
          <p:cNvSpPr>
            <a:spLocks noChangeArrowheads="1"/>
          </p:cNvSpPr>
          <p:nvPr/>
        </p:nvSpPr>
        <p:spPr bwMode="auto">
          <a:xfrm>
            <a:off x="6215608" y="3331736"/>
            <a:ext cx="2303462" cy="574675"/>
          </a:xfrm>
          <a:prstGeom prst="wedgeRoundRectCallout">
            <a:avLst>
              <a:gd name="adj1" fmla="val -194213"/>
              <a:gd name="adj2" fmla="val -63793"/>
              <a:gd name="adj3" fmla="val 16667"/>
            </a:avLst>
          </a:prstGeom>
          <a:solidFill>
            <a:schemeClr val="bg2">
              <a:lumMod val="90000"/>
              <a:alpha val="42000"/>
            </a:schemeClr>
          </a:solidFill>
          <a:ln w="9525">
            <a:solidFill>
              <a:schemeClr val="tx1"/>
            </a:solidFill>
            <a:miter lim="800000"/>
          </a:ln>
          <a:effectLst/>
        </p:spPr>
        <p:txBody>
          <a:bodyPr/>
          <a:p>
            <a:pPr algn="ctr"/>
            <a:r>
              <a:rPr lang="zh-CN" altLang="en-US" sz="2400" b="1"/>
              <a:t>例如：机器人</a:t>
            </a:r>
            <a:endParaRPr lang="zh-CN" altLang="en-US" sz="2400" b="1"/>
          </a:p>
        </p:txBody>
      </p:sp>
      <p:sp>
        <p:nvSpPr>
          <p:cNvPr id="4" name="文本框 3"/>
          <p:cNvSpPr txBox="1"/>
          <p:nvPr/>
        </p:nvSpPr>
        <p:spPr>
          <a:xfrm>
            <a:off x="524510" y="4482465"/>
            <a:ext cx="8224520" cy="1198880"/>
          </a:xfrm>
          <a:prstGeom prst="rect">
            <a:avLst/>
          </a:prstGeom>
          <a:noFill/>
        </p:spPr>
        <p:txBody>
          <a:bodyPr wrap="square" rtlCol="0" anchor="t">
            <a:spAutoFit/>
          </a:bodyPr>
          <a:p>
            <a:pPr marL="0" lvl="1" fontAlgn="auto">
              <a:lnSpc>
                <a:spcPct val="150000"/>
              </a:lnSpc>
              <a:buFont typeface="Wingdings" panose="05000000000000000000" pitchFamily="2" charset="2"/>
              <a:buNone/>
            </a:pPr>
            <a:r>
              <a:rPr lang="zh-CN" altLang="en-US" sz="2400" b="1" u="sng" dirty="0">
                <a:solidFill>
                  <a:srgbClr val="C00000"/>
                </a:solidFill>
                <a:sym typeface="+mn-ea"/>
              </a:rPr>
              <a:t>基于结构原理的模拟：</a:t>
            </a:r>
            <a:r>
              <a:rPr lang="zh-CN" altLang="en-US" sz="2400" b="1" dirty="0">
                <a:solidFill>
                  <a:srgbClr val="0000FF"/>
                </a:solidFill>
                <a:sym typeface="+mn-ea"/>
              </a:rPr>
              <a:t>从生物系统的结构和机理出发，在机器上实现生物系统的结构、机理和功能；</a:t>
            </a:r>
            <a:endParaRPr lang="zh-CN" altLang="en-US" sz="2400"/>
          </a:p>
        </p:txBody>
      </p:sp>
      <p:sp>
        <p:nvSpPr>
          <p:cNvPr id="5" name="AutoShape 4"/>
          <p:cNvSpPr>
            <a:spLocks noChangeArrowheads="1"/>
          </p:cNvSpPr>
          <p:nvPr/>
        </p:nvSpPr>
        <p:spPr bwMode="auto">
          <a:xfrm>
            <a:off x="5688330" y="4031615"/>
            <a:ext cx="2740660" cy="574675"/>
          </a:xfrm>
          <a:prstGeom prst="wedgeRoundRectCallout">
            <a:avLst>
              <a:gd name="adj1" fmla="val -131765"/>
              <a:gd name="adj2" fmla="val 64917"/>
              <a:gd name="adj3" fmla="val 16667"/>
            </a:avLst>
          </a:prstGeom>
          <a:solidFill>
            <a:schemeClr val="bg2">
              <a:lumMod val="90000"/>
            </a:schemeClr>
          </a:solidFill>
          <a:ln w="9525">
            <a:solidFill>
              <a:schemeClr val="tx1"/>
            </a:solidFill>
            <a:miter lim="800000"/>
          </a:ln>
          <a:effectLst/>
        </p:spPr>
        <p:txBody>
          <a:bodyPr/>
          <a:p>
            <a:pPr algn="ctr"/>
            <a:r>
              <a:rPr lang="zh-CN" altLang="en-US" sz="2400" b="1"/>
              <a:t>例如：飞机、潜艇</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0835">
                                            <p:txEl>
                                              <p:pRg st="1" end="1"/>
                                            </p:txEl>
                                          </p:spTgt>
                                        </p:tgtEl>
                                        <p:attrNameLst>
                                          <p:attrName>style.visibility</p:attrName>
                                        </p:attrNameLst>
                                      </p:cBhvr>
                                      <p:to>
                                        <p:strVal val="visible"/>
                                      </p:to>
                                    </p:set>
                                    <p:anim calcmode="lin" valueType="num">
                                      <p:cBhvr additive="base">
                                        <p:cTn id="13"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0836"/>
                                        </p:tgtEl>
                                        <p:attrNameLst>
                                          <p:attrName>style.visibility</p:attrName>
                                        </p:attrNameLst>
                                      </p:cBhvr>
                                      <p:to>
                                        <p:strVal val="visible"/>
                                      </p:to>
                                    </p:set>
                                    <p:anim calcmode="lin" valueType="num">
                                      <p:cBhvr additive="base">
                                        <p:cTn id="30" dur="500" fill="hold"/>
                                        <p:tgtEl>
                                          <p:spTgt spid="120836"/>
                                        </p:tgtEl>
                                        <p:attrNameLst>
                                          <p:attrName>ppt_x</p:attrName>
                                        </p:attrNameLst>
                                      </p:cBhvr>
                                      <p:tavLst>
                                        <p:tav tm="0">
                                          <p:val>
                                            <p:strVal val="#ppt_x"/>
                                          </p:val>
                                        </p:tav>
                                        <p:tav tm="100000">
                                          <p:val>
                                            <p:strVal val="#ppt_x"/>
                                          </p:val>
                                        </p:tav>
                                      </p:tavLst>
                                    </p:anim>
                                    <p:anim calcmode="lin" valueType="num">
                                      <p:cBhvr additive="base">
                                        <p:cTn id="31"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0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P spid="120835" grpId="1" build="p"/>
      <p:bldP spid="2" grpId="0"/>
      <p:bldP spid="2" grpId="1"/>
      <p:bldP spid="3" grpId="0" bldLvl="0" animBg="1"/>
      <p:bldP spid="3" grpId="1" animBg="1"/>
      <p:bldP spid="120836" grpId="0" bldLvl="0" animBg="1"/>
      <p:bldP spid="120836" grpId="1" animBg="1"/>
      <p:bldP spid="5" grpId="0" bldLvl="0" animBg="1"/>
      <p:bldP spid="5" grpId="1" animBg="1"/>
      <p:bldP spid="120837" grpId="0" bldLvl="0" animBg="1"/>
      <p:bldP spid="120837" grpId="1" animBg="1"/>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a:xfrm>
            <a:off x="428596" y="2214554"/>
            <a:ext cx="8229600" cy="2801943"/>
          </a:xfrm>
        </p:spPr>
        <p:txBody>
          <a:bodyPr/>
          <a:lstStyle/>
          <a:p>
            <a:pPr>
              <a:lnSpc>
                <a:spcPct val="150000"/>
              </a:lnSpc>
              <a:buNone/>
            </a:pPr>
            <a:r>
              <a:rPr lang="zh-CN" altLang="en-US" sz="3200" b="1" dirty="0" smtClean="0">
                <a:solidFill>
                  <a:srgbClr val="C00000"/>
                </a:solidFill>
                <a:latin typeface="+mn-ea"/>
              </a:rPr>
              <a:t>仿生</a:t>
            </a:r>
            <a:r>
              <a:rPr lang="zh-CN" altLang="en-US" sz="3200" b="1" dirty="0">
                <a:solidFill>
                  <a:srgbClr val="C00000"/>
                </a:solidFill>
                <a:latin typeface="+mn-ea"/>
              </a:rPr>
              <a:t>系统实现的物质</a:t>
            </a:r>
            <a:r>
              <a:rPr lang="zh-CN" altLang="en-US" sz="3200" b="1" dirty="0" smtClean="0">
                <a:solidFill>
                  <a:srgbClr val="C00000"/>
                </a:solidFill>
                <a:latin typeface="+mn-ea"/>
              </a:rPr>
              <a:t>基础</a:t>
            </a:r>
            <a:endParaRPr lang="en-US" altLang="zh-CN" sz="3200" b="1" dirty="0" smtClean="0">
              <a:solidFill>
                <a:srgbClr val="C00000"/>
              </a:solidFill>
              <a:latin typeface="+mn-ea"/>
            </a:endParaRPr>
          </a:p>
          <a:p>
            <a:pPr>
              <a:lnSpc>
                <a:spcPct val="150000"/>
              </a:lnSpc>
              <a:buNone/>
            </a:pPr>
            <a:r>
              <a:rPr lang="en-US" altLang="zh-CN" sz="3200" b="1" dirty="0">
                <a:latin typeface="+mj-ea"/>
                <a:ea typeface="+mj-ea"/>
              </a:rPr>
              <a:t> </a:t>
            </a:r>
            <a:r>
              <a:rPr lang="en-US" altLang="zh-CN" sz="3200" b="1" dirty="0" smtClean="0">
                <a:latin typeface="+mj-ea"/>
                <a:ea typeface="+mj-ea"/>
              </a:rPr>
              <a:t>     </a:t>
            </a:r>
            <a:r>
              <a:rPr lang="en-US" altLang="zh-CN" sz="3600" b="1" dirty="0" smtClean="0">
                <a:latin typeface="+mn-ea"/>
              </a:rPr>
              <a:t>——</a:t>
            </a:r>
            <a:r>
              <a:rPr lang="zh-CN" altLang="en-US" sz="3600" b="1" dirty="0" smtClean="0">
                <a:latin typeface="+mn-ea"/>
              </a:rPr>
              <a:t>计算机</a:t>
            </a:r>
            <a:r>
              <a:rPr lang="zh-CN" altLang="en-US" sz="3600" b="1" dirty="0">
                <a:latin typeface="+mn-ea"/>
              </a:rPr>
              <a:t>或其它机器</a:t>
            </a:r>
            <a:endParaRPr lang="zh-CN" altLang="en-US" sz="3600" b="1" dirty="0">
              <a:latin typeface="+mn-ea"/>
            </a:endParaRPr>
          </a:p>
        </p:txBody>
      </p:sp>
      <p:cxnSp>
        <p:nvCxnSpPr>
          <p:cNvPr id="6" name="直接连接符 5"/>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0834" name="Rectangle 2"/>
          <p:cNvSpPr>
            <a:spLocks noGrp="1" noChangeArrowheads="1"/>
          </p:cNvSpPr>
          <p:nvPr>
            <p:ph type="title"/>
          </p:nvPr>
        </p:nvSpPr>
        <p:spPr>
          <a:xfrm>
            <a:off x="1619672" y="332656"/>
            <a:ext cx="5248282" cy="592124"/>
          </a:xfrm>
          <a:noFill/>
          <a:ln>
            <a:noFill/>
          </a:ln>
        </p:spPr>
        <p:txBody>
          <a:bodyPr>
            <a:normAutofit fontScale="90000"/>
          </a:bodyPr>
          <a:p>
            <a:r>
              <a:rPr lang="zh-CN" altLang="en-US" sz="3200" b="1" dirty="0">
                <a:solidFill>
                  <a:srgbClr val="310B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仿生机器</a:t>
            </a:r>
            <a:r>
              <a:rPr lang="zh-CN" altLang="en-US" sz="3200" b="1" dirty="0">
                <a:solidFill>
                  <a:srgbClr val="310B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的</a:t>
            </a:r>
            <a:r>
              <a:rPr lang="zh-CN" altLang="en-US" sz="3200" b="1" dirty="0">
                <a:solidFill>
                  <a:srgbClr val="310B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研究和实现</a:t>
            </a:r>
            <a:endParaRPr lang="zh-CN" altLang="en-US" sz="3200" b="1" dirty="0">
              <a:solidFill>
                <a:srgbClr val="310B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6"/>
          <p:cNvSpPr>
            <a:spLocks noChangeArrowheads="1"/>
          </p:cNvSpPr>
          <p:nvPr/>
        </p:nvSpPr>
        <p:spPr bwMode="auto">
          <a:xfrm>
            <a:off x="684213" y="1484313"/>
            <a:ext cx="6264275" cy="4537075"/>
          </a:xfrm>
          <a:prstGeom prst="rect">
            <a:avLst/>
          </a:prstGeom>
          <a:noFill/>
          <a:ln w="9525">
            <a:noFill/>
            <a:miter lim="800000"/>
          </a:ln>
          <a:effectLst/>
        </p:spPr>
        <p:txBody>
          <a:bodyPr/>
          <a:lstStyle/>
          <a:p>
            <a:pPr marL="381000" indent="-381000">
              <a:spcBef>
                <a:spcPct val="50000"/>
              </a:spcBef>
              <a:buClr>
                <a:schemeClr val="accent1"/>
              </a:buClr>
              <a:buSzPct val="65000"/>
              <a:buFont typeface="Wingdings" panose="05000000000000000000" pitchFamily="2" charset="2"/>
              <a:buNone/>
            </a:pPr>
            <a:r>
              <a:rPr lang="zh-CN" altLang="en-US" sz="3200" b="1" dirty="0">
                <a:solidFill>
                  <a:srgbClr val="C00000"/>
                </a:solidFill>
                <a:effectLst>
                  <a:outerShdw blurRad="38100" dist="38100" dir="2700000" algn="tl">
                    <a:srgbClr val="C0C0C0"/>
                  </a:outerShdw>
                </a:effectLst>
                <a:latin typeface="宋体" panose="02010600030101010101" pitchFamily="2" charset="-122"/>
              </a:rPr>
              <a:t>人工智能的研究内容</a:t>
            </a:r>
            <a:endParaRPr lang="zh-CN" altLang="en-US" sz="3200" b="1" dirty="0">
              <a:solidFill>
                <a:srgbClr val="C00000"/>
              </a:solidFill>
              <a:effectLst>
                <a:outerShdw blurRad="38100" dist="38100" dir="2700000" algn="tl">
                  <a:srgbClr val="C0C0C0"/>
                </a:outerShdw>
              </a:effectLst>
              <a:latin typeface="宋体" panose="02010600030101010101" pitchFamily="2" charset="-122"/>
            </a:endParaRPr>
          </a:p>
          <a:p>
            <a:pPr marL="381000" indent="-381000">
              <a:spcBef>
                <a:spcPct val="50000"/>
              </a:spcBef>
              <a:buClr>
                <a:schemeClr val="accent1"/>
              </a:buClr>
              <a:buSzPct val="65000"/>
              <a:buFont typeface="Wingdings" panose="05000000000000000000" pitchFamily="2" charset="2"/>
              <a:buChar char="n"/>
            </a:pPr>
            <a:r>
              <a:rPr lang="zh-CN" altLang="en-US" sz="2800" b="1" dirty="0">
                <a:effectLst>
                  <a:outerShdw blurRad="38100" dist="38100" dir="2700000" algn="tl">
                    <a:srgbClr val="C0C0C0"/>
                  </a:outerShdw>
                </a:effectLst>
                <a:latin typeface="宋体" panose="02010600030101010101" pitchFamily="2" charset="-122"/>
              </a:rPr>
              <a:t>人类</a:t>
            </a:r>
            <a:r>
              <a:rPr lang="zh-CN" altLang="en-US" sz="2800" b="1" dirty="0">
                <a:solidFill>
                  <a:srgbClr val="310BD5"/>
                </a:solidFill>
                <a:effectLst>
                  <a:outerShdw blurRad="38100" dist="38100" dir="2700000" algn="tl">
                    <a:srgbClr val="C0C0C0"/>
                  </a:outerShdw>
                </a:effectLst>
                <a:latin typeface="宋体" panose="02010600030101010101" pitchFamily="2" charset="-122"/>
              </a:rPr>
              <a:t>智能的描述</a:t>
            </a:r>
            <a:endParaRPr lang="zh-CN" altLang="en-US" sz="2800" b="1" dirty="0">
              <a:effectLst>
                <a:outerShdw blurRad="38100" dist="38100" dir="2700000" algn="tl">
                  <a:srgbClr val="C0C0C0"/>
                </a:outerShdw>
              </a:effectLst>
              <a:latin typeface="宋体" panose="02010600030101010101" pitchFamily="2" charset="-122"/>
            </a:endParaRPr>
          </a:p>
          <a:p>
            <a:pPr marL="381000" indent="-381000">
              <a:spcBef>
                <a:spcPct val="50000"/>
              </a:spcBef>
              <a:buClr>
                <a:schemeClr val="accent1"/>
              </a:buClr>
              <a:buSzPct val="65000"/>
              <a:buFont typeface="Wingdings" panose="05000000000000000000" pitchFamily="2" charset="2"/>
              <a:buChar char="n"/>
            </a:pPr>
            <a:r>
              <a:rPr lang="zh-CN" altLang="en-US" sz="2800" b="1" dirty="0">
                <a:effectLst>
                  <a:outerShdw blurRad="38100" dist="38100" dir="2700000" algn="tl">
                    <a:srgbClr val="C0C0C0"/>
                  </a:outerShdw>
                </a:effectLst>
                <a:latin typeface="宋体" panose="02010600030101010101" pitchFamily="2" charset="-122"/>
              </a:rPr>
              <a:t>人类</a:t>
            </a:r>
            <a:r>
              <a:rPr lang="zh-CN" altLang="en-US" sz="2800" b="1" dirty="0">
                <a:solidFill>
                  <a:srgbClr val="310BD5"/>
                </a:solidFill>
                <a:effectLst>
                  <a:outerShdw blurRad="38100" dist="38100" dir="2700000" algn="tl">
                    <a:srgbClr val="C0C0C0"/>
                  </a:outerShdw>
                </a:effectLst>
                <a:latin typeface="宋体" panose="02010600030101010101" pitchFamily="2" charset="-122"/>
              </a:rPr>
              <a:t>智能的结构、机理</a:t>
            </a:r>
            <a:r>
              <a:rPr lang="zh-CN" altLang="en-US" sz="2800" b="1" dirty="0">
                <a:effectLst>
                  <a:outerShdw blurRad="38100" dist="38100" dir="2700000" algn="tl">
                    <a:srgbClr val="C0C0C0"/>
                  </a:outerShdw>
                </a:effectLst>
                <a:latin typeface="宋体" panose="02010600030101010101" pitchFamily="2" charset="-122"/>
              </a:rPr>
              <a:t>研究</a:t>
            </a:r>
            <a:endParaRPr lang="zh-CN" altLang="en-US" sz="2800" b="1" dirty="0">
              <a:effectLst>
                <a:outerShdw blurRad="38100" dist="38100" dir="2700000" algn="tl">
                  <a:srgbClr val="C0C0C0"/>
                </a:outerShdw>
              </a:effectLst>
              <a:latin typeface="宋体" panose="02010600030101010101" pitchFamily="2" charset="-122"/>
            </a:endParaRPr>
          </a:p>
          <a:p>
            <a:pPr marL="381000" indent="-381000">
              <a:spcBef>
                <a:spcPct val="50000"/>
              </a:spcBef>
              <a:buClr>
                <a:schemeClr val="accent1"/>
              </a:buClr>
              <a:buSzPct val="65000"/>
              <a:buFont typeface="Wingdings" panose="05000000000000000000" pitchFamily="2" charset="2"/>
              <a:buChar char="n"/>
            </a:pPr>
            <a:r>
              <a:rPr lang="zh-CN" altLang="en-US" sz="2800" b="1" dirty="0">
                <a:effectLst>
                  <a:outerShdw blurRad="38100" dist="38100" dir="2700000" algn="tl">
                    <a:srgbClr val="C0C0C0"/>
                  </a:outerShdw>
                </a:effectLst>
                <a:latin typeface="宋体" panose="02010600030101010101" pitchFamily="2" charset="-122"/>
              </a:rPr>
              <a:t>智能相关</a:t>
            </a:r>
            <a:r>
              <a:rPr lang="zh-CN" altLang="en-US" sz="2800" b="1" dirty="0" smtClean="0">
                <a:solidFill>
                  <a:srgbClr val="310BD5"/>
                </a:solidFill>
                <a:effectLst>
                  <a:outerShdw blurRad="38100" dist="38100" dir="2700000" algn="tl">
                    <a:srgbClr val="C0C0C0"/>
                  </a:outerShdw>
                </a:effectLst>
                <a:latin typeface="宋体" panose="02010600030101010101" pitchFamily="2" charset="-122"/>
              </a:rPr>
              <a:t>理论和方法</a:t>
            </a:r>
            <a:r>
              <a:rPr lang="zh-CN" altLang="en-US" sz="2800" b="1" dirty="0" smtClean="0">
                <a:effectLst>
                  <a:outerShdw blurRad="38100" dist="38100" dir="2700000" algn="tl">
                    <a:srgbClr val="C0C0C0"/>
                  </a:outerShdw>
                </a:effectLst>
                <a:latin typeface="宋体" panose="02010600030101010101" pitchFamily="2" charset="-122"/>
              </a:rPr>
              <a:t>的</a:t>
            </a:r>
            <a:r>
              <a:rPr lang="zh-CN" altLang="en-US" sz="2800" b="1" dirty="0">
                <a:effectLst>
                  <a:outerShdw blurRad="38100" dist="38100" dir="2700000" algn="tl">
                    <a:srgbClr val="C0C0C0"/>
                  </a:outerShdw>
                </a:effectLst>
                <a:latin typeface="宋体" panose="02010600030101010101" pitchFamily="2" charset="-122"/>
              </a:rPr>
              <a:t>建立</a:t>
            </a:r>
            <a:endParaRPr lang="zh-CN" altLang="en-US" sz="2800" b="1" dirty="0">
              <a:effectLst>
                <a:outerShdw blurRad="38100" dist="38100" dir="2700000" algn="tl">
                  <a:srgbClr val="C0C0C0"/>
                </a:outerShdw>
              </a:effectLst>
              <a:latin typeface="宋体" panose="02010600030101010101" pitchFamily="2" charset="-122"/>
            </a:endParaRPr>
          </a:p>
          <a:p>
            <a:pPr marL="381000" indent="-381000">
              <a:spcBef>
                <a:spcPct val="50000"/>
              </a:spcBef>
              <a:buClr>
                <a:schemeClr val="accent1"/>
              </a:buClr>
              <a:buSzPct val="65000"/>
              <a:buFont typeface="Wingdings" panose="05000000000000000000" pitchFamily="2" charset="2"/>
              <a:buChar char="n"/>
            </a:pPr>
            <a:r>
              <a:rPr lang="zh-CN" altLang="en-US" sz="2800" b="1" dirty="0">
                <a:effectLst>
                  <a:outerShdw blurRad="38100" dist="38100" dir="2700000" algn="tl">
                    <a:srgbClr val="C0C0C0"/>
                  </a:outerShdw>
                </a:effectLst>
                <a:latin typeface="宋体" panose="02010600030101010101" pitchFamily="2" charset="-122"/>
              </a:rPr>
              <a:t>人类智能的</a:t>
            </a:r>
            <a:r>
              <a:rPr lang="zh-CN" altLang="en-US" sz="2800" b="1" dirty="0">
                <a:solidFill>
                  <a:srgbClr val="310BD5"/>
                </a:solidFill>
                <a:effectLst>
                  <a:outerShdw blurRad="38100" dist="38100" dir="2700000" algn="tl">
                    <a:srgbClr val="C0C0C0"/>
                  </a:outerShdw>
                </a:effectLst>
                <a:latin typeface="宋体" panose="02010600030101010101" pitchFamily="2" charset="-122"/>
              </a:rPr>
              <a:t>机器模拟</a:t>
            </a:r>
            <a:r>
              <a:rPr lang="zh-CN" altLang="en-US" sz="2800" b="1" dirty="0">
                <a:effectLst>
                  <a:outerShdw blurRad="38100" dist="38100" dir="2700000" algn="tl">
                    <a:srgbClr val="C0C0C0"/>
                  </a:outerShdw>
                </a:effectLst>
                <a:latin typeface="宋体" panose="02010600030101010101" pitchFamily="2" charset="-122"/>
              </a:rPr>
              <a:t>实现 ：</a:t>
            </a:r>
            <a:endParaRPr lang="zh-CN" altLang="en-US" sz="2800" b="1" dirty="0">
              <a:effectLst>
                <a:outerShdw blurRad="38100" dist="38100" dir="2700000" algn="tl">
                  <a:srgbClr val="C0C0C0"/>
                </a:outerShdw>
              </a:effectLst>
              <a:latin typeface="宋体" panose="02010600030101010101" pitchFamily="2" charset="-122"/>
            </a:endParaRPr>
          </a:p>
          <a:p>
            <a:pPr marL="838200" lvl="1" indent="-381000">
              <a:spcBef>
                <a:spcPct val="50000"/>
              </a:spcBef>
              <a:buClr>
                <a:schemeClr val="accent1"/>
              </a:buClr>
              <a:buSzPct val="65000"/>
              <a:buFont typeface="Wingdings" panose="05000000000000000000" pitchFamily="2" charset="2"/>
              <a:buNone/>
            </a:pPr>
            <a:r>
              <a:rPr lang="en-US" altLang="zh-CN" sz="2800" b="1" dirty="0">
                <a:solidFill>
                  <a:srgbClr val="CC6600"/>
                </a:solidFill>
                <a:effectLst>
                  <a:outerShdw blurRad="38100" dist="38100" dir="2700000" algn="tl">
                    <a:srgbClr val="C0C0C0"/>
                  </a:outerShdw>
                </a:effectLst>
                <a:latin typeface="宋体" panose="02010600030101010101" pitchFamily="2" charset="-122"/>
              </a:rPr>
              <a:t>1</a:t>
            </a:r>
            <a:r>
              <a:rPr lang="zh-CN" altLang="en-US" sz="2800" b="1" dirty="0">
                <a:solidFill>
                  <a:srgbClr val="CC6600"/>
                </a:solidFill>
                <a:effectLst>
                  <a:outerShdw blurRad="38100" dist="38100" dir="2700000" algn="tl">
                    <a:srgbClr val="C0C0C0"/>
                  </a:outerShdw>
                </a:effectLst>
                <a:latin typeface="宋体" panose="02010600030101010101" pitchFamily="2" charset="-122"/>
              </a:rPr>
              <a:t>）基于功能的实现；</a:t>
            </a:r>
            <a:endParaRPr lang="zh-CN" altLang="en-US" sz="2800" b="1" dirty="0">
              <a:solidFill>
                <a:srgbClr val="CC6600"/>
              </a:solidFill>
              <a:effectLst>
                <a:outerShdw blurRad="38100" dist="38100" dir="2700000" algn="tl">
                  <a:srgbClr val="C0C0C0"/>
                </a:outerShdw>
              </a:effectLst>
              <a:latin typeface="宋体" panose="02010600030101010101" pitchFamily="2" charset="-122"/>
            </a:endParaRPr>
          </a:p>
          <a:p>
            <a:pPr marL="838200" lvl="1" indent="-381000">
              <a:spcBef>
                <a:spcPct val="50000"/>
              </a:spcBef>
              <a:buClr>
                <a:schemeClr val="accent1"/>
              </a:buClr>
              <a:buSzPct val="65000"/>
              <a:buFont typeface="Wingdings" panose="05000000000000000000" pitchFamily="2" charset="2"/>
              <a:buNone/>
            </a:pPr>
            <a:r>
              <a:rPr lang="en-US" altLang="zh-CN" sz="2800" b="1" dirty="0">
                <a:solidFill>
                  <a:srgbClr val="CC6600"/>
                </a:solidFill>
                <a:effectLst>
                  <a:outerShdw blurRad="38100" dist="38100" dir="2700000" algn="tl">
                    <a:srgbClr val="C0C0C0"/>
                  </a:outerShdw>
                </a:effectLst>
                <a:latin typeface="宋体" panose="02010600030101010101" pitchFamily="2" charset="-122"/>
              </a:rPr>
              <a:t>2</a:t>
            </a:r>
            <a:r>
              <a:rPr lang="zh-CN" altLang="en-US" sz="2800" b="1" dirty="0">
                <a:solidFill>
                  <a:srgbClr val="CC6600"/>
                </a:solidFill>
                <a:effectLst>
                  <a:outerShdw blurRad="38100" dist="38100" dir="2700000" algn="tl">
                    <a:srgbClr val="C0C0C0"/>
                  </a:outerShdw>
                </a:effectLst>
                <a:latin typeface="宋体" panose="02010600030101010101" pitchFamily="2" charset="-122"/>
              </a:rPr>
              <a:t>）基于结构机理的实现  </a:t>
            </a:r>
            <a:endParaRPr lang="zh-CN" altLang="en-US" sz="2800" b="1" dirty="0">
              <a:solidFill>
                <a:srgbClr val="CC6600"/>
              </a:solidFill>
              <a:effectLst>
                <a:outerShdw blurRad="38100" dist="38100" dir="2700000" algn="tl">
                  <a:srgbClr val="C0C0C0"/>
                </a:outerShdw>
              </a:effectLst>
              <a:latin typeface="宋体" panose="02010600030101010101" pitchFamily="2" charset="-122"/>
            </a:endParaRPr>
          </a:p>
        </p:txBody>
      </p:sp>
      <p:sp>
        <p:nvSpPr>
          <p:cNvPr id="7" name="Rectangle 2"/>
          <p:cNvSpPr txBox="1">
            <a:spLocks noChangeArrowheads="1"/>
          </p:cNvSpPr>
          <p:nvPr/>
        </p:nvSpPr>
        <p:spPr>
          <a:xfrm>
            <a:off x="251520" y="332656"/>
            <a:ext cx="6879708" cy="793733"/>
          </a:xfrm>
          <a:prstGeom prst="rect">
            <a:avLst/>
          </a:prstGeom>
          <a:noFill/>
          <a:ln>
            <a:noFill/>
          </a:ln>
        </p:spPr>
        <p:txBody>
          <a:bodyPr>
            <a:normAutofit/>
          </a:body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Char char="Ø"/>
              <a:defRPr/>
            </a:pPr>
            <a:r>
              <a:rPr kumimoji="0" lang="zh-CN" altLang="en-US" sz="32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人工智能的研究目标与研究内容</a:t>
            </a:r>
            <a:endParaRPr kumimoji="0" lang="zh-CN" altLang="en-US" sz="32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8" name="直接连接符 7"/>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2534"/>
                                        </p:tgtEl>
                                        <p:attrNameLst>
                                          <p:attrName>style.visibility</p:attrName>
                                        </p:attrNameLst>
                                      </p:cBhvr>
                                      <p:to>
                                        <p:strVal val="visible"/>
                                      </p:to>
                                    </p:set>
                                    <p:anim calcmode="discrete" valueType="clr">
                                      <p:cBhvr override="childStyle">
                                        <p:cTn id="7" dur="80"/>
                                        <p:tgtEl>
                                          <p:spTgt spid="2253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2534"/>
                                        </p:tgtEl>
                                        <p:attrNameLst>
                                          <p:attrName>fillcolor</p:attrName>
                                        </p:attrNameLst>
                                      </p:cBhvr>
                                      <p:tavLst>
                                        <p:tav tm="0">
                                          <p:val>
                                            <p:clrVal>
                                              <a:schemeClr val="accent2"/>
                                            </p:clrVal>
                                          </p:val>
                                        </p:tav>
                                        <p:tav tm="50000">
                                          <p:val>
                                            <p:clrVal>
                                              <a:schemeClr val="hlink"/>
                                            </p:clrVal>
                                          </p:val>
                                        </p:tav>
                                      </p:tavLst>
                                    </p:anim>
                                    <p:set>
                                      <p:cBhvr>
                                        <p:cTn id="9" dur="80"/>
                                        <p:tgtEl>
                                          <p:spTgt spid="2253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bldLvl="0" animBg="1"/>
      <p:bldP spid="2253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3251200" y="2299970"/>
            <a:ext cx="2352040" cy="793750"/>
          </a:xfrm>
          <a:prstGeom prst="rect">
            <a:avLst/>
          </a:prstGeom>
          <a:noFill/>
          <a:ln>
            <a:noFill/>
          </a:ln>
        </p:spPr>
        <p:txBody>
          <a:bodyPr>
            <a:normAutofit/>
          </a:bodyPr>
          <a:lstStyle/>
          <a:p>
            <a:pPr marL="0" marR="0" lvl="0" indent="0" algn="l" defTabSz="914400" rtl="0" eaLnBrk="1" fontAlgn="auto" latinLnBrk="0" hangingPunct="1">
              <a:lnSpc>
                <a:spcPct val="100000"/>
              </a:lnSpc>
              <a:spcBef>
                <a:spcPct val="0"/>
              </a:spcBef>
              <a:spcAft>
                <a:spcPts val="0"/>
              </a:spcAft>
              <a:buClrTx/>
              <a:buSzTx/>
              <a:buNone/>
              <a:defRPr/>
            </a:pPr>
            <a:r>
              <a:rPr kumimoji="0" lang="zh-CN" altLang="en-US" sz="32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智能的描述</a:t>
            </a:r>
            <a:endParaRPr kumimoji="0" lang="zh-CN" altLang="en-US" sz="32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8" name="直接连接符 7"/>
          <p:cNvCxnSpPr/>
          <p:nvPr/>
        </p:nvCxnSpPr>
        <p:spPr>
          <a:xfrm flipV="1">
            <a:off x="934720" y="3283585"/>
            <a:ext cx="6985000" cy="635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395536" y="1268760"/>
            <a:ext cx="8143932" cy="5214950"/>
          </a:xfrm>
          <a:prstGeom prst="rect">
            <a:avLst/>
          </a:prstGeom>
          <a:noFill/>
          <a:ln w="9525">
            <a:noFill/>
            <a:miter lim="800000"/>
          </a:ln>
          <a:effectLst/>
        </p:spPr>
        <p:txBody>
          <a:bodyPr/>
          <a:lstStyle/>
          <a:p>
            <a:pPr marL="342900" indent="-342900">
              <a:lnSpc>
                <a:spcPct val="150000"/>
              </a:lnSpc>
              <a:spcBef>
                <a:spcPct val="20000"/>
              </a:spcBef>
              <a:buClr>
                <a:schemeClr val="accent1"/>
              </a:buClr>
              <a:buSzPct val="65000"/>
              <a:buFont typeface="Wingdings" panose="05000000000000000000" pitchFamily="2" charset="2"/>
              <a:buChar char="n"/>
            </a:pPr>
            <a:r>
              <a:rPr lang="zh-CN" altLang="en-US" sz="2400" b="1" dirty="0">
                <a:solidFill>
                  <a:srgbClr val="C00000"/>
                </a:solidFill>
                <a:latin typeface="宋体" panose="02010600030101010101" pitchFamily="2" charset="-122"/>
              </a:rPr>
              <a:t>智能，</a:t>
            </a:r>
            <a:r>
              <a:rPr lang="zh-CN" altLang="en-US" sz="2400" b="1" dirty="0">
                <a:latin typeface="宋体" panose="02010600030101010101" pitchFamily="2" charset="-122"/>
              </a:rPr>
              <a:t>顾名思义，即包括</a:t>
            </a:r>
            <a:r>
              <a:rPr lang="zh-CN" altLang="en-US" sz="2400" b="1" dirty="0">
                <a:effectLst>
                  <a:outerShdw blurRad="38100" dist="38100" dir="2700000" algn="tl">
                    <a:srgbClr val="C0C0C0"/>
                  </a:outerShdw>
                </a:effectLst>
                <a:latin typeface="宋体" panose="02010600030101010101" pitchFamily="2" charset="-122"/>
              </a:rPr>
              <a:t>智慧与能力</a:t>
            </a:r>
            <a:r>
              <a:rPr lang="zh-CN" altLang="en-US" sz="2400" dirty="0">
                <a:latin typeface="宋体" panose="02010600030101010101" pitchFamily="2" charset="-122"/>
              </a:rPr>
              <a:t>。</a:t>
            </a:r>
            <a:endParaRPr lang="zh-CN" altLang="en-US" sz="2400" dirty="0">
              <a:latin typeface="宋体" panose="02010600030101010101" pitchFamily="2" charset="-122"/>
            </a:endParaRPr>
          </a:p>
          <a:p>
            <a:pPr marL="342900" indent="-342900">
              <a:lnSpc>
                <a:spcPct val="150000"/>
              </a:lnSpc>
              <a:spcBef>
                <a:spcPct val="20000"/>
              </a:spcBef>
              <a:buClr>
                <a:schemeClr val="accent1"/>
              </a:buClr>
              <a:buSzPct val="65000"/>
              <a:buFont typeface="Wingdings" panose="05000000000000000000" pitchFamily="2" charset="2"/>
              <a:buChar char="n"/>
            </a:pPr>
            <a:r>
              <a:rPr lang="zh-CN" altLang="en-US" sz="2400" b="1" dirty="0">
                <a:latin typeface="宋体" panose="02010600030101010101" pitchFamily="2" charset="-122"/>
              </a:rPr>
              <a:t>一般认为，智能是指自然界中某个个体或群体，在客观活动中，表现出有目的的</a:t>
            </a:r>
            <a:r>
              <a:rPr lang="zh-CN" altLang="en-US" sz="2400" b="1" u="sng" dirty="0">
                <a:solidFill>
                  <a:srgbClr val="0099CC"/>
                </a:solidFill>
                <a:latin typeface="宋体" panose="02010600030101010101" pitchFamily="2" charset="-122"/>
              </a:rPr>
              <a:t>认识世界</a:t>
            </a:r>
            <a:r>
              <a:rPr lang="zh-CN" altLang="en-US" sz="2400" b="1" dirty="0">
                <a:latin typeface="宋体" panose="02010600030101010101" pitchFamily="2" charset="-122"/>
              </a:rPr>
              <a:t>并</a:t>
            </a:r>
            <a:r>
              <a:rPr lang="zh-CN" altLang="en-US" sz="2400" b="1" u="sng" dirty="0">
                <a:solidFill>
                  <a:srgbClr val="0099CC"/>
                </a:solidFill>
                <a:latin typeface="宋体" panose="02010600030101010101" pitchFamily="2" charset="-122"/>
              </a:rPr>
              <a:t>运用知识</a:t>
            </a:r>
            <a:r>
              <a:rPr lang="zh-CN" altLang="en-US" sz="2400" b="1" dirty="0">
                <a:latin typeface="宋体" panose="02010600030101010101" pitchFamily="2" charset="-122"/>
              </a:rPr>
              <a:t>改造世界的一种综合能力。其中，尤其是</a:t>
            </a:r>
            <a:r>
              <a:rPr lang="zh-CN" altLang="en-US" sz="2400" b="1" dirty="0">
                <a:effectLst>
                  <a:outerShdw blurRad="38100" dist="38100" dir="2700000" algn="tl">
                    <a:srgbClr val="C0C0C0"/>
                  </a:outerShdw>
                </a:effectLst>
                <a:latin typeface="宋体" panose="02010600030101010101" pitchFamily="2" charset="-122"/>
              </a:rPr>
              <a:t>人类智能</a:t>
            </a:r>
            <a:r>
              <a:rPr lang="zh-CN" altLang="en-US" sz="2400" b="1" dirty="0">
                <a:latin typeface="宋体" panose="02010600030101010101" pitchFamily="2" charset="-122"/>
              </a:rPr>
              <a:t>，集中体现了人的聪明才智及其群体协调管理的高级智慧力量。</a:t>
            </a:r>
            <a:endParaRPr lang="zh-CN" altLang="en-US" sz="2400" b="1" dirty="0">
              <a:latin typeface="宋体" panose="02010600030101010101" pitchFamily="2" charset="-122"/>
            </a:endParaRPr>
          </a:p>
          <a:p>
            <a:pPr marL="342900" indent="-342900">
              <a:lnSpc>
                <a:spcPct val="150000"/>
              </a:lnSpc>
              <a:spcBef>
                <a:spcPct val="20000"/>
              </a:spcBef>
              <a:buClr>
                <a:schemeClr val="accent1"/>
              </a:buClr>
              <a:buSzPct val="65000"/>
              <a:buFont typeface="Wingdings" panose="05000000000000000000" pitchFamily="2" charset="2"/>
              <a:buChar char="n"/>
            </a:pPr>
            <a:r>
              <a:rPr lang="zh-CN" altLang="en-US" sz="2400" b="1" dirty="0">
                <a:latin typeface="宋体" panose="02010600030101010101" pitchFamily="2" charset="-122"/>
              </a:rPr>
              <a:t> 人的智能具有许多美妙的特性：诸如感知、学习、思维、记忆、联想、推理、决策、语言理解、图文表达、艺术欣赏、知识运用、规划创造等。要揭示高级智能作用本质，将有待于对活体大脑进行更深层次的研究。 </a:t>
            </a:r>
            <a:endParaRPr lang="zh-CN" altLang="en-US" sz="2400" b="1" dirty="0">
              <a:latin typeface="宋体" panose="02010600030101010101" pitchFamily="2" charset="-122"/>
            </a:endParaRPr>
          </a:p>
        </p:txBody>
      </p:sp>
      <p:sp>
        <p:nvSpPr>
          <p:cNvPr id="9" name="Rectangle 2"/>
          <p:cNvSpPr txBox="1">
            <a:spLocks noChangeArrowheads="1"/>
          </p:cNvSpPr>
          <p:nvPr/>
        </p:nvSpPr>
        <p:spPr bwMode="auto">
          <a:xfrm>
            <a:off x="2339752" y="260648"/>
            <a:ext cx="3929090"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什么是智能？</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12" name="直接连接符 11"/>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2339752" y="260648"/>
            <a:ext cx="3929090"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什么是智能？</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12" name="直接连接符 11"/>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23528" y="1412776"/>
            <a:ext cx="8424936" cy="1668149"/>
          </a:xfrm>
          <a:prstGeom prst="rect">
            <a:avLst/>
          </a:prstGeom>
        </p:spPr>
        <p:txBody>
          <a:bodyPr wrap="square">
            <a:spAutoFit/>
          </a:bodyPr>
          <a:lstStyle/>
          <a:p>
            <a:pPr marL="342900" indent="-342900">
              <a:lnSpc>
                <a:spcPct val="150000"/>
              </a:lnSpc>
              <a:spcBef>
                <a:spcPct val="20000"/>
              </a:spcBef>
              <a:buClr>
                <a:schemeClr val="accent1"/>
              </a:buClr>
              <a:buSzPct val="65000"/>
              <a:defRPr/>
            </a:pPr>
            <a:r>
              <a:rPr lang="zh-CN" altLang="en-US" sz="3200" b="1" dirty="0" smtClean="0">
                <a:solidFill>
                  <a:srgbClr val="C00000"/>
                </a:solidFill>
                <a:latin typeface="华文楷体" panose="02010600040101010101" charset="-122"/>
                <a:ea typeface="华文楷体" panose="02010600040101010101" charset="-122"/>
              </a:rPr>
              <a:t>智能：</a:t>
            </a:r>
            <a:endParaRPr lang="en-US" altLang="zh-CN" sz="3200" b="1" dirty="0" smtClean="0">
              <a:solidFill>
                <a:srgbClr val="C00000"/>
              </a:solidFill>
              <a:latin typeface="华文楷体" panose="02010600040101010101" charset="-122"/>
              <a:ea typeface="华文楷体" panose="02010600040101010101" charset="-122"/>
            </a:endParaRPr>
          </a:p>
          <a:p>
            <a:pPr marL="342900" indent="-342900">
              <a:lnSpc>
                <a:spcPct val="150000"/>
              </a:lnSpc>
              <a:spcBef>
                <a:spcPct val="20000"/>
              </a:spcBef>
              <a:buClr>
                <a:schemeClr val="accent1"/>
              </a:buClr>
              <a:buSzPct val="65000"/>
              <a:defRPr/>
            </a:pPr>
            <a:r>
              <a:rPr lang="zh-CN" altLang="en-US" sz="3200" b="1" u="sng" dirty="0" smtClean="0">
                <a:solidFill>
                  <a:srgbClr val="0070C0"/>
                </a:solidFill>
                <a:latin typeface="华文楷体" panose="02010600040101010101" charset="-122"/>
                <a:ea typeface="华文楷体" panose="02010600040101010101" charset="-122"/>
              </a:rPr>
              <a:t>信息的采集</a:t>
            </a:r>
            <a:r>
              <a:rPr lang="en-US" altLang="zh-CN" sz="3200" b="1" dirty="0" smtClean="0">
                <a:solidFill>
                  <a:srgbClr val="0070C0"/>
                </a:solidFill>
                <a:latin typeface="华文楷体" panose="02010600040101010101" charset="-122"/>
                <a:ea typeface="华文楷体" panose="02010600040101010101" charset="-122"/>
              </a:rPr>
              <a:t>+</a:t>
            </a:r>
            <a:r>
              <a:rPr lang="zh-CN" altLang="en-US" sz="3200" b="1" u="sng" dirty="0" smtClean="0">
                <a:solidFill>
                  <a:srgbClr val="FF0000"/>
                </a:solidFill>
                <a:latin typeface="华文楷体" panose="02010600040101010101" charset="-122"/>
                <a:ea typeface="华文楷体" panose="02010600040101010101" charset="-122"/>
              </a:rPr>
              <a:t>信息处理</a:t>
            </a:r>
            <a:r>
              <a:rPr lang="en-US" altLang="zh-CN" sz="3200" b="1" dirty="0" smtClean="0">
                <a:solidFill>
                  <a:srgbClr val="FF0000"/>
                </a:solidFill>
                <a:latin typeface="华文楷体" panose="02010600040101010101" charset="-122"/>
                <a:ea typeface="华文楷体" panose="02010600040101010101" charset="-122"/>
              </a:rPr>
              <a:t>+</a:t>
            </a:r>
            <a:r>
              <a:rPr lang="zh-CN" altLang="en-US" sz="3200" b="1" u="sng" dirty="0" smtClean="0">
                <a:solidFill>
                  <a:srgbClr val="FF0000"/>
                </a:solidFill>
                <a:latin typeface="华文楷体" panose="02010600040101010101" charset="-122"/>
                <a:ea typeface="华文楷体" panose="02010600040101010101" charset="-122"/>
              </a:rPr>
              <a:t>知识获取</a:t>
            </a:r>
            <a:r>
              <a:rPr lang="en-US" altLang="zh-CN" sz="3200" b="1" dirty="0" smtClean="0">
                <a:solidFill>
                  <a:srgbClr val="FF0000"/>
                </a:solidFill>
                <a:latin typeface="华文楷体" panose="02010600040101010101" charset="-122"/>
                <a:ea typeface="华文楷体" panose="02010600040101010101" charset="-122"/>
              </a:rPr>
              <a:t>+</a:t>
            </a:r>
            <a:r>
              <a:rPr lang="zh-CN" altLang="en-US" sz="3200" b="1" u="sng" dirty="0" smtClean="0">
                <a:solidFill>
                  <a:srgbClr val="FF0000"/>
                </a:solidFill>
                <a:latin typeface="华文楷体" panose="02010600040101010101" charset="-122"/>
                <a:ea typeface="华文楷体" panose="02010600040101010101" charset="-122"/>
              </a:rPr>
              <a:t>知识应用</a:t>
            </a:r>
            <a:endParaRPr lang="zh-CN" altLang="en-US" sz="3200" b="1" u="sng" dirty="0">
              <a:solidFill>
                <a:srgbClr val="FF0000"/>
              </a:solidFill>
              <a:latin typeface="华文楷体" panose="02010600040101010101" charset="-122"/>
              <a:ea typeface="华文楷体" panose="02010600040101010101" charset="-122"/>
            </a:endParaRPr>
          </a:p>
        </p:txBody>
      </p:sp>
      <p:sp>
        <p:nvSpPr>
          <p:cNvPr id="6" name="矩形标注 5"/>
          <p:cNvSpPr/>
          <p:nvPr/>
        </p:nvSpPr>
        <p:spPr>
          <a:xfrm>
            <a:off x="611560" y="4077072"/>
            <a:ext cx="1584176" cy="720080"/>
          </a:xfrm>
          <a:prstGeom prst="wedgeRectCallout">
            <a:avLst>
              <a:gd name="adj1" fmla="val -9228"/>
              <a:gd name="adj2" fmla="val -214138"/>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310BD5"/>
                </a:solidFill>
              </a:rPr>
              <a:t>感觉器官</a:t>
            </a:r>
            <a:endParaRPr lang="zh-CN" altLang="en-US" sz="2400" b="1" dirty="0">
              <a:solidFill>
                <a:srgbClr val="310BD5"/>
              </a:solidFill>
            </a:endParaRPr>
          </a:p>
        </p:txBody>
      </p:sp>
      <p:sp>
        <p:nvSpPr>
          <p:cNvPr id="7" name="矩形标注 6"/>
          <p:cNvSpPr/>
          <p:nvPr/>
        </p:nvSpPr>
        <p:spPr>
          <a:xfrm>
            <a:off x="3707904" y="4221088"/>
            <a:ext cx="1584176" cy="576064"/>
          </a:xfrm>
          <a:prstGeom prst="wedgeRectCallout">
            <a:avLst>
              <a:gd name="adj1" fmla="val 52716"/>
              <a:gd name="adj2" fmla="val -186263"/>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310BD5"/>
                </a:solidFill>
              </a:rPr>
              <a:t>人脑</a:t>
            </a:r>
            <a:endParaRPr lang="zh-CN" altLang="en-US" sz="2400" b="1" dirty="0">
              <a:solidFill>
                <a:srgbClr val="310BD5"/>
              </a:solidFill>
            </a:endParaRPr>
          </a:p>
        </p:txBody>
      </p:sp>
      <p:sp>
        <p:nvSpPr>
          <p:cNvPr id="10" name="右大括号 9"/>
          <p:cNvSpPr/>
          <p:nvPr/>
        </p:nvSpPr>
        <p:spPr>
          <a:xfrm rot="5400000">
            <a:off x="5076056" y="1412776"/>
            <a:ext cx="504056" cy="3528392"/>
          </a:xfrm>
          <a:prstGeom prst="righ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标注 10"/>
          <p:cNvSpPr/>
          <p:nvPr/>
        </p:nvSpPr>
        <p:spPr>
          <a:xfrm>
            <a:off x="6588224" y="4221088"/>
            <a:ext cx="1800200" cy="576064"/>
          </a:xfrm>
          <a:prstGeom prst="wedgeRectCallout">
            <a:avLst>
              <a:gd name="adj1" fmla="val 7581"/>
              <a:gd name="adj2" fmla="val -278018"/>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310BD5"/>
                </a:solidFill>
              </a:rPr>
              <a:t>身体与四肢</a:t>
            </a:r>
            <a:endParaRPr lang="zh-CN" altLang="en-US" sz="2400" b="1" dirty="0">
              <a:solidFill>
                <a:srgbClr val="310BD5"/>
              </a:solidFill>
            </a:endParaRPr>
          </a:p>
        </p:txBody>
      </p:sp>
      <p:sp>
        <p:nvSpPr>
          <p:cNvPr id="13" name="AutoShape 9"/>
          <p:cNvSpPr>
            <a:spLocks noChangeArrowheads="1"/>
          </p:cNvSpPr>
          <p:nvPr/>
        </p:nvSpPr>
        <p:spPr bwMode="auto">
          <a:xfrm>
            <a:off x="179512" y="5733256"/>
            <a:ext cx="3707904" cy="720080"/>
          </a:xfrm>
          <a:prstGeom prst="wedgeRoundRectCallout">
            <a:avLst>
              <a:gd name="adj1" fmla="val -22353"/>
              <a:gd name="adj2" fmla="val -181116"/>
              <a:gd name="adj3" fmla="val 16667"/>
            </a:avLst>
          </a:prstGeom>
          <a:solidFill>
            <a:srgbClr val="FFCC99"/>
          </a:solidFill>
          <a:ln w="9525">
            <a:solidFill>
              <a:schemeClr val="tx1"/>
            </a:solidFill>
            <a:miter lim="800000"/>
          </a:ln>
          <a:effectLst/>
        </p:spPr>
        <p:txBody>
          <a:bodyPr/>
          <a:lstStyle/>
          <a:p>
            <a:pPr algn="ctr">
              <a:lnSpc>
                <a:spcPct val="150000"/>
              </a:lnSpc>
            </a:pPr>
            <a:r>
              <a:rPr lang="zh-CN" altLang="en-US" sz="2400" b="1" dirty="0" smtClean="0"/>
              <a:t>视觉、听觉、嗅觉、触觉</a:t>
            </a:r>
            <a:endParaRPr lang="zh-CN" altLang="en-US" sz="2400" b="1" dirty="0"/>
          </a:p>
        </p:txBody>
      </p:sp>
      <p:sp>
        <p:nvSpPr>
          <p:cNvPr id="14" name="AutoShape 9"/>
          <p:cNvSpPr>
            <a:spLocks noChangeArrowheads="1"/>
          </p:cNvSpPr>
          <p:nvPr/>
        </p:nvSpPr>
        <p:spPr bwMode="auto">
          <a:xfrm>
            <a:off x="4644008" y="5805264"/>
            <a:ext cx="4248472" cy="720080"/>
          </a:xfrm>
          <a:prstGeom prst="wedgeRoundRectCallout">
            <a:avLst>
              <a:gd name="adj1" fmla="val -44307"/>
              <a:gd name="adj2" fmla="val -173373"/>
              <a:gd name="adj3" fmla="val 16667"/>
            </a:avLst>
          </a:prstGeom>
          <a:solidFill>
            <a:srgbClr val="FFCC99"/>
          </a:solidFill>
          <a:ln w="9525">
            <a:solidFill>
              <a:schemeClr val="tx1"/>
            </a:solidFill>
            <a:miter lim="800000"/>
          </a:ln>
          <a:effectLst/>
        </p:spPr>
        <p:txBody>
          <a:bodyPr/>
          <a:lstStyle/>
          <a:p>
            <a:pPr algn="ctr">
              <a:lnSpc>
                <a:spcPct val="150000"/>
              </a:lnSpc>
            </a:pPr>
            <a:r>
              <a:rPr lang="zh-CN" altLang="en-US" sz="2400" b="1" dirty="0" smtClean="0"/>
              <a:t>人脑是智能活动的主要场所</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13" grpId="0" animBg="1"/>
      <p:bldP spid="6" grpId="1" animBg="1"/>
      <p:bldP spid="13" grpId="1" animBg="1"/>
      <p:bldP spid="7" grpId="0" animBg="1"/>
      <p:bldP spid="14" grpId="0" animBg="1"/>
      <p:bldP spid="7" grpId="1" animBg="1"/>
      <p:bldP spid="14" grpId="1" animBg="1"/>
      <p:bldP spid="11" grpId="0" animBg="1"/>
      <p:bldP spid="11" grpId="1" animBg="1"/>
      <p:bldP spid="10" grpId="0" animBg="1"/>
      <p:bldP spid="1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bwMode="auto">
          <a:xfrm>
            <a:off x="1340485" y="2352675"/>
            <a:ext cx="6461760" cy="591820"/>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a:t>
            </a: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智能的研究内容、方法和实现</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2" name="直接连接符 1"/>
          <p:cNvCxnSpPr/>
          <p:nvPr/>
        </p:nvCxnSpPr>
        <p:spPr>
          <a:xfrm>
            <a:off x="971550" y="3174365"/>
            <a:ext cx="7200265"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0100" y="1428736"/>
            <a:ext cx="6956276" cy="4880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786" name="Rectangle 2"/>
          <p:cNvSpPr>
            <a:spLocks noGrp="1" noChangeArrowheads="1"/>
          </p:cNvSpPr>
          <p:nvPr>
            <p:ph type="title"/>
          </p:nvPr>
        </p:nvSpPr>
        <p:spPr>
          <a:xfrm>
            <a:off x="467544" y="188640"/>
            <a:ext cx="8229600" cy="1143000"/>
          </a:xfrm>
        </p:spPr>
        <p:txBody>
          <a:bodyPr>
            <a:scene3d>
              <a:camera prst="orthographicFront"/>
              <a:lightRig rig="threePt" dir="t"/>
            </a:scene3d>
          </a:bodyPr>
          <a:lstStyle/>
          <a:p>
            <a:pPr algn="ctr"/>
            <a:r>
              <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《人工智能原理》</a:t>
            </a:r>
            <a:endPar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p:txBody>
      </p:sp>
      <p:sp>
        <p:nvSpPr>
          <p:cNvPr id="118787" name="Rectangle 3"/>
          <p:cNvSpPr>
            <a:spLocks noGrp="1" noChangeArrowheads="1"/>
          </p:cNvSpPr>
          <p:nvPr>
            <p:ph idx="1"/>
          </p:nvPr>
        </p:nvSpPr>
        <p:spPr>
          <a:xfrm>
            <a:off x="1844040" y="1927860"/>
            <a:ext cx="5454650" cy="2830830"/>
          </a:xfrm>
          <a:effectLst>
            <a:glow rad="101600">
              <a:schemeClr val="accent1">
                <a:satMod val="175000"/>
                <a:alpha val="40000"/>
              </a:schemeClr>
            </a:glow>
          </a:effectLst>
        </p:spPr>
        <p:txBody>
          <a:bodyPr>
            <a:noAutofit/>
            <a:scene3d>
              <a:camera prst="orthographicFront"/>
              <a:lightRig rig="threePt" dir="t"/>
            </a:scene3d>
          </a:bodyPr>
          <a:lstStyle/>
          <a:p>
            <a:pPr marL="571500" indent="-571500">
              <a:lnSpc>
                <a:spcPct val="150000"/>
              </a:lnSpc>
              <a:buSzPct val="100000"/>
              <a:buFont typeface="Wingdings" panose="05000000000000000000" pitchFamily="2" charset="2"/>
              <a:buChar char="Ø"/>
            </a:pPr>
            <a:r>
              <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专业必修课（学位课）</a:t>
            </a:r>
            <a:endPar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nSpc>
                <a:spcPct val="150000"/>
              </a:lnSpc>
              <a:buSzPct val="100000"/>
              <a:buFont typeface="Wingdings" panose="05000000000000000000" pitchFamily="2" charset="2"/>
              <a:buChar char="Ø"/>
            </a:pPr>
            <a:r>
              <a:rPr lang="en-US" altLang="zh-CN"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54</a:t>
            </a:r>
            <a:r>
              <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学时、</a:t>
            </a:r>
            <a:r>
              <a:rPr lang="en-US" altLang="zh-CN"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3</a:t>
            </a:r>
            <a:r>
              <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学分</a:t>
            </a:r>
            <a:endPar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nSpc>
                <a:spcPct val="150000"/>
              </a:lnSpc>
              <a:buSzPct val="100000"/>
              <a:buFont typeface="Wingdings" panose="05000000000000000000" pitchFamily="2" charset="2"/>
              <a:buChar char="Ø"/>
            </a:pPr>
            <a:r>
              <a:rPr lang="en-US" altLang="zh-CN" b="1" dirty="0" smtClean="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2</a:t>
            </a:r>
            <a:r>
              <a:rPr lang="zh-CN" altLang="en-US" b="1" dirty="0" smtClean="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周</a:t>
            </a:r>
            <a:r>
              <a:rPr lang="en-US" altLang="zh-CN" b="1" dirty="0" smtClean="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~15</a:t>
            </a:r>
            <a:r>
              <a:rPr lang="zh-CN" altLang="en-US" b="1" dirty="0" smtClean="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周</a:t>
            </a:r>
            <a:endParaRPr lang="zh-CN" altLang="en-US" b="1" dirty="0" smtClean="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467544" y="1340768"/>
            <a:ext cx="8208912" cy="0"/>
          </a:xfrm>
          <a:prstGeom prst="line">
            <a:avLst/>
          </a:prstGeom>
          <a:ln w="38100" cmpd="dbl">
            <a:solidFill>
              <a:schemeClr val="accent1">
                <a:shade val="50000"/>
              </a:schemeClr>
            </a:solidFill>
            <a:prstDash val="soli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ChangeArrowheads="1"/>
          </p:cNvSpPr>
          <p:nvPr/>
        </p:nvSpPr>
        <p:spPr bwMode="auto">
          <a:xfrm>
            <a:off x="3635375" y="3284538"/>
            <a:ext cx="1441450" cy="1944687"/>
          </a:xfrm>
          <a:prstGeom prst="rect">
            <a:avLst/>
          </a:prstGeom>
          <a:noFill/>
          <a:ln w="9525">
            <a:noFill/>
            <a:miter lim="800000"/>
          </a:ln>
          <a:effectLst/>
        </p:spPr>
        <p:txBody>
          <a:bodyPr/>
          <a:lstStyle/>
          <a:p>
            <a:pPr marL="342900" indent="-342900">
              <a:spcBef>
                <a:spcPct val="20000"/>
              </a:spcBef>
              <a:buClr>
                <a:schemeClr val="accent1"/>
              </a:buClr>
              <a:buSzPct val="65000"/>
              <a:buFont typeface="Wingdings" panose="05000000000000000000" pitchFamily="2" charset="2"/>
              <a:buChar char="n"/>
            </a:pPr>
            <a:endParaRPr lang="zh-CN" altLang="zh-CN" sz="2400">
              <a:latin typeface="宋体" panose="02010600030101010101" pitchFamily="2" charset="-122"/>
            </a:endParaRPr>
          </a:p>
        </p:txBody>
      </p:sp>
      <p:sp>
        <p:nvSpPr>
          <p:cNvPr id="35848" name="Rectangle 8"/>
          <p:cNvSpPr>
            <a:spLocks noChangeArrowheads="1"/>
          </p:cNvSpPr>
          <p:nvPr/>
        </p:nvSpPr>
        <p:spPr bwMode="auto">
          <a:xfrm>
            <a:off x="611560" y="4581128"/>
            <a:ext cx="7500990" cy="1432750"/>
          </a:xfrm>
          <a:prstGeom prst="rect">
            <a:avLst/>
          </a:prstGeom>
          <a:noFill/>
          <a:ln w="9525">
            <a:noFill/>
            <a:miter lim="800000"/>
          </a:ln>
          <a:effectLst/>
        </p:spPr>
        <p:txBody>
          <a:bodyPr/>
          <a:lstStyle/>
          <a:p>
            <a:pPr marL="342900" indent="-342900">
              <a:lnSpc>
                <a:spcPct val="150000"/>
              </a:lnSpc>
              <a:spcBef>
                <a:spcPct val="20000"/>
              </a:spcBef>
              <a:buClr>
                <a:schemeClr val="accent1"/>
              </a:buClr>
              <a:buSzPct val="65000"/>
              <a:buFont typeface="Wingdings" panose="05000000000000000000" pitchFamily="2" charset="2"/>
              <a:buChar char="n"/>
            </a:pPr>
            <a:r>
              <a:rPr lang="zh-CN" altLang="en-US" sz="2800" b="1" dirty="0">
                <a:solidFill>
                  <a:srgbClr val="C00000"/>
                </a:solidFill>
                <a:latin typeface="+mn-ea"/>
              </a:rPr>
              <a:t>人工智能的三种研究方法：</a:t>
            </a:r>
            <a:r>
              <a:rPr lang="zh-CN" altLang="en-US" sz="2800" b="1" dirty="0">
                <a:latin typeface="+mn-ea"/>
              </a:rPr>
              <a:t>即</a:t>
            </a:r>
            <a:r>
              <a:rPr lang="zh-CN" altLang="en-US" sz="2800" b="1" dirty="0">
                <a:solidFill>
                  <a:schemeClr val="hlink"/>
                </a:solidFill>
                <a:effectLst>
                  <a:outerShdw blurRad="38100" dist="38100" dir="2700000" algn="tl">
                    <a:srgbClr val="C0C0C0"/>
                  </a:outerShdw>
                </a:effectLst>
                <a:latin typeface="+mn-ea"/>
              </a:rPr>
              <a:t>功能模拟</a:t>
            </a:r>
            <a:r>
              <a:rPr lang="zh-CN" altLang="en-US" sz="2800" b="1" dirty="0">
                <a:latin typeface="+mn-ea"/>
              </a:rPr>
              <a:t>方法、</a:t>
            </a:r>
            <a:r>
              <a:rPr lang="zh-CN" altLang="en-US" sz="2800" b="1" dirty="0">
                <a:solidFill>
                  <a:schemeClr val="hlink"/>
                </a:solidFill>
                <a:effectLst>
                  <a:outerShdw blurRad="38100" dist="38100" dir="2700000" algn="tl">
                    <a:srgbClr val="C0C0C0"/>
                  </a:outerShdw>
                </a:effectLst>
                <a:latin typeface="+mn-ea"/>
              </a:rPr>
              <a:t>结构模拟</a:t>
            </a:r>
            <a:r>
              <a:rPr lang="zh-CN" altLang="en-US" sz="2800" b="1" dirty="0">
                <a:latin typeface="+mn-ea"/>
              </a:rPr>
              <a:t>方法和</a:t>
            </a:r>
            <a:r>
              <a:rPr lang="zh-CN" altLang="en-US" sz="2800" b="1" dirty="0">
                <a:solidFill>
                  <a:schemeClr val="hlink"/>
                </a:solidFill>
                <a:effectLst>
                  <a:outerShdw blurRad="38100" dist="38100" dir="2700000" algn="tl">
                    <a:srgbClr val="C0C0C0"/>
                  </a:outerShdw>
                </a:effectLst>
                <a:latin typeface="+mn-ea"/>
              </a:rPr>
              <a:t>行为模拟</a:t>
            </a:r>
            <a:r>
              <a:rPr lang="zh-CN" altLang="en-US" sz="2800" b="1" dirty="0" smtClean="0">
                <a:latin typeface="+mn-ea"/>
              </a:rPr>
              <a:t>方法</a:t>
            </a:r>
            <a:endParaRPr lang="zh-CN" altLang="en-US" sz="2800" b="1" dirty="0">
              <a:latin typeface="+mn-ea"/>
            </a:endParaRPr>
          </a:p>
        </p:txBody>
      </p:sp>
      <p:sp>
        <p:nvSpPr>
          <p:cNvPr id="13" name="Rectangle 2"/>
          <p:cNvSpPr txBox="1">
            <a:spLocks noChangeArrowheads="1"/>
          </p:cNvSpPr>
          <p:nvPr/>
        </p:nvSpPr>
        <p:spPr bwMode="auto">
          <a:xfrm>
            <a:off x="1202690" y="286385"/>
            <a:ext cx="6461760" cy="591820"/>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a:t>
            </a: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智能的研究内容、方法和实现</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14" name="直接连接符 13"/>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Rectangle 8"/>
          <p:cNvSpPr>
            <a:spLocks noChangeArrowheads="1"/>
          </p:cNvSpPr>
          <p:nvPr/>
        </p:nvSpPr>
        <p:spPr bwMode="auto">
          <a:xfrm>
            <a:off x="683568" y="1196752"/>
            <a:ext cx="7500990" cy="720080"/>
          </a:xfrm>
          <a:prstGeom prst="rect">
            <a:avLst/>
          </a:prstGeom>
          <a:noFill/>
          <a:ln w="9525">
            <a:noFill/>
            <a:miter lim="800000"/>
          </a:ln>
          <a:effectLst/>
        </p:spPr>
        <p:txBody>
          <a:bodyPr/>
          <a:lstStyle/>
          <a:p>
            <a:pPr marL="342900" indent="-342900">
              <a:lnSpc>
                <a:spcPct val="150000"/>
              </a:lnSpc>
              <a:spcBef>
                <a:spcPct val="20000"/>
              </a:spcBef>
              <a:buClr>
                <a:schemeClr val="accent1"/>
              </a:buClr>
              <a:buSzPct val="65000"/>
              <a:buFont typeface="Wingdings" panose="05000000000000000000" pitchFamily="2" charset="2"/>
              <a:buChar char="n"/>
            </a:pPr>
            <a:r>
              <a:rPr lang="zh-CN" altLang="en-US" sz="2800" b="1" dirty="0">
                <a:solidFill>
                  <a:srgbClr val="C00000"/>
                </a:solidFill>
                <a:latin typeface="+mn-ea"/>
              </a:rPr>
              <a:t>人工智能</a:t>
            </a:r>
            <a:r>
              <a:rPr lang="zh-CN" altLang="en-US" sz="2800" b="1" dirty="0" smtClean="0">
                <a:solidFill>
                  <a:srgbClr val="C00000"/>
                </a:solidFill>
                <a:latin typeface="+mn-ea"/>
              </a:rPr>
              <a:t>的研究内容</a:t>
            </a:r>
            <a:r>
              <a:rPr lang="zh-CN" altLang="en-US" sz="2800" b="1" dirty="0" smtClean="0">
                <a:solidFill>
                  <a:srgbClr val="C00000"/>
                </a:solidFill>
                <a:latin typeface="+mn-ea"/>
              </a:rPr>
              <a:t>：</a:t>
            </a:r>
            <a:endParaRPr lang="zh-CN" altLang="en-US" sz="2800" b="1" dirty="0">
              <a:solidFill>
                <a:srgbClr val="C00000"/>
              </a:solidFill>
              <a:latin typeface="+mn-ea"/>
            </a:endParaRPr>
          </a:p>
        </p:txBody>
      </p:sp>
      <p:sp>
        <p:nvSpPr>
          <p:cNvPr id="16" name="椭圆 15"/>
          <p:cNvSpPr/>
          <p:nvPr/>
        </p:nvSpPr>
        <p:spPr>
          <a:xfrm>
            <a:off x="3131840" y="2204864"/>
            <a:ext cx="1368152" cy="1152128"/>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275856" y="2492896"/>
            <a:ext cx="1008112" cy="584775"/>
          </a:xfrm>
          <a:prstGeom prst="rect">
            <a:avLst/>
          </a:prstGeom>
          <a:noFill/>
        </p:spPr>
        <p:txBody>
          <a:bodyPr wrap="square" rtlCol="0">
            <a:spAutoFit/>
          </a:bodyPr>
          <a:lstStyle/>
          <a:p>
            <a:pPr algn="ctr"/>
            <a:r>
              <a:rPr lang="zh-CN" altLang="en-US" sz="3200" b="1" dirty="0" smtClean="0">
                <a:solidFill>
                  <a:srgbClr val="310BD5"/>
                </a:solidFill>
                <a:effectLst>
                  <a:outerShdw blurRad="38100" dist="38100" dir="2700000" algn="tl">
                    <a:srgbClr val="000000">
                      <a:alpha val="43137"/>
                    </a:srgbClr>
                  </a:outerShdw>
                </a:effectLst>
              </a:rPr>
              <a:t>知识</a:t>
            </a:r>
            <a:endParaRPr lang="zh-CN" altLang="en-US" sz="3200" b="1" dirty="0">
              <a:solidFill>
                <a:srgbClr val="310BD5"/>
              </a:solidFill>
              <a:effectLst>
                <a:outerShdw blurRad="38100" dist="38100" dir="2700000" algn="tl">
                  <a:srgbClr val="000000">
                    <a:alpha val="43137"/>
                  </a:srgbClr>
                </a:outerShdw>
              </a:effectLst>
            </a:endParaRPr>
          </a:p>
        </p:txBody>
      </p:sp>
      <p:sp>
        <p:nvSpPr>
          <p:cNvPr id="18" name="TextBox 17"/>
          <p:cNvSpPr txBox="1"/>
          <p:nvPr/>
        </p:nvSpPr>
        <p:spPr>
          <a:xfrm>
            <a:off x="1475656" y="2492896"/>
            <a:ext cx="1008112" cy="584775"/>
          </a:xfrm>
          <a:prstGeom prst="rect">
            <a:avLst/>
          </a:prstGeom>
          <a:noFill/>
          <a:ln>
            <a:noFill/>
          </a:ln>
        </p:spPr>
        <p:txBody>
          <a:bodyPr wrap="square" rtlCol="0">
            <a:spAutoFit/>
          </a:bodyPr>
          <a:lstStyle/>
          <a:p>
            <a:pPr algn="ctr"/>
            <a:r>
              <a:rPr lang="zh-CN" altLang="en-US" sz="3200" b="1" dirty="0" smtClean="0">
                <a:solidFill>
                  <a:srgbClr val="00B050"/>
                </a:solidFill>
                <a:effectLst>
                  <a:outerShdw blurRad="38100" dist="38100" dir="2700000" algn="tl">
                    <a:srgbClr val="000000">
                      <a:alpha val="43137"/>
                    </a:srgbClr>
                  </a:outerShdw>
                </a:effectLst>
              </a:rPr>
              <a:t>表达</a:t>
            </a:r>
            <a:endParaRPr lang="zh-CN" altLang="en-US" sz="3200" b="1" dirty="0">
              <a:solidFill>
                <a:srgbClr val="00B050"/>
              </a:solidFill>
              <a:effectLst>
                <a:outerShdw blurRad="38100" dist="38100" dir="2700000" algn="tl">
                  <a:srgbClr val="000000">
                    <a:alpha val="43137"/>
                  </a:srgbClr>
                </a:outerShdw>
              </a:effectLst>
            </a:endParaRPr>
          </a:p>
        </p:txBody>
      </p:sp>
      <p:sp>
        <p:nvSpPr>
          <p:cNvPr id="19" name="TextBox 18"/>
          <p:cNvSpPr txBox="1"/>
          <p:nvPr/>
        </p:nvSpPr>
        <p:spPr>
          <a:xfrm>
            <a:off x="5148064" y="2420888"/>
            <a:ext cx="1008112" cy="584775"/>
          </a:xfrm>
          <a:prstGeom prst="rect">
            <a:avLst/>
          </a:prstGeom>
          <a:noFill/>
          <a:ln>
            <a:noFill/>
          </a:ln>
        </p:spPr>
        <p:txBody>
          <a:bodyPr wrap="square" rtlCol="0">
            <a:spAutoFit/>
          </a:bodyPr>
          <a:lstStyle/>
          <a:p>
            <a:pPr algn="ctr"/>
            <a:r>
              <a:rPr lang="zh-CN" altLang="en-US" sz="3200" b="1" dirty="0" smtClean="0">
                <a:solidFill>
                  <a:srgbClr val="00B050"/>
                </a:solidFill>
                <a:effectLst>
                  <a:outerShdw blurRad="38100" dist="38100" dir="2700000" algn="tl">
                    <a:srgbClr val="000000">
                      <a:alpha val="43137"/>
                    </a:srgbClr>
                  </a:outerShdw>
                </a:effectLst>
              </a:rPr>
              <a:t>获取</a:t>
            </a:r>
            <a:endParaRPr lang="zh-CN" altLang="en-US" sz="3200" b="1" dirty="0">
              <a:solidFill>
                <a:srgbClr val="00B050"/>
              </a:solidFill>
              <a:effectLst>
                <a:outerShdw blurRad="38100" dist="38100" dir="2700000" algn="tl">
                  <a:srgbClr val="000000">
                    <a:alpha val="43137"/>
                  </a:srgbClr>
                </a:outerShdw>
              </a:effectLst>
            </a:endParaRPr>
          </a:p>
        </p:txBody>
      </p:sp>
      <p:sp>
        <p:nvSpPr>
          <p:cNvPr id="20" name="TextBox 19"/>
          <p:cNvSpPr txBox="1"/>
          <p:nvPr/>
        </p:nvSpPr>
        <p:spPr>
          <a:xfrm>
            <a:off x="3275727" y="3717032"/>
            <a:ext cx="1008112" cy="584775"/>
          </a:xfrm>
          <a:prstGeom prst="rect">
            <a:avLst/>
          </a:prstGeom>
          <a:noFill/>
          <a:ln>
            <a:noFill/>
          </a:ln>
        </p:spPr>
        <p:txBody>
          <a:bodyPr wrap="square" rtlCol="0">
            <a:spAutoFit/>
          </a:bodyPr>
          <a:lstStyle/>
          <a:p>
            <a:pPr algn="ctr"/>
            <a:r>
              <a:rPr lang="zh-CN" altLang="en-US" sz="3200" b="1" dirty="0" smtClean="0">
                <a:solidFill>
                  <a:srgbClr val="00B050"/>
                </a:solidFill>
                <a:effectLst>
                  <a:outerShdw blurRad="38100" dist="38100" dir="2700000" algn="tl">
                    <a:srgbClr val="000000">
                      <a:alpha val="43137"/>
                    </a:srgbClr>
                  </a:outerShdw>
                </a:effectLst>
              </a:rPr>
              <a:t>应用</a:t>
            </a:r>
            <a:endParaRPr lang="zh-CN" altLang="en-US" sz="3200" b="1" dirty="0">
              <a:solidFill>
                <a:srgbClr val="00B050"/>
              </a:solidFill>
              <a:effectLst>
                <a:outerShdw blurRad="38100" dist="38100" dir="2700000" algn="tl">
                  <a:srgbClr val="000000">
                    <a:alpha val="43137"/>
                  </a:srgbClr>
                </a:outerShdw>
              </a:effectLst>
            </a:endParaRPr>
          </a:p>
        </p:txBody>
      </p:sp>
      <p:sp>
        <p:nvSpPr>
          <p:cNvPr id="21" name="右箭头 20"/>
          <p:cNvSpPr/>
          <p:nvPr/>
        </p:nvSpPr>
        <p:spPr>
          <a:xfrm>
            <a:off x="2483768" y="2708920"/>
            <a:ext cx="64807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4499992" y="2708920"/>
            <a:ext cx="64807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3707775" y="3356992"/>
            <a:ext cx="144016"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5">
                                            <p:txEl>
                                              <p:pRg st="4294967295" end="4294967295"/>
                                            </p:txEl>
                                          </p:spTgt>
                                        </p:tgtEl>
                                        <p:attrNameLst>
                                          <p:attrName>style.visibility</p:attrName>
                                        </p:attrNameLst>
                                      </p:cBhvr>
                                      <p:to>
                                        <p:strVal val="visible"/>
                                      </p:to>
                                    </p:set>
                                    <p:anim calcmode="lin" valueType="num">
                                      <p:cBhvr>
                                        <p:cTn id="7" dur="500" fill="hold"/>
                                        <p:tgtEl>
                                          <p:spTgt spid="15">
                                            <p:txEl>
                                              <p:p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15">
                                            <p:txEl>
                                              <p:pRg st="4294967295" end="4294967295"/>
                                            </p:txEl>
                                          </p:spTgt>
                                        </p:tgtEl>
                                        <p:attrNameLst>
                                          <p:attrName>ppt_h</p:attrName>
                                        </p:attrNameLst>
                                      </p:cBhvr>
                                      <p:tavLst>
                                        <p:tav tm="0">
                                          <p:val>
                                            <p:fltVal val="0"/>
                                          </p:val>
                                        </p:tav>
                                        <p:tav tm="100000">
                                          <p:val>
                                            <p:strVal val="#ppt_h"/>
                                          </p:val>
                                        </p:tav>
                                      </p:tavLst>
                                    </p:anim>
                                    <p:anim calcmode="lin" valueType="num">
                                      <p:cBhvr>
                                        <p:cTn id="9" dur="500" fill="hold"/>
                                        <p:tgtEl>
                                          <p:spTgt spid="15">
                                            <p:txEl>
                                              <p:pRg st="4294967295" end="4294967295"/>
                                            </p:txEl>
                                          </p:spTgt>
                                        </p:tgtEl>
                                        <p:attrNameLst>
                                          <p:attrName>ppt_x</p:attrName>
                                        </p:attrNameLst>
                                      </p:cBhvr>
                                      <p:tavLst>
                                        <p:tav tm="0">
                                          <p:val>
                                            <p:fltVal val="0.5"/>
                                          </p:val>
                                        </p:tav>
                                        <p:tav tm="100000">
                                          <p:val>
                                            <p:strVal val="#ppt_x"/>
                                          </p:val>
                                        </p:tav>
                                      </p:tavLst>
                                    </p:anim>
                                    <p:anim calcmode="lin" valueType="num">
                                      <p:cBhvr>
                                        <p:cTn id="10" dur="500" fill="hold"/>
                                        <p:tgtEl>
                                          <p:spTgt spid="15">
                                            <p:txEl>
                                              <p:pRg st="4294967295" end="4294967295"/>
                                            </p:txEl>
                                          </p:spTgt>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p:cTn id="15"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15">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5">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nodePh="1">
                                  <p:stCondLst>
                                    <p:cond delay="0"/>
                                  </p:stCondLst>
                                  <p:endCondLst>
                                    <p:cond evt="begin" delay="0">
                                      <p:tn val="21"/>
                                    </p:cond>
                                  </p:endCondLst>
                                  <p:childTnLst>
                                    <p:set>
                                      <p:cBhvr>
                                        <p:cTn id="22" dur="1" fill="hold">
                                          <p:stCondLst>
                                            <p:cond delay="0"/>
                                          </p:stCondLst>
                                        </p:cTn>
                                        <p:tgtEl>
                                          <p:spTgt spid="35844">
                                            <p:txEl>
                                              <p:pRg st="4294967295" end="4294967295"/>
                                            </p:txEl>
                                          </p:spTgt>
                                        </p:tgtEl>
                                        <p:attrNameLst>
                                          <p:attrName>style.visibility</p:attrName>
                                        </p:attrNameLst>
                                      </p:cBhvr>
                                      <p:to>
                                        <p:strVal val="visible"/>
                                      </p:to>
                                    </p:set>
                                    <p:anim calcmode="lin" valueType="num">
                                      <p:cBhvr additive="base">
                                        <p:cTn id="23" dur="500" fill="hold"/>
                                        <p:tgtEl>
                                          <p:spTgt spid="35844">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5844">
                                            <p:txEl>
                                              <p:pRg st="4294967295" end="4294967295"/>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nodePh="1">
                                  <p:stCondLst>
                                    <p:cond delay="0"/>
                                  </p:stCondLst>
                                  <p:endCondLst>
                                    <p:cond evt="begin" delay="0">
                                      <p:tn val="27"/>
                                    </p:cond>
                                  </p:endCondLst>
                                  <p:childTnLst>
                                    <p:set>
                                      <p:cBhvr>
                                        <p:cTn id="28" dur="1" fill="hold">
                                          <p:stCondLst>
                                            <p:cond delay="0"/>
                                          </p:stCondLst>
                                        </p:cTn>
                                        <p:tgtEl>
                                          <p:spTgt spid="35844">
                                            <p:txEl>
                                              <p:pRg st="0" end="0"/>
                                            </p:txEl>
                                          </p:spTgt>
                                        </p:tgtEl>
                                        <p:attrNameLst>
                                          <p:attrName>style.visibility</p:attrName>
                                        </p:attrNameLst>
                                      </p:cBhvr>
                                      <p:to>
                                        <p:strVal val="visible"/>
                                      </p:to>
                                    </p:set>
                                    <p:anim calcmode="lin" valueType="num">
                                      <p:cBhvr additive="base">
                                        <p:cTn id="29" dur="500" fill="hold"/>
                                        <p:tgtEl>
                                          <p:spTgt spid="35844">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58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528" fill="hold" grpId="0" nodeType="clickEffect">
                                  <p:stCondLst>
                                    <p:cond delay="0"/>
                                  </p:stCondLst>
                                  <p:childTnLst>
                                    <p:set>
                                      <p:cBhvr>
                                        <p:cTn id="34" dur="1" fill="hold">
                                          <p:stCondLst>
                                            <p:cond delay="0"/>
                                          </p:stCondLst>
                                        </p:cTn>
                                        <p:tgtEl>
                                          <p:spTgt spid="35848">
                                            <p:txEl>
                                              <p:pRg st="4294967295" end="4294967295"/>
                                            </p:txEl>
                                          </p:spTgt>
                                        </p:tgtEl>
                                        <p:attrNameLst>
                                          <p:attrName>style.visibility</p:attrName>
                                        </p:attrNameLst>
                                      </p:cBhvr>
                                      <p:to>
                                        <p:strVal val="visible"/>
                                      </p:to>
                                    </p:set>
                                    <p:anim calcmode="lin" valueType="num">
                                      <p:cBhvr>
                                        <p:cTn id="35" dur="500" fill="hold"/>
                                        <p:tgtEl>
                                          <p:spTgt spid="35848">
                                            <p:txEl>
                                              <p:pRg st="4294967295" end="4294967295"/>
                                            </p:txEl>
                                          </p:spTgt>
                                        </p:tgtEl>
                                        <p:attrNameLst>
                                          <p:attrName>ppt_w</p:attrName>
                                        </p:attrNameLst>
                                      </p:cBhvr>
                                      <p:tavLst>
                                        <p:tav tm="0">
                                          <p:val>
                                            <p:fltVal val="0"/>
                                          </p:val>
                                        </p:tav>
                                        <p:tav tm="100000">
                                          <p:val>
                                            <p:strVal val="#ppt_w"/>
                                          </p:val>
                                        </p:tav>
                                      </p:tavLst>
                                    </p:anim>
                                    <p:anim calcmode="lin" valueType="num">
                                      <p:cBhvr>
                                        <p:cTn id="36" dur="500" fill="hold"/>
                                        <p:tgtEl>
                                          <p:spTgt spid="35848">
                                            <p:txEl>
                                              <p:pRg st="4294967295" end="4294967295"/>
                                            </p:txEl>
                                          </p:spTgt>
                                        </p:tgtEl>
                                        <p:attrNameLst>
                                          <p:attrName>ppt_h</p:attrName>
                                        </p:attrNameLst>
                                      </p:cBhvr>
                                      <p:tavLst>
                                        <p:tav tm="0">
                                          <p:val>
                                            <p:fltVal val="0"/>
                                          </p:val>
                                        </p:tav>
                                        <p:tav tm="100000">
                                          <p:val>
                                            <p:strVal val="#ppt_h"/>
                                          </p:val>
                                        </p:tav>
                                      </p:tavLst>
                                    </p:anim>
                                    <p:anim calcmode="lin" valueType="num">
                                      <p:cBhvr>
                                        <p:cTn id="37" dur="500" fill="hold"/>
                                        <p:tgtEl>
                                          <p:spTgt spid="35848">
                                            <p:txEl>
                                              <p:pRg st="4294967295" end="4294967295"/>
                                            </p:txEl>
                                          </p:spTgt>
                                        </p:tgtEl>
                                        <p:attrNameLst>
                                          <p:attrName>ppt_x</p:attrName>
                                        </p:attrNameLst>
                                      </p:cBhvr>
                                      <p:tavLst>
                                        <p:tav tm="0">
                                          <p:val>
                                            <p:fltVal val="0.5"/>
                                          </p:val>
                                        </p:tav>
                                        <p:tav tm="100000">
                                          <p:val>
                                            <p:strVal val="#ppt_x"/>
                                          </p:val>
                                        </p:tav>
                                      </p:tavLst>
                                    </p:anim>
                                    <p:anim calcmode="lin" valueType="num">
                                      <p:cBhvr>
                                        <p:cTn id="38" dur="500" fill="hold"/>
                                        <p:tgtEl>
                                          <p:spTgt spid="35848">
                                            <p:txEl>
                                              <p:pRg st="4294967295" end="4294967295"/>
                                            </p:txEl>
                                          </p:spTgt>
                                        </p:tgtEl>
                                        <p:attrNameLst>
                                          <p:attrName>ppt_y</p:attrName>
                                        </p:attrNameLst>
                                      </p:cBhvr>
                                      <p:tavLst>
                                        <p:tav tm="0">
                                          <p:val>
                                            <p:fltVal val="0.5"/>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528" fill="hold" grpId="0" nodeType="clickEffect">
                                  <p:stCondLst>
                                    <p:cond delay="0"/>
                                  </p:stCondLst>
                                  <p:childTnLst>
                                    <p:set>
                                      <p:cBhvr>
                                        <p:cTn id="42" dur="1" fill="hold">
                                          <p:stCondLst>
                                            <p:cond delay="0"/>
                                          </p:stCondLst>
                                        </p:cTn>
                                        <p:tgtEl>
                                          <p:spTgt spid="35848">
                                            <p:txEl>
                                              <p:pRg st="0" end="0"/>
                                            </p:txEl>
                                          </p:spTgt>
                                        </p:tgtEl>
                                        <p:attrNameLst>
                                          <p:attrName>style.visibility</p:attrName>
                                        </p:attrNameLst>
                                      </p:cBhvr>
                                      <p:to>
                                        <p:strVal val="visible"/>
                                      </p:to>
                                    </p:set>
                                    <p:anim calcmode="lin" valueType="num">
                                      <p:cBhvr>
                                        <p:cTn id="43" dur="500" fill="hold"/>
                                        <p:tgtEl>
                                          <p:spTgt spid="3584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35848">
                                            <p:txEl>
                                              <p:pRg st="0" end="0"/>
                                            </p:txEl>
                                          </p:spTgt>
                                        </p:tgtEl>
                                        <p:attrNameLst>
                                          <p:attrName>ppt_h</p:attrName>
                                        </p:attrNameLst>
                                      </p:cBhvr>
                                      <p:tavLst>
                                        <p:tav tm="0">
                                          <p:val>
                                            <p:fltVal val="0"/>
                                          </p:val>
                                        </p:tav>
                                        <p:tav tm="100000">
                                          <p:val>
                                            <p:strVal val="#ppt_h"/>
                                          </p:val>
                                        </p:tav>
                                      </p:tavLst>
                                    </p:anim>
                                    <p:anim calcmode="lin" valueType="num">
                                      <p:cBhvr>
                                        <p:cTn id="45" dur="500" fill="hold"/>
                                        <p:tgtEl>
                                          <p:spTgt spid="35848">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35848">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utoUpdateAnimBg="0" build="p"/>
      <p:bldP spid="35848" grpId="0" autoUpdateAnimBg="0" build="p"/>
      <p:bldP spid="15" grpId="0" autoUpdateAnimBg="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6" name="Rectangle 8"/>
          <p:cNvSpPr>
            <a:spLocks noChangeArrowheads="1"/>
          </p:cNvSpPr>
          <p:nvPr/>
        </p:nvSpPr>
        <p:spPr bwMode="auto">
          <a:xfrm>
            <a:off x="1547664" y="2060848"/>
            <a:ext cx="6000792" cy="3429024"/>
          </a:xfrm>
          <a:prstGeom prst="rect">
            <a:avLst/>
          </a:prstGeom>
          <a:noFill/>
          <a:ln w="9525">
            <a:noFill/>
            <a:miter lim="800000"/>
          </a:ln>
          <a:effectLst/>
        </p:spPr>
        <p:txBody>
          <a:bodyPr/>
          <a:lstStyle/>
          <a:p>
            <a:pPr marL="342900" indent="-342900">
              <a:lnSpc>
                <a:spcPct val="150000"/>
              </a:lnSpc>
              <a:spcBef>
                <a:spcPct val="20000"/>
              </a:spcBef>
              <a:buClr>
                <a:schemeClr val="accent1"/>
              </a:buClr>
              <a:buSzPct val="65000"/>
            </a:pPr>
            <a:r>
              <a:rPr lang="en-US" altLang="zh-CN" sz="2800" b="1" dirty="0" smtClean="0">
                <a:latin typeface="+mn-ea"/>
              </a:rPr>
              <a:t>——</a:t>
            </a:r>
            <a:r>
              <a:rPr lang="zh-CN" altLang="en-US" sz="2800" b="1" dirty="0" smtClean="0">
                <a:latin typeface="+mn-ea"/>
              </a:rPr>
              <a:t>三</a:t>
            </a:r>
            <a:r>
              <a:rPr lang="zh-CN" altLang="en-US" sz="2800" b="1" dirty="0">
                <a:latin typeface="+mn-ea"/>
              </a:rPr>
              <a:t>种不同的认知观</a:t>
            </a:r>
            <a:endParaRPr lang="zh-CN" altLang="en-US" sz="2800" b="1" dirty="0">
              <a:latin typeface="+mn-ea"/>
            </a:endParaRPr>
          </a:p>
          <a:p>
            <a:pPr marL="669925" lvl="1" indent="-325755">
              <a:lnSpc>
                <a:spcPct val="150000"/>
              </a:lnSpc>
              <a:spcBef>
                <a:spcPct val="20000"/>
              </a:spcBef>
              <a:buClr>
                <a:schemeClr val="accent2"/>
              </a:buClr>
              <a:buSzPct val="60000"/>
              <a:buFont typeface="Wingdings" panose="05000000000000000000" pitchFamily="2" charset="2"/>
              <a:buChar char="q"/>
            </a:pPr>
            <a:r>
              <a:rPr lang="zh-CN" altLang="en-US" sz="2800" b="1" dirty="0">
                <a:solidFill>
                  <a:srgbClr val="310BD5"/>
                </a:solidFill>
                <a:latin typeface="+mn-ea"/>
              </a:rPr>
              <a:t>符号主义（</a:t>
            </a:r>
            <a:r>
              <a:rPr lang="en-US" altLang="zh-CN" sz="2800" b="1" dirty="0" err="1">
                <a:solidFill>
                  <a:srgbClr val="310BD5"/>
                </a:solidFill>
                <a:latin typeface="+mn-ea"/>
              </a:rPr>
              <a:t>Symbolicism</a:t>
            </a:r>
            <a:r>
              <a:rPr lang="zh-CN" altLang="en-US" sz="2800" b="1" dirty="0">
                <a:solidFill>
                  <a:srgbClr val="310BD5"/>
                </a:solidFill>
                <a:latin typeface="+mn-ea"/>
              </a:rPr>
              <a:t>）</a:t>
            </a:r>
            <a:endParaRPr lang="zh-CN" altLang="en-US" sz="2800" b="1" dirty="0">
              <a:solidFill>
                <a:srgbClr val="310BD5"/>
              </a:solidFill>
              <a:latin typeface="+mn-ea"/>
            </a:endParaRPr>
          </a:p>
          <a:p>
            <a:pPr marL="669925" lvl="1" indent="-325755">
              <a:lnSpc>
                <a:spcPct val="150000"/>
              </a:lnSpc>
              <a:spcBef>
                <a:spcPct val="20000"/>
              </a:spcBef>
              <a:buClr>
                <a:schemeClr val="accent2"/>
              </a:buClr>
              <a:buSzPct val="60000"/>
              <a:buFont typeface="Wingdings" panose="05000000000000000000" pitchFamily="2" charset="2"/>
              <a:buChar char="q"/>
            </a:pPr>
            <a:r>
              <a:rPr lang="zh-CN" altLang="en-US" sz="2800" b="1" dirty="0">
                <a:solidFill>
                  <a:srgbClr val="310BD5"/>
                </a:solidFill>
                <a:latin typeface="+mn-ea"/>
              </a:rPr>
              <a:t>连接主义（</a:t>
            </a:r>
            <a:r>
              <a:rPr lang="en-US" altLang="zh-CN" sz="2800" b="1" dirty="0">
                <a:solidFill>
                  <a:srgbClr val="310BD5"/>
                </a:solidFill>
                <a:latin typeface="+mn-ea"/>
              </a:rPr>
              <a:t>Connectionism</a:t>
            </a:r>
            <a:r>
              <a:rPr lang="zh-CN" altLang="en-US" sz="2800" b="1" dirty="0">
                <a:solidFill>
                  <a:srgbClr val="310BD5"/>
                </a:solidFill>
                <a:latin typeface="+mn-ea"/>
              </a:rPr>
              <a:t>）</a:t>
            </a:r>
            <a:endParaRPr lang="zh-CN" altLang="en-US" sz="2800" b="1" dirty="0">
              <a:solidFill>
                <a:srgbClr val="310BD5"/>
              </a:solidFill>
              <a:latin typeface="+mn-ea"/>
            </a:endParaRPr>
          </a:p>
          <a:p>
            <a:pPr marL="669925" lvl="1" indent="-325755">
              <a:lnSpc>
                <a:spcPct val="150000"/>
              </a:lnSpc>
              <a:spcBef>
                <a:spcPct val="20000"/>
              </a:spcBef>
              <a:buClr>
                <a:schemeClr val="accent2"/>
              </a:buClr>
              <a:buSzPct val="60000"/>
              <a:buFont typeface="Wingdings" panose="05000000000000000000" pitchFamily="2" charset="2"/>
              <a:buChar char="q"/>
            </a:pPr>
            <a:r>
              <a:rPr lang="zh-CN" altLang="en-US" sz="2800" b="1" dirty="0">
                <a:solidFill>
                  <a:srgbClr val="310BD5"/>
                </a:solidFill>
                <a:latin typeface="+mn-ea"/>
              </a:rPr>
              <a:t>行为主义（</a:t>
            </a:r>
            <a:r>
              <a:rPr lang="en-US" altLang="zh-CN" sz="2800" b="1" dirty="0" err="1">
                <a:solidFill>
                  <a:srgbClr val="310BD5"/>
                </a:solidFill>
                <a:latin typeface="+mn-ea"/>
              </a:rPr>
              <a:t>Actionism</a:t>
            </a:r>
            <a:r>
              <a:rPr lang="zh-CN" altLang="en-US" sz="2800" b="1" dirty="0">
                <a:solidFill>
                  <a:srgbClr val="310BD5"/>
                </a:solidFill>
                <a:latin typeface="+mn-ea"/>
              </a:rPr>
              <a:t>）</a:t>
            </a:r>
            <a:endParaRPr lang="zh-CN" altLang="en-US" sz="2800" b="1" dirty="0">
              <a:solidFill>
                <a:srgbClr val="310BD5"/>
              </a:solidFill>
              <a:latin typeface="+mn-ea"/>
            </a:endParaRPr>
          </a:p>
        </p:txBody>
      </p:sp>
      <p:sp>
        <p:nvSpPr>
          <p:cNvPr id="6" name="Rectangle 40"/>
          <p:cNvSpPr>
            <a:spLocks noChangeArrowheads="1"/>
          </p:cNvSpPr>
          <p:nvPr/>
        </p:nvSpPr>
        <p:spPr bwMode="auto">
          <a:xfrm>
            <a:off x="683568" y="1340768"/>
            <a:ext cx="3857652" cy="477838"/>
          </a:xfrm>
          <a:prstGeom prst="rect">
            <a:avLst/>
          </a:prstGeom>
          <a:noFill/>
          <a:ln w="9525">
            <a:noFill/>
            <a:miter lim="800000"/>
          </a:ln>
          <a:effectLst/>
        </p:spPr>
        <p:txBody>
          <a:bodyPr anchor="b"/>
          <a:lstStyle/>
          <a:p>
            <a:pPr>
              <a:buClr>
                <a:srgbClr val="0070C0"/>
              </a:buClr>
              <a:buSzPct val="60000"/>
              <a:buFont typeface="Wingdings" panose="05000000000000000000" pitchFamily="2" charset="2"/>
              <a:buChar char="n"/>
            </a:pPr>
            <a:r>
              <a:rPr lang="zh-CN" altLang="en-US" sz="2800" b="1" dirty="0" smtClean="0">
                <a:latin typeface="+mn-ea"/>
              </a:rPr>
              <a:t> </a:t>
            </a:r>
            <a:r>
              <a:rPr lang="zh-CN" altLang="en-US" sz="2800" b="1" dirty="0" smtClean="0">
                <a:solidFill>
                  <a:srgbClr val="C00000"/>
                </a:solidFill>
                <a:latin typeface="+mn-ea"/>
              </a:rPr>
              <a:t>机器智能的实现</a:t>
            </a:r>
            <a:endParaRPr lang="zh-CN" altLang="en-US" sz="2800" b="1" dirty="0">
              <a:solidFill>
                <a:srgbClr val="C00000"/>
              </a:solidFill>
              <a:latin typeface="+mn-ea"/>
            </a:endParaRPr>
          </a:p>
        </p:txBody>
      </p:sp>
      <p:sp>
        <p:nvSpPr>
          <p:cNvPr id="12" name="Rectangle 2"/>
          <p:cNvSpPr txBox="1">
            <a:spLocks noChangeArrowheads="1"/>
          </p:cNvSpPr>
          <p:nvPr/>
        </p:nvSpPr>
        <p:spPr bwMode="auto">
          <a:xfrm>
            <a:off x="1223645" y="260350"/>
            <a:ext cx="6552565" cy="591820"/>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a:t>
            </a: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智能的研究内容、方法和实现</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13" name="直接连接符 12"/>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16">
                                            <p:txEl>
                                              <p:pRg st="4294967295" end="4294967295"/>
                                            </p:txEl>
                                          </p:spTgt>
                                        </p:tgtEl>
                                        <p:attrNameLst>
                                          <p:attrName>style.visibility</p:attrName>
                                        </p:attrNameLst>
                                      </p:cBhvr>
                                      <p:to>
                                        <p:strVal val="visible"/>
                                      </p:to>
                                    </p:set>
                                    <p:animEffect transition="in" filter="randombar(horizontal)">
                                      <p:cBhvr>
                                        <p:cTn id="7" dur="500"/>
                                        <p:tgtEl>
                                          <p:spTgt spid="43016">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016">
                                            <p:txEl>
                                              <p:pRg st="0" end="0"/>
                                            </p:txEl>
                                          </p:spTgt>
                                        </p:tgtEl>
                                        <p:attrNameLst>
                                          <p:attrName>style.visibility</p:attrName>
                                        </p:attrNameLst>
                                      </p:cBhvr>
                                      <p:to>
                                        <p:strVal val="visible"/>
                                      </p:to>
                                    </p:set>
                                    <p:animEffect transition="in" filter="randombar(horizontal)">
                                      <p:cBhvr>
                                        <p:cTn id="12" dur="500"/>
                                        <p:tgtEl>
                                          <p:spTgt spid="43016">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3016">
                                            <p:txEl>
                                              <p:pRg st="1" end="1"/>
                                            </p:txEl>
                                          </p:spTgt>
                                        </p:tgtEl>
                                        <p:attrNameLst>
                                          <p:attrName>style.visibility</p:attrName>
                                        </p:attrNameLst>
                                      </p:cBhvr>
                                      <p:to>
                                        <p:strVal val="visible"/>
                                      </p:to>
                                    </p:set>
                                    <p:animEffect transition="in" filter="randombar(horizontal)">
                                      <p:cBhvr>
                                        <p:cTn id="15" dur="500"/>
                                        <p:tgtEl>
                                          <p:spTgt spid="43016">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3016">
                                            <p:txEl>
                                              <p:pRg st="2" end="2"/>
                                            </p:txEl>
                                          </p:spTgt>
                                        </p:tgtEl>
                                        <p:attrNameLst>
                                          <p:attrName>style.visibility</p:attrName>
                                        </p:attrNameLst>
                                      </p:cBhvr>
                                      <p:to>
                                        <p:strVal val="visible"/>
                                      </p:to>
                                    </p:set>
                                    <p:animEffect transition="in" filter="randombar(horizontal)">
                                      <p:cBhvr>
                                        <p:cTn id="18" dur="500"/>
                                        <p:tgtEl>
                                          <p:spTgt spid="43016">
                                            <p:txEl>
                                              <p:pRg st="2" end="2"/>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3016">
                                            <p:txEl>
                                              <p:pRg st="3" end="3"/>
                                            </p:txEl>
                                          </p:spTgt>
                                        </p:tgtEl>
                                        <p:attrNameLst>
                                          <p:attrName>style.visibility</p:attrName>
                                        </p:attrNameLst>
                                      </p:cBhvr>
                                      <p:to>
                                        <p:strVal val="visible"/>
                                      </p:to>
                                    </p:set>
                                    <p:animEffect transition="in" filter="randombar(horizontal)">
                                      <p:cBhvr>
                                        <p:cTn id="21" dur="500"/>
                                        <p:tgtEl>
                                          <p:spTgt spid="430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autoUpdateAnimBg="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ChangeArrowheads="1"/>
          </p:cNvSpPr>
          <p:nvPr/>
        </p:nvSpPr>
        <p:spPr bwMode="auto">
          <a:xfrm>
            <a:off x="3635375" y="3284538"/>
            <a:ext cx="1441450" cy="1944687"/>
          </a:xfrm>
          <a:prstGeom prst="rect">
            <a:avLst/>
          </a:prstGeom>
          <a:noFill/>
          <a:ln w="9525">
            <a:noFill/>
            <a:miter lim="800000"/>
          </a:ln>
          <a:effectLst/>
        </p:spPr>
        <p:txBody>
          <a:bodyPr/>
          <a:lstStyle/>
          <a:p>
            <a:pPr marL="342900" indent="-342900">
              <a:spcBef>
                <a:spcPct val="20000"/>
              </a:spcBef>
              <a:buClr>
                <a:schemeClr val="accent1"/>
              </a:buClr>
              <a:buSzPct val="65000"/>
              <a:buFont typeface="Wingdings" panose="05000000000000000000" pitchFamily="2" charset="2"/>
              <a:buChar char="n"/>
            </a:pPr>
            <a:endParaRPr lang="zh-CN" altLang="zh-CN" sz="2400" b="1">
              <a:latin typeface="+mn-ea"/>
            </a:endParaRPr>
          </a:p>
        </p:txBody>
      </p:sp>
      <p:sp>
        <p:nvSpPr>
          <p:cNvPr id="46087" name="Rectangle 7"/>
          <p:cNvSpPr>
            <a:spLocks noChangeArrowheads="1"/>
          </p:cNvSpPr>
          <p:nvPr/>
        </p:nvSpPr>
        <p:spPr bwMode="auto">
          <a:xfrm>
            <a:off x="395536" y="2492896"/>
            <a:ext cx="8135937" cy="3240088"/>
          </a:xfrm>
          <a:prstGeom prst="rect">
            <a:avLst/>
          </a:prstGeom>
          <a:noFill/>
          <a:ln w="9525">
            <a:noFill/>
            <a:miter lim="800000"/>
          </a:ln>
          <a:effectLst/>
        </p:spPr>
        <p:txBody>
          <a:bodyPr/>
          <a:lstStyle/>
          <a:p>
            <a:pPr marL="669925" lvl="1" indent="-325755">
              <a:lnSpc>
                <a:spcPct val="120000"/>
              </a:lnSpc>
              <a:spcBef>
                <a:spcPts val="20"/>
              </a:spcBef>
              <a:spcAft>
                <a:spcPts val="0"/>
              </a:spcAft>
              <a:buClr>
                <a:schemeClr val="accent2"/>
              </a:buClr>
              <a:buSzPct val="60000"/>
              <a:buFont typeface="Wingdings" panose="05000000000000000000" pitchFamily="2" charset="2"/>
              <a:buChar char="q"/>
            </a:pPr>
            <a:r>
              <a:rPr lang="zh-CN" altLang="en-US" sz="2400" b="1" dirty="0">
                <a:latin typeface="+mn-ea"/>
              </a:rPr>
              <a:t>又称逻辑主义、心理学派或计算机学派，可简称为逻辑派或功能派。其原理主要为</a:t>
            </a:r>
            <a:r>
              <a:rPr lang="zh-CN" altLang="en-US" sz="2400" b="1" dirty="0">
                <a:solidFill>
                  <a:srgbClr val="FC0000"/>
                </a:solidFill>
                <a:effectLst>
                  <a:outerShdw blurRad="38100" dist="38100" dir="2700000" algn="tl">
                    <a:srgbClr val="C0C0C0"/>
                  </a:outerShdw>
                </a:effectLst>
                <a:latin typeface="+mn-ea"/>
              </a:rPr>
              <a:t>物理符号系统假设</a:t>
            </a:r>
            <a:r>
              <a:rPr lang="zh-CN" altLang="en-US" sz="2400" b="1" dirty="0">
                <a:latin typeface="+mn-ea"/>
              </a:rPr>
              <a:t>和</a:t>
            </a:r>
            <a:r>
              <a:rPr lang="zh-CN" altLang="en-US" sz="2400" b="1" dirty="0">
                <a:solidFill>
                  <a:srgbClr val="FF0000"/>
                </a:solidFill>
                <a:effectLst>
                  <a:outerShdw blurRad="38100" dist="38100" dir="2700000" algn="tl">
                    <a:srgbClr val="C0C0C0"/>
                  </a:outerShdw>
                </a:effectLst>
                <a:latin typeface="+mn-ea"/>
              </a:rPr>
              <a:t>有限合理性原理</a:t>
            </a:r>
            <a:endParaRPr lang="zh-CN" altLang="en-US" sz="2400" b="1" dirty="0">
              <a:solidFill>
                <a:srgbClr val="FF0000"/>
              </a:solidFill>
              <a:latin typeface="+mn-ea"/>
            </a:endParaRPr>
          </a:p>
          <a:p>
            <a:pPr marL="669925" lvl="1" indent="-325755">
              <a:lnSpc>
                <a:spcPct val="120000"/>
              </a:lnSpc>
              <a:spcBef>
                <a:spcPts val="20"/>
              </a:spcBef>
              <a:spcAft>
                <a:spcPts val="0"/>
              </a:spcAft>
              <a:buClr>
                <a:schemeClr val="accent2"/>
              </a:buClr>
              <a:buSzPct val="60000"/>
              <a:buFont typeface="Wingdings" panose="05000000000000000000" pitchFamily="2" charset="2"/>
              <a:buChar char="q"/>
            </a:pPr>
            <a:r>
              <a:rPr lang="zh-CN" altLang="en-US" sz="2400" b="1" dirty="0">
                <a:latin typeface="+mn-ea"/>
              </a:rPr>
              <a:t>采用“黑盒”研究法。</a:t>
            </a:r>
            <a:endParaRPr lang="zh-CN" altLang="en-US" sz="2400" b="1" dirty="0">
              <a:latin typeface="+mn-ea"/>
            </a:endParaRPr>
          </a:p>
          <a:p>
            <a:pPr marL="1022350" lvl="2" indent="-351155">
              <a:lnSpc>
                <a:spcPct val="120000"/>
              </a:lnSpc>
              <a:spcBef>
                <a:spcPts val="20"/>
              </a:spcBef>
              <a:spcAft>
                <a:spcPts val="0"/>
              </a:spcAft>
              <a:buClr>
                <a:schemeClr val="accent1"/>
              </a:buClr>
              <a:buSzPct val="65000"/>
              <a:buFont typeface="Wingdings" panose="05000000000000000000" pitchFamily="2" charset="2"/>
              <a:buChar char="n"/>
            </a:pPr>
            <a:r>
              <a:rPr lang="zh-CN" altLang="en-US" sz="2400" b="1" dirty="0">
                <a:latin typeface="+mn-ea"/>
              </a:rPr>
              <a:t>认为</a:t>
            </a:r>
            <a:r>
              <a:rPr lang="en-US" altLang="zh-CN" sz="2400" b="1" dirty="0">
                <a:latin typeface="+mn-ea"/>
              </a:rPr>
              <a:t>AI</a:t>
            </a:r>
            <a:r>
              <a:rPr lang="zh-CN" altLang="en-US" sz="2400" b="1" dirty="0">
                <a:latin typeface="+mn-ea"/>
              </a:rPr>
              <a:t>源于</a:t>
            </a:r>
            <a:r>
              <a:rPr lang="zh-CN" altLang="en-US" sz="2400" b="1" dirty="0">
                <a:solidFill>
                  <a:srgbClr val="FF0000"/>
                </a:solidFill>
                <a:effectLst>
                  <a:outerShdw blurRad="38100" dist="38100" dir="2700000" algn="tl">
                    <a:srgbClr val="000000">
                      <a:alpha val="43137"/>
                    </a:srgbClr>
                  </a:outerShdw>
                </a:effectLst>
                <a:latin typeface="+mn-ea"/>
              </a:rPr>
              <a:t>数理逻辑</a:t>
            </a:r>
            <a:r>
              <a:rPr lang="zh-CN" altLang="en-US" sz="2400" b="1" dirty="0">
                <a:latin typeface="+mn-ea"/>
              </a:rPr>
              <a:t>。</a:t>
            </a:r>
            <a:endParaRPr lang="zh-CN" altLang="en-US" sz="2400" b="1" dirty="0">
              <a:latin typeface="+mn-ea"/>
            </a:endParaRPr>
          </a:p>
          <a:p>
            <a:pPr marL="1022350" lvl="2" indent="-351155">
              <a:lnSpc>
                <a:spcPct val="120000"/>
              </a:lnSpc>
              <a:spcBef>
                <a:spcPts val="20"/>
              </a:spcBef>
              <a:spcAft>
                <a:spcPts val="0"/>
              </a:spcAft>
              <a:buClr>
                <a:schemeClr val="accent1"/>
              </a:buClr>
              <a:buSzPct val="65000"/>
              <a:buFont typeface="Wingdings" panose="05000000000000000000" pitchFamily="2" charset="2"/>
              <a:buChar char="n"/>
            </a:pPr>
            <a:r>
              <a:rPr lang="zh-CN" altLang="en-US" sz="2400" b="1" dirty="0">
                <a:latin typeface="+mn-ea"/>
              </a:rPr>
              <a:t>人类的智能的基本单元是符号，认知过程是符号表示下的符号运算。</a:t>
            </a:r>
            <a:endParaRPr lang="zh-CN" altLang="en-US" sz="2400" b="1" dirty="0">
              <a:latin typeface="+mn-ea"/>
            </a:endParaRPr>
          </a:p>
        </p:txBody>
      </p:sp>
      <p:sp>
        <p:nvSpPr>
          <p:cNvPr id="46088" name="Rectangle 8"/>
          <p:cNvSpPr>
            <a:spLocks noChangeArrowheads="1"/>
          </p:cNvSpPr>
          <p:nvPr/>
        </p:nvSpPr>
        <p:spPr bwMode="auto">
          <a:xfrm>
            <a:off x="1475740" y="1844675"/>
            <a:ext cx="5489575" cy="495300"/>
          </a:xfrm>
          <a:prstGeom prst="rect">
            <a:avLst/>
          </a:prstGeom>
          <a:solidFill>
            <a:schemeClr val="accent6">
              <a:lumMod val="20000"/>
              <a:lumOff val="80000"/>
            </a:schemeClr>
          </a:solidFill>
          <a:ln w="9525">
            <a:noFill/>
            <a:miter lim="800000"/>
          </a:ln>
          <a:effectLst/>
        </p:spPr>
        <p:txBody>
          <a:bodyPr anchor="b"/>
          <a:lstStyle/>
          <a:p>
            <a:pPr algn="ctr"/>
            <a:r>
              <a:rPr kumimoji="1" lang="zh-CN" altLang="en-US" sz="2800" b="1" dirty="0">
                <a:solidFill>
                  <a:schemeClr val="accent6">
                    <a:lumMod val="50000"/>
                  </a:schemeClr>
                </a:solidFill>
                <a:effectLst>
                  <a:outerShdw blurRad="38100" dist="38100" dir="2700000" algn="tl">
                    <a:srgbClr val="C0C0C0"/>
                  </a:outerShdw>
                </a:effectLst>
                <a:latin typeface="+mn-ea"/>
              </a:rPr>
              <a:t>符号主义</a:t>
            </a:r>
            <a:r>
              <a:rPr lang="en-US" altLang="zh-CN" sz="2800" b="1" dirty="0">
                <a:solidFill>
                  <a:schemeClr val="accent6">
                    <a:lumMod val="50000"/>
                  </a:schemeClr>
                </a:solidFill>
                <a:effectLst>
                  <a:outerShdw blurRad="38100" dist="38100" dir="2700000" algn="tl">
                    <a:srgbClr val="C0C0C0"/>
                  </a:outerShdw>
                </a:effectLst>
                <a:latin typeface="+mn-ea"/>
              </a:rPr>
              <a:t>——</a:t>
            </a:r>
            <a:r>
              <a:rPr lang="zh-CN" altLang="en-US" sz="2800" b="1" dirty="0">
                <a:solidFill>
                  <a:schemeClr val="accent6">
                    <a:lumMod val="50000"/>
                  </a:schemeClr>
                </a:solidFill>
                <a:effectLst>
                  <a:outerShdw blurRad="38100" dist="38100" dir="2700000" algn="tl">
                    <a:srgbClr val="C0C0C0"/>
                  </a:outerShdw>
                </a:effectLst>
                <a:latin typeface="+mn-ea"/>
              </a:rPr>
              <a:t>功能模拟的方法</a:t>
            </a:r>
            <a:endParaRPr lang="zh-CN" altLang="en-US" sz="2800" b="1" dirty="0">
              <a:solidFill>
                <a:schemeClr val="accent6">
                  <a:lumMod val="50000"/>
                </a:schemeClr>
              </a:solidFill>
              <a:effectLst>
                <a:outerShdw blurRad="38100" dist="38100" dir="2700000" algn="tl">
                  <a:srgbClr val="C0C0C0"/>
                </a:outerShdw>
              </a:effectLst>
              <a:latin typeface="+mn-ea"/>
            </a:endParaRPr>
          </a:p>
        </p:txBody>
      </p:sp>
      <p:sp>
        <p:nvSpPr>
          <p:cNvPr id="14" name="Rectangle 40"/>
          <p:cNvSpPr>
            <a:spLocks noChangeArrowheads="1"/>
          </p:cNvSpPr>
          <p:nvPr/>
        </p:nvSpPr>
        <p:spPr bwMode="auto">
          <a:xfrm>
            <a:off x="395536" y="1124744"/>
            <a:ext cx="3857652" cy="477838"/>
          </a:xfrm>
          <a:prstGeom prst="rect">
            <a:avLst/>
          </a:prstGeom>
          <a:noFill/>
          <a:ln w="9525">
            <a:noFill/>
            <a:miter lim="800000"/>
          </a:ln>
          <a:effectLst/>
        </p:spPr>
        <p:txBody>
          <a:bodyPr anchor="b"/>
          <a:lstStyle/>
          <a:p>
            <a:pPr>
              <a:buClr>
                <a:srgbClr val="0070C0"/>
              </a:buClr>
              <a:buSzPct val="60000"/>
              <a:buFont typeface="Wingdings" panose="05000000000000000000" pitchFamily="2" charset="2"/>
              <a:buChar char="n"/>
            </a:pPr>
            <a:r>
              <a:rPr lang="zh-CN" altLang="en-US" sz="2800" b="1" dirty="0" smtClean="0">
                <a:latin typeface="+mn-ea"/>
              </a:rPr>
              <a:t> </a:t>
            </a:r>
            <a:r>
              <a:rPr lang="zh-CN" altLang="en-US" sz="2800" b="1" dirty="0" smtClean="0">
                <a:solidFill>
                  <a:srgbClr val="C00000"/>
                </a:solidFill>
                <a:latin typeface="+mn-ea"/>
              </a:rPr>
              <a:t>机器智能的实现</a:t>
            </a:r>
            <a:endParaRPr lang="zh-CN" altLang="en-US" sz="2800" b="1" dirty="0">
              <a:solidFill>
                <a:srgbClr val="C00000"/>
              </a:solidFill>
              <a:latin typeface="+mn-ea"/>
            </a:endParaRPr>
          </a:p>
        </p:txBody>
      </p:sp>
      <p:sp>
        <p:nvSpPr>
          <p:cNvPr id="15" name="Rectangle 2"/>
          <p:cNvSpPr txBox="1">
            <a:spLocks noChangeArrowheads="1"/>
          </p:cNvSpPr>
          <p:nvPr/>
        </p:nvSpPr>
        <p:spPr bwMode="auto">
          <a:xfrm>
            <a:off x="1456690" y="208915"/>
            <a:ext cx="6446520" cy="591820"/>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a:t>
            </a: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智能的研究内容、方法和实现</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16" name="直接连接符 15"/>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Rectangle 7"/>
          <p:cNvSpPr>
            <a:spLocks noChangeArrowheads="1"/>
          </p:cNvSpPr>
          <p:nvPr/>
        </p:nvSpPr>
        <p:spPr bwMode="auto">
          <a:xfrm>
            <a:off x="395789" y="5733509"/>
            <a:ext cx="8424936" cy="558552"/>
          </a:xfrm>
          <a:prstGeom prst="rect">
            <a:avLst/>
          </a:prstGeom>
          <a:noFill/>
          <a:ln w="9525">
            <a:noFill/>
            <a:miter lim="800000"/>
          </a:ln>
          <a:effectLst/>
        </p:spPr>
        <p:txBody>
          <a:bodyPr/>
          <a:lstStyle/>
          <a:p>
            <a:pPr marL="669925" lvl="1" indent="-325755">
              <a:lnSpc>
                <a:spcPct val="110000"/>
              </a:lnSpc>
              <a:spcBef>
                <a:spcPct val="20000"/>
              </a:spcBef>
              <a:buClr>
                <a:schemeClr val="accent2"/>
              </a:buClr>
              <a:buSzPct val="60000"/>
              <a:buFont typeface="Wingdings" panose="05000000000000000000" pitchFamily="2" charset="2"/>
              <a:buChar char="q"/>
            </a:pPr>
            <a:r>
              <a:rPr lang="zh-CN" altLang="en-US" sz="2400" b="1" dirty="0" smtClean="0">
                <a:latin typeface="+mn-ea"/>
              </a:rPr>
              <a:t>代表性成果：基于演绎推理的产生式系统</a:t>
            </a:r>
            <a:r>
              <a:rPr lang="en-US" altLang="zh-CN" sz="2400" b="1" dirty="0" smtClean="0">
                <a:latin typeface="+mn-ea"/>
              </a:rPr>
              <a:t>——</a:t>
            </a:r>
            <a:r>
              <a:rPr lang="zh-CN" altLang="en-US" sz="2400" b="1" dirty="0" smtClean="0">
                <a:solidFill>
                  <a:srgbClr val="FF0000"/>
                </a:solidFill>
                <a:latin typeface="+mn-ea"/>
              </a:rPr>
              <a:t>专家系统</a:t>
            </a:r>
            <a:endParaRPr lang="zh-CN" altLang="en-US" sz="2400" b="1" dirty="0">
              <a:solidFill>
                <a:srgbClr val="FF000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46084">
                                            <p:txEl>
                                              <p:pRg st="0" end="0"/>
                                            </p:txEl>
                                          </p:spTgt>
                                        </p:tgtEl>
                                        <p:attrNameLst>
                                          <p:attrName>style.visibility</p:attrName>
                                        </p:attrNameLst>
                                      </p:cBhvr>
                                      <p:to>
                                        <p:strVal val="visible"/>
                                      </p:to>
                                    </p:set>
                                    <p:anim calcmode="lin" valueType="num">
                                      <p:cBhvr additive="base">
                                        <p:cTn id="7" dur="500" fill="hold"/>
                                        <p:tgtEl>
                                          <p:spTgt spid="4608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46087">
                                            <p:txEl>
                                              <p:pRg st="0" end="0"/>
                                            </p:txEl>
                                          </p:spTgt>
                                        </p:tgtEl>
                                        <p:attrNameLst>
                                          <p:attrName>style.visibility</p:attrName>
                                        </p:attrNameLst>
                                      </p:cBhvr>
                                      <p:to>
                                        <p:strVal val="visible"/>
                                      </p:to>
                                    </p:set>
                                    <p:animEffect transition="in" filter="barn(outVertical)">
                                      <p:cBhvr>
                                        <p:cTn id="13" dur="500"/>
                                        <p:tgtEl>
                                          <p:spTgt spid="4608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46087">
                                            <p:txEl>
                                              <p:pRg st="1" end="1"/>
                                            </p:txEl>
                                          </p:spTgt>
                                        </p:tgtEl>
                                        <p:attrNameLst>
                                          <p:attrName>style.visibility</p:attrName>
                                        </p:attrNameLst>
                                      </p:cBhvr>
                                      <p:to>
                                        <p:strVal val="visible"/>
                                      </p:to>
                                    </p:set>
                                    <p:animEffect transition="in" filter="barn(outVertical)">
                                      <p:cBhvr>
                                        <p:cTn id="18" dur="500"/>
                                        <p:tgtEl>
                                          <p:spTgt spid="4608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46087">
                                            <p:txEl>
                                              <p:pRg st="2" end="2"/>
                                            </p:txEl>
                                          </p:spTgt>
                                        </p:tgtEl>
                                        <p:attrNameLst>
                                          <p:attrName>style.visibility</p:attrName>
                                        </p:attrNameLst>
                                      </p:cBhvr>
                                      <p:to>
                                        <p:strVal val="visible"/>
                                      </p:to>
                                    </p:set>
                                    <p:animEffect transition="in" filter="barn(outVertical)">
                                      <p:cBhvr>
                                        <p:cTn id="23" dur="500"/>
                                        <p:tgtEl>
                                          <p:spTgt spid="4608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46087">
                                            <p:txEl>
                                              <p:pRg st="3" end="3"/>
                                            </p:txEl>
                                          </p:spTgt>
                                        </p:tgtEl>
                                        <p:attrNameLst>
                                          <p:attrName>style.visibility</p:attrName>
                                        </p:attrNameLst>
                                      </p:cBhvr>
                                      <p:to>
                                        <p:strVal val="visible"/>
                                      </p:to>
                                    </p:set>
                                    <p:animEffect transition="in" filter="barn(outVertical)">
                                      <p:cBhvr>
                                        <p:cTn id="28" dur="500"/>
                                        <p:tgtEl>
                                          <p:spTgt spid="4608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8">
                                            <p:txEl>
                                              <p:pRg st="4294967295" end="4294967295"/>
                                            </p:txEl>
                                          </p:spTgt>
                                        </p:tgtEl>
                                        <p:attrNameLst>
                                          <p:attrName>style.visibility</p:attrName>
                                        </p:attrNameLst>
                                      </p:cBhvr>
                                      <p:to>
                                        <p:strVal val="visible"/>
                                      </p:to>
                                    </p:set>
                                    <p:animEffect transition="in" filter="barn(outVertical)">
                                      <p:cBhvr>
                                        <p:cTn id="33" dur="500"/>
                                        <p:tgtEl>
                                          <p:spTgt spid="8">
                                            <p:txEl>
                                              <p:pRg st="4294967295" end="429496729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barn(outVertical)">
                                      <p:cBhvr>
                                        <p:cTn id="3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utoUpdateAnimBg="0" build="p"/>
      <p:bldP spid="46087" grpId="0" bldLvl="5" autoUpdateAnimBg="0" build="p"/>
      <p:bldP spid="8" grpId="0" bldLvl="5" autoUpdateAnimBg="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3635375" y="3284538"/>
            <a:ext cx="1441450" cy="1944687"/>
          </a:xfrm>
          <a:prstGeom prst="rect">
            <a:avLst/>
          </a:prstGeom>
          <a:noFill/>
          <a:ln w="9525">
            <a:noFill/>
            <a:miter lim="800000"/>
          </a:ln>
          <a:effectLst/>
        </p:spPr>
        <p:txBody>
          <a:bodyPr/>
          <a:lstStyle/>
          <a:p>
            <a:pPr marL="342900" indent="-342900">
              <a:spcBef>
                <a:spcPct val="20000"/>
              </a:spcBef>
              <a:buClr>
                <a:schemeClr val="accent1"/>
              </a:buClr>
              <a:buSzPct val="65000"/>
              <a:buFont typeface="Wingdings" panose="05000000000000000000" pitchFamily="2" charset="2"/>
              <a:buChar char="n"/>
            </a:pPr>
            <a:endParaRPr lang="zh-CN" altLang="zh-CN" sz="2400">
              <a:latin typeface="+mn-ea"/>
            </a:endParaRPr>
          </a:p>
        </p:txBody>
      </p:sp>
      <p:sp>
        <p:nvSpPr>
          <p:cNvPr id="45063" name="Rectangle 7"/>
          <p:cNvSpPr>
            <a:spLocks noChangeArrowheads="1"/>
          </p:cNvSpPr>
          <p:nvPr/>
        </p:nvSpPr>
        <p:spPr bwMode="auto">
          <a:xfrm>
            <a:off x="467544" y="2564904"/>
            <a:ext cx="7962926" cy="3579830"/>
          </a:xfrm>
          <a:prstGeom prst="rect">
            <a:avLst/>
          </a:prstGeom>
          <a:noFill/>
          <a:ln w="9525">
            <a:noFill/>
            <a:miter lim="800000"/>
          </a:ln>
          <a:effectLst/>
        </p:spPr>
        <p:txBody>
          <a:bodyPr/>
          <a:lstStyle/>
          <a:p>
            <a:pPr marL="669925" lvl="1" indent="-325755">
              <a:lnSpc>
                <a:spcPct val="120000"/>
              </a:lnSpc>
              <a:spcBef>
                <a:spcPts val="20"/>
              </a:spcBef>
              <a:spcAft>
                <a:spcPts val="0"/>
              </a:spcAft>
              <a:buClr>
                <a:schemeClr val="accent2"/>
              </a:buClr>
              <a:buSzPct val="60000"/>
              <a:buFont typeface="Wingdings" panose="05000000000000000000" pitchFamily="2" charset="2"/>
              <a:buChar char="q"/>
            </a:pPr>
            <a:r>
              <a:rPr lang="zh-CN" altLang="en-US" sz="2400" b="1" dirty="0">
                <a:latin typeface="+mn-ea"/>
              </a:rPr>
              <a:t>又称仿生学派或生理学派，其原理主要为人工神经元网络（ </a:t>
            </a:r>
            <a:r>
              <a:rPr lang="en-US" altLang="zh-CN" sz="2400" b="1" dirty="0">
                <a:latin typeface="+mn-ea"/>
              </a:rPr>
              <a:t>Neural Network</a:t>
            </a:r>
            <a:r>
              <a:rPr lang="zh-CN" altLang="en-US" sz="2400" b="1" dirty="0">
                <a:latin typeface="+mn-ea"/>
              </a:rPr>
              <a:t>）及神经网络间的连接机制与学习算法。</a:t>
            </a:r>
            <a:endParaRPr lang="zh-CN" altLang="en-US" sz="2400" b="1" dirty="0">
              <a:latin typeface="+mn-ea"/>
            </a:endParaRPr>
          </a:p>
          <a:p>
            <a:pPr marL="669925" lvl="1" indent="-325755">
              <a:lnSpc>
                <a:spcPct val="120000"/>
              </a:lnSpc>
              <a:spcBef>
                <a:spcPts val="20"/>
              </a:spcBef>
              <a:spcAft>
                <a:spcPts val="0"/>
              </a:spcAft>
              <a:buClr>
                <a:schemeClr val="accent2"/>
              </a:buClr>
              <a:buSzPct val="60000"/>
              <a:buFont typeface="Wingdings" panose="05000000000000000000" pitchFamily="2" charset="2"/>
              <a:buChar char="q"/>
            </a:pPr>
            <a:r>
              <a:rPr lang="zh-CN" altLang="en-US" sz="2400" b="1" dirty="0">
                <a:latin typeface="+mn-ea"/>
              </a:rPr>
              <a:t>采用“白盒”研究法；又称为</a:t>
            </a:r>
            <a:r>
              <a:rPr lang="zh-CN" altLang="en-US" sz="2400" b="1" dirty="0">
                <a:solidFill>
                  <a:srgbClr val="FF0000"/>
                </a:solidFill>
                <a:effectLst>
                  <a:outerShdw blurRad="38100" dist="38100" dir="2700000" algn="tl">
                    <a:srgbClr val="C0C0C0"/>
                  </a:outerShdw>
                </a:effectLst>
                <a:latin typeface="+mn-ea"/>
              </a:rPr>
              <a:t>网络互连</a:t>
            </a:r>
            <a:r>
              <a:rPr lang="zh-CN" altLang="en-US" sz="2400" b="1" dirty="0">
                <a:latin typeface="+mn-ea"/>
              </a:rPr>
              <a:t>（</a:t>
            </a:r>
            <a:r>
              <a:rPr lang="en-US" altLang="zh-CN" sz="2400" b="1" dirty="0">
                <a:latin typeface="+mn-ea"/>
              </a:rPr>
              <a:t>Network Connection</a:t>
            </a:r>
            <a:r>
              <a:rPr lang="zh-CN" altLang="en-US" sz="2400" b="1" dirty="0">
                <a:latin typeface="+mn-ea"/>
              </a:rPr>
              <a:t>）的技术研究方法。认为</a:t>
            </a:r>
            <a:r>
              <a:rPr lang="en-US" altLang="zh-CN" sz="2400" b="1" dirty="0">
                <a:latin typeface="+mn-ea"/>
              </a:rPr>
              <a:t>AI</a:t>
            </a:r>
            <a:r>
              <a:rPr lang="zh-CN" altLang="en-US" sz="2400" b="1" dirty="0">
                <a:latin typeface="+mn-ea"/>
              </a:rPr>
              <a:t>源于仿生学，特别是人脑模型的研究。</a:t>
            </a:r>
            <a:endParaRPr lang="zh-CN" altLang="en-US" sz="2400" b="1" dirty="0">
              <a:latin typeface="+mn-ea"/>
            </a:endParaRPr>
          </a:p>
        </p:txBody>
      </p:sp>
      <p:sp>
        <p:nvSpPr>
          <p:cNvPr id="45064" name="Rectangle 8"/>
          <p:cNvSpPr>
            <a:spLocks noChangeArrowheads="1"/>
          </p:cNvSpPr>
          <p:nvPr/>
        </p:nvSpPr>
        <p:spPr bwMode="auto">
          <a:xfrm>
            <a:off x="1763688" y="1844824"/>
            <a:ext cx="5786478" cy="571504"/>
          </a:xfrm>
          <a:prstGeom prst="rect">
            <a:avLst/>
          </a:prstGeom>
          <a:solidFill>
            <a:schemeClr val="accent6">
              <a:lumMod val="20000"/>
              <a:lumOff val="80000"/>
            </a:schemeClr>
          </a:solidFill>
          <a:ln w="9525">
            <a:noFill/>
            <a:miter lim="800000"/>
          </a:ln>
          <a:effectLst/>
        </p:spPr>
        <p:txBody>
          <a:bodyPr anchor="b">
            <a:noAutofit/>
          </a:bodyPr>
          <a:lstStyle/>
          <a:p>
            <a:pPr lvl="0" algn="ctr">
              <a:buClrTx/>
              <a:buSzTx/>
              <a:buFontTx/>
            </a:pPr>
            <a:r>
              <a:rPr kumimoji="1" lang="zh-CN" altLang="en-US" sz="2800" b="1" dirty="0">
                <a:solidFill>
                  <a:schemeClr val="accent6">
                    <a:lumMod val="50000"/>
                  </a:schemeClr>
                </a:solidFill>
                <a:effectLst>
                  <a:outerShdw blurRad="38100" dist="38100" dir="2700000" algn="tl">
                    <a:srgbClr val="C0C0C0"/>
                  </a:outerShdw>
                </a:effectLst>
                <a:latin typeface="+mn-ea"/>
                <a:sym typeface="+mn-ea"/>
              </a:rPr>
              <a:t>连接主义</a:t>
            </a:r>
            <a:r>
              <a:rPr kumimoji="1" lang="zh-CN" altLang="en-US" sz="2800" b="1" dirty="0">
                <a:solidFill>
                  <a:schemeClr val="accent6">
                    <a:lumMod val="50000"/>
                  </a:schemeClr>
                </a:solidFill>
                <a:effectLst>
                  <a:outerShdw blurRad="38100" dist="38100" dir="2700000" algn="tl">
                    <a:srgbClr val="C0C0C0"/>
                  </a:outerShdw>
                </a:effectLst>
                <a:latin typeface="+mn-ea"/>
                <a:sym typeface="+mn-ea"/>
              </a:rPr>
              <a:t>——</a:t>
            </a:r>
            <a:r>
              <a:rPr kumimoji="1" lang="zh-CN" altLang="en-US" sz="2800" b="1" dirty="0">
                <a:solidFill>
                  <a:schemeClr val="accent6">
                    <a:lumMod val="50000"/>
                  </a:schemeClr>
                </a:solidFill>
                <a:effectLst>
                  <a:outerShdw blurRad="38100" dist="38100" dir="2700000" algn="tl">
                    <a:srgbClr val="C0C0C0"/>
                  </a:outerShdw>
                </a:effectLst>
                <a:latin typeface="+mn-ea"/>
                <a:sym typeface="+mn-ea"/>
              </a:rPr>
              <a:t>结构模拟的方法</a:t>
            </a:r>
            <a:endParaRPr kumimoji="1" lang="zh-CN" altLang="en-US" sz="2800" b="1" dirty="0">
              <a:solidFill>
                <a:schemeClr val="accent6">
                  <a:lumMod val="50000"/>
                </a:schemeClr>
              </a:solidFill>
              <a:effectLst>
                <a:outerShdw blurRad="38100" dist="38100" dir="2700000" algn="tl">
                  <a:srgbClr val="C0C0C0"/>
                </a:outerShdw>
              </a:effectLst>
              <a:latin typeface="+mn-ea"/>
              <a:sym typeface="+mn-ea"/>
            </a:endParaRPr>
          </a:p>
        </p:txBody>
      </p:sp>
      <p:sp>
        <p:nvSpPr>
          <p:cNvPr id="14" name="Rectangle 40"/>
          <p:cNvSpPr>
            <a:spLocks noChangeArrowheads="1"/>
          </p:cNvSpPr>
          <p:nvPr/>
        </p:nvSpPr>
        <p:spPr bwMode="auto">
          <a:xfrm>
            <a:off x="467544" y="1268760"/>
            <a:ext cx="3857652" cy="477838"/>
          </a:xfrm>
          <a:prstGeom prst="rect">
            <a:avLst/>
          </a:prstGeom>
          <a:noFill/>
          <a:ln w="9525">
            <a:noFill/>
            <a:miter lim="800000"/>
          </a:ln>
          <a:effectLst/>
        </p:spPr>
        <p:txBody>
          <a:bodyPr anchor="b"/>
          <a:lstStyle/>
          <a:p>
            <a:pPr>
              <a:buClr>
                <a:srgbClr val="0070C0"/>
              </a:buClr>
              <a:buSzPct val="60000"/>
              <a:buFont typeface="Wingdings" panose="05000000000000000000" pitchFamily="2" charset="2"/>
              <a:buChar char="n"/>
            </a:pPr>
            <a:r>
              <a:rPr lang="zh-CN" altLang="en-US" sz="2800" b="1" dirty="0" smtClean="0">
                <a:latin typeface="+mn-ea"/>
              </a:rPr>
              <a:t> </a:t>
            </a:r>
            <a:r>
              <a:rPr lang="zh-CN" altLang="en-US" sz="2800" b="1" dirty="0" smtClean="0">
                <a:solidFill>
                  <a:srgbClr val="C00000"/>
                </a:solidFill>
                <a:latin typeface="+mn-ea"/>
              </a:rPr>
              <a:t>机器智能的实现</a:t>
            </a:r>
            <a:endParaRPr lang="zh-CN" altLang="en-US" sz="2800" b="1" dirty="0">
              <a:solidFill>
                <a:srgbClr val="C00000"/>
              </a:solidFill>
              <a:latin typeface="+mn-ea"/>
            </a:endParaRPr>
          </a:p>
        </p:txBody>
      </p:sp>
      <p:sp>
        <p:nvSpPr>
          <p:cNvPr id="15" name="Rectangle 2"/>
          <p:cNvSpPr txBox="1">
            <a:spLocks noChangeArrowheads="1"/>
          </p:cNvSpPr>
          <p:nvPr/>
        </p:nvSpPr>
        <p:spPr bwMode="auto">
          <a:xfrm>
            <a:off x="1198245" y="292735"/>
            <a:ext cx="6500495" cy="591820"/>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a:t>
            </a: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智能的研究内容、方法和实现</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16" name="直接连接符 15"/>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Rectangle 7"/>
          <p:cNvSpPr>
            <a:spLocks noChangeArrowheads="1"/>
          </p:cNvSpPr>
          <p:nvPr/>
        </p:nvSpPr>
        <p:spPr bwMode="auto">
          <a:xfrm>
            <a:off x="467544" y="5364445"/>
            <a:ext cx="8424936" cy="558552"/>
          </a:xfrm>
          <a:prstGeom prst="rect">
            <a:avLst/>
          </a:prstGeom>
          <a:noFill/>
          <a:ln w="9525">
            <a:noFill/>
            <a:miter lim="800000"/>
          </a:ln>
          <a:effectLst/>
        </p:spPr>
        <p:txBody>
          <a:bodyPr/>
          <a:lstStyle/>
          <a:p>
            <a:pPr marL="669925" lvl="1" indent="-325755">
              <a:lnSpc>
                <a:spcPct val="110000"/>
              </a:lnSpc>
              <a:spcBef>
                <a:spcPct val="20000"/>
              </a:spcBef>
              <a:buClr>
                <a:schemeClr val="accent2"/>
              </a:buClr>
              <a:buSzPct val="60000"/>
              <a:buFont typeface="Wingdings" panose="05000000000000000000" pitchFamily="2" charset="2"/>
              <a:buChar char="q"/>
            </a:pPr>
            <a:r>
              <a:rPr lang="zh-CN" altLang="en-US" sz="2400" b="1" dirty="0" smtClean="0">
                <a:latin typeface="+mn-ea"/>
              </a:rPr>
              <a:t>代表性成果：</a:t>
            </a:r>
            <a:r>
              <a:rPr lang="zh-CN" altLang="en-US" sz="2400" b="1" dirty="0" smtClean="0">
                <a:solidFill>
                  <a:srgbClr val="FF0000"/>
                </a:solidFill>
                <a:effectLst>
                  <a:outerShdw blurRad="38100" dist="38100" dir="2700000" algn="tl">
                    <a:srgbClr val="000000">
                      <a:alpha val="43137"/>
                    </a:srgbClr>
                  </a:outerShdw>
                </a:effectLst>
                <a:latin typeface="+mn-ea"/>
              </a:rPr>
              <a:t>人工神经网络</a:t>
            </a:r>
            <a:endParaRPr lang="zh-CN" altLang="en-US" sz="2400" b="1" dirty="0">
              <a:solidFill>
                <a:srgbClr val="FF0000"/>
              </a:solidFill>
              <a:effectLst>
                <a:outerShdw blurRad="38100" dist="38100" dir="2700000" algn="tl">
                  <a:srgbClr val="000000">
                    <a:alpha val="43137"/>
                  </a:srgbClr>
                </a:outerShdw>
              </a:effectLst>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45060">
                                            <p:txEl>
                                              <p:pRg st="0" end="0"/>
                                            </p:txEl>
                                          </p:spTgt>
                                        </p:tgtEl>
                                        <p:attrNameLst>
                                          <p:attrName>style.visibility</p:attrName>
                                        </p:attrNameLst>
                                      </p:cBhvr>
                                      <p:to>
                                        <p:strVal val="visible"/>
                                      </p:to>
                                    </p:set>
                                    <p:anim calcmode="lin" valueType="num">
                                      <p:cBhvr additive="base">
                                        <p:cTn id="7" dur="500" fill="hold"/>
                                        <p:tgtEl>
                                          <p:spTgt spid="4506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6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528" fill="hold" grpId="0" nodeType="clickEffect">
                                  <p:stCondLst>
                                    <p:cond delay="0"/>
                                  </p:stCondLst>
                                  <p:childTnLst>
                                    <p:set>
                                      <p:cBhvr>
                                        <p:cTn id="12" dur="1" fill="hold">
                                          <p:stCondLst>
                                            <p:cond delay="0"/>
                                          </p:stCondLst>
                                        </p:cTn>
                                        <p:tgtEl>
                                          <p:spTgt spid="45063">
                                            <p:txEl>
                                              <p:pRg st="0" end="0"/>
                                            </p:txEl>
                                          </p:spTgt>
                                        </p:tgtEl>
                                        <p:attrNameLst>
                                          <p:attrName>style.visibility</p:attrName>
                                        </p:attrNameLst>
                                      </p:cBhvr>
                                      <p:to>
                                        <p:strVal val="visible"/>
                                      </p:to>
                                    </p:set>
                                    <p:anim calcmode="lin" valueType="num">
                                      <p:cBhvr>
                                        <p:cTn id="13" dur="500" fill="hold"/>
                                        <p:tgtEl>
                                          <p:spTgt spid="4506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45063">
                                            <p:txEl>
                                              <p:pRg st="0" end="0"/>
                                            </p:txEl>
                                          </p:spTgt>
                                        </p:tgtEl>
                                        <p:attrNameLst>
                                          <p:attrName>ppt_h</p:attrName>
                                        </p:attrNameLst>
                                      </p:cBhvr>
                                      <p:tavLst>
                                        <p:tav tm="0">
                                          <p:val>
                                            <p:fltVal val="0"/>
                                          </p:val>
                                        </p:tav>
                                        <p:tav tm="100000">
                                          <p:val>
                                            <p:strVal val="#ppt_h"/>
                                          </p:val>
                                        </p:tav>
                                      </p:tavLst>
                                    </p:anim>
                                    <p:anim calcmode="lin" valueType="num">
                                      <p:cBhvr>
                                        <p:cTn id="15" dur="500" fill="hold"/>
                                        <p:tgtEl>
                                          <p:spTgt spid="45063">
                                            <p:txEl>
                                              <p:pRg st="0" end="0"/>
                                            </p:txEl>
                                          </p:spTgt>
                                        </p:tgtEl>
                                        <p:attrNameLst>
                                          <p:attrName>ppt_x</p:attrName>
                                        </p:attrNameLst>
                                      </p:cBhvr>
                                      <p:tavLst>
                                        <p:tav tm="0">
                                          <p:val>
                                            <p:fltVal val="0.5"/>
                                          </p:val>
                                        </p:tav>
                                        <p:tav tm="100000">
                                          <p:val>
                                            <p:strVal val="#ppt_x"/>
                                          </p:val>
                                        </p:tav>
                                      </p:tavLst>
                                    </p:anim>
                                    <p:anim calcmode="lin" valueType="num">
                                      <p:cBhvr>
                                        <p:cTn id="16" dur="500" fill="hold"/>
                                        <p:tgtEl>
                                          <p:spTgt spid="45063">
                                            <p:txEl>
                                              <p:pRg st="0" end="0"/>
                                            </p:txEl>
                                          </p:spTgt>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45063">
                                            <p:txEl>
                                              <p:pRg st="1" end="1"/>
                                            </p:txEl>
                                          </p:spTgt>
                                        </p:tgtEl>
                                        <p:attrNameLst>
                                          <p:attrName>style.visibility</p:attrName>
                                        </p:attrNameLst>
                                      </p:cBhvr>
                                      <p:to>
                                        <p:strVal val="visible"/>
                                      </p:to>
                                    </p:set>
                                    <p:anim calcmode="lin" valueType="num">
                                      <p:cBhvr>
                                        <p:cTn id="19" dur="500" fill="hold"/>
                                        <p:tgtEl>
                                          <p:spTgt spid="4506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45063">
                                            <p:txEl>
                                              <p:pRg st="1" end="1"/>
                                            </p:txEl>
                                          </p:spTgt>
                                        </p:tgtEl>
                                        <p:attrNameLst>
                                          <p:attrName>ppt_h</p:attrName>
                                        </p:attrNameLst>
                                      </p:cBhvr>
                                      <p:tavLst>
                                        <p:tav tm="0">
                                          <p:val>
                                            <p:fltVal val="0"/>
                                          </p:val>
                                        </p:tav>
                                        <p:tav tm="100000">
                                          <p:val>
                                            <p:strVal val="#ppt_h"/>
                                          </p:val>
                                        </p:tav>
                                      </p:tavLst>
                                    </p:anim>
                                    <p:anim calcmode="lin" valueType="num">
                                      <p:cBhvr>
                                        <p:cTn id="21" dur="500" fill="hold"/>
                                        <p:tgtEl>
                                          <p:spTgt spid="45063">
                                            <p:txEl>
                                              <p:pRg st="1" end="1"/>
                                            </p:txEl>
                                          </p:spTgt>
                                        </p:tgtEl>
                                        <p:attrNameLst>
                                          <p:attrName>ppt_x</p:attrName>
                                        </p:attrNameLst>
                                      </p:cBhvr>
                                      <p:tavLst>
                                        <p:tav tm="0">
                                          <p:val>
                                            <p:fltVal val="0.5"/>
                                          </p:val>
                                        </p:tav>
                                        <p:tav tm="100000">
                                          <p:val>
                                            <p:strVal val="#ppt_x"/>
                                          </p:val>
                                        </p:tav>
                                      </p:tavLst>
                                    </p:anim>
                                    <p:anim calcmode="lin" valueType="num">
                                      <p:cBhvr>
                                        <p:cTn id="22" dur="500" fill="hold"/>
                                        <p:tgtEl>
                                          <p:spTgt spid="45063">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8">
                                            <p:txEl>
                                              <p:pRg st="4294967295" end="4294967295"/>
                                            </p:txEl>
                                          </p:spTgt>
                                        </p:tgtEl>
                                        <p:attrNameLst>
                                          <p:attrName>style.visibility</p:attrName>
                                        </p:attrNameLst>
                                      </p:cBhvr>
                                      <p:to>
                                        <p:strVal val="visible"/>
                                      </p:to>
                                    </p:set>
                                    <p:animEffect transition="in" filter="barn(outVertical)">
                                      <p:cBhvr>
                                        <p:cTn id="27" dur="500"/>
                                        <p:tgtEl>
                                          <p:spTgt spid="8">
                                            <p:txEl>
                                              <p:pRg st="4294967295" end="42949672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barn(outVertical)">
                                      <p:cBhvr>
                                        <p:cTn id="3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utoUpdateAnimBg="0" build="p"/>
      <p:bldP spid="45063" grpId="0" autoUpdateAnimBg="0" build="p"/>
      <p:bldP spid="8" grpId="0" bldLvl="5" autoUpdateAnimBg="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3635375" y="3284538"/>
            <a:ext cx="1441450" cy="1944687"/>
          </a:xfrm>
          <a:prstGeom prst="rect">
            <a:avLst/>
          </a:prstGeom>
          <a:noFill/>
          <a:ln w="9525">
            <a:noFill/>
            <a:miter lim="800000"/>
          </a:ln>
          <a:effectLst/>
        </p:spPr>
        <p:txBody>
          <a:bodyPr/>
          <a:lstStyle/>
          <a:p>
            <a:pPr marL="342900" indent="-342900">
              <a:spcBef>
                <a:spcPct val="20000"/>
              </a:spcBef>
              <a:buClr>
                <a:schemeClr val="accent1"/>
              </a:buClr>
              <a:buSzPct val="65000"/>
              <a:buFont typeface="Wingdings" panose="05000000000000000000" pitchFamily="2" charset="2"/>
              <a:buChar char="n"/>
            </a:pPr>
            <a:endParaRPr lang="zh-CN" altLang="zh-CN" sz="2400">
              <a:latin typeface="+mn-ea"/>
            </a:endParaRPr>
          </a:p>
        </p:txBody>
      </p:sp>
      <p:sp>
        <p:nvSpPr>
          <p:cNvPr id="44039" name="Rectangle 7"/>
          <p:cNvSpPr>
            <a:spLocks noChangeArrowheads="1"/>
          </p:cNvSpPr>
          <p:nvPr/>
        </p:nvSpPr>
        <p:spPr bwMode="auto">
          <a:xfrm>
            <a:off x="200660" y="2673350"/>
            <a:ext cx="8481060" cy="3822700"/>
          </a:xfrm>
          <a:prstGeom prst="rect">
            <a:avLst/>
          </a:prstGeom>
          <a:noFill/>
          <a:ln w="9525">
            <a:noFill/>
            <a:miter lim="800000"/>
          </a:ln>
          <a:effectLst/>
        </p:spPr>
        <p:txBody>
          <a:bodyPr/>
          <a:lstStyle/>
          <a:p>
            <a:pPr marL="669925" lvl="1" indent="-325755">
              <a:lnSpc>
                <a:spcPct val="120000"/>
              </a:lnSpc>
              <a:spcBef>
                <a:spcPts val="20"/>
              </a:spcBef>
              <a:spcAft>
                <a:spcPts val="0"/>
              </a:spcAft>
              <a:buClr>
                <a:schemeClr val="accent2"/>
              </a:buClr>
              <a:buSzPct val="60000"/>
              <a:buFont typeface="Wingdings" panose="05000000000000000000" pitchFamily="2" charset="2"/>
              <a:buChar char="q"/>
            </a:pPr>
            <a:r>
              <a:rPr lang="zh-CN" altLang="en-US" sz="2400" b="1" dirty="0">
                <a:latin typeface="+mn-ea"/>
              </a:rPr>
              <a:t>又称进化主义或控制论学派，其原理为控制论及</a:t>
            </a:r>
            <a:r>
              <a:rPr lang="zh-CN" altLang="en-US" sz="2400" b="1" dirty="0">
                <a:solidFill>
                  <a:srgbClr val="FF0000"/>
                </a:solidFill>
                <a:effectLst>
                  <a:outerShdw blurRad="38100" dist="38100" dir="2700000" algn="tl">
                    <a:srgbClr val="C0C0C0"/>
                  </a:outerShdw>
                </a:effectLst>
                <a:latin typeface="+mn-ea"/>
              </a:rPr>
              <a:t>感知</a:t>
            </a:r>
            <a:r>
              <a:rPr lang="en-US" altLang="zh-CN" sz="2400" b="1" dirty="0">
                <a:solidFill>
                  <a:srgbClr val="FF0000"/>
                </a:solidFill>
                <a:latin typeface="+mn-ea"/>
              </a:rPr>
              <a:t>-</a:t>
            </a:r>
            <a:r>
              <a:rPr lang="zh-CN" altLang="en-US" sz="2400" b="1" dirty="0">
                <a:solidFill>
                  <a:srgbClr val="FF0000"/>
                </a:solidFill>
                <a:effectLst>
                  <a:outerShdw blurRad="38100" dist="38100" dir="2700000" algn="tl">
                    <a:srgbClr val="C0C0C0"/>
                  </a:outerShdw>
                </a:effectLst>
                <a:latin typeface="+mn-ea"/>
              </a:rPr>
              <a:t>动作型</a:t>
            </a:r>
            <a:r>
              <a:rPr lang="zh-CN" altLang="en-US" sz="2400" b="1" dirty="0">
                <a:latin typeface="+mn-ea"/>
              </a:rPr>
              <a:t>控制系统</a:t>
            </a:r>
            <a:r>
              <a:rPr lang="zh-CN" altLang="en-US" sz="2400" b="1" dirty="0" smtClean="0">
                <a:latin typeface="+mn-ea"/>
              </a:rPr>
              <a:t>。</a:t>
            </a:r>
            <a:endParaRPr lang="en-US" altLang="zh-CN" sz="2400" b="1" dirty="0" smtClean="0">
              <a:latin typeface="+mn-ea"/>
            </a:endParaRPr>
          </a:p>
          <a:p>
            <a:pPr marL="669925" lvl="1" indent="-325755">
              <a:lnSpc>
                <a:spcPct val="120000"/>
              </a:lnSpc>
              <a:spcBef>
                <a:spcPts val="20"/>
              </a:spcBef>
              <a:spcAft>
                <a:spcPts val="0"/>
              </a:spcAft>
              <a:buClr>
                <a:schemeClr val="accent2"/>
              </a:buClr>
              <a:buSzPct val="60000"/>
              <a:buFont typeface="Wingdings" panose="05000000000000000000" pitchFamily="2" charset="2"/>
              <a:buChar char="q"/>
            </a:pPr>
            <a:r>
              <a:rPr lang="zh-CN" altLang="en-US" sz="2400" b="1" dirty="0" smtClean="0">
                <a:latin typeface="+mn-ea"/>
              </a:rPr>
              <a:t>认为</a:t>
            </a:r>
            <a:r>
              <a:rPr lang="en-US" altLang="zh-CN" sz="2400" b="1" dirty="0">
                <a:latin typeface="+mn-ea"/>
              </a:rPr>
              <a:t>AI</a:t>
            </a:r>
            <a:r>
              <a:rPr lang="zh-CN" altLang="en-US" sz="2400" b="1" dirty="0">
                <a:latin typeface="+mn-ea"/>
              </a:rPr>
              <a:t>源于控制论</a:t>
            </a:r>
            <a:r>
              <a:rPr lang="zh-CN" altLang="en-US" sz="2400" b="1" dirty="0" smtClean="0">
                <a:latin typeface="+mn-ea"/>
              </a:rPr>
              <a:t>。</a:t>
            </a:r>
            <a:endParaRPr lang="en-US" altLang="zh-CN" sz="2400" b="1" dirty="0" smtClean="0">
              <a:latin typeface="+mn-ea"/>
            </a:endParaRPr>
          </a:p>
          <a:p>
            <a:pPr marL="669925" lvl="1" indent="-325755">
              <a:lnSpc>
                <a:spcPct val="120000"/>
              </a:lnSpc>
              <a:spcBef>
                <a:spcPts val="20"/>
              </a:spcBef>
              <a:spcAft>
                <a:spcPts val="0"/>
              </a:spcAft>
              <a:buClr>
                <a:schemeClr val="accent2"/>
              </a:buClr>
              <a:buSzPct val="60000"/>
              <a:buFont typeface="Wingdings" panose="05000000000000000000" pitchFamily="2" charset="2"/>
              <a:buChar char="q"/>
            </a:pPr>
            <a:r>
              <a:rPr lang="zh-CN" altLang="en-US" sz="2400" b="1" dirty="0" smtClean="0">
                <a:latin typeface="+mn-ea"/>
              </a:rPr>
              <a:t>代表性</a:t>
            </a:r>
            <a:r>
              <a:rPr lang="zh-CN" altLang="en-US" sz="2400" b="1" dirty="0">
                <a:latin typeface="+mn-ea"/>
              </a:rPr>
              <a:t>成果</a:t>
            </a:r>
            <a:endParaRPr lang="zh-CN" altLang="en-US" sz="2400" b="1" dirty="0">
              <a:latin typeface="+mn-ea"/>
            </a:endParaRPr>
          </a:p>
          <a:p>
            <a:pPr marL="1339850" lvl="3" indent="-316230">
              <a:lnSpc>
                <a:spcPct val="120000"/>
              </a:lnSpc>
              <a:spcBef>
                <a:spcPts val="20"/>
              </a:spcBef>
              <a:spcAft>
                <a:spcPts val="0"/>
              </a:spcAft>
              <a:buClr>
                <a:schemeClr val="accent2"/>
              </a:buClr>
              <a:buSzPct val="70000"/>
              <a:buFont typeface="Wingdings" panose="05000000000000000000" pitchFamily="2" charset="2"/>
              <a:buChar char="q"/>
            </a:pPr>
            <a:r>
              <a:rPr lang="zh-CN" altLang="en-US" sz="2400" b="1" dirty="0">
                <a:solidFill>
                  <a:srgbClr val="FF0000"/>
                </a:solidFill>
                <a:effectLst>
                  <a:outerShdw blurRad="38100" dist="38100" dir="2700000" algn="tl">
                    <a:srgbClr val="C0C0C0"/>
                  </a:outerShdw>
                </a:effectLst>
                <a:latin typeface="+mn-ea"/>
              </a:rPr>
              <a:t>智能控制和智能机器人系统</a:t>
            </a:r>
            <a:endParaRPr lang="zh-CN" altLang="en-US" sz="2400" b="1" dirty="0">
              <a:solidFill>
                <a:srgbClr val="FF0000"/>
              </a:solidFill>
              <a:effectLst>
                <a:outerShdw blurRad="38100" dist="38100" dir="2700000" algn="tl">
                  <a:srgbClr val="C0C0C0"/>
                </a:outerShdw>
              </a:effectLst>
              <a:latin typeface="+mn-ea"/>
            </a:endParaRPr>
          </a:p>
          <a:p>
            <a:pPr marL="1339850" lvl="3" indent="-316230">
              <a:lnSpc>
                <a:spcPct val="120000"/>
              </a:lnSpc>
              <a:spcBef>
                <a:spcPts val="20"/>
              </a:spcBef>
              <a:spcAft>
                <a:spcPts val="0"/>
              </a:spcAft>
              <a:buClr>
                <a:schemeClr val="accent2"/>
              </a:buClr>
              <a:buSzPct val="70000"/>
              <a:buFont typeface="Wingdings" panose="05000000000000000000" pitchFamily="2" charset="2"/>
              <a:buChar char="q"/>
            </a:pPr>
            <a:r>
              <a:rPr lang="en-US" altLang="zh-CN" sz="2400" b="1" dirty="0">
                <a:solidFill>
                  <a:srgbClr val="00684D"/>
                </a:solidFill>
                <a:effectLst>
                  <a:outerShdw blurRad="38100" dist="38100" dir="2700000" algn="tl">
                    <a:srgbClr val="C0C0C0"/>
                  </a:outerShdw>
                </a:effectLst>
                <a:latin typeface="+mn-ea"/>
              </a:rPr>
              <a:t>Brooks</a:t>
            </a:r>
            <a:r>
              <a:rPr lang="zh-CN" altLang="en-US" sz="2400" b="1" dirty="0">
                <a:solidFill>
                  <a:srgbClr val="00684D"/>
                </a:solidFill>
                <a:effectLst>
                  <a:outerShdw blurRad="38100" dist="38100" dir="2700000" algn="tl">
                    <a:srgbClr val="C0C0C0"/>
                  </a:outerShdw>
                </a:effectLst>
                <a:latin typeface="+mn-ea"/>
              </a:rPr>
              <a:t>等人实现了具有多腿脚协调行走、并可上下楼梯的机器蝗虫； </a:t>
            </a:r>
            <a:endParaRPr lang="en-US" altLang="zh-CN" sz="2400" b="1" dirty="0" smtClean="0">
              <a:solidFill>
                <a:srgbClr val="00684D"/>
              </a:solidFill>
              <a:effectLst>
                <a:outerShdw blurRad="38100" dist="38100" dir="2700000" algn="tl">
                  <a:srgbClr val="C0C0C0"/>
                </a:outerShdw>
              </a:effectLst>
              <a:latin typeface="+mn-ea"/>
            </a:endParaRPr>
          </a:p>
          <a:p>
            <a:pPr marL="1339850" lvl="3" indent="-316230">
              <a:lnSpc>
                <a:spcPct val="120000"/>
              </a:lnSpc>
              <a:spcBef>
                <a:spcPts val="20"/>
              </a:spcBef>
              <a:spcAft>
                <a:spcPts val="0"/>
              </a:spcAft>
              <a:buClr>
                <a:schemeClr val="accent2"/>
              </a:buClr>
              <a:buSzPct val="70000"/>
              <a:buFont typeface="Wingdings" panose="05000000000000000000" pitchFamily="2" charset="2"/>
              <a:buChar char="q"/>
            </a:pPr>
            <a:r>
              <a:rPr lang="en-US" altLang="zh-CN" sz="2400" b="1" dirty="0" smtClean="0">
                <a:solidFill>
                  <a:srgbClr val="FF0000"/>
                </a:solidFill>
                <a:effectLst>
                  <a:outerShdw blurRad="38100" dist="38100" dir="2700000" algn="tl">
                    <a:srgbClr val="C0C0C0"/>
                  </a:outerShdw>
                </a:effectLst>
                <a:latin typeface="+mn-ea"/>
              </a:rPr>
              <a:t>Embodied </a:t>
            </a:r>
            <a:r>
              <a:rPr lang="en-US" altLang="zh-CN" sz="2400" b="1" dirty="0">
                <a:solidFill>
                  <a:srgbClr val="FF0000"/>
                </a:solidFill>
                <a:effectLst>
                  <a:outerShdw blurRad="38100" dist="38100" dir="2700000" algn="tl">
                    <a:srgbClr val="C0C0C0"/>
                  </a:outerShdw>
                </a:effectLst>
                <a:latin typeface="+mn-ea"/>
              </a:rPr>
              <a:t>AI</a:t>
            </a:r>
            <a:r>
              <a:rPr lang="zh-CN" altLang="en-US" sz="2400" b="1" dirty="0">
                <a:solidFill>
                  <a:srgbClr val="FF0000"/>
                </a:solidFill>
                <a:effectLst>
                  <a:outerShdw blurRad="38100" dist="38100" dir="2700000" algn="tl">
                    <a:srgbClr val="C0C0C0"/>
                  </a:outerShdw>
                </a:effectLst>
                <a:latin typeface="+mn-ea"/>
              </a:rPr>
              <a:t>（具体的人工智能装置）</a:t>
            </a:r>
            <a:endParaRPr lang="zh-CN" altLang="en-US" sz="2400" b="1" dirty="0">
              <a:solidFill>
                <a:srgbClr val="FF0000"/>
              </a:solidFill>
              <a:effectLst>
                <a:outerShdw blurRad="38100" dist="38100" dir="2700000" algn="tl">
                  <a:srgbClr val="C0C0C0"/>
                </a:outerShdw>
              </a:effectLst>
              <a:latin typeface="+mn-ea"/>
            </a:endParaRPr>
          </a:p>
        </p:txBody>
      </p:sp>
      <p:sp>
        <p:nvSpPr>
          <p:cNvPr id="44040" name="Rectangle 8"/>
          <p:cNvSpPr>
            <a:spLocks noChangeArrowheads="1"/>
          </p:cNvSpPr>
          <p:nvPr/>
        </p:nvSpPr>
        <p:spPr bwMode="auto">
          <a:xfrm>
            <a:off x="1547495" y="1844675"/>
            <a:ext cx="5786755" cy="551180"/>
          </a:xfrm>
          <a:prstGeom prst="rect">
            <a:avLst/>
          </a:prstGeom>
          <a:solidFill>
            <a:schemeClr val="accent6">
              <a:lumMod val="20000"/>
              <a:lumOff val="80000"/>
            </a:schemeClr>
          </a:solidFill>
          <a:ln w="9525">
            <a:noFill/>
            <a:miter lim="800000"/>
          </a:ln>
          <a:effectLst/>
        </p:spPr>
        <p:txBody>
          <a:bodyPr anchor="b">
            <a:noAutofit/>
          </a:bodyPr>
          <a:lstStyle/>
          <a:p>
            <a:pPr lvl="0" algn="ctr">
              <a:buClrTx/>
              <a:buSzTx/>
              <a:buFontTx/>
            </a:pPr>
            <a:r>
              <a:rPr kumimoji="1" lang="zh-CN" altLang="en-US" sz="2800" b="1" dirty="0">
                <a:solidFill>
                  <a:schemeClr val="accent6">
                    <a:lumMod val="50000"/>
                  </a:schemeClr>
                </a:solidFill>
                <a:effectLst>
                  <a:outerShdw blurRad="38100" dist="38100" dir="2700000" algn="tl">
                    <a:srgbClr val="C0C0C0"/>
                  </a:outerShdw>
                </a:effectLst>
                <a:latin typeface="+mn-ea"/>
                <a:sym typeface="+mn-ea"/>
              </a:rPr>
              <a:t>行为主义</a:t>
            </a:r>
            <a:r>
              <a:rPr kumimoji="1" lang="zh-CN" altLang="en-US" sz="2800" b="1" dirty="0">
                <a:solidFill>
                  <a:schemeClr val="accent6">
                    <a:lumMod val="50000"/>
                  </a:schemeClr>
                </a:solidFill>
                <a:effectLst>
                  <a:outerShdw blurRad="38100" dist="38100" dir="2700000" algn="tl">
                    <a:srgbClr val="C0C0C0"/>
                  </a:outerShdw>
                </a:effectLst>
                <a:latin typeface="+mn-ea"/>
                <a:sym typeface="+mn-ea"/>
              </a:rPr>
              <a:t>——</a:t>
            </a:r>
            <a:r>
              <a:rPr kumimoji="1" lang="zh-CN" altLang="en-US" sz="2800" b="1" dirty="0">
                <a:solidFill>
                  <a:schemeClr val="accent6">
                    <a:lumMod val="50000"/>
                  </a:schemeClr>
                </a:solidFill>
                <a:effectLst>
                  <a:outerShdw blurRad="38100" dist="38100" dir="2700000" algn="tl">
                    <a:srgbClr val="C0C0C0"/>
                  </a:outerShdw>
                </a:effectLst>
                <a:latin typeface="+mn-ea"/>
                <a:sym typeface="+mn-ea"/>
              </a:rPr>
              <a:t>行为模拟的方法</a:t>
            </a:r>
            <a:endParaRPr kumimoji="1" lang="zh-CN" altLang="en-US" sz="2800" b="1" dirty="0">
              <a:solidFill>
                <a:schemeClr val="accent6">
                  <a:lumMod val="50000"/>
                </a:schemeClr>
              </a:solidFill>
              <a:effectLst>
                <a:outerShdw blurRad="38100" dist="38100" dir="2700000" algn="tl">
                  <a:srgbClr val="C0C0C0"/>
                </a:outerShdw>
              </a:effectLst>
              <a:latin typeface="+mn-ea"/>
              <a:sym typeface="+mn-ea"/>
            </a:endParaRPr>
          </a:p>
        </p:txBody>
      </p:sp>
      <p:sp>
        <p:nvSpPr>
          <p:cNvPr id="14" name="Rectangle 40"/>
          <p:cNvSpPr>
            <a:spLocks noChangeArrowheads="1"/>
          </p:cNvSpPr>
          <p:nvPr/>
        </p:nvSpPr>
        <p:spPr bwMode="auto">
          <a:xfrm>
            <a:off x="467544" y="1268760"/>
            <a:ext cx="3857652" cy="477838"/>
          </a:xfrm>
          <a:prstGeom prst="rect">
            <a:avLst/>
          </a:prstGeom>
          <a:noFill/>
          <a:ln w="9525">
            <a:noFill/>
            <a:miter lim="800000"/>
          </a:ln>
          <a:effectLst/>
        </p:spPr>
        <p:txBody>
          <a:bodyPr anchor="b"/>
          <a:lstStyle/>
          <a:p>
            <a:pPr>
              <a:buClr>
                <a:srgbClr val="0070C0"/>
              </a:buClr>
              <a:buSzPct val="60000"/>
              <a:buFont typeface="Wingdings" panose="05000000000000000000" pitchFamily="2" charset="2"/>
              <a:buChar char="n"/>
            </a:pPr>
            <a:r>
              <a:rPr lang="zh-CN" altLang="en-US" sz="2800" b="1" dirty="0" smtClean="0">
                <a:latin typeface="+mn-ea"/>
              </a:rPr>
              <a:t> </a:t>
            </a:r>
            <a:r>
              <a:rPr lang="zh-CN" altLang="en-US" sz="2800" b="1" dirty="0" smtClean="0">
                <a:solidFill>
                  <a:srgbClr val="C00000"/>
                </a:solidFill>
                <a:latin typeface="+mn-ea"/>
              </a:rPr>
              <a:t>机器智能的实现</a:t>
            </a:r>
            <a:endParaRPr lang="zh-CN" altLang="en-US" sz="2800" b="1" dirty="0">
              <a:solidFill>
                <a:srgbClr val="C00000"/>
              </a:solidFill>
              <a:latin typeface="+mn-ea"/>
            </a:endParaRPr>
          </a:p>
        </p:txBody>
      </p:sp>
      <p:sp>
        <p:nvSpPr>
          <p:cNvPr id="15" name="Rectangle 2"/>
          <p:cNvSpPr txBox="1">
            <a:spLocks noChangeArrowheads="1"/>
          </p:cNvSpPr>
          <p:nvPr/>
        </p:nvSpPr>
        <p:spPr bwMode="auto">
          <a:xfrm>
            <a:off x="1097915" y="337185"/>
            <a:ext cx="7150100" cy="591820"/>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a:t>
            </a: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智能的研究内容、方法和实现</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16" name="直接连接符 15"/>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44036">
                                            <p:txEl>
                                              <p:pRg st="0" end="0"/>
                                            </p:txEl>
                                          </p:spTgt>
                                        </p:tgtEl>
                                        <p:attrNameLst>
                                          <p:attrName>style.visibility</p:attrName>
                                        </p:attrNameLst>
                                      </p:cBhvr>
                                      <p:to>
                                        <p:strVal val="visible"/>
                                      </p:to>
                                    </p:set>
                                    <p:anim calcmode="lin" valueType="num">
                                      <p:cBhvr additive="base">
                                        <p:cTn id="7" dur="500" fill="hold"/>
                                        <p:tgtEl>
                                          <p:spTgt spid="4403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6" fill="hold" grpId="0" nodeType="clickEffect">
                                  <p:stCondLst>
                                    <p:cond delay="0"/>
                                  </p:stCondLst>
                                  <p:childTnLst>
                                    <p:set>
                                      <p:cBhvr>
                                        <p:cTn id="12" dur="1" fill="hold">
                                          <p:stCondLst>
                                            <p:cond delay="0"/>
                                          </p:stCondLst>
                                        </p:cTn>
                                        <p:tgtEl>
                                          <p:spTgt spid="44039">
                                            <p:txEl>
                                              <p:pRg st="4294967295" end="4294967295"/>
                                            </p:txEl>
                                          </p:spTgt>
                                        </p:tgtEl>
                                        <p:attrNameLst>
                                          <p:attrName>style.visibility</p:attrName>
                                        </p:attrNameLst>
                                      </p:cBhvr>
                                      <p:to>
                                        <p:strVal val="visible"/>
                                      </p:to>
                                    </p:set>
                                    <p:anim calcmode="lin" valueType="num">
                                      <p:cBhvr>
                                        <p:cTn id="13" dur="500" fill="hold"/>
                                        <p:tgtEl>
                                          <p:spTgt spid="44039">
                                            <p:txEl>
                                              <p:pRg st="4294967295" end="4294967295"/>
                                            </p:txEl>
                                          </p:spTgt>
                                        </p:tgtEl>
                                        <p:attrNameLst>
                                          <p:attrName>ppt_w</p:attrName>
                                        </p:attrNameLst>
                                      </p:cBhvr>
                                      <p:tavLst>
                                        <p:tav tm="0">
                                          <p:val>
                                            <p:strVal val="(6*min(max(#ppt_w*#ppt_h,.3),1)-7.4)/-.7*#ppt_w"/>
                                          </p:val>
                                        </p:tav>
                                        <p:tav tm="100000">
                                          <p:val>
                                            <p:strVal val="#ppt_w"/>
                                          </p:val>
                                        </p:tav>
                                      </p:tavLst>
                                    </p:anim>
                                    <p:anim calcmode="lin" valueType="num">
                                      <p:cBhvr>
                                        <p:cTn id="14" dur="500" fill="hold"/>
                                        <p:tgtEl>
                                          <p:spTgt spid="44039">
                                            <p:txEl>
                                              <p:pRg st="4294967295" end="4294967295"/>
                                            </p:txEl>
                                          </p:spTgt>
                                        </p:tgtEl>
                                        <p:attrNameLst>
                                          <p:attrName>ppt_h</p:attrName>
                                        </p:attrNameLst>
                                      </p:cBhvr>
                                      <p:tavLst>
                                        <p:tav tm="0">
                                          <p:val>
                                            <p:strVal val="(6*min(max(#ppt_w*#ppt_h,.3),1)-7.4)/-.7*#ppt_h"/>
                                          </p:val>
                                        </p:tav>
                                        <p:tav tm="100000">
                                          <p:val>
                                            <p:strVal val="#ppt_h"/>
                                          </p:val>
                                        </p:tav>
                                      </p:tavLst>
                                    </p:anim>
                                    <p:anim calcmode="lin" valueType="num">
                                      <p:cBhvr>
                                        <p:cTn id="15" dur="500" fill="hold"/>
                                        <p:tgtEl>
                                          <p:spTgt spid="44039">
                                            <p:txEl>
                                              <p:pRg st="4294967295" end="4294967295"/>
                                            </p:txEl>
                                          </p:spTgt>
                                        </p:tgtEl>
                                        <p:attrNameLst>
                                          <p:attrName>ppt_x</p:attrName>
                                        </p:attrNameLst>
                                      </p:cBhvr>
                                      <p:tavLst>
                                        <p:tav tm="0">
                                          <p:val>
                                            <p:fltVal val="0.5"/>
                                          </p:val>
                                        </p:tav>
                                        <p:tav tm="100000">
                                          <p:val>
                                            <p:strVal val="#ppt_x"/>
                                          </p:val>
                                        </p:tav>
                                      </p:tavLst>
                                    </p:anim>
                                    <p:anim calcmode="lin" valueType="num">
                                      <p:cBhvr>
                                        <p:cTn id="16" dur="500" fill="hold"/>
                                        <p:tgtEl>
                                          <p:spTgt spid="44039">
                                            <p:txEl>
                                              <p:pRg st="4294967295" end="4294967295"/>
                                            </p:txEl>
                                          </p:spTgt>
                                        </p:tgtEl>
                                        <p:attrNameLst>
                                          <p:attrName>ppt_y</p:attrName>
                                        </p:attrNameLst>
                                      </p:cBhvr>
                                      <p:tavLst>
                                        <p:tav tm="0">
                                          <p:val>
                                            <p:strVal val="1+(6*min(max(#ppt_w*#ppt_h,.3),1)-7.4)/-.7*#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36" fill="hold" grpId="0" nodeType="clickEffect">
                                  <p:stCondLst>
                                    <p:cond delay="0"/>
                                  </p:stCondLst>
                                  <p:childTnLst>
                                    <p:set>
                                      <p:cBhvr>
                                        <p:cTn id="20" dur="1" fill="hold">
                                          <p:stCondLst>
                                            <p:cond delay="0"/>
                                          </p:stCondLst>
                                        </p:cTn>
                                        <p:tgtEl>
                                          <p:spTgt spid="44039">
                                            <p:txEl>
                                              <p:pRg st="0" end="0"/>
                                            </p:txEl>
                                          </p:spTgt>
                                        </p:tgtEl>
                                        <p:attrNameLst>
                                          <p:attrName>style.visibility</p:attrName>
                                        </p:attrNameLst>
                                      </p:cBhvr>
                                      <p:to>
                                        <p:strVal val="visible"/>
                                      </p:to>
                                    </p:set>
                                    <p:anim calcmode="lin" valueType="num">
                                      <p:cBhvr>
                                        <p:cTn id="21" dur="500" fill="hold"/>
                                        <p:tgtEl>
                                          <p:spTgt spid="44039">
                                            <p:txEl>
                                              <p:pRg st="0" end="0"/>
                                            </p:txEl>
                                          </p:spTgt>
                                        </p:tgtEl>
                                        <p:attrNameLst>
                                          <p:attrName>ppt_w</p:attrName>
                                        </p:attrNameLst>
                                      </p:cBhvr>
                                      <p:tavLst>
                                        <p:tav tm="0">
                                          <p:val>
                                            <p:strVal val="(6*min(max(#ppt_w*#ppt_h,.3),1)-7.4)/-.7*#ppt_w"/>
                                          </p:val>
                                        </p:tav>
                                        <p:tav tm="100000">
                                          <p:val>
                                            <p:strVal val="#ppt_w"/>
                                          </p:val>
                                        </p:tav>
                                      </p:tavLst>
                                    </p:anim>
                                    <p:anim calcmode="lin" valueType="num">
                                      <p:cBhvr>
                                        <p:cTn id="22" dur="500" fill="hold"/>
                                        <p:tgtEl>
                                          <p:spTgt spid="44039">
                                            <p:txEl>
                                              <p:pRg st="0" end="0"/>
                                            </p:txEl>
                                          </p:spTgt>
                                        </p:tgtEl>
                                        <p:attrNameLst>
                                          <p:attrName>ppt_h</p:attrName>
                                        </p:attrNameLst>
                                      </p:cBhvr>
                                      <p:tavLst>
                                        <p:tav tm="0">
                                          <p:val>
                                            <p:strVal val="(6*min(max(#ppt_w*#ppt_h,.3),1)-7.4)/-.7*#ppt_h"/>
                                          </p:val>
                                        </p:tav>
                                        <p:tav tm="100000">
                                          <p:val>
                                            <p:strVal val="#ppt_h"/>
                                          </p:val>
                                        </p:tav>
                                      </p:tavLst>
                                    </p:anim>
                                    <p:anim calcmode="lin" valueType="num">
                                      <p:cBhvr>
                                        <p:cTn id="23" dur="500" fill="hold"/>
                                        <p:tgtEl>
                                          <p:spTgt spid="44039">
                                            <p:txEl>
                                              <p:pRg st="0" end="0"/>
                                            </p:txEl>
                                          </p:spTgt>
                                        </p:tgtEl>
                                        <p:attrNameLst>
                                          <p:attrName>ppt_x</p:attrName>
                                        </p:attrNameLst>
                                      </p:cBhvr>
                                      <p:tavLst>
                                        <p:tav tm="0">
                                          <p:val>
                                            <p:fltVal val="0.5"/>
                                          </p:val>
                                        </p:tav>
                                        <p:tav tm="100000">
                                          <p:val>
                                            <p:strVal val="#ppt_x"/>
                                          </p:val>
                                        </p:tav>
                                      </p:tavLst>
                                    </p:anim>
                                    <p:anim calcmode="lin" valueType="num">
                                      <p:cBhvr>
                                        <p:cTn id="24" dur="500" fill="hold"/>
                                        <p:tgtEl>
                                          <p:spTgt spid="44039">
                                            <p:txEl>
                                              <p:pRg st="0" end="0"/>
                                            </p:txEl>
                                          </p:spTgt>
                                        </p:tgtEl>
                                        <p:attrNameLst>
                                          <p:attrName>ppt_y</p:attrName>
                                        </p:attrNameLst>
                                      </p:cBhvr>
                                      <p:tavLst>
                                        <p:tav tm="0">
                                          <p:val>
                                            <p:strVal val="1+(6*min(max(#ppt_w*#ppt_h,.3),1)-7.4)/-.7*#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36" fill="hold" grpId="0" nodeType="clickEffect">
                                  <p:stCondLst>
                                    <p:cond delay="0"/>
                                  </p:stCondLst>
                                  <p:childTnLst>
                                    <p:set>
                                      <p:cBhvr>
                                        <p:cTn id="28" dur="1" fill="hold">
                                          <p:stCondLst>
                                            <p:cond delay="0"/>
                                          </p:stCondLst>
                                        </p:cTn>
                                        <p:tgtEl>
                                          <p:spTgt spid="44039">
                                            <p:txEl>
                                              <p:pRg st="1" end="1"/>
                                            </p:txEl>
                                          </p:spTgt>
                                        </p:tgtEl>
                                        <p:attrNameLst>
                                          <p:attrName>style.visibility</p:attrName>
                                        </p:attrNameLst>
                                      </p:cBhvr>
                                      <p:to>
                                        <p:strVal val="visible"/>
                                      </p:to>
                                    </p:set>
                                    <p:anim calcmode="lin" valueType="num">
                                      <p:cBhvr>
                                        <p:cTn id="29" dur="500" fill="hold"/>
                                        <p:tgtEl>
                                          <p:spTgt spid="44039">
                                            <p:txEl>
                                              <p:pRg st="1" end="1"/>
                                            </p:txEl>
                                          </p:spTgt>
                                        </p:tgtEl>
                                        <p:attrNameLst>
                                          <p:attrName>ppt_w</p:attrName>
                                        </p:attrNameLst>
                                      </p:cBhvr>
                                      <p:tavLst>
                                        <p:tav tm="0">
                                          <p:val>
                                            <p:strVal val="(6*min(max(#ppt_w*#ppt_h,.3),1)-7.4)/-.7*#ppt_w"/>
                                          </p:val>
                                        </p:tav>
                                        <p:tav tm="100000">
                                          <p:val>
                                            <p:strVal val="#ppt_w"/>
                                          </p:val>
                                        </p:tav>
                                      </p:tavLst>
                                    </p:anim>
                                    <p:anim calcmode="lin" valueType="num">
                                      <p:cBhvr>
                                        <p:cTn id="30" dur="500" fill="hold"/>
                                        <p:tgtEl>
                                          <p:spTgt spid="44039">
                                            <p:txEl>
                                              <p:pRg st="1" end="1"/>
                                            </p:txEl>
                                          </p:spTgt>
                                        </p:tgtEl>
                                        <p:attrNameLst>
                                          <p:attrName>ppt_h</p:attrName>
                                        </p:attrNameLst>
                                      </p:cBhvr>
                                      <p:tavLst>
                                        <p:tav tm="0">
                                          <p:val>
                                            <p:strVal val="(6*min(max(#ppt_w*#ppt_h,.3),1)-7.4)/-.7*#ppt_h"/>
                                          </p:val>
                                        </p:tav>
                                        <p:tav tm="100000">
                                          <p:val>
                                            <p:strVal val="#ppt_h"/>
                                          </p:val>
                                        </p:tav>
                                      </p:tavLst>
                                    </p:anim>
                                    <p:anim calcmode="lin" valueType="num">
                                      <p:cBhvr>
                                        <p:cTn id="31" dur="500" fill="hold"/>
                                        <p:tgtEl>
                                          <p:spTgt spid="44039">
                                            <p:txEl>
                                              <p:pRg st="1" end="1"/>
                                            </p:txEl>
                                          </p:spTgt>
                                        </p:tgtEl>
                                        <p:attrNameLst>
                                          <p:attrName>ppt_x</p:attrName>
                                        </p:attrNameLst>
                                      </p:cBhvr>
                                      <p:tavLst>
                                        <p:tav tm="0">
                                          <p:val>
                                            <p:fltVal val="0.5"/>
                                          </p:val>
                                        </p:tav>
                                        <p:tav tm="100000">
                                          <p:val>
                                            <p:strVal val="#ppt_x"/>
                                          </p:val>
                                        </p:tav>
                                      </p:tavLst>
                                    </p:anim>
                                    <p:anim calcmode="lin" valueType="num">
                                      <p:cBhvr>
                                        <p:cTn id="32" dur="500" fill="hold"/>
                                        <p:tgtEl>
                                          <p:spTgt spid="44039">
                                            <p:txEl>
                                              <p:pRg st="1" end="1"/>
                                            </p:txEl>
                                          </p:spTgt>
                                        </p:tgtEl>
                                        <p:attrNameLst>
                                          <p:attrName>ppt_y</p:attrName>
                                        </p:attrNameLst>
                                      </p:cBhvr>
                                      <p:tavLst>
                                        <p:tav tm="0">
                                          <p:val>
                                            <p:strVal val="1+(6*min(max(#ppt_w*#ppt_h,.3),1)-7.4)/-.7*#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6" fill="hold" grpId="0" nodeType="clickEffect">
                                  <p:stCondLst>
                                    <p:cond delay="0"/>
                                  </p:stCondLst>
                                  <p:childTnLst>
                                    <p:set>
                                      <p:cBhvr>
                                        <p:cTn id="36" dur="1" fill="hold">
                                          <p:stCondLst>
                                            <p:cond delay="0"/>
                                          </p:stCondLst>
                                        </p:cTn>
                                        <p:tgtEl>
                                          <p:spTgt spid="44039">
                                            <p:txEl>
                                              <p:pRg st="2" end="2"/>
                                            </p:txEl>
                                          </p:spTgt>
                                        </p:tgtEl>
                                        <p:attrNameLst>
                                          <p:attrName>style.visibility</p:attrName>
                                        </p:attrNameLst>
                                      </p:cBhvr>
                                      <p:to>
                                        <p:strVal val="visible"/>
                                      </p:to>
                                    </p:set>
                                    <p:anim calcmode="lin" valueType="num">
                                      <p:cBhvr>
                                        <p:cTn id="37" dur="500" fill="hold"/>
                                        <p:tgtEl>
                                          <p:spTgt spid="44039">
                                            <p:txEl>
                                              <p:pRg st="2" end="2"/>
                                            </p:txEl>
                                          </p:spTgt>
                                        </p:tgtEl>
                                        <p:attrNameLst>
                                          <p:attrName>ppt_w</p:attrName>
                                        </p:attrNameLst>
                                      </p:cBhvr>
                                      <p:tavLst>
                                        <p:tav tm="0">
                                          <p:val>
                                            <p:strVal val="(6*min(max(#ppt_w*#ppt_h,.3),1)-7.4)/-.7*#ppt_w"/>
                                          </p:val>
                                        </p:tav>
                                        <p:tav tm="100000">
                                          <p:val>
                                            <p:strVal val="#ppt_w"/>
                                          </p:val>
                                        </p:tav>
                                      </p:tavLst>
                                    </p:anim>
                                    <p:anim calcmode="lin" valueType="num">
                                      <p:cBhvr>
                                        <p:cTn id="38" dur="500" fill="hold"/>
                                        <p:tgtEl>
                                          <p:spTgt spid="44039">
                                            <p:txEl>
                                              <p:pRg st="2" end="2"/>
                                            </p:txEl>
                                          </p:spTgt>
                                        </p:tgtEl>
                                        <p:attrNameLst>
                                          <p:attrName>ppt_h</p:attrName>
                                        </p:attrNameLst>
                                      </p:cBhvr>
                                      <p:tavLst>
                                        <p:tav tm="0">
                                          <p:val>
                                            <p:strVal val="(6*min(max(#ppt_w*#ppt_h,.3),1)-7.4)/-.7*#ppt_h"/>
                                          </p:val>
                                        </p:tav>
                                        <p:tav tm="100000">
                                          <p:val>
                                            <p:strVal val="#ppt_h"/>
                                          </p:val>
                                        </p:tav>
                                      </p:tavLst>
                                    </p:anim>
                                    <p:anim calcmode="lin" valueType="num">
                                      <p:cBhvr>
                                        <p:cTn id="39" dur="500" fill="hold"/>
                                        <p:tgtEl>
                                          <p:spTgt spid="44039">
                                            <p:txEl>
                                              <p:pRg st="2" end="2"/>
                                            </p:txEl>
                                          </p:spTgt>
                                        </p:tgtEl>
                                        <p:attrNameLst>
                                          <p:attrName>ppt_x</p:attrName>
                                        </p:attrNameLst>
                                      </p:cBhvr>
                                      <p:tavLst>
                                        <p:tav tm="0">
                                          <p:val>
                                            <p:fltVal val="0.5"/>
                                          </p:val>
                                        </p:tav>
                                        <p:tav tm="100000">
                                          <p:val>
                                            <p:strVal val="#ppt_x"/>
                                          </p:val>
                                        </p:tav>
                                      </p:tavLst>
                                    </p:anim>
                                    <p:anim calcmode="lin" valueType="num">
                                      <p:cBhvr>
                                        <p:cTn id="40" dur="500" fill="hold"/>
                                        <p:tgtEl>
                                          <p:spTgt spid="44039">
                                            <p:txEl>
                                              <p:pRg st="2" end="2"/>
                                            </p:txEl>
                                          </p:spTgt>
                                        </p:tgtEl>
                                        <p:attrNameLst>
                                          <p:attrName>ppt_y</p:attrName>
                                        </p:attrNameLst>
                                      </p:cBhvr>
                                      <p:tavLst>
                                        <p:tav tm="0">
                                          <p:val>
                                            <p:strVal val="1+(6*min(max(#ppt_w*#ppt_h,.3),1)-7.4)/-.7*#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36" fill="hold" grpId="0" nodeType="clickEffect">
                                  <p:stCondLst>
                                    <p:cond delay="0"/>
                                  </p:stCondLst>
                                  <p:childTnLst>
                                    <p:set>
                                      <p:cBhvr>
                                        <p:cTn id="44" dur="1" fill="hold">
                                          <p:stCondLst>
                                            <p:cond delay="0"/>
                                          </p:stCondLst>
                                        </p:cTn>
                                        <p:tgtEl>
                                          <p:spTgt spid="44039">
                                            <p:txEl>
                                              <p:pRg st="3" end="3"/>
                                            </p:txEl>
                                          </p:spTgt>
                                        </p:tgtEl>
                                        <p:attrNameLst>
                                          <p:attrName>style.visibility</p:attrName>
                                        </p:attrNameLst>
                                      </p:cBhvr>
                                      <p:to>
                                        <p:strVal val="visible"/>
                                      </p:to>
                                    </p:set>
                                    <p:anim calcmode="lin" valueType="num">
                                      <p:cBhvr>
                                        <p:cTn id="45" dur="500" fill="hold"/>
                                        <p:tgtEl>
                                          <p:spTgt spid="44039">
                                            <p:txEl>
                                              <p:pRg st="3" end="3"/>
                                            </p:txEl>
                                          </p:spTgt>
                                        </p:tgtEl>
                                        <p:attrNameLst>
                                          <p:attrName>ppt_w</p:attrName>
                                        </p:attrNameLst>
                                      </p:cBhvr>
                                      <p:tavLst>
                                        <p:tav tm="0">
                                          <p:val>
                                            <p:strVal val="(6*min(max(#ppt_w*#ppt_h,.3),1)-7.4)/-.7*#ppt_w"/>
                                          </p:val>
                                        </p:tav>
                                        <p:tav tm="100000">
                                          <p:val>
                                            <p:strVal val="#ppt_w"/>
                                          </p:val>
                                        </p:tav>
                                      </p:tavLst>
                                    </p:anim>
                                    <p:anim calcmode="lin" valueType="num">
                                      <p:cBhvr>
                                        <p:cTn id="46" dur="500" fill="hold"/>
                                        <p:tgtEl>
                                          <p:spTgt spid="44039">
                                            <p:txEl>
                                              <p:pRg st="3" end="3"/>
                                            </p:txEl>
                                          </p:spTgt>
                                        </p:tgtEl>
                                        <p:attrNameLst>
                                          <p:attrName>ppt_h</p:attrName>
                                        </p:attrNameLst>
                                      </p:cBhvr>
                                      <p:tavLst>
                                        <p:tav tm="0">
                                          <p:val>
                                            <p:strVal val="(6*min(max(#ppt_w*#ppt_h,.3),1)-7.4)/-.7*#ppt_h"/>
                                          </p:val>
                                        </p:tav>
                                        <p:tav tm="100000">
                                          <p:val>
                                            <p:strVal val="#ppt_h"/>
                                          </p:val>
                                        </p:tav>
                                      </p:tavLst>
                                    </p:anim>
                                    <p:anim calcmode="lin" valueType="num">
                                      <p:cBhvr>
                                        <p:cTn id="47" dur="500" fill="hold"/>
                                        <p:tgtEl>
                                          <p:spTgt spid="44039">
                                            <p:txEl>
                                              <p:pRg st="3" end="3"/>
                                            </p:txEl>
                                          </p:spTgt>
                                        </p:tgtEl>
                                        <p:attrNameLst>
                                          <p:attrName>ppt_x</p:attrName>
                                        </p:attrNameLst>
                                      </p:cBhvr>
                                      <p:tavLst>
                                        <p:tav tm="0">
                                          <p:val>
                                            <p:fltVal val="0.5"/>
                                          </p:val>
                                        </p:tav>
                                        <p:tav tm="100000">
                                          <p:val>
                                            <p:strVal val="#ppt_x"/>
                                          </p:val>
                                        </p:tav>
                                      </p:tavLst>
                                    </p:anim>
                                    <p:anim calcmode="lin" valueType="num">
                                      <p:cBhvr>
                                        <p:cTn id="48" dur="500" fill="hold"/>
                                        <p:tgtEl>
                                          <p:spTgt spid="44039">
                                            <p:txEl>
                                              <p:pRg st="3" end="3"/>
                                            </p:txEl>
                                          </p:spTgt>
                                        </p:tgtEl>
                                        <p:attrNameLst>
                                          <p:attrName>ppt_y</p:attrName>
                                        </p:attrNameLst>
                                      </p:cBhvr>
                                      <p:tavLst>
                                        <p:tav tm="0">
                                          <p:val>
                                            <p:strVal val="1+(6*min(max(#ppt_w*#ppt_h,.3),1)-7.4)/-.7*#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36" fill="hold" grpId="0" nodeType="clickEffect">
                                  <p:stCondLst>
                                    <p:cond delay="0"/>
                                  </p:stCondLst>
                                  <p:childTnLst>
                                    <p:set>
                                      <p:cBhvr>
                                        <p:cTn id="52" dur="1" fill="hold">
                                          <p:stCondLst>
                                            <p:cond delay="0"/>
                                          </p:stCondLst>
                                        </p:cTn>
                                        <p:tgtEl>
                                          <p:spTgt spid="44039">
                                            <p:txEl>
                                              <p:pRg st="4" end="4"/>
                                            </p:txEl>
                                          </p:spTgt>
                                        </p:tgtEl>
                                        <p:attrNameLst>
                                          <p:attrName>style.visibility</p:attrName>
                                        </p:attrNameLst>
                                      </p:cBhvr>
                                      <p:to>
                                        <p:strVal val="visible"/>
                                      </p:to>
                                    </p:set>
                                    <p:anim calcmode="lin" valueType="num">
                                      <p:cBhvr>
                                        <p:cTn id="53" dur="500" fill="hold"/>
                                        <p:tgtEl>
                                          <p:spTgt spid="44039">
                                            <p:txEl>
                                              <p:pRg st="4" end="4"/>
                                            </p:txEl>
                                          </p:spTgt>
                                        </p:tgtEl>
                                        <p:attrNameLst>
                                          <p:attrName>ppt_w</p:attrName>
                                        </p:attrNameLst>
                                      </p:cBhvr>
                                      <p:tavLst>
                                        <p:tav tm="0">
                                          <p:val>
                                            <p:strVal val="(6*min(max(#ppt_w*#ppt_h,.3),1)-7.4)/-.7*#ppt_w"/>
                                          </p:val>
                                        </p:tav>
                                        <p:tav tm="100000">
                                          <p:val>
                                            <p:strVal val="#ppt_w"/>
                                          </p:val>
                                        </p:tav>
                                      </p:tavLst>
                                    </p:anim>
                                    <p:anim calcmode="lin" valueType="num">
                                      <p:cBhvr>
                                        <p:cTn id="54" dur="500" fill="hold"/>
                                        <p:tgtEl>
                                          <p:spTgt spid="44039">
                                            <p:txEl>
                                              <p:pRg st="4" end="4"/>
                                            </p:txEl>
                                          </p:spTgt>
                                        </p:tgtEl>
                                        <p:attrNameLst>
                                          <p:attrName>ppt_h</p:attrName>
                                        </p:attrNameLst>
                                      </p:cBhvr>
                                      <p:tavLst>
                                        <p:tav tm="0">
                                          <p:val>
                                            <p:strVal val="(6*min(max(#ppt_w*#ppt_h,.3),1)-7.4)/-.7*#ppt_h"/>
                                          </p:val>
                                        </p:tav>
                                        <p:tav tm="100000">
                                          <p:val>
                                            <p:strVal val="#ppt_h"/>
                                          </p:val>
                                        </p:tav>
                                      </p:tavLst>
                                    </p:anim>
                                    <p:anim calcmode="lin" valueType="num">
                                      <p:cBhvr>
                                        <p:cTn id="55" dur="500" fill="hold"/>
                                        <p:tgtEl>
                                          <p:spTgt spid="44039">
                                            <p:txEl>
                                              <p:pRg st="4" end="4"/>
                                            </p:txEl>
                                          </p:spTgt>
                                        </p:tgtEl>
                                        <p:attrNameLst>
                                          <p:attrName>ppt_x</p:attrName>
                                        </p:attrNameLst>
                                      </p:cBhvr>
                                      <p:tavLst>
                                        <p:tav tm="0">
                                          <p:val>
                                            <p:fltVal val="0.5"/>
                                          </p:val>
                                        </p:tav>
                                        <p:tav tm="100000">
                                          <p:val>
                                            <p:strVal val="#ppt_x"/>
                                          </p:val>
                                        </p:tav>
                                      </p:tavLst>
                                    </p:anim>
                                    <p:anim calcmode="lin" valueType="num">
                                      <p:cBhvr>
                                        <p:cTn id="56" dur="500" fill="hold"/>
                                        <p:tgtEl>
                                          <p:spTgt spid="44039">
                                            <p:txEl>
                                              <p:pRg st="4" end="4"/>
                                            </p:txEl>
                                          </p:spTgt>
                                        </p:tgtEl>
                                        <p:attrNameLst>
                                          <p:attrName>ppt_y</p:attrName>
                                        </p:attrNameLst>
                                      </p:cBhvr>
                                      <p:tavLst>
                                        <p:tav tm="0">
                                          <p:val>
                                            <p:strVal val="1+(6*min(max(#ppt_w*#ppt_h,.3),1)-7.4)/-.7*#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36" fill="hold" grpId="0" nodeType="clickEffect">
                                  <p:stCondLst>
                                    <p:cond delay="0"/>
                                  </p:stCondLst>
                                  <p:childTnLst>
                                    <p:set>
                                      <p:cBhvr>
                                        <p:cTn id="60" dur="1" fill="hold">
                                          <p:stCondLst>
                                            <p:cond delay="0"/>
                                          </p:stCondLst>
                                        </p:cTn>
                                        <p:tgtEl>
                                          <p:spTgt spid="44039">
                                            <p:txEl>
                                              <p:pRg st="5" end="5"/>
                                            </p:txEl>
                                          </p:spTgt>
                                        </p:tgtEl>
                                        <p:attrNameLst>
                                          <p:attrName>style.visibility</p:attrName>
                                        </p:attrNameLst>
                                      </p:cBhvr>
                                      <p:to>
                                        <p:strVal val="visible"/>
                                      </p:to>
                                    </p:set>
                                    <p:anim calcmode="lin" valueType="num">
                                      <p:cBhvr>
                                        <p:cTn id="61" dur="500" fill="hold"/>
                                        <p:tgtEl>
                                          <p:spTgt spid="44039">
                                            <p:txEl>
                                              <p:pRg st="5" end="5"/>
                                            </p:txEl>
                                          </p:spTgt>
                                        </p:tgtEl>
                                        <p:attrNameLst>
                                          <p:attrName>ppt_w</p:attrName>
                                        </p:attrNameLst>
                                      </p:cBhvr>
                                      <p:tavLst>
                                        <p:tav tm="0">
                                          <p:val>
                                            <p:strVal val="(6*min(max(#ppt_w*#ppt_h,.3),1)-7.4)/-.7*#ppt_w"/>
                                          </p:val>
                                        </p:tav>
                                        <p:tav tm="100000">
                                          <p:val>
                                            <p:strVal val="#ppt_w"/>
                                          </p:val>
                                        </p:tav>
                                      </p:tavLst>
                                    </p:anim>
                                    <p:anim calcmode="lin" valueType="num">
                                      <p:cBhvr>
                                        <p:cTn id="62" dur="500" fill="hold"/>
                                        <p:tgtEl>
                                          <p:spTgt spid="44039">
                                            <p:txEl>
                                              <p:pRg st="5" end="5"/>
                                            </p:txEl>
                                          </p:spTgt>
                                        </p:tgtEl>
                                        <p:attrNameLst>
                                          <p:attrName>ppt_h</p:attrName>
                                        </p:attrNameLst>
                                      </p:cBhvr>
                                      <p:tavLst>
                                        <p:tav tm="0">
                                          <p:val>
                                            <p:strVal val="(6*min(max(#ppt_w*#ppt_h,.3),1)-7.4)/-.7*#ppt_h"/>
                                          </p:val>
                                        </p:tav>
                                        <p:tav tm="100000">
                                          <p:val>
                                            <p:strVal val="#ppt_h"/>
                                          </p:val>
                                        </p:tav>
                                      </p:tavLst>
                                    </p:anim>
                                    <p:anim calcmode="lin" valueType="num">
                                      <p:cBhvr>
                                        <p:cTn id="63" dur="500" fill="hold"/>
                                        <p:tgtEl>
                                          <p:spTgt spid="44039">
                                            <p:txEl>
                                              <p:pRg st="5" end="5"/>
                                            </p:txEl>
                                          </p:spTgt>
                                        </p:tgtEl>
                                        <p:attrNameLst>
                                          <p:attrName>ppt_x</p:attrName>
                                        </p:attrNameLst>
                                      </p:cBhvr>
                                      <p:tavLst>
                                        <p:tav tm="0">
                                          <p:val>
                                            <p:fltVal val="0.5"/>
                                          </p:val>
                                        </p:tav>
                                        <p:tav tm="100000">
                                          <p:val>
                                            <p:strVal val="#ppt_x"/>
                                          </p:val>
                                        </p:tav>
                                      </p:tavLst>
                                    </p:anim>
                                    <p:anim calcmode="lin" valueType="num">
                                      <p:cBhvr>
                                        <p:cTn id="64" dur="500" fill="hold"/>
                                        <p:tgtEl>
                                          <p:spTgt spid="44039">
                                            <p:txEl>
                                              <p:pRg st="5" end="5"/>
                                            </p:txEl>
                                          </p:spTgt>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utoUpdateAnimBg="0" build="p"/>
      <p:bldP spid="44039" grpId="0" bldLvl="5"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ChangeArrowheads="1"/>
          </p:cNvSpPr>
          <p:nvPr/>
        </p:nvSpPr>
        <p:spPr bwMode="auto">
          <a:xfrm>
            <a:off x="3635375" y="3284538"/>
            <a:ext cx="1441450" cy="1944687"/>
          </a:xfrm>
          <a:prstGeom prst="rect">
            <a:avLst/>
          </a:prstGeom>
          <a:noFill/>
          <a:ln w="9525">
            <a:noFill/>
            <a:miter lim="800000"/>
          </a:ln>
          <a:effectLst/>
        </p:spPr>
        <p:txBody>
          <a:bodyPr/>
          <a:lstStyle/>
          <a:p>
            <a:pPr marL="342900" indent="-342900">
              <a:spcBef>
                <a:spcPct val="20000"/>
              </a:spcBef>
              <a:buClr>
                <a:schemeClr val="accent1"/>
              </a:buClr>
              <a:buSzPct val="65000"/>
              <a:buFont typeface="Wingdings" panose="05000000000000000000" pitchFamily="2" charset="2"/>
              <a:buChar char="n"/>
            </a:pPr>
            <a:endParaRPr lang="zh-CN" altLang="zh-CN" sz="2400">
              <a:latin typeface="宋体" panose="02010600030101010101" pitchFamily="2" charset="-122"/>
            </a:endParaRPr>
          </a:p>
        </p:txBody>
      </p:sp>
      <p:sp>
        <p:nvSpPr>
          <p:cNvPr id="13" name="Rectangle 2"/>
          <p:cNvSpPr txBox="1">
            <a:spLocks noChangeArrowheads="1"/>
          </p:cNvSpPr>
          <p:nvPr/>
        </p:nvSpPr>
        <p:spPr bwMode="auto">
          <a:xfrm>
            <a:off x="1219200" y="260350"/>
            <a:ext cx="6863080" cy="591820"/>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a:t>
            </a: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智能的研究内容、方法和实现</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14" name="直接连接符 13"/>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Rectangle 8"/>
          <p:cNvSpPr>
            <a:spLocks noChangeArrowheads="1"/>
          </p:cNvSpPr>
          <p:nvPr/>
        </p:nvSpPr>
        <p:spPr bwMode="auto">
          <a:xfrm>
            <a:off x="683568" y="1196752"/>
            <a:ext cx="7500990" cy="720080"/>
          </a:xfrm>
          <a:prstGeom prst="rect">
            <a:avLst/>
          </a:prstGeom>
          <a:noFill/>
          <a:ln w="9525">
            <a:noFill/>
            <a:miter lim="800000"/>
          </a:ln>
          <a:effectLst/>
        </p:spPr>
        <p:txBody>
          <a:bodyPr/>
          <a:lstStyle/>
          <a:p>
            <a:pPr marL="342900" indent="-342900">
              <a:lnSpc>
                <a:spcPct val="150000"/>
              </a:lnSpc>
              <a:spcBef>
                <a:spcPct val="20000"/>
              </a:spcBef>
              <a:buClr>
                <a:schemeClr val="accent1"/>
              </a:buClr>
              <a:buSzPct val="65000"/>
              <a:buFont typeface="Wingdings" panose="05000000000000000000" pitchFamily="2" charset="2"/>
              <a:buChar char="n"/>
            </a:pPr>
            <a:r>
              <a:rPr lang="zh-CN" altLang="en-US" sz="2800" b="1" dirty="0" smtClean="0">
                <a:solidFill>
                  <a:srgbClr val="C00000"/>
                </a:solidFill>
                <a:latin typeface="+mn-ea"/>
              </a:rPr>
              <a:t>实现人工智能的物质基础</a:t>
            </a:r>
            <a:r>
              <a:rPr lang="en-US" altLang="zh-CN" sz="2800" b="1" dirty="0" smtClean="0">
                <a:solidFill>
                  <a:srgbClr val="C00000"/>
                </a:solidFill>
                <a:latin typeface="+mn-ea"/>
              </a:rPr>
              <a:t>——</a:t>
            </a:r>
            <a:r>
              <a:rPr lang="zh-CN" altLang="en-US" sz="2800" b="1" dirty="0" smtClean="0">
                <a:solidFill>
                  <a:srgbClr val="C00000"/>
                </a:solidFill>
                <a:latin typeface="+mn-ea"/>
              </a:rPr>
              <a:t>计算机</a:t>
            </a:r>
            <a:endParaRPr lang="zh-CN" altLang="en-US" sz="2800" b="1" dirty="0">
              <a:solidFill>
                <a:srgbClr val="C00000"/>
              </a:solidFill>
              <a:latin typeface="+mn-ea"/>
            </a:endParaRPr>
          </a:p>
        </p:txBody>
      </p:sp>
      <p:sp>
        <p:nvSpPr>
          <p:cNvPr id="16" name="椭圆 15"/>
          <p:cNvSpPr/>
          <p:nvPr/>
        </p:nvSpPr>
        <p:spPr>
          <a:xfrm>
            <a:off x="3275856" y="2348880"/>
            <a:ext cx="1368152" cy="1152128"/>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419872" y="2636912"/>
            <a:ext cx="1008112" cy="584775"/>
          </a:xfrm>
          <a:prstGeom prst="rect">
            <a:avLst/>
          </a:prstGeom>
          <a:noFill/>
        </p:spPr>
        <p:txBody>
          <a:bodyPr wrap="square" rtlCol="0">
            <a:spAutoFit/>
          </a:bodyPr>
          <a:lstStyle/>
          <a:p>
            <a:pPr algn="ctr"/>
            <a:r>
              <a:rPr lang="zh-CN" altLang="en-US" sz="3200" b="1" dirty="0" smtClean="0">
                <a:solidFill>
                  <a:srgbClr val="310BD5"/>
                </a:solidFill>
                <a:effectLst>
                  <a:outerShdw blurRad="38100" dist="38100" dir="2700000" algn="tl">
                    <a:srgbClr val="000000">
                      <a:alpha val="43137"/>
                    </a:srgbClr>
                  </a:outerShdw>
                </a:effectLst>
              </a:rPr>
              <a:t>知识</a:t>
            </a:r>
            <a:endParaRPr lang="zh-CN" altLang="en-US" sz="3200" b="1" dirty="0">
              <a:solidFill>
                <a:srgbClr val="310BD5"/>
              </a:solidFill>
              <a:effectLst>
                <a:outerShdw blurRad="38100" dist="38100" dir="2700000" algn="tl">
                  <a:srgbClr val="000000">
                    <a:alpha val="43137"/>
                  </a:srgbClr>
                </a:outerShdw>
              </a:effectLst>
            </a:endParaRPr>
          </a:p>
        </p:txBody>
      </p:sp>
      <p:sp>
        <p:nvSpPr>
          <p:cNvPr id="18" name="TextBox 17"/>
          <p:cNvSpPr txBox="1"/>
          <p:nvPr/>
        </p:nvSpPr>
        <p:spPr>
          <a:xfrm>
            <a:off x="1619672" y="2636912"/>
            <a:ext cx="1008112" cy="584775"/>
          </a:xfrm>
          <a:prstGeom prst="rect">
            <a:avLst/>
          </a:prstGeom>
          <a:noFill/>
          <a:ln>
            <a:solidFill>
              <a:srgbClr val="0070C0"/>
            </a:solidFill>
          </a:ln>
        </p:spPr>
        <p:txBody>
          <a:bodyPr wrap="square" rtlCol="0">
            <a:spAutoFit/>
          </a:bodyPr>
          <a:lstStyle/>
          <a:p>
            <a:pPr algn="ctr"/>
            <a:r>
              <a:rPr lang="zh-CN" altLang="en-US" sz="3200" b="1" dirty="0" smtClean="0">
                <a:solidFill>
                  <a:srgbClr val="00B050"/>
                </a:solidFill>
                <a:effectLst>
                  <a:outerShdw blurRad="38100" dist="38100" dir="2700000" algn="tl">
                    <a:srgbClr val="000000">
                      <a:alpha val="43137"/>
                    </a:srgbClr>
                  </a:outerShdw>
                </a:effectLst>
              </a:rPr>
              <a:t>表达</a:t>
            </a:r>
            <a:endParaRPr lang="zh-CN" altLang="en-US" sz="3200" b="1" dirty="0">
              <a:solidFill>
                <a:srgbClr val="00B050"/>
              </a:solidFill>
              <a:effectLst>
                <a:outerShdw blurRad="38100" dist="38100" dir="2700000" algn="tl">
                  <a:srgbClr val="000000">
                    <a:alpha val="43137"/>
                  </a:srgbClr>
                </a:outerShdw>
              </a:effectLst>
            </a:endParaRPr>
          </a:p>
        </p:txBody>
      </p:sp>
      <p:sp>
        <p:nvSpPr>
          <p:cNvPr id="19" name="TextBox 18"/>
          <p:cNvSpPr txBox="1"/>
          <p:nvPr/>
        </p:nvSpPr>
        <p:spPr>
          <a:xfrm>
            <a:off x="5292080" y="2564904"/>
            <a:ext cx="1008112" cy="584775"/>
          </a:xfrm>
          <a:prstGeom prst="rect">
            <a:avLst/>
          </a:prstGeom>
          <a:noFill/>
          <a:ln>
            <a:solidFill>
              <a:srgbClr val="0070C0"/>
            </a:solidFill>
          </a:ln>
        </p:spPr>
        <p:txBody>
          <a:bodyPr wrap="square" rtlCol="0">
            <a:spAutoFit/>
          </a:bodyPr>
          <a:lstStyle/>
          <a:p>
            <a:pPr algn="ctr"/>
            <a:r>
              <a:rPr lang="zh-CN" altLang="en-US" sz="3200" b="1" dirty="0" smtClean="0">
                <a:solidFill>
                  <a:srgbClr val="00B050"/>
                </a:solidFill>
                <a:effectLst>
                  <a:outerShdw blurRad="38100" dist="38100" dir="2700000" algn="tl">
                    <a:srgbClr val="000000">
                      <a:alpha val="43137"/>
                    </a:srgbClr>
                  </a:outerShdw>
                </a:effectLst>
              </a:rPr>
              <a:t>获取</a:t>
            </a:r>
            <a:endParaRPr lang="zh-CN" altLang="en-US" sz="3200" b="1" dirty="0">
              <a:solidFill>
                <a:srgbClr val="00B050"/>
              </a:solidFill>
              <a:effectLst>
                <a:outerShdw blurRad="38100" dist="38100" dir="2700000" algn="tl">
                  <a:srgbClr val="000000">
                    <a:alpha val="43137"/>
                  </a:srgbClr>
                </a:outerShdw>
              </a:effectLst>
            </a:endParaRPr>
          </a:p>
        </p:txBody>
      </p:sp>
      <p:sp>
        <p:nvSpPr>
          <p:cNvPr id="20" name="TextBox 19"/>
          <p:cNvSpPr txBox="1"/>
          <p:nvPr/>
        </p:nvSpPr>
        <p:spPr>
          <a:xfrm>
            <a:off x="3563888" y="3861048"/>
            <a:ext cx="1008112" cy="584775"/>
          </a:xfrm>
          <a:prstGeom prst="rect">
            <a:avLst/>
          </a:prstGeom>
          <a:noFill/>
          <a:ln>
            <a:solidFill>
              <a:srgbClr val="0070C0"/>
            </a:solidFill>
          </a:ln>
        </p:spPr>
        <p:txBody>
          <a:bodyPr wrap="square" rtlCol="0">
            <a:spAutoFit/>
          </a:bodyPr>
          <a:lstStyle/>
          <a:p>
            <a:pPr algn="ctr"/>
            <a:r>
              <a:rPr lang="zh-CN" altLang="en-US" sz="3200" b="1" dirty="0" smtClean="0">
                <a:solidFill>
                  <a:srgbClr val="00B050"/>
                </a:solidFill>
                <a:effectLst>
                  <a:outerShdw blurRad="38100" dist="38100" dir="2700000" algn="tl">
                    <a:srgbClr val="000000">
                      <a:alpha val="43137"/>
                    </a:srgbClr>
                  </a:outerShdw>
                </a:effectLst>
              </a:rPr>
              <a:t>应用</a:t>
            </a:r>
            <a:endParaRPr lang="zh-CN" altLang="en-US" sz="3200" b="1" dirty="0">
              <a:solidFill>
                <a:srgbClr val="00B050"/>
              </a:solidFill>
              <a:effectLst>
                <a:outerShdw blurRad="38100" dist="38100" dir="2700000" algn="tl">
                  <a:srgbClr val="000000">
                    <a:alpha val="43137"/>
                  </a:srgbClr>
                </a:outerShdw>
              </a:effectLst>
            </a:endParaRPr>
          </a:p>
        </p:txBody>
      </p:sp>
      <p:sp>
        <p:nvSpPr>
          <p:cNvPr id="21" name="右箭头 20"/>
          <p:cNvSpPr/>
          <p:nvPr/>
        </p:nvSpPr>
        <p:spPr>
          <a:xfrm>
            <a:off x="2627784" y="2852936"/>
            <a:ext cx="64807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4644008" y="2852936"/>
            <a:ext cx="64807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3995936" y="3501008"/>
            <a:ext cx="144016"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18" idx="2"/>
            <a:endCxn id="27" idx="6"/>
          </p:cNvCxnSpPr>
          <p:nvPr/>
        </p:nvCxnSpPr>
        <p:spPr>
          <a:xfrm flipH="1">
            <a:off x="1475656" y="3221687"/>
            <a:ext cx="648072" cy="1287433"/>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7" name="七角星 26"/>
          <p:cNvSpPr/>
          <p:nvPr/>
        </p:nvSpPr>
        <p:spPr>
          <a:xfrm>
            <a:off x="179512" y="4509120"/>
            <a:ext cx="2592288" cy="1512168"/>
          </a:xfrm>
          <a:prstGeom prst="star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70C0"/>
                </a:solidFill>
              </a:rPr>
              <a:t>数据类型与结构</a:t>
            </a:r>
            <a:endParaRPr lang="zh-CN" altLang="en-US" sz="2400" b="1" dirty="0">
              <a:solidFill>
                <a:srgbClr val="0070C0"/>
              </a:solidFill>
            </a:endParaRPr>
          </a:p>
        </p:txBody>
      </p:sp>
      <p:cxnSp>
        <p:nvCxnSpPr>
          <p:cNvPr id="29" name="直接箭头连接符 28"/>
          <p:cNvCxnSpPr>
            <a:stCxn id="19" idx="2"/>
          </p:cNvCxnSpPr>
          <p:nvPr/>
        </p:nvCxnSpPr>
        <p:spPr>
          <a:xfrm>
            <a:off x="5796136" y="3149679"/>
            <a:ext cx="1800200" cy="135073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0" name="七角星 29"/>
          <p:cNvSpPr/>
          <p:nvPr/>
        </p:nvSpPr>
        <p:spPr>
          <a:xfrm>
            <a:off x="6444208" y="4509120"/>
            <a:ext cx="2304256" cy="1296144"/>
          </a:xfrm>
          <a:prstGeom prst="star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70C0"/>
                </a:solidFill>
              </a:rPr>
              <a:t>机器学习算法</a:t>
            </a:r>
            <a:endParaRPr lang="zh-CN" altLang="en-US" sz="2400" b="1" dirty="0">
              <a:solidFill>
                <a:srgbClr val="0070C0"/>
              </a:solidFill>
            </a:endParaRPr>
          </a:p>
        </p:txBody>
      </p:sp>
      <p:cxnSp>
        <p:nvCxnSpPr>
          <p:cNvPr id="32" name="直接箭头连接符 31"/>
          <p:cNvCxnSpPr>
            <a:stCxn id="20" idx="2"/>
            <a:endCxn id="33" idx="6"/>
          </p:cNvCxnSpPr>
          <p:nvPr/>
        </p:nvCxnSpPr>
        <p:spPr>
          <a:xfrm>
            <a:off x="4067944" y="4445823"/>
            <a:ext cx="441960" cy="56769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3" name="七角星 32"/>
          <p:cNvSpPr/>
          <p:nvPr/>
        </p:nvSpPr>
        <p:spPr>
          <a:xfrm>
            <a:off x="3223260" y="5013325"/>
            <a:ext cx="2573020" cy="1276350"/>
          </a:xfrm>
          <a:prstGeom prst="star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70C0"/>
                </a:solidFill>
              </a:rPr>
              <a:t>决策</a:t>
            </a:r>
            <a:r>
              <a:rPr lang="en-US" altLang="zh-CN" sz="2400" b="1" dirty="0" smtClean="0">
                <a:solidFill>
                  <a:srgbClr val="0070C0"/>
                </a:solidFill>
              </a:rPr>
              <a:t>/</a:t>
            </a:r>
            <a:r>
              <a:rPr lang="zh-CN" altLang="en-US" sz="2400" b="1" dirty="0" smtClean="0">
                <a:solidFill>
                  <a:srgbClr val="0070C0"/>
                </a:solidFill>
              </a:rPr>
              <a:t>应用模型</a:t>
            </a:r>
            <a:endParaRPr lang="zh-CN" altLang="en-US" sz="2400" b="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p:cTn id="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5">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15">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1000" fill="hold"/>
                                        <p:tgtEl>
                                          <p:spTgt spid="16"/>
                                        </p:tgtEl>
                                        <p:attrNameLst>
                                          <p:attrName>ppt_w</p:attrName>
                                        </p:attrNameLst>
                                      </p:cBhvr>
                                      <p:tavLst>
                                        <p:tav tm="0">
                                          <p:val>
                                            <p:strVal val="#ppt_w*0.70"/>
                                          </p:val>
                                        </p:tav>
                                        <p:tav tm="100000">
                                          <p:val>
                                            <p:strVal val="#ppt_w"/>
                                          </p:val>
                                        </p:tav>
                                      </p:tavLst>
                                    </p:anim>
                                    <p:anim calcmode="lin" valueType="num">
                                      <p:cBhvr>
                                        <p:cTn id="16" dur="1000" fill="hold"/>
                                        <p:tgtEl>
                                          <p:spTgt spid="16"/>
                                        </p:tgtEl>
                                        <p:attrNameLst>
                                          <p:attrName>ppt_h</p:attrName>
                                        </p:attrNameLst>
                                      </p:cBhvr>
                                      <p:tavLst>
                                        <p:tav tm="0">
                                          <p:val>
                                            <p:strVal val="#ppt_h"/>
                                          </p:val>
                                        </p:tav>
                                        <p:tav tm="100000">
                                          <p:val>
                                            <p:strVal val="#ppt_h"/>
                                          </p:val>
                                        </p:tav>
                                      </p:tavLst>
                                    </p:anim>
                                    <p:animEffect transition="in" filter="fade">
                                      <p:cBhvr>
                                        <p:cTn id="17" dur="1000"/>
                                        <p:tgtEl>
                                          <p:spTgt spid="16"/>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1000" fill="hold"/>
                                        <p:tgtEl>
                                          <p:spTgt spid="17"/>
                                        </p:tgtEl>
                                        <p:attrNameLst>
                                          <p:attrName>ppt_w</p:attrName>
                                        </p:attrNameLst>
                                      </p:cBhvr>
                                      <p:tavLst>
                                        <p:tav tm="0">
                                          <p:val>
                                            <p:strVal val="#ppt_w*0.70"/>
                                          </p:val>
                                        </p:tav>
                                        <p:tav tm="100000">
                                          <p:val>
                                            <p:strVal val="#ppt_w"/>
                                          </p:val>
                                        </p:tav>
                                      </p:tavLst>
                                    </p:anim>
                                    <p:anim calcmode="lin" valueType="num">
                                      <p:cBhvr>
                                        <p:cTn id="21" dur="1000" fill="hold"/>
                                        <p:tgtEl>
                                          <p:spTgt spid="17"/>
                                        </p:tgtEl>
                                        <p:attrNameLst>
                                          <p:attrName>ppt_h</p:attrName>
                                        </p:attrNameLst>
                                      </p:cBhvr>
                                      <p:tavLst>
                                        <p:tav tm="0">
                                          <p:val>
                                            <p:strVal val="#ppt_h"/>
                                          </p:val>
                                        </p:tav>
                                        <p:tav tm="100000">
                                          <p:val>
                                            <p:strVal val="#ppt_h"/>
                                          </p:val>
                                        </p:tav>
                                      </p:tavLst>
                                    </p:anim>
                                    <p:animEffect transition="in" filter="fade">
                                      <p:cBhvr>
                                        <p:cTn id="22" dur="1000"/>
                                        <p:tgtEl>
                                          <p:spTgt spid="17"/>
                                        </p:tgtEl>
                                      </p:cBhvr>
                                    </p:animEffect>
                                  </p:childTnLst>
                                </p:cTn>
                              </p:par>
                              <p:par>
                                <p:cTn id="23" presetID="55"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strVal val="#ppt_w*0.70"/>
                                          </p:val>
                                        </p:tav>
                                        <p:tav tm="100000">
                                          <p:val>
                                            <p:strVal val="#ppt_w"/>
                                          </p:val>
                                        </p:tav>
                                      </p:tavLst>
                                    </p:anim>
                                    <p:anim calcmode="lin" valueType="num">
                                      <p:cBhvr>
                                        <p:cTn id="26" dur="1000" fill="hold"/>
                                        <p:tgtEl>
                                          <p:spTgt spid="18"/>
                                        </p:tgtEl>
                                        <p:attrNameLst>
                                          <p:attrName>ppt_h</p:attrName>
                                        </p:attrNameLst>
                                      </p:cBhvr>
                                      <p:tavLst>
                                        <p:tav tm="0">
                                          <p:val>
                                            <p:strVal val="#ppt_h"/>
                                          </p:val>
                                        </p:tav>
                                        <p:tav tm="100000">
                                          <p:val>
                                            <p:strVal val="#ppt_h"/>
                                          </p:val>
                                        </p:tav>
                                      </p:tavLst>
                                    </p:anim>
                                    <p:animEffect transition="in" filter="fade">
                                      <p:cBhvr>
                                        <p:cTn id="27" dur="1000"/>
                                        <p:tgtEl>
                                          <p:spTgt spid="18"/>
                                        </p:tgtEl>
                                      </p:cBhvr>
                                    </p:animEffect>
                                  </p:childTnLst>
                                </p:cTn>
                              </p:par>
                              <p:par>
                                <p:cTn id="28" presetID="55"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1000" fill="hold"/>
                                        <p:tgtEl>
                                          <p:spTgt spid="19"/>
                                        </p:tgtEl>
                                        <p:attrNameLst>
                                          <p:attrName>ppt_w</p:attrName>
                                        </p:attrNameLst>
                                      </p:cBhvr>
                                      <p:tavLst>
                                        <p:tav tm="0">
                                          <p:val>
                                            <p:strVal val="#ppt_w*0.70"/>
                                          </p:val>
                                        </p:tav>
                                        <p:tav tm="100000">
                                          <p:val>
                                            <p:strVal val="#ppt_w"/>
                                          </p:val>
                                        </p:tav>
                                      </p:tavLst>
                                    </p:anim>
                                    <p:anim calcmode="lin" valueType="num">
                                      <p:cBhvr>
                                        <p:cTn id="31" dur="1000" fill="hold"/>
                                        <p:tgtEl>
                                          <p:spTgt spid="19"/>
                                        </p:tgtEl>
                                        <p:attrNameLst>
                                          <p:attrName>ppt_h</p:attrName>
                                        </p:attrNameLst>
                                      </p:cBhvr>
                                      <p:tavLst>
                                        <p:tav tm="0">
                                          <p:val>
                                            <p:strVal val="#ppt_h"/>
                                          </p:val>
                                        </p:tav>
                                        <p:tav tm="100000">
                                          <p:val>
                                            <p:strVal val="#ppt_h"/>
                                          </p:val>
                                        </p:tav>
                                      </p:tavLst>
                                    </p:anim>
                                    <p:animEffect transition="in" filter="fade">
                                      <p:cBhvr>
                                        <p:cTn id="32" dur="1000"/>
                                        <p:tgtEl>
                                          <p:spTgt spid="19"/>
                                        </p:tgtEl>
                                      </p:cBhvr>
                                    </p:animEffect>
                                  </p:childTnLst>
                                </p:cTn>
                              </p:par>
                              <p:par>
                                <p:cTn id="33" presetID="55"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1000" fill="hold"/>
                                        <p:tgtEl>
                                          <p:spTgt spid="20"/>
                                        </p:tgtEl>
                                        <p:attrNameLst>
                                          <p:attrName>ppt_w</p:attrName>
                                        </p:attrNameLst>
                                      </p:cBhvr>
                                      <p:tavLst>
                                        <p:tav tm="0">
                                          <p:val>
                                            <p:strVal val="#ppt_w*0.70"/>
                                          </p:val>
                                        </p:tav>
                                        <p:tav tm="100000">
                                          <p:val>
                                            <p:strVal val="#ppt_w"/>
                                          </p:val>
                                        </p:tav>
                                      </p:tavLst>
                                    </p:anim>
                                    <p:anim calcmode="lin" valueType="num">
                                      <p:cBhvr>
                                        <p:cTn id="36" dur="1000" fill="hold"/>
                                        <p:tgtEl>
                                          <p:spTgt spid="20"/>
                                        </p:tgtEl>
                                        <p:attrNameLst>
                                          <p:attrName>ppt_h</p:attrName>
                                        </p:attrNameLst>
                                      </p:cBhvr>
                                      <p:tavLst>
                                        <p:tav tm="0">
                                          <p:val>
                                            <p:strVal val="#ppt_h"/>
                                          </p:val>
                                        </p:tav>
                                        <p:tav tm="100000">
                                          <p:val>
                                            <p:strVal val="#ppt_h"/>
                                          </p:val>
                                        </p:tav>
                                      </p:tavLst>
                                    </p:anim>
                                    <p:animEffect transition="in" filter="fade">
                                      <p:cBhvr>
                                        <p:cTn id="37" dur="1000"/>
                                        <p:tgtEl>
                                          <p:spTgt spid="20"/>
                                        </p:tgtEl>
                                      </p:cBhvr>
                                    </p:animEffect>
                                  </p:childTnLst>
                                </p:cTn>
                              </p:par>
                              <p:par>
                                <p:cTn id="38" presetID="55"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p:cTn id="40" dur="1000" fill="hold"/>
                                        <p:tgtEl>
                                          <p:spTgt spid="21"/>
                                        </p:tgtEl>
                                        <p:attrNameLst>
                                          <p:attrName>ppt_w</p:attrName>
                                        </p:attrNameLst>
                                      </p:cBhvr>
                                      <p:tavLst>
                                        <p:tav tm="0">
                                          <p:val>
                                            <p:strVal val="#ppt_w*0.70"/>
                                          </p:val>
                                        </p:tav>
                                        <p:tav tm="100000">
                                          <p:val>
                                            <p:strVal val="#ppt_w"/>
                                          </p:val>
                                        </p:tav>
                                      </p:tavLst>
                                    </p:anim>
                                    <p:anim calcmode="lin" valueType="num">
                                      <p:cBhvr>
                                        <p:cTn id="41" dur="1000" fill="hold"/>
                                        <p:tgtEl>
                                          <p:spTgt spid="21"/>
                                        </p:tgtEl>
                                        <p:attrNameLst>
                                          <p:attrName>ppt_h</p:attrName>
                                        </p:attrNameLst>
                                      </p:cBhvr>
                                      <p:tavLst>
                                        <p:tav tm="0">
                                          <p:val>
                                            <p:strVal val="#ppt_h"/>
                                          </p:val>
                                        </p:tav>
                                        <p:tav tm="100000">
                                          <p:val>
                                            <p:strVal val="#ppt_h"/>
                                          </p:val>
                                        </p:tav>
                                      </p:tavLst>
                                    </p:anim>
                                    <p:animEffect transition="in" filter="fade">
                                      <p:cBhvr>
                                        <p:cTn id="42" dur="1000"/>
                                        <p:tgtEl>
                                          <p:spTgt spid="21"/>
                                        </p:tgtEl>
                                      </p:cBhvr>
                                    </p:animEffect>
                                  </p:childTnLst>
                                </p:cTn>
                              </p:par>
                              <p:par>
                                <p:cTn id="43" presetID="55"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p:cTn id="45" dur="1000" fill="hold"/>
                                        <p:tgtEl>
                                          <p:spTgt spid="22"/>
                                        </p:tgtEl>
                                        <p:attrNameLst>
                                          <p:attrName>ppt_w</p:attrName>
                                        </p:attrNameLst>
                                      </p:cBhvr>
                                      <p:tavLst>
                                        <p:tav tm="0">
                                          <p:val>
                                            <p:strVal val="#ppt_w*0.70"/>
                                          </p:val>
                                        </p:tav>
                                        <p:tav tm="100000">
                                          <p:val>
                                            <p:strVal val="#ppt_w"/>
                                          </p:val>
                                        </p:tav>
                                      </p:tavLst>
                                    </p:anim>
                                    <p:anim calcmode="lin" valueType="num">
                                      <p:cBhvr>
                                        <p:cTn id="46" dur="1000" fill="hold"/>
                                        <p:tgtEl>
                                          <p:spTgt spid="22"/>
                                        </p:tgtEl>
                                        <p:attrNameLst>
                                          <p:attrName>ppt_h</p:attrName>
                                        </p:attrNameLst>
                                      </p:cBhvr>
                                      <p:tavLst>
                                        <p:tav tm="0">
                                          <p:val>
                                            <p:strVal val="#ppt_h"/>
                                          </p:val>
                                        </p:tav>
                                        <p:tav tm="100000">
                                          <p:val>
                                            <p:strVal val="#ppt_h"/>
                                          </p:val>
                                        </p:tav>
                                      </p:tavLst>
                                    </p:anim>
                                    <p:animEffect transition="in" filter="fade">
                                      <p:cBhvr>
                                        <p:cTn id="47" dur="1000"/>
                                        <p:tgtEl>
                                          <p:spTgt spid="22"/>
                                        </p:tgtEl>
                                      </p:cBhvr>
                                    </p:animEffect>
                                  </p:childTnLst>
                                </p:cTn>
                              </p:par>
                              <p:par>
                                <p:cTn id="48" presetID="55"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1000" fill="hold"/>
                                        <p:tgtEl>
                                          <p:spTgt spid="23"/>
                                        </p:tgtEl>
                                        <p:attrNameLst>
                                          <p:attrName>ppt_w</p:attrName>
                                        </p:attrNameLst>
                                      </p:cBhvr>
                                      <p:tavLst>
                                        <p:tav tm="0">
                                          <p:val>
                                            <p:strVal val="#ppt_w*0.70"/>
                                          </p:val>
                                        </p:tav>
                                        <p:tav tm="100000">
                                          <p:val>
                                            <p:strVal val="#ppt_w"/>
                                          </p:val>
                                        </p:tav>
                                      </p:tavLst>
                                    </p:anim>
                                    <p:anim calcmode="lin" valueType="num">
                                      <p:cBhvr>
                                        <p:cTn id="51" dur="1000" fill="hold"/>
                                        <p:tgtEl>
                                          <p:spTgt spid="23"/>
                                        </p:tgtEl>
                                        <p:attrNameLst>
                                          <p:attrName>ppt_h</p:attrName>
                                        </p:attrNameLst>
                                      </p:cBhvr>
                                      <p:tavLst>
                                        <p:tav tm="0">
                                          <p:val>
                                            <p:strVal val="#ppt_h"/>
                                          </p:val>
                                        </p:tav>
                                        <p:tav tm="100000">
                                          <p:val>
                                            <p:strVal val="#ppt_h"/>
                                          </p:val>
                                        </p:tav>
                                      </p:tavLst>
                                    </p:anim>
                                    <p:animEffect transition="in" filter="fade">
                                      <p:cBhvr>
                                        <p:cTn id="52" dur="10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ppt_x"/>
                                          </p:val>
                                        </p:tav>
                                        <p:tav tm="100000">
                                          <p:val>
                                            <p:strVal val="#ppt_x"/>
                                          </p:val>
                                        </p:tav>
                                      </p:tavLst>
                                    </p:anim>
                                    <p:anim calcmode="lin" valueType="num">
                                      <p:cBhvr additive="base">
                                        <p:cTn id="5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additive="base">
                                        <p:cTn id="75" dur="500" fill="hold"/>
                                        <p:tgtEl>
                                          <p:spTgt spid="32"/>
                                        </p:tgtEl>
                                        <p:attrNameLst>
                                          <p:attrName>ppt_x</p:attrName>
                                        </p:attrNameLst>
                                      </p:cBhvr>
                                      <p:tavLst>
                                        <p:tav tm="0">
                                          <p:val>
                                            <p:strVal val="#ppt_x"/>
                                          </p:val>
                                        </p:tav>
                                        <p:tav tm="100000">
                                          <p:val>
                                            <p:strVal val="#ppt_x"/>
                                          </p:val>
                                        </p:tav>
                                      </p:tavLst>
                                    </p:anim>
                                    <p:anim calcmode="lin" valueType="num">
                                      <p:cBhvr additive="base">
                                        <p:cTn id="7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anim calcmode="lin" valueType="num">
                                      <p:cBhvr additive="base">
                                        <p:cTn id="81" dur="500" fill="hold"/>
                                        <p:tgtEl>
                                          <p:spTgt spid="30"/>
                                        </p:tgtEl>
                                        <p:attrNameLst>
                                          <p:attrName>ppt_x</p:attrName>
                                        </p:attrNameLst>
                                      </p:cBhvr>
                                      <p:tavLst>
                                        <p:tav tm="0">
                                          <p:val>
                                            <p:strVal val="#ppt_x"/>
                                          </p:val>
                                        </p:tav>
                                        <p:tav tm="100000">
                                          <p:val>
                                            <p:strVal val="#ppt_x"/>
                                          </p:val>
                                        </p:tav>
                                      </p:tavLst>
                                    </p:anim>
                                    <p:anim calcmode="lin" valueType="num">
                                      <p:cBhvr additive="base">
                                        <p:cTn id="8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additive="base">
                                        <p:cTn id="87" dur="500" fill="hold"/>
                                        <p:tgtEl>
                                          <p:spTgt spid="29"/>
                                        </p:tgtEl>
                                        <p:attrNameLst>
                                          <p:attrName>ppt_x</p:attrName>
                                        </p:attrNameLst>
                                      </p:cBhvr>
                                      <p:tavLst>
                                        <p:tav tm="0">
                                          <p:val>
                                            <p:strVal val="#ppt_x"/>
                                          </p:val>
                                        </p:tav>
                                        <p:tav tm="100000">
                                          <p:val>
                                            <p:strVal val="#ppt_x"/>
                                          </p:val>
                                        </p:tav>
                                      </p:tavLst>
                                    </p:anim>
                                    <p:anim calcmode="lin" valueType="num">
                                      <p:cBhvr additive="base">
                                        <p:cTn id="8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build="p"/>
      <p:bldP spid="27" grpId="0" animBg="1"/>
      <p:bldP spid="27" grpId="1" animBg="1"/>
      <p:bldP spid="33" grpId="0" animBg="1"/>
      <p:bldP spid="33" grpId="1" animBg="1"/>
      <p:bldP spid="30" grpId="0" animBg="1"/>
      <p:bldP spid="30" grpId="1" animBg="1"/>
      <p:bldP spid="16" grpId="0" animBg="1"/>
      <p:bldP spid="17" grpId="0"/>
      <p:bldP spid="18" grpId="0" animBg="1"/>
      <p:bldP spid="19" grpId="0" animBg="1"/>
      <p:bldP spid="20" grpId="0" animBg="1"/>
      <p:bldP spid="21" grpId="0" animBg="1"/>
      <p:bldP spid="22"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Rectangle 8"/>
          <p:cNvSpPr>
            <a:spLocks noChangeArrowheads="1"/>
          </p:cNvSpPr>
          <p:nvPr/>
        </p:nvSpPr>
        <p:spPr bwMode="auto">
          <a:xfrm>
            <a:off x="683568" y="188640"/>
            <a:ext cx="7500990" cy="720080"/>
          </a:xfrm>
          <a:prstGeom prst="rect">
            <a:avLst/>
          </a:prstGeom>
          <a:noFill/>
          <a:ln w="9525">
            <a:noFill/>
            <a:miter lim="800000"/>
          </a:ln>
          <a:effectLst/>
        </p:spPr>
        <p:txBody>
          <a:bodyPr/>
          <a:lstStyle/>
          <a:p>
            <a:pPr marL="342900" indent="-342900" algn="ctr">
              <a:lnSpc>
                <a:spcPct val="150000"/>
              </a:lnSpc>
              <a:spcBef>
                <a:spcPct val="20000"/>
              </a:spcBef>
              <a:buClr>
                <a:schemeClr val="accent1"/>
              </a:buClr>
              <a:buSzPct val="65000"/>
            </a:pPr>
            <a:r>
              <a:rPr lang="zh-CN" altLang="en-US" sz="28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人工智能研究内容</a:t>
            </a:r>
            <a:r>
              <a:rPr lang="zh-CN" altLang="en-US" sz="28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小结</a:t>
            </a:r>
            <a:endParaRPr lang="zh-CN" altLang="en-US" sz="28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4" name="Rectangle 7"/>
          <p:cNvSpPr>
            <a:spLocks noChangeArrowheads="1"/>
          </p:cNvSpPr>
          <p:nvPr/>
        </p:nvSpPr>
        <p:spPr bwMode="auto">
          <a:xfrm>
            <a:off x="394970" y="1304925"/>
            <a:ext cx="7865110" cy="4248785"/>
          </a:xfrm>
          <a:prstGeom prst="rect">
            <a:avLst/>
          </a:prstGeom>
          <a:noFill/>
          <a:ln w="9525">
            <a:noFill/>
            <a:miter lim="800000"/>
          </a:ln>
          <a:effectLst/>
        </p:spPr>
        <p:txBody>
          <a:bodyPr/>
          <a:lstStyle/>
          <a:p>
            <a:pPr marL="342900" indent="-342900">
              <a:lnSpc>
                <a:spcPct val="150000"/>
              </a:lnSpc>
              <a:spcBef>
                <a:spcPct val="20000"/>
              </a:spcBef>
              <a:buClr>
                <a:srgbClr val="310BD5"/>
              </a:buClr>
              <a:buSzPct val="65000"/>
              <a:buFont typeface="Wingdings" panose="05000000000000000000" pitchFamily="2" charset="2"/>
              <a:buChar char="Ø"/>
            </a:pPr>
            <a:r>
              <a:rPr lang="zh-CN" altLang="en-US" sz="2800" b="1" dirty="0" smtClean="0">
                <a:solidFill>
                  <a:schemeClr val="tx1"/>
                </a:solidFill>
                <a:effectLst>
                  <a:outerShdw blurRad="38100" dist="38100" dir="2700000" algn="tl">
                    <a:srgbClr val="000000">
                      <a:alpha val="43137"/>
                    </a:srgbClr>
                  </a:outerShdw>
                </a:effectLst>
                <a:latin typeface="+mn-ea"/>
              </a:rPr>
              <a:t>知识的表达</a:t>
            </a:r>
            <a:r>
              <a:rPr lang="zh-CN" altLang="en-US" sz="2800" b="1" dirty="0" smtClean="0">
                <a:solidFill>
                  <a:srgbClr val="310BD5"/>
                </a:solidFill>
                <a:effectLst>
                  <a:outerShdw blurRad="38100" dist="38100" dir="2700000" algn="tl">
                    <a:srgbClr val="000000">
                      <a:alpha val="43137"/>
                    </a:srgbClr>
                  </a:outerShdw>
                </a:effectLst>
                <a:latin typeface="+mn-ea"/>
              </a:rPr>
              <a:t>：信息、知识的表达和存储；数据类型和结构</a:t>
            </a:r>
            <a:endParaRPr lang="zh-CN" altLang="en-US" sz="2800" b="1" dirty="0">
              <a:solidFill>
                <a:srgbClr val="310BD5"/>
              </a:solidFill>
              <a:effectLst>
                <a:outerShdw blurRad="38100" dist="38100" dir="2700000" algn="tl">
                  <a:srgbClr val="000000">
                    <a:alpha val="43137"/>
                  </a:srgbClr>
                </a:outerShdw>
              </a:effectLst>
              <a:latin typeface="+mn-ea"/>
            </a:endParaRPr>
          </a:p>
          <a:p>
            <a:pPr marL="342900" indent="-342900">
              <a:lnSpc>
                <a:spcPct val="150000"/>
              </a:lnSpc>
              <a:spcBef>
                <a:spcPct val="20000"/>
              </a:spcBef>
              <a:buClr>
                <a:srgbClr val="310BD5"/>
              </a:buClr>
              <a:buSzPct val="65000"/>
              <a:buFont typeface="Wingdings" panose="05000000000000000000" pitchFamily="2" charset="2"/>
              <a:buChar char="Ø"/>
            </a:pPr>
            <a:r>
              <a:rPr lang="zh-CN" altLang="en-US" sz="2800" b="1" dirty="0" smtClean="0">
                <a:solidFill>
                  <a:schemeClr val="tx1"/>
                </a:solidFill>
                <a:effectLst>
                  <a:outerShdw blurRad="38100" dist="38100" dir="2700000" algn="tl">
                    <a:srgbClr val="000000">
                      <a:alpha val="43137"/>
                    </a:srgbClr>
                  </a:outerShdw>
                </a:effectLst>
                <a:latin typeface="+mn-ea"/>
              </a:rPr>
              <a:t>知识的应用</a:t>
            </a:r>
            <a:r>
              <a:rPr lang="zh-CN" altLang="en-US" sz="2800" b="1" dirty="0" smtClean="0">
                <a:solidFill>
                  <a:srgbClr val="310BD5"/>
                </a:solidFill>
                <a:effectLst>
                  <a:outerShdw blurRad="38100" dist="38100" dir="2700000" algn="tl">
                    <a:srgbClr val="000000">
                      <a:alpha val="43137"/>
                    </a:srgbClr>
                  </a:outerShdw>
                </a:effectLst>
                <a:latin typeface="+mn-ea"/>
              </a:rPr>
              <a:t>：决策</a:t>
            </a:r>
            <a:r>
              <a:rPr lang="en-US" altLang="zh-CN" sz="2800" b="1" dirty="0" smtClean="0">
                <a:solidFill>
                  <a:srgbClr val="310BD5"/>
                </a:solidFill>
                <a:effectLst>
                  <a:outerShdw blurRad="38100" dist="38100" dir="2700000" algn="tl">
                    <a:srgbClr val="000000">
                      <a:alpha val="43137"/>
                    </a:srgbClr>
                  </a:outerShdw>
                </a:effectLst>
                <a:latin typeface="+mn-ea"/>
              </a:rPr>
              <a:t>/</a:t>
            </a:r>
            <a:r>
              <a:rPr lang="zh-CN" altLang="en-US" sz="2800" b="1" dirty="0" smtClean="0">
                <a:solidFill>
                  <a:srgbClr val="310BD5"/>
                </a:solidFill>
                <a:effectLst>
                  <a:outerShdw blurRad="38100" dist="38100" dir="2700000" algn="tl">
                    <a:srgbClr val="000000">
                      <a:alpha val="43137"/>
                    </a:srgbClr>
                  </a:outerShdw>
                </a:effectLst>
                <a:latin typeface="+mn-ea"/>
              </a:rPr>
              <a:t>应用模型和算法；分类和回归模型</a:t>
            </a:r>
            <a:endParaRPr lang="zh-CN" altLang="en-US" sz="2800" b="1" dirty="0">
              <a:solidFill>
                <a:srgbClr val="310BD5"/>
              </a:solidFill>
              <a:effectLst>
                <a:outerShdw blurRad="38100" dist="38100" dir="2700000" algn="tl">
                  <a:srgbClr val="000000">
                    <a:alpha val="43137"/>
                  </a:srgbClr>
                </a:outerShdw>
              </a:effectLst>
              <a:latin typeface="+mn-ea"/>
            </a:endParaRPr>
          </a:p>
          <a:p>
            <a:pPr marL="342900" indent="-342900">
              <a:lnSpc>
                <a:spcPct val="150000"/>
              </a:lnSpc>
              <a:spcBef>
                <a:spcPct val="20000"/>
              </a:spcBef>
              <a:buClr>
                <a:srgbClr val="310BD5"/>
              </a:buClr>
              <a:buSzPct val="65000"/>
              <a:buFont typeface="Wingdings" panose="05000000000000000000" pitchFamily="2" charset="2"/>
              <a:buChar char="Ø"/>
            </a:pPr>
            <a:r>
              <a:rPr lang="zh-CN" altLang="en-US" sz="2800" b="1" dirty="0" smtClean="0">
                <a:solidFill>
                  <a:schemeClr val="tx1"/>
                </a:solidFill>
                <a:effectLst>
                  <a:outerShdw blurRad="38100" dist="38100" dir="2700000" algn="tl">
                    <a:srgbClr val="000000">
                      <a:alpha val="43137"/>
                    </a:srgbClr>
                  </a:outerShdw>
                </a:effectLst>
                <a:latin typeface="+mn-ea"/>
              </a:rPr>
              <a:t>知识的获取</a:t>
            </a:r>
            <a:r>
              <a:rPr lang="zh-CN" altLang="en-US" sz="2800" b="1" dirty="0" smtClean="0">
                <a:solidFill>
                  <a:srgbClr val="310BD5"/>
                </a:solidFill>
                <a:effectLst>
                  <a:outerShdw blurRad="38100" dist="38100" dir="2700000" algn="tl">
                    <a:srgbClr val="000000">
                      <a:alpha val="43137"/>
                    </a:srgbClr>
                  </a:outerShdw>
                </a:effectLst>
                <a:latin typeface="+mn-ea"/>
              </a:rPr>
              <a:t>：即机器学习，学习模型和算法；评价准则和优化算法</a:t>
            </a:r>
            <a:endParaRPr lang="zh-CN" altLang="en-US" sz="2800" b="1" dirty="0">
              <a:solidFill>
                <a:srgbClr val="310BD5"/>
              </a:solidFill>
              <a:effectLst>
                <a:outerShdw blurRad="38100" dist="38100" dir="2700000" algn="tl">
                  <a:srgbClr val="000000">
                    <a:alpha val="43137"/>
                  </a:srgbClr>
                </a:outerShdw>
              </a:effectLst>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p:cTn id="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5">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15">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4">
                                            <p:txEl>
                                              <p:pRg st="4294967295" end="4294967295"/>
                                            </p:txEl>
                                          </p:spTgt>
                                        </p:tgtEl>
                                        <p:attrNameLst>
                                          <p:attrName>style.visibility</p:attrName>
                                        </p:attrNameLst>
                                      </p:cBhvr>
                                      <p:to>
                                        <p:strVal val="visible"/>
                                      </p:to>
                                    </p:set>
                                    <p:animEffect transition="in" filter="randombar(horizontal)">
                                      <p:cBhvr>
                                        <p:cTn id="15" dur="500"/>
                                        <p:tgtEl>
                                          <p:spTgt spid="24">
                                            <p:txEl>
                                              <p:pRg st="4294967295" end="429496729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20" dur="500"/>
                                        <p:tgtEl>
                                          <p:spTgt spid="2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25" dur="500"/>
                                        <p:tgtEl>
                                          <p:spTgt spid="2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30"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build="p"/>
      <p:bldP spid="24" grpId="0" autoUpdateAnimBg="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Rectangle 8"/>
          <p:cNvSpPr>
            <a:spLocks noChangeArrowheads="1"/>
          </p:cNvSpPr>
          <p:nvPr/>
        </p:nvSpPr>
        <p:spPr bwMode="auto">
          <a:xfrm>
            <a:off x="683568" y="188640"/>
            <a:ext cx="7500990" cy="720080"/>
          </a:xfrm>
          <a:prstGeom prst="rect">
            <a:avLst/>
          </a:prstGeom>
          <a:noFill/>
          <a:ln w="9525">
            <a:noFill/>
            <a:miter lim="800000"/>
          </a:ln>
          <a:effectLst/>
        </p:spPr>
        <p:txBody>
          <a:bodyPr/>
          <a:lstStyle/>
          <a:p>
            <a:pPr marL="342900" indent="-342900" algn="ctr">
              <a:lnSpc>
                <a:spcPct val="150000"/>
              </a:lnSpc>
              <a:spcBef>
                <a:spcPct val="20000"/>
              </a:spcBef>
              <a:buClr>
                <a:schemeClr val="accent1"/>
              </a:buClr>
              <a:buSzPct val="65000"/>
            </a:pPr>
            <a:r>
              <a:rPr lang="zh-CN" altLang="en-US" sz="28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人工智能研究内容</a:t>
            </a:r>
            <a:r>
              <a:rPr lang="zh-CN" altLang="en-US" sz="28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小结</a:t>
            </a:r>
            <a:endParaRPr lang="zh-CN" altLang="en-US" sz="28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04775" y="1120140"/>
            <a:ext cx="8934450" cy="5048250"/>
          </a:xfrm>
          <a:prstGeom prst="rect">
            <a:avLst/>
          </a:prstGeom>
        </p:spPr>
      </p:pic>
      <p:sp>
        <p:nvSpPr>
          <p:cNvPr id="8" name="矩形 7"/>
          <p:cNvSpPr/>
          <p:nvPr/>
        </p:nvSpPr>
        <p:spPr>
          <a:xfrm>
            <a:off x="462082" y="6294090"/>
            <a:ext cx="7776864" cy="460375"/>
          </a:xfrm>
          <a:prstGeom prst="rect">
            <a:avLst/>
          </a:prstGeom>
        </p:spPr>
        <p:txBody>
          <a:bodyPr wrap="square">
            <a:spAutoFit/>
          </a:bodyPr>
          <a:p>
            <a:pPr algn="ct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浙大</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（吴飞）</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概述</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5">
                                            <p:txEl>
                                              <p:pRg st="4294967295" end="4294967295"/>
                                            </p:txEl>
                                          </p:spTgt>
                                        </p:tgtEl>
                                        <p:attrNameLst>
                                          <p:attrName>style.visibility</p:attrName>
                                        </p:attrNameLst>
                                      </p:cBhvr>
                                      <p:to>
                                        <p:strVal val="visible"/>
                                      </p:to>
                                    </p:set>
                                    <p:anim calcmode="lin" valueType="num">
                                      <p:cBhvr>
                                        <p:cTn id="7" dur="500" fill="hold"/>
                                        <p:tgtEl>
                                          <p:spTgt spid="15">
                                            <p:txEl>
                                              <p:p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15">
                                            <p:txEl>
                                              <p:pRg st="4294967295" end="4294967295"/>
                                            </p:txEl>
                                          </p:spTgt>
                                        </p:tgtEl>
                                        <p:attrNameLst>
                                          <p:attrName>ppt_h</p:attrName>
                                        </p:attrNameLst>
                                      </p:cBhvr>
                                      <p:tavLst>
                                        <p:tav tm="0">
                                          <p:val>
                                            <p:fltVal val="0"/>
                                          </p:val>
                                        </p:tav>
                                        <p:tav tm="100000">
                                          <p:val>
                                            <p:strVal val="#ppt_h"/>
                                          </p:val>
                                        </p:tav>
                                      </p:tavLst>
                                    </p:anim>
                                    <p:anim calcmode="lin" valueType="num">
                                      <p:cBhvr>
                                        <p:cTn id="9" dur="500" fill="hold"/>
                                        <p:tgtEl>
                                          <p:spTgt spid="15">
                                            <p:txEl>
                                              <p:pRg st="4294967295" end="4294967295"/>
                                            </p:txEl>
                                          </p:spTgt>
                                        </p:tgtEl>
                                        <p:attrNameLst>
                                          <p:attrName>ppt_x</p:attrName>
                                        </p:attrNameLst>
                                      </p:cBhvr>
                                      <p:tavLst>
                                        <p:tav tm="0">
                                          <p:val>
                                            <p:fltVal val="0.5"/>
                                          </p:val>
                                        </p:tav>
                                        <p:tav tm="100000">
                                          <p:val>
                                            <p:strVal val="#ppt_x"/>
                                          </p:val>
                                        </p:tav>
                                      </p:tavLst>
                                    </p:anim>
                                    <p:anim calcmode="lin" valueType="num">
                                      <p:cBhvr>
                                        <p:cTn id="10" dur="500" fill="hold"/>
                                        <p:tgtEl>
                                          <p:spTgt spid="15">
                                            <p:txEl>
                                              <p:pRg st="4294967295" end="4294967295"/>
                                            </p:txEl>
                                          </p:spTgt>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p:cTn id="15"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15">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5">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Rectangle 8"/>
          <p:cNvSpPr>
            <a:spLocks noChangeArrowheads="1"/>
          </p:cNvSpPr>
          <p:nvPr/>
        </p:nvSpPr>
        <p:spPr bwMode="auto">
          <a:xfrm>
            <a:off x="683568" y="188640"/>
            <a:ext cx="7500990" cy="720080"/>
          </a:xfrm>
          <a:prstGeom prst="rect">
            <a:avLst/>
          </a:prstGeom>
          <a:noFill/>
          <a:ln w="9525">
            <a:noFill/>
            <a:miter lim="800000"/>
          </a:ln>
          <a:effectLst/>
        </p:spPr>
        <p:txBody>
          <a:bodyPr/>
          <a:lstStyle/>
          <a:p>
            <a:pPr marL="342900" indent="-342900" algn="ctr">
              <a:lnSpc>
                <a:spcPct val="150000"/>
              </a:lnSpc>
              <a:spcBef>
                <a:spcPct val="20000"/>
              </a:spcBef>
              <a:buClr>
                <a:schemeClr val="accent1"/>
              </a:buClr>
              <a:buSzPct val="65000"/>
            </a:pPr>
            <a:r>
              <a:rPr lang="zh-CN" altLang="en-US" sz="28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人工智能研究内容</a:t>
            </a:r>
            <a:r>
              <a:rPr lang="zh-CN" altLang="en-US" sz="28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小结</a:t>
            </a:r>
            <a:endParaRPr lang="zh-CN" altLang="en-US" sz="28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14300" y="1137920"/>
            <a:ext cx="8915400" cy="5029200"/>
          </a:xfrm>
          <a:prstGeom prst="rect">
            <a:avLst/>
          </a:prstGeom>
        </p:spPr>
      </p:pic>
      <p:sp>
        <p:nvSpPr>
          <p:cNvPr id="8" name="矩形 7"/>
          <p:cNvSpPr/>
          <p:nvPr/>
        </p:nvSpPr>
        <p:spPr>
          <a:xfrm>
            <a:off x="462082" y="6294090"/>
            <a:ext cx="7776864" cy="460375"/>
          </a:xfrm>
          <a:prstGeom prst="rect">
            <a:avLst/>
          </a:prstGeom>
        </p:spPr>
        <p:txBody>
          <a:bodyPr wrap="square">
            <a:spAutoFit/>
          </a:bodyPr>
          <a:p>
            <a:pPr algn="ct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浙大</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（吴飞）</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概述</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5">
                                            <p:txEl>
                                              <p:pRg st="4294967295" end="4294967295"/>
                                            </p:txEl>
                                          </p:spTgt>
                                        </p:tgtEl>
                                        <p:attrNameLst>
                                          <p:attrName>style.visibility</p:attrName>
                                        </p:attrNameLst>
                                      </p:cBhvr>
                                      <p:to>
                                        <p:strVal val="visible"/>
                                      </p:to>
                                    </p:set>
                                    <p:anim calcmode="lin" valueType="num">
                                      <p:cBhvr>
                                        <p:cTn id="7" dur="500" fill="hold"/>
                                        <p:tgtEl>
                                          <p:spTgt spid="15">
                                            <p:txEl>
                                              <p:p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15">
                                            <p:txEl>
                                              <p:pRg st="4294967295" end="4294967295"/>
                                            </p:txEl>
                                          </p:spTgt>
                                        </p:tgtEl>
                                        <p:attrNameLst>
                                          <p:attrName>ppt_h</p:attrName>
                                        </p:attrNameLst>
                                      </p:cBhvr>
                                      <p:tavLst>
                                        <p:tav tm="0">
                                          <p:val>
                                            <p:fltVal val="0"/>
                                          </p:val>
                                        </p:tav>
                                        <p:tav tm="100000">
                                          <p:val>
                                            <p:strVal val="#ppt_h"/>
                                          </p:val>
                                        </p:tav>
                                      </p:tavLst>
                                    </p:anim>
                                    <p:anim calcmode="lin" valueType="num">
                                      <p:cBhvr>
                                        <p:cTn id="9" dur="500" fill="hold"/>
                                        <p:tgtEl>
                                          <p:spTgt spid="15">
                                            <p:txEl>
                                              <p:pRg st="4294967295" end="4294967295"/>
                                            </p:txEl>
                                          </p:spTgt>
                                        </p:tgtEl>
                                        <p:attrNameLst>
                                          <p:attrName>ppt_x</p:attrName>
                                        </p:attrNameLst>
                                      </p:cBhvr>
                                      <p:tavLst>
                                        <p:tav tm="0">
                                          <p:val>
                                            <p:fltVal val="0.5"/>
                                          </p:val>
                                        </p:tav>
                                        <p:tav tm="100000">
                                          <p:val>
                                            <p:strVal val="#ppt_x"/>
                                          </p:val>
                                        </p:tav>
                                      </p:tavLst>
                                    </p:anim>
                                    <p:anim calcmode="lin" valueType="num">
                                      <p:cBhvr>
                                        <p:cTn id="10" dur="500" fill="hold"/>
                                        <p:tgtEl>
                                          <p:spTgt spid="15">
                                            <p:txEl>
                                              <p:pRg st="4294967295" end="4294967295"/>
                                            </p:txEl>
                                          </p:spTgt>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p:cTn id="15"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15">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5">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0100" y="1428736"/>
            <a:ext cx="6956276" cy="4880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786" name="Rectangle 2"/>
          <p:cNvSpPr>
            <a:spLocks noGrp="1" noChangeArrowheads="1"/>
          </p:cNvSpPr>
          <p:nvPr>
            <p:ph type="title"/>
          </p:nvPr>
        </p:nvSpPr>
        <p:spPr>
          <a:xfrm>
            <a:off x="467544" y="188640"/>
            <a:ext cx="8229600" cy="1143000"/>
          </a:xfrm>
        </p:spPr>
        <p:txBody>
          <a:bodyPr>
            <a:scene3d>
              <a:camera prst="orthographicFront"/>
              <a:lightRig rig="threePt" dir="t"/>
            </a:scene3d>
          </a:bodyPr>
          <a:lstStyle/>
          <a:p>
            <a:pPr algn="ctr"/>
            <a:r>
              <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第</a:t>
            </a:r>
            <a:r>
              <a:rPr lang="en-US" altLang="zh-CN"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1</a:t>
            </a:r>
            <a:r>
              <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讲 人工智能概述</a:t>
            </a:r>
            <a:endPar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p:txBody>
      </p:sp>
      <p:sp>
        <p:nvSpPr>
          <p:cNvPr id="118787" name="Rectangle 3"/>
          <p:cNvSpPr>
            <a:spLocks noGrp="1" noChangeArrowheads="1"/>
          </p:cNvSpPr>
          <p:nvPr>
            <p:ph idx="1"/>
          </p:nvPr>
        </p:nvSpPr>
        <p:spPr>
          <a:xfrm>
            <a:off x="1259632" y="1772816"/>
            <a:ext cx="6563072" cy="4248472"/>
          </a:xfrm>
          <a:effectLst>
            <a:glow rad="101600">
              <a:schemeClr val="accent1">
                <a:satMod val="175000"/>
                <a:alpha val="40000"/>
              </a:schemeClr>
            </a:glow>
          </a:effectLst>
        </p:spPr>
        <p:txBody>
          <a:bodyPr>
            <a:noAutofit/>
            <a:scene3d>
              <a:camera prst="orthographicFront"/>
              <a:lightRig rig="threePt" dir="t"/>
            </a:scene3d>
          </a:bodyPr>
          <a:lstStyle/>
          <a:p>
            <a:pPr marL="571500" indent="-571500">
              <a:lnSpc>
                <a:spcPct val="150000"/>
              </a:lnSpc>
              <a:buSzPct val="100000"/>
              <a:buFont typeface="Wingdings" panose="05000000000000000000" pitchFamily="2" charset="2"/>
              <a:buChar char="Ø"/>
            </a:pPr>
            <a:r>
              <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什么是人工智能？</a:t>
            </a:r>
            <a:endPar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nSpc>
                <a:spcPct val="150000"/>
              </a:lnSpc>
              <a:buSzPct val="100000"/>
              <a:buFont typeface="Wingdings" panose="05000000000000000000" pitchFamily="2" charset="2"/>
              <a:buChar char="Ø"/>
            </a:pPr>
            <a:r>
              <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人工智能的研究目标与研究内容</a:t>
            </a:r>
            <a:endPar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gn="l">
              <a:lnSpc>
                <a:spcPct val="150000"/>
              </a:lnSpc>
              <a:buSzTx/>
              <a:buFont typeface="Wingdings" panose="05000000000000000000" pitchFamily="2" charset="2"/>
              <a:buChar char="Ø"/>
            </a:pPr>
            <a:r>
              <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人工智能的起源与研究现状</a:t>
            </a:r>
            <a:endPar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gn="l">
              <a:lnSpc>
                <a:spcPct val="150000"/>
              </a:lnSpc>
              <a:buSzTx/>
              <a:buFont typeface="Wingdings" panose="05000000000000000000" pitchFamily="2" charset="2"/>
              <a:buChar char="Ø"/>
            </a:pPr>
            <a:r>
              <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人工智能存在问题和未来发展</a:t>
            </a:r>
            <a:endPar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gn="l">
              <a:lnSpc>
                <a:spcPct val="150000"/>
              </a:lnSpc>
              <a:buSzTx/>
              <a:buFont typeface="Wingdings" panose="05000000000000000000" pitchFamily="2" charset="2"/>
              <a:buChar char="Ø"/>
            </a:pPr>
            <a:r>
              <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课程简介</a:t>
            </a:r>
            <a:endPar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467544" y="1340768"/>
            <a:ext cx="8208912" cy="0"/>
          </a:xfrm>
          <a:prstGeom prst="line">
            <a:avLst/>
          </a:prstGeom>
          <a:ln w="38100" cmpd="dbl">
            <a:solidFill>
              <a:schemeClr val="accent1">
                <a:shade val="50000"/>
              </a:schemeClr>
            </a:solidFill>
            <a:prstDash val="soli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0100" y="1428736"/>
            <a:ext cx="6956276" cy="4880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786" name="Rectangle 2"/>
          <p:cNvSpPr>
            <a:spLocks noGrp="1" noChangeArrowheads="1"/>
          </p:cNvSpPr>
          <p:nvPr>
            <p:ph type="title"/>
          </p:nvPr>
        </p:nvSpPr>
        <p:spPr>
          <a:xfrm>
            <a:off x="467544" y="188640"/>
            <a:ext cx="8229600" cy="1143000"/>
          </a:xfrm>
        </p:spPr>
        <p:txBody>
          <a:bodyPr>
            <a:scene3d>
              <a:camera prst="orthographicFront"/>
              <a:lightRig rig="threePt" dir="t"/>
            </a:scene3d>
          </a:bodyPr>
          <a:lstStyle/>
          <a:p>
            <a:pPr algn="ctr"/>
            <a:r>
              <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第</a:t>
            </a:r>
            <a:r>
              <a:rPr lang="en-US" altLang="zh-CN"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1</a:t>
            </a:r>
            <a:r>
              <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讲 人工智能概述</a:t>
            </a:r>
            <a:endPar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p:txBody>
      </p:sp>
      <p:sp>
        <p:nvSpPr>
          <p:cNvPr id="118787" name="Rectangle 3"/>
          <p:cNvSpPr>
            <a:spLocks noGrp="1" noChangeArrowheads="1"/>
          </p:cNvSpPr>
          <p:nvPr>
            <p:ph idx="1"/>
          </p:nvPr>
        </p:nvSpPr>
        <p:spPr>
          <a:xfrm>
            <a:off x="1259632" y="1772816"/>
            <a:ext cx="6563072" cy="4248472"/>
          </a:xfrm>
          <a:effectLst>
            <a:glow rad="101600">
              <a:schemeClr val="accent1">
                <a:satMod val="175000"/>
                <a:alpha val="40000"/>
              </a:schemeClr>
            </a:glow>
          </a:effectLst>
        </p:spPr>
        <p:txBody>
          <a:bodyPr>
            <a:noAutofit/>
            <a:scene3d>
              <a:camera prst="orthographicFront"/>
              <a:lightRig rig="threePt" dir="t"/>
            </a:scene3d>
          </a:bodyPr>
          <a:lstStyle/>
          <a:p>
            <a:pPr marL="571500" indent="-571500">
              <a:lnSpc>
                <a:spcPct val="150000"/>
              </a:lnSpc>
              <a:buSzPct val="100000"/>
              <a:buFont typeface="Wingdings" panose="05000000000000000000" pitchFamily="2" charset="2"/>
              <a:buChar char="Ø"/>
            </a:pPr>
            <a:r>
              <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什么是人工智能？</a:t>
            </a:r>
            <a:endPar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nSpc>
                <a:spcPct val="150000"/>
              </a:lnSpc>
              <a:buSzPct val="100000"/>
              <a:buFont typeface="Wingdings" panose="05000000000000000000" pitchFamily="2" charset="2"/>
              <a:buChar char="Ø"/>
            </a:pPr>
            <a:r>
              <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人工智能的研究</a:t>
            </a:r>
            <a:r>
              <a:rPr lang="zh-CN" altLang="en-US" b="1" dirty="0" smtClean="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目标与研究内容</a:t>
            </a:r>
            <a:endPar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nSpc>
                <a:spcPct val="150000"/>
              </a:lnSpc>
              <a:buSzPct val="100000"/>
              <a:buFont typeface="Wingdings" panose="05000000000000000000" pitchFamily="2" charset="2"/>
              <a:buChar char="Ø"/>
            </a:pPr>
            <a:r>
              <a:rPr lang="zh-CN" altLang="en-US" b="1" dirty="0" smtClean="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人工智能的起源与研究现状</a:t>
            </a:r>
            <a:endPar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nSpc>
                <a:spcPct val="150000"/>
              </a:lnSpc>
              <a:buSzPct val="100000"/>
              <a:buFont typeface="Wingdings" panose="05000000000000000000" pitchFamily="2" charset="2"/>
              <a:buChar char="Ø"/>
            </a:pPr>
            <a:r>
              <a:rPr lang="zh-CN" altLang="en-US" b="1" dirty="0" smtClean="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人工智能存在问题和未来发展</a:t>
            </a:r>
            <a:endPar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nSpc>
                <a:spcPct val="150000"/>
              </a:lnSpc>
              <a:buSzPct val="100000"/>
              <a:buFont typeface="Wingdings" panose="05000000000000000000" pitchFamily="2" charset="2"/>
              <a:buChar char="Ø"/>
            </a:pPr>
            <a:r>
              <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课程</a:t>
            </a:r>
            <a:r>
              <a:rPr lang="zh-CN" altLang="en-US" b="1" dirty="0" smtClean="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简介</a:t>
            </a:r>
            <a:endParaRPr lang="zh-CN" altLang="en-US" b="1" dirty="0" smtClean="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467544" y="1340768"/>
            <a:ext cx="8208912" cy="0"/>
          </a:xfrm>
          <a:prstGeom prst="line">
            <a:avLst/>
          </a:prstGeom>
          <a:ln w="38100" cmpd="dbl">
            <a:solidFill>
              <a:schemeClr val="accent1">
                <a:shade val="50000"/>
              </a:schemeClr>
            </a:solidFill>
            <a:prstDash val="soli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62082" y="6294090"/>
            <a:ext cx="7776864" cy="460375"/>
          </a:xfrm>
          <a:prstGeom prst="rect">
            <a:avLst/>
          </a:prstGeom>
        </p:spPr>
        <p:txBody>
          <a:bodyPr wrap="square">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浙大</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（吴飞）</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概述</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人工智能的起源与研究现状</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11" name="直接连接符 10"/>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custDataLst>
              <p:tags r:id="rId1"/>
            </p:custDataLst>
          </p:nvPr>
        </p:nvPicPr>
        <p:blipFill>
          <a:blip r:embed="rId2"/>
          <a:stretch>
            <a:fillRect/>
          </a:stretch>
        </p:blipFill>
        <p:spPr>
          <a:xfrm>
            <a:off x="104775" y="1177925"/>
            <a:ext cx="8934450" cy="503872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62082" y="6294090"/>
            <a:ext cx="7776864" cy="460375"/>
          </a:xfrm>
          <a:prstGeom prst="rect">
            <a:avLst/>
          </a:prstGeom>
        </p:spPr>
        <p:txBody>
          <a:bodyPr wrap="square">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浙大</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（吴飞）</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概述</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人工智能的起源与研究现状</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11" name="直接连接符 10"/>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95250" y="1149350"/>
            <a:ext cx="8953500" cy="504825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62082" y="6294090"/>
            <a:ext cx="7776864" cy="460375"/>
          </a:xfrm>
          <a:prstGeom prst="rect">
            <a:avLst/>
          </a:prstGeom>
        </p:spPr>
        <p:txBody>
          <a:bodyPr wrap="square">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浙大</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（吴飞）</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概述</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人工智能的起源与研究现状</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11" name="直接连接符 10"/>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99695" y="1144905"/>
            <a:ext cx="8943975" cy="505777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blog-10039692.file.myqcloud.com/1495591254779_4889_1495591255005.jpg"/>
          <p:cNvPicPr>
            <a:picLocks noChangeAspect="1" noChangeArrowheads="1"/>
          </p:cNvPicPr>
          <p:nvPr/>
        </p:nvPicPr>
        <p:blipFill>
          <a:blip r:embed="rId1" cstate="print"/>
          <a:srcRect/>
          <a:stretch>
            <a:fillRect/>
          </a:stretch>
        </p:blipFill>
        <p:spPr bwMode="auto">
          <a:xfrm>
            <a:off x="251520" y="1412776"/>
            <a:ext cx="8532440" cy="3988439"/>
          </a:xfrm>
          <a:prstGeom prst="rect">
            <a:avLst/>
          </a:prstGeom>
          <a:noFill/>
        </p:spPr>
      </p:pic>
      <p:sp>
        <p:nvSpPr>
          <p:cNvPr id="8" name="矩形 7"/>
          <p:cNvSpPr/>
          <p:nvPr/>
        </p:nvSpPr>
        <p:spPr>
          <a:xfrm>
            <a:off x="539552" y="5589240"/>
            <a:ext cx="7776864" cy="829945"/>
          </a:xfrm>
          <a:prstGeom prst="rect">
            <a:avLst/>
          </a:prstGeom>
        </p:spPr>
        <p:txBody>
          <a:bodyPr wrap="square">
            <a:spAutoFit/>
          </a:bodyPr>
          <a:lstStyle/>
          <a:p>
            <a:r>
              <a:rPr lang="zh-CN" altLang="en-US" sz="2400" dirty="0" smtClean="0">
                <a:solidFill>
                  <a:srgbClr val="FF0000"/>
                </a:solidFill>
              </a:rPr>
              <a:t>腾讯</a:t>
            </a:r>
            <a:r>
              <a:rPr lang="en-US" altLang="zh-CN" sz="2400" dirty="0" smtClean="0">
                <a:solidFill>
                  <a:srgbClr val="FF0000"/>
                </a:solidFill>
              </a:rPr>
              <a:t>AI</a:t>
            </a:r>
            <a:r>
              <a:rPr lang="zh-CN" altLang="en-US" sz="2400" dirty="0" smtClean="0">
                <a:solidFill>
                  <a:srgbClr val="FF0000"/>
                </a:solidFill>
              </a:rPr>
              <a:t> </a:t>
            </a:r>
            <a:r>
              <a:rPr lang="en-US" altLang="zh-CN" sz="2400" dirty="0" smtClean="0">
                <a:solidFill>
                  <a:srgbClr val="FF0000"/>
                </a:solidFill>
              </a:rPr>
              <a:t>Lab</a:t>
            </a:r>
            <a:r>
              <a:rPr lang="zh-CN" altLang="en-US" sz="2400" dirty="0" smtClean="0">
                <a:solidFill>
                  <a:srgbClr val="FF0000"/>
                </a:solidFill>
              </a:rPr>
              <a:t>张潼（腾讯云）</a:t>
            </a:r>
            <a:r>
              <a:rPr lang="zh-CN" altLang="en-US" sz="2400" dirty="0" smtClean="0">
                <a:solidFill>
                  <a:srgbClr val="FF0000"/>
                </a:solidFill>
              </a:rPr>
              <a:t>：</a:t>
            </a:r>
            <a:r>
              <a:rPr lang="en-US" altLang="zh-CN" sz="2400" dirty="0" smtClean="0">
                <a:solidFill>
                  <a:srgbClr val="FF0000"/>
                </a:solidFill>
              </a:rPr>
              <a:t>https://cloud.tencent.com/developer/article/1005143</a:t>
            </a:r>
            <a:endParaRPr lang="zh-CN" altLang="en-US" sz="2400" dirty="0">
              <a:solidFill>
                <a:srgbClr val="FF0000"/>
              </a:solidFill>
            </a:endParaRPr>
          </a:p>
        </p:txBody>
      </p:sp>
      <p:sp>
        <p:nvSpPr>
          <p:cNvPr id="10"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人工智能的起源与研究现状</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11" name="直接连接符 10"/>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39552" y="5589240"/>
            <a:ext cx="7776864" cy="829945"/>
          </a:xfrm>
          <a:prstGeom prst="rect">
            <a:avLst/>
          </a:prstGeom>
        </p:spPr>
        <p:txBody>
          <a:bodyPr wrap="square">
            <a:spAutoFit/>
          </a:bodyPr>
          <a:lstStyle/>
          <a:p>
            <a:r>
              <a:rPr lang="zh-CN" altLang="en-US" sz="2400" dirty="0" smtClean="0">
                <a:solidFill>
                  <a:srgbClr val="FF0000"/>
                </a:solidFill>
              </a:rPr>
              <a:t>腾讯</a:t>
            </a:r>
            <a:r>
              <a:rPr lang="en-US" altLang="zh-CN" sz="2400" dirty="0" smtClean="0">
                <a:solidFill>
                  <a:srgbClr val="FF0000"/>
                </a:solidFill>
              </a:rPr>
              <a:t>AI</a:t>
            </a:r>
            <a:r>
              <a:rPr lang="zh-CN" altLang="en-US" sz="2400" dirty="0" smtClean="0">
                <a:solidFill>
                  <a:srgbClr val="FF0000"/>
                </a:solidFill>
              </a:rPr>
              <a:t> </a:t>
            </a:r>
            <a:r>
              <a:rPr lang="en-US" altLang="zh-CN" sz="2400" dirty="0" smtClean="0">
                <a:solidFill>
                  <a:srgbClr val="FF0000"/>
                </a:solidFill>
              </a:rPr>
              <a:t>Lab</a:t>
            </a:r>
            <a:r>
              <a:rPr lang="zh-CN" altLang="en-US" sz="2400" dirty="0" smtClean="0">
                <a:solidFill>
                  <a:srgbClr val="FF0000"/>
                </a:solidFill>
              </a:rPr>
              <a:t>张潼（腾讯云）</a:t>
            </a:r>
            <a:r>
              <a:rPr lang="zh-CN" altLang="en-US" sz="2400" dirty="0" smtClean="0">
                <a:solidFill>
                  <a:srgbClr val="FF0000"/>
                </a:solidFill>
              </a:rPr>
              <a:t>：</a:t>
            </a:r>
            <a:r>
              <a:rPr lang="en-US" altLang="zh-CN" sz="2400" dirty="0" smtClean="0">
                <a:solidFill>
                  <a:srgbClr val="FF0000"/>
                </a:solidFill>
              </a:rPr>
              <a:t>https://cloud.tencent.com/developer/article/1005143</a:t>
            </a:r>
            <a:endParaRPr lang="zh-CN" altLang="en-US" sz="2400" dirty="0">
              <a:solidFill>
                <a:srgbClr val="FF0000"/>
              </a:solidFill>
            </a:endParaRPr>
          </a:p>
        </p:txBody>
      </p:sp>
      <p:sp>
        <p:nvSpPr>
          <p:cNvPr id="10"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人工智能的起源与研究现状</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11" name="直接连接符 10"/>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251460" y="1245870"/>
            <a:ext cx="8409305" cy="422783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人工智能的起源与研究现状</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11" name="直接连接符 10"/>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custDataLst>
              <p:tags r:id="rId1"/>
            </p:custDataLst>
          </p:nvPr>
        </p:nvPicPr>
        <p:blipFill>
          <a:blip r:embed="rId2"/>
          <a:stretch>
            <a:fillRect/>
          </a:stretch>
        </p:blipFill>
        <p:spPr>
          <a:xfrm>
            <a:off x="973455" y="1104265"/>
            <a:ext cx="6832600" cy="3258185"/>
          </a:xfrm>
          <a:prstGeom prst="rect">
            <a:avLst/>
          </a:prstGeom>
        </p:spPr>
      </p:pic>
      <p:sp>
        <p:nvSpPr>
          <p:cNvPr id="3" name="文本框 2"/>
          <p:cNvSpPr txBox="1"/>
          <p:nvPr/>
        </p:nvSpPr>
        <p:spPr>
          <a:xfrm>
            <a:off x="251460" y="4191000"/>
            <a:ext cx="8651875" cy="2676525"/>
          </a:xfrm>
          <a:prstGeom prst="rect">
            <a:avLst/>
          </a:prstGeom>
          <a:noFill/>
        </p:spPr>
        <p:txBody>
          <a:bodyPr wrap="square" rtlCol="0">
            <a:spAutoFit/>
          </a:bodyPr>
          <a:p>
            <a:pPr>
              <a:lnSpc>
                <a:spcPct val="150000"/>
              </a:lnSpc>
            </a:pP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最底层</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是基础设施建设，包含数据和计算能力两部分，数据越大，人工智能的能力越强。</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上一层</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为算法，如卷积神经网络、LSTM 序列学习、Q-Learning、深度学习等算法，都是机器学习的算法。</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第三层</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为重要的技术方向和问题，如计算机视觉，语音工程，自然语言处理等。还有另外的一些类似决策系统，像 reinforcement learning（编辑注：增强学习），或像一些大数据分析的统计系统，这些都能在机器学习算法上产生。</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第四层</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为具体的技术，如图像识别、语音识别、机器翻译等等。</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最顶端</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为行业的解决方案，如人工智能在金融、医疗、互联网、交通和游戏等上的应用，这是我们所关心它能带来的价值。</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人工智能的起源与研究现状</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11" name="直接连接符 10"/>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11785" y="4462780"/>
            <a:ext cx="8651875" cy="2306955"/>
          </a:xfrm>
          <a:prstGeom prst="rect">
            <a:avLst/>
          </a:prstGeom>
          <a:noFill/>
        </p:spPr>
        <p:txBody>
          <a:bodyPr wrap="square" rtlCol="0">
            <a:spAutoFit/>
          </a:bodyPr>
          <a:p>
            <a:pPr>
              <a:lnSpc>
                <a:spcPct val="150000"/>
              </a:lnSpc>
            </a:pP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机器学习有三类</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第一类是无监督学习</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，指的是从信息出发自动寻找规律，并将其分成各种类别，有时也称"聚类问题"。</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第二类是监督学习</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，监督学习指的是给历史一个标签，运用模型预测结果。如有一个水果，我们根据水果的形状和颜色去判断到底是香蕉还是苹果，这就是一个监督学习的例子。</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最后一类为强化学习</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，是指可以用来支持人们去做决策和规划的一个学习方式，它是对人的一些动作、行为产生奖励的回馈机制，通过这个回馈机制促进学习，这与人类的学习相似，所以强化学习是目前研究的重要方向之一。</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666115" y="1164590"/>
            <a:ext cx="7811135" cy="322516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3528" y="2276872"/>
            <a:ext cx="8352928" cy="3969385"/>
          </a:xfrm>
          <a:prstGeom prst="rect">
            <a:avLst/>
          </a:prstGeom>
        </p:spPr>
        <p:txBody>
          <a:bodyPr wrap="square">
            <a:spAutoFit/>
          </a:bodyPr>
          <a:lstStyle/>
          <a:p>
            <a:pPr>
              <a:lnSpc>
                <a:spcPct val="150000"/>
              </a:lnSpc>
              <a:buFont typeface="Wingdings" panose="05000000000000000000" pitchFamily="2" charset="2"/>
              <a:buChar char="Ø"/>
            </a:pPr>
            <a:r>
              <a:rPr lang="zh-CN" altLang="en-US" sz="2400" b="1" dirty="0" smtClean="0">
                <a:solidFill>
                  <a:srgbClr val="310BD5"/>
                </a:solidFill>
                <a:latin typeface="华文楷体" panose="02010600040101010101" charset="-122"/>
                <a:ea typeface="华文楷体" panose="02010600040101010101" charset="-122"/>
              </a:rPr>
              <a:t>关于知识的表达</a:t>
            </a:r>
            <a:endParaRPr lang="zh-CN" altLang="en-US" sz="2400" b="1" dirty="0" smtClean="0">
              <a:solidFill>
                <a:srgbClr val="310BD5"/>
              </a:solidFill>
              <a:latin typeface="华文楷体" panose="02010600040101010101" charset="-122"/>
              <a:ea typeface="华文楷体" panose="02010600040101010101" charset="-122"/>
            </a:endParaRPr>
          </a:p>
          <a:p>
            <a:pPr indent="0">
              <a:lnSpc>
                <a:spcPct val="150000"/>
              </a:lnSpc>
              <a:buFont typeface="Wingdings" panose="05000000000000000000" pitchFamily="2" charset="2"/>
              <a:buNone/>
            </a:pPr>
            <a:r>
              <a:rPr lang="zh-CN" altLang="en-US" sz="2400" b="1" dirty="0" smtClean="0">
                <a:solidFill>
                  <a:srgbClr val="00B050"/>
                </a:solidFill>
                <a:latin typeface="华文楷体" panose="02010600040101010101" charset="-122"/>
                <a:ea typeface="华文楷体" panose="02010600040101010101" charset="-122"/>
              </a:rPr>
              <a:t>          </a:t>
            </a:r>
            <a:r>
              <a:rPr lang="zh-CN" altLang="en-US" sz="2400" b="1" dirty="0" smtClean="0">
                <a:solidFill>
                  <a:schemeClr val="tx1"/>
                </a:solidFill>
                <a:latin typeface="华文楷体" panose="02010600040101010101" charset="-122"/>
                <a:ea typeface="华文楷体" panose="02010600040101010101" charset="-122"/>
              </a:rPr>
              <a:t>数据及符号；数据类型和数据结构</a:t>
            </a:r>
            <a:endParaRPr lang="en-US" altLang="zh-CN" sz="2400" b="1" dirty="0" smtClean="0">
              <a:solidFill>
                <a:srgbClr val="00B050"/>
              </a:solidFill>
              <a:latin typeface="华文楷体" panose="02010600040101010101" charset="-122"/>
              <a:ea typeface="华文楷体" panose="02010600040101010101" charset="-122"/>
            </a:endParaRPr>
          </a:p>
          <a:p>
            <a:pPr>
              <a:lnSpc>
                <a:spcPct val="150000"/>
              </a:lnSpc>
              <a:buFont typeface="Wingdings" panose="05000000000000000000" pitchFamily="2" charset="2"/>
              <a:buChar char="Ø"/>
            </a:pPr>
            <a:r>
              <a:rPr lang="zh-CN" altLang="en-US" sz="2400" b="1" dirty="0" smtClean="0">
                <a:solidFill>
                  <a:srgbClr val="310BD5"/>
                </a:solidFill>
                <a:latin typeface="华文楷体" panose="02010600040101010101" charset="-122"/>
                <a:ea typeface="华文楷体" panose="02010600040101010101" charset="-122"/>
              </a:rPr>
              <a:t>关于知识的应用</a:t>
            </a:r>
            <a:endParaRPr lang="zh-CN" altLang="en-US" sz="2400" b="1" dirty="0" smtClean="0">
              <a:solidFill>
                <a:srgbClr val="310BD5"/>
              </a:solidFill>
              <a:latin typeface="华文楷体" panose="02010600040101010101" charset="-122"/>
              <a:ea typeface="华文楷体" panose="02010600040101010101" charset="-122"/>
            </a:endParaRPr>
          </a:p>
          <a:p>
            <a:pPr indent="0">
              <a:lnSpc>
                <a:spcPct val="150000"/>
              </a:lnSpc>
              <a:buFont typeface="Wingdings" panose="05000000000000000000" pitchFamily="2" charset="2"/>
              <a:buNone/>
            </a:pPr>
            <a:r>
              <a:rPr lang="zh-CN" altLang="en-US" sz="2400" b="1" dirty="0" smtClean="0">
                <a:solidFill>
                  <a:srgbClr val="00B050"/>
                </a:solidFill>
                <a:latin typeface="华文楷体" panose="02010600040101010101" charset="-122"/>
                <a:ea typeface="华文楷体" panose="02010600040101010101" charset="-122"/>
              </a:rPr>
              <a:t>          </a:t>
            </a:r>
            <a:r>
              <a:rPr lang="zh-CN" altLang="en-US" sz="2400" b="1" dirty="0" smtClean="0">
                <a:solidFill>
                  <a:schemeClr val="tx1"/>
                </a:solidFill>
                <a:latin typeface="华文楷体" panose="02010600040101010101" charset="-122"/>
                <a:ea typeface="华文楷体" panose="02010600040101010101" charset="-122"/>
              </a:rPr>
              <a:t>推理、搜索、分类、聚类、回归</a:t>
            </a:r>
            <a:endParaRPr lang="en-US" altLang="zh-CN" sz="2400" b="1" dirty="0" smtClean="0">
              <a:solidFill>
                <a:srgbClr val="00B050"/>
              </a:solidFill>
              <a:latin typeface="华文楷体" panose="02010600040101010101" charset="-122"/>
              <a:ea typeface="华文楷体" panose="02010600040101010101" charset="-122"/>
            </a:endParaRPr>
          </a:p>
          <a:p>
            <a:pPr>
              <a:lnSpc>
                <a:spcPct val="150000"/>
              </a:lnSpc>
              <a:buFont typeface="Wingdings" panose="05000000000000000000" pitchFamily="2" charset="2"/>
              <a:buChar char="Ø"/>
            </a:pPr>
            <a:r>
              <a:rPr lang="zh-CN" altLang="en-US" sz="2400" b="1" dirty="0" smtClean="0">
                <a:solidFill>
                  <a:srgbClr val="310BD5"/>
                </a:solidFill>
                <a:latin typeface="华文楷体" panose="02010600040101010101" charset="-122"/>
                <a:ea typeface="华文楷体" panose="02010600040101010101" charset="-122"/>
              </a:rPr>
              <a:t>关于知识的获取</a:t>
            </a:r>
            <a:endParaRPr lang="zh-CN" altLang="en-US" sz="2400" b="1" dirty="0" smtClean="0">
              <a:solidFill>
                <a:srgbClr val="310BD5"/>
              </a:solidFill>
              <a:latin typeface="华文楷体" panose="02010600040101010101" charset="-122"/>
              <a:ea typeface="华文楷体" panose="02010600040101010101" charset="-122"/>
            </a:endParaRPr>
          </a:p>
          <a:p>
            <a:pPr indent="0">
              <a:lnSpc>
                <a:spcPct val="150000"/>
              </a:lnSpc>
              <a:buFont typeface="Wingdings" panose="05000000000000000000" pitchFamily="2" charset="2"/>
              <a:buNone/>
            </a:pPr>
            <a:r>
              <a:rPr lang="zh-CN" altLang="en-US" sz="2400" b="1" dirty="0" smtClean="0">
                <a:solidFill>
                  <a:srgbClr val="310BD5"/>
                </a:solidFill>
                <a:latin typeface="华文楷体" panose="02010600040101010101" charset="-122"/>
                <a:ea typeface="华文楷体" panose="02010600040101010101" charset="-122"/>
              </a:rPr>
              <a:t>           </a:t>
            </a:r>
            <a:r>
              <a:rPr lang="zh-CN" altLang="en-US" sz="2400" b="1" dirty="0" smtClean="0">
                <a:solidFill>
                  <a:schemeClr val="tx1"/>
                </a:solidFill>
                <a:latin typeface="华文楷体" panose="02010600040101010101" charset="-122"/>
                <a:ea typeface="华文楷体" panose="02010600040101010101" charset="-122"/>
              </a:rPr>
              <a:t>即机器学习，包括：梯度下降、</a:t>
            </a:r>
            <a:r>
              <a:rPr lang="en-US" altLang="zh-CN" sz="2400" b="1" dirty="0" smtClean="0">
                <a:solidFill>
                  <a:schemeClr val="tx1"/>
                </a:solidFill>
                <a:latin typeface="华文楷体" panose="02010600040101010101" charset="-122"/>
                <a:ea typeface="华文楷体" panose="02010600040101010101" charset="-122"/>
              </a:rPr>
              <a:t>SVM</a:t>
            </a:r>
            <a:r>
              <a:rPr lang="zh-CN" altLang="en-US" sz="2400" b="1" dirty="0" smtClean="0">
                <a:solidFill>
                  <a:schemeClr val="tx1"/>
                </a:solidFill>
                <a:latin typeface="华文楷体" panose="02010600040101010101" charset="-122"/>
                <a:ea typeface="华文楷体" panose="02010600040101010101" charset="-122"/>
              </a:rPr>
              <a:t>、决策树、人工神经网络、集成学习、深度学习、强化学习、迁移学习</a:t>
            </a:r>
            <a:endParaRPr lang="zh-CN" altLang="en-US" sz="2400" b="1" dirty="0" smtClean="0">
              <a:solidFill>
                <a:schemeClr val="tx1"/>
              </a:solidFill>
              <a:latin typeface="华文楷体" panose="02010600040101010101" charset="-122"/>
              <a:ea typeface="华文楷体" panose="02010600040101010101" charset="-122"/>
            </a:endParaRPr>
          </a:p>
        </p:txBody>
      </p:sp>
      <p:sp>
        <p:nvSpPr>
          <p:cNvPr id="5" name="Rectangle 2"/>
          <p:cNvSpPr txBox="1">
            <a:spLocks noChangeArrowheads="1"/>
          </p:cNvSpPr>
          <p:nvPr/>
        </p:nvSpPr>
        <p:spPr>
          <a:xfrm>
            <a:off x="2411760" y="1340768"/>
            <a:ext cx="3598863" cy="647700"/>
          </a:xfrm>
          <a:prstGeom prst="rect">
            <a:avLst/>
          </a:prstGeom>
          <a:solidFill>
            <a:schemeClr val="bg2">
              <a:lumMod val="90000"/>
            </a:schemeClr>
          </a:solidFill>
        </p:spPr>
        <p:txBody>
          <a:bodyPr vert="horz"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smtClean="0">
                <a:ln>
                  <a:noFill/>
                </a:ln>
                <a:solidFill>
                  <a:schemeClr val="tx2"/>
                </a:solidFill>
                <a:effectLst/>
                <a:uLnTx/>
                <a:uFillTx/>
                <a:latin typeface="+mn-ea"/>
                <a:cs typeface="+mj-cs"/>
              </a:rPr>
              <a:t>人工智能</a:t>
            </a:r>
            <a:r>
              <a:rPr lang="zh-CN" altLang="en-US" sz="2800" b="1" dirty="0" smtClean="0">
                <a:solidFill>
                  <a:schemeClr val="tx2"/>
                </a:solidFill>
                <a:latin typeface="+mn-ea"/>
                <a:cs typeface="+mj-cs"/>
              </a:rPr>
              <a:t>研究现状</a:t>
            </a:r>
            <a:endParaRPr kumimoji="0" lang="zh-CN" altLang="en-US" sz="2800" b="1" i="0" u="none" strike="noStrike" kern="1200" cap="none" spc="0" normalizeH="0" baseline="0" noProof="0" dirty="0" smtClean="0">
              <a:ln>
                <a:noFill/>
              </a:ln>
              <a:solidFill>
                <a:schemeClr val="tx2"/>
              </a:solidFill>
              <a:effectLst/>
              <a:uLnTx/>
              <a:uFillTx/>
              <a:latin typeface="+mn-ea"/>
              <a:cs typeface="+mj-cs"/>
            </a:endParaRPr>
          </a:p>
        </p:txBody>
      </p:sp>
      <p:sp>
        <p:nvSpPr>
          <p:cNvPr id="7" name="Rectangle 2"/>
          <p:cNvSpPr txBox="1">
            <a:spLocks noChangeArrowheads="1"/>
          </p:cNvSpPr>
          <p:nvPr/>
        </p:nvSpPr>
        <p:spPr bwMode="auto">
          <a:xfrm>
            <a:off x="1547664"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人工智能的起源与研究现状</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9" name="直接连接符 8"/>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txBox="1">
            <a:spLocks noGrp="1" noChangeArrowheads="1"/>
          </p:cNvSpPr>
          <p:nvPr>
            <p:ph type="title"/>
          </p:nvPr>
        </p:nvSpPr>
        <p:spPr>
          <a:xfrm>
            <a:off x="2974975" y="1326515"/>
            <a:ext cx="3324225" cy="416560"/>
          </a:xfrm>
          <a:solidFill>
            <a:schemeClr val="bg2">
              <a:lumMod val="90000"/>
            </a:schemeClr>
          </a:solidFill>
        </p:spPr>
        <p:txBody>
          <a:bodyPr vert="horz" rtlCol="0" anchor="ctr">
            <a:normAutofit/>
          </a:bodyPr>
          <a:lstStyle/>
          <a:p>
            <a:pPr lvl="0" algn="ctr" defTabSz="914400">
              <a:spcAft>
                <a:spcPts val="0"/>
              </a:spcAft>
              <a:buClrTx/>
              <a:buSzTx/>
              <a:buFontTx/>
              <a:defRPr/>
            </a:pPr>
            <a:r>
              <a:rPr lang="zh-CN" altLang="en-US" sz="2000" b="1" noProof="0" dirty="0" smtClean="0">
                <a:ln>
                  <a:noFill/>
                </a:ln>
                <a:effectLst/>
                <a:uLnTx/>
                <a:uFillTx/>
                <a:latin typeface="+mn-ea"/>
                <a:ea typeface="+mn-ea"/>
                <a:sym typeface="+mn-ea"/>
              </a:rPr>
              <a:t>人工智能发展简史</a:t>
            </a:r>
            <a:endParaRPr lang="zh-CN" altLang="en-US" sz="2000" b="1" noProof="0" dirty="0" smtClean="0">
              <a:ln>
                <a:noFill/>
              </a:ln>
              <a:effectLst/>
              <a:uLnTx/>
              <a:uFillTx/>
              <a:latin typeface="+mn-ea"/>
              <a:ea typeface="+mn-ea"/>
              <a:sym typeface="+mn-ea"/>
            </a:endParaRPr>
          </a:p>
        </p:txBody>
      </p:sp>
      <p:sp>
        <p:nvSpPr>
          <p:cNvPr id="8" name="矩形 7"/>
          <p:cNvSpPr/>
          <p:nvPr/>
        </p:nvSpPr>
        <p:spPr>
          <a:xfrm>
            <a:off x="1264285" y="1843405"/>
            <a:ext cx="7084695" cy="1014730"/>
          </a:xfrm>
          <a:prstGeom prst="rect">
            <a:avLst/>
          </a:prstGeom>
        </p:spPr>
        <p:txBody>
          <a:bodyPr wrap="square">
            <a:spAutoFit/>
          </a:bodyPr>
          <a:lstStyle/>
          <a:p>
            <a:pPr algn="ctr"/>
            <a:r>
              <a:rPr lang="en-US" altLang="zh-CN" sz="2000" dirty="0" smtClean="0">
                <a:solidFill>
                  <a:srgbClr val="FF0000"/>
                </a:solidFill>
              </a:rPr>
              <a:t>http://www.qianjia.com/html/2018-02/28_285999.html</a:t>
            </a:r>
            <a:endParaRPr lang="en-US" altLang="zh-CN" sz="2000" dirty="0" smtClean="0">
              <a:solidFill>
                <a:srgbClr val="FF0000"/>
              </a:solidFill>
            </a:endParaRPr>
          </a:p>
          <a:p>
            <a:pPr algn="ctr"/>
            <a:r>
              <a:rPr lang="en-US" altLang="zh-CN" sz="2000" dirty="0" smtClean="0">
                <a:solidFill>
                  <a:srgbClr val="FF0000"/>
                </a:solidFill>
              </a:rPr>
              <a:t>https://baijiahao.baidu.com/s?id=1670022834422810793&amp;wfr=spider&amp;for=pc</a:t>
            </a:r>
            <a:endParaRPr lang="en-US" altLang="zh-CN" sz="2000" dirty="0" smtClean="0">
              <a:solidFill>
                <a:srgbClr val="FF0000"/>
              </a:solidFill>
            </a:endParaRPr>
          </a:p>
        </p:txBody>
      </p:sp>
      <p:cxnSp>
        <p:nvCxnSpPr>
          <p:cNvPr id="9" name="直接连接符 8"/>
          <p:cNvCxnSpPr/>
          <p:nvPr/>
        </p:nvCxnSpPr>
        <p:spPr>
          <a:xfrm>
            <a:off x="388680" y="10781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Rectangle 2"/>
          <p:cNvSpPr txBox="1">
            <a:spLocks noChangeArrowheads="1"/>
          </p:cNvSpPr>
          <p:nvPr/>
        </p:nvSpPr>
        <p:spPr bwMode="auto">
          <a:xfrm>
            <a:off x="1799759" y="338118"/>
            <a:ext cx="5544616" cy="592124"/>
          </a:xfrm>
          <a:prstGeom prst="rect">
            <a:avLst/>
          </a:prstGeom>
          <a:noFill/>
          <a:ln w="9525">
            <a:noFill/>
            <a:miter lim="800000"/>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人工智能的起源与研究现状</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1624330" y="3671570"/>
            <a:ext cx="6162040" cy="398780"/>
          </a:xfrm>
          <a:prstGeom prst="rect">
            <a:avLst/>
          </a:prstGeom>
          <a:noFill/>
        </p:spPr>
        <p:txBody>
          <a:bodyPr wrap="none" rtlCol="0" anchor="t">
            <a:spAutoFit/>
          </a:bodyPr>
          <a:p>
            <a:r>
              <a:rPr lang="en-US" altLang="zh-CN" sz="2000" dirty="0" smtClean="0">
                <a:solidFill>
                  <a:srgbClr val="FF0000"/>
                </a:solidFill>
                <a:sym typeface="+mn-ea"/>
              </a:rPr>
              <a:t>https://cloud.tencent.com/developer/article/1005143</a:t>
            </a:r>
            <a:endParaRPr lang="en-US" altLang="zh-CN" sz="2000" dirty="0" smtClean="0">
              <a:solidFill>
                <a:srgbClr val="FF0000"/>
              </a:solidFill>
              <a:sym typeface="+mn-ea"/>
            </a:endParaRPr>
          </a:p>
        </p:txBody>
      </p:sp>
      <p:sp>
        <p:nvSpPr>
          <p:cNvPr id="3" name="Rectangle 2"/>
          <p:cNvSpPr txBox="1">
            <a:spLocks noGrp="1" noChangeArrowheads="1"/>
          </p:cNvSpPr>
          <p:nvPr/>
        </p:nvSpPr>
        <p:spPr>
          <a:xfrm>
            <a:off x="1993265" y="2785110"/>
            <a:ext cx="5608320" cy="501015"/>
          </a:xfrm>
          <a:prstGeom prst="rect">
            <a:avLst/>
          </a:prstGeom>
          <a:solidFill>
            <a:schemeClr val="bg2">
              <a:lumMod val="90000"/>
            </a:schemeClr>
          </a:solidFill>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lvl="0" algn="ctr" defTabSz="914400">
              <a:spcAft>
                <a:spcPts val="0"/>
              </a:spcAft>
              <a:buClrTx/>
              <a:buSzTx/>
              <a:buFontTx/>
              <a:defRPr/>
            </a:pPr>
            <a:r>
              <a:rPr lang="zh-CN" altLang="en-US" sz="2000" b="1" noProof="0" dirty="0" smtClean="0">
                <a:ln>
                  <a:noFill/>
                </a:ln>
                <a:effectLst/>
                <a:uLnTx/>
                <a:uFillTx/>
                <a:latin typeface="+mn-ea"/>
                <a:ea typeface="+mn-ea"/>
                <a:sym typeface="+mn-ea"/>
              </a:rPr>
              <a:t>2019人工智能13个核心领域的最新进展</a:t>
            </a:r>
            <a:endParaRPr lang="zh-CN" altLang="en-US" sz="2000" b="1" noProof="0" dirty="0" smtClean="0">
              <a:ln>
                <a:noFill/>
              </a:ln>
              <a:effectLst/>
              <a:uLnTx/>
              <a:uFillTx/>
              <a:latin typeface="+mn-ea"/>
              <a:ea typeface="+mn-ea"/>
              <a:sym typeface="+mn-ea"/>
            </a:endParaRPr>
          </a:p>
        </p:txBody>
      </p:sp>
      <p:sp>
        <p:nvSpPr>
          <p:cNvPr id="4" name="文本框 3"/>
          <p:cNvSpPr txBox="1"/>
          <p:nvPr/>
        </p:nvSpPr>
        <p:spPr>
          <a:xfrm>
            <a:off x="1993265" y="5499100"/>
            <a:ext cx="5589905" cy="490855"/>
          </a:xfrm>
          <a:prstGeom prst="rect">
            <a:avLst/>
          </a:prstGeom>
          <a:solidFill>
            <a:schemeClr val="bg2">
              <a:lumMod val="90000"/>
            </a:schemeClr>
          </a:solidFill>
        </p:spPr>
        <p:txBody>
          <a:bodyPr vert="horz" wrap="square"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lvl="0" algn="ctr">
              <a:spcAft>
                <a:spcPts val="0"/>
              </a:spcAft>
              <a:buClrTx/>
              <a:buSzTx/>
              <a:buFontTx/>
              <a:defRPr/>
            </a:pPr>
            <a:r>
              <a:rPr lang="zh-CN" altLang="en-US" sz="2000" b="1" noProof="0" dirty="0" smtClean="0">
                <a:ln>
                  <a:noFill/>
                </a:ln>
                <a:effectLst/>
                <a:uLnTx/>
                <a:uFillTx/>
                <a:latin typeface="+mn-ea"/>
                <a:ea typeface="+mn-ea"/>
                <a:sym typeface="+mn-ea"/>
              </a:rPr>
              <a:t>人工智能人文反思新动向</a:t>
            </a:r>
            <a:endParaRPr lang="zh-CN" altLang="en-US" sz="2000" b="1" noProof="0" dirty="0" smtClean="0">
              <a:ln>
                <a:noFill/>
              </a:ln>
              <a:effectLst/>
              <a:uLnTx/>
              <a:uFillTx/>
              <a:latin typeface="+mn-ea"/>
              <a:ea typeface="+mn-ea"/>
              <a:sym typeface="+mn-ea"/>
            </a:endParaRPr>
          </a:p>
        </p:txBody>
      </p:sp>
      <p:sp>
        <p:nvSpPr>
          <p:cNvPr id="5" name="文本框 4"/>
          <p:cNvSpPr txBox="1"/>
          <p:nvPr/>
        </p:nvSpPr>
        <p:spPr>
          <a:xfrm>
            <a:off x="723265" y="5989955"/>
            <a:ext cx="7963535" cy="706755"/>
          </a:xfrm>
          <a:prstGeom prst="rect">
            <a:avLst/>
          </a:prstGeom>
          <a:noFill/>
        </p:spPr>
        <p:txBody>
          <a:bodyPr wrap="square" rtlCol="0" anchor="t">
            <a:spAutoFit/>
          </a:bodyPr>
          <a:p>
            <a:pPr lvl="0" algn="l">
              <a:buClrTx/>
              <a:buSzTx/>
              <a:buFontTx/>
            </a:pPr>
            <a:r>
              <a:rPr lang="en-US" altLang="zh-CN" sz="2000" dirty="0" smtClean="0">
                <a:solidFill>
                  <a:srgbClr val="FF0000"/>
                </a:solidFill>
                <a:sym typeface="+mn-ea"/>
              </a:rPr>
              <a:t>http://cass.cssn.cn/xueshuchengguo/wenzhexuebulishixuebu/202001/t20200107_5072388.shtml</a:t>
            </a:r>
            <a:endParaRPr lang="en-US" altLang="zh-CN" sz="2000" dirty="0" smtClean="0">
              <a:solidFill>
                <a:srgbClr val="FF0000"/>
              </a:solidFill>
              <a:sym typeface="+mn-ea"/>
            </a:endParaRPr>
          </a:p>
        </p:txBody>
      </p:sp>
      <p:sp>
        <p:nvSpPr>
          <p:cNvPr id="6" name="文本框 5"/>
          <p:cNvSpPr txBox="1"/>
          <p:nvPr/>
        </p:nvSpPr>
        <p:spPr>
          <a:xfrm>
            <a:off x="2150110" y="4869180"/>
            <a:ext cx="4973955" cy="398780"/>
          </a:xfrm>
          <a:prstGeom prst="rect">
            <a:avLst/>
          </a:prstGeom>
          <a:noFill/>
        </p:spPr>
        <p:txBody>
          <a:bodyPr wrap="none" rtlCol="0" anchor="t">
            <a:spAutoFit/>
          </a:bodyPr>
          <a:p>
            <a:pPr lvl="0" algn="l">
              <a:buClrTx/>
              <a:buSzTx/>
              <a:buFontTx/>
            </a:pPr>
            <a:r>
              <a:rPr lang="en-US" altLang="zh-CN" sz="2000" dirty="0" smtClean="0">
                <a:solidFill>
                  <a:srgbClr val="FF0000"/>
                </a:solidFill>
                <a:sym typeface="+mn-ea"/>
              </a:rPr>
              <a:t>http://www.78soft.com/article/39163.html</a:t>
            </a:r>
            <a:endParaRPr lang="en-US" altLang="zh-CN" sz="2000" dirty="0" smtClean="0">
              <a:solidFill>
                <a:srgbClr val="FF0000"/>
              </a:solidFill>
              <a:sym typeface="+mn-ea"/>
            </a:endParaRPr>
          </a:p>
        </p:txBody>
      </p:sp>
      <p:sp>
        <p:nvSpPr>
          <p:cNvPr id="10" name="文本框 9"/>
          <p:cNvSpPr txBox="1"/>
          <p:nvPr/>
        </p:nvSpPr>
        <p:spPr>
          <a:xfrm>
            <a:off x="2011680" y="4147185"/>
            <a:ext cx="5589905" cy="490855"/>
          </a:xfrm>
          <a:prstGeom prst="rect">
            <a:avLst/>
          </a:prstGeom>
          <a:solidFill>
            <a:schemeClr val="bg2">
              <a:lumMod val="90000"/>
            </a:schemeClr>
          </a:solidFill>
        </p:spPr>
        <p:txBody>
          <a:bodyPr vert="horz" wrap="square"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lvl="0" algn="ctr">
              <a:spcAft>
                <a:spcPts val="0"/>
              </a:spcAft>
              <a:buClrTx/>
              <a:buSzTx/>
              <a:buFontTx/>
              <a:defRPr/>
            </a:pPr>
            <a:r>
              <a:rPr lang="zh-CN" altLang="en-US" sz="2000" b="1" noProof="0" dirty="0" smtClean="0">
                <a:ln>
                  <a:noFill/>
                </a:ln>
                <a:effectLst/>
                <a:uLnTx/>
                <a:uFillTx/>
                <a:latin typeface="+mn-ea"/>
                <a:ea typeface="+mn-ea"/>
                <a:sym typeface="+mn-ea"/>
              </a:rPr>
              <a:t>2020</a:t>
            </a:r>
            <a:r>
              <a:rPr lang="zh-CN" altLang="en-US" sz="2000" b="1" noProof="0" dirty="0" smtClean="0">
                <a:ln>
                  <a:noFill/>
                </a:ln>
                <a:effectLst/>
                <a:uLnTx/>
                <a:uFillTx/>
                <a:latin typeface="+mn-ea"/>
                <a:ea typeface="+mn-ea"/>
                <a:sym typeface="+mn-ea"/>
              </a:rPr>
              <a:t>人工智能发展</a:t>
            </a:r>
            <a:r>
              <a:rPr lang="zh-CN" altLang="en-US" sz="2000" b="1" noProof="0" dirty="0" smtClean="0">
                <a:ln>
                  <a:noFill/>
                </a:ln>
                <a:effectLst/>
                <a:uLnTx/>
                <a:uFillTx/>
                <a:latin typeface="+mn-ea"/>
                <a:ea typeface="+mn-ea"/>
                <a:sym typeface="+mn-ea"/>
              </a:rPr>
              <a:t>十大趋势</a:t>
            </a:r>
            <a:endParaRPr lang="zh-CN" altLang="en-US" sz="2000" b="1" noProof="0" dirty="0" smtClean="0">
              <a:ln>
                <a:noFill/>
              </a:ln>
              <a:effectLst/>
              <a:uLnTx/>
              <a:uFillTx/>
              <a:latin typeface="+mn-ea"/>
              <a:ea typeface="+mn-ea"/>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0100" y="1428736"/>
            <a:ext cx="6956276" cy="4880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786" name="Rectangle 2"/>
          <p:cNvSpPr>
            <a:spLocks noGrp="1" noChangeArrowheads="1"/>
          </p:cNvSpPr>
          <p:nvPr>
            <p:ph type="title"/>
          </p:nvPr>
        </p:nvSpPr>
        <p:spPr>
          <a:xfrm>
            <a:off x="467544" y="188640"/>
            <a:ext cx="8229600" cy="1143000"/>
          </a:xfrm>
        </p:spPr>
        <p:txBody>
          <a:bodyPr>
            <a:scene3d>
              <a:camera prst="orthographicFront"/>
              <a:lightRig rig="threePt" dir="t"/>
            </a:scene3d>
          </a:bodyPr>
          <a:lstStyle/>
          <a:p>
            <a:pPr algn="ctr"/>
            <a:r>
              <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第</a:t>
            </a:r>
            <a:r>
              <a:rPr lang="en-US" altLang="zh-CN"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1</a:t>
            </a:r>
            <a:r>
              <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讲 人工智能概述</a:t>
            </a:r>
            <a:endPar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p:txBody>
      </p:sp>
      <p:sp>
        <p:nvSpPr>
          <p:cNvPr id="118787" name="Rectangle 3"/>
          <p:cNvSpPr>
            <a:spLocks noGrp="1" noChangeArrowheads="1"/>
          </p:cNvSpPr>
          <p:nvPr>
            <p:ph idx="1"/>
          </p:nvPr>
        </p:nvSpPr>
        <p:spPr>
          <a:xfrm>
            <a:off x="1259632" y="1772816"/>
            <a:ext cx="6563072" cy="4248472"/>
          </a:xfrm>
          <a:effectLst>
            <a:glow rad="101600">
              <a:schemeClr val="accent1">
                <a:satMod val="175000"/>
                <a:alpha val="40000"/>
              </a:schemeClr>
            </a:glow>
          </a:effectLst>
        </p:spPr>
        <p:txBody>
          <a:bodyPr>
            <a:noAutofit/>
            <a:scene3d>
              <a:camera prst="orthographicFront"/>
              <a:lightRig rig="threePt" dir="t"/>
            </a:scene3d>
          </a:bodyPr>
          <a:lstStyle/>
          <a:p>
            <a:pPr marL="571500" indent="-571500">
              <a:lnSpc>
                <a:spcPct val="150000"/>
              </a:lnSpc>
              <a:buSzPct val="100000"/>
              <a:buFont typeface="Wingdings" panose="05000000000000000000" pitchFamily="2" charset="2"/>
              <a:buChar char="Ø"/>
            </a:pPr>
            <a:r>
              <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什么是人工智能？</a:t>
            </a:r>
            <a:endPar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nSpc>
                <a:spcPct val="150000"/>
              </a:lnSpc>
              <a:buSzPct val="100000"/>
              <a:buFont typeface="Wingdings" panose="05000000000000000000" pitchFamily="2" charset="2"/>
              <a:buChar char="Ø"/>
            </a:pPr>
            <a:r>
              <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人工智能的研究目标与研究内容</a:t>
            </a:r>
            <a:endPar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gn="l">
              <a:lnSpc>
                <a:spcPct val="150000"/>
              </a:lnSpc>
              <a:buSzTx/>
              <a:buFont typeface="Wingdings" panose="05000000000000000000" pitchFamily="2" charset="2"/>
              <a:buChar char="Ø"/>
            </a:pPr>
            <a:r>
              <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人工智能的起源与研究现状</a:t>
            </a:r>
            <a:endPar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gn="l">
              <a:lnSpc>
                <a:spcPct val="150000"/>
              </a:lnSpc>
              <a:buSzTx/>
              <a:buFont typeface="Wingdings" panose="05000000000000000000" pitchFamily="2" charset="2"/>
              <a:buChar char="Ø"/>
            </a:pPr>
            <a:r>
              <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人工智能存在问题和未来发展</a:t>
            </a:r>
            <a:endPar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gn="l">
              <a:lnSpc>
                <a:spcPct val="150000"/>
              </a:lnSpc>
              <a:buSzTx/>
              <a:buFont typeface="Wingdings" panose="05000000000000000000" pitchFamily="2" charset="2"/>
              <a:buChar char="Ø"/>
            </a:pPr>
            <a:r>
              <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课程简介</a:t>
            </a:r>
            <a:endPar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467544" y="1340768"/>
            <a:ext cx="8208912" cy="0"/>
          </a:xfrm>
          <a:prstGeom prst="line">
            <a:avLst/>
          </a:prstGeom>
          <a:ln w="38100" cmpd="dbl">
            <a:solidFill>
              <a:schemeClr val="accent1">
                <a:shade val="50000"/>
              </a:schemeClr>
            </a:solidFill>
            <a:prstDash val="soli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0100" y="1428736"/>
            <a:ext cx="6956276" cy="4880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786" name="Rectangle 2"/>
          <p:cNvSpPr>
            <a:spLocks noGrp="1" noChangeArrowheads="1"/>
          </p:cNvSpPr>
          <p:nvPr>
            <p:ph type="title"/>
          </p:nvPr>
        </p:nvSpPr>
        <p:spPr>
          <a:xfrm>
            <a:off x="467544" y="188640"/>
            <a:ext cx="8229600" cy="1143000"/>
          </a:xfrm>
        </p:spPr>
        <p:txBody>
          <a:bodyPr>
            <a:scene3d>
              <a:camera prst="orthographicFront"/>
              <a:lightRig rig="threePt" dir="t"/>
            </a:scene3d>
          </a:bodyPr>
          <a:lstStyle/>
          <a:p>
            <a:pPr algn="ctr"/>
            <a:r>
              <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第</a:t>
            </a:r>
            <a:r>
              <a:rPr lang="en-US" altLang="zh-CN"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1</a:t>
            </a:r>
            <a:r>
              <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讲 人工智能概述</a:t>
            </a:r>
            <a:endPar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p:txBody>
      </p:sp>
      <p:sp>
        <p:nvSpPr>
          <p:cNvPr id="118787" name="Rectangle 3"/>
          <p:cNvSpPr>
            <a:spLocks noGrp="1" noChangeArrowheads="1"/>
          </p:cNvSpPr>
          <p:nvPr>
            <p:ph idx="1"/>
          </p:nvPr>
        </p:nvSpPr>
        <p:spPr>
          <a:xfrm>
            <a:off x="1259632" y="1772816"/>
            <a:ext cx="6563072" cy="4248472"/>
          </a:xfrm>
          <a:effectLst>
            <a:glow rad="101600">
              <a:schemeClr val="accent1">
                <a:satMod val="175000"/>
                <a:alpha val="40000"/>
              </a:schemeClr>
            </a:glow>
          </a:effectLst>
        </p:spPr>
        <p:txBody>
          <a:bodyPr>
            <a:noAutofit/>
            <a:scene3d>
              <a:camera prst="orthographicFront"/>
              <a:lightRig rig="threePt" dir="t"/>
            </a:scene3d>
          </a:bodyPr>
          <a:lstStyle/>
          <a:p>
            <a:pPr marL="571500" indent="-571500">
              <a:lnSpc>
                <a:spcPct val="150000"/>
              </a:lnSpc>
              <a:buSzPct val="100000"/>
              <a:buFont typeface="Wingdings" panose="05000000000000000000" pitchFamily="2" charset="2"/>
              <a:buChar char="Ø"/>
            </a:pPr>
            <a:r>
              <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什么是人工智能？</a:t>
            </a:r>
            <a:endPar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nSpc>
                <a:spcPct val="150000"/>
              </a:lnSpc>
              <a:buSzPct val="100000"/>
              <a:buFont typeface="Wingdings" panose="05000000000000000000" pitchFamily="2" charset="2"/>
              <a:buChar char="Ø"/>
            </a:pPr>
            <a:r>
              <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人工智能的研究</a:t>
            </a:r>
            <a:r>
              <a:rPr lang="zh-CN" altLang="en-US" b="1" dirty="0" smtClean="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目标与研究内容</a:t>
            </a:r>
            <a:endPar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nSpc>
                <a:spcPct val="150000"/>
              </a:lnSpc>
              <a:buSzPct val="100000"/>
              <a:buFont typeface="Wingdings" panose="05000000000000000000" pitchFamily="2" charset="2"/>
              <a:buChar char="Ø"/>
            </a:pPr>
            <a:r>
              <a:rPr lang="zh-CN" altLang="en-US" b="1" dirty="0" smtClean="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人工智能的起源与研究现状</a:t>
            </a:r>
            <a:endPar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nSpc>
                <a:spcPct val="150000"/>
              </a:lnSpc>
              <a:buSzPct val="100000"/>
              <a:buFont typeface="Wingdings" panose="05000000000000000000" pitchFamily="2" charset="2"/>
              <a:buChar char="Ø"/>
            </a:pPr>
            <a:r>
              <a:rPr lang="zh-CN" altLang="en-US" b="1" dirty="0" smtClean="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人工智能存在问题和未来发展</a:t>
            </a:r>
            <a:endPar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nSpc>
                <a:spcPct val="150000"/>
              </a:lnSpc>
              <a:buSzPct val="100000"/>
              <a:buFont typeface="Wingdings" panose="05000000000000000000" pitchFamily="2" charset="2"/>
              <a:buChar char="Ø"/>
            </a:pPr>
            <a:r>
              <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课程</a:t>
            </a:r>
            <a:r>
              <a:rPr lang="zh-CN" altLang="en-US" b="1" dirty="0" smtClean="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简介</a:t>
            </a:r>
            <a:endParaRPr lang="zh-CN" altLang="en-US" b="1" dirty="0" smtClean="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467544" y="1340768"/>
            <a:ext cx="8208912" cy="0"/>
          </a:xfrm>
          <a:prstGeom prst="line">
            <a:avLst/>
          </a:prstGeom>
          <a:ln w="38100" cmpd="dbl">
            <a:solidFill>
              <a:schemeClr val="accent1">
                <a:shade val="50000"/>
              </a:schemeClr>
            </a:solidFill>
            <a:prstDash val="soli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ChangeArrowheads="1"/>
          </p:cNvSpPr>
          <p:nvPr/>
        </p:nvSpPr>
        <p:spPr bwMode="auto">
          <a:xfrm>
            <a:off x="3635375" y="3284538"/>
            <a:ext cx="1441450" cy="1944687"/>
          </a:xfrm>
          <a:prstGeom prst="rect">
            <a:avLst/>
          </a:prstGeom>
          <a:noFill/>
          <a:ln w="9525">
            <a:noFill/>
            <a:miter lim="800000"/>
          </a:ln>
        </p:spPr>
        <p:txBody>
          <a:bodyPr/>
          <a:lstStyle/>
          <a:p>
            <a:pPr marL="342900" indent="-342900">
              <a:spcBef>
                <a:spcPct val="20000"/>
              </a:spcBef>
              <a:buClr>
                <a:schemeClr val="accent1"/>
              </a:buClr>
              <a:buSzPct val="65000"/>
              <a:buFont typeface="Wingdings" panose="05000000000000000000" pitchFamily="2" charset="2"/>
              <a:buChar char="n"/>
            </a:pPr>
            <a:endParaRPr lang="zh-CN" altLang="zh-CN" sz="2400">
              <a:latin typeface="宋体" panose="02010600030101010101" pitchFamily="2" charset="-122"/>
            </a:endParaRPr>
          </a:p>
        </p:txBody>
      </p:sp>
      <p:sp>
        <p:nvSpPr>
          <p:cNvPr id="111624" name="Rectangle 8"/>
          <p:cNvSpPr>
            <a:spLocks noChangeArrowheads="1"/>
          </p:cNvSpPr>
          <p:nvPr/>
        </p:nvSpPr>
        <p:spPr bwMode="auto">
          <a:xfrm>
            <a:off x="428625" y="1000125"/>
            <a:ext cx="8358188" cy="5857875"/>
          </a:xfrm>
          <a:prstGeom prst="rect">
            <a:avLst/>
          </a:prstGeom>
          <a:noFill/>
          <a:ln w="9525">
            <a:noFill/>
            <a:miter lim="800000"/>
          </a:ln>
          <a:effectLst/>
        </p:spPr>
        <p:txBody>
          <a:bodyPr/>
          <a:lstStyle/>
          <a:p>
            <a:pPr marL="342900" indent="-342900">
              <a:lnSpc>
                <a:spcPct val="150000"/>
              </a:lnSpc>
              <a:spcBef>
                <a:spcPct val="20000"/>
              </a:spcBef>
              <a:buClr>
                <a:schemeClr val="accent1"/>
              </a:buClr>
              <a:buSzPct val="65000"/>
              <a:buFont typeface="Wingdings" panose="05000000000000000000" pitchFamily="2" charset="2"/>
              <a:buNone/>
              <a:defRPr/>
            </a:pPr>
            <a:r>
              <a:rPr lang="en-US" altLang="zh-CN" sz="2400" b="1" dirty="0">
                <a:latin typeface="华文楷体" panose="02010600040101010101" charset="-122"/>
                <a:ea typeface="华文楷体" panose="02010600040101010101" charset="-122"/>
              </a:rPr>
              <a:t>  </a:t>
            </a:r>
            <a:r>
              <a:rPr lang="zh-CN" altLang="en-US" sz="2400" b="1" dirty="0">
                <a:latin typeface="华文楷体" panose="02010600040101010101" charset="-122"/>
                <a:ea typeface="华文楷体" panose="02010600040101010101" charset="-122"/>
              </a:rPr>
              <a:t>实际上，</a:t>
            </a:r>
            <a:r>
              <a:rPr lang="en-US" altLang="zh-CN" sz="2400" b="1" dirty="0">
                <a:latin typeface="华文楷体" panose="02010600040101010101" charset="-122"/>
                <a:ea typeface="华文楷体" panose="02010600040101010101" charset="-122"/>
              </a:rPr>
              <a:t>AI</a:t>
            </a:r>
            <a:r>
              <a:rPr lang="zh-CN" altLang="en-US" sz="2400" b="1" dirty="0">
                <a:latin typeface="华文楷体" panose="02010600040101010101" charset="-122"/>
                <a:ea typeface="华文楷体" panose="02010600040101010101" charset="-122"/>
              </a:rPr>
              <a:t>是一个大学科，其特点可概括为：</a:t>
            </a:r>
            <a:r>
              <a:rPr lang="zh-CN" altLang="en-US" sz="2400" b="1" dirty="0">
                <a:solidFill>
                  <a:schemeClr val="hlink"/>
                </a:solidFill>
                <a:effectLst>
                  <a:outerShdw blurRad="38100" dist="38100" dir="2700000" algn="tl">
                    <a:srgbClr val="C0C0C0"/>
                  </a:outerShdw>
                </a:effectLst>
                <a:latin typeface="华文楷体" panose="02010600040101010101" charset="-122"/>
                <a:ea typeface="华文楷体" panose="02010600040101010101" charset="-122"/>
              </a:rPr>
              <a:t>前沿学科、新兴学科、边缘学科。</a:t>
            </a:r>
            <a:endParaRPr lang="zh-CN" altLang="en-US" sz="2400" b="1" dirty="0">
              <a:latin typeface="华文楷体" panose="02010600040101010101" charset="-122"/>
              <a:ea typeface="华文楷体" panose="02010600040101010101" charset="-122"/>
            </a:endParaRPr>
          </a:p>
          <a:p>
            <a:pPr marL="342900" indent="-342900">
              <a:lnSpc>
                <a:spcPct val="150000"/>
              </a:lnSpc>
              <a:spcBef>
                <a:spcPct val="20000"/>
              </a:spcBef>
              <a:buClr>
                <a:schemeClr val="accent1"/>
              </a:buClr>
              <a:buSzPct val="65000"/>
              <a:buFont typeface="Wingdings" panose="05000000000000000000" pitchFamily="2" charset="2"/>
              <a:buChar char="n"/>
              <a:defRPr/>
            </a:pPr>
            <a:r>
              <a:rPr lang="zh-CN" altLang="en-US" sz="2400" b="1" dirty="0">
                <a:solidFill>
                  <a:schemeClr val="hlink"/>
                </a:solidFill>
                <a:effectLst>
                  <a:outerShdw blurRad="38100" dist="38100" dir="2700000" algn="tl">
                    <a:srgbClr val="C0C0C0"/>
                  </a:outerShdw>
                </a:effectLst>
                <a:latin typeface="华文楷体" panose="02010600040101010101" charset="-122"/>
                <a:ea typeface="华文楷体" panose="02010600040101010101" charset="-122"/>
              </a:rPr>
              <a:t>前沿学科：</a:t>
            </a:r>
            <a:r>
              <a:rPr lang="zh-CN" altLang="en-US" sz="2400" b="1" dirty="0">
                <a:solidFill>
                  <a:schemeClr val="tx1"/>
                </a:solidFill>
                <a:latin typeface="华文楷体" panose="02010600040101010101" charset="-122"/>
                <a:ea typeface="华文楷体" panose="02010600040101010101" charset="-122"/>
              </a:rPr>
              <a:t>人工智能从其诞生起，就一直是当代科学技术的</a:t>
            </a:r>
            <a:r>
              <a:rPr lang="zh-CN" altLang="en-US" sz="2400" b="1" dirty="0">
                <a:solidFill>
                  <a:schemeClr val="hlink"/>
                </a:solidFill>
                <a:effectLst>
                  <a:outerShdw blurRad="38100" dist="38100" dir="2700000" algn="tl">
                    <a:srgbClr val="C0C0C0"/>
                  </a:outerShdw>
                </a:effectLst>
                <a:latin typeface="华文楷体" panose="02010600040101010101" charset="-122"/>
                <a:ea typeface="华文楷体" panose="02010600040101010101" charset="-122"/>
              </a:rPr>
              <a:t>前沿学科</a:t>
            </a:r>
            <a:r>
              <a:rPr lang="zh-CN" altLang="en-US" sz="2400" b="1" dirty="0">
                <a:solidFill>
                  <a:srgbClr val="00684D"/>
                </a:solidFill>
                <a:latin typeface="华文楷体" panose="02010600040101010101" charset="-122"/>
                <a:ea typeface="华文楷体" panose="02010600040101010101" charset="-122"/>
              </a:rPr>
              <a:t>；</a:t>
            </a:r>
            <a:endParaRPr lang="zh-CN" altLang="en-US" sz="2400" b="1" dirty="0">
              <a:solidFill>
                <a:srgbClr val="00684D"/>
              </a:solidFill>
              <a:latin typeface="华文楷体" panose="02010600040101010101" charset="-122"/>
              <a:ea typeface="华文楷体" panose="02010600040101010101" charset="-122"/>
            </a:endParaRPr>
          </a:p>
          <a:p>
            <a:pPr marL="342900" indent="-342900">
              <a:lnSpc>
                <a:spcPct val="150000"/>
              </a:lnSpc>
              <a:spcBef>
                <a:spcPct val="20000"/>
              </a:spcBef>
              <a:buClr>
                <a:schemeClr val="accent1"/>
              </a:buClr>
              <a:buSzPct val="65000"/>
              <a:buFont typeface="Wingdings" panose="05000000000000000000" pitchFamily="2" charset="2"/>
              <a:buChar char="n"/>
              <a:defRPr/>
            </a:pPr>
            <a:r>
              <a:rPr lang="zh-CN" altLang="en-US" sz="2400" b="1" dirty="0">
                <a:solidFill>
                  <a:schemeClr val="hlink"/>
                </a:solidFill>
                <a:effectLst>
                  <a:outerShdw blurRad="38100" dist="38100" dir="2700000" algn="tl">
                    <a:srgbClr val="C0C0C0"/>
                  </a:outerShdw>
                </a:effectLst>
                <a:latin typeface="华文楷体" panose="02010600040101010101" charset="-122"/>
                <a:ea typeface="华文楷体" panose="02010600040101010101" charset="-122"/>
              </a:rPr>
              <a:t>新兴学科：</a:t>
            </a:r>
            <a:r>
              <a:rPr lang="zh-CN" altLang="en-US" sz="2400" b="1" dirty="0">
                <a:solidFill>
                  <a:schemeClr val="bg2"/>
                </a:solidFill>
                <a:latin typeface="华文楷体" panose="02010600040101010101" charset="-122"/>
                <a:ea typeface="华文楷体" panose="02010600040101010101" charset="-122"/>
              </a:rPr>
              <a:t>它</a:t>
            </a:r>
            <a:r>
              <a:rPr lang="zh-CN" altLang="en-US" sz="2400" b="1" dirty="0">
                <a:latin typeface="华文楷体" panose="02010600040101010101" charset="-122"/>
                <a:ea typeface="华文楷体" panose="02010600040101010101" charset="-122"/>
              </a:rPr>
              <a:t>又是一门新思想、新理论、新技术、新成就不断涌现的</a:t>
            </a:r>
            <a:r>
              <a:rPr lang="zh-CN" altLang="en-US" sz="2400" b="1" dirty="0">
                <a:solidFill>
                  <a:schemeClr val="hlink"/>
                </a:solidFill>
                <a:effectLst>
                  <a:outerShdw blurRad="38100" dist="38100" dir="2700000" algn="tl">
                    <a:srgbClr val="C0C0C0"/>
                  </a:outerShdw>
                </a:effectLst>
                <a:latin typeface="华文楷体" panose="02010600040101010101" charset="-122"/>
                <a:ea typeface="华文楷体" panose="02010600040101010101" charset="-122"/>
              </a:rPr>
              <a:t>新兴学科</a:t>
            </a:r>
            <a:r>
              <a:rPr lang="zh-CN" altLang="en-US" sz="2400" b="1" dirty="0">
                <a:latin typeface="华文楷体" panose="02010600040101010101" charset="-122"/>
                <a:ea typeface="华文楷体" panose="02010600040101010101" charset="-122"/>
              </a:rPr>
              <a:t>。</a:t>
            </a:r>
            <a:endParaRPr lang="zh-CN" altLang="en-US" sz="2400" b="1" dirty="0">
              <a:latin typeface="华文楷体" panose="02010600040101010101" charset="-122"/>
              <a:ea typeface="华文楷体" panose="02010600040101010101" charset="-122"/>
            </a:endParaRPr>
          </a:p>
          <a:p>
            <a:pPr marL="342900" indent="-342900">
              <a:lnSpc>
                <a:spcPct val="150000"/>
              </a:lnSpc>
              <a:spcBef>
                <a:spcPct val="20000"/>
              </a:spcBef>
              <a:buClr>
                <a:schemeClr val="accent1"/>
              </a:buClr>
              <a:buSzPct val="65000"/>
              <a:buFont typeface="Wingdings" panose="05000000000000000000" pitchFamily="2" charset="2"/>
              <a:buChar char="n"/>
              <a:defRPr/>
            </a:pPr>
            <a:r>
              <a:rPr lang="zh-CN" altLang="en-US" sz="2400" b="1" dirty="0">
                <a:solidFill>
                  <a:schemeClr val="hlink"/>
                </a:solidFill>
                <a:effectLst>
                  <a:outerShdw blurRad="38100" dist="38100" dir="2700000" algn="tl">
                    <a:srgbClr val="C0C0C0"/>
                  </a:outerShdw>
                </a:effectLst>
                <a:latin typeface="华文楷体" panose="02010600040101010101" charset="-122"/>
                <a:ea typeface="华文楷体" panose="02010600040101010101" charset="-122"/>
              </a:rPr>
              <a:t>边缘学科：</a:t>
            </a:r>
            <a:r>
              <a:rPr lang="zh-CN" altLang="en-US" sz="2400" b="1" dirty="0">
                <a:solidFill>
                  <a:schemeClr val="tx2"/>
                </a:solidFill>
                <a:latin typeface="华文楷体" panose="02010600040101010101" charset="-122"/>
                <a:ea typeface="华文楷体" panose="02010600040101010101" charset="-122"/>
              </a:rPr>
              <a:t>人工智能的研究，是在计算机科学、信息论、控制论、心理学、生理学、数学、物理学、化学、生物学、医学、哲学、语言学、社会学等多学科的基础上发展起来的。因此，它又是一门综合性极强的</a:t>
            </a:r>
            <a:r>
              <a:rPr lang="zh-CN" altLang="en-US" sz="2400" b="1" dirty="0">
                <a:solidFill>
                  <a:schemeClr val="hlink"/>
                </a:solidFill>
                <a:effectLst>
                  <a:outerShdw blurRad="38100" dist="38100" dir="2700000" algn="tl">
                    <a:srgbClr val="C0C0C0"/>
                  </a:outerShdw>
                </a:effectLst>
                <a:latin typeface="华文楷体" panose="02010600040101010101" charset="-122"/>
                <a:ea typeface="华文楷体" panose="02010600040101010101" charset="-122"/>
              </a:rPr>
              <a:t>边缘学科</a:t>
            </a:r>
            <a:r>
              <a:rPr lang="zh-CN" altLang="en-US" sz="2400" b="1" dirty="0">
                <a:latin typeface="华文楷体" panose="02010600040101010101" charset="-122"/>
                <a:ea typeface="华文楷体" panose="02010600040101010101" charset="-122"/>
              </a:rPr>
              <a:t>。   </a:t>
            </a:r>
            <a:endParaRPr lang="zh-CN" altLang="en-US" sz="2400" b="1" dirty="0">
              <a:latin typeface="华文楷体" panose="02010600040101010101" charset="-122"/>
              <a:ea typeface="华文楷体" panose="02010600040101010101" charset="-122"/>
            </a:endParaRPr>
          </a:p>
        </p:txBody>
      </p:sp>
      <p:sp>
        <p:nvSpPr>
          <p:cNvPr id="5" name="Rectangle 2"/>
          <p:cNvSpPr txBox="1">
            <a:spLocks noChangeArrowheads="1"/>
          </p:cNvSpPr>
          <p:nvPr/>
        </p:nvSpPr>
        <p:spPr bwMode="auto">
          <a:xfrm>
            <a:off x="1547664"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人工智能存在问题和未来发展</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6" name="直接连接符 5"/>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11620">
                                            <p:txEl>
                                              <p:pRg st="0" end="0"/>
                                            </p:txEl>
                                          </p:spTgt>
                                        </p:tgtEl>
                                        <p:attrNameLst>
                                          <p:attrName>style.visibility</p:attrName>
                                        </p:attrNameLst>
                                      </p:cBhvr>
                                      <p:to>
                                        <p:strVal val="visible"/>
                                      </p:to>
                                    </p:set>
                                    <p:anim calcmode="lin" valueType="num">
                                      <p:cBhvr additive="base">
                                        <p:cTn id="7" dur="500" fill="hold"/>
                                        <p:tgtEl>
                                          <p:spTgt spid="11162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16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11624">
                                            <p:txEl>
                                              <p:pRg st="4294967295" end="4294967295"/>
                                            </p:txEl>
                                          </p:spTgt>
                                        </p:tgtEl>
                                        <p:attrNameLst>
                                          <p:attrName>style.visibility</p:attrName>
                                        </p:attrNameLst>
                                      </p:cBhvr>
                                      <p:to>
                                        <p:strVal val="visible"/>
                                      </p:to>
                                    </p:set>
                                    <p:animEffect transition="in" filter="barn(outVertical)">
                                      <p:cBhvr>
                                        <p:cTn id="13" dur="500"/>
                                        <p:tgtEl>
                                          <p:spTgt spid="111624">
                                            <p:txEl>
                                              <p:pRg st="4294967295" end="429496729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11624">
                                            <p:txEl>
                                              <p:pRg st="0" end="0"/>
                                            </p:txEl>
                                          </p:spTgt>
                                        </p:tgtEl>
                                        <p:attrNameLst>
                                          <p:attrName>style.visibility</p:attrName>
                                        </p:attrNameLst>
                                      </p:cBhvr>
                                      <p:to>
                                        <p:strVal val="visible"/>
                                      </p:to>
                                    </p:set>
                                    <p:animEffect transition="in" filter="barn(outVertical)">
                                      <p:cBhvr>
                                        <p:cTn id="18" dur="500"/>
                                        <p:tgtEl>
                                          <p:spTgt spid="11162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11624">
                                            <p:txEl>
                                              <p:pRg st="1" end="1"/>
                                            </p:txEl>
                                          </p:spTgt>
                                        </p:tgtEl>
                                        <p:attrNameLst>
                                          <p:attrName>style.visibility</p:attrName>
                                        </p:attrNameLst>
                                      </p:cBhvr>
                                      <p:to>
                                        <p:strVal val="visible"/>
                                      </p:to>
                                    </p:set>
                                    <p:animEffect transition="in" filter="barn(outVertical)">
                                      <p:cBhvr>
                                        <p:cTn id="23" dur="500"/>
                                        <p:tgtEl>
                                          <p:spTgt spid="11162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111624">
                                            <p:txEl>
                                              <p:pRg st="2" end="2"/>
                                            </p:txEl>
                                          </p:spTgt>
                                        </p:tgtEl>
                                        <p:attrNameLst>
                                          <p:attrName>style.visibility</p:attrName>
                                        </p:attrNameLst>
                                      </p:cBhvr>
                                      <p:to>
                                        <p:strVal val="visible"/>
                                      </p:to>
                                    </p:set>
                                    <p:animEffect transition="in" filter="barn(outVertical)">
                                      <p:cBhvr>
                                        <p:cTn id="28" dur="500"/>
                                        <p:tgtEl>
                                          <p:spTgt spid="11162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11624">
                                            <p:txEl>
                                              <p:pRg st="3" end="3"/>
                                            </p:txEl>
                                          </p:spTgt>
                                        </p:tgtEl>
                                        <p:attrNameLst>
                                          <p:attrName>style.visibility</p:attrName>
                                        </p:attrNameLst>
                                      </p:cBhvr>
                                      <p:to>
                                        <p:strVal val="visible"/>
                                      </p:to>
                                    </p:set>
                                    <p:animEffect transition="in" filter="barn(outVertical)">
                                      <p:cBhvr>
                                        <p:cTn id="33" dur="500"/>
                                        <p:tgtEl>
                                          <p:spTgt spid="1116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utoUpdateAnimBg="0" build="p"/>
      <p:bldP spid="111624" grpId="0" autoUpdateAnimBg="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p:cNvSpPr>
            <a:spLocks noChangeArrowheads="1"/>
          </p:cNvSpPr>
          <p:nvPr/>
        </p:nvSpPr>
        <p:spPr bwMode="auto">
          <a:xfrm>
            <a:off x="3635375" y="3284538"/>
            <a:ext cx="1441450" cy="1944687"/>
          </a:xfrm>
          <a:prstGeom prst="rect">
            <a:avLst/>
          </a:prstGeom>
          <a:noFill/>
          <a:ln w="9525">
            <a:noFill/>
            <a:miter lim="800000"/>
          </a:ln>
        </p:spPr>
        <p:txBody>
          <a:bodyPr/>
          <a:lstStyle/>
          <a:p>
            <a:pPr marL="342900" indent="-342900">
              <a:spcBef>
                <a:spcPct val="20000"/>
              </a:spcBef>
              <a:buClr>
                <a:schemeClr val="accent1"/>
              </a:buClr>
              <a:buSzPct val="65000"/>
              <a:buFont typeface="Wingdings" panose="05000000000000000000" pitchFamily="2" charset="2"/>
              <a:buChar char="n"/>
            </a:pPr>
            <a:endParaRPr lang="zh-CN" altLang="zh-CN" sz="2400">
              <a:latin typeface="宋体" panose="02010600030101010101" pitchFamily="2" charset="-122"/>
            </a:endParaRPr>
          </a:p>
        </p:txBody>
      </p:sp>
      <p:sp>
        <p:nvSpPr>
          <p:cNvPr id="115717" name="Rectangle 5"/>
          <p:cNvSpPr>
            <a:spLocks noChangeArrowheads="1"/>
          </p:cNvSpPr>
          <p:nvPr/>
        </p:nvSpPr>
        <p:spPr bwMode="auto">
          <a:xfrm>
            <a:off x="1371600" y="533400"/>
            <a:ext cx="5630863" cy="838200"/>
          </a:xfrm>
          <a:prstGeom prst="rect">
            <a:avLst/>
          </a:prstGeom>
          <a:noFill/>
          <a:ln w="9525">
            <a:noFill/>
            <a:miter lim="800000"/>
          </a:ln>
          <a:effectLst/>
        </p:spPr>
        <p:txBody>
          <a:bodyPr anchor="b"/>
          <a:lstStyle/>
          <a:p>
            <a:pPr>
              <a:defRPr/>
            </a:pPr>
            <a:endParaRPr lang="zh-CN" altLang="zh-CN" sz="3400" b="1">
              <a:solidFill>
                <a:schemeClr val="hlink"/>
              </a:solidFill>
              <a:effectLst>
                <a:outerShdw blurRad="38100" dist="38100" dir="2700000" algn="tl">
                  <a:srgbClr val="C0C0C0"/>
                </a:outerShdw>
              </a:effectLst>
              <a:latin typeface="Garamond" panose="02020404030301010803" pitchFamily="18" charset="0"/>
              <a:ea typeface="楷体_GB2312" pitchFamily="49" charset="-122"/>
            </a:endParaRPr>
          </a:p>
        </p:txBody>
      </p:sp>
      <p:sp>
        <p:nvSpPr>
          <p:cNvPr id="115720" name="Text Box 8"/>
          <p:cNvSpPr txBox="1">
            <a:spLocks noChangeArrowheads="1"/>
          </p:cNvSpPr>
          <p:nvPr/>
        </p:nvSpPr>
        <p:spPr bwMode="auto">
          <a:xfrm>
            <a:off x="467360" y="1124585"/>
            <a:ext cx="8281035" cy="1529715"/>
          </a:xfrm>
          <a:prstGeom prst="rect">
            <a:avLst/>
          </a:prstGeom>
          <a:noFill/>
          <a:ln w="9525">
            <a:noFill/>
            <a:miter lim="800000"/>
          </a:ln>
          <a:effectLst/>
        </p:spPr>
        <p:txBody>
          <a:bodyPr wrap="square">
            <a:spAutoFit/>
          </a:bodyPr>
          <a:lstStyle/>
          <a:p>
            <a:pPr>
              <a:lnSpc>
                <a:spcPct val="130000"/>
              </a:lnSpc>
              <a:spcBef>
                <a:spcPct val="50000"/>
              </a:spcBef>
              <a:defRPr/>
            </a:pPr>
            <a:r>
              <a:rPr lang="en-US" altLang="zh-CN" sz="2400" b="1" dirty="0">
                <a:solidFill>
                  <a:srgbClr val="0000FF"/>
                </a:solidFill>
                <a:latin typeface="华文楷体" panose="02010600040101010101" charset="-122"/>
                <a:ea typeface="华文楷体" panose="02010600040101010101" charset="-122"/>
              </a:rPr>
              <a:t>    </a:t>
            </a:r>
            <a:r>
              <a:rPr lang="zh-CN" altLang="en-US" sz="2400" b="1" dirty="0">
                <a:solidFill>
                  <a:srgbClr val="0000FF"/>
                </a:solidFill>
                <a:latin typeface="华文楷体" panose="02010600040101010101" charset="-122"/>
                <a:ea typeface="华文楷体" panose="02010600040101010101" charset="-122"/>
              </a:rPr>
              <a:t>有学者指出：在计算机上要实现人的智能，尤其心理活动，十分困难也充满诱惑。要冲破这一困境，必须有理论性的突破</a:t>
            </a:r>
            <a:r>
              <a:rPr lang="en-US" altLang="zh-CN" sz="2400" b="1" dirty="0">
                <a:solidFill>
                  <a:srgbClr val="0000FF"/>
                </a:solidFill>
                <a:latin typeface="华文楷体" panose="02010600040101010101" charset="-122"/>
                <a:ea typeface="华文楷体" panose="02010600040101010101" charset="-122"/>
              </a:rPr>
              <a:t>——</a:t>
            </a:r>
            <a:r>
              <a:rPr lang="zh-CN" altLang="en-US" sz="2400" b="1" dirty="0">
                <a:solidFill>
                  <a:srgbClr val="FF0066"/>
                </a:solidFill>
                <a:latin typeface="华文楷体" panose="02010600040101010101" charset="-122"/>
                <a:ea typeface="华文楷体" panose="02010600040101010101" charset="-122"/>
              </a:rPr>
              <a:t>大自然的机理</a:t>
            </a:r>
            <a:r>
              <a:rPr lang="en-US" altLang="zh-CN" sz="2400" b="1" dirty="0">
                <a:solidFill>
                  <a:srgbClr val="FF0066"/>
                </a:solidFill>
                <a:latin typeface="华文楷体" panose="02010600040101010101" charset="-122"/>
                <a:ea typeface="华文楷体" panose="02010600040101010101" charset="-122"/>
              </a:rPr>
              <a:t>+</a:t>
            </a:r>
            <a:r>
              <a:rPr lang="zh-CN" altLang="en-US" sz="2400" b="1" dirty="0">
                <a:solidFill>
                  <a:srgbClr val="FF0066"/>
                </a:solidFill>
                <a:latin typeface="华文楷体" panose="02010600040101010101" charset="-122"/>
                <a:ea typeface="华文楷体" panose="02010600040101010101" charset="-122"/>
              </a:rPr>
              <a:t>算法</a:t>
            </a:r>
            <a:r>
              <a:rPr lang="zh-CN" altLang="en-US" sz="2400" b="1" dirty="0">
                <a:solidFill>
                  <a:srgbClr val="0000FF"/>
                </a:solidFill>
                <a:latin typeface="华文楷体" panose="02010600040101010101" charset="-122"/>
                <a:ea typeface="华文楷体" panose="02010600040101010101" charset="-122"/>
              </a:rPr>
              <a:t>。    </a:t>
            </a:r>
            <a:endParaRPr lang="zh-CN" altLang="en-US" sz="2400" b="1" dirty="0">
              <a:solidFill>
                <a:srgbClr val="0000FF"/>
              </a:solidFill>
              <a:latin typeface="华文楷体" panose="02010600040101010101" charset="-122"/>
              <a:ea typeface="华文楷体" panose="02010600040101010101" charset="-122"/>
            </a:endParaRPr>
          </a:p>
        </p:txBody>
      </p:sp>
      <p:sp>
        <p:nvSpPr>
          <p:cNvPr id="8" name="Rectangle 2"/>
          <p:cNvSpPr txBox="1">
            <a:spLocks noChangeArrowheads="1"/>
          </p:cNvSpPr>
          <p:nvPr/>
        </p:nvSpPr>
        <p:spPr bwMode="auto">
          <a:xfrm>
            <a:off x="1547664"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人工智能存在问题和未来发展</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9" name="直接连接符 8"/>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 name="Text Box 5"/>
          <p:cNvSpPr txBox="1">
            <a:spLocks noChangeArrowheads="1"/>
          </p:cNvSpPr>
          <p:nvPr/>
        </p:nvSpPr>
        <p:spPr bwMode="auto">
          <a:xfrm>
            <a:off x="521970" y="2641600"/>
            <a:ext cx="6480810" cy="3230245"/>
          </a:xfrm>
          <a:prstGeom prst="rect">
            <a:avLst/>
          </a:prstGeom>
          <a:noFill/>
          <a:ln w="9525">
            <a:noFill/>
            <a:miter lim="800000"/>
          </a:ln>
          <a:effectLst/>
        </p:spPr>
        <p:txBody>
          <a:bodyPr wrap="square">
            <a:spAutoFit/>
          </a:bodyPr>
          <a:lstStyle/>
          <a:p>
            <a:pPr>
              <a:spcBef>
                <a:spcPct val="50000"/>
              </a:spcBef>
              <a:defRPr/>
            </a:pPr>
            <a:r>
              <a:rPr lang="zh-CN" altLang="en-US" sz="2400" b="1" dirty="0" smtClean="0">
                <a:solidFill>
                  <a:srgbClr val="C00000"/>
                </a:solidFill>
                <a:effectLst>
                  <a:outerShdw blurRad="38100" dist="38100" dir="2700000" algn="tl">
                    <a:srgbClr val="C0C0C0"/>
                  </a:outerShdw>
                </a:effectLst>
                <a:latin typeface="华文楷体" panose="02010600040101010101" charset="-122"/>
                <a:ea typeface="华文楷体" panose="02010600040101010101" charset="-122"/>
              </a:rPr>
              <a:t>几</a:t>
            </a:r>
            <a:r>
              <a:rPr lang="zh-CN" altLang="en-US" sz="2400" b="1" dirty="0">
                <a:solidFill>
                  <a:srgbClr val="C00000"/>
                </a:solidFill>
                <a:effectLst>
                  <a:outerShdw blurRad="38100" dist="38100" dir="2700000" algn="tl">
                    <a:srgbClr val="C0C0C0"/>
                  </a:outerShdw>
                </a:effectLst>
                <a:latin typeface="华文楷体" panose="02010600040101010101" charset="-122"/>
                <a:ea typeface="华文楷体" panose="02010600040101010101" charset="-122"/>
              </a:rPr>
              <a:t>大挑战：</a:t>
            </a:r>
            <a:endParaRPr lang="zh-CN" altLang="en-US" sz="2400" b="1" dirty="0">
              <a:solidFill>
                <a:srgbClr val="C00000"/>
              </a:solidFill>
              <a:effectLst>
                <a:outerShdw blurRad="38100" dist="38100" dir="2700000" algn="tl">
                  <a:srgbClr val="C0C0C0"/>
                </a:outerShdw>
              </a:effectLst>
              <a:latin typeface="华文楷体" panose="02010600040101010101" charset="-122"/>
              <a:ea typeface="华文楷体" panose="02010600040101010101" charset="-122"/>
            </a:endParaRPr>
          </a:p>
          <a:p>
            <a:pPr>
              <a:spcBef>
                <a:spcPct val="50000"/>
              </a:spcBef>
              <a:buFontTx/>
              <a:buChar char="•"/>
              <a:defRPr/>
            </a:pPr>
            <a:r>
              <a:rPr lang="zh-CN" altLang="en-US" sz="2400" b="1" dirty="0">
                <a:solidFill>
                  <a:srgbClr val="0000FF"/>
                </a:solidFill>
                <a:effectLst>
                  <a:outerShdw blurRad="38100" dist="38100" dir="2700000" algn="tl">
                    <a:srgbClr val="C0C0C0"/>
                  </a:outerShdw>
                </a:effectLst>
                <a:latin typeface="华文楷体" panose="02010600040101010101" charset="-122"/>
                <a:ea typeface="华文楷体" panose="02010600040101010101" charset="-122"/>
              </a:rPr>
              <a:t>人类智能的描述、及其功能机理的认识；</a:t>
            </a:r>
            <a:endParaRPr lang="zh-CN" altLang="en-US" sz="2400" b="1" dirty="0">
              <a:solidFill>
                <a:srgbClr val="0000FF"/>
              </a:solidFill>
              <a:effectLst>
                <a:outerShdw blurRad="38100" dist="38100" dir="2700000" algn="tl">
                  <a:srgbClr val="C0C0C0"/>
                </a:outerShdw>
              </a:effectLst>
              <a:latin typeface="华文楷体" panose="02010600040101010101" charset="-122"/>
              <a:ea typeface="华文楷体" panose="02010600040101010101" charset="-122"/>
            </a:endParaRPr>
          </a:p>
          <a:p>
            <a:pPr>
              <a:spcBef>
                <a:spcPct val="50000"/>
              </a:spcBef>
              <a:buFontTx/>
              <a:buChar char="•"/>
              <a:defRPr/>
            </a:pPr>
            <a:r>
              <a:rPr lang="zh-CN" altLang="en-US" sz="2400" b="1" dirty="0">
                <a:solidFill>
                  <a:srgbClr val="0000FF"/>
                </a:solidFill>
                <a:effectLst>
                  <a:outerShdw blurRad="38100" dist="38100" dir="2700000" algn="tl">
                    <a:srgbClr val="C0C0C0"/>
                  </a:outerShdw>
                </a:effectLst>
                <a:latin typeface="华文楷体" panose="02010600040101010101" charset="-122"/>
                <a:ea typeface="华文楷体" panose="02010600040101010101" charset="-122"/>
              </a:rPr>
              <a:t>构建像人一样思维的机器；</a:t>
            </a:r>
            <a:endParaRPr lang="zh-CN" altLang="en-US" sz="2400" b="1" dirty="0">
              <a:solidFill>
                <a:srgbClr val="0000FF"/>
              </a:solidFill>
              <a:effectLst>
                <a:outerShdw blurRad="38100" dist="38100" dir="2700000" algn="tl">
                  <a:srgbClr val="C0C0C0"/>
                </a:outerShdw>
              </a:effectLst>
              <a:latin typeface="华文楷体" panose="02010600040101010101" charset="-122"/>
              <a:ea typeface="华文楷体" panose="02010600040101010101" charset="-122"/>
            </a:endParaRPr>
          </a:p>
          <a:p>
            <a:pPr>
              <a:spcBef>
                <a:spcPct val="50000"/>
              </a:spcBef>
              <a:buFontTx/>
              <a:buChar char="•"/>
              <a:defRPr/>
            </a:pPr>
            <a:r>
              <a:rPr lang="zh-CN" altLang="en-US" sz="2400" b="1" dirty="0">
                <a:solidFill>
                  <a:srgbClr val="0000FF"/>
                </a:solidFill>
                <a:effectLst>
                  <a:outerShdw blurRad="38100" dist="38100" dir="2700000" algn="tl">
                    <a:srgbClr val="C0C0C0"/>
                  </a:outerShdw>
                </a:effectLst>
                <a:latin typeface="华文楷体" panose="02010600040101010101" charset="-122"/>
                <a:ea typeface="华文楷体" panose="02010600040101010101" charset="-122"/>
              </a:rPr>
              <a:t>构建像人一样感知的机器； </a:t>
            </a:r>
            <a:endParaRPr lang="zh-CN" altLang="en-US" sz="2400" b="1" dirty="0">
              <a:solidFill>
                <a:srgbClr val="0000FF"/>
              </a:solidFill>
              <a:effectLst>
                <a:outerShdw blurRad="38100" dist="38100" dir="2700000" algn="tl">
                  <a:srgbClr val="C0C0C0"/>
                </a:outerShdw>
              </a:effectLst>
              <a:latin typeface="华文楷体" panose="02010600040101010101" charset="-122"/>
              <a:ea typeface="华文楷体" panose="02010600040101010101" charset="-122"/>
            </a:endParaRPr>
          </a:p>
          <a:p>
            <a:pPr>
              <a:spcBef>
                <a:spcPct val="50000"/>
              </a:spcBef>
              <a:buFontTx/>
              <a:buChar char="•"/>
              <a:defRPr/>
            </a:pPr>
            <a:r>
              <a:rPr lang="zh-CN" altLang="en-US" sz="2400" b="1" dirty="0">
                <a:solidFill>
                  <a:srgbClr val="0000FF"/>
                </a:solidFill>
                <a:effectLst>
                  <a:outerShdw blurRad="38100" dist="38100" dir="2700000" algn="tl">
                    <a:srgbClr val="C0C0C0"/>
                  </a:outerShdw>
                </a:effectLst>
                <a:latin typeface="华文楷体" panose="02010600040101010101" charset="-122"/>
                <a:ea typeface="华文楷体" panose="02010600040101010101" charset="-122"/>
              </a:rPr>
              <a:t>构建像人一样学习的机器；</a:t>
            </a:r>
            <a:endParaRPr lang="zh-CN" altLang="en-US" sz="2400" b="1" dirty="0">
              <a:solidFill>
                <a:srgbClr val="0000FF"/>
              </a:solidFill>
              <a:effectLst>
                <a:outerShdw blurRad="38100" dist="38100" dir="2700000" algn="tl">
                  <a:srgbClr val="C0C0C0"/>
                </a:outerShdw>
              </a:effectLst>
              <a:latin typeface="华文楷体" panose="02010600040101010101" charset="-122"/>
              <a:ea typeface="华文楷体" panose="02010600040101010101" charset="-122"/>
            </a:endParaRPr>
          </a:p>
          <a:p>
            <a:pPr>
              <a:spcBef>
                <a:spcPct val="50000"/>
              </a:spcBef>
              <a:buFontTx/>
              <a:buChar char="•"/>
              <a:defRPr/>
            </a:pPr>
            <a:r>
              <a:rPr lang="zh-CN" altLang="en-US" sz="2400" b="1" dirty="0">
                <a:solidFill>
                  <a:srgbClr val="0000FF"/>
                </a:solidFill>
                <a:effectLst>
                  <a:outerShdw blurRad="38100" dist="38100" dir="2700000" algn="tl">
                    <a:srgbClr val="C0C0C0"/>
                  </a:outerShdw>
                </a:effectLst>
                <a:latin typeface="华文楷体" panose="02010600040101010101" charset="-122"/>
                <a:ea typeface="华文楷体" panose="02010600040101010101" charset="-122"/>
              </a:rPr>
              <a:t>构建像人一样反应的机器；</a:t>
            </a:r>
            <a:endParaRPr lang="zh-CN" altLang="en-US" sz="2400" b="1" dirty="0">
              <a:solidFill>
                <a:srgbClr val="0000FF"/>
              </a:solidFill>
              <a:effectLst>
                <a:outerShdw blurRad="38100" dist="38100" dir="2700000" algn="tl">
                  <a:srgbClr val="C0C0C0"/>
                </a:outerShdw>
              </a:effectLst>
              <a:latin typeface="华文楷体" panose="02010600040101010101" charset="-122"/>
              <a:ea typeface="华文楷体" panose="02010600040101010101" charset="-122"/>
            </a:endParaRPr>
          </a:p>
        </p:txBody>
      </p:sp>
      <p:sp>
        <p:nvSpPr>
          <p:cNvPr id="2" name="文本框 1"/>
          <p:cNvSpPr txBox="1"/>
          <p:nvPr/>
        </p:nvSpPr>
        <p:spPr>
          <a:xfrm>
            <a:off x="4335145" y="5871845"/>
            <a:ext cx="4610100" cy="922020"/>
          </a:xfrm>
          <a:prstGeom prst="rect">
            <a:avLst/>
          </a:prstGeom>
          <a:solidFill>
            <a:schemeClr val="bg1"/>
          </a:solidFill>
        </p:spPr>
        <p:txBody>
          <a:bodyPr wrap="square" rtlCol="0" anchor="t">
            <a:spAutoFit/>
          </a:bodyPr>
          <a:p>
            <a:r>
              <a:rPr lang="zh-CN" altLang="en-US" b="1">
                <a:solidFill>
                  <a:srgbClr val="FF0000"/>
                </a:solidFill>
                <a:latin typeface="华文楷体" panose="02010600040101010101" charset="-122"/>
                <a:ea typeface="华文楷体" panose="02010600040101010101" charset="-122"/>
                <a:cs typeface="华文楷体" panose="02010600040101010101" charset="-122"/>
              </a:rPr>
              <a:t>人工智能：问题与挑战 （</a:t>
            </a:r>
            <a:r>
              <a:rPr lang="en-US" altLang="zh-CN" b="1">
                <a:solidFill>
                  <a:srgbClr val="FF0000"/>
                </a:solidFill>
                <a:latin typeface="华文楷体" panose="02010600040101010101" charset="-122"/>
                <a:ea typeface="华文楷体" panose="02010600040101010101" charset="-122"/>
                <a:cs typeface="华文楷体" panose="02010600040101010101" charset="-122"/>
              </a:rPr>
              <a:t>2019</a:t>
            </a:r>
            <a:r>
              <a:rPr lang="zh-CN" altLang="en-US" b="1">
                <a:solidFill>
                  <a:srgbClr val="FF0000"/>
                </a:solidFill>
                <a:latin typeface="华文楷体" panose="02010600040101010101" charset="-122"/>
                <a:ea typeface="华文楷体" panose="02010600040101010101" charset="-122"/>
                <a:cs typeface="华文楷体" panose="02010600040101010101" charset="-122"/>
              </a:rPr>
              <a:t>）</a:t>
            </a:r>
            <a:endParaRPr lang="zh-CN" altLang="en-US" b="1">
              <a:solidFill>
                <a:srgbClr val="FF0000"/>
              </a:solidFill>
              <a:latin typeface="华文楷体" panose="02010600040101010101" charset="-122"/>
              <a:ea typeface="华文楷体" panose="02010600040101010101" charset="-122"/>
              <a:cs typeface="华文楷体" panose="02010600040101010101" charset="-122"/>
            </a:endParaRPr>
          </a:p>
          <a:p>
            <a:r>
              <a:rPr lang="zh-CN" altLang="en-US" b="1">
                <a:solidFill>
                  <a:srgbClr val="FF0000"/>
                </a:solidFill>
                <a:latin typeface="华文楷体" panose="02010600040101010101" charset="-122"/>
                <a:ea typeface="华文楷体" panose="02010600040101010101" charset="-122"/>
                <a:cs typeface="华文楷体" panose="02010600040101010101" charset="-122"/>
              </a:rPr>
              <a:t>https://wenku.baidu.com/view/ed26b50d6aec0975f46527d3240c844769eaa0ac.html</a:t>
            </a:r>
            <a:endParaRPr lang="zh-CN" altLang="en-US" b="1">
              <a:solidFill>
                <a:srgbClr val="FF000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15716">
                                            <p:txEl>
                                              <p:pRg st="0" end="0"/>
                                            </p:txEl>
                                          </p:spTgt>
                                        </p:tgtEl>
                                        <p:attrNameLst>
                                          <p:attrName>style.visibility</p:attrName>
                                        </p:attrNameLst>
                                      </p:cBhvr>
                                      <p:to>
                                        <p:strVal val="visible"/>
                                      </p:to>
                                    </p:set>
                                    <p:anim calcmode="lin" valueType="num">
                                      <p:cBhvr additive="base">
                                        <p:cTn id="7" dur="500" fill="hold"/>
                                        <p:tgtEl>
                                          <p:spTgt spid="1157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57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528" fill="hold" grpId="0" nodeType="clickEffect">
                                  <p:stCondLst>
                                    <p:cond delay="0"/>
                                  </p:stCondLst>
                                  <p:childTnLst>
                                    <p:set>
                                      <p:cBhvr>
                                        <p:cTn id="12" dur="1" fill="hold">
                                          <p:stCondLst>
                                            <p:cond delay="0"/>
                                          </p:stCondLst>
                                        </p:cTn>
                                        <p:tgtEl>
                                          <p:spTgt spid="115720">
                                            <p:txEl>
                                              <p:pRg st="4294967295" end="4294967295"/>
                                            </p:txEl>
                                          </p:spTgt>
                                        </p:tgtEl>
                                        <p:attrNameLst>
                                          <p:attrName>style.visibility</p:attrName>
                                        </p:attrNameLst>
                                      </p:cBhvr>
                                      <p:to>
                                        <p:strVal val="visible"/>
                                      </p:to>
                                    </p:set>
                                    <p:anim calcmode="lin" valueType="num">
                                      <p:cBhvr>
                                        <p:cTn id="13" dur="500" fill="hold"/>
                                        <p:tgtEl>
                                          <p:spTgt spid="115720">
                                            <p:txEl>
                                              <p:pRg st="4294967295" end="4294967295"/>
                                            </p:txEl>
                                          </p:spTgt>
                                        </p:tgtEl>
                                        <p:attrNameLst>
                                          <p:attrName>ppt_w</p:attrName>
                                        </p:attrNameLst>
                                      </p:cBhvr>
                                      <p:tavLst>
                                        <p:tav tm="0">
                                          <p:val>
                                            <p:fltVal val="0"/>
                                          </p:val>
                                        </p:tav>
                                        <p:tav tm="100000">
                                          <p:val>
                                            <p:strVal val="#ppt_w"/>
                                          </p:val>
                                        </p:tav>
                                      </p:tavLst>
                                    </p:anim>
                                    <p:anim calcmode="lin" valueType="num">
                                      <p:cBhvr>
                                        <p:cTn id="14" dur="500" fill="hold"/>
                                        <p:tgtEl>
                                          <p:spTgt spid="115720">
                                            <p:txEl>
                                              <p:pRg st="4294967295" end="4294967295"/>
                                            </p:txEl>
                                          </p:spTgt>
                                        </p:tgtEl>
                                        <p:attrNameLst>
                                          <p:attrName>ppt_h</p:attrName>
                                        </p:attrNameLst>
                                      </p:cBhvr>
                                      <p:tavLst>
                                        <p:tav tm="0">
                                          <p:val>
                                            <p:fltVal val="0"/>
                                          </p:val>
                                        </p:tav>
                                        <p:tav tm="100000">
                                          <p:val>
                                            <p:strVal val="#ppt_h"/>
                                          </p:val>
                                        </p:tav>
                                      </p:tavLst>
                                    </p:anim>
                                    <p:anim calcmode="lin" valueType="num">
                                      <p:cBhvr>
                                        <p:cTn id="15" dur="500" fill="hold"/>
                                        <p:tgtEl>
                                          <p:spTgt spid="115720">
                                            <p:txEl>
                                              <p:pRg st="4294967295" end="4294967295"/>
                                            </p:txEl>
                                          </p:spTgt>
                                        </p:tgtEl>
                                        <p:attrNameLst>
                                          <p:attrName>ppt_x</p:attrName>
                                        </p:attrNameLst>
                                      </p:cBhvr>
                                      <p:tavLst>
                                        <p:tav tm="0">
                                          <p:val>
                                            <p:fltVal val="0.5"/>
                                          </p:val>
                                        </p:tav>
                                        <p:tav tm="100000">
                                          <p:val>
                                            <p:strVal val="#ppt_x"/>
                                          </p:val>
                                        </p:tav>
                                      </p:tavLst>
                                    </p:anim>
                                    <p:anim calcmode="lin" valueType="num">
                                      <p:cBhvr>
                                        <p:cTn id="16" dur="500" fill="hold"/>
                                        <p:tgtEl>
                                          <p:spTgt spid="115720">
                                            <p:txEl>
                                              <p:pRg st="4294967295" end="4294967295"/>
                                            </p:txEl>
                                          </p:spTgt>
                                        </p:tgtEl>
                                        <p:attrNameLst>
                                          <p:attrName>ppt_y</p:attrName>
                                        </p:attrNameLst>
                                      </p:cBhvr>
                                      <p:tavLst>
                                        <p:tav tm="0">
                                          <p:val>
                                            <p:fltVal val="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528" fill="hold" grpId="0" nodeType="clickEffect">
                                  <p:stCondLst>
                                    <p:cond delay="0"/>
                                  </p:stCondLst>
                                  <p:childTnLst>
                                    <p:set>
                                      <p:cBhvr>
                                        <p:cTn id="20" dur="1" fill="hold">
                                          <p:stCondLst>
                                            <p:cond delay="0"/>
                                          </p:stCondLst>
                                        </p:cTn>
                                        <p:tgtEl>
                                          <p:spTgt spid="115720">
                                            <p:txEl>
                                              <p:pRg st="0" end="0"/>
                                            </p:txEl>
                                          </p:spTgt>
                                        </p:tgtEl>
                                        <p:attrNameLst>
                                          <p:attrName>style.visibility</p:attrName>
                                        </p:attrNameLst>
                                      </p:cBhvr>
                                      <p:to>
                                        <p:strVal val="visible"/>
                                      </p:to>
                                    </p:set>
                                    <p:anim calcmode="lin" valueType="num">
                                      <p:cBhvr>
                                        <p:cTn id="21" dur="500" fill="hold"/>
                                        <p:tgtEl>
                                          <p:spTgt spid="115720">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115720">
                                            <p:txEl>
                                              <p:pRg st="0" end="0"/>
                                            </p:txEl>
                                          </p:spTgt>
                                        </p:tgtEl>
                                        <p:attrNameLst>
                                          <p:attrName>ppt_h</p:attrName>
                                        </p:attrNameLst>
                                      </p:cBhvr>
                                      <p:tavLst>
                                        <p:tav tm="0">
                                          <p:val>
                                            <p:fltVal val="0"/>
                                          </p:val>
                                        </p:tav>
                                        <p:tav tm="100000">
                                          <p:val>
                                            <p:strVal val="#ppt_h"/>
                                          </p:val>
                                        </p:tav>
                                      </p:tavLst>
                                    </p:anim>
                                    <p:anim calcmode="lin" valueType="num">
                                      <p:cBhvr>
                                        <p:cTn id="23" dur="500" fill="hold"/>
                                        <p:tgtEl>
                                          <p:spTgt spid="115720">
                                            <p:txEl>
                                              <p:pRg st="0" end="0"/>
                                            </p:txEl>
                                          </p:spTgt>
                                        </p:tgtEl>
                                        <p:attrNameLst>
                                          <p:attrName>ppt_x</p:attrName>
                                        </p:attrNameLst>
                                      </p:cBhvr>
                                      <p:tavLst>
                                        <p:tav tm="0">
                                          <p:val>
                                            <p:fltVal val="0.5"/>
                                          </p:val>
                                        </p:tav>
                                        <p:tav tm="100000">
                                          <p:val>
                                            <p:strVal val="#ppt_x"/>
                                          </p:val>
                                        </p:tav>
                                      </p:tavLst>
                                    </p:anim>
                                    <p:anim calcmode="lin" valueType="num">
                                      <p:cBhvr>
                                        <p:cTn id="24" dur="500" fill="hold"/>
                                        <p:tgtEl>
                                          <p:spTgt spid="115720">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528" fill="hold" grpId="0" nodeType="clickEffect">
                                  <p:stCondLst>
                                    <p:cond delay="0"/>
                                  </p:stCondLst>
                                  <p:childTnLst>
                                    <p:set>
                                      <p:cBhvr>
                                        <p:cTn id="28" dur="1" fill="hold">
                                          <p:stCondLst>
                                            <p:cond delay="0"/>
                                          </p:stCondLst>
                                        </p:cTn>
                                        <p:tgtEl>
                                          <p:spTgt spid="10">
                                            <p:txEl>
                                              <p:pRg st="4294967295" end="4294967295"/>
                                            </p:txEl>
                                          </p:spTgt>
                                        </p:tgtEl>
                                        <p:attrNameLst>
                                          <p:attrName>style.visibility</p:attrName>
                                        </p:attrNameLst>
                                      </p:cBhvr>
                                      <p:to>
                                        <p:strVal val="visible"/>
                                      </p:to>
                                    </p:set>
                                    <p:anim calcmode="lin" valueType="num">
                                      <p:cBhvr>
                                        <p:cTn id="29" dur="500" fill="hold"/>
                                        <p:tgtEl>
                                          <p:spTgt spid="10">
                                            <p:txEl>
                                              <p:pRg st="4294967295" end="4294967295"/>
                                            </p:txEl>
                                          </p:spTgt>
                                        </p:tgtEl>
                                        <p:attrNameLst>
                                          <p:attrName>ppt_w</p:attrName>
                                        </p:attrNameLst>
                                      </p:cBhvr>
                                      <p:tavLst>
                                        <p:tav tm="0">
                                          <p:val>
                                            <p:fltVal val="0"/>
                                          </p:val>
                                        </p:tav>
                                        <p:tav tm="100000">
                                          <p:val>
                                            <p:strVal val="#ppt_w"/>
                                          </p:val>
                                        </p:tav>
                                      </p:tavLst>
                                    </p:anim>
                                    <p:anim calcmode="lin" valueType="num">
                                      <p:cBhvr>
                                        <p:cTn id="30" dur="500" fill="hold"/>
                                        <p:tgtEl>
                                          <p:spTgt spid="10">
                                            <p:txEl>
                                              <p:pRg st="4294967295" end="4294967295"/>
                                            </p:txEl>
                                          </p:spTgt>
                                        </p:tgtEl>
                                        <p:attrNameLst>
                                          <p:attrName>ppt_h</p:attrName>
                                        </p:attrNameLst>
                                      </p:cBhvr>
                                      <p:tavLst>
                                        <p:tav tm="0">
                                          <p:val>
                                            <p:fltVal val="0"/>
                                          </p:val>
                                        </p:tav>
                                        <p:tav tm="100000">
                                          <p:val>
                                            <p:strVal val="#ppt_h"/>
                                          </p:val>
                                        </p:tav>
                                      </p:tavLst>
                                    </p:anim>
                                    <p:anim calcmode="lin" valueType="num">
                                      <p:cBhvr>
                                        <p:cTn id="31" dur="500" fill="hold"/>
                                        <p:tgtEl>
                                          <p:spTgt spid="10">
                                            <p:txEl>
                                              <p:pRg st="4294967295" end="4294967295"/>
                                            </p:txEl>
                                          </p:spTgt>
                                        </p:tgtEl>
                                        <p:attrNameLst>
                                          <p:attrName>ppt_x</p:attrName>
                                        </p:attrNameLst>
                                      </p:cBhvr>
                                      <p:tavLst>
                                        <p:tav tm="0">
                                          <p:val>
                                            <p:fltVal val="0.5"/>
                                          </p:val>
                                        </p:tav>
                                        <p:tav tm="100000">
                                          <p:val>
                                            <p:strVal val="#ppt_x"/>
                                          </p:val>
                                        </p:tav>
                                      </p:tavLst>
                                    </p:anim>
                                    <p:anim calcmode="lin" valueType="num">
                                      <p:cBhvr>
                                        <p:cTn id="32" dur="500" fill="hold"/>
                                        <p:tgtEl>
                                          <p:spTgt spid="10">
                                            <p:txEl>
                                              <p:pRg st="4294967295" end="4294967295"/>
                                            </p:txEl>
                                          </p:spTgt>
                                        </p:tgtEl>
                                        <p:attrNameLst>
                                          <p:attrName>ppt_y</p:attrName>
                                        </p:attrNameLst>
                                      </p:cBhvr>
                                      <p:tavLst>
                                        <p:tav tm="0">
                                          <p:val>
                                            <p:fltVal val="0.5"/>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528"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 calcmode="lin" valueType="num">
                                      <p:cBhvr>
                                        <p:cTn id="37"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39" dur="500" fill="hold"/>
                                        <p:tgtEl>
                                          <p:spTgt spid="10">
                                            <p:txEl>
                                              <p:pRg st="0" end="0"/>
                                            </p:txEl>
                                          </p:spTgt>
                                        </p:tgtEl>
                                        <p:attrNameLst>
                                          <p:attrName>ppt_x</p:attrName>
                                        </p:attrNameLst>
                                      </p:cBhvr>
                                      <p:tavLst>
                                        <p:tav tm="0">
                                          <p:val>
                                            <p:fltVal val="0.5"/>
                                          </p:val>
                                        </p:tav>
                                        <p:tav tm="100000">
                                          <p:val>
                                            <p:strVal val="#ppt_x"/>
                                          </p:val>
                                        </p:tav>
                                      </p:tavLst>
                                    </p:anim>
                                    <p:anim calcmode="lin" valueType="num">
                                      <p:cBhvr>
                                        <p:cTn id="40" dur="500" fill="hold"/>
                                        <p:tgtEl>
                                          <p:spTgt spid="10">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528" fill="hold" grpId="0" nodeType="click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anim calcmode="lin" valueType="num">
                                      <p:cBhvr>
                                        <p:cTn id="45"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46" dur="500" fill="hold"/>
                                        <p:tgtEl>
                                          <p:spTgt spid="10">
                                            <p:txEl>
                                              <p:pRg st="1" end="1"/>
                                            </p:txEl>
                                          </p:spTgt>
                                        </p:tgtEl>
                                        <p:attrNameLst>
                                          <p:attrName>ppt_h</p:attrName>
                                        </p:attrNameLst>
                                      </p:cBhvr>
                                      <p:tavLst>
                                        <p:tav tm="0">
                                          <p:val>
                                            <p:fltVal val="0"/>
                                          </p:val>
                                        </p:tav>
                                        <p:tav tm="100000">
                                          <p:val>
                                            <p:strVal val="#ppt_h"/>
                                          </p:val>
                                        </p:tav>
                                      </p:tavLst>
                                    </p:anim>
                                    <p:anim calcmode="lin" valueType="num">
                                      <p:cBhvr>
                                        <p:cTn id="47" dur="500" fill="hold"/>
                                        <p:tgtEl>
                                          <p:spTgt spid="10">
                                            <p:txEl>
                                              <p:pRg st="1" end="1"/>
                                            </p:txEl>
                                          </p:spTgt>
                                        </p:tgtEl>
                                        <p:attrNameLst>
                                          <p:attrName>ppt_x</p:attrName>
                                        </p:attrNameLst>
                                      </p:cBhvr>
                                      <p:tavLst>
                                        <p:tav tm="0">
                                          <p:val>
                                            <p:fltVal val="0.5"/>
                                          </p:val>
                                        </p:tav>
                                        <p:tav tm="100000">
                                          <p:val>
                                            <p:strVal val="#ppt_x"/>
                                          </p:val>
                                        </p:tav>
                                      </p:tavLst>
                                    </p:anim>
                                    <p:anim calcmode="lin" valueType="num">
                                      <p:cBhvr>
                                        <p:cTn id="48" dur="500" fill="hold"/>
                                        <p:tgtEl>
                                          <p:spTgt spid="10">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528" fill="hold" grpId="0" nodeType="clickEffect">
                                  <p:stCondLst>
                                    <p:cond delay="0"/>
                                  </p:stCondLst>
                                  <p:childTnLst>
                                    <p:set>
                                      <p:cBhvr>
                                        <p:cTn id="52" dur="1" fill="hold">
                                          <p:stCondLst>
                                            <p:cond delay="0"/>
                                          </p:stCondLst>
                                        </p:cTn>
                                        <p:tgtEl>
                                          <p:spTgt spid="10">
                                            <p:txEl>
                                              <p:pRg st="2" end="2"/>
                                            </p:txEl>
                                          </p:spTgt>
                                        </p:tgtEl>
                                        <p:attrNameLst>
                                          <p:attrName>style.visibility</p:attrName>
                                        </p:attrNameLst>
                                      </p:cBhvr>
                                      <p:to>
                                        <p:strVal val="visible"/>
                                      </p:to>
                                    </p:set>
                                    <p:anim calcmode="lin" valueType="num">
                                      <p:cBhvr>
                                        <p:cTn id="53" dur="5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54" dur="500" fill="hold"/>
                                        <p:tgtEl>
                                          <p:spTgt spid="10">
                                            <p:txEl>
                                              <p:pRg st="2" end="2"/>
                                            </p:txEl>
                                          </p:spTgt>
                                        </p:tgtEl>
                                        <p:attrNameLst>
                                          <p:attrName>ppt_h</p:attrName>
                                        </p:attrNameLst>
                                      </p:cBhvr>
                                      <p:tavLst>
                                        <p:tav tm="0">
                                          <p:val>
                                            <p:fltVal val="0"/>
                                          </p:val>
                                        </p:tav>
                                        <p:tav tm="100000">
                                          <p:val>
                                            <p:strVal val="#ppt_h"/>
                                          </p:val>
                                        </p:tav>
                                      </p:tavLst>
                                    </p:anim>
                                    <p:anim calcmode="lin" valueType="num">
                                      <p:cBhvr>
                                        <p:cTn id="55" dur="500" fill="hold"/>
                                        <p:tgtEl>
                                          <p:spTgt spid="10">
                                            <p:txEl>
                                              <p:pRg st="2" end="2"/>
                                            </p:txEl>
                                          </p:spTgt>
                                        </p:tgtEl>
                                        <p:attrNameLst>
                                          <p:attrName>ppt_x</p:attrName>
                                        </p:attrNameLst>
                                      </p:cBhvr>
                                      <p:tavLst>
                                        <p:tav tm="0">
                                          <p:val>
                                            <p:fltVal val="0.5"/>
                                          </p:val>
                                        </p:tav>
                                        <p:tav tm="100000">
                                          <p:val>
                                            <p:strVal val="#ppt_x"/>
                                          </p:val>
                                        </p:tav>
                                      </p:tavLst>
                                    </p:anim>
                                    <p:anim calcmode="lin" valueType="num">
                                      <p:cBhvr>
                                        <p:cTn id="56" dur="500" fill="hold"/>
                                        <p:tgtEl>
                                          <p:spTgt spid="10">
                                            <p:txEl>
                                              <p:pRg st="2" end="2"/>
                                            </p:txEl>
                                          </p:spTgt>
                                        </p:tgtEl>
                                        <p:attrNameLst>
                                          <p:attrName>ppt_y</p:attrName>
                                        </p:attrNameLst>
                                      </p:cBhvr>
                                      <p:tavLst>
                                        <p:tav tm="0">
                                          <p:val>
                                            <p:fltVal val="0.5"/>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528" fill="hold" grpId="0"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anim calcmode="lin" valueType="num">
                                      <p:cBhvr>
                                        <p:cTn id="61" dur="500" fill="hold"/>
                                        <p:tgtEl>
                                          <p:spTgt spid="10">
                                            <p:txEl>
                                              <p:pRg st="3" end="3"/>
                                            </p:txEl>
                                          </p:spTgt>
                                        </p:tgtEl>
                                        <p:attrNameLst>
                                          <p:attrName>ppt_w</p:attrName>
                                        </p:attrNameLst>
                                      </p:cBhvr>
                                      <p:tavLst>
                                        <p:tav tm="0">
                                          <p:val>
                                            <p:fltVal val="0"/>
                                          </p:val>
                                        </p:tav>
                                        <p:tav tm="100000">
                                          <p:val>
                                            <p:strVal val="#ppt_w"/>
                                          </p:val>
                                        </p:tav>
                                      </p:tavLst>
                                    </p:anim>
                                    <p:anim calcmode="lin" valueType="num">
                                      <p:cBhvr>
                                        <p:cTn id="62" dur="500" fill="hold"/>
                                        <p:tgtEl>
                                          <p:spTgt spid="10">
                                            <p:txEl>
                                              <p:pRg st="3" end="3"/>
                                            </p:txEl>
                                          </p:spTgt>
                                        </p:tgtEl>
                                        <p:attrNameLst>
                                          <p:attrName>ppt_h</p:attrName>
                                        </p:attrNameLst>
                                      </p:cBhvr>
                                      <p:tavLst>
                                        <p:tav tm="0">
                                          <p:val>
                                            <p:fltVal val="0"/>
                                          </p:val>
                                        </p:tav>
                                        <p:tav tm="100000">
                                          <p:val>
                                            <p:strVal val="#ppt_h"/>
                                          </p:val>
                                        </p:tav>
                                      </p:tavLst>
                                    </p:anim>
                                    <p:anim calcmode="lin" valueType="num">
                                      <p:cBhvr>
                                        <p:cTn id="63" dur="500" fill="hold"/>
                                        <p:tgtEl>
                                          <p:spTgt spid="10">
                                            <p:txEl>
                                              <p:pRg st="3" end="3"/>
                                            </p:txEl>
                                          </p:spTgt>
                                        </p:tgtEl>
                                        <p:attrNameLst>
                                          <p:attrName>ppt_x</p:attrName>
                                        </p:attrNameLst>
                                      </p:cBhvr>
                                      <p:tavLst>
                                        <p:tav tm="0">
                                          <p:val>
                                            <p:fltVal val="0.5"/>
                                          </p:val>
                                        </p:tav>
                                        <p:tav tm="100000">
                                          <p:val>
                                            <p:strVal val="#ppt_x"/>
                                          </p:val>
                                        </p:tav>
                                      </p:tavLst>
                                    </p:anim>
                                    <p:anim calcmode="lin" valueType="num">
                                      <p:cBhvr>
                                        <p:cTn id="64" dur="500" fill="hold"/>
                                        <p:tgtEl>
                                          <p:spTgt spid="10">
                                            <p:txEl>
                                              <p:pRg st="3" end="3"/>
                                            </p:txEl>
                                          </p:spTgt>
                                        </p:tgtEl>
                                        <p:attrNameLst>
                                          <p:attrName>ppt_y</p:attrName>
                                        </p:attrNameLst>
                                      </p:cBhvr>
                                      <p:tavLst>
                                        <p:tav tm="0">
                                          <p:val>
                                            <p:fltVal val="0.5"/>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528" fill="hold" grpId="0" nodeType="clickEffect">
                                  <p:stCondLst>
                                    <p:cond delay="0"/>
                                  </p:stCondLst>
                                  <p:childTnLst>
                                    <p:set>
                                      <p:cBhvr>
                                        <p:cTn id="68" dur="1" fill="hold">
                                          <p:stCondLst>
                                            <p:cond delay="0"/>
                                          </p:stCondLst>
                                        </p:cTn>
                                        <p:tgtEl>
                                          <p:spTgt spid="10">
                                            <p:txEl>
                                              <p:pRg st="4" end="4"/>
                                            </p:txEl>
                                          </p:spTgt>
                                        </p:tgtEl>
                                        <p:attrNameLst>
                                          <p:attrName>style.visibility</p:attrName>
                                        </p:attrNameLst>
                                      </p:cBhvr>
                                      <p:to>
                                        <p:strVal val="visible"/>
                                      </p:to>
                                    </p:set>
                                    <p:anim calcmode="lin" valueType="num">
                                      <p:cBhvr>
                                        <p:cTn id="69" dur="500" fill="hold"/>
                                        <p:tgtEl>
                                          <p:spTgt spid="10">
                                            <p:txEl>
                                              <p:pRg st="4" end="4"/>
                                            </p:txEl>
                                          </p:spTgt>
                                        </p:tgtEl>
                                        <p:attrNameLst>
                                          <p:attrName>ppt_w</p:attrName>
                                        </p:attrNameLst>
                                      </p:cBhvr>
                                      <p:tavLst>
                                        <p:tav tm="0">
                                          <p:val>
                                            <p:fltVal val="0"/>
                                          </p:val>
                                        </p:tav>
                                        <p:tav tm="100000">
                                          <p:val>
                                            <p:strVal val="#ppt_w"/>
                                          </p:val>
                                        </p:tav>
                                      </p:tavLst>
                                    </p:anim>
                                    <p:anim calcmode="lin" valueType="num">
                                      <p:cBhvr>
                                        <p:cTn id="70" dur="500" fill="hold"/>
                                        <p:tgtEl>
                                          <p:spTgt spid="10">
                                            <p:txEl>
                                              <p:pRg st="4" end="4"/>
                                            </p:txEl>
                                          </p:spTgt>
                                        </p:tgtEl>
                                        <p:attrNameLst>
                                          <p:attrName>ppt_h</p:attrName>
                                        </p:attrNameLst>
                                      </p:cBhvr>
                                      <p:tavLst>
                                        <p:tav tm="0">
                                          <p:val>
                                            <p:fltVal val="0"/>
                                          </p:val>
                                        </p:tav>
                                        <p:tav tm="100000">
                                          <p:val>
                                            <p:strVal val="#ppt_h"/>
                                          </p:val>
                                        </p:tav>
                                      </p:tavLst>
                                    </p:anim>
                                    <p:anim calcmode="lin" valueType="num">
                                      <p:cBhvr>
                                        <p:cTn id="71" dur="500" fill="hold"/>
                                        <p:tgtEl>
                                          <p:spTgt spid="10">
                                            <p:txEl>
                                              <p:pRg st="4" end="4"/>
                                            </p:txEl>
                                          </p:spTgt>
                                        </p:tgtEl>
                                        <p:attrNameLst>
                                          <p:attrName>ppt_x</p:attrName>
                                        </p:attrNameLst>
                                      </p:cBhvr>
                                      <p:tavLst>
                                        <p:tav tm="0">
                                          <p:val>
                                            <p:fltVal val="0.5"/>
                                          </p:val>
                                        </p:tav>
                                        <p:tav tm="100000">
                                          <p:val>
                                            <p:strVal val="#ppt_x"/>
                                          </p:val>
                                        </p:tav>
                                      </p:tavLst>
                                    </p:anim>
                                    <p:anim calcmode="lin" valueType="num">
                                      <p:cBhvr>
                                        <p:cTn id="72" dur="500" fill="hold"/>
                                        <p:tgtEl>
                                          <p:spTgt spid="10">
                                            <p:txEl>
                                              <p:pRg st="4" end="4"/>
                                            </p:txEl>
                                          </p:spTgt>
                                        </p:tgtEl>
                                        <p:attrNameLst>
                                          <p:attrName>ppt_y</p:attrName>
                                        </p:attrNameLst>
                                      </p:cBhvr>
                                      <p:tavLst>
                                        <p:tav tm="0">
                                          <p:val>
                                            <p:fltVal val="0.5"/>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3" presetClass="entr" presetSubtype="528" fill="hold" grpId="0" nodeType="clickEffect">
                                  <p:stCondLst>
                                    <p:cond delay="0"/>
                                  </p:stCondLst>
                                  <p:childTnLst>
                                    <p:set>
                                      <p:cBhvr>
                                        <p:cTn id="76" dur="1" fill="hold">
                                          <p:stCondLst>
                                            <p:cond delay="0"/>
                                          </p:stCondLst>
                                        </p:cTn>
                                        <p:tgtEl>
                                          <p:spTgt spid="10">
                                            <p:txEl>
                                              <p:pRg st="5" end="5"/>
                                            </p:txEl>
                                          </p:spTgt>
                                        </p:tgtEl>
                                        <p:attrNameLst>
                                          <p:attrName>style.visibility</p:attrName>
                                        </p:attrNameLst>
                                      </p:cBhvr>
                                      <p:to>
                                        <p:strVal val="visible"/>
                                      </p:to>
                                    </p:set>
                                    <p:anim calcmode="lin" valueType="num">
                                      <p:cBhvr>
                                        <p:cTn id="77" dur="500" fill="hold"/>
                                        <p:tgtEl>
                                          <p:spTgt spid="10">
                                            <p:txEl>
                                              <p:pRg st="5" end="5"/>
                                            </p:txEl>
                                          </p:spTgt>
                                        </p:tgtEl>
                                        <p:attrNameLst>
                                          <p:attrName>ppt_w</p:attrName>
                                        </p:attrNameLst>
                                      </p:cBhvr>
                                      <p:tavLst>
                                        <p:tav tm="0">
                                          <p:val>
                                            <p:fltVal val="0"/>
                                          </p:val>
                                        </p:tav>
                                        <p:tav tm="100000">
                                          <p:val>
                                            <p:strVal val="#ppt_w"/>
                                          </p:val>
                                        </p:tav>
                                      </p:tavLst>
                                    </p:anim>
                                    <p:anim calcmode="lin" valueType="num">
                                      <p:cBhvr>
                                        <p:cTn id="78" dur="500" fill="hold"/>
                                        <p:tgtEl>
                                          <p:spTgt spid="10">
                                            <p:txEl>
                                              <p:pRg st="5" end="5"/>
                                            </p:txEl>
                                          </p:spTgt>
                                        </p:tgtEl>
                                        <p:attrNameLst>
                                          <p:attrName>ppt_h</p:attrName>
                                        </p:attrNameLst>
                                      </p:cBhvr>
                                      <p:tavLst>
                                        <p:tav tm="0">
                                          <p:val>
                                            <p:fltVal val="0"/>
                                          </p:val>
                                        </p:tav>
                                        <p:tav tm="100000">
                                          <p:val>
                                            <p:strVal val="#ppt_h"/>
                                          </p:val>
                                        </p:tav>
                                      </p:tavLst>
                                    </p:anim>
                                    <p:anim calcmode="lin" valueType="num">
                                      <p:cBhvr>
                                        <p:cTn id="79" dur="500" fill="hold"/>
                                        <p:tgtEl>
                                          <p:spTgt spid="10">
                                            <p:txEl>
                                              <p:pRg st="5" end="5"/>
                                            </p:txEl>
                                          </p:spTgt>
                                        </p:tgtEl>
                                        <p:attrNameLst>
                                          <p:attrName>ppt_x</p:attrName>
                                        </p:attrNameLst>
                                      </p:cBhvr>
                                      <p:tavLst>
                                        <p:tav tm="0">
                                          <p:val>
                                            <p:fltVal val="0.5"/>
                                          </p:val>
                                        </p:tav>
                                        <p:tav tm="100000">
                                          <p:val>
                                            <p:strVal val="#ppt_x"/>
                                          </p:val>
                                        </p:tav>
                                      </p:tavLst>
                                    </p:anim>
                                    <p:anim calcmode="lin" valueType="num">
                                      <p:cBhvr>
                                        <p:cTn id="80" dur="500" fill="hold"/>
                                        <p:tgtEl>
                                          <p:spTgt spid="10">
                                            <p:txEl>
                                              <p:pRg st="5" end="5"/>
                                            </p:txEl>
                                          </p:spTgt>
                                        </p:tgtEl>
                                        <p:attrNameLst>
                                          <p:attrName>ppt_y</p:attrName>
                                        </p:attrNameLst>
                                      </p:cBhvr>
                                      <p:tavLst>
                                        <p:tav tm="0">
                                          <p:val>
                                            <p:fltVal val="0.5"/>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autoUpdateAnimBg="0" build="p"/>
      <p:bldP spid="115720" grpId="0" autoUpdateAnimBg="0" uiExpand="1" build="p"/>
      <p:bldP spid="10" grpId="0" autoUpdateAnimBg="0" uiExpand="1" build="p"/>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0100" y="1428736"/>
            <a:ext cx="6956276" cy="4880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786" name="Rectangle 2"/>
          <p:cNvSpPr>
            <a:spLocks noGrp="1" noChangeArrowheads="1"/>
          </p:cNvSpPr>
          <p:nvPr>
            <p:ph type="title"/>
          </p:nvPr>
        </p:nvSpPr>
        <p:spPr>
          <a:xfrm>
            <a:off x="467544" y="188640"/>
            <a:ext cx="8229600" cy="1143000"/>
          </a:xfrm>
        </p:spPr>
        <p:txBody>
          <a:bodyPr>
            <a:scene3d>
              <a:camera prst="orthographicFront"/>
              <a:lightRig rig="threePt" dir="t"/>
            </a:scene3d>
          </a:bodyPr>
          <a:lstStyle/>
          <a:p>
            <a:pPr algn="ctr"/>
            <a:r>
              <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第</a:t>
            </a:r>
            <a:r>
              <a:rPr lang="en-US" altLang="zh-CN"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1</a:t>
            </a:r>
            <a:r>
              <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讲 人工智能概述</a:t>
            </a:r>
            <a:endPar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p:txBody>
      </p:sp>
      <p:sp>
        <p:nvSpPr>
          <p:cNvPr id="118787" name="Rectangle 3"/>
          <p:cNvSpPr>
            <a:spLocks noGrp="1" noChangeArrowheads="1"/>
          </p:cNvSpPr>
          <p:nvPr>
            <p:ph idx="1"/>
          </p:nvPr>
        </p:nvSpPr>
        <p:spPr>
          <a:xfrm>
            <a:off x="1259632" y="1772816"/>
            <a:ext cx="6563072" cy="4248472"/>
          </a:xfrm>
          <a:effectLst>
            <a:glow rad="101600">
              <a:schemeClr val="accent1">
                <a:satMod val="175000"/>
                <a:alpha val="40000"/>
              </a:schemeClr>
            </a:glow>
          </a:effectLst>
        </p:spPr>
        <p:txBody>
          <a:bodyPr>
            <a:noAutofit/>
            <a:scene3d>
              <a:camera prst="orthographicFront"/>
              <a:lightRig rig="threePt" dir="t"/>
            </a:scene3d>
          </a:bodyPr>
          <a:lstStyle/>
          <a:p>
            <a:pPr marL="571500" indent="-571500">
              <a:lnSpc>
                <a:spcPct val="150000"/>
              </a:lnSpc>
              <a:buSzPct val="100000"/>
              <a:buFont typeface="Wingdings" panose="05000000000000000000" pitchFamily="2" charset="2"/>
              <a:buChar char="Ø"/>
            </a:pPr>
            <a:r>
              <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什么是人工智能？</a:t>
            </a:r>
            <a:endPar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nSpc>
                <a:spcPct val="150000"/>
              </a:lnSpc>
              <a:buSzPct val="100000"/>
              <a:buFont typeface="Wingdings" panose="05000000000000000000" pitchFamily="2" charset="2"/>
              <a:buChar char="Ø"/>
            </a:pPr>
            <a:r>
              <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人工智能的研究目标与研究内容</a:t>
            </a:r>
            <a:endPar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gn="l">
              <a:lnSpc>
                <a:spcPct val="150000"/>
              </a:lnSpc>
              <a:buSzTx/>
              <a:buFont typeface="Wingdings" panose="05000000000000000000" pitchFamily="2" charset="2"/>
              <a:buChar char="Ø"/>
            </a:pPr>
            <a:r>
              <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人工智能的起源与研究现状</a:t>
            </a:r>
            <a:endPar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gn="l">
              <a:lnSpc>
                <a:spcPct val="150000"/>
              </a:lnSpc>
              <a:buSzTx/>
              <a:buFont typeface="Wingdings" panose="05000000000000000000" pitchFamily="2" charset="2"/>
              <a:buChar char="Ø"/>
            </a:pPr>
            <a:r>
              <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人工智能存在问题和未来发展</a:t>
            </a:r>
            <a:endPar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gn="l">
              <a:lnSpc>
                <a:spcPct val="150000"/>
              </a:lnSpc>
              <a:buSzTx/>
              <a:buFont typeface="Wingdings" panose="05000000000000000000" pitchFamily="2" charset="2"/>
              <a:buChar char="Ø"/>
            </a:pPr>
            <a:r>
              <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课程简介</a:t>
            </a:r>
            <a:endPar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467544" y="1340768"/>
            <a:ext cx="8208912" cy="0"/>
          </a:xfrm>
          <a:prstGeom prst="line">
            <a:avLst/>
          </a:prstGeom>
          <a:ln w="38100" cmpd="dbl">
            <a:solidFill>
              <a:schemeClr val="accent1">
                <a:shade val="50000"/>
              </a:schemeClr>
            </a:solidFill>
            <a:prstDash val="soli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323528" y="1196752"/>
            <a:ext cx="8640960" cy="5472608"/>
          </a:xfrm>
        </p:spPr>
        <p:txBody>
          <a:bodyPr>
            <a:normAutofit fontScale="92500"/>
          </a:bodyPr>
          <a:lstStyle/>
          <a:p>
            <a:pPr marL="495300" indent="-495300" eaLnBrk="1" hangingPunct="1">
              <a:lnSpc>
                <a:spcPct val="150000"/>
              </a:lnSpc>
              <a:buFont typeface="Wingdings" panose="05000000000000000000" pitchFamily="2" charset="2"/>
              <a:buNone/>
            </a:pPr>
            <a:r>
              <a:rPr lang="zh-CN" altLang="en-US" sz="2400" b="1" u="sng" dirty="0" smtClean="0">
                <a:solidFill>
                  <a:srgbClr val="C00000"/>
                </a:solidFill>
              </a:rPr>
              <a:t>教学目的</a:t>
            </a:r>
            <a:endParaRPr lang="zh-CN" altLang="en-US" sz="2400" dirty="0" smtClean="0">
              <a:solidFill>
                <a:srgbClr val="C00000"/>
              </a:solidFill>
            </a:endParaRPr>
          </a:p>
          <a:p>
            <a:pPr marL="495300" indent="-495300" eaLnBrk="1" hangingPunct="1">
              <a:lnSpc>
                <a:spcPct val="150000"/>
              </a:lnSpc>
            </a:pPr>
            <a:r>
              <a:rPr lang="zh-CN" altLang="en-US" sz="2400" b="1" dirty="0" smtClean="0">
                <a:latin typeface="宋体" panose="02010600030101010101" pitchFamily="2" charset="-122"/>
              </a:rPr>
              <a:t>了解人工智能的研究目标、研究内容、发展历史以及应用领域</a:t>
            </a:r>
            <a:endParaRPr lang="zh-CN" altLang="en-US" sz="2400" b="1" dirty="0" smtClean="0">
              <a:latin typeface="宋体" panose="02010600030101010101" pitchFamily="2" charset="-122"/>
            </a:endParaRPr>
          </a:p>
          <a:p>
            <a:pPr marL="495300" indent="-495300" eaLnBrk="1" hangingPunct="1">
              <a:lnSpc>
                <a:spcPct val="150000"/>
              </a:lnSpc>
            </a:pPr>
            <a:r>
              <a:rPr lang="zh-CN" altLang="en-US" sz="2400" b="1" dirty="0" smtClean="0">
                <a:latin typeface="宋体" panose="02010600030101010101" pitchFamily="2" charset="-122"/>
              </a:rPr>
              <a:t>掌握人工智能的基本概念、基本理论和方法；</a:t>
            </a:r>
            <a:endParaRPr lang="zh-CN" altLang="en-US" sz="2400" b="1" dirty="0" smtClean="0">
              <a:latin typeface="宋体" panose="02010600030101010101" pitchFamily="2" charset="-122"/>
            </a:endParaRPr>
          </a:p>
          <a:p>
            <a:pPr marL="495300" indent="-495300" eaLnBrk="1" hangingPunct="1">
              <a:lnSpc>
                <a:spcPct val="150000"/>
              </a:lnSpc>
            </a:pPr>
            <a:r>
              <a:rPr lang="zh-CN" altLang="en-US" sz="2400" b="1" dirty="0" smtClean="0">
                <a:latin typeface="宋体" panose="02010600030101010101" pitchFamily="2" charset="-122"/>
              </a:rPr>
              <a:t>了解人工智能领域的研究和应用</a:t>
            </a:r>
            <a:r>
              <a:rPr lang="zh-CN" altLang="en-US" sz="2400" b="1" dirty="0" smtClean="0">
                <a:latin typeface="宋体" panose="02010600030101010101" pitchFamily="2" charset="-122"/>
              </a:rPr>
              <a:t>现状</a:t>
            </a:r>
            <a:endParaRPr lang="zh-CN" altLang="en-US" sz="2400" b="1" dirty="0" smtClean="0">
              <a:latin typeface="宋体" panose="02010600030101010101" pitchFamily="2" charset="-122"/>
            </a:endParaRPr>
          </a:p>
          <a:p>
            <a:pPr marL="495300" indent="-495300" eaLnBrk="1" hangingPunct="1">
              <a:lnSpc>
                <a:spcPct val="150000"/>
              </a:lnSpc>
            </a:pPr>
            <a:r>
              <a:rPr lang="zh-CN" altLang="en-US" sz="2400" b="1" dirty="0" smtClean="0">
                <a:latin typeface="宋体" panose="02010600030101010101" pitchFamily="2" charset="-122"/>
              </a:rPr>
              <a:t>掌握应用人工智能方法解决实际问题的能力</a:t>
            </a:r>
            <a:endParaRPr lang="zh-CN" altLang="en-US" sz="2400" b="1" dirty="0" smtClean="0">
              <a:latin typeface="宋体" panose="02010600030101010101" pitchFamily="2" charset="-122"/>
            </a:endParaRPr>
          </a:p>
          <a:p>
            <a:pPr marL="495300" indent="-495300" eaLnBrk="1" hangingPunct="1">
              <a:lnSpc>
                <a:spcPct val="150000"/>
              </a:lnSpc>
              <a:buFont typeface="Wingdings" panose="05000000000000000000" pitchFamily="2" charset="2"/>
              <a:buNone/>
            </a:pPr>
            <a:r>
              <a:rPr lang="zh-CN" altLang="en-US" sz="2400" b="1" u="sng" dirty="0" smtClean="0">
                <a:solidFill>
                  <a:srgbClr val="C00000"/>
                </a:solidFill>
                <a:latin typeface="宋体" panose="02010600030101010101" pitchFamily="2" charset="-122"/>
              </a:rPr>
              <a:t>教学要求</a:t>
            </a:r>
            <a:endParaRPr lang="zh-CN" altLang="en-US" sz="2400" dirty="0" smtClean="0">
              <a:solidFill>
                <a:srgbClr val="C00000"/>
              </a:solidFill>
              <a:latin typeface="宋体" panose="02010600030101010101" pitchFamily="2" charset="-122"/>
            </a:endParaRPr>
          </a:p>
          <a:p>
            <a:pPr marL="495300" indent="-495300" eaLnBrk="1" hangingPunct="1">
              <a:lnSpc>
                <a:spcPct val="150000"/>
              </a:lnSpc>
            </a:pPr>
            <a:r>
              <a:rPr lang="zh-CN" altLang="en-US" sz="2400" b="1" dirty="0" smtClean="0">
                <a:latin typeface="宋体" panose="02010600030101010101" pitchFamily="2" charset="-122"/>
              </a:rPr>
              <a:t>按时上课，积极参与课堂活动；</a:t>
            </a:r>
            <a:endParaRPr lang="zh-CN" altLang="en-US" sz="2400" b="1" dirty="0" smtClean="0">
              <a:latin typeface="宋体" panose="02010600030101010101" pitchFamily="2" charset="-122"/>
            </a:endParaRPr>
          </a:p>
          <a:p>
            <a:pPr marL="495300" indent="-495300" eaLnBrk="1" hangingPunct="1">
              <a:lnSpc>
                <a:spcPct val="150000"/>
              </a:lnSpc>
            </a:pPr>
            <a:r>
              <a:rPr lang="zh-CN" altLang="en-US" sz="2400" b="1" dirty="0" smtClean="0">
                <a:latin typeface="宋体" panose="02010600030101010101" pitchFamily="2" charset="-122"/>
              </a:rPr>
              <a:t>认真完成课后作业；</a:t>
            </a:r>
            <a:endParaRPr lang="zh-CN" altLang="en-US" sz="2400" b="1" dirty="0" smtClean="0">
              <a:latin typeface="宋体" panose="02010600030101010101" pitchFamily="2" charset="-122"/>
            </a:endParaRPr>
          </a:p>
          <a:p>
            <a:pPr marL="495300" indent="-495300" eaLnBrk="1" hangingPunct="1">
              <a:lnSpc>
                <a:spcPct val="150000"/>
              </a:lnSpc>
            </a:pPr>
            <a:r>
              <a:rPr lang="zh-CN" altLang="en-US" sz="2400" b="1" dirty="0" smtClean="0">
                <a:latin typeface="宋体" panose="02010600030101010101" pitchFamily="2" charset="-122"/>
              </a:rPr>
              <a:t>主动完成课程学习内容并主动将本课程学习与自己研究相结合</a:t>
            </a:r>
            <a:endParaRPr lang="zh-CN" altLang="en-US" sz="2400" b="1" dirty="0" smtClean="0">
              <a:latin typeface="宋体" panose="02010600030101010101" pitchFamily="2" charset="-122"/>
            </a:endParaRPr>
          </a:p>
        </p:txBody>
      </p:sp>
      <p:sp>
        <p:nvSpPr>
          <p:cNvPr id="5"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课程简介</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6" name="直接连接符 5"/>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395536" y="2780928"/>
            <a:ext cx="8569399" cy="3671888"/>
          </a:xfrm>
          <a:prstGeom prst="rect">
            <a:avLst/>
          </a:prstGeom>
          <a:noFill/>
          <a:ln w="9525">
            <a:noFill/>
            <a:miter lim="800000"/>
          </a:ln>
        </p:spPr>
        <p:txBody>
          <a:bodyPr/>
          <a:lstStyle/>
          <a:p>
            <a:pPr marL="342900" indent="-342900" algn="just">
              <a:spcBef>
                <a:spcPct val="50000"/>
              </a:spcBef>
              <a:buClr>
                <a:schemeClr val="accent1"/>
              </a:buClr>
              <a:buSzPct val="80000"/>
              <a:buBlip>
                <a:blip r:embed="rId1"/>
              </a:buBlip>
            </a:pPr>
            <a:r>
              <a:rPr lang="en-US" altLang="zh-CN" sz="2400" b="1" dirty="0">
                <a:latin typeface="+mn-ea"/>
              </a:rPr>
              <a:t> </a:t>
            </a:r>
            <a:r>
              <a:rPr lang="zh-CN" altLang="en-US" sz="2800" b="1" dirty="0">
                <a:solidFill>
                  <a:srgbClr val="C00000"/>
                </a:solidFill>
                <a:effectLst>
                  <a:outerShdw blurRad="38100" dist="38100" dir="2700000" algn="tl">
                    <a:srgbClr val="000000">
                      <a:alpha val="43137"/>
                    </a:srgbClr>
                  </a:outerShdw>
                </a:effectLst>
                <a:latin typeface="+mn-ea"/>
              </a:rPr>
              <a:t>本课程主要学习的内容包括：</a:t>
            </a:r>
            <a:endParaRPr lang="zh-CN" altLang="en-US" sz="2800" b="1" dirty="0">
              <a:solidFill>
                <a:srgbClr val="C00000"/>
              </a:solidFill>
              <a:effectLst>
                <a:outerShdw blurRad="38100" dist="38100" dir="2700000" algn="tl">
                  <a:srgbClr val="000000">
                    <a:alpha val="43137"/>
                  </a:srgbClr>
                </a:outerShdw>
              </a:effectLst>
              <a:latin typeface="+mn-ea"/>
            </a:endParaRPr>
          </a:p>
          <a:p>
            <a:pPr marL="342900" indent="-342900" algn="just">
              <a:spcBef>
                <a:spcPct val="50000"/>
              </a:spcBef>
              <a:buClr>
                <a:schemeClr val="accent1"/>
              </a:buClr>
              <a:buSzPct val="65000"/>
              <a:buFont typeface="Wingdings" panose="05000000000000000000" pitchFamily="2" charset="2"/>
              <a:buChar char="Ø"/>
            </a:pPr>
            <a:r>
              <a:rPr lang="zh-CN" altLang="en-US" sz="2400" b="1" dirty="0">
                <a:solidFill>
                  <a:srgbClr val="00B050"/>
                </a:solidFill>
                <a:latin typeface="+mn-ea"/>
              </a:rPr>
              <a:t>经典人工智能简介</a:t>
            </a:r>
            <a:r>
              <a:rPr lang="zh-CN" altLang="en-US" sz="2400" b="1" dirty="0" smtClean="0">
                <a:solidFill>
                  <a:srgbClr val="00B050"/>
                </a:solidFill>
                <a:latin typeface="+mn-ea"/>
              </a:rPr>
              <a:t>：</a:t>
            </a:r>
            <a:endParaRPr lang="en-US" altLang="zh-CN" sz="2400" b="1" dirty="0" smtClean="0">
              <a:solidFill>
                <a:srgbClr val="00B050"/>
              </a:solidFill>
              <a:latin typeface="+mn-ea"/>
            </a:endParaRPr>
          </a:p>
          <a:p>
            <a:pPr marL="342900" indent="-342900" algn="just">
              <a:spcBef>
                <a:spcPct val="50000"/>
              </a:spcBef>
              <a:buClr>
                <a:schemeClr val="accent1"/>
              </a:buClr>
              <a:buSzPct val="65000"/>
            </a:pPr>
            <a:r>
              <a:rPr lang="zh-CN" altLang="en-US" sz="2400" b="1" dirty="0" smtClean="0">
                <a:solidFill>
                  <a:srgbClr val="00B050"/>
                </a:solidFill>
                <a:latin typeface="+mn-ea"/>
              </a:rPr>
              <a:t>      </a:t>
            </a:r>
            <a:r>
              <a:rPr lang="zh-CN" altLang="en-US" sz="2400" b="1" dirty="0" smtClean="0">
                <a:solidFill>
                  <a:srgbClr val="0000FF"/>
                </a:solidFill>
                <a:latin typeface="+mn-ea"/>
              </a:rPr>
              <a:t>知识</a:t>
            </a:r>
            <a:r>
              <a:rPr lang="zh-CN" altLang="en-US" sz="2400" b="1" dirty="0">
                <a:solidFill>
                  <a:srgbClr val="0000FF"/>
                </a:solidFill>
                <a:latin typeface="+mn-ea"/>
              </a:rPr>
              <a:t>的</a:t>
            </a:r>
            <a:r>
              <a:rPr lang="zh-CN" altLang="en-US" sz="2400" b="1" dirty="0" smtClean="0">
                <a:solidFill>
                  <a:srgbClr val="0000FF"/>
                </a:solidFill>
                <a:latin typeface="+mn-ea"/>
              </a:rPr>
              <a:t>表示及应用、知识的获取（机器学习） </a:t>
            </a:r>
            <a:endParaRPr lang="zh-CN" altLang="en-US" sz="2400" b="1" dirty="0">
              <a:solidFill>
                <a:srgbClr val="0000FF"/>
              </a:solidFill>
              <a:latin typeface="+mn-ea"/>
            </a:endParaRPr>
          </a:p>
          <a:p>
            <a:pPr marL="342900" indent="-342900" algn="just">
              <a:spcBef>
                <a:spcPct val="50000"/>
              </a:spcBef>
              <a:buClr>
                <a:schemeClr val="accent1"/>
              </a:buClr>
              <a:buSzPct val="65000"/>
              <a:buFont typeface="Wingdings" panose="05000000000000000000" pitchFamily="2" charset="2"/>
              <a:buChar char="Ø"/>
            </a:pPr>
            <a:r>
              <a:rPr lang="zh-CN" altLang="en-US" sz="2400" b="1" dirty="0">
                <a:solidFill>
                  <a:srgbClr val="00B050"/>
                </a:solidFill>
                <a:latin typeface="+mn-ea"/>
              </a:rPr>
              <a:t>模式识别：</a:t>
            </a:r>
            <a:r>
              <a:rPr lang="zh-CN" altLang="en-US" sz="2400" b="1" dirty="0">
                <a:solidFill>
                  <a:srgbClr val="0000FF"/>
                </a:solidFill>
                <a:latin typeface="+mn-ea"/>
              </a:rPr>
              <a:t>概述、方法</a:t>
            </a:r>
            <a:endParaRPr lang="zh-CN" altLang="en-US" sz="2400" b="1" dirty="0">
              <a:solidFill>
                <a:srgbClr val="0000FF"/>
              </a:solidFill>
              <a:latin typeface="+mn-ea"/>
            </a:endParaRPr>
          </a:p>
          <a:p>
            <a:pPr marL="342900" indent="-342900" algn="just">
              <a:spcBef>
                <a:spcPct val="50000"/>
              </a:spcBef>
              <a:buClr>
                <a:schemeClr val="accent1"/>
              </a:buClr>
              <a:buSzPct val="65000"/>
              <a:buFont typeface="Wingdings" panose="05000000000000000000" pitchFamily="2" charset="2"/>
              <a:buChar char="Ø"/>
            </a:pPr>
            <a:r>
              <a:rPr lang="zh-CN" altLang="en-US" sz="2400" b="1" dirty="0">
                <a:solidFill>
                  <a:srgbClr val="00B050"/>
                </a:solidFill>
                <a:latin typeface="+mn-ea"/>
              </a:rPr>
              <a:t>机器学习</a:t>
            </a:r>
            <a:r>
              <a:rPr lang="zh-CN" altLang="en-US" sz="2400" b="1" dirty="0" smtClean="0">
                <a:solidFill>
                  <a:srgbClr val="00B050"/>
                </a:solidFill>
                <a:latin typeface="+mn-ea"/>
              </a:rPr>
              <a:t>：</a:t>
            </a:r>
            <a:endParaRPr lang="en-US" altLang="zh-CN" sz="2400" b="1" dirty="0" smtClean="0">
              <a:solidFill>
                <a:srgbClr val="00B050"/>
              </a:solidFill>
              <a:latin typeface="+mn-ea"/>
            </a:endParaRPr>
          </a:p>
          <a:p>
            <a:pPr marL="342900" indent="-342900" algn="just">
              <a:spcBef>
                <a:spcPct val="50000"/>
              </a:spcBef>
              <a:buClr>
                <a:schemeClr val="accent1"/>
              </a:buClr>
              <a:buSzPct val="65000"/>
            </a:pPr>
            <a:r>
              <a:rPr lang="zh-CN" altLang="en-US" sz="2400" b="1" dirty="0" smtClean="0">
                <a:solidFill>
                  <a:srgbClr val="00B050"/>
                </a:solidFill>
                <a:latin typeface="+mn-ea"/>
              </a:rPr>
              <a:t>     </a:t>
            </a:r>
            <a:r>
              <a:rPr lang="zh-CN" altLang="en-US" sz="2400" b="1" dirty="0" smtClean="0">
                <a:solidFill>
                  <a:srgbClr val="310BD5"/>
                </a:solidFill>
                <a:latin typeface="+mn-ea"/>
              </a:rPr>
              <a:t>经典</a:t>
            </a:r>
            <a:r>
              <a:rPr lang="zh-CN" altLang="en-US" sz="2400" b="1" dirty="0" smtClean="0">
                <a:solidFill>
                  <a:srgbClr val="0000FF"/>
                </a:solidFill>
                <a:latin typeface="+mn-ea"/>
              </a:rPr>
              <a:t>学习</a:t>
            </a:r>
            <a:r>
              <a:rPr lang="zh-CN" altLang="en-US" sz="2400" b="1" dirty="0">
                <a:solidFill>
                  <a:srgbClr val="0000FF"/>
                </a:solidFill>
                <a:latin typeface="+mn-ea"/>
              </a:rPr>
              <a:t>、集成学习、深度</a:t>
            </a:r>
            <a:r>
              <a:rPr lang="zh-CN" altLang="en-US" sz="2400" b="1" dirty="0" smtClean="0">
                <a:solidFill>
                  <a:srgbClr val="0000FF"/>
                </a:solidFill>
                <a:latin typeface="+mn-ea"/>
              </a:rPr>
              <a:t>学习、强化学习、迁移学习</a:t>
            </a:r>
            <a:endParaRPr lang="zh-CN" altLang="en-US" sz="2400" b="1" dirty="0">
              <a:solidFill>
                <a:srgbClr val="0000FF"/>
              </a:solidFill>
              <a:latin typeface="+mn-ea"/>
            </a:endParaRPr>
          </a:p>
        </p:txBody>
      </p:sp>
      <p:sp>
        <p:nvSpPr>
          <p:cNvPr id="13318" name="Rectangle 6"/>
          <p:cNvSpPr>
            <a:spLocks noChangeArrowheads="1"/>
          </p:cNvSpPr>
          <p:nvPr/>
        </p:nvSpPr>
        <p:spPr bwMode="auto">
          <a:xfrm>
            <a:off x="395536" y="1340768"/>
            <a:ext cx="8305800" cy="1439863"/>
          </a:xfrm>
          <a:prstGeom prst="rect">
            <a:avLst/>
          </a:prstGeom>
          <a:noFill/>
          <a:ln w="9525">
            <a:noFill/>
            <a:miter lim="800000"/>
          </a:ln>
          <a:effectLst>
            <a:glow rad="228600">
              <a:schemeClr val="accent3">
                <a:satMod val="175000"/>
                <a:alpha val="40000"/>
              </a:schemeClr>
            </a:glow>
            <a:outerShdw blurRad="50800" dist="38100" algn="l" rotWithShape="0">
              <a:prstClr val="black">
                <a:alpha val="40000"/>
              </a:prstClr>
            </a:outerShdw>
          </a:effectLst>
        </p:spPr>
        <p:txBody>
          <a:bodyPr/>
          <a:lstStyle/>
          <a:p>
            <a:pPr marL="342900" indent="-342900" algn="just">
              <a:spcBef>
                <a:spcPct val="50000"/>
              </a:spcBef>
              <a:buClr>
                <a:schemeClr val="accent1"/>
              </a:buClr>
              <a:buSzPct val="80000"/>
              <a:buBlip>
                <a:blip r:embed="rId1"/>
              </a:buBlip>
            </a:pPr>
            <a:r>
              <a:rPr lang="zh-CN" altLang="en-US" sz="2800" b="1" dirty="0" smtClean="0">
                <a:solidFill>
                  <a:srgbClr val="C00000"/>
                </a:solidFill>
                <a:effectLst>
                  <a:outerShdw blurRad="38100" dist="38100" dir="2700000" algn="tl">
                    <a:srgbClr val="000000">
                      <a:alpha val="43137"/>
                    </a:srgbClr>
                  </a:outerShdw>
                </a:effectLst>
                <a:latin typeface="+mn-ea"/>
              </a:rPr>
              <a:t>目前</a:t>
            </a:r>
            <a:r>
              <a:rPr lang="zh-CN" altLang="en-US" sz="2800" b="1" dirty="0">
                <a:solidFill>
                  <a:srgbClr val="C00000"/>
                </a:solidFill>
                <a:effectLst>
                  <a:outerShdw blurRad="38100" dist="38100" dir="2700000" algn="tl">
                    <a:srgbClr val="000000">
                      <a:alpha val="43137"/>
                    </a:srgbClr>
                  </a:outerShdw>
                </a:effectLst>
                <a:latin typeface="+mn-ea"/>
              </a:rPr>
              <a:t>人工智能的研究内容：</a:t>
            </a:r>
            <a:endParaRPr lang="zh-CN" altLang="en-US" sz="2800" b="1" dirty="0">
              <a:solidFill>
                <a:srgbClr val="C00000"/>
              </a:solidFill>
              <a:effectLst>
                <a:outerShdw blurRad="38100" dist="38100" dir="2700000" algn="tl">
                  <a:srgbClr val="000000">
                    <a:alpha val="43137"/>
                  </a:srgbClr>
                </a:outerShdw>
              </a:effectLst>
              <a:latin typeface="+mn-ea"/>
            </a:endParaRPr>
          </a:p>
          <a:p>
            <a:pPr marL="342900" indent="-342900" algn="just">
              <a:spcBef>
                <a:spcPct val="50000"/>
              </a:spcBef>
              <a:buClr>
                <a:schemeClr val="accent1"/>
              </a:buClr>
              <a:buSzPct val="65000"/>
              <a:buFont typeface="Wingdings" panose="05000000000000000000" pitchFamily="2" charset="2"/>
              <a:buNone/>
            </a:pPr>
            <a:r>
              <a:rPr lang="zh-CN" altLang="en-US" sz="2400" b="1" dirty="0" smtClean="0">
                <a:solidFill>
                  <a:srgbClr val="0000FF"/>
                </a:solidFill>
                <a:latin typeface="+mn-ea"/>
              </a:rPr>
              <a:t>     知识</a:t>
            </a:r>
            <a:r>
              <a:rPr lang="zh-CN" altLang="en-US" sz="2400" b="1" dirty="0">
                <a:solidFill>
                  <a:srgbClr val="0000FF"/>
                </a:solidFill>
                <a:latin typeface="+mn-ea"/>
              </a:rPr>
              <a:t>的表示、知识的应用、知识的获取；</a:t>
            </a:r>
            <a:endParaRPr lang="zh-CN" altLang="en-US" sz="2400" b="1" dirty="0">
              <a:solidFill>
                <a:srgbClr val="0000FF"/>
              </a:solidFill>
              <a:latin typeface="+mn-ea"/>
            </a:endParaRPr>
          </a:p>
        </p:txBody>
      </p:sp>
      <p:sp>
        <p:nvSpPr>
          <p:cNvPr id="5"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课程简介</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6" name="直接连接符 5"/>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3318">
                                            <p:txEl>
                                              <p:pRg st="4294967295" end="4294967295"/>
                                            </p:txEl>
                                          </p:spTgt>
                                        </p:tgtEl>
                                        <p:attrNameLst>
                                          <p:attrName>style.visibility</p:attrName>
                                        </p:attrNameLst>
                                      </p:cBhvr>
                                      <p:to>
                                        <p:strVal val="visible"/>
                                      </p:to>
                                    </p:set>
                                    <p:anim to="" calcmode="lin" valueType="num">
                                      <p:cBhvr>
                                        <p:cTn id="7" dur="1" fill="hold"/>
                                        <p:tgtEl>
                                          <p:spTgt spid="13318">
                                            <p:txEl>
                                              <p:pRg st="4294967295" end="4294967295"/>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3318">
                                            <p:txEl>
                                              <p:pRg st="0" end="0"/>
                                            </p:txEl>
                                          </p:spTgt>
                                        </p:tgtEl>
                                        <p:attrNameLst>
                                          <p:attrName>style.visibility</p:attrName>
                                        </p:attrNameLst>
                                      </p:cBhvr>
                                      <p:to>
                                        <p:strVal val="visible"/>
                                      </p:to>
                                    </p:set>
                                    <p:anim to="" calcmode="lin" valueType="num">
                                      <p:cBhvr>
                                        <p:cTn id="12" dur="1" fill="hold"/>
                                        <p:tgtEl>
                                          <p:spTgt spid="13318">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3318">
                                            <p:txEl>
                                              <p:pRg st="1" end="1"/>
                                            </p:txEl>
                                          </p:spTgt>
                                        </p:tgtEl>
                                        <p:attrNameLst>
                                          <p:attrName>style.visibility</p:attrName>
                                        </p:attrNameLst>
                                      </p:cBhvr>
                                      <p:to>
                                        <p:strVal val="visible"/>
                                      </p:to>
                                    </p:set>
                                    <p:anim to="" calcmode="lin" valueType="num">
                                      <p:cBhvr>
                                        <p:cTn id="17" dur="1" fill="hold"/>
                                        <p:tgtEl>
                                          <p:spTgt spid="13318">
                                            <p:txEl>
                                              <p:pRg st="1" end="1"/>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3316">
                                            <p:txEl>
                                              <p:pRg st="0" end="0"/>
                                            </p:txEl>
                                          </p:spTgt>
                                        </p:tgtEl>
                                        <p:attrNameLst>
                                          <p:attrName>style.visibility</p:attrName>
                                        </p:attrNameLst>
                                      </p:cBhvr>
                                      <p:to>
                                        <p:strVal val="visible"/>
                                      </p:to>
                                    </p:set>
                                    <p:anim to="" calcmode="lin" valueType="num">
                                      <p:cBhvr>
                                        <p:cTn id="22" dur="1" fill="hold"/>
                                        <p:tgtEl>
                                          <p:spTgt spid="13316">
                                            <p:txEl>
                                              <p:pRg st="0" end="0"/>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3316">
                                            <p:txEl>
                                              <p:pRg st="1" end="1"/>
                                            </p:txEl>
                                          </p:spTgt>
                                        </p:tgtEl>
                                        <p:attrNameLst>
                                          <p:attrName>style.visibility</p:attrName>
                                        </p:attrNameLst>
                                      </p:cBhvr>
                                      <p:to>
                                        <p:strVal val="visible"/>
                                      </p:to>
                                    </p:set>
                                    <p:anim to="" calcmode="lin" valueType="num">
                                      <p:cBhvr>
                                        <p:cTn id="27" dur="1" fill="hold"/>
                                        <p:tgtEl>
                                          <p:spTgt spid="13316">
                                            <p:txEl>
                                              <p:pRg st="1" end="1"/>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13316">
                                            <p:txEl>
                                              <p:pRg st="2" end="2"/>
                                            </p:txEl>
                                          </p:spTgt>
                                        </p:tgtEl>
                                        <p:attrNameLst>
                                          <p:attrName>style.visibility</p:attrName>
                                        </p:attrNameLst>
                                      </p:cBhvr>
                                      <p:to>
                                        <p:strVal val="visible"/>
                                      </p:to>
                                    </p:set>
                                    <p:anim to="" calcmode="lin" valueType="num">
                                      <p:cBhvr>
                                        <p:cTn id="32" dur="1" fill="hold"/>
                                        <p:tgtEl>
                                          <p:spTgt spid="13316">
                                            <p:txEl>
                                              <p:pRg st="2" end="2"/>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13316">
                                            <p:txEl>
                                              <p:pRg st="3" end="3"/>
                                            </p:txEl>
                                          </p:spTgt>
                                        </p:tgtEl>
                                        <p:attrNameLst>
                                          <p:attrName>style.visibility</p:attrName>
                                        </p:attrNameLst>
                                      </p:cBhvr>
                                      <p:to>
                                        <p:strVal val="visible"/>
                                      </p:to>
                                    </p:set>
                                    <p:anim to="" calcmode="lin" valueType="num">
                                      <p:cBhvr>
                                        <p:cTn id="37" dur="1" fill="hold"/>
                                        <p:tgtEl>
                                          <p:spTgt spid="13316">
                                            <p:txEl>
                                              <p:pRg st="3" end="3"/>
                                            </p:txEl>
                                          </p:spTgt>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13316">
                                            <p:txEl>
                                              <p:pRg st="4" end="4"/>
                                            </p:txEl>
                                          </p:spTgt>
                                        </p:tgtEl>
                                        <p:attrNameLst>
                                          <p:attrName>style.visibility</p:attrName>
                                        </p:attrNameLst>
                                      </p:cBhvr>
                                      <p:to>
                                        <p:strVal val="visible"/>
                                      </p:to>
                                    </p:set>
                                    <p:anim to="" calcmode="lin" valueType="num">
                                      <p:cBhvr>
                                        <p:cTn id="42" dur="1" fill="hold"/>
                                        <p:tgtEl>
                                          <p:spTgt spid="13316">
                                            <p:txEl>
                                              <p:pRg st="4" end="4"/>
                                            </p:txEl>
                                          </p:spTgt>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13316">
                                            <p:txEl>
                                              <p:pRg st="5" end="5"/>
                                            </p:txEl>
                                          </p:spTgt>
                                        </p:tgtEl>
                                        <p:attrNameLst>
                                          <p:attrName>style.visibility</p:attrName>
                                        </p:attrNameLst>
                                      </p:cBhvr>
                                      <p:to>
                                        <p:strVal val="visible"/>
                                      </p:to>
                                    </p:set>
                                    <p:anim to="" calcmode="lin" valueType="num">
                                      <p:cBhvr>
                                        <p:cTn id="47" dur="1" fill="hold"/>
                                        <p:tgtEl>
                                          <p:spTgt spid="13316">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utoUpdateAnimBg="0" build="p"/>
      <p:bldP spid="13318" grpId="0" autoUpdateAnimBg="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547664" y="2060848"/>
            <a:ext cx="4896544" cy="2880320"/>
          </a:xfrm>
          <a:prstGeom prst="ellipse">
            <a:avLst/>
          </a:prstGeom>
          <a:solidFill>
            <a:schemeClr val="accent6">
              <a:lumMod val="20000"/>
              <a:lumOff val="80000"/>
            </a:schemeClr>
          </a:solidFill>
          <a:ln w="38100">
            <a:solidFill>
              <a:srgbClr val="CC66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547664" y="1988840"/>
            <a:ext cx="7056784" cy="3024336"/>
          </a:xfrm>
          <a:prstGeom prst="ellipse">
            <a:avLst/>
          </a:prstGeom>
          <a:noFill/>
          <a:ln w="38100">
            <a:solidFill>
              <a:srgbClr val="FF99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23528" y="1988840"/>
            <a:ext cx="6120680" cy="3024336"/>
          </a:xfrm>
          <a:prstGeom prst="ellipse">
            <a:avLst/>
          </a:prstGeom>
          <a:noFill/>
          <a:ln w="38100">
            <a:solidFill>
              <a:srgbClr val="310BD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课程简介</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6" name="直接连接符 5"/>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3275856" y="2780928"/>
            <a:ext cx="1368152" cy="1152128"/>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3419872" y="3068960"/>
            <a:ext cx="1008112" cy="584775"/>
          </a:xfrm>
          <a:prstGeom prst="rect">
            <a:avLst/>
          </a:prstGeom>
          <a:noFill/>
        </p:spPr>
        <p:txBody>
          <a:bodyPr wrap="square" rtlCol="0">
            <a:spAutoFit/>
          </a:bodyPr>
          <a:lstStyle/>
          <a:p>
            <a:pPr algn="ctr"/>
            <a:r>
              <a:rPr lang="zh-CN" altLang="en-US" sz="3200" b="1" dirty="0" smtClean="0">
                <a:solidFill>
                  <a:srgbClr val="310BD5"/>
                </a:solidFill>
                <a:effectLst>
                  <a:outerShdw blurRad="38100" dist="38100" dir="2700000" algn="tl">
                    <a:srgbClr val="000000">
                      <a:alpha val="43137"/>
                    </a:srgbClr>
                  </a:outerShdw>
                </a:effectLst>
              </a:rPr>
              <a:t>知识</a:t>
            </a:r>
            <a:endParaRPr lang="zh-CN" altLang="en-US" sz="3200" b="1" dirty="0">
              <a:solidFill>
                <a:srgbClr val="310BD5"/>
              </a:solidFill>
              <a:effectLst>
                <a:outerShdw blurRad="38100" dist="38100" dir="2700000" algn="tl">
                  <a:srgbClr val="000000">
                    <a:alpha val="43137"/>
                  </a:srgbClr>
                </a:outerShdw>
              </a:effectLst>
            </a:endParaRPr>
          </a:p>
        </p:txBody>
      </p:sp>
      <p:sp>
        <p:nvSpPr>
          <p:cNvPr id="9" name="TextBox 8"/>
          <p:cNvSpPr txBox="1"/>
          <p:nvPr/>
        </p:nvSpPr>
        <p:spPr>
          <a:xfrm>
            <a:off x="1619672" y="3068960"/>
            <a:ext cx="1008112" cy="584775"/>
          </a:xfrm>
          <a:prstGeom prst="rect">
            <a:avLst/>
          </a:prstGeom>
          <a:noFill/>
          <a:ln>
            <a:noFill/>
          </a:ln>
        </p:spPr>
        <p:txBody>
          <a:bodyPr wrap="square" rtlCol="0">
            <a:spAutoFit/>
          </a:bodyPr>
          <a:lstStyle/>
          <a:p>
            <a:pPr algn="ctr"/>
            <a:r>
              <a:rPr lang="zh-CN" altLang="en-US" sz="3200" b="1" dirty="0" smtClean="0">
                <a:solidFill>
                  <a:srgbClr val="00B050"/>
                </a:solidFill>
                <a:effectLst>
                  <a:outerShdw blurRad="38100" dist="38100" dir="2700000" algn="tl">
                    <a:srgbClr val="000000">
                      <a:alpha val="43137"/>
                    </a:srgbClr>
                  </a:outerShdw>
                </a:effectLst>
              </a:rPr>
              <a:t>表达</a:t>
            </a:r>
            <a:endParaRPr lang="zh-CN" altLang="en-US" sz="3200" b="1" dirty="0">
              <a:solidFill>
                <a:srgbClr val="00B050"/>
              </a:solidFill>
              <a:effectLst>
                <a:outerShdw blurRad="38100" dist="38100" dir="2700000" algn="tl">
                  <a:srgbClr val="000000">
                    <a:alpha val="43137"/>
                  </a:srgbClr>
                </a:outerShdw>
              </a:effectLst>
            </a:endParaRPr>
          </a:p>
        </p:txBody>
      </p:sp>
      <p:sp>
        <p:nvSpPr>
          <p:cNvPr id="10" name="TextBox 9"/>
          <p:cNvSpPr txBox="1"/>
          <p:nvPr/>
        </p:nvSpPr>
        <p:spPr>
          <a:xfrm>
            <a:off x="5292080" y="2996952"/>
            <a:ext cx="1008112" cy="584775"/>
          </a:xfrm>
          <a:prstGeom prst="rect">
            <a:avLst/>
          </a:prstGeom>
          <a:noFill/>
          <a:ln>
            <a:noFill/>
          </a:ln>
        </p:spPr>
        <p:txBody>
          <a:bodyPr wrap="square" rtlCol="0">
            <a:spAutoFit/>
          </a:bodyPr>
          <a:lstStyle/>
          <a:p>
            <a:pPr algn="ctr"/>
            <a:r>
              <a:rPr lang="zh-CN" altLang="en-US" sz="3200" b="1" dirty="0" smtClean="0">
                <a:solidFill>
                  <a:srgbClr val="00B050"/>
                </a:solidFill>
                <a:effectLst>
                  <a:outerShdw blurRad="38100" dist="38100" dir="2700000" algn="tl">
                    <a:srgbClr val="000000">
                      <a:alpha val="43137"/>
                    </a:srgbClr>
                  </a:outerShdw>
                </a:effectLst>
              </a:rPr>
              <a:t>获取</a:t>
            </a:r>
            <a:endParaRPr lang="zh-CN" altLang="en-US" sz="3200" b="1" dirty="0">
              <a:solidFill>
                <a:srgbClr val="00B050"/>
              </a:solidFill>
              <a:effectLst>
                <a:outerShdw blurRad="38100" dist="38100" dir="2700000" algn="tl">
                  <a:srgbClr val="000000">
                    <a:alpha val="43137"/>
                  </a:srgbClr>
                </a:outerShdw>
              </a:effectLst>
            </a:endParaRPr>
          </a:p>
        </p:txBody>
      </p:sp>
      <p:sp>
        <p:nvSpPr>
          <p:cNvPr id="11" name="TextBox 10"/>
          <p:cNvSpPr txBox="1"/>
          <p:nvPr/>
        </p:nvSpPr>
        <p:spPr>
          <a:xfrm>
            <a:off x="3563888" y="4293096"/>
            <a:ext cx="1008112" cy="584775"/>
          </a:xfrm>
          <a:prstGeom prst="rect">
            <a:avLst/>
          </a:prstGeom>
          <a:noFill/>
          <a:ln>
            <a:noFill/>
          </a:ln>
        </p:spPr>
        <p:txBody>
          <a:bodyPr wrap="square" rtlCol="0">
            <a:spAutoFit/>
          </a:bodyPr>
          <a:lstStyle/>
          <a:p>
            <a:pPr algn="ctr"/>
            <a:r>
              <a:rPr lang="zh-CN" altLang="en-US" sz="3200" b="1" dirty="0" smtClean="0">
                <a:solidFill>
                  <a:srgbClr val="00B050"/>
                </a:solidFill>
                <a:effectLst>
                  <a:outerShdw blurRad="38100" dist="38100" dir="2700000" algn="tl">
                    <a:srgbClr val="000000">
                      <a:alpha val="43137"/>
                    </a:srgbClr>
                  </a:outerShdw>
                </a:effectLst>
              </a:rPr>
              <a:t>应用</a:t>
            </a:r>
            <a:endParaRPr lang="zh-CN" altLang="en-US" sz="3200" b="1" dirty="0">
              <a:solidFill>
                <a:srgbClr val="00B050"/>
              </a:solidFill>
              <a:effectLst>
                <a:outerShdw blurRad="38100" dist="38100" dir="2700000" algn="tl">
                  <a:srgbClr val="000000">
                    <a:alpha val="43137"/>
                  </a:srgbClr>
                </a:outerShdw>
              </a:effectLst>
            </a:endParaRPr>
          </a:p>
        </p:txBody>
      </p:sp>
      <p:sp>
        <p:nvSpPr>
          <p:cNvPr id="12" name="右箭头 11"/>
          <p:cNvSpPr/>
          <p:nvPr/>
        </p:nvSpPr>
        <p:spPr>
          <a:xfrm>
            <a:off x="2627784" y="3284984"/>
            <a:ext cx="64807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4644008" y="3284984"/>
            <a:ext cx="64807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3995936" y="3933056"/>
            <a:ext cx="144016"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395536" y="1484784"/>
            <a:ext cx="2088232" cy="521970"/>
          </a:xfrm>
          <a:prstGeom prst="rect">
            <a:avLst/>
          </a:prstGeom>
          <a:noFill/>
        </p:spPr>
        <p:txBody>
          <a:bodyPr wrap="square" rtlCol="0">
            <a:spAutoFit/>
          </a:bodyPr>
          <a:lstStyle/>
          <a:p>
            <a:pPr algn="ctr"/>
            <a:r>
              <a:rPr lang="zh-CN" altLang="en-US" sz="2800" b="1" dirty="0" smtClean="0">
                <a:solidFill>
                  <a:srgbClr val="310BD5"/>
                </a:solidFill>
              </a:rPr>
              <a:t>人工智能</a:t>
            </a:r>
            <a:r>
              <a:rPr lang="en-US" altLang="zh-CN" sz="2800" b="1" dirty="0" smtClean="0">
                <a:solidFill>
                  <a:srgbClr val="310BD5"/>
                </a:solidFill>
              </a:rPr>
              <a:t>AI</a:t>
            </a:r>
            <a:endParaRPr lang="en-US" altLang="zh-CN" sz="2800" b="1" dirty="0" smtClean="0">
              <a:solidFill>
                <a:srgbClr val="310BD5"/>
              </a:solidFill>
            </a:endParaRPr>
          </a:p>
        </p:txBody>
      </p:sp>
      <p:sp>
        <p:nvSpPr>
          <p:cNvPr id="19" name="TextBox 18"/>
          <p:cNvSpPr txBox="1"/>
          <p:nvPr/>
        </p:nvSpPr>
        <p:spPr>
          <a:xfrm>
            <a:off x="6588125" y="1484630"/>
            <a:ext cx="2159635" cy="521970"/>
          </a:xfrm>
          <a:prstGeom prst="rect">
            <a:avLst/>
          </a:prstGeom>
          <a:noFill/>
        </p:spPr>
        <p:txBody>
          <a:bodyPr wrap="square" rtlCol="0">
            <a:spAutoFit/>
          </a:bodyPr>
          <a:lstStyle/>
          <a:p>
            <a:pPr algn="ctr"/>
            <a:r>
              <a:rPr lang="zh-CN" altLang="en-US" sz="2800" b="1" dirty="0" smtClean="0">
                <a:solidFill>
                  <a:srgbClr val="FF99FF"/>
                </a:solidFill>
              </a:rPr>
              <a:t>机器学习</a:t>
            </a:r>
            <a:r>
              <a:rPr lang="en-US" altLang="zh-CN" sz="2800" b="1" dirty="0" smtClean="0">
                <a:solidFill>
                  <a:srgbClr val="FF99FF"/>
                </a:solidFill>
              </a:rPr>
              <a:t>ML</a:t>
            </a:r>
            <a:endParaRPr lang="en-US" altLang="zh-CN" sz="2800" b="1" dirty="0" smtClean="0">
              <a:solidFill>
                <a:srgbClr val="FF99FF"/>
              </a:solidFill>
            </a:endParaRPr>
          </a:p>
        </p:txBody>
      </p:sp>
      <p:sp>
        <p:nvSpPr>
          <p:cNvPr id="20" name="TextBox 19"/>
          <p:cNvSpPr txBox="1"/>
          <p:nvPr/>
        </p:nvSpPr>
        <p:spPr>
          <a:xfrm>
            <a:off x="3203848" y="5373216"/>
            <a:ext cx="2232248" cy="521970"/>
          </a:xfrm>
          <a:prstGeom prst="rect">
            <a:avLst/>
          </a:prstGeom>
          <a:noFill/>
        </p:spPr>
        <p:txBody>
          <a:bodyPr wrap="square" rtlCol="0">
            <a:spAutoFit/>
          </a:bodyPr>
          <a:lstStyle/>
          <a:p>
            <a:pPr algn="ctr"/>
            <a:r>
              <a:rPr lang="zh-CN" altLang="en-US" sz="2800" b="1" dirty="0" smtClean="0">
                <a:solidFill>
                  <a:srgbClr val="CC6600"/>
                </a:solidFill>
              </a:rPr>
              <a:t>模式识别</a:t>
            </a:r>
            <a:r>
              <a:rPr lang="en-US" altLang="zh-CN" sz="2800" b="1" dirty="0" smtClean="0">
                <a:solidFill>
                  <a:srgbClr val="CC6600"/>
                </a:solidFill>
              </a:rPr>
              <a:t>PR</a:t>
            </a:r>
            <a:endParaRPr lang="en-US" altLang="zh-CN" sz="2800" b="1" dirty="0" smtClean="0">
              <a:solidFill>
                <a:srgbClr val="CC6600"/>
              </a:solidFill>
            </a:endParaRPr>
          </a:p>
        </p:txBody>
      </p:sp>
      <p:sp>
        <p:nvSpPr>
          <p:cNvPr id="2" name="文本框 1"/>
          <p:cNvSpPr txBox="1"/>
          <p:nvPr/>
        </p:nvSpPr>
        <p:spPr>
          <a:xfrm>
            <a:off x="1392555" y="6164580"/>
            <a:ext cx="6429375" cy="645160"/>
          </a:xfrm>
          <a:prstGeom prst="rect">
            <a:avLst/>
          </a:prstGeom>
          <a:noFill/>
        </p:spPr>
        <p:txBody>
          <a:bodyPr wrap="square" rtlCol="0" anchor="t">
            <a:spAutoFit/>
          </a:bodyPr>
          <a:p>
            <a:pPr algn="ctr"/>
            <a:r>
              <a:rPr lang="en-US" altLang="zh-CN">
                <a:solidFill>
                  <a:srgbClr val="FF0000"/>
                </a:solidFill>
                <a:latin typeface="微软雅黑" panose="020B0503020204020204" pitchFamily="34" charset="-122"/>
                <a:ea typeface="微软雅黑" panose="020B0503020204020204" pitchFamily="34" charset="-122"/>
              </a:rPr>
              <a:t>AI</a:t>
            </a:r>
            <a:r>
              <a:rPr lang="zh-CN" altLang="en-US">
                <a:solidFill>
                  <a:srgbClr val="FF0000"/>
                </a:solidFill>
                <a:latin typeface="微软雅黑" panose="020B0503020204020204" pitchFamily="34" charset="-122"/>
                <a:ea typeface="微软雅黑" panose="020B0503020204020204" pitchFamily="34" charset="-122"/>
              </a:rPr>
              <a:t>，</a:t>
            </a:r>
            <a:r>
              <a:rPr lang="en-US" altLang="zh-CN">
                <a:solidFill>
                  <a:srgbClr val="FF0000"/>
                </a:solidFill>
                <a:latin typeface="微软雅黑" panose="020B0503020204020204" pitchFamily="34" charset="-122"/>
                <a:ea typeface="微软雅黑" panose="020B0503020204020204" pitchFamily="34" charset="-122"/>
              </a:rPr>
              <a:t>PR</a:t>
            </a:r>
            <a:r>
              <a:rPr lang="zh-CN" altLang="en-US">
                <a:solidFill>
                  <a:srgbClr val="FF0000"/>
                </a:solidFill>
                <a:latin typeface="微软雅黑" panose="020B0503020204020204" pitchFamily="34" charset="-122"/>
                <a:ea typeface="微软雅黑" panose="020B0503020204020204" pitchFamily="34" charset="-122"/>
              </a:rPr>
              <a:t>，</a:t>
            </a:r>
            <a:r>
              <a:rPr lang="en-US" altLang="zh-CN">
                <a:solidFill>
                  <a:srgbClr val="FF0000"/>
                </a:solidFill>
                <a:latin typeface="微软雅黑" panose="020B0503020204020204" pitchFamily="34" charset="-122"/>
                <a:ea typeface="微软雅黑" panose="020B0503020204020204" pitchFamily="34" charset="-122"/>
              </a:rPr>
              <a:t>ML</a:t>
            </a:r>
            <a:r>
              <a:rPr lang="zh-CN" altLang="en-US">
                <a:solidFill>
                  <a:srgbClr val="FF0000"/>
                </a:solidFill>
                <a:latin typeface="微软雅黑" panose="020B0503020204020204" pitchFamily="34" charset="-122"/>
                <a:ea typeface="微软雅黑" panose="020B0503020204020204" pitchFamily="34" charset="-122"/>
              </a:rPr>
              <a:t>的关系</a:t>
            </a:r>
            <a:endParaRPr lang="en-US" altLang="zh-CN">
              <a:solidFill>
                <a:srgbClr val="FF0000"/>
              </a:solidFill>
              <a:latin typeface="微软雅黑" panose="020B0503020204020204" pitchFamily="34" charset="-122"/>
              <a:ea typeface="微软雅黑" panose="020B0503020204020204" pitchFamily="34" charset="-122"/>
            </a:endParaRPr>
          </a:p>
          <a:p>
            <a:pPr algn="ctr"/>
            <a:r>
              <a:rPr lang="zh-CN" altLang="en-US">
                <a:solidFill>
                  <a:srgbClr val="FF0000"/>
                </a:solidFill>
                <a:latin typeface="微软雅黑" panose="020B0503020204020204" pitchFamily="34" charset="-122"/>
                <a:ea typeface="微软雅黑" panose="020B0503020204020204" pitchFamily="34" charset="-122"/>
              </a:rPr>
              <a:t>https://blog.csdn.net/iw1210/article/details/85071894</a:t>
            </a:r>
            <a:endParaRPr lang="zh-CN" altLang="en-US">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7" presetClass="entr" presetSubtype="4"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0" fill="hold"/>
                                        <p:tgtEl>
                                          <p:spTgt spid="16"/>
                                        </p:tgtEl>
                                        <p:attrNameLst>
                                          <p:attrName>ppt_x</p:attrName>
                                        </p:attrNameLst>
                                      </p:cBhvr>
                                      <p:tavLst>
                                        <p:tav tm="0">
                                          <p:val>
                                            <p:strVal val="#ppt_x"/>
                                          </p:val>
                                        </p:tav>
                                        <p:tav tm="100000">
                                          <p:val>
                                            <p:strVal val="#ppt_x"/>
                                          </p:val>
                                        </p:tav>
                                      </p:tavLst>
                                    </p:anim>
                                    <p:anim calcmode="lin" valueType="num">
                                      <p:cBhvr additive="base">
                                        <p:cTn id="36" dur="5000" fill="hold"/>
                                        <p:tgtEl>
                                          <p:spTgt spid="16"/>
                                        </p:tgtEl>
                                        <p:attrNameLst>
                                          <p:attrName>ppt_y</p:attrName>
                                        </p:attrNameLst>
                                      </p:cBhvr>
                                      <p:tavLst>
                                        <p:tav tm="0">
                                          <p:val>
                                            <p:strVal val="1+#ppt_h/2"/>
                                          </p:val>
                                        </p:tav>
                                        <p:tav tm="100000">
                                          <p:val>
                                            <p:strVal val="#ppt_y"/>
                                          </p:val>
                                        </p:tav>
                                      </p:tavLst>
                                    </p:anim>
                                  </p:childTnLst>
                                </p:cTn>
                              </p:par>
                              <p:par>
                                <p:cTn id="37" presetID="7"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0" fill="hold"/>
                                        <p:tgtEl>
                                          <p:spTgt spid="19"/>
                                        </p:tgtEl>
                                        <p:attrNameLst>
                                          <p:attrName>ppt_x</p:attrName>
                                        </p:attrNameLst>
                                      </p:cBhvr>
                                      <p:tavLst>
                                        <p:tav tm="0">
                                          <p:val>
                                            <p:strVal val="#ppt_x"/>
                                          </p:val>
                                        </p:tav>
                                        <p:tav tm="100000">
                                          <p:val>
                                            <p:strVal val="#ppt_x"/>
                                          </p:val>
                                        </p:tav>
                                      </p:tavLst>
                                    </p:anim>
                                    <p:anim calcmode="lin" valueType="num">
                                      <p:cBhvr additive="base">
                                        <p:cTn id="40" dur="50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animBg="1"/>
      <p:bldP spid="12" grpId="0" animBg="1"/>
      <p:bldP spid="9" grpId="0"/>
      <p:bldP spid="14" grpId="0" animBg="1"/>
      <p:bldP spid="11" grpId="0"/>
      <p:bldP spid="13" grpId="0" animBg="1"/>
      <p:bldP spid="10" grpId="0"/>
      <p:bldP spid="18" grpId="1"/>
      <p:bldP spid="7" grpId="1" animBg="1"/>
      <p:bldP spid="12" grpId="1" animBg="1"/>
      <p:bldP spid="9" grpId="1"/>
      <p:bldP spid="14" grpId="1" animBg="1"/>
      <p:bldP spid="11" grpId="1"/>
      <p:bldP spid="13" grpId="1" animBg="1"/>
      <p:bldP spid="10" grpId="1"/>
      <p:bldP spid="17" grpId="0" animBg="1"/>
      <p:bldP spid="20" grpId="0"/>
      <p:bldP spid="17" grpId="1" animBg="1"/>
      <p:bldP spid="20" grpId="1"/>
      <p:bldP spid="16" grpId="0" animBg="1"/>
      <p:bldP spid="19" grpId="0"/>
      <p:bldP spid="16" grpId="1" animBg="1"/>
      <p:bldP spid="19"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547664" y="2060848"/>
            <a:ext cx="4896544" cy="2880320"/>
          </a:xfrm>
          <a:prstGeom prst="ellipse">
            <a:avLst/>
          </a:prstGeom>
          <a:solidFill>
            <a:schemeClr val="accent6">
              <a:lumMod val="20000"/>
              <a:lumOff val="80000"/>
            </a:schemeClr>
          </a:solidFill>
          <a:ln w="38100">
            <a:solidFill>
              <a:srgbClr val="CC66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547664" y="1988840"/>
            <a:ext cx="7056784" cy="3024336"/>
          </a:xfrm>
          <a:prstGeom prst="ellipse">
            <a:avLst/>
          </a:prstGeom>
          <a:noFill/>
          <a:ln w="38100">
            <a:solidFill>
              <a:srgbClr val="FF99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23528" y="1988840"/>
            <a:ext cx="6120680" cy="3024336"/>
          </a:xfrm>
          <a:prstGeom prst="ellipse">
            <a:avLst/>
          </a:prstGeom>
          <a:noFill/>
          <a:ln w="38100">
            <a:solidFill>
              <a:srgbClr val="310BD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课程简介</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6" name="直接连接符 5"/>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3275856" y="2780928"/>
            <a:ext cx="1368152" cy="1152128"/>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3419872" y="3068960"/>
            <a:ext cx="1008112" cy="584775"/>
          </a:xfrm>
          <a:prstGeom prst="rect">
            <a:avLst/>
          </a:prstGeom>
          <a:noFill/>
        </p:spPr>
        <p:txBody>
          <a:bodyPr wrap="square" rtlCol="0">
            <a:spAutoFit/>
          </a:bodyPr>
          <a:lstStyle/>
          <a:p>
            <a:pPr algn="ctr"/>
            <a:r>
              <a:rPr lang="zh-CN" altLang="en-US" sz="3200" b="1" dirty="0" smtClean="0">
                <a:solidFill>
                  <a:srgbClr val="310BD5"/>
                </a:solidFill>
                <a:effectLst>
                  <a:outerShdw blurRad="38100" dist="38100" dir="2700000" algn="tl">
                    <a:srgbClr val="000000">
                      <a:alpha val="43137"/>
                    </a:srgbClr>
                  </a:outerShdw>
                </a:effectLst>
              </a:rPr>
              <a:t>知识</a:t>
            </a:r>
            <a:endParaRPr lang="zh-CN" altLang="en-US" sz="3200" b="1" dirty="0">
              <a:solidFill>
                <a:srgbClr val="310BD5"/>
              </a:solidFill>
              <a:effectLst>
                <a:outerShdw blurRad="38100" dist="38100" dir="2700000" algn="tl">
                  <a:srgbClr val="000000">
                    <a:alpha val="43137"/>
                  </a:srgbClr>
                </a:outerShdw>
              </a:effectLst>
            </a:endParaRPr>
          </a:p>
        </p:txBody>
      </p:sp>
      <p:sp>
        <p:nvSpPr>
          <p:cNvPr id="9" name="TextBox 8"/>
          <p:cNvSpPr txBox="1"/>
          <p:nvPr/>
        </p:nvSpPr>
        <p:spPr>
          <a:xfrm>
            <a:off x="1619672" y="3068960"/>
            <a:ext cx="1008112" cy="584775"/>
          </a:xfrm>
          <a:prstGeom prst="rect">
            <a:avLst/>
          </a:prstGeom>
          <a:noFill/>
          <a:ln>
            <a:noFill/>
          </a:ln>
        </p:spPr>
        <p:txBody>
          <a:bodyPr wrap="square" rtlCol="0">
            <a:spAutoFit/>
          </a:bodyPr>
          <a:lstStyle/>
          <a:p>
            <a:pPr algn="ctr"/>
            <a:r>
              <a:rPr lang="zh-CN" altLang="en-US" sz="3200" b="1" dirty="0" smtClean="0">
                <a:solidFill>
                  <a:srgbClr val="00B050"/>
                </a:solidFill>
                <a:effectLst>
                  <a:outerShdw blurRad="38100" dist="38100" dir="2700000" algn="tl">
                    <a:srgbClr val="000000">
                      <a:alpha val="43137"/>
                    </a:srgbClr>
                  </a:outerShdw>
                </a:effectLst>
              </a:rPr>
              <a:t>表达</a:t>
            </a:r>
            <a:endParaRPr lang="zh-CN" altLang="en-US" sz="3200" b="1" dirty="0">
              <a:solidFill>
                <a:srgbClr val="00B050"/>
              </a:solidFill>
              <a:effectLst>
                <a:outerShdw blurRad="38100" dist="38100" dir="2700000" algn="tl">
                  <a:srgbClr val="000000">
                    <a:alpha val="43137"/>
                  </a:srgbClr>
                </a:outerShdw>
              </a:effectLst>
            </a:endParaRPr>
          </a:p>
        </p:txBody>
      </p:sp>
      <p:sp>
        <p:nvSpPr>
          <p:cNvPr id="10" name="TextBox 9"/>
          <p:cNvSpPr txBox="1"/>
          <p:nvPr/>
        </p:nvSpPr>
        <p:spPr>
          <a:xfrm>
            <a:off x="5292080" y="2996952"/>
            <a:ext cx="1008112" cy="584775"/>
          </a:xfrm>
          <a:prstGeom prst="rect">
            <a:avLst/>
          </a:prstGeom>
          <a:noFill/>
          <a:ln>
            <a:noFill/>
          </a:ln>
        </p:spPr>
        <p:txBody>
          <a:bodyPr wrap="square" rtlCol="0">
            <a:spAutoFit/>
          </a:bodyPr>
          <a:lstStyle/>
          <a:p>
            <a:pPr algn="ctr"/>
            <a:r>
              <a:rPr lang="zh-CN" altLang="en-US" sz="3200" b="1" dirty="0" smtClean="0">
                <a:solidFill>
                  <a:srgbClr val="00B050"/>
                </a:solidFill>
                <a:effectLst>
                  <a:outerShdw blurRad="38100" dist="38100" dir="2700000" algn="tl">
                    <a:srgbClr val="000000">
                      <a:alpha val="43137"/>
                    </a:srgbClr>
                  </a:outerShdw>
                </a:effectLst>
              </a:rPr>
              <a:t>获取</a:t>
            </a:r>
            <a:endParaRPr lang="zh-CN" altLang="en-US" sz="3200" b="1" dirty="0">
              <a:solidFill>
                <a:srgbClr val="00B050"/>
              </a:solidFill>
              <a:effectLst>
                <a:outerShdw blurRad="38100" dist="38100" dir="2700000" algn="tl">
                  <a:srgbClr val="000000">
                    <a:alpha val="43137"/>
                  </a:srgbClr>
                </a:outerShdw>
              </a:effectLst>
            </a:endParaRPr>
          </a:p>
        </p:txBody>
      </p:sp>
      <p:sp>
        <p:nvSpPr>
          <p:cNvPr id="11" name="TextBox 10"/>
          <p:cNvSpPr txBox="1"/>
          <p:nvPr/>
        </p:nvSpPr>
        <p:spPr>
          <a:xfrm>
            <a:off x="3563888" y="4293096"/>
            <a:ext cx="1008112" cy="584775"/>
          </a:xfrm>
          <a:prstGeom prst="rect">
            <a:avLst/>
          </a:prstGeom>
          <a:noFill/>
          <a:ln>
            <a:noFill/>
          </a:ln>
        </p:spPr>
        <p:txBody>
          <a:bodyPr wrap="square" rtlCol="0">
            <a:spAutoFit/>
          </a:bodyPr>
          <a:lstStyle/>
          <a:p>
            <a:pPr algn="ctr"/>
            <a:r>
              <a:rPr lang="zh-CN" altLang="en-US" sz="3200" b="1" dirty="0" smtClean="0">
                <a:solidFill>
                  <a:srgbClr val="00B050"/>
                </a:solidFill>
                <a:effectLst>
                  <a:outerShdw blurRad="38100" dist="38100" dir="2700000" algn="tl">
                    <a:srgbClr val="000000">
                      <a:alpha val="43137"/>
                    </a:srgbClr>
                  </a:outerShdw>
                </a:effectLst>
              </a:rPr>
              <a:t>应用</a:t>
            </a:r>
            <a:endParaRPr lang="zh-CN" altLang="en-US" sz="3200" b="1" dirty="0">
              <a:solidFill>
                <a:srgbClr val="00B050"/>
              </a:solidFill>
              <a:effectLst>
                <a:outerShdw blurRad="38100" dist="38100" dir="2700000" algn="tl">
                  <a:srgbClr val="000000">
                    <a:alpha val="43137"/>
                  </a:srgbClr>
                </a:outerShdw>
              </a:effectLst>
            </a:endParaRPr>
          </a:p>
        </p:txBody>
      </p:sp>
      <p:sp>
        <p:nvSpPr>
          <p:cNvPr id="12" name="右箭头 11"/>
          <p:cNvSpPr/>
          <p:nvPr/>
        </p:nvSpPr>
        <p:spPr>
          <a:xfrm>
            <a:off x="2627784" y="3284984"/>
            <a:ext cx="64807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4644008" y="3284984"/>
            <a:ext cx="64807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3995936" y="3933056"/>
            <a:ext cx="144016"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395536" y="1484784"/>
            <a:ext cx="2088232" cy="521970"/>
          </a:xfrm>
          <a:prstGeom prst="rect">
            <a:avLst/>
          </a:prstGeom>
          <a:noFill/>
        </p:spPr>
        <p:txBody>
          <a:bodyPr wrap="square" rtlCol="0">
            <a:spAutoFit/>
          </a:bodyPr>
          <a:lstStyle/>
          <a:p>
            <a:pPr algn="ctr"/>
            <a:r>
              <a:rPr lang="zh-CN" altLang="en-US" sz="2800" b="1" dirty="0" smtClean="0">
                <a:solidFill>
                  <a:srgbClr val="310BD5"/>
                </a:solidFill>
              </a:rPr>
              <a:t>人工智能</a:t>
            </a:r>
            <a:r>
              <a:rPr lang="en-US" altLang="zh-CN" sz="2800" b="1" dirty="0" smtClean="0">
                <a:solidFill>
                  <a:srgbClr val="310BD5"/>
                </a:solidFill>
              </a:rPr>
              <a:t>AI</a:t>
            </a:r>
            <a:endParaRPr lang="en-US" altLang="zh-CN" sz="2800" b="1" dirty="0" smtClean="0">
              <a:solidFill>
                <a:srgbClr val="310BD5"/>
              </a:solidFill>
            </a:endParaRPr>
          </a:p>
        </p:txBody>
      </p:sp>
      <p:sp>
        <p:nvSpPr>
          <p:cNvPr id="19" name="TextBox 18"/>
          <p:cNvSpPr txBox="1"/>
          <p:nvPr/>
        </p:nvSpPr>
        <p:spPr>
          <a:xfrm>
            <a:off x="6588125" y="1484630"/>
            <a:ext cx="2159635" cy="521970"/>
          </a:xfrm>
          <a:prstGeom prst="rect">
            <a:avLst/>
          </a:prstGeom>
          <a:noFill/>
        </p:spPr>
        <p:txBody>
          <a:bodyPr wrap="square" rtlCol="0">
            <a:spAutoFit/>
          </a:bodyPr>
          <a:lstStyle/>
          <a:p>
            <a:pPr algn="ctr"/>
            <a:r>
              <a:rPr lang="zh-CN" altLang="en-US" sz="2800" b="1" dirty="0" smtClean="0">
                <a:solidFill>
                  <a:srgbClr val="FF99FF"/>
                </a:solidFill>
              </a:rPr>
              <a:t>机器学习</a:t>
            </a:r>
            <a:r>
              <a:rPr lang="en-US" altLang="zh-CN" sz="2800" b="1" dirty="0" smtClean="0">
                <a:solidFill>
                  <a:srgbClr val="FF99FF"/>
                </a:solidFill>
              </a:rPr>
              <a:t>ML</a:t>
            </a:r>
            <a:endParaRPr lang="en-US" altLang="zh-CN" sz="2800" b="1" dirty="0" smtClean="0">
              <a:solidFill>
                <a:srgbClr val="FF99FF"/>
              </a:solidFill>
            </a:endParaRPr>
          </a:p>
        </p:txBody>
      </p:sp>
      <p:sp>
        <p:nvSpPr>
          <p:cNvPr id="20" name="TextBox 19"/>
          <p:cNvSpPr txBox="1"/>
          <p:nvPr/>
        </p:nvSpPr>
        <p:spPr>
          <a:xfrm>
            <a:off x="3203848" y="5373216"/>
            <a:ext cx="2232248" cy="521970"/>
          </a:xfrm>
          <a:prstGeom prst="rect">
            <a:avLst/>
          </a:prstGeom>
          <a:noFill/>
        </p:spPr>
        <p:txBody>
          <a:bodyPr wrap="square" rtlCol="0">
            <a:spAutoFit/>
          </a:bodyPr>
          <a:lstStyle/>
          <a:p>
            <a:pPr algn="ctr"/>
            <a:r>
              <a:rPr lang="zh-CN" altLang="en-US" sz="2800" b="1" dirty="0" smtClean="0">
                <a:solidFill>
                  <a:srgbClr val="CC6600"/>
                </a:solidFill>
              </a:rPr>
              <a:t>模式识别</a:t>
            </a:r>
            <a:r>
              <a:rPr lang="en-US" altLang="zh-CN" sz="2800" b="1" dirty="0" smtClean="0">
                <a:solidFill>
                  <a:srgbClr val="CC6600"/>
                </a:solidFill>
              </a:rPr>
              <a:t>PR</a:t>
            </a:r>
            <a:endParaRPr lang="en-US" altLang="zh-CN" sz="2800" b="1" dirty="0" smtClean="0">
              <a:solidFill>
                <a:srgbClr val="CC6600"/>
              </a:solidFill>
            </a:endParaRPr>
          </a:p>
        </p:txBody>
      </p:sp>
      <p:sp>
        <p:nvSpPr>
          <p:cNvPr id="3" name="TextBox 19"/>
          <p:cNvSpPr txBox="1"/>
          <p:nvPr/>
        </p:nvSpPr>
        <p:spPr>
          <a:xfrm>
            <a:off x="1619885" y="5998845"/>
            <a:ext cx="5772785" cy="521970"/>
          </a:xfrm>
          <a:prstGeom prst="rect">
            <a:avLst/>
          </a:prstGeom>
          <a:solidFill>
            <a:schemeClr val="accent6">
              <a:lumMod val="20000"/>
              <a:lumOff val="80000"/>
            </a:schemeClr>
          </a:solidFill>
        </p:spPr>
        <p:txBody>
          <a:bodyPr wrap="square" rtlCol="0">
            <a:spAutoFit/>
          </a:bodyPr>
          <a:p>
            <a:pPr algn="ctr"/>
            <a:r>
              <a:rPr lang="zh-CN" sz="2800" b="1" dirty="0" smtClean="0">
                <a:gradFill>
                  <a:gsLst>
                    <a:gs pos="0">
                      <a:srgbClr val="FE4444"/>
                    </a:gs>
                    <a:gs pos="100000">
                      <a:srgbClr val="832B2B"/>
                    </a:gs>
                  </a:gsLst>
                  <a:lin scaled="0"/>
                </a:gradFill>
                <a:effectLst>
                  <a:outerShdw blurRad="50800" dist="38100" algn="l" rotWithShape="0">
                    <a:prstClr val="black">
                      <a:alpha val="40000"/>
                    </a:prstClr>
                  </a:outerShdw>
                </a:effectLst>
              </a:rPr>
              <a:t>深度学习是机器学习的一种形式</a:t>
            </a:r>
            <a:endParaRPr lang="zh-CN" sz="2800" b="1" dirty="0" smtClean="0">
              <a:gradFill>
                <a:gsLst>
                  <a:gs pos="0">
                    <a:srgbClr val="FE4444"/>
                  </a:gs>
                  <a:gs pos="100000">
                    <a:srgbClr val="832B2B"/>
                  </a:gs>
                </a:gsLst>
                <a:lin scaled="0"/>
              </a:gradFill>
              <a:effectLst>
                <a:outerShdw blurRad="50800" dist="38100" algn="l" rotWithShape="0">
                  <a:prstClr val="black">
                    <a:alpha val="40000"/>
                  </a:prst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7" presetClass="entr" presetSubtype="4"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0" fill="hold"/>
                                        <p:tgtEl>
                                          <p:spTgt spid="16"/>
                                        </p:tgtEl>
                                        <p:attrNameLst>
                                          <p:attrName>ppt_x</p:attrName>
                                        </p:attrNameLst>
                                      </p:cBhvr>
                                      <p:tavLst>
                                        <p:tav tm="0">
                                          <p:val>
                                            <p:strVal val="#ppt_x"/>
                                          </p:val>
                                        </p:tav>
                                        <p:tav tm="100000">
                                          <p:val>
                                            <p:strVal val="#ppt_x"/>
                                          </p:val>
                                        </p:tav>
                                      </p:tavLst>
                                    </p:anim>
                                    <p:anim calcmode="lin" valueType="num">
                                      <p:cBhvr additive="base">
                                        <p:cTn id="36" dur="5000" fill="hold"/>
                                        <p:tgtEl>
                                          <p:spTgt spid="16"/>
                                        </p:tgtEl>
                                        <p:attrNameLst>
                                          <p:attrName>ppt_y</p:attrName>
                                        </p:attrNameLst>
                                      </p:cBhvr>
                                      <p:tavLst>
                                        <p:tav tm="0">
                                          <p:val>
                                            <p:strVal val="1+#ppt_h/2"/>
                                          </p:val>
                                        </p:tav>
                                        <p:tav tm="100000">
                                          <p:val>
                                            <p:strVal val="#ppt_y"/>
                                          </p:val>
                                        </p:tav>
                                      </p:tavLst>
                                    </p:anim>
                                  </p:childTnLst>
                                </p:cTn>
                              </p:par>
                              <p:par>
                                <p:cTn id="37" presetID="7"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0" fill="hold"/>
                                        <p:tgtEl>
                                          <p:spTgt spid="19"/>
                                        </p:tgtEl>
                                        <p:attrNameLst>
                                          <p:attrName>ppt_x</p:attrName>
                                        </p:attrNameLst>
                                      </p:cBhvr>
                                      <p:tavLst>
                                        <p:tav tm="0">
                                          <p:val>
                                            <p:strVal val="#ppt_x"/>
                                          </p:val>
                                        </p:tav>
                                        <p:tav tm="100000">
                                          <p:val>
                                            <p:strVal val="#ppt_x"/>
                                          </p:val>
                                        </p:tav>
                                      </p:tavLst>
                                    </p:anim>
                                    <p:anim calcmode="lin" valueType="num">
                                      <p:cBhvr additive="base">
                                        <p:cTn id="40" dur="50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bldLvl="0" animBg="1"/>
      <p:bldP spid="12" grpId="0" bldLvl="0" animBg="1"/>
      <p:bldP spid="9" grpId="0"/>
      <p:bldP spid="14" grpId="0" bldLvl="0" animBg="1"/>
      <p:bldP spid="11" grpId="0"/>
      <p:bldP spid="13" grpId="0" bldLvl="0" animBg="1"/>
      <p:bldP spid="10" grpId="0"/>
      <p:bldP spid="18" grpId="1"/>
      <p:bldP spid="7" grpId="1" animBg="1"/>
      <p:bldP spid="12" grpId="1" animBg="1"/>
      <p:bldP spid="9" grpId="1"/>
      <p:bldP spid="14" grpId="1" animBg="1"/>
      <p:bldP spid="11" grpId="1"/>
      <p:bldP spid="13" grpId="1" animBg="1"/>
      <p:bldP spid="10" grpId="1"/>
      <p:bldP spid="17" grpId="0" bldLvl="0" animBg="1"/>
      <p:bldP spid="20" grpId="0"/>
      <p:bldP spid="17" grpId="1" animBg="1"/>
      <p:bldP spid="20" grpId="1"/>
      <p:bldP spid="16" grpId="0" bldLvl="0" animBg="1"/>
      <p:bldP spid="19" grpId="0"/>
      <p:bldP spid="16" grpId="1" animBg="1"/>
      <p:bldP spid="19" grpId="1"/>
      <p:bldP spid="3" grpId="0" bldLvl="0" animBg="1"/>
      <p:bldP spid="3"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490855" y="4765675"/>
            <a:ext cx="8569325" cy="1130300"/>
          </a:xfrm>
          <a:prstGeom prst="rect">
            <a:avLst/>
          </a:prstGeom>
          <a:noFill/>
          <a:ln w="9525">
            <a:noFill/>
            <a:miter lim="800000"/>
          </a:ln>
        </p:spPr>
        <p:txBody>
          <a:bodyPr/>
          <a:lstStyle/>
          <a:p>
            <a:pPr marL="342900" indent="-342900" algn="just">
              <a:spcBef>
                <a:spcPct val="50000"/>
              </a:spcBef>
              <a:buClr>
                <a:schemeClr val="accent1"/>
              </a:buClr>
              <a:buSzPct val="80000"/>
              <a:buBlip>
                <a:blip r:embed="rId1"/>
              </a:buBlip>
            </a:pPr>
            <a:r>
              <a:rPr lang="en-US" altLang="zh-CN" sz="2400" b="1" dirty="0">
                <a:latin typeface="+mn-ea"/>
              </a:rPr>
              <a:t> </a:t>
            </a:r>
            <a:r>
              <a:rPr lang="zh-CN" altLang="en-US" sz="2800" b="1" dirty="0">
                <a:solidFill>
                  <a:srgbClr val="C00000"/>
                </a:solidFill>
                <a:effectLst>
                  <a:outerShdw blurRad="38100" dist="38100" dir="2700000" algn="tl">
                    <a:srgbClr val="000000">
                      <a:alpha val="43137"/>
                    </a:srgbClr>
                  </a:outerShdw>
                </a:effectLst>
                <a:latin typeface="+mn-ea"/>
              </a:rPr>
              <a:t>课程成绩总评：</a:t>
            </a:r>
            <a:endParaRPr lang="zh-CN" altLang="en-US" sz="2800" b="1" dirty="0">
              <a:solidFill>
                <a:srgbClr val="C00000"/>
              </a:solidFill>
              <a:effectLst>
                <a:outerShdw blurRad="38100" dist="38100" dir="2700000" algn="tl">
                  <a:srgbClr val="000000">
                    <a:alpha val="43137"/>
                  </a:srgbClr>
                </a:outerShdw>
              </a:effectLst>
              <a:latin typeface="+mn-ea"/>
            </a:endParaRPr>
          </a:p>
          <a:p>
            <a:pPr indent="0" algn="just">
              <a:spcBef>
                <a:spcPct val="50000"/>
              </a:spcBef>
              <a:buClr>
                <a:schemeClr val="accent1"/>
              </a:buClr>
              <a:buSzPct val="80000"/>
              <a:buNone/>
            </a:pPr>
            <a:r>
              <a:rPr lang="en-US" altLang="zh-CN" sz="2400" b="1" dirty="0" smtClean="0">
                <a:solidFill>
                  <a:srgbClr val="0000FF"/>
                </a:solidFill>
                <a:latin typeface="方正姚体" panose="02010601030101010101" pitchFamily="2" charset="-122"/>
                <a:ea typeface="方正姚体" panose="02010601030101010101" pitchFamily="2" charset="-122"/>
              </a:rPr>
              <a:t>              作业40%+讨论10%+小论文20%+期末30%</a:t>
            </a:r>
            <a:endParaRPr lang="zh-CN" altLang="en-US" b="1" dirty="0" smtClean="0">
              <a:solidFill>
                <a:srgbClr val="FF0000"/>
              </a:solidFill>
              <a:latin typeface="华文楷体" panose="02010600040101010101" charset="-122"/>
              <a:ea typeface="华文楷体" panose="02010600040101010101" charset="-122"/>
              <a:cs typeface="华文楷体" panose="02010600040101010101" charset="-122"/>
              <a:sym typeface="+mn-ea"/>
            </a:endParaRPr>
          </a:p>
        </p:txBody>
      </p:sp>
      <p:sp>
        <p:nvSpPr>
          <p:cNvPr id="13318" name="Rectangle 6"/>
          <p:cNvSpPr>
            <a:spLocks noChangeArrowheads="1"/>
          </p:cNvSpPr>
          <p:nvPr/>
        </p:nvSpPr>
        <p:spPr bwMode="auto">
          <a:xfrm>
            <a:off x="395605" y="1340485"/>
            <a:ext cx="8305800" cy="520700"/>
          </a:xfrm>
          <a:prstGeom prst="rect">
            <a:avLst/>
          </a:prstGeom>
          <a:noFill/>
          <a:ln w="9525">
            <a:noFill/>
            <a:miter lim="800000"/>
          </a:ln>
          <a:effectLst>
            <a:glow rad="228600">
              <a:schemeClr val="accent3">
                <a:satMod val="175000"/>
                <a:alpha val="40000"/>
              </a:schemeClr>
            </a:glow>
            <a:outerShdw blurRad="50800" dist="38100" algn="l" rotWithShape="0">
              <a:prstClr val="black">
                <a:alpha val="40000"/>
              </a:prstClr>
            </a:outerShdw>
          </a:effectLst>
        </p:spPr>
        <p:txBody>
          <a:bodyPr/>
          <a:lstStyle/>
          <a:p>
            <a:pPr marL="342900" indent="-342900" algn="just">
              <a:spcBef>
                <a:spcPct val="50000"/>
              </a:spcBef>
              <a:buClr>
                <a:schemeClr val="accent1"/>
              </a:buClr>
              <a:buSzPct val="80000"/>
              <a:buBlip>
                <a:blip r:embed="rId1"/>
              </a:buBlip>
            </a:pPr>
            <a:r>
              <a:rPr lang="zh-CN" altLang="en-US" sz="2800" b="1" dirty="0">
                <a:solidFill>
                  <a:srgbClr val="C00000"/>
                </a:solidFill>
                <a:effectLst>
                  <a:outerShdw blurRad="38100" dist="38100" dir="2700000" algn="tl">
                    <a:srgbClr val="000000">
                      <a:alpha val="43137"/>
                    </a:srgbClr>
                  </a:outerShdw>
                </a:effectLst>
                <a:latin typeface="+mn-ea"/>
              </a:rPr>
              <a:t>课程组织</a:t>
            </a:r>
            <a:endParaRPr lang="zh-CN" altLang="en-US" sz="2400" b="1" dirty="0">
              <a:solidFill>
                <a:srgbClr val="0000FF"/>
              </a:solidFill>
              <a:latin typeface="+mn-ea"/>
            </a:endParaRPr>
          </a:p>
        </p:txBody>
      </p:sp>
      <p:sp>
        <p:nvSpPr>
          <p:cNvPr id="5"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课程简介</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6" name="直接连接符 5"/>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p:nvPr>
            <p:custDataLst>
              <p:tags r:id="rId2"/>
            </p:custDataLst>
          </p:nvPr>
        </p:nvGraphicFramePr>
        <p:xfrm>
          <a:off x="802640" y="2067560"/>
          <a:ext cx="7945755" cy="2722880"/>
        </p:xfrm>
        <a:graphic>
          <a:graphicData uri="http://schemas.openxmlformats.org/drawingml/2006/table">
            <a:tbl>
              <a:tblPr firstRow="1" bandRow="1">
                <a:tableStyleId>{5940675A-B579-460E-94D1-54222C63F5DA}</a:tableStyleId>
              </a:tblPr>
              <a:tblGrid>
                <a:gridCol w="1147445"/>
                <a:gridCol w="1918970"/>
                <a:gridCol w="3214370"/>
                <a:gridCol w="1664970"/>
              </a:tblGrid>
              <a:tr h="400685">
                <a:tc>
                  <a:txBody>
                    <a:bodyPr/>
                    <a:p>
                      <a:pPr algn="ctr">
                        <a:buNone/>
                      </a:pPr>
                      <a:r>
                        <a:rPr lang="zh-CN" altLang="en-US" b="1"/>
                        <a:t>时间</a:t>
                      </a:r>
                      <a:endParaRPr lang="zh-CN" altLang="en-US" b="1"/>
                    </a:p>
                  </a:txBody>
                  <a:tcPr>
                    <a:solidFill>
                      <a:schemeClr val="bg1"/>
                    </a:solidFill>
                  </a:tcPr>
                </a:tc>
                <a:tc>
                  <a:txBody>
                    <a:bodyPr/>
                    <a:p>
                      <a:pPr algn="ctr">
                        <a:buNone/>
                      </a:pPr>
                      <a:r>
                        <a:rPr lang="zh-CN" altLang="en-US" b="1"/>
                        <a:t>授课平台</a:t>
                      </a:r>
                      <a:endParaRPr lang="zh-CN" altLang="en-US" b="1"/>
                    </a:p>
                  </a:txBody>
                  <a:tcPr>
                    <a:solidFill>
                      <a:schemeClr val="bg1"/>
                    </a:solidFill>
                  </a:tcPr>
                </a:tc>
                <a:tc>
                  <a:txBody>
                    <a:bodyPr/>
                    <a:p>
                      <a:pPr algn="ctr">
                        <a:buNone/>
                      </a:pPr>
                      <a:r>
                        <a:rPr lang="zh-CN" altLang="en-US" b="1"/>
                        <a:t>内容</a:t>
                      </a:r>
                      <a:endParaRPr lang="zh-CN" altLang="en-US" b="1"/>
                    </a:p>
                  </a:txBody>
                  <a:tcPr>
                    <a:solidFill>
                      <a:schemeClr val="bg1"/>
                    </a:solidFill>
                  </a:tcPr>
                </a:tc>
                <a:tc>
                  <a:txBody>
                    <a:bodyPr/>
                    <a:p>
                      <a:pPr algn="ctr">
                        <a:buNone/>
                      </a:pPr>
                      <a:r>
                        <a:rPr lang="zh-CN" altLang="en-US" b="1"/>
                        <a:t>成绩</a:t>
                      </a:r>
                      <a:endParaRPr lang="zh-CN" altLang="en-US" b="1"/>
                    </a:p>
                  </a:txBody>
                  <a:tcPr>
                    <a:solidFill>
                      <a:schemeClr val="bg1"/>
                    </a:solidFill>
                  </a:tcPr>
                </a:tc>
              </a:tr>
              <a:tr h="996950">
                <a:tc>
                  <a:txBody>
                    <a:bodyPr/>
                    <a:p>
                      <a:pPr algn="ctr">
                        <a:buNone/>
                      </a:pPr>
                      <a:endParaRPr lang="zh-CN" altLang="en-US">
                        <a:latin typeface="华文楷体" panose="02010600040101010101" charset="-122"/>
                        <a:ea typeface="华文楷体" panose="02010600040101010101" charset="-122"/>
                        <a:cs typeface="华文楷体" panose="02010600040101010101" charset="-122"/>
                      </a:endParaRPr>
                    </a:p>
                    <a:p>
                      <a:pPr algn="ctr">
                        <a:buNone/>
                      </a:pPr>
                      <a:r>
                        <a:rPr lang="zh-CN" altLang="en-US">
                          <a:latin typeface="华文楷体" panose="02010600040101010101" charset="-122"/>
                          <a:ea typeface="华文楷体" panose="02010600040101010101" charset="-122"/>
                          <a:cs typeface="华文楷体" panose="02010600040101010101" charset="-122"/>
                        </a:rPr>
                        <a:t>课上</a:t>
                      </a:r>
                      <a:endParaRPr lang="zh-CN" altLang="en-US">
                        <a:latin typeface="华文楷体" panose="02010600040101010101" charset="-122"/>
                        <a:ea typeface="华文楷体" panose="02010600040101010101" charset="-122"/>
                        <a:cs typeface="华文楷体" panose="02010600040101010101" charset="-122"/>
                      </a:endParaRPr>
                    </a:p>
                  </a:txBody>
                  <a:tcPr>
                    <a:solidFill>
                      <a:schemeClr val="bg1"/>
                    </a:solidFill>
                  </a:tcPr>
                </a:tc>
                <a:tc>
                  <a:txBody>
                    <a:bodyPr/>
                    <a:p>
                      <a:pPr algn="ctr">
                        <a:buNone/>
                      </a:pPr>
                      <a:endParaRPr lang="zh-CN" altLang="en-US">
                        <a:latin typeface="华文楷体" panose="02010600040101010101" charset="-122"/>
                        <a:ea typeface="华文楷体" panose="02010600040101010101" charset="-122"/>
                      </a:endParaRPr>
                    </a:p>
                    <a:p>
                      <a:pPr algn="ctr">
                        <a:buNone/>
                      </a:pPr>
                      <a:r>
                        <a:rPr lang="zh-CN" altLang="en-US">
                          <a:latin typeface="华文楷体" panose="02010600040101010101" charset="-122"/>
                          <a:ea typeface="华文楷体" panose="02010600040101010101" charset="-122"/>
                        </a:rPr>
                        <a:t>研</a:t>
                      </a:r>
                      <a:r>
                        <a:rPr lang="en-US" altLang="zh-CN">
                          <a:latin typeface="华文楷体" panose="02010600040101010101" charset="-122"/>
                          <a:ea typeface="华文楷体" panose="02010600040101010101" charset="-122"/>
                        </a:rPr>
                        <a:t>410</a:t>
                      </a:r>
                      <a:endParaRPr lang="en-US" altLang="zh-CN">
                        <a:latin typeface="华文楷体" panose="02010600040101010101" charset="-122"/>
                        <a:ea typeface="华文楷体" panose="02010600040101010101" charset="-122"/>
                      </a:endParaRPr>
                    </a:p>
                  </a:txBody>
                  <a:tcPr>
                    <a:solidFill>
                      <a:schemeClr val="bg1"/>
                    </a:solidFill>
                  </a:tcPr>
                </a:tc>
                <a:tc>
                  <a:txBody>
                    <a:bodyPr/>
                    <a:p>
                      <a:pPr algn="l">
                        <a:buNone/>
                      </a:pPr>
                      <a:r>
                        <a:rPr lang="en-US" altLang="zh-CN">
                          <a:latin typeface="华文楷体" panose="02010600040101010101" charset="-122"/>
                          <a:ea typeface="华文楷体" panose="02010600040101010101" charset="-122"/>
                          <a:cs typeface="华文楷体" panose="02010600040101010101" charset="-122"/>
                        </a:rPr>
                        <a:t>1</a:t>
                      </a:r>
                      <a:r>
                        <a:rPr lang="zh-CN" altLang="en-US">
                          <a:latin typeface="华文楷体" panose="02010600040101010101" charset="-122"/>
                          <a:ea typeface="华文楷体" panose="02010600040101010101" charset="-122"/>
                          <a:cs typeface="华文楷体" panose="02010600040101010101" charset="-122"/>
                        </a:rPr>
                        <a:t>）上周课程任务演讲与讨论</a:t>
                      </a:r>
                      <a:endParaRPr lang="zh-CN" altLang="en-US">
                        <a:latin typeface="华文楷体" panose="02010600040101010101" charset="-122"/>
                        <a:ea typeface="华文楷体" panose="02010600040101010101" charset="-122"/>
                        <a:cs typeface="华文楷体" panose="02010600040101010101" charset="-122"/>
                      </a:endParaRPr>
                    </a:p>
                    <a:p>
                      <a:pPr algn="l">
                        <a:buNone/>
                      </a:pPr>
                      <a:r>
                        <a:rPr lang="en-US" altLang="zh-CN">
                          <a:latin typeface="华文楷体" panose="02010600040101010101" charset="-122"/>
                          <a:ea typeface="华文楷体" panose="02010600040101010101" charset="-122"/>
                          <a:cs typeface="华文楷体" panose="02010600040101010101" charset="-122"/>
                        </a:rPr>
                        <a:t>2</a:t>
                      </a:r>
                      <a:r>
                        <a:rPr lang="zh-CN" altLang="en-US">
                          <a:latin typeface="华文楷体" panose="02010600040101010101" charset="-122"/>
                          <a:ea typeface="华文楷体" panose="02010600040101010101" charset="-122"/>
                          <a:cs typeface="华文楷体" panose="02010600040101010101" charset="-122"/>
                        </a:rPr>
                        <a:t>）本周课程学习</a:t>
                      </a:r>
                      <a:endParaRPr lang="zh-CN" altLang="en-US">
                        <a:latin typeface="华文楷体" panose="02010600040101010101" charset="-122"/>
                        <a:ea typeface="华文楷体" panose="02010600040101010101" charset="-122"/>
                        <a:cs typeface="华文楷体" panose="02010600040101010101" charset="-122"/>
                      </a:endParaRPr>
                    </a:p>
                    <a:p>
                      <a:pPr algn="l">
                        <a:buNone/>
                      </a:pPr>
                      <a:r>
                        <a:rPr lang="en-US" altLang="zh-CN">
                          <a:latin typeface="华文楷体" panose="02010600040101010101" charset="-122"/>
                          <a:ea typeface="华文楷体" panose="02010600040101010101" charset="-122"/>
                          <a:cs typeface="华文楷体" panose="02010600040101010101" charset="-122"/>
                        </a:rPr>
                        <a:t>3</a:t>
                      </a:r>
                      <a:r>
                        <a:rPr lang="zh-CN" altLang="en-US">
                          <a:latin typeface="华文楷体" panose="02010600040101010101" charset="-122"/>
                          <a:ea typeface="华文楷体" panose="02010600040101010101" charset="-122"/>
                          <a:cs typeface="华文楷体" panose="02010600040101010101" charset="-122"/>
                        </a:rPr>
                        <a:t>）下周课程任务</a:t>
                      </a:r>
                      <a:endParaRPr lang="zh-CN" altLang="en-US">
                        <a:latin typeface="华文楷体" panose="02010600040101010101" charset="-122"/>
                        <a:ea typeface="华文楷体" panose="02010600040101010101" charset="-122"/>
                        <a:cs typeface="华文楷体" panose="02010600040101010101" charset="-122"/>
                      </a:endParaRPr>
                    </a:p>
                  </a:txBody>
                  <a:tcPr>
                    <a:solidFill>
                      <a:schemeClr val="bg1"/>
                    </a:solidFill>
                  </a:tcPr>
                </a:tc>
                <a:tc>
                  <a:txBody>
                    <a:bodyPr/>
                    <a:p>
                      <a:pPr algn="ctr">
                        <a:buNone/>
                      </a:pPr>
                      <a:r>
                        <a:rPr lang="zh-CN" altLang="en-US">
                          <a:latin typeface="华文楷体" panose="02010600040101010101" charset="-122"/>
                          <a:ea typeface="华文楷体" panose="02010600040101010101" charset="-122"/>
                        </a:rPr>
                        <a:t>考勤</a:t>
                      </a:r>
                      <a:endParaRPr lang="zh-CN" altLang="en-US">
                        <a:latin typeface="华文楷体" panose="02010600040101010101" charset="-122"/>
                        <a:ea typeface="华文楷体" panose="02010600040101010101" charset="-122"/>
                      </a:endParaRPr>
                    </a:p>
                    <a:p>
                      <a:pPr algn="ctr">
                        <a:buNone/>
                      </a:pPr>
                      <a:r>
                        <a:rPr lang="zh-CN" altLang="en-US">
                          <a:latin typeface="华文楷体" panose="02010600040101010101" charset="-122"/>
                          <a:ea typeface="华文楷体" panose="02010600040101010101" charset="-122"/>
                        </a:rPr>
                        <a:t>演讲</a:t>
                      </a:r>
                      <a:endParaRPr lang="zh-CN" altLang="en-US">
                        <a:latin typeface="华文楷体" panose="02010600040101010101" charset="-122"/>
                        <a:ea typeface="华文楷体" panose="02010600040101010101" charset="-122"/>
                      </a:endParaRPr>
                    </a:p>
                    <a:p>
                      <a:pPr algn="ctr">
                        <a:buNone/>
                      </a:pPr>
                      <a:r>
                        <a:rPr lang="zh-CN" altLang="en-US">
                          <a:latin typeface="华文楷体" panose="02010600040101010101" charset="-122"/>
                          <a:ea typeface="华文楷体" panose="02010600040101010101" charset="-122"/>
                        </a:rPr>
                        <a:t>讨论</a:t>
                      </a:r>
                      <a:endParaRPr lang="zh-CN" altLang="en-US">
                        <a:latin typeface="华文楷体" panose="02010600040101010101" charset="-122"/>
                        <a:ea typeface="华文楷体" panose="02010600040101010101" charset="-122"/>
                      </a:endParaRPr>
                    </a:p>
                  </a:txBody>
                  <a:tcPr>
                    <a:solidFill>
                      <a:schemeClr val="bg1"/>
                    </a:solidFill>
                  </a:tcPr>
                </a:tc>
              </a:tr>
              <a:tr h="652780">
                <a:tc>
                  <a:txBody>
                    <a:bodyPr/>
                    <a:p>
                      <a:pPr algn="ctr">
                        <a:buNone/>
                      </a:pPr>
                      <a:endParaRPr lang="zh-CN" altLang="en-US">
                        <a:latin typeface="华文楷体" panose="02010600040101010101" charset="-122"/>
                        <a:ea typeface="华文楷体" panose="02010600040101010101" charset="-122"/>
                      </a:endParaRPr>
                    </a:p>
                    <a:p>
                      <a:pPr algn="ctr">
                        <a:buNone/>
                      </a:pPr>
                      <a:r>
                        <a:rPr lang="zh-CN" altLang="en-US">
                          <a:latin typeface="华文楷体" panose="02010600040101010101" charset="-122"/>
                          <a:ea typeface="华文楷体" panose="02010600040101010101" charset="-122"/>
                        </a:rPr>
                        <a:t>课后</a:t>
                      </a:r>
                      <a:endParaRPr lang="zh-CN" altLang="en-US">
                        <a:latin typeface="华文楷体" panose="02010600040101010101" charset="-122"/>
                        <a:ea typeface="华文楷体" panose="02010600040101010101" charset="-122"/>
                      </a:endParaRPr>
                    </a:p>
                  </a:txBody>
                  <a:tcPr>
                    <a:solidFill>
                      <a:schemeClr val="bg1"/>
                    </a:solidFill>
                  </a:tcPr>
                </a:tc>
                <a:tc>
                  <a:txBody>
                    <a:bodyPr/>
                    <a:p>
                      <a:pPr algn="ctr">
                        <a:buNone/>
                      </a:pPr>
                      <a:endParaRPr lang="zh-CN" altLang="en-US">
                        <a:latin typeface="华文楷体" panose="02010600040101010101" charset="-122"/>
                        <a:ea typeface="华文楷体" panose="02010600040101010101" charset="-122"/>
                      </a:endParaRPr>
                    </a:p>
                    <a:p>
                      <a:pPr algn="ctr">
                        <a:buNone/>
                      </a:pPr>
                      <a:r>
                        <a:rPr lang="zh-CN" altLang="en-US">
                          <a:latin typeface="华文楷体" panose="02010600040101010101" charset="-122"/>
                          <a:ea typeface="华文楷体" panose="02010600040101010101" charset="-122"/>
                        </a:rPr>
                        <a:t>砺儒云课堂</a:t>
                      </a:r>
                      <a:endParaRPr lang="zh-CN" altLang="en-US">
                        <a:latin typeface="华文楷体" panose="02010600040101010101" charset="-122"/>
                        <a:ea typeface="华文楷体" panose="02010600040101010101" charset="-122"/>
                      </a:endParaRPr>
                    </a:p>
                  </a:txBody>
                  <a:tcPr>
                    <a:solidFill>
                      <a:schemeClr val="bg1"/>
                    </a:solidFill>
                  </a:tcPr>
                </a:tc>
                <a:tc>
                  <a:txBody>
                    <a:bodyPr/>
                    <a:p>
                      <a:pPr algn="l">
                        <a:buNone/>
                      </a:pPr>
                      <a:r>
                        <a:rPr lang="en-US" altLang="zh-CN">
                          <a:latin typeface="华文楷体" panose="02010600040101010101" charset="-122"/>
                          <a:ea typeface="华文楷体" panose="02010600040101010101" charset="-122"/>
                          <a:cs typeface="华文楷体" panose="02010600040101010101" charset="-122"/>
                        </a:rPr>
                        <a:t>1</a:t>
                      </a:r>
                      <a:r>
                        <a:rPr lang="zh-CN" altLang="en-US">
                          <a:latin typeface="华文楷体" panose="02010600040101010101" charset="-122"/>
                          <a:ea typeface="华文楷体" panose="02010600040101010101" charset="-122"/>
                          <a:cs typeface="华文楷体" panose="02010600040101010101" charset="-122"/>
                        </a:rPr>
                        <a:t>）复习本周学习内容、阅读和整理相关</a:t>
                      </a:r>
                      <a:r>
                        <a:rPr lang="zh-CN" altLang="en-US">
                          <a:latin typeface="华文楷体" panose="02010600040101010101" charset="-122"/>
                          <a:ea typeface="华文楷体" panose="02010600040101010101" charset="-122"/>
                          <a:cs typeface="华文楷体" panose="02010600040101010101" charset="-122"/>
                        </a:rPr>
                        <a:t>资料</a:t>
                      </a:r>
                      <a:endParaRPr lang="zh-CN" altLang="en-US">
                        <a:latin typeface="华文楷体" panose="02010600040101010101" charset="-122"/>
                        <a:ea typeface="华文楷体" panose="02010600040101010101" charset="-122"/>
                        <a:cs typeface="华文楷体" panose="02010600040101010101" charset="-122"/>
                      </a:endParaRPr>
                    </a:p>
                    <a:p>
                      <a:pPr algn="l">
                        <a:buNone/>
                      </a:pPr>
                      <a:r>
                        <a:rPr lang="en-US" altLang="zh-CN">
                          <a:latin typeface="华文楷体" panose="02010600040101010101" charset="-122"/>
                          <a:ea typeface="华文楷体" panose="02010600040101010101" charset="-122"/>
                          <a:cs typeface="华文楷体" panose="02010600040101010101" charset="-122"/>
                        </a:rPr>
                        <a:t>2</a:t>
                      </a:r>
                      <a:r>
                        <a:rPr lang="zh-CN" altLang="en-US">
                          <a:latin typeface="华文楷体" panose="02010600040101010101" charset="-122"/>
                          <a:ea typeface="华文楷体" panose="02010600040101010101" charset="-122"/>
                          <a:cs typeface="华文楷体" panose="02010600040101010101" charset="-122"/>
                        </a:rPr>
                        <a:t>）</a:t>
                      </a:r>
                      <a:r>
                        <a:rPr lang="zh-CN" altLang="en-US">
                          <a:latin typeface="华文楷体" panose="02010600040101010101" charset="-122"/>
                          <a:ea typeface="华文楷体" panose="02010600040101010101" charset="-122"/>
                          <a:cs typeface="华文楷体" panose="02010600040101010101" charset="-122"/>
                        </a:rPr>
                        <a:t>完成课程任务</a:t>
                      </a:r>
                      <a:endParaRPr lang="zh-CN" altLang="en-US">
                        <a:latin typeface="华文楷体" panose="02010600040101010101" charset="-122"/>
                        <a:ea typeface="华文楷体" panose="02010600040101010101" charset="-122"/>
                        <a:cs typeface="华文楷体" panose="02010600040101010101" charset="-122"/>
                      </a:endParaRPr>
                    </a:p>
                  </a:txBody>
                  <a:tcPr>
                    <a:solidFill>
                      <a:schemeClr val="bg1"/>
                    </a:solidFill>
                  </a:tcPr>
                </a:tc>
                <a:tc>
                  <a:txBody>
                    <a:bodyPr/>
                    <a:p>
                      <a:pPr algn="ctr">
                        <a:buNone/>
                      </a:pPr>
                      <a:endParaRPr lang="zh-CN" altLang="en-US">
                        <a:latin typeface="华文楷体" panose="02010600040101010101" charset="-122"/>
                        <a:ea typeface="华文楷体" panose="02010600040101010101" charset="-122"/>
                      </a:endParaRPr>
                    </a:p>
                    <a:p>
                      <a:pPr algn="ctr">
                        <a:buNone/>
                      </a:pPr>
                      <a:r>
                        <a:rPr lang="zh-CN" altLang="en-US">
                          <a:latin typeface="华文楷体" panose="02010600040101010101" charset="-122"/>
                          <a:ea typeface="华文楷体" panose="02010600040101010101" charset="-122"/>
                        </a:rPr>
                        <a:t>课后作业</a:t>
                      </a:r>
                      <a:endParaRPr lang="zh-CN" altLang="en-US">
                        <a:latin typeface="华文楷体" panose="02010600040101010101" charset="-122"/>
                        <a:ea typeface="华文楷体" panose="02010600040101010101" charset="-122"/>
                      </a:endParaRPr>
                    </a:p>
                  </a:txBody>
                  <a:tcP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3318">
                                            <p:txEl>
                                              <p:pRg st="4294967295" end="4294967295"/>
                                            </p:txEl>
                                          </p:spTgt>
                                        </p:tgtEl>
                                        <p:attrNameLst>
                                          <p:attrName>style.visibility</p:attrName>
                                        </p:attrNameLst>
                                      </p:cBhvr>
                                      <p:to>
                                        <p:strVal val="visible"/>
                                      </p:to>
                                    </p:set>
                                    <p:anim to="" calcmode="lin" valueType="num">
                                      <p:cBhvr>
                                        <p:cTn id="7" dur="1" fill="hold"/>
                                        <p:tgtEl>
                                          <p:spTgt spid="13318">
                                            <p:txEl>
                                              <p:pRg st="4294967295" end="4294967295"/>
                                            </p:txEl>
                                          </p:spTgt>
                                        </p:tgtEl>
                                      </p:cBhvr>
                                    </p:anim>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3316">
                                            <p:txEl>
                                              <p:pRg st="0" end="0"/>
                                            </p:txEl>
                                          </p:spTgt>
                                        </p:tgtEl>
                                        <p:attrNameLst>
                                          <p:attrName>style.visibility</p:attrName>
                                        </p:attrNameLst>
                                      </p:cBhvr>
                                      <p:to>
                                        <p:strVal val="visible"/>
                                      </p:to>
                                    </p:set>
                                    <p:anim to="" calcmode="lin" valueType="num">
                                      <p:cBhvr>
                                        <p:cTn id="17" dur="1" fill="hold"/>
                                        <p:tgtEl>
                                          <p:spTgt spid="13316">
                                            <p:txEl>
                                              <p:pRg st="0" end="0"/>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3316">
                                            <p:txEl>
                                              <p:pRg st="1" end="1"/>
                                            </p:txEl>
                                          </p:spTgt>
                                        </p:tgtEl>
                                        <p:attrNameLst>
                                          <p:attrName>style.visibility</p:attrName>
                                        </p:attrNameLst>
                                      </p:cBhvr>
                                      <p:to>
                                        <p:strVal val="visible"/>
                                      </p:to>
                                    </p:set>
                                    <p:anim to="" calcmode="lin" valueType="num">
                                      <p:cBhvr>
                                        <p:cTn id="22" dur="1" fill="hold"/>
                                        <p:tgtEl>
                                          <p:spTgt spid="13316">
                                            <p:txEl>
                                              <p:pRg st="1" end="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utoUpdateAnimBg="0" build="p"/>
      <p:bldP spid="13318" grpId="0" autoUpdateAnimBg="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R="0" indent="0" algn="ctr" defTabSz="914400" fontAlgn="base">
              <a:lnSpc>
                <a:spcPct val="100000"/>
              </a:lnSpc>
              <a:spcBef>
                <a:spcPct val="0"/>
              </a:spcBef>
              <a:spcAft>
                <a:spcPct val="0"/>
              </a:spcAft>
              <a:buClrTx/>
              <a:buSzTx/>
              <a:buFontTx/>
              <a:buNone/>
              <a:defRPr/>
            </a:pPr>
            <a:r>
              <a:rPr kumimoji="0" lang="zh-CN" altLang="en-US" sz="3200" b="1" i="0" kern="0" cap="none" spc="0" normalizeH="0" baseline="0" noProof="0"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课程简介</a:t>
            </a:r>
            <a:endParaRPr kumimoji="0" lang="zh-CN" altLang="en-US" sz="3200" b="1" i="0" kern="0" cap="none" spc="0" normalizeH="0" baseline="0" noProof="0"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cxnSp>
        <p:nvCxnSpPr>
          <p:cNvPr id="9" name="直接连接符 8"/>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Rectangle 3"/>
          <p:cNvSpPr>
            <a:spLocks noGrp="1" noChangeArrowheads="1"/>
          </p:cNvSpPr>
          <p:nvPr>
            <p:ph type="body" idx="1"/>
          </p:nvPr>
        </p:nvSpPr>
        <p:spPr>
          <a:xfrm>
            <a:off x="483235" y="982980"/>
            <a:ext cx="8334375" cy="695325"/>
          </a:xfrm>
        </p:spPr>
        <p:txBody>
          <a:bodyPr>
            <a:noAutofit/>
          </a:bodyPr>
          <a:p>
            <a:pPr eaLnBrk="1" hangingPunct="1">
              <a:lnSpc>
                <a:spcPct val="150000"/>
              </a:lnSpc>
              <a:buSzPct val="80000"/>
              <a:buBlip>
                <a:blip r:embed="rId1"/>
              </a:buBlip>
            </a:pPr>
            <a:r>
              <a:rPr lang="zh-CN" altLang="en-US" sz="2400" b="1" dirty="0" smtClean="0">
                <a:solidFill>
                  <a:srgbClr val="C00000"/>
                </a:solidFill>
                <a:latin typeface="+mn-ea"/>
              </a:rPr>
              <a:t>课程内容及时间安排</a:t>
            </a:r>
            <a:r>
              <a:rPr lang="en-US" altLang="zh-CN" sz="2400" b="1" dirty="0" smtClean="0">
                <a:solidFill>
                  <a:srgbClr val="C00000"/>
                </a:solidFill>
                <a:latin typeface="+mn-ea"/>
              </a:rPr>
              <a:t>(</a:t>
            </a:r>
            <a:r>
              <a:rPr lang="zh-CN" altLang="zh-CN" sz="2400" b="1" dirty="0" smtClean="0">
                <a:solidFill>
                  <a:srgbClr val="C00000"/>
                </a:solidFill>
                <a:latin typeface="+mn-ea"/>
              </a:rPr>
              <a:t>共</a:t>
            </a:r>
            <a:r>
              <a:rPr lang="en-US" altLang="zh-CN" sz="2400" b="1" dirty="0" smtClean="0">
                <a:solidFill>
                  <a:srgbClr val="C00000"/>
                </a:solidFill>
                <a:latin typeface="+mn-ea"/>
              </a:rPr>
              <a:t>54</a:t>
            </a:r>
            <a:r>
              <a:rPr lang="zh-CN" altLang="en-US" sz="2400" b="1" dirty="0" smtClean="0">
                <a:solidFill>
                  <a:srgbClr val="C00000"/>
                </a:solidFill>
                <a:latin typeface="+mn-ea"/>
              </a:rPr>
              <a:t>学时，</a:t>
            </a:r>
            <a:r>
              <a:rPr lang="en-US" altLang="zh-CN" sz="2400" b="1" dirty="0" smtClean="0">
                <a:solidFill>
                  <a:srgbClr val="C00000"/>
                </a:solidFill>
                <a:latin typeface="+mn-ea"/>
              </a:rPr>
              <a:t>3</a:t>
            </a:r>
            <a:r>
              <a:rPr lang="zh-CN" altLang="en-US" sz="2400" b="1" dirty="0" smtClean="0">
                <a:solidFill>
                  <a:srgbClr val="C00000"/>
                </a:solidFill>
                <a:latin typeface="+mn-ea"/>
              </a:rPr>
              <a:t>学分，</a:t>
            </a:r>
            <a:r>
              <a:rPr lang="en-US" altLang="zh-CN" sz="2400" b="1" dirty="0" smtClean="0">
                <a:solidFill>
                  <a:srgbClr val="C00000"/>
                </a:solidFill>
                <a:latin typeface="+mn-ea"/>
              </a:rPr>
              <a:t>4</a:t>
            </a:r>
            <a:r>
              <a:rPr lang="zh-CN" altLang="zh-CN" sz="2400" b="1" dirty="0" smtClean="0">
                <a:solidFill>
                  <a:srgbClr val="C00000"/>
                </a:solidFill>
                <a:latin typeface="+mn-ea"/>
              </a:rPr>
              <a:t>学时</a:t>
            </a:r>
            <a:r>
              <a:rPr lang="en-US" altLang="zh-CN" sz="2400" b="1" dirty="0" smtClean="0">
                <a:solidFill>
                  <a:srgbClr val="C00000"/>
                </a:solidFill>
                <a:latin typeface="+mn-ea"/>
              </a:rPr>
              <a:t>/</a:t>
            </a:r>
            <a:r>
              <a:rPr lang="zh-CN" altLang="en-US" sz="2400" b="1" dirty="0" smtClean="0">
                <a:solidFill>
                  <a:srgbClr val="C00000"/>
                </a:solidFill>
                <a:latin typeface="+mn-ea"/>
              </a:rPr>
              <a:t>周，</a:t>
            </a:r>
            <a:r>
              <a:rPr lang="en-US" altLang="zh-CN" sz="2400" b="1" dirty="0" smtClean="0">
                <a:solidFill>
                  <a:srgbClr val="C00000"/>
                </a:solidFill>
                <a:latin typeface="+mn-ea"/>
              </a:rPr>
              <a:t>2-15</a:t>
            </a:r>
            <a:r>
              <a:rPr lang="zh-CN" altLang="en-US" sz="2400" b="1" dirty="0" smtClean="0">
                <a:solidFill>
                  <a:srgbClr val="C00000"/>
                </a:solidFill>
                <a:latin typeface="+mn-ea"/>
              </a:rPr>
              <a:t>周</a:t>
            </a:r>
            <a:r>
              <a:rPr lang="en-US" altLang="zh-CN" sz="2400" b="1" dirty="0" smtClean="0">
                <a:solidFill>
                  <a:srgbClr val="C00000"/>
                </a:solidFill>
                <a:latin typeface="+mn-ea"/>
              </a:rPr>
              <a:t>)</a:t>
            </a:r>
            <a:endParaRPr lang="en-US" altLang="zh-CN" sz="2400" b="1" dirty="0" smtClean="0">
              <a:solidFill>
                <a:srgbClr val="C00000"/>
              </a:solidFill>
              <a:latin typeface="+mn-ea"/>
            </a:endParaRPr>
          </a:p>
        </p:txBody>
      </p:sp>
      <p:graphicFrame>
        <p:nvGraphicFramePr>
          <p:cNvPr id="5" name="表格 4"/>
          <p:cNvGraphicFramePr/>
          <p:nvPr>
            <p:custDataLst>
              <p:tags r:id="rId2"/>
            </p:custDataLst>
          </p:nvPr>
        </p:nvGraphicFramePr>
        <p:xfrm>
          <a:off x="483235" y="1678305"/>
          <a:ext cx="8334375" cy="5156200"/>
        </p:xfrm>
        <a:graphic>
          <a:graphicData uri="http://schemas.openxmlformats.org/drawingml/2006/table">
            <a:tbl>
              <a:tblPr firstRow="1" bandRow="1">
                <a:tableStyleId>{5940675A-B579-460E-94D1-54222C63F5DA}</a:tableStyleId>
              </a:tblPr>
              <a:tblGrid>
                <a:gridCol w="638810"/>
                <a:gridCol w="706120"/>
                <a:gridCol w="2157730"/>
                <a:gridCol w="4831715"/>
              </a:tblGrid>
              <a:tr h="396240">
                <a:tc>
                  <a:txBody>
                    <a:bodyPr/>
                    <a:p>
                      <a:pPr algn="ctr">
                        <a:buNone/>
                      </a:pPr>
                      <a:endParaRPr lang="zh-CN" altLang="zh-CN" sz="2000" b="1">
                        <a:latin typeface="华文楷体" panose="02010600040101010101" charset="-122"/>
                        <a:ea typeface="华文楷体" panose="02010600040101010101" charset="-122"/>
                      </a:endParaRPr>
                    </a:p>
                  </a:txBody>
                  <a:tcPr anchor="ctr" anchorCtr="0">
                    <a:solidFill>
                      <a:schemeClr val="bg1"/>
                    </a:solidFill>
                  </a:tcPr>
                </a:tc>
                <a:tc>
                  <a:txBody>
                    <a:bodyPr/>
                    <a:p>
                      <a:pPr algn="ctr">
                        <a:buNone/>
                      </a:pPr>
                      <a:r>
                        <a:rPr lang="zh-CN" altLang="zh-CN" sz="2000" b="1">
                          <a:latin typeface="华文楷体" panose="02010600040101010101" charset="-122"/>
                          <a:ea typeface="华文楷体" panose="02010600040101010101" charset="-122"/>
                        </a:rPr>
                        <a:t>周次</a:t>
                      </a:r>
                      <a:endParaRPr lang="zh-CN" altLang="zh-CN" sz="2000" b="1">
                        <a:latin typeface="华文楷体" panose="02010600040101010101" charset="-122"/>
                        <a:ea typeface="华文楷体" panose="02010600040101010101" charset="-122"/>
                      </a:endParaRPr>
                    </a:p>
                  </a:txBody>
                  <a:tcPr anchor="ctr" anchorCtr="0">
                    <a:solidFill>
                      <a:schemeClr val="bg1"/>
                    </a:solidFill>
                  </a:tcPr>
                </a:tc>
                <a:tc>
                  <a:txBody>
                    <a:bodyPr/>
                    <a:p>
                      <a:pPr algn="ctr">
                        <a:buNone/>
                      </a:pPr>
                      <a:r>
                        <a:rPr lang="zh-CN" altLang="en-US" sz="2000" b="1">
                          <a:latin typeface="华文楷体" panose="02010600040101010101" charset="-122"/>
                          <a:ea typeface="华文楷体" panose="02010600040101010101" charset="-122"/>
                        </a:rPr>
                        <a:t>标  题</a:t>
                      </a:r>
                      <a:endParaRPr lang="zh-CN" altLang="en-US" sz="2000" b="1">
                        <a:latin typeface="华文楷体" panose="02010600040101010101" charset="-122"/>
                        <a:ea typeface="华文楷体" panose="02010600040101010101" charset="-122"/>
                      </a:endParaRPr>
                    </a:p>
                  </a:txBody>
                  <a:tcPr anchor="ctr" anchorCtr="0">
                    <a:solidFill>
                      <a:schemeClr val="bg1"/>
                    </a:solidFill>
                  </a:tcPr>
                </a:tc>
                <a:tc>
                  <a:txBody>
                    <a:bodyPr/>
                    <a:p>
                      <a:pPr algn="ctr">
                        <a:buNone/>
                      </a:pPr>
                      <a:r>
                        <a:rPr lang="zh-CN" altLang="en-US" sz="2000" b="1">
                          <a:latin typeface="华文楷体" panose="02010600040101010101" charset="-122"/>
                          <a:ea typeface="华文楷体" panose="02010600040101010101" charset="-122"/>
                        </a:rPr>
                        <a:t>内    容</a:t>
                      </a:r>
                      <a:endParaRPr lang="zh-CN" altLang="en-US" sz="2000" b="1">
                        <a:latin typeface="华文楷体" panose="02010600040101010101" charset="-122"/>
                        <a:ea typeface="华文楷体" panose="02010600040101010101" charset="-122"/>
                      </a:endParaRPr>
                    </a:p>
                  </a:txBody>
                  <a:tcPr anchor="ctr" anchorCtr="0">
                    <a:solidFill>
                      <a:schemeClr val="bg1"/>
                    </a:solidFill>
                  </a:tcPr>
                </a:tc>
              </a:tr>
              <a:tr h="733425">
                <a:tc rowSpan="6">
                  <a:txBody>
                    <a:bodyPr/>
                    <a:p>
                      <a:pPr indent="0" algn="ctr" fontAlgn="auto">
                        <a:lnSpc>
                          <a:spcPct val="150000"/>
                        </a:lnSpc>
                        <a:spcBef>
                          <a:spcPts val="600"/>
                        </a:spcBef>
                        <a:buNone/>
                      </a:pPr>
                      <a:r>
                        <a:rPr lang="zh-CN" altLang="en-US" sz="1600" b="1">
                          <a:latin typeface="华文楷体" panose="02010600040101010101" charset="-122"/>
                          <a:ea typeface="华文楷体" panose="02010600040101010101" charset="-122"/>
                        </a:rPr>
                        <a:t>经典人工智能</a:t>
                      </a:r>
                      <a:endParaRPr lang="en-US" altLang="en-US" sz="1600" b="1">
                        <a:latin typeface="华文楷体" panose="02010600040101010101" charset="-122"/>
                        <a:ea typeface="华文楷体" panose="02010600040101010101" charset="-122"/>
                        <a:cs typeface="微软雅黑" panose="020B0503020204020204" pitchFamily="34" charset="-122"/>
                      </a:endParaRPr>
                    </a:p>
                  </a:txBody>
                  <a:tcPr marL="68580" marR="68580" marT="0" marB="0" vert="horz" anchor="ctr" anchorCtr="0">
                    <a:solidFill>
                      <a:schemeClr val="bg1"/>
                    </a:solidFill>
                  </a:tcPr>
                </a:tc>
                <a:tc>
                  <a:txBody>
                    <a:bodyPr/>
                    <a:p>
                      <a:pPr indent="0" algn="ctr" fontAlgn="auto">
                        <a:lnSpc>
                          <a:spcPct val="150000"/>
                        </a:lnSpc>
                        <a:spcBef>
                          <a:spcPts val="600"/>
                        </a:spcBef>
                        <a:buNone/>
                      </a:pPr>
                      <a:r>
                        <a:rPr lang="en-US" altLang="en-US" sz="1600" b="1">
                          <a:latin typeface="华文楷体" panose="02010600040101010101" charset="-122"/>
                          <a:ea typeface="华文楷体" panose="02010600040101010101" charset="-122"/>
                          <a:cs typeface="微软雅黑" panose="020B0503020204020204" pitchFamily="34" charset="-122"/>
                        </a:rPr>
                        <a:t>1</a:t>
                      </a:r>
                      <a:endParaRPr lang="en-US" altLang="en-US" sz="1600" b="1">
                        <a:latin typeface="华文楷体" panose="02010600040101010101" charset="-122"/>
                        <a:ea typeface="华文楷体" panose="02010600040101010101" charset="-122"/>
                        <a:cs typeface="微软雅黑" panose="020B0503020204020204" pitchFamily="34" charset="-122"/>
                      </a:endParaRPr>
                    </a:p>
                  </a:txBody>
                  <a:tcPr marL="68580" marR="68580" marT="0" marB="0" vert="horz" anchor="ctr" anchorCtr="0">
                    <a:solidFill>
                      <a:schemeClr val="bg1"/>
                    </a:solidFill>
                  </a:tcPr>
                </a:tc>
                <a:tc>
                  <a:txBody>
                    <a:bodyPr/>
                    <a:p>
                      <a:pPr indent="0" fontAlgn="auto">
                        <a:lnSpc>
                          <a:spcPct val="150000"/>
                        </a:lnSpc>
                        <a:spcBef>
                          <a:spcPts val="600"/>
                        </a:spcBef>
                        <a:buNone/>
                      </a:pPr>
                      <a:r>
                        <a:rPr lang="en-US" sz="1600" b="1">
                          <a:latin typeface="华文楷体" panose="02010600040101010101" charset="-122"/>
                          <a:ea typeface="华文楷体" panose="02010600040101010101" charset="-122"/>
                          <a:cs typeface="华文楷体" panose="02010600040101010101" charset="-122"/>
                        </a:rPr>
                        <a:t>第1讲 AI概述</a:t>
                      </a:r>
                      <a:endParaRPr lang="en-US" altLang="en-US" sz="1600" b="1">
                        <a:latin typeface="华文楷体" panose="02010600040101010101" charset="-122"/>
                        <a:ea typeface="华文楷体" panose="02010600040101010101" charset="-122"/>
                        <a:cs typeface="华文楷体" panose="02010600040101010101" charset="-122"/>
                      </a:endParaRPr>
                    </a:p>
                  </a:txBody>
                  <a:tcPr marL="68580" marR="68580" marT="0" marB="0" vert="horz" anchor="ctr" anchorCtr="0">
                    <a:solidFill>
                      <a:schemeClr val="bg1"/>
                    </a:solidFill>
                  </a:tcPr>
                </a:tc>
                <a:tc>
                  <a:txBody>
                    <a:bodyPr/>
                    <a:p>
                      <a:pPr indent="0" fontAlgn="auto">
                        <a:spcBef>
                          <a:spcPts val="600"/>
                        </a:spcBef>
                        <a:buNone/>
                      </a:pPr>
                      <a:r>
                        <a:rPr lang="en-US" sz="1600" b="1">
                          <a:latin typeface="Calibri" panose="020F0502020204030204" charset="0"/>
                          <a:ea typeface="华文楷体" panose="02010600040101010101" charset="-122"/>
                          <a:cs typeface="微软雅黑" panose="020B0503020204020204" pitchFamily="34" charset="-122"/>
                        </a:rPr>
                        <a:t>①</a:t>
                      </a:r>
                      <a:r>
                        <a:rPr lang="en-US" sz="1600" b="1">
                          <a:latin typeface="华文楷体" panose="02010600040101010101" charset="-122"/>
                          <a:ea typeface="华文楷体" panose="02010600040101010101" charset="-122"/>
                          <a:cs typeface="微软雅黑" panose="020B0503020204020204" pitchFamily="34" charset="-122"/>
                        </a:rPr>
                        <a:t>什么是人工智能？</a:t>
                      </a:r>
                      <a:r>
                        <a:rPr lang="en-US" sz="1600" b="1">
                          <a:latin typeface="Calibri" panose="020F0502020204030204" charset="0"/>
                          <a:ea typeface="华文楷体" panose="02010600040101010101" charset="-122"/>
                          <a:cs typeface="微软雅黑" panose="020B0503020204020204" pitchFamily="34" charset="-122"/>
                        </a:rPr>
                        <a:t>②</a:t>
                      </a:r>
                      <a:r>
                        <a:rPr lang="en-US" sz="1600" b="1">
                          <a:latin typeface="华文楷体" panose="02010600040101010101" charset="-122"/>
                          <a:ea typeface="华文楷体" panose="02010600040101010101" charset="-122"/>
                          <a:cs typeface="微软雅黑" panose="020B0503020204020204" pitchFamily="34" charset="-122"/>
                        </a:rPr>
                        <a:t>人工智能的研究目标、研究内容</a:t>
                      </a:r>
                      <a:r>
                        <a:rPr lang="en-US" sz="1600" b="1">
                          <a:latin typeface="Calibri" panose="020F0502020204030204" charset="0"/>
                          <a:ea typeface="华文楷体" panose="02010600040101010101" charset="-122"/>
                          <a:cs typeface="微软雅黑" panose="020B0503020204020204" pitchFamily="34" charset="-122"/>
                        </a:rPr>
                        <a:t>③</a:t>
                      </a:r>
                      <a:r>
                        <a:rPr lang="en-US" sz="1600" b="1">
                          <a:latin typeface="华文楷体" panose="02010600040101010101" charset="-122"/>
                          <a:ea typeface="华文楷体" panose="02010600040101010101" charset="-122"/>
                          <a:cs typeface="微软雅黑" panose="020B0503020204020204" pitchFamily="34" charset="-122"/>
                        </a:rPr>
                        <a:t>人工智能的研究现状：现有方法和存在问题</a:t>
                      </a:r>
                      <a:r>
                        <a:rPr lang="en-US" sz="1600" b="1">
                          <a:latin typeface="Calibri" panose="020F0502020204030204" charset="0"/>
                          <a:ea typeface="华文楷体" panose="02010600040101010101" charset="-122"/>
                          <a:cs typeface="微软雅黑" panose="020B0503020204020204" pitchFamily="34" charset="-122"/>
                        </a:rPr>
                        <a:t>④</a:t>
                      </a:r>
                      <a:r>
                        <a:rPr lang="en-US" sz="1600" b="1">
                          <a:latin typeface="华文楷体" panose="02010600040101010101" charset="-122"/>
                          <a:ea typeface="华文楷体" panose="02010600040101010101" charset="-122"/>
                          <a:cs typeface="微软雅黑" panose="020B0503020204020204" pitchFamily="34" charset="-122"/>
                        </a:rPr>
                        <a:t>人工智能研究的方向：问题和解决</a:t>
                      </a:r>
                      <a:endParaRPr lang="en-US" altLang="en-US" sz="1600" b="1">
                        <a:latin typeface="华文楷体" panose="02010600040101010101" charset="-122"/>
                        <a:ea typeface="华文楷体" panose="02010600040101010101" charset="-122"/>
                        <a:cs typeface="微软雅黑" panose="020B0503020204020204" pitchFamily="34" charset="-122"/>
                      </a:endParaRPr>
                    </a:p>
                  </a:txBody>
                  <a:tcPr marL="68580" marR="68580" marT="0" marB="0" vert="horz" anchor="ctr" anchorCtr="0">
                    <a:solidFill>
                      <a:schemeClr val="bg1"/>
                    </a:solidFill>
                  </a:tcPr>
                </a:tc>
              </a:tr>
              <a:tr h="483235">
                <a:tc vMerge="1">
                  <a:tcPr marL="68580" marR="68580" marT="0" marB="0" vert="horz" anchor="ctr" anchorCtr="0">
                    <a:solidFill>
                      <a:schemeClr val="bg1"/>
                    </a:solidFill>
                  </a:tcPr>
                </a:tc>
                <a:tc rowSpan="2">
                  <a:txBody>
                    <a:bodyPr/>
                    <a:p>
                      <a:pPr indent="0" algn="ctr" fontAlgn="auto">
                        <a:lnSpc>
                          <a:spcPct val="150000"/>
                        </a:lnSpc>
                        <a:spcBef>
                          <a:spcPts val="600"/>
                        </a:spcBef>
                        <a:buNone/>
                      </a:pPr>
                      <a:r>
                        <a:rPr lang="en-US" altLang="en-US" sz="1600" b="1">
                          <a:latin typeface="华文楷体" panose="02010600040101010101" charset="-122"/>
                          <a:ea typeface="华文楷体" panose="02010600040101010101" charset="-122"/>
                        </a:rPr>
                        <a:t>2</a:t>
                      </a:r>
                      <a:endParaRPr lang="en-US" altLang="en-US" sz="1600" b="1">
                        <a:latin typeface="华文楷体" panose="02010600040101010101" charset="-122"/>
                        <a:ea typeface="华文楷体" panose="02010600040101010101" charset="-122"/>
                        <a:cs typeface="微软雅黑" panose="020B0503020204020204" pitchFamily="34" charset="-122"/>
                      </a:endParaRPr>
                    </a:p>
                  </a:txBody>
                  <a:tcPr marL="68580" marR="68580" marT="0" marB="0" vert="horz" anchor="ctr" anchorCtr="0">
                    <a:solidFill>
                      <a:schemeClr val="bg1"/>
                    </a:solidFill>
                  </a:tcPr>
                </a:tc>
                <a:tc>
                  <a:txBody>
                    <a:bodyPr/>
                    <a:p>
                      <a:pPr indent="0" fontAlgn="auto">
                        <a:lnSpc>
                          <a:spcPct val="150000"/>
                        </a:lnSpc>
                        <a:spcBef>
                          <a:spcPts val="600"/>
                        </a:spcBef>
                        <a:buNone/>
                      </a:pPr>
                      <a:r>
                        <a:rPr lang="en-US" sz="1600" b="1">
                          <a:latin typeface="华文楷体" panose="02010600040101010101" charset="-122"/>
                          <a:ea typeface="华文楷体" panose="02010600040101010101" charset="-122"/>
                          <a:cs typeface="华文楷体" panose="02010600040101010101" charset="-122"/>
                          <a:sym typeface="+mn-ea"/>
                        </a:rPr>
                        <a:t>第2-1讲 产生式系统</a:t>
                      </a:r>
                      <a:endParaRPr lang="en-US" altLang="en-US" sz="1600" b="1">
                        <a:latin typeface="华文楷体" panose="02010600040101010101" charset="-122"/>
                        <a:ea typeface="华文楷体" panose="02010600040101010101" charset="-122"/>
                        <a:cs typeface="华文楷体" panose="02010600040101010101" charset="-122"/>
                        <a:sym typeface="+mn-ea"/>
                      </a:endParaRPr>
                    </a:p>
                  </a:txBody>
                  <a:tcPr marL="68580" marR="68580" marT="0" marB="0" vert="horz" anchor="ctr" anchorCtr="0">
                    <a:solidFill>
                      <a:schemeClr val="bg1"/>
                    </a:solidFill>
                  </a:tcPr>
                </a:tc>
                <a:tc>
                  <a:txBody>
                    <a:bodyPr/>
                    <a:p>
                      <a:pPr indent="0" fontAlgn="auto">
                        <a:spcBef>
                          <a:spcPts val="600"/>
                        </a:spcBef>
                        <a:buNone/>
                      </a:pPr>
                      <a:r>
                        <a:rPr lang="en-US" sz="1600" b="1">
                          <a:latin typeface="Calibri" panose="020F0502020204030204" charset="0"/>
                          <a:ea typeface="华文楷体" panose="02010600040101010101" charset="-122"/>
                          <a:cs typeface="微软雅黑" panose="020B0503020204020204" pitchFamily="34" charset="-122"/>
                          <a:sym typeface="+mn-ea"/>
                        </a:rPr>
                        <a:t>①</a:t>
                      </a:r>
                      <a:r>
                        <a:rPr lang="en-US" sz="1600" b="1">
                          <a:latin typeface="华文楷体" panose="02010600040101010101" charset="-122"/>
                          <a:ea typeface="华文楷体" panose="02010600040101010101" charset="-122"/>
                          <a:cs typeface="微软雅黑" panose="020B0503020204020204" pitchFamily="34" charset="-122"/>
                          <a:sym typeface="+mn-ea"/>
                        </a:rPr>
                        <a:t>知识的谓词逻辑表达与推理</a:t>
                      </a:r>
                      <a:r>
                        <a:rPr lang="en-US" sz="1600" b="1">
                          <a:latin typeface="Calibri" panose="020F0502020204030204" charset="0"/>
                          <a:ea typeface="华文楷体" panose="02010600040101010101" charset="-122"/>
                          <a:cs typeface="微软雅黑" panose="020B0503020204020204" pitchFamily="34" charset="-122"/>
                          <a:sym typeface="+mn-ea"/>
                        </a:rPr>
                        <a:t>②</a:t>
                      </a:r>
                      <a:r>
                        <a:rPr lang="en-US" sz="1600" b="1">
                          <a:latin typeface="华文楷体" panose="02010600040101010101" charset="-122"/>
                          <a:ea typeface="华文楷体" panose="02010600040101010101" charset="-122"/>
                          <a:cs typeface="微软雅黑" panose="020B0503020204020204" pitchFamily="34" charset="-122"/>
                          <a:sym typeface="+mn-ea"/>
                        </a:rPr>
                        <a:t>产生式系统</a:t>
                      </a:r>
                      <a:endParaRPr lang="en-US" altLang="en-US" sz="1600" b="1">
                        <a:latin typeface="华文楷体" panose="02010600040101010101" charset="-122"/>
                        <a:ea typeface="华文楷体" panose="02010600040101010101" charset="-122"/>
                        <a:cs typeface="微软雅黑" panose="020B0503020204020204" pitchFamily="34" charset="-122"/>
                        <a:sym typeface="+mn-ea"/>
                      </a:endParaRPr>
                    </a:p>
                  </a:txBody>
                  <a:tcPr marL="68580" marR="68580" marT="0" marB="0" vert="horz" anchor="ctr" anchorCtr="0">
                    <a:solidFill>
                      <a:schemeClr val="bg1"/>
                    </a:solidFill>
                  </a:tcPr>
                </a:tc>
              </a:tr>
              <a:tr h="489585">
                <a:tc vMerge="1">
                  <a:tcPr marL="68580" marR="68580" marT="0" marB="0" vert="horz" anchor="t">
                    <a:solidFill>
                      <a:schemeClr val="bg1"/>
                    </a:solidFill>
                  </a:tcPr>
                </a:tc>
                <a:tc vMerge="1">
                  <a:tcPr marL="68580" marR="68580" marT="0" marB="0" vert="horz" anchor="ctr" anchorCtr="0">
                    <a:solidFill>
                      <a:schemeClr val="bg1"/>
                    </a:solidFill>
                  </a:tcPr>
                </a:tc>
                <a:tc>
                  <a:txBody>
                    <a:bodyPr/>
                    <a:p>
                      <a:pPr indent="0" fontAlgn="auto">
                        <a:lnSpc>
                          <a:spcPct val="150000"/>
                        </a:lnSpc>
                        <a:spcBef>
                          <a:spcPts val="600"/>
                        </a:spcBef>
                        <a:buNone/>
                      </a:pPr>
                      <a:r>
                        <a:rPr lang="en-US" sz="1600" b="1">
                          <a:latin typeface="华文楷体" panose="02010600040101010101" charset="-122"/>
                          <a:ea typeface="华文楷体" panose="02010600040101010101" charset="-122"/>
                          <a:cs typeface="华文楷体" panose="02010600040101010101" charset="-122"/>
                        </a:rPr>
                        <a:t>第2-2讲 </a:t>
                      </a:r>
                      <a:r>
                        <a:rPr lang="en-US" sz="1600" b="1">
                          <a:latin typeface="华文楷体" panose="02010600040101010101" charset="-122"/>
                          <a:ea typeface="华文楷体" panose="02010600040101010101" charset="-122"/>
                          <a:cs typeface="华文楷体" panose="02010600040101010101" charset="-122"/>
                          <a:sym typeface="+mn-ea"/>
                        </a:rPr>
                        <a:t>不确定性</a:t>
                      </a:r>
                      <a:r>
                        <a:rPr lang="zh-CN" altLang="en-US" sz="1600" b="1">
                          <a:latin typeface="华文楷体" panose="02010600040101010101" charset="-122"/>
                          <a:ea typeface="华文楷体" panose="02010600040101010101" charset="-122"/>
                          <a:cs typeface="华文楷体" panose="02010600040101010101" charset="-122"/>
                          <a:sym typeface="+mn-ea"/>
                        </a:rPr>
                        <a:t>推理</a:t>
                      </a:r>
                      <a:endParaRPr lang="en-US" altLang="en-US" sz="1600" b="1">
                        <a:latin typeface="华文楷体" panose="02010600040101010101" charset="-122"/>
                        <a:ea typeface="华文楷体" panose="02010600040101010101" charset="-122"/>
                        <a:cs typeface="华文楷体" panose="02010600040101010101" charset="-122"/>
                      </a:endParaRPr>
                    </a:p>
                  </a:txBody>
                  <a:tcPr marL="68580" marR="68580" marT="0" marB="0" vert="horz" anchor="ctr" anchorCtr="0">
                    <a:solidFill>
                      <a:schemeClr val="bg1"/>
                    </a:solidFill>
                  </a:tcPr>
                </a:tc>
                <a:tc>
                  <a:txBody>
                    <a:bodyPr/>
                    <a:p>
                      <a:pPr indent="0" fontAlgn="auto">
                        <a:spcBef>
                          <a:spcPts val="600"/>
                        </a:spcBef>
                        <a:buNone/>
                      </a:pPr>
                      <a:r>
                        <a:rPr lang="en-US" sz="1600" b="1">
                          <a:latin typeface="Calibri" panose="020F0502020204030204" charset="0"/>
                          <a:ea typeface="华文楷体" panose="02010600040101010101" charset="-122"/>
                          <a:cs typeface="微软雅黑" panose="020B0503020204020204" pitchFamily="34" charset="-122"/>
                          <a:sym typeface="+mn-ea"/>
                        </a:rPr>
                        <a:t>①</a:t>
                      </a:r>
                      <a:r>
                        <a:rPr lang="en-US" sz="1600" b="1">
                          <a:latin typeface="华文楷体" panose="02010600040101010101" charset="-122"/>
                          <a:ea typeface="华文楷体" panose="02010600040101010101" charset="-122"/>
                          <a:cs typeface="微软雅黑" panose="020B0503020204020204" pitchFamily="34" charset="-122"/>
                          <a:sym typeface="+mn-ea"/>
                        </a:rPr>
                        <a:t>知识的不确定性表达和应用</a:t>
                      </a:r>
                      <a:r>
                        <a:rPr lang="en-US" sz="1600" b="1">
                          <a:latin typeface="Calibri" panose="020F0502020204030204" charset="0"/>
                          <a:ea typeface="华文楷体" panose="02010600040101010101" charset="-122"/>
                          <a:cs typeface="微软雅黑" panose="020B0503020204020204" pitchFamily="34" charset="-122"/>
                          <a:sym typeface="+mn-ea"/>
                        </a:rPr>
                        <a:t>②</a:t>
                      </a:r>
                      <a:r>
                        <a:rPr lang="en-US" sz="1600" b="1">
                          <a:latin typeface="华文楷体" panose="02010600040101010101" charset="-122"/>
                          <a:ea typeface="华文楷体" panose="02010600040101010101" charset="-122"/>
                          <a:cs typeface="微软雅黑" panose="020B0503020204020204" pitchFamily="34" charset="-122"/>
                          <a:sym typeface="+mn-ea"/>
                        </a:rPr>
                        <a:t>模糊理论与模糊推理</a:t>
                      </a:r>
                      <a:endParaRPr lang="en-US" altLang="en-US" sz="1600" b="1">
                        <a:latin typeface="华文楷体" panose="02010600040101010101" charset="-122"/>
                        <a:ea typeface="华文楷体" panose="02010600040101010101" charset="-122"/>
                        <a:cs typeface="微软雅黑" panose="020B0503020204020204" pitchFamily="34" charset="-122"/>
                        <a:sym typeface="+mn-ea"/>
                      </a:endParaRPr>
                    </a:p>
                  </a:txBody>
                  <a:tcPr marL="68580" marR="68580" marT="0" marB="0" vert="horz" anchor="ctr" anchorCtr="0">
                    <a:solidFill>
                      <a:schemeClr val="bg1"/>
                    </a:solidFill>
                  </a:tcPr>
                </a:tc>
              </a:tr>
              <a:tr h="523875">
                <a:tc vMerge="1">
                  <a:tcPr>
                    <a:solidFill>
                      <a:schemeClr val="bg1"/>
                    </a:solidFill>
                  </a:tcPr>
                </a:tc>
                <a:tc rowSpan="3">
                  <a:txBody>
                    <a:bodyPr/>
                    <a:p>
                      <a:pPr algn="ctr" fontAlgn="auto">
                        <a:lnSpc>
                          <a:spcPct val="150000"/>
                        </a:lnSpc>
                        <a:spcBef>
                          <a:spcPts val="600"/>
                        </a:spcBef>
                        <a:buNone/>
                      </a:pPr>
                      <a:r>
                        <a:rPr lang="en-US" altLang="zh-CN" sz="1600" b="1">
                          <a:latin typeface="华文楷体" panose="02010600040101010101" charset="-122"/>
                          <a:ea typeface="华文楷体" panose="02010600040101010101" charset="-122"/>
                        </a:rPr>
                        <a:t>3</a:t>
                      </a:r>
                      <a:endParaRPr lang="en-US" altLang="zh-CN" sz="1600" b="1">
                        <a:latin typeface="华文楷体" panose="02010600040101010101" charset="-122"/>
                        <a:ea typeface="华文楷体" panose="02010600040101010101" charset="-122"/>
                      </a:endParaRPr>
                    </a:p>
                  </a:txBody>
                  <a:tcPr anchor="ctr" anchorCtr="0">
                    <a:solidFill>
                      <a:schemeClr val="bg1"/>
                    </a:solidFill>
                  </a:tcPr>
                </a:tc>
                <a:tc>
                  <a:txBody>
                    <a:bodyPr/>
                    <a:p>
                      <a:pPr indent="0" fontAlgn="auto">
                        <a:lnSpc>
                          <a:spcPct val="150000"/>
                        </a:lnSpc>
                        <a:spcBef>
                          <a:spcPts val="600"/>
                        </a:spcBef>
                        <a:buNone/>
                      </a:pPr>
                      <a:r>
                        <a:rPr lang="en-US" sz="1600" b="1">
                          <a:latin typeface="华文楷体" panose="02010600040101010101" charset="-122"/>
                          <a:ea typeface="华文楷体" panose="02010600040101010101" charset="-122"/>
                          <a:cs typeface="华文楷体" panose="02010600040101010101" charset="-122"/>
                        </a:rPr>
                        <a:t>第2-3讲 </a:t>
                      </a:r>
                      <a:r>
                        <a:rPr lang="en-US" sz="1600" b="1">
                          <a:latin typeface="华文楷体" panose="02010600040101010101" charset="-122"/>
                          <a:ea typeface="华文楷体" panose="02010600040101010101" charset="-122"/>
                          <a:cs typeface="华文楷体" panose="02010600040101010101" charset="-122"/>
                          <a:sym typeface="+mn-ea"/>
                        </a:rPr>
                        <a:t>搜索算法</a:t>
                      </a:r>
                      <a:endParaRPr lang="en-US" altLang="en-US" sz="1600" b="1">
                        <a:latin typeface="华文楷体" panose="02010600040101010101" charset="-122"/>
                        <a:ea typeface="华文楷体" panose="02010600040101010101" charset="-122"/>
                        <a:cs typeface="华文楷体" panose="02010600040101010101" charset="-122"/>
                        <a:sym typeface="+mn-ea"/>
                      </a:endParaRPr>
                    </a:p>
                  </a:txBody>
                  <a:tcPr marL="68580" marR="68580" marT="0" marB="0" vert="horz" anchor="ctr" anchorCtr="0">
                    <a:solidFill>
                      <a:schemeClr val="bg1"/>
                    </a:solidFill>
                  </a:tcPr>
                </a:tc>
                <a:tc>
                  <a:txBody>
                    <a:bodyPr/>
                    <a:p>
                      <a:pPr indent="0" fontAlgn="auto">
                        <a:spcBef>
                          <a:spcPts val="600"/>
                        </a:spcBef>
                        <a:buNone/>
                      </a:pPr>
                      <a:r>
                        <a:rPr lang="en-US" sz="1600" b="1">
                          <a:latin typeface="Calibri" panose="020F0502020204030204" charset="0"/>
                          <a:ea typeface="华文楷体" panose="02010600040101010101" charset="-122"/>
                          <a:cs typeface="微软雅黑" panose="020B0503020204020204" pitchFamily="34" charset="-122"/>
                          <a:sym typeface="+mn-ea"/>
                        </a:rPr>
                        <a:t>①</a:t>
                      </a:r>
                      <a:r>
                        <a:rPr lang="en-US" sz="1600" b="1">
                          <a:latin typeface="华文楷体" panose="02010600040101010101" charset="-122"/>
                          <a:ea typeface="华文楷体" panose="02010600040101010101" charset="-122"/>
                          <a:cs typeface="微软雅黑" panose="020B0503020204020204" pitchFamily="34" charset="-122"/>
                          <a:sym typeface="+mn-ea"/>
                        </a:rPr>
                        <a:t>知识的状态空间表达与搜索</a:t>
                      </a:r>
                      <a:r>
                        <a:rPr lang="en-US" sz="1600" b="1">
                          <a:latin typeface="Calibri" panose="020F0502020204030204" charset="0"/>
                          <a:ea typeface="华文楷体" panose="02010600040101010101" charset="-122"/>
                          <a:cs typeface="微软雅黑" panose="020B0503020204020204" pitchFamily="34" charset="-122"/>
                          <a:sym typeface="+mn-ea"/>
                        </a:rPr>
                        <a:t>②</a:t>
                      </a:r>
                      <a:r>
                        <a:rPr lang="en-US" sz="1600" b="1">
                          <a:latin typeface="华文楷体" panose="02010600040101010101" charset="-122"/>
                          <a:ea typeface="华文楷体" panose="02010600040101010101" charset="-122"/>
                          <a:cs typeface="微软雅黑" panose="020B0503020204020204" pitchFamily="34" charset="-122"/>
                          <a:sym typeface="+mn-ea"/>
                        </a:rPr>
                        <a:t>问题归约法</a:t>
                      </a:r>
                      <a:r>
                        <a:rPr lang="en-US" sz="1600" b="1">
                          <a:latin typeface="Calibri" panose="020F0502020204030204" charset="0"/>
                          <a:ea typeface="华文楷体" panose="02010600040101010101" charset="-122"/>
                          <a:cs typeface="微软雅黑" panose="020B0503020204020204" pitchFamily="34" charset="-122"/>
                          <a:sym typeface="+mn-ea"/>
                        </a:rPr>
                        <a:t>③</a:t>
                      </a:r>
                      <a:r>
                        <a:rPr lang="en-US" sz="1600" b="1">
                          <a:latin typeface="华文楷体" panose="02010600040101010101" charset="-122"/>
                          <a:ea typeface="华文楷体" panose="02010600040101010101" charset="-122"/>
                          <a:cs typeface="微软雅黑" panose="020B0503020204020204" pitchFamily="34" charset="-122"/>
                          <a:sym typeface="+mn-ea"/>
                        </a:rPr>
                        <a:t>启发式搜索算法</a:t>
                      </a:r>
                      <a:endParaRPr lang="en-US" altLang="en-US" sz="1600" b="1">
                        <a:latin typeface="华文楷体" panose="02010600040101010101" charset="-122"/>
                        <a:ea typeface="华文楷体" panose="02010600040101010101" charset="-122"/>
                        <a:cs typeface="微软雅黑" panose="020B0503020204020204" pitchFamily="34" charset="-122"/>
                        <a:sym typeface="+mn-ea"/>
                      </a:endParaRPr>
                    </a:p>
                  </a:txBody>
                  <a:tcPr marL="68580" marR="68580" marT="0" marB="0" vert="horz" anchor="ctr" anchorCtr="0">
                    <a:solidFill>
                      <a:schemeClr val="bg1"/>
                    </a:solidFill>
                  </a:tcPr>
                </a:tc>
              </a:tr>
              <a:tr h="331471">
                <a:tc vMerge="1">
                  <a:tcPr>
                    <a:solidFill>
                      <a:schemeClr val="bg1"/>
                    </a:solidFill>
                  </a:tcPr>
                </a:tc>
                <a:tc vMerge="1">
                  <a:tcPr>
                    <a:solidFill>
                      <a:schemeClr val="bg1"/>
                    </a:solidFill>
                  </a:tcPr>
                </a:tc>
                <a:tc>
                  <a:txBody>
                    <a:bodyPr/>
                    <a:p>
                      <a:pPr indent="0" fontAlgn="auto">
                        <a:lnSpc>
                          <a:spcPct val="150000"/>
                        </a:lnSpc>
                        <a:spcBef>
                          <a:spcPts val="600"/>
                        </a:spcBef>
                        <a:buNone/>
                      </a:pPr>
                      <a:r>
                        <a:rPr lang="en-US" sz="1600" b="1">
                          <a:latin typeface="华文楷体" panose="02010600040101010101" charset="-122"/>
                          <a:ea typeface="华文楷体" panose="02010600040101010101" charset="-122"/>
                          <a:cs typeface="华文楷体" panose="02010600040101010101" charset="-122"/>
                        </a:rPr>
                        <a:t>第2-4讲 </a:t>
                      </a:r>
                      <a:r>
                        <a:rPr lang="en-US" sz="1600" b="1">
                          <a:latin typeface="华文楷体" panose="02010600040101010101" charset="-122"/>
                          <a:ea typeface="华文楷体" panose="02010600040101010101" charset="-122"/>
                          <a:cs typeface="华文楷体" panose="02010600040101010101" charset="-122"/>
                          <a:sym typeface="+mn-ea"/>
                        </a:rPr>
                        <a:t>博弈</a:t>
                      </a:r>
                      <a:endParaRPr lang="en-US" altLang="en-US" sz="1600" b="1">
                        <a:latin typeface="华文楷体" panose="02010600040101010101" charset="-122"/>
                        <a:ea typeface="华文楷体" panose="02010600040101010101" charset="-122"/>
                        <a:cs typeface="华文楷体" panose="02010600040101010101" charset="-122"/>
                        <a:sym typeface="+mn-ea"/>
                      </a:endParaRPr>
                    </a:p>
                  </a:txBody>
                  <a:tcPr marL="68580" marR="68580" marT="0" marB="0" vert="horz" anchor="ctr" anchorCtr="0">
                    <a:solidFill>
                      <a:schemeClr val="bg1"/>
                    </a:solidFill>
                  </a:tcPr>
                </a:tc>
                <a:tc>
                  <a:txBody>
                    <a:bodyPr/>
                    <a:p>
                      <a:pPr indent="0" fontAlgn="auto">
                        <a:spcBef>
                          <a:spcPts val="600"/>
                        </a:spcBef>
                        <a:buNone/>
                      </a:pPr>
                      <a:r>
                        <a:rPr lang="en-US" sz="1600" b="1">
                          <a:latin typeface="华文楷体" panose="02010600040101010101" charset="-122"/>
                          <a:ea typeface="华文楷体" panose="02010600040101010101" charset="-122"/>
                          <a:cs typeface="微软雅黑" panose="020B0503020204020204" pitchFamily="34" charset="-122"/>
                          <a:sym typeface="+mn-ea"/>
                        </a:rPr>
                        <a:t>其它知识表达与应用：框架、博弈</a:t>
                      </a:r>
                      <a:endParaRPr lang="en-US" altLang="en-US" sz="1600" b="1">
                        <a:latin typeface="华文楷体" panose="02010600040101010101" charset="-122"/>
                        <a:ea typeface="华文楷体" panose="02010600040101010101" charset="-122"/>
                        <a:cs typeface="微软雅黑" panose="020B0503020204020204" pitchFamily="34" charset="-122"/>
                      </a:endParaRPr>
                    </a:p>
                  </a:txBody>
                  <a:tcPr marL="68580" marR="68580" marT="0" marB="0" vert="horz" anchor="ctr" anchorCtr="0">
                    <a:solidFill>
                      <a:schemeClr val="bg1"/>
                    </a:solidFill>
                  </a:tcPr>
                </a:tc>
              </a:tr>
              <a:tr h="305435">
                <a:tc vMerge="1">
                  <a:tcPr>
                    <a:solidFill>
                      <a:schemeClr val="bg1"/>
                    </a:solidFill>
                  </a:tcPr>
                </a:tc>
                <a:tc vMerge="1">
                  <a:tcPr anchor="ctr" anchorCtr="0">
                    <a:solidFill>
                      <a:schemeClr val="bg1"/>
                    </a:solidFill>
                  </a:tcPr>
                </a:tc>
                <a:tc>
                  <a:txBody>
                    <a:bodyPr/>
                    <a:p>
                      <a:pPr indent="0" fontAlgn="auto">
                        <a:lnSpc>
                          <a:spcPct val="150000"/>
                        </a:lnSpc>
                        <a:spcBef>
                          <a:spcPts val="600"/>
                        </a:spcBef>
                        <a:buNone/>
                      </a:pPr>
                      <a:r>
                        <a:rPr lang="en-US" sz="1600" b="1">
                          <a:latin typeface="华文楷体" panose="02010600040101010101" charset="-122"/>
                          <a:ea typeface="华文楷体" panose="02010600040101010101" charset="-122"/>
                          <a:cs typeface="华文楷体" panose="02010600040101010101" charset="-122"/>
                        </a:rPr>
                        <a:t>第3讲 </a:t>
                      </a:r>
                      <a:r>
                        <a:rPr lang="en-US" sz="1600" b="1">
                          <a:latin typeface="华文楷体" panose="02010600040101010101" charset="-122"/>
                          <a:ea typeface="华文楷体" panose="02010600040101010101" charset="-122"/>
                          <a:cs typeface="华文楷体" panose="02010600040101010101" charset="-122"/>
                          <a:sym typeface="+mn-ea"/>
                        </a:rPr>
                        <a:t>知识图谱</a:t>
                      </a:r>
                      <a:endParaRPr lang="en-US" altLang="en-US" sz="1600" b="1">
                        <a:latin typeface="华文楷体" panose="02010600040101010101" charset="-122"/>
                        <a:ea typeface="华文楷体" panose="02010600040101010101" charset="-122"/>
                        <a:cs typeface="华文楷体" panose="02010600040101010101" charset="-122"/>
                      </a:endParaRPr>
                    </a:p>
                  </a:txBody>
                  <a:tcPr marL="68580" marR="68580" marT="0" marB="0" vert="horz" anchor="ctr" anchorCtr="0">
                    <a:solidFill>
                      <a:schemeClr val="bg1"/>
                    </a:solidFill>
                  </a:tcPr>
                </a:tc>
                <a:tc>
                  <a:txBody>
                    <a:bodyPr/>
                    <a:p>
                      <a:pPr indent="0" fontAlgn="auto">
                        <a:spcBef>
                          <a:spcPts val="600"/>
                        </a:spcBef>
                        <a:buNone/>
                      </a:pPr>
                      <a:r>
                        <a:rPr lang="en-US" sz="1600" b="1">
                          <a:latin typeface="Calibri" panose="020F0502020204030204" charset="0"/>
                          <a:ea typeface="华文楷体" panose="02010600040101010101" charset="-122"/>
                          <a:cs typeface="微软雅黑" panose="020B0503020204020204" pitchFamily="34" charset="-122"/>
                          <a:sym typeface="+mn-ea"/>
                        </a:rPr>
                        <a:t>①</a:t>
                      </a:r>
                      <a:r>
                        <a:rPr lang="en-US" sz="1600" b="1">
                          <a:latin typeface="华文楷体" panose="02010600040101010101" charset="-122"/>
                          <a:ea typeface="华文楷体" panose="02010600040101010101" charset="-122"/>
                          <a:cs typeface="微软雅黑" panose="020B0503020204020204" pitchFamily="34" charset="-122"/>
                          <a:sym typeface="+mn-ea"/>
                        </a:rPr>
                        <a:t>知识的语义网络表达与知识图谱</a:t>
                      </a:r>
                      <a:r>
                        <a:rPr lang="en-US" sz="1600" b="1">
                          <a:latin typeface="Calibri" panose="020F0502020204030204" charset="0"/>
                          <a:ea typeface="华文楷体" panose="02010600040101010101" charset="-122"/>
                          <a:cs typeface="微软雅黑" panose="020B0503020204020204" pitchFamily="34" charset="-122"/>
                          <a:sym typeface="+mn-ea"/>
                        </a:rPr>
                        <a:t>②</a:t>
                      </a:r>
                      <a:r>
                        <a:rPr lang="en-US" sz="1600" b="1">
                          <a:latin typeface="华文楷体" panose="02010600040101010101" charset="-122"/>
                          <a:ea typeface="华文楷体" panose="02010600040101010101" charset="-122"/>
                          <a:cs typeface="微软雅黑" panose="020B0503020204020204" pitchFamily="34" charset="-122"/>
                          <a:sym typeface="+mn-ea"/>
                        </a:rPr>
                        <a:t>基于知识图谱的推理</a:t>
                      </a:r>
                      <a:endParaRPr lang="en-US" altLang="en-US" sz="1600" b="1">
                        <a:latin typeface="华文楷体" panose="02010600040101010101" charset="-122"/>
                        <a:ea typeface="华文楷体" panose="02010600040101010101" charset="-122"/>
                        <a:cs typeface="微软雅黑" panose="020B0503020204020204" pitchFamily="34" charset="-122"/>
                      </a:endParaRPr>
                    </a:p>
                  </a:txBody>
                  <a:tcPr marL="68580" marR="68580" marT="0" marB="0" vert="horz" anchor="ctr" anchorCtr="0">
                    <a:solidFill>
                      <a:schemeClr val="bg1"/>
                    </a:solidFill>
                  </a:tcPr>
                </a:tc>
              </a:tr>
              <a:tr h="711200">
                <a:tc>
                  <a:txBody>
                    <a:bodyPr/>
                    <a:p>
                      <a:pPr algn="ctr" fontAlgn="auto">
                        <a:lnSpc>
                          <a:spcPct val="150000"/>
                        </a:lnSpc>
                        <a:spcBef>
                          <a:spcPts val="600"/>
                        </a:spcBef>
                        <a:buNone/>
                      </a:pPr>
                      <a:r>
                        <a:rPr lang="zh-CN" altLang="en-US" sz="1600" b="1">
                          <a:latin typeface="华文楷体" panose="02010600040101010101" charset="-122"/>
                          <a:ea typeface="华文楷体" panose="02010600040101010101" charset="-122"/>
                        </a:rPr>
                        <a:t>模式识别</a:t>
                      </a:r>
                      <a:endParaRPr lang="zh-CN" altLang="en-US" sz="1600" b="1">
                        <a:latin typeface="华文楷体" panose="02010600040101010101" charset="-122"/>
                        <a:ea typeface="华文楷体" panose="02010600040101010101" charset="-122"/>
                      </a:endParaRPr>
                    </a:p>
                  </a:txBody>
                  <a:tcPr anchor="ctr" anchorCtr="0">
                    <a:solidFill>
                      <a:schemeClr val="bg1"/>
                    </a:solidFill>
                  </a:tcPr>
                </a:tc>
                <a:tc>
                  <a:txBody>
                    <a:bodyPr/>
                    <a:p>
                      <a:pPr algn="ctr" fontAlgn="auto">
                        <a:lnSpc>
                          <a:spcPct val="150000"/>
                        </a:lnSpc>
                        <a:spcBef>
                          <a:spcPts val="600"/>
                        </a:spcBef>
                        <a:buNone/>
                      </a:pPr>
                      <a:r>
                        <a:rPr lang="en-US" altLang="zh-CN" sz="1600" b="1">
                          <a:latin typeface="华文楷体" panose="02010600040101010101" charset="-122"/>
                          <a:ea typeface="华文楷体" panose="02010600040101010101" charset="-122"/>
                        </a:rPr>
                        <a:t>4</a:t>
                      </a:r>
                      <a:endParaRPr lang="en-US" altLang="zh-CN" sz="1600" b="1">
                        <a:latin typeface="华文楷体" panose="02010600040101010101" charset="-122"/>
                        <a:ea typeface="华文楷体" panose="02010600040101010101" charset="-122"/>
                      </a:endParaRPr>
                    </a:p>
                  </a:txBody>
                  <a:tcPr anchor="ctr" anchorCtr="0">
                    <a:solidFill>
                      <a:schemeClr val="bg1"/>
                    </a:solidFill>
                  </a:tcPr>
                </a:tc>
                <a:tc>
                  <a:txBody>
                    <a:bodyPr/>
                    <a:p>
                      <a:pPr indent="0" fontAlgn="auto">
                        <a:lnSpc>
                          <a:spcPct val="150000"/>
                        </a:lnSpc>
                        <a:spcBef>
                          <a:spcPts val="600"/>
                        </a:spcBef>
                        <a:buNone/>
                      </a:pPr>
                      <a:r>
                        <a:rPr lang="en-US" sz="1600" b="1">
                          <a:latin typeface="华文楷体" panose="02010600040101010101" charset="-122"/>
                          <a:ea typeface="华文楷体" panose="02010600040101010101" charset="-122"/>
                          <a:cs typeface="华文楷体" panose="02010600040101010101" charset="-122"/>
                        </a:rPr>
                        <a:t>第4讲：模式识别</a:t>
                      </a:r>
                      <a:endParaRPr lang="en-US" altLang="en-US" sz="1600" b="1">
                        <a:latin typeface="华文楷体" panose="02010600040101010101" charset="-122"/>
                        <a:ea typeface="华文楷体" panose="02010600040101010101" charset="-122"/>
                        <a:cs typeface="华文楷体" panose="02010600040101010101" charset="-122"/>
                      </a:endParaRPr>
                    </a:p>
                  </a:txBody>
                  <a:tcPr marL="68580" marR="68580" marT="0" marB="0" vert="horz" anchor="ctr" anchorCtr="0">
                    <a:solidFill>
                      <a:schemeClr val="bg1"/>
                    </a:solidFill>
                  </a:tcPr>
                </a:tc>
                <a:tc>
                  <a:txBody>
                    <a:bodyPr/>
                    <a:p>
                      <a:pPr indent="0" fontAlgn="auto">
                        <a:spcBef>
                          <a:spcPts val="600"/>
                        </a:spcBef>
                        <a:buNone/>
                      </a:pPr>
                      <a:r>
                        <a:rPr lang="en-US" sz="1600" b="1">
                          <a:latin typeface="Calibri" panose="020F0502020204030204" charset="0"/>
                          <a:ea typeface="华文楷体" panose="02010600040101010101" charset="-122"/>
                          <a:cs typeface="华文楷体" panose="02010600040101010101" charset="-122"/>
                        </a:rPr>
                        <a:t>①</a:t>
                      </a:r>
                      <a:r>
                        <a:rPr lang="en-US" sz="1600" b="1">
                          <a:latin typeface="华文楷体" panose="02010600040101010101" charset="-122"/>
                          <a:ea typeface="华文楷体" panose="02010600040101010101" charset="-122"/>
                          <a:cs typeface="华文楷体" panose="02010600040101010101" charset="-122"/>
                        </a:rPr>
                        <a:t>什么是模式识别</a:t>
                      </a:r>
                      <a:r>
                        <a:rPr lang="zh-CN" altLang="en-US" sz="1600" b="1">
                          <a:latin typeface="华文楷体" panose="02010600040101010101" charset="-122"/>
                          <a:ea typeface="华文楷体" panose="02010600040101010101" charset="-122"/>
                          <a:cs typeface="华文楷体" panose="02010600040101010101" charset="-122"/>
                        </a:rPr>
                        <a:t>？</a:t>
                      </a:r>
                      <a:r>
                        <a:rPr lang="zh-CN" altLang="en-US" sz="1600" b="1">
                          <a:latin typeface="Calibri" panose="020F0502020204030204" charset="0"/>
                          <a:ea typeface="华文楷体" panose="02010600040101010101" charset="-122"/>
                          <a:cs typeface="华文楷体" panose="02010600040101010101" charset="-122"/>
                        </a:rPr>
                        <a:t>②</a:t>
                      </a:r>
                      <a:r>
                        <a:rPr lang="en-US" sz="1600" b="1">
                          <a:latin typeface="华文楷体" panose="02010600040101010101" charset="-122"/>
                          <a:ea typeface="华文楷体" panose="02010600040101010101" charset="-122"/>
                          <a:cs typeface="华文楷体" panose="02010600040101010101" charset="-122"/>
                        </a:rPr>
                        <a:t>模式识别的研究目标与内容</a:t>
                      </a:r>
                      <a:r>
                        <a:rPr lang="en-US" sz="1600" b="1">
                          <a:latin typeface="Calibri" panose="020F0502020204030204" charset="0"/>
                          <a:ea typeface="华文楷体" panose="02010600040101010101" charset="-122"/>
                          <a:cs typeface="华文楷体" panose="02010600040101010101" charset="-122"/>
                        </a:rPr>
                        <a:t>③</a:t>
                      </a:r>
                      <a:r>
                        <a:rPr lang="en-US" sz="1600" b="1">
                          <a:latin typeface="华文楷体" panose="02010600040101010101" charset="-122"/>
                          <a:ea typeface="华文楷体" panose="02010600040101010101" charset="-122"/>
                          <a:cs typeface="华文楷体" panose="02010600040101010101" charset="-122"/>
                        </a:rPr>
                        <a:t>研究现状和未来</a:t>
                      </a:r>
                      <a:r>
                        <a:rPr lang="en-US" sz="1600" b="1">
                          <a:latin typeface="Calibri" panose="020F0502020204030204" charset="0"/>
                          <a:ea typeface="华文楷体" panose="02010600040101010101" charset="-122"/>
                          <a:cs typeface="华文楷体" panose="02010600040101010101" charset="-122"/>
                        </a:rPr>
                        <a:t>④</a:t>
                      </a:r>
                      <a:r>
                        <a:rPr lang="en-US" sz="1600" b="1">
                          <a:latin typeface="华文楷体" panose="02010600040101010101" charset="-122"/>
                          <a:ea typeface="华文楷体" panose="02010600040101010101" charset="-122"/>
                          <a:cs typeface="华文楷体" panose="02010600040101010101" charset="-122"/>
                        </a:rPr>
                        <a:t>聚类分析：K-MEANS⑤分类方法：KNN</a:t>
                      </a:r>
                      <a:endParaRPr lang="en-US" altLang="en-US" sz="1600" b="1">
                        <a:latin typeface="华文楷体" panose="02010600040101010101" charset="-122"/>
                        <a:ea typeface="华文楷体" panose="02010600040101010101" charset="-122"/>
                        <a:cs typeface="华文楷体" panose="02010600040101010101" charset="-122"/>
                      </a:endParaRPr>
                    </a:p>
                  </a:txBody>
                  <a:tcPr marL="68580" marR="68580" marT="0" marB="0" vert="horz" anchor="ctr" anchorCtr="0">
                    <a:solidFill>
                      <a:schemeClr val="bg1"/>
                    </a:solidFill>
                  </a:tcPr>
                </a:tc>
              </a:tr>
              <a:tr h="282575">
                <a:tc>
                  <a:txBody>
                    <a:bodyPr/>
                    <a:p>
                      <a:pPr algn="ctr" fontAlgn="auto">
                        <a:lnSpc>
                          <a:spcPct val="150000"/>
                        </a:lnSpc>
                        <a:spcBef>
                          <a:spcPts val="600"/>
                        </a:spcBef>
                        <a:buNone/>
                      </a:pPr>
                      <a:r>
                        <a:rPr lang="zh-CN" altLang="en-US" sz="1600" b="1">
                          <a:latin typeface="华文楷体" panose="02010600040101010101" charset="-122"/>
                          <a:ea typeface="华文楷体" panose="02010600040101010101" charset="-122"/>
                        </a:rPr>
                        <a:t>机器学习</a:t>
                      </a:r>
                      <a:endParaRPr lang="zh-CN" altLang="en-US" sz="1600" b="1">
                        <a:latin typeface="华文楷体" panose="02010600040101010101" charset="-122"/>
                        <a:ea typeface="华文楷体" panose="02010600040101010101" charset="-122"/>
                      </a:endParaRPr>
                    </a:p>
                  </a:txBody>
                  <a:tcPr anchor="ctr" anchorCtr="0">
                    <a:solidFill>
                      <a:schemeClr val="bg1"/>
                    </a:solidFill>
                  </a:tcPr>
                </a:tc>
                <a:tc>
                  <a:txBody>
                    <a:bodyPr/>
                    <a:p>
                      <a:pPr algn="ctr" fontAlgn="auto">
                        <a:lnSpc>
                          <a:spcPct val="150000"/>
                        </a:lnSpc>
                        <a:spcBef>
                          <a:spcPts val="600"/>
                        </a:spcBef>
                        <a:buNone/>
                      </a:pPr>
                      <a:r>
                        <a:rPr lang="en-US" altLang="zh-CN" sz="1600" b="1">
                          <a:latin typeface="华文楷体" panose="02010600040101010101" charset="-122"/>
                          <a:ea typeface="华文楷体" panose="02010600040101010101" charset="-122"/>
                        </a:rPr>
                        <a:t>5</a:t>
                      </a:r>
                      <a:endParaRPr lang="en-US" altLang="zh-CN" sz="1600" b="1">
                        <a:latin typeface="华文楷体" panose="02010600040101010101" charset="-122"/>
                        <a:ea typeface="华文楷体" panose="02010600040101010101" charset="-122"/>
                      </a:endParaRPr>
                    </a:p>
                  </a:txBody>
                  <a:tcPr anchor="ctr" anchorCtr="0">
                    <a:solidFill>
                      <a:schemeClr val="bg1"/>
                    </a:solidFill>
                  </a:tcPr>
                </a:tc>
                <a:tc>
                  <a:txBody>
                    <a:bodyPr/>
                    <a:p>
                      <a:pPr indent="0" fontAlgn="auto">
                        <a:lnSpc>
                          <a:spcPct val="150000"/>
                        </a:lnSpc>
                        <a:spcBef>
                          <a:spcPts val="600"/>
                        </a:spcBef>
                        <a:buNone/>
                      </a:pPr>
                      <a:r>
                        <a:rPr lang="en-US" sz="1600" b="1">
                          <a:latin typeface="华文楷体" panose="02010600040101010101" charset="-122"/>
                          <a:ea typeface="华文楷体" panose="02010600040101010101" charset="-122"/>
                          <a:cs typeface="华文楷体" panose="02010600040101010101" charset="-122"/>
                        </a:rPr>
                        <a:t>第5-1讲</a:t>
                      </a:r>
                      <a:r>
                        <a:rPr lang="zh-CN" altLang="en-US" sz="1600" b="1">
                          <a:latin typeface="华文楷体" panose="02010600040101010101" charset="-122"/>
                          <a:ea typeface="华文楷体" panose="02010600040101010101" charset="-122"/>
                          <a:cs typeface="华文楷体" panose="02010600040101010101" charset="-122"/>
                        </a:rPr>
                        <a:t>：</a:t>
                      </a:r>
                      <a:r>
                        <a:rPr lang="zh-CN" sz="1600" b="1">
                          <a:latin typeface="华文楷体" panose="02010600040101010101" charset="-122"/>
                          <a:ea typeface="华文楷体" panose="02010600040101010101" charset="-122"/>
                          <a:cs typeface="华文楷体" panose="02010600040101010101" charset="-122"/>
                        </a:rPr>
                        <a:t>现代</a:t>
                      </a:r>
                      <a:r>
                        <a:rPr lang="en-US" altLang="zh-CN" sz="1600" b="1">
                          <a:latin typeface="华文楷体" panose="02010600040101010101" charset="-122"/>
                          <a:ea typeface="华文楷体" panose="02010600040101010101" charset="-122"/>
                          <a:cs typeface="华文楷体" panose="02010600040101010101" charset="-122"/>
                        </a:rPr>
                        <a:t>AI</a:t>
                      </a:r>
                      <a:r>
                        <a:rPr lang="zh-CN" altLang="en-US" sz="1600" b="1">
                          <a:latin typeface="华文楷体" panose="02010600040101010101" charset="-122"/>
                          <a:ea typeface="华文楷体" panose="02010600040101010101" charset="-122"/>
                          <a:cs typeface="华文楷体" panose="02010600040101010101" charset="-122"/>
                        </a:rPr>
                        <a:t>概述</a:t>
                      </a:r>
                      <a:endParaRPr lang="zh-CN" altLang="en-US" sz="1600" b="1">
                        <a:latin typeface="华文楷体" panose="02010600040101010101" charset="-122"/>
                        <a:ea typeface="华文楷体" panose="02010600040101010101" charset="-122"/>
                        <a:cs typeface="华文楷体" panose="02010600040101010101" charset="-122"/>
                      </a:endParaRPr>
                    </a:p>
                    <a:p>
                      <a:pPr indent="0" fontAlgn="auto">
                        <a:lnSpc>
                          <a:spcPct val="150000"/>
                        </a:lnSpc>
                        <a:spcBef>
                          <a:spcPts val="600"/>
                        </a:spcBef>
                        <a:buNone/>
                      </a:pPr>
                      <a:r>
                        <a:rPr lang="zh-CN" altLang="en-US" sz="1600" b="1">
                          <a:latin typeface="华文楷体" panose="02010600040101010101" charset="-122"/>
                          <a:ea typeface="华文楷体" panose="02010600040101010101" charset="-122"/>
                          <a:cs typeface="华文楷体" panose="02010600040101010101" charset="-122"/>
                        </a:rPr>
                        <a:t>第</a:t>
                      </a:r>
                      <a:r>
                        <a:rPr lang="en-US" altLang="zh-CN" sz="1600" b="1">
                          <a:latin typeface="华文楷体" panose="02010600040101010101" charset="-122"/>
                          <a:ea typeface="华文楷体" panose="02010600040101010101" charset="-122"/>
                          <a:cs typeface="华文楷体" panose="02010600040101010101" charset="-122"/>
                        </a:rPr>
                        <a:t>5-2</a:t>
                      </a:r>
                      <a:r>
                        <a:rPr lang="zh-CN" altLang="en-US" sz="1600" b="1">
                          <a:latin typeface="华文楷体" panose="02010600040101010101" charset="-122"/>
                          <a:ea typeface="华文楷体" panose="02010600040101010101" charset="-122"/>
                          <a:cs typeface="华文楷体" panose="02010600040101010101" charset="-122"/>
                        </a:rPr>
                        <a:t>讲：</a:t>
                      </a:r>
                      <a:r>
                        <a:rPr lang="en-US" sz="1600" b="1">
                          <a:latin typeface="华文楷体" panose="02010600040101010101" charset="-122"/>
                          <a:ea typeface="华文楷体" panose="02010600040101010101" charset="-122"/>
                          <a:cs typeface="华文楷体" panose="02010600040101010101" charset="-122"/>
                          <a:sym typeface="+mn-ea"/>
                        </a:rPr>
                        <a:t>ML概述</a:t>
                      </a:r>
                      <a:endParaRPr lang="en-US" altLang="en-US" sz="1600" b="1">
                        <a:latin typeface="华文楷体" panose="02010600040101010101" charset="-122"/>
                        <a:ea typeface="华文楷体" panose="02010600040101010101" charset="-122"/>
                        <a:cs typeface="华文楷体" panose="02010600040101010101" charset="-122"/>
                        <a:sym typeface="+mn-ea"/>
                      </a:endParaRPr>
                    </a:p>
                  </a:txBody>
                  <a:tcPr marL="68580" marR="68580" marT="0" marB="0" vert="horz" anchor="ctr" anchorCtr="0">
                    <a:solidFill>
                      <a:schemeClr val="bg1"/>
                    </a:solidFill>
                  </a:tcPr>
                </a:tc>
                <a:tc>
                  <a:txBody>
                    <a:bodyPr/>
                    <a:p>
                      <a:pPr indent="0" fontAlgn="auto">
                        <a:spcBef>
                          <a:spcPts val="600"/>
                        </a:spcBef>
                        <a:buNone/>
                      </a:pPr>
                      <a:r>
                        <a:rPr lang="en-US" sz="1600" b="1">
                          <a:latin typeface="华文楷体" panose="02010600040101010101" charset="-122"/>
                          <a:ea typeface="华文楷体" panose="02010600040101010101" charset="-122"/>
                          <a:cs typeface="微软雅黑" panose="020B0503020204020204" pitchFamily="34" charset="-122"/>
                        </a:rPr>
                        <a:t>①什么是机器学习研究目标与研究内容</a:t>
                      </a:r>
                      <a:r>
                        <a:rPr lang="en-US" sz="1600" b="1">
                          <a:latin typeface="Calibri" panose="020F0502020204030204" charset="0"/>
                          <a:ea typeface="华文楷体" panose="02010600040101010101" charset="-122"/>
                          <a:cs typeface="微软雅黑" panose="020B0503020204020204" pitchFamily="34" charset="-122"/>
                        </a:rPr>
                        <a:t>②</a:t>
                      </a:r>
                      <a:r>
                        <a:rPr lang="en-US" sz="1600" b="1">
                          <a:latin typeface="华文楷体" panose="02010600040101010101" charset="-122"/>
                          <a:ea typeface="华文楷体" panose="02010600040101010101" charset="-122"/>
                          <a:cs typeface="微软雅黑" panose="020B0503020204020204" pitchFamily="34" charset="-122"/>
                        </a:rPr>
                        <a:t>研究现状和未来</a:t>
                      </a:r>
                      <a:r>
                        <a:rPr lang="en-US" sz="1600" b="1">
                          <a:latin typeface="Calibri" panose="020F0502020204030204" charset="0"/>
                          <a:ea typeface="华文楷体" panose="02010600040101010101" charset="-122"/>
                          <a:cs typeface="华文楷体" panose="02010600040101010101" charset="-122"/>
                          <a:sym typeface="+mn-ea"/>
                        </a:rPr>
                        <a:t>③</a:t>
                      </a:r>
                      <a:r>
                        <a:rPr lang="en-US" sz="1600" b="1">
                          <a:latin typeface="华文楷体" panose="02010600040101010101" charset="-122"/>
                          <a:ea typeface="华文楷体" panose="02010600040101010101" charset="-122"/>
                          <a:cs typeface="华文楷体" panose="02010600040101010101" charset="-122"/>
                          <a:sym typeface="+mn-ea"/>
                        </a:rPr>
                        <a:t>融合3大AI领域，重点在于机器学习</a:t>
                      </a:r>
                      <a:endParaRPr lang="en-US" sz="1600" b="1">
                        <a:latin typeface="华文楷体" panose="02010600040101010101" charset="-122"/>
                        <a:ea typeface="华文楷体" panose="02010600040101010101" charset="-122"/>
                        <a:cs typeface="华文楷体" panose="02010600040101010101" charset="-122"/>
                        <a:sym typeface="+mn-ea"/>
                      </a:endParaRPr>
                    </a:p>
                  </a:txBody>
                  <a:tcPr marL="68580" marR="68580" marT="0" marB="0" vert="horz" anchor="ctr" anchorCtr="0">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R="0" indent="0" algn="ctr" defTabSz="914400" fontAlgn="base">
              <a:lnSpc>
                <a:spcPct val="100000"/>
              </a:lnSpc>
              <a:spcBef>
                <a:spcPct val="0"/>
              </a:spcBef>
              <a:spcAft>
                <a:spcPct val="0"/>
              </a:spcAft>
              <a:buClrTx/>
              <a:buSzTx/>
              <a:buFontTx/>
              <a:buNone/>
              <a:defRPr/>
            </a:pPr>
            <a:r>
              <a:rPr kumimoji="0" lang="zh-CN" altLang="en-US" sz="3200" b="1" i="0" kern="0" cap="none" spc="0" normalizeH="0" baseline="0" noProof="0"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课程简介</a:t>
            </a:r>
            <a:endParaRPr kumimoji="0" lang="zh-CN" altLang="en-US" sz="3200" b="1" i="0" kern="0" cap="none" spc="0" normalizeH="0" baseline="0" noProof="0"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cxnSp>
        <p:nvCxnSpPr>
          <p:cNvPr id="9" name="直接连接符 8"/>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Rectangle 3"/>
          <p:cNvSpPr>
            <a:spLocks noGrp="1" noChangeArrowheads="1"/>
          </p:cNvSpPr>
          <p:nvPr>
            <p:ph type="body" idx="1"/>
          </p:nvPr>
        </p:nvSpPr>
        <p:spPr>
          <a:xfrm>
            <a:off x="467360" y="1052830"/>
            <a:ext cx="7961630" cy="695325"/>
          </a:xfrm>
        </p:spPr>
        <p:txBody>
          <a:bodyPr>
            <a:noAutofit/>
          </a:bodyPr>
          <a:p>
            <a:pPr eaLnBrk="1" hangingPunct="1">
              <a:lnSpc>
                <a:spcPct val="150000"/>
              </a:lnSpc>
              <a:buSzPct val="80000"/>
              <a:buBlip>
                <a:blip r:embed="rId1"/>
              </a:buBlip>
            </a:pPr>
            <a:r>
              <a:rPr lang="zh-CN" altLang="en-US" sz="2800" b="1" dirty="0" smtClean="0">
                <a:solidFill>
                  <a:srgbClr val="C00000"/>
                </a:solidFill>
                <a:latin typeface="+mn-ea"/>
              </a:rPr>
              <a:t>课程内容及时间安排</a:t>
            </a:r>
            <a:endParaRPr lang="zh-CN" altLang="en-US" sz="2800" b="1" dirty="0" smtClean="0">
              <a:solidFill>
                <a:srgbClr val="C00000"/>
              </a:solidFill>
              <a:latin typeface="+mn-ea"/>
            </a:endParaRPr>
          </a:p>
        </p:txBody>
      </p:sp>
      <p:graphicFrame>
        <p:nvGraphicFramePr>
          <p:cNvPr id="5" name="表格 4"/>
          <p:cNvGraphicFramePr/>
          <p:nvPr>
            <p:custDataLst>
              <p:tags r:id="rId2"/>
            </p:custDataLst>
          </p:nvPr>
        </p:nvGraphicFramePr>
        <p:xfrm>
          <a:off x="637540" y="1885950"/>
          <a:ext cx="8033385" cy="4672965"/>
        </p:xfrm>
        <a:graphic>
          <a:graphicData uri="http://schemas.openxmlformats.org/drawingml/2006/table">
            <a:tbl>
              <a:tblPr firstRow="1" bandRow="1">
                <a:tableStyleId>{5940675A-B579-460E-94D1-54222C63F5DA}</a:tableStyleId>
              </a:tblPr>
              <a:tblGrid>
                <a:gridCol w="463550"/>
                <a:gridCol w="902335"/>
                <a:gridCol w="2652395"/>
                <a:gridCol w="4015105"/>
              </a:tblGrid>
              <a:tr h="433070">
                <a:tc>
                  <a:txBody>
                    <a:bodyPr/>
                    <a:p>
                      <a:pPr algn="ctr">
                        <a:buNone/>
                      </a:pPr>
                      <a:endParaRPr lang="zh-CN" altLang="zh-CN" sz="2000" b="1"/>
                    </a:p>
                  </a:txBody>
                  <a:tcPr anchor="ctr" anchorCtr="0">
                    <a:solidFill>
                      <a:schemeClr val="bg1"/>
                    </a:solidFill>
                  </a:tcPr>
                </a:tc>
                <a:tc>
                  <a:txBody>
                    <a:bodyPr/>
                    <a:p>
                      <a:pPr algn="ctr">
                        <a:buNone/>
                      </a:pPr>
                      <a:r>
                        <a:rPr lang="zh-CN" altLang="zh-CN" sz="2000" b="1"/>
                        <a:t>周  次</a:t>
                      </a:r>
                      <a:endParaRPr lang="zh-CN" altLang="zh-CN" sz="2000" b="1"/>
                    </a:p>
                  </a:txBody>
                  <a:tcPr anchor="ctr" anchorCtr="0">
                    <a:solidFill>
                      <a:schemeClr val="bg1"/>
                    </a:solidFill>
                  </a:tcPr>
                </a:tc>
                <a:tc>
                  <a:txBody>
                    <a:bodyPr/>
                    <a:p>
                      <a:pPr algn="ctr">
                        <a:buNone/>
                      </a:pPr>
                      <a:r>
                        <a:rPr lang="zh-CN" altLang="en-US" sz="2000" b="1"/>
                        <a:t>标    题</a:t>
                      </a:r>
                      <a:endParaRPr lang="zh-CN" altLang="en-US" sz="2000" b="1"/>
                    </a:p>
                  </a:txBody>
                  <a:tcPr anchor="ctr" anchorCtr="0">
                    <a:solidFill>
                      <a:schemeClr val="bg1"/>
                    </a:solidFill>
                  </a:tcPr>
                </a:tc>
                <a:tc>
                  <a:txBody>
                    <a:bodyPr/>
                    <a:p>
                      <a:pPr algn="ctr">
                        <a:buNone/>
                      </a:pPr>
                      <a:r>
                        <a:rPr lang="zh-CN" altLang="en-US" sz="2000" b="1"/>
                        <a:t>内  容</a:t>
                      </a:r>
                      <a:endParaRPr lang="zh-CN" altLang="en-US" sz="2000" b="1"/>
                    </a:p>
                  </a:txBody>
                  <a:tcPr anchor="ctr" anchorCtr="0">
                    <a:solidFill>
                      <a:schemeClr val="bg1"/>
                    </a:solidFill>
                  </a:tcPr>
                </a:tc>
              </a:tr>
              <a:tr h="393065">
                <a:tc rowSpan="5">
                  <a:txBody>
                    <a:bodyPr/>
                    <a:p>
                      <a:pPr indent="0" algn="ctr" fontAlgn="auto">
                        <a:spcBef>
                          <a:spcPts val="1200"/>
                        </a:spcBef>
                        <a:buNone/>
                      </a:pPr>
                      <a:endParaRPr lang="zh-CN" altLang="en-US" sz="1600" b="1">
                        <a:latin typeface="华文楷体" panose="02010600040101010101" charset="-122"/>
                        <a:ea typeface="华文楷体" panose="02010600040101010101" charset="-122"/>
                        <a:cs typeface="微软雅黑" panose="020B0503020204020204" pitchFamily="34" charset="-122"/>
                      </a:endParaRPr>
                    </a:p>
                    <a:p>
                      <a:pPr indent="0" algn="ctr" fontAlgn="auto">
                        <a:spcBef>
                          <a:spcPts val="1200"/>
                        </a:spcBef>
                        <a:buNone/>
                      </a:pPr>
                      <a:r>
                        <a:rPr lang="zh-CN" altLang="en-US" sz="1600" b="1">
                          <a:latin typeface="华文楷体" panose="02010600040101010101" charset="-122"/>
                          <a:ea typeface="华文楷体" panose="02010600040101010101" charset="-122"/>
                          <a:cs typeface="微软雅黑" panose="020B0503020204020204" pitchFamily="34" charset="-122"/>
                        </a:rPr>
                        <a:t>机器学习</a:t>
                      </a:r>
                      <a:endParaRPr lang="zh-CN" altLang="en-US" sz="1600" b="1">
                        <a:latin typeface="华文楷体" panose="02010600040101010101" charset="-122"/>
                        <a:ea typeface="华文楷体" panose="02010600040101010101" charset="-122"/>
                        <a:cs typeface="微软雅黑" panose="020B0503020204020204" pitchFamily="34" charset="-122"/>
                      </a:endParaRPr>
                    </a:p>
                  </a:txBody>
                  <a:tcPr marL="68580" marR="68580" marT="0" marB="0" vert="horz" anchor="ctr" anchorCtr="0">
                    <a:solidFill>
                      <a:schemeClr val="bg1"/>
                    </a:solidFill>
                  </a:tcPr>
                </a:tc>
                <a:tc>
                  <a:txBody>
                    <a:bodyPr/>
                    <a:p>
                      <a:pPr indent="0" algn="ctr">
                        <a:lnSpc>
                          <a:spcPct val="150000"/>
                        </a:lnSpc>
                        <a:buNone/>
                      </a:pPr>
                      <a:r>
                        <a:rPr lang="en-US" sz="1600" b="1">
                          <a:latin typeface="华文楷体" panose="02010600040101010101" charset="-122"/>
                          <a:ea typeface="华文楷体" panose="02010600040101010101" charset="-122"/>
                          <a:cs typeface="微软雅黑" panose="020B0503020204020204" pitchFamily="34" charset="-122"/>
                        </a:rPr>
                        <a:t>6</a:t>
                      </a:r>
                      <a:endParaRPr lang="en-US" altLang="en-US" sz="1600" b="1">
                        <a:latin typeface="华文楷体" panose="02010600040101010101" charset="-122"/>
                        <a:ea typeface="华文楷体" panose="02010600040101010101" charset="-122"/>
                        <a:cs typeface="微软雅黑" panose="020B0503020204020204" pitchFamily="34" charset="-122"/>
                      </a:endParaRPr>
                    </a:p>
                  </a:txBody>
                  <a:tcPr marL="68580" marR="68580" marT="0" marB="0" vert="horz" anchor="ctr" anchorCtr="0">
                    <a:solidFill>
                      <a:schemeClr val="bg1"/>
                    </a:solidFill>
                  </a:tcPr>
                </a:tc>
                <a:tc>
                  <a:txBody>
                    <a:bodyPr/>
                    <a:p>
                      <a:pPr indent="0">
                        <a:lnSpc>
                          <a:spcPct val="150000"/>
                        </a:lnSpc>
                        <a:buNone/>
                      </a:pPr>
                      <a:r>
                        <a:rPr lang="en-US" sz="1600" b="1">
                          <a:latin typeface="华文楷体" panose="02010600040101010101" charset="-122"/>
                          <a:ea typeface="华文楷体" panose="02010600040101010101" charset="-122"/>
                          <a:cs typeface="华文楷体" panose="02010600040101010101" charset="-122"/>
                        </a:rPr>
                        <a:t>第6讲</a:t>
                      </a:r>
                      <a:r>
                        <a:rPr lang="zh-CN" altLang="en-US" sz="1600" b="1">
                          <a:latin typeface="华文楷体" panose="02010600040101010101" charset="-122"/>
                          <a:ea typeface="华文楷体" panose="02010600040101010101" charset="-122"/>
                          <a:cs typeface="华文楷体" panose="02010600040101010101" charset="-122"/>
                        </a:rPr>
                        <a:t>：</a:t>
                      </a:r>
                      <a:r>
                        <a:rPr lang="en-US" sz="1600" b="1">
                          <a:latin typeface="华文楷体" panose="02010600040101010101" charset="-122"/>
                          <a:ea typeface="华文楷体" panose="02010600040101010101" charset="-122"/>
                          <a:cs typeface="华文楷体" panose="02010600040101010101" charset="-122"/>
                        </a:rPr>
                        <a:t>分类与回归</a:t>
                      </a:r>
                      <a:endParaRPr lang="en-US" altLang="en-US" sz="1600" b="1">
                        <a:latin typeface="华文楷体" panose="02010600040101010101" charset="-122"/>
                        <a:ea typeface="华文楷体" panose="02010600040101010101" charset="-122"/>
                        <a:cs typeface="华文楷体" panose="02010600040101010101" charset="-122"/>
                      </a:endParaRPr>
                    </a:p>
                  </a:txBody>
                  <a:tcPr marL="68580" marR="68580" marT="0" marB="0" vert="horz" anchor="ctr" anchorCtr="0">
                    <a:solidFill>
                      <a:schemeClr val="bg1"/>
                    </a:solidFill>
                  </a:tcPr>
                </a:tc>
                <a:tc>
                  <a:txBody>
                    <a:bodyPr/>
                    <a:p>
                      <a:pPr indent="0">
                        <a:buNone/>
                      </a:pPr>
                      <a:r>
                        <a:rPr lang="en-US" sz="1600" b="1">
                          <a:latin typeface="Calibri" panose="020F0502020204030204" charset="0"/>
                          <a:ea typeface="华文楷体" panose="02010600040101010101" charset="-122"/>
                          <a:cs typeface="微软雅黑" panose="020B0503020204020204" pitchFamily="34" charset="-122"/>
                          <a:sym typeface="+mn-ea"/>
                        </a:rPr>
                        <a:t>①</a:t>
                      </a:r>
                      <a:r>
                        <a:rPr lang="en-US" sz="1600" b="1">
                          <a:latin typeface="华文楷体" panose="02010600040101010101" charset="-122"/>
                          <a:ea typeface="华文楷体" panose="02010600040101010101" charset="-122"/>
                          <a:cs typeface="微软雅黑" panose="020B0503020204020204" pitchFamily="34" charset="-122"/>
                        </a:rPr>
                        <a:t>线性回归</a:t>
                      </a:r>
                      <a:r>
                        <a:rPr lang="en-US" sz="1600" b="1">
                          <a:latin typeface="Calibri" panose="020F0502020204030204" charset="0"/>
                          <a:ea typeface="华文楷体" panose="02010600040101010101" charset="-122"/>
                          <a:cs typeface="微软雅黑" panose="020B0503020204020204" pitchFamily="34" charset="-122"/>
                          <a:sym typeface="+mn-ea"/>
                        </a:rPr>
                        <a:t>②</a:t>
                      </a:r>
                      <a:r>
                        <a:rPr lang="en-US" sz="1600" b="1">
                          <a:latin typeface="华文楷体" panose="02010600040101010101" charset="-122"/>
                          <a:ea typeface="华文楷体" panose="02010600040101010101" charset="-122"/>
                          <a:cs typeface="微软雅黑" panose="020B0503020204020204" pitchFamily="34" charset="-122"/>
                        </a:rPr>
                        <a:t>朴素贝叶斯方法</a:t>
                      </a:r>
                      <a:r>
                        <a:rPr lang="en-US" sz="1600" b="1">
                          <a:latin typeface="Calibri" panose="020F0502020204030204" charset="0"/>
                          <a:ea typeface="华文楷体" panose="02010600040101010101" charset="-122"/>
                          <a:cs typeface="微软雅黑" panose="020B0503020204020204" pitchFamily="34" charset="-122"/>
                        </a:rPr>
                        <a:t>③</a:t>
                      </a:r>
                      <a:r>
                        <a:rPr lang="en-US" sz="1600" b="1">
                          <a:latin typeface="华文楷体" panose="02010600040101010101" charset="-122"/>
                          <a:ea typeface="华文楷体" panose="02010600040101010101" charset="-122"/>
                          <a:cs typeface="微软雅黑" panose="020B0503020204020204" pitchFamily="34" charset="-122"/>
                        </a:rPr>
                        <a:t>逻辑回归</a:t>
                      </a:r>
                      <a:r>
                        <a:rPr lang="en-US" sz="1600" b="1">
                          <a:latin typeface="Calibri" panose="020F0502020204030204" charset="0"/>
                          <a:ea typeface="华文楷体" panose="02010600040101010101" charset="-122"/>
                          <a:cs typeface="微软雅黑" panose="020B0503020204020204" pitchFamily="34" charset="-122"/>
                          <a:sym typeface="+mn-ea"/>
                        </a:rPr>
                        <a:t>④</a:t>
                      </a:r>
                      <a:r>
                        <a:rPr lang="en-US" sz="1600" b="1">
                          <a:latin typeface="华文楷体" panose="02010600040101010101" charset="-122"/>
                          <a:ea typeface="华文楷体" panose="02010600040101010101" charset="-122"/>
                          <a:cs typeface="华文楷体" panose="02010600040101010101" charset="-122"/>
                          <a:sym typeface="+mn-ea"/>
                        </a:rPr>
                        <a:t>决策树：ID3</a:t>
                      </a:r>
                      <a:endParaRPr lang="en-US" altLang="en-US" sz="1600" b="1">
                        <a:latin typeface="华文楷体" panose="02010600040101010101" charset="-122"/>
                        <a:ea typeface="华文楷体" panose="02010600040101010101" charset="-122"/>
                        <a:cs typeface="微软雅黑" panose="020B0503020204020204" pitchFamily="34" charset="-122"/>
                      </a:endParaRPr>
                    </a:p>
                  </a:txBody>
                  <a:tcPr marL="68580" marR="68580" marT="0" marB="0" vert="horz" anchor="ctr" anchorCtr="0">
                    <a:solidFill>
                      <a:schemeClr val="bg1"/>
                    </a:solidFill>
                  </a:tcPr>
                </a:tc>
              </a:tr>
              <a:tr h="487680">
                <a:tc vMerge="1">
                  <a:tcPr marL="68580" marR="68580" marT="0" marB="0" vert="horz" anchor="t">
                    <a:solidFill>
                      <a:schemeClr val="bg1"/>
                    </a:solidFill>
                  </a:tcPr>
                </a:tc>
                <a:tc rowSpan="2">
                  <a:txBody>
                    <a:bodyPr/>
                    <a:p>
                      <a:pPr indent="0" algn="ctr">
                        <a:lnSpc>
                          <a:spcPct val="150000"/>
                        </a:lnSpc>
                        <a:buNone/>
                      </a:pPr>
                      <a:r>
                        <a:rPr lang="en-US" altLang="en-US" sz="1600" b="1">
                          <a:latin typeface="华文楷体" panose="02010600040101010101" charset="-122"/>
                          <a:ea typeface="华文楷体" panose="02010600040101010101" charset="-122"/>
                          <a:cs typeface="微软雅黑" panose="020B0503020204020204" pitchFamily="34" charset="-122"/>
                        </a:rPr>
                        <a:t>7</a:t>
                      </a:r>
                      <a:endParaRPr lang="en-US" altLang="en-US" sz="1600" b="1">
                        <a:latin typeface="华文楷体" panose="02010600040101010101" charset="-122"/>
                        <a:ea typeface="华文楷体" panose="02010600040101010101" charset="-122"/>
                        <a:cs typeface="微软雅黑" panose="020B0503020204020204" pitchFamily="34" charset="-122"/>
                      </a:endParaRPr>
                    </a:p>
                  </a:txBody>
                  <a:tcPr marL="68580" marR="68580" marT="0" marB="0" vert="horz" anchor="ctr" anchorCtr="0">
                    <a:solidFill>
                      <a:schemeClr val="bg1"/>
                    </a:solidFill>
                  </a:tcPr>
                </a:tc>
                <a:tc>
                  <a:txBody>
                    <a:bodyPr/>
                    <a:p>
                      <a:pPr indent="0">
                        <a:lnSpc>
                          <a:spcPct val="150000"/>
                        </a:lnSpc>
                        <a:buNone/>
                      </a:pPr>
                      <a:r>
                        <a:rPr lang="en-US" sz="1600" b="1">
                          <a:latin typeface="华文楷体" panose="02010600040101010101" charset="-122"/>
                          <a:ea typeface="华文楷体" panose="02010600040101010101" charset="-122"/>
                          <a:cs typeface="华文楷体" panose="02010600040101010101" charset="-122"/>
                        </a:rPr>
                        <a:t>第7讲 ML</a:t>
                      </a:r>
                      <a:r>
                        <a:rPr lang="zh-CN" altLang="en-US" sz="1600" b="1">
                          <a:latin typeface="华文楷体" panose="02010600040101010101" charset="-122"/>
                          <a:ea typeface="华文楷体" panose="02010600040101010101" charset="-122"/>
                          <a:cs typeface="华文楷体" panose="02010600040101010101" charset="-122"/>
                        </a:rPr>
                        <a:t>关键技术</a:t>
                      </a:r>
                      <a:r>
                        <a:rPr lang="en-US" sz="1600" b="1">
                          <a:latin typeface="华文楷体" panose="02010600040101010101" charset="-122"/>
                          <a:ea typeface="华文楷体" panose="02010600040101010101" charset="-122"/>
                          <a:cs typeface="华文楷体" panose="02010600040101010101" charset="-122"/>
                        </a:rPr>
                        <a:t>小结</a:t>
                      </a:r>
                      <a:endParaRPr lang="en-US" altLang="en-US" sz="1600" b="1">
                        <a:latin typeface="华文楷体" panose="02010600040101010101" charset="-122"/>
                        <a:ea typeface="华文楷体" panose="02010600040101010101" charset="-122"/>
                        <a:cs typeface="华文楷体" panose="02010600040101010101" charset="-122"/>
                      </a:endParaRPr>
                    </a:p>
                  </a:txBody>
                  <a:tcPr marL="68580" marR="68580" marT="0" marB="0" vert="horz" anchor="ctr" anchorCtr="0">
                    <a:solidFill>
                      <a:schemeClr val="bg1"/>
                    </a:solidFill>
                  </a:tcPr>
                </a:tc>
                <a:tc>
                  <a:txBody>
                    <a:bodyPr/>
                    <a:p>
                      <a:pPr indent="0">
                        <a:buNone/>
                      </a:pPr>
                      <a:r>
                        <a:rPr lang="en-US" sz="1600" b="1">
                          <a:latin typeface="Calibri" panose="020F0502020204030204" charset="0"/>
                          <a:ea typeface="华文楷体" panose="02010600040101010101" charset="-122"/>
                          <a:cs typeface="微软雅黑" panose="020B0503020204020204" pitchFamily="34" charset="-122"/>
                          <a:sym typeface="+mn-ea"/>
                        </a:rPr>
                        <a:t>①</a:t>
                      </a:r>
                      <a:r>
                        <a:rPr lang="en-US" sz="1600" b="1">
                          <a:latin typeface="华文楷体" panose="02010600040101010101" charset="-122"/>
                          <a:ea typeface="华文楷体" panose="02010600040101010101" charset="-122"/>
                          <a:cs typeface="微软雅黑" panose="020B0503020204020204" pitchFamily="34" charset="-122"/>
                        </a:rPr>
                        <a:t>数据预处理方法</a:t>
                      </a:r>
                      <a:r>
                        <a:rPr lang="en-US" sz="1600" b="1">
                          <a:latin typeface="Calibri" panose="020F0502020204030204" charset="0"/>
                          <a:ea typeface="华文楷体" panose="02010600040101010101" charset="-122"/>
                          <a:cs typeface="微软雅黑" panose="020B0503020204020204" pitchFamily="34" charset="-122"/>
                          <a:sym typeface="+mn-ea"/>
                        </a:rPr>
                        <a:t>②</a:t>
                      </a:r>
                      <a:r>
                        <a:rPr lang="en-US" sz="1600" b="1">
                          <a:solidFill>
                            <a:srgbClr val="0000FF"/>
                          </a:solidFill>
                          <a:latin typeface="华文楷体" panose="02010600040101010101" charset="-122"/>
                          <a:ea typeface="华文楷体" panose="02010600040101010101" charset="-122"/>
                          <a:cs typeface="微软雅黑" panose="020B0503020204020204" pitchFamily="34" charset="-122"/>
                        </a:rPr>
                        <a:t>特征学习方法</a:t>
                      </a:r>
                      <a:r>
                        <a:rPr lang="en-US" sz="1600" b="1">
                          <a:latin typeface="Calibri" panose="020F0502020204030204" charset="0"/>
                          <a:ea typeface="华文楷体" panose="02010600040101010101" charset="-122"/>
                          <a:cs typeface="微软雅黑" panose="020B0503020204020204" pitchFamily="34" charset="-122"/>
                          <a:sym typeface="+mn-ea"/>
                        </a:rPr>
                        <a:t>③</a:t>
                      </a:r>
                      <a:r>
                        <a:rPr lang="en-US" sz="1600" b="1">
                          <a:latin typeface="华文楷体" panose="02010600040101010101" charset="-122"/>
                          <a:ea typeface="华文楷体" panose="02010600040101010101" charset="-122"/>
                          <a:cs typeface="微软雅黑" panose="020B0503020204020204" pitchFamily="34" charset="-122"/>
                        </a:rPr>
                        <a:t>模型选择方法</a:t>
                      </a:r>
                      <a:r>
                        <a:rPr lang="en-US" sz="1600" b="1">
                          <a:latin typeface="Calibri" panose="020F0502020204030204" charset="0"/>
                          <a:ea typeface="华文楷体" panose="02010600040101010101" charset="-122"/>
                          <a:cs typeface="微软雅黑" panose="020B0503020204020204" pitchFamily="34" charset="-122"/>
                          <a:sym typeface="+mn-ea"/>
                        </a:rPr>
                        <a:t>④</a:t>
                      </a:r>
                      <a:r>
                        <a:rPr lang="en-US" sz="1600" b="1">
                          <a:latin typeface="华文楷体" panose="02010600040101010101" charset="-122"/>
                          <a:ea typeface="华文楷体" panose="02010600040101010101" charset="-122"/>
                          <a:cs typeface="微软雅黑" panose="020B0503020204020204" pitchFamily="34" charset="-122"/>
                        </a:rPr>
                        <a:t>学习算法设计</a:t>
                      </a:r>
                      <a:r>
                        <a:rPr lang="en-US" sz="1600" b="1">
                          <a:latin typeface="华文楷体" panose="02010600040101010101" charset="-122"/>
                          <a:ea typeface="华文楷体" panose="02010600040101010101" charset="-122"/>
                          <a:cs typeface="华文楷体" panose="02010600040101010101" charset="-122"/>
                          <a:sym typeface="+mn-ea"/>
                        </a:rPr>
                        <a:t>⑤</a:t>
                      </a:r>
                      <a:r>
                        <a:rPr lang="en-US" sz="1600" b="1">
                          <a:latin typeface="华文楷体" panose="02010600040101010101" charset="-122"/>
                          <a:ea typeface="华文楷体" panose="02010600040101010101" charset="-122"/>
                          <a:cs typeface="微软雅黑" panose="020B0503020204020204" pitchFamily="34" charset="-122"/>
                        </a:rPr>
                        <a:t>学习性能评价</a:t>
                      </a:r>
                      <a:endParaRPr lang="en-US" altLang="en-US" sz="1600" b="1">
                        <a:latin typeface="华文楷体" panose="02010600040101010101" charset="-122"/>
                        <a:ea typeface="华文楷体" panose="02010600040101010101" charset="-122"/>
                        <a:cs typeface="微软雅黑" panose="020B0503020204020204" pitchFamily="34" charset="-122"/>
                      </a:endParaRPr>
                    </a:p>
                  </a:txBody>
                  <a:tcPr marL="68580" marR="68580" marT="0" marB="0" vert="horz" anchor="ctr" anchorCtr="0">
                    <a:solidFill>
                      <a:schemeClr val="bg1"/>
                    </a:solidFill>
                  </a:tcPr>
                </a:tc>
              </a:tr>
              <a:tr h="433070">
                <a:tc vMerge="1">
                  <a:tcPr marL="68580" marR="68580" marT="0" marB="0" vert="horz" anchor="t">
                    <a:solidFill>
                      <a:schemeClr val="bg1"/>
                    </a:solidFill>
                  </a:tcPr>
                </a:tc>
                <a:tc vMerge="1">
                  <a:tcPr marL="68580" marR="68580" marT="0" marB="0" vert="horz" anchor="t">
                    <a:solidFill>
                      <a:schemeClr val="bg1"/>
                    </a:solidFill>
                  </a:tcPr>
                </a:tc>
                <a:tc>
                  <a:txBody>
                    <a:bodyPr/>
                    <a:p>
                      <a:pPr indent="0">
                        <a:lnSpc>
                          <a:spcPct val="150000"/>
                        </a:lnSpc>
                        <a:buNone/>
                      </a:pPr>
                      <a:r>
                        <a:rPr lang="en-US" sz="1600" b="1">
                          <a:latin typeface="华文楷体" panose="02010600040101010101" charset="-122"/>
                          <a:ea typeface="华文楷体" panose="02010600040101010101" charset="-122"/>
                          <a:cs typeface="华文楷体" panose="02010600040101010101" charset="-122"/>
                        </a:rPr>
                        <a:t>第8讲 统计学习理论及SVM</a:t>
                      </a:r>
                      <a:endParaRPr lang="en-US" altLang="en-US" sz="1600" b="1">
                        <a:latin typeface="华文楷体" panose="02010600040101010101" charset="-122"/>
                        <a:ea typeface="华文楷体" panose="02010600040101010101" charset="-122"/>
                        <a:cs typeface="华文楷体" panose="02010600040101010101" charset="-122"/>
                      </a:endParaRPr>
                    </a:p>
                  </a:txBody>
                  <a:tcPr marL="68580" marR="68580" marT="0" marB="0" vert="horz" anchor="ctr" anchorCtr="0">
                    <a:solidFill>
                      <a:schemeClr val="bg1"/>
                    </a:solidFill>
                  </a:tcPr>
                </a:tc>
                <a:tc>
                  <a:txBody>
                    <a:bodyPr/>
                    <a:p>
                      <a:pPr indent="0">
                        <a:buNone/>
                      </a:pPr>
                      <a:r>
                        <a:rPr lang="en-US" sz="1600" b="1">
                          <a:latin typeface="Calibri" panose="020F0502020204030204" charset="0"/>
                          <a:ea typeface="华文楷体" panose="02010600040101010101" charset="-122"/>
                          <a:cs typeface="微软雅黑" panose="020B0503020204020204" pitchFamily="34" charset="-122"/>
                          <a:sym typeface="+mn-ea"/>
                        </a:rPr>
                        <a:t>①</a:t>
                      </a:r>
                      <a:r>
                        <a:rPr lang="en-US" sz="1600" b="1">
                          <a:latin typeface="华文楷体" panose="02010600040101010101" charset="-122"/>
                          <a:ea typeface="华文楷体" panose="02010600040101010101" charset="-122"/>
                          <a:cs typeface="华文楷体" panose="02010600040101010101" charset="-122"/>
                        </a:rPr>
                        <a:t>统计学习理论简述</a:t>
                      </a:r>
                      <a:r>
                        <a:rPr lang="en-US" sz="1600" b="1">
                          <a:latin typeface="Calibri" panose="020F0502020204030204" charset="0"/>
                          <a:ea typeface="华文楷体" panose="02010600040101010101" charset="-122"/>
                          <a:cs typeface="微软雅黑" panose="020B0503020204020204" pitchFamily="34" charset="-122"/>
                          <a:sym typeface="+mn-ea"/>
                        </a:rPr>
                        <a:t>②</a:t>
                      </a:r>
                      <a:r>
                        <a:rPr lang="en-US" sz="1600" b="1">
                          <a:latin typeface="华文楷体" panose="02010600040101010101" charset="-122"/>
                          <a:ea typeface="华文楷体" panose="02010600040101010101" charset="-122"/>
                          <a:cs typeface="华文楷体" panose="02010600040101010101" charset="-122"/>
                        </a:rPr>
                        <a:t>SVM模型及应用</a:t>
                      </a:r>
                      <a:endParaRPr lang="en-US" altLang="en-US" sz="1600" b="1">
                        <a:latin typeface="华文楷体" panose="02010600040101010101" charset="-122"/>
                        <a:ea typeface="华文楷体" panose="02010600040101010101" charset="-122"/>
                        <a:cs typeface="华文楷体" panose="02010600040101010101" charset="-122"/>
                      </a:endParaRPr>
                    </a:p>
                  </a:txBody>
                  <a:tcPr marL="68580" marR="68580" marT="0" marB="0" vert="horz" anchor="ctr" anchorCtr="0">
                    <a:solidFill>
                      <a:schemeClr val="bg1"/>
                    </a:solidFill>
                  </a:tcPr>
                </a:tc>
              </a:tr>
              <a:tr h="433705">
                <a:tc vMerge="1">
                  <a:tcPr>
                    <a:solidFill>
                      <a:schemeClr val="bg1"/>
                    </a:solidFill>
                  </a:tcPr>
                </a:tc>
                <a:tc>
                  <a:txBody>
                    <a:bodyPr/>
                    <a:p>
                      <a:pPr algn="ctr">
                        <a:lnSpc>
                          <a:spcPct val="150000"/>
                        </a:lnSpc>
                        <a:buNone/>
                      </a:pPr>
                      <a:r>
                        <a:rPr lang="en-US" altLang="zh-CN" sz="1600" b="1">
                          <a:latin typeface="华文楷体" panose="02010600040101010101" charset="-122"/>
                          <a:ea typeface="华文楷体" panose="02010600040101010101" charset="-122"/>
                        </a:rPr>
                        <a:t>8</a:t>
                      </a:r>
                      <a:endParaRPr lang="en-US" altLang="zh-CN" sz="1600" b="1">
                        <a:latin typeface="华文楷体" panose="02010600040101010101" charset="-122"/>
                        <a:ea typeface="华文楷体" panose="02010600040101010101" charset="-122"/>
                      </a:endParaRPr>
                    </a:p>
                  </a:txBody>
                  <a:tcPr anchor="ctr" anchorCtr="0">
                    <a:solidFill>
                      <a:schemeClr val="bg1"/>
                    </a:solidFill>
                  </a:tcPr>
                </a:tc>
                <a:tc>
                  <a:txBody>
                    <a:bodyPr/>
                    <a:p>
                      <a:pPr indent="0">
                        <a:lnSpc>
                          <a:spcPct val="150000"/>
                        </a:lnSpc>
                        <a:buNone/>
                      </a:pPr>
                      <a:r>
                        <a:rPr lang="en-US" sz="1600" b="1">
                          <a:latin typeface="华文楷体" panose="02010600040101010101" charset="-122"/>
                          <a:ea typeface="华文楷体" panose="02010600040101010101" charset="-122"/>
                          <a:cs typeface="华文楷体" panose="02010600040101010101" charset="-122"/>
                        </a:rPr>
                        <a:t>第9讲 ML的改进</a:t>
                      </a:r>
                      <a:endParaRPr lang="en-US" altLang="en-US" sz="1600" b="1">
                        <a:latin typeface="华文楷体" panose="02010600040101010101" charset="-122"/>
                        <a:ea typeface="华文楷体" panose="02010600040101010101" charset="-122"/>
                        <a:cs typeface="华文楷体" panose="02010600040101010101" charset="-122"/>
                      </a:endParaRPr>
                    </a:p>
                  </a:txBody>
                  <a:tcPr marL="68580" marR="68580" marT="0" marB="0" vert="horz" anchor="ctr" anchorCtr="0">
                    <a:solidFill>
                      <a:schemeClr val="bg1"/>
                    </a:solidFill>
                  </a:tcPr>
                </a:tc>
                <a:tc>
                  <a:txBody>
                    <a:bodyPr/>
                    <a:p>
                      <a:pPr indent="0">
                        <a:buNone/>
                      </a:pPr>
                      <a:r>
                        <a:rPr lang="en-US" sz="1600" b="1">
                          <a:latin typeface="Calibri" panose="020F0502020204030204" charset="0"/>
                          <a:ea typeface="华文楷体" panose="02010600040101010101" charset="-122"/>
                          <a:cs typeface="微软雅黑" panose="020B0503020204020204" pitchFamily="34" charset="-122"/>
                          <a:sym typeface="+mn-ea"/>
                        </a:rPr>
                        <a:t>①</a:t>
                      </a:r>
                      <a:r>
                        <a:rPr lang="en-US" sz="1600" b="1">
                          <a:latin typeface="华文楷体" panose="02010600040101010101" charset="-122"/>
                          <a:ea typeface="华文楷体" panose="02010600040101010101" charset="-122"/>
                          <a:cs typeface="华文楷体" panose="02010600040101010101" charset="-122"/>
                        </a:rPr>
                        <a:t>ML的关键问题及改进措施（集成，自然，深度）</a:t>
                      </a:r>
                      <a:r>
                        <a:rPr lang="en-US" sz="1600" b="1">
                          <a:latin typeface="Calibri" panose="020F0502020204030204" charset="0"/>
                          <a:ea typeface="华文楷体" panose="02010600040101010101" charset="-122"/>
                          <a:cs typeface="微软雅黑" panose="020B0503020204020204" pitchFamily="34" charset="-122"/>
                          <a:sym typeface="+mn-ea"/>
                        </a:rPr>
                        <a:t>②</a:t>
                      </a:r>
                      <a:r>
                        <a:rPr lang="en-US" sz="1600" b="1">
                          <a:latin typeface="华文楷体" panose="02010600040101010101" charset="-122"/>
                          <a:ea typeface="华文楷体" panose="02010600040101010101" charset="-122"/>
                          <a:cs typeface="华文楷体" panose="02010600040101010101" charset="-122"/>
                        </a:rPr>
                        <a:t>集成学习之AdaBoost</a:t>
                      </a:r>
                      <a:endParaRPr lang="en-US" altLang="en-US" sz="1600" b="1">
                        <a:latin typeface="华文楷体" panose="02010600040101010101" charset="-122"/>
                        <a:ea typeface="华文楷体" panose="02010600040101010101" charset="-122"/>
                        <a:cs typeface="华文楷体" panose="02010600040101010101" charset="-122"/>
                      </a:endParaRPr>
                    </a:p>
                  </a:txBody>
                  <a:tcPr marL="68580" marR="68580" marT="0" marB="0" vert="horz" anchor="ctr" anchorCtr="0">
                    <a:solidFill>
                      <a:schemeClr val="bg1"/>
                    </a:solidFill>
                  </a:tcPr>
                </a:tc>
              </a:tr>
              <a:tr h="433070">
                <a:tc vMerge="1">
                  <a:tcPr>
                    <a:solidFill>
                      <a:schemeClr val="bg1"/>
                    </a:solidFill>
                  </a:tcPr>
                </a:tc>
                <a:tc>
                  <a:txBody>
                    <a:bodyPr/>
                    <a:p>
                      <a:pPr algn="ctr">
                        <a:lnSpc>
                          <a:spcPct val="150000"/>
                        </a:lnSpc>
                        <a:buNone/>
                      </a:pPr>
                      <a:r>
                        <a:rPr lang="en-US" altLang="zh-CN" sz="1600" b="1">
                          <a:latin typeface="华文楷体" panose="02010600040101010101" charset="-122"/>
                          <a:ea typeface="华文楷体" panose="02010600040101010101" charset="-122"/>
                        </a:rPr>
                        <a:t>9</a:t>
                      </a:r>
                      <a:endParaRPr lang="en-US" altLang="zh-CN" sz="1600" b="1">
                        <a:latin typeface="华文楷体" panose="02010600040101010101" charset="-122"/>
                        <a:ea typeface="华文楷体" panose="02010600040101010101" charset="-122"/>
                      </a:endParaRPr>
                    </a:p>
                  </a:txBody>
                  <a:tcPr anchor="ctr" anchorCtr="0">
                    <a:solidFill>
                      <a:schemeClr val="bg1"/>
                    </a:solidFill>
                  </a:tcPr>
                </a:tc>
                <a:tc>
                  <a:txBody>
                    <a:bodyPr/>
                    <a:p>
                      <a:pPr indent="0">
                        <a:lnSpc>
                          <a:spcPct val="150000"/>
                        </a:lnSpc>
                        <a:buNone/>
                      </a:pPr>
                      <a:r>
                        <a:rPr lang="en-US" sz="1600" b="1">
                          <a:latin typeface="华文楷体" panose="02010600040101010101" charset="-122"/>
                          <a:ea typeface="华文楷体" panose="02010600040101010101" charset="-122"/>
                          <a:cs typeface="华文楷体" panose="02010600040101010101" charset="-122"/>
                        </a:rPr>
                        <a:t>第10讲 计算智能</a:t>
                      </a:r>
                      <a:endParaRPr lang="en-US" altLang="en-US" sz="1600" b="1">
                        <a:latin typeface="华文楷体" panose="02010600040101010101" charset="-122"/>
                        <a:ea typeface="华文楷体" panose="02010600040101010101" charset="-122"/>
                        <a:cs typeface="华文楷体" panose="02010600040101010101" charset="-122"/>
                      </a:endParaRPr>
                    </a:p>
                  </a:txBody>
                  <a:tcPr marL="68580" marR="68580" marT="0" marB="0" vert="horz" anchor="ctr" anchorCtr="0">
                    <a:solidFill>
                      <a:schemeClr val="bg1"/>
                    </a:solidFill>
                  </a:tcPr>
                </a:tc>
                <a:tc>
                  <a:txBody>
                    <a:bodyPr/>
                    <a:p>
                      <a:pPr indent="0">
                        <a:buNone/>
                      </a:pPr>
                      <a:r>
                        <a:rPr lang="en-US" sz="1600" b="1">
                          <a:latin typeface="Calibri" panose="020F0502020204030204" charset="0"/>
                          <a:ea typeface="华文楷体" panose="02010600040101010101" charset="-122"/>
                          <a:cs typeface="微软雅黑" panose="020B0503020204020204" pitchFamily="34" charset="-122"/>
                          <a:sym typeface="+mn-ea"/>
                        </a:rPr>
                        <a:t>①</a:t>
                      </a:r>
                      <a:r>
                        <a:rPr lang="en-US" sz="1600" b="1">
                          <a:latin typeface="华文楷体" panose="02010600040101010101" charset="-122"/>
                          <a:ea typeface="华文楷体" panose="02010600040101010101" charset="-122"/>
                          <a:cs typeface="微软雅黑" panose="020B0503020204020204" pitchFamily="34" charset="-122"/>
                        </a:rPr>
                        <a:t>遗传算法</a:t>
                      </a:r>
                      <a:r>
                        <a:rPr lang="en-US" sz="1600" b="1">
                          <a:latin typeface="Calibri" panose="020F0502020204030204" charset="0"/>
                          <a:ea typeface="华文楷体" panose="02010600040101010101" charset="-122"/>
                          <a:cs typeface="微软雅黑" panose="020B0503020204020204" pitchFamily="34" charset="-122"/>
                          <a:sym typeface="+mn-ea"/>
                        </a:rPr>
                        <a:t>②</a:t>
                      </a:r>
                      <a:r>
                        <a:rPr lang="zh-CN" altLang="en-US" sz="1600" b="1">
                          <a:latin typeface="华文楷体" panose="02010600040101010101" charset="-122"/>
                          <a:ea typeface="华文楷体" panose="02010600040101010101" charset="-122"/>
                          <a:cs typeface="微软雅黑" panose="020B0503020204020204" pitchFamily="34" charset="-122"/>
                          <a:sym typeface="+mn-ea"/>
                        </a:rPr>
                        <a:t>强化学习</a:t>
                      </a:r>
                      <a:endParaRPr lang="zh-CN" altLang="en-US" sz="1600" b="1">
                        <a:latin typeface="华文楷体" panose="02010600040101010101" charset="-122"/>
                        <a:ea typeface="华文楷体" panose="02010600040101010101" charset="-122"/>
                        <a:cs typeface="微软雅黑" panose="020B0503020204020204" pitchFamily="34" charset="-122"/>
                        <a:sym typeface="+mn-ea"/>
                      </a:endParaRPr>
                    </a:p>
                  </a:txBody>
                  <a:tcPr marL="68580" marR="68580" marT="0" marB="0" vert="horz" anchor="ctr" anchorCtr="0">
                    <a:solidFill>
                      <a:schemeClr val="bg1"/>
                    </a:solidFill>
                  </a:tcPr>
                </a:tc>
              </a:tr>
              <a:tr h="433070">
                <a:tc rowSpan="2">
                  <a:txBody>
                    <a:bodyPr/>
                    <a:p>
                      <a:pPr>
                        <a:buNone/>
                      </a:pPr>
                      <a:r>
                        <a:rPr lang="zh-CN" altLang="en-US" sz="1600" b="1">
                          <a:latin typeface="华文楷体" panose="02010600040101010101" charset="-122"/>
                          <a:ea typeface="华文楷体" panose="02010600040101010101" charset="-122"/>
                        </a:rPr>
                        <a:t>深度学习</a:t>
                      </a:r>
                      <a:endParaRPr lang="zh-CN" altLang="en-US" sz="1600" b="1">
                        <a:latin typeface="华文楷体" panose="02010600040101010101" charset="-122"/>
                        <a:ea typeface="华文楷体" panose="02010600040101010101" charset="-122"/>
                      </a:endParaRPr>
                    </a:p>
                  </a:txBody>
                  <a:tcPr anchor="ctr" anchorCtr="0">
                    <a:solidFill>
                      <a:schemeClr val="bg1"/>
                    </a:solidFill>
                  </a:tcPr>
                </a:tc>
                <a:tc>
                  <a:txBody>
                    <a:bodyPr/>
                    <a:p>
                      <a:pPr algn="ctr">
                        <a:lnSpc>
                          <a:spcPct val="150000"/>
                        </a:lnSpc>
                        <a:buNone/>
                      </a:pPr>
                      <a:r>
                        <a:rPr lang="en-US" altLang="zh-CN" sz="1600" b="1">
                          <a:latin typeface="华文楷体" panose="02010600040101010101" charset="-122"/>
                          <a:ea typeface="华文楷体" panose="02010600040101010101" charset="-122"/>
                        </a:rPr>
                        <a:t>10</a:t>
                      </a:r>
                      <a:endParaRPr lang="en-US" altLang="zh-CN" sz="1600" b="1">
                        <a:latin typeface="华文楷体" panose="02010600040101010101" charset="-122"/>
                        <a:ea typeface="华文楷体" panose="02010600040101010101" charset="-122"/>
                      </a:endParaRPr>
                    </a:p>
                  </a:txBody>
                  <a:tcPr anchor="ctr" anchorCtr="0">
                    <a:solidFill>
                      <a:schemeClr val="bg1"/>
                    </a:solidFill>
                  </a:tcPr>
                </a:tc>
                <a:tc>
                  <a:txBody>
                    <a:bodyPr/>
                    <a:p>
                      <a:pPr indent="0">
                        <a:lnSpc>
                          <a:spcPct val="150000"/>
                        </a:lnSpc>
                        <a:buNone/>
                      </a:pPr>
                      <a:r>
                        <a:rPr lang="en-US" sz="1600" b="1">
                          <a:latin typeface="华文楷体" panose="02010600040101010101" charset="-122"/>
                          <a:ea typeface="华文楷体" panose="02010600040101010101" charset="-122"/>
                          <a:cs typeface="华文楷体" panose="02010600040101010101" charset="-122"/>
                        </a:rPr>
                        <a:t>第11-1讲 深度学习</a:t>
                      </a:r>
                      <a:endParaRPr lang="zh-CN" altLang="en-US" sz="1600" b="1">
                        <a:latin typeface="华文楷体" panose="02010600040101010101" charset="-122"/>
                        <a:ea typeface="华文楷体" panose="02010600040101010101" charset="-122"/>
                        <a:cs typeface="华文楷体" panose="02010600040101010101" charset="-122"/>
                      </a:endParaRPr>
                    </a:p>
                  </a:txBody>
                  <a:tcPr marL="68580" marR="68580" marT="0" marB="0" vert="horz" anchor="ctr" anchorCtr="0">
                    <a:solidFill>
                      <a:schemeClr val="bg1"/>
                    </a:solidFill>
                  </a:tcPr>
                </a:tc>
                <a:tc>
                  <a:txBody>
                    <a:bodyPr/>
                    <a:p>
                      <a:pPr indent="0">
                        <a:buNone/>
                      </a:pPr>
                      <a:r>
                        <a:rPr lang="en-US" sz="1600" b="1">
                          <a:latin typeface="Calibri" panose="020F0502020204030204" charset="0"/>
                          <a:ea typeface="华文楷体" panose="02010600040101010101" charset="-122"/>
                          <a:cs typeface="微软雅黑" panose="020B0503020204020204" pitchFamily="34" charset="-122"/>
                          <a:sym typeface="+mn-ea"/>
                        </a:rPr>
                        <a:t>①</a:t>
                      </a:r>
                      <a:r>
                        <a:rPr lang="en-US" sz="1600" b="1">
                          <a:latin typeface="华文楷体" panose="02010600040101010101" charset="-122"/>
                          <a:ea typeface="华文楷体" panose="02010600040101010101" charset="-122"/>
                          <a:cs typeface="微软雅黑" panose="020B0503020204020204" pitchFamily="34" charset="-122"/>
                          <a:sym typeface="+mn-ea"/>
                        </a:rPr>
                        <a:t>人工神经网络</a:t>
                      </a:r>
                      <a:r>
                        <a:rPr lang="en-US" sz="1600" b="1">
                          <a:latin typeface="Calibri" panose="020F0502020204030204" charset="0"/>
                          <a:ea typeface="华文楷体" panose="02010600040101010101" charset="-122"/>
                          <a:cs typeface="微软雅黑" panose="020B0503020204020204" pitchFamily="34" charset="-122"/>
                          <a:sym typeface="+mn-ea"/>
                        </a:rPr>
                        <a:t>②</a:t>
                      </a:r>
                      <a:r>
                        <a:rPr lang="en-US" sz="1600" b="1">
                          <a:latin typeface="华文楷体" panose="02010600040101010101" charset="-122"/>
                          <a:ea typeface="华文楷体" panose="02010600040101010101" charset="-122"/>
                          <a:cs typeface="华文楷体" panose="02010600040101010101" charset="-122"/>
                        </a:rPr>
                        <a:t>深度学习概述</a:t>
                      </a:r>
                      <a:r>
                        <a:rPr lang="en-US" sz="1600" b="1">
                          <a:latin typeface="Calibri" panose="020F0502020204030204" charset="0"/>
                          <a:ea typeface="华文楷体" panose="02010600040101010101" charset="-122"/>
                          <a:cs typeface="微软雅黑" panose="020B0503020204020204" pitchFamily="34" charset="-122"/>
                          <a:sym typeface="+mn-ea"/>
                        </a:rPr>
                        <a:t>③</a:t>
                      </a:r>
                      <a:r>
                        <a:rPr lang="en-US" sz="1600" b="1">
                          <a:latin typeface="华文楷体" panose="02010600040101010101" charset="-122"/>
                          <a:ea typeface="华文楷体" panose="02010600040101010101" charset="-122"/>
                          <a:cs typeface="华文楷体" panose="02010600040101010101" charset="-122"/>
                        </a:rPr>
                        <a:t>常用深度学习模型：DNN，DBN</a:t>
                      </a:r>
                      <a:endParaRPr lang="en-US" altLang="en-US" sz="1600" b="1">
                        <a:latin typeface="华文楷体" panose="02010600040101010101" charset="-122"/>
                        <a:ea typeface="华文楷体" panose="02010600040101010101" charset="-122"/>
                        <a:cs typeface="华文楷体" panose="02010600040101010101" charset="-122"/>
                      </a:endParaRPr>
                    </a:p>
                  </a:txBody>
                  <a:tcPr marL="68580" marR="68580" marT="0" marB="0" vert="horz" anchor="ctr" anchorCtr="0">
                    <a:solidFill>
                      <a:schemeClr val="bg1"/>
                    </a:solidFill>
                  </a:tcPr>
                </a:tc>
              </a:tr>
              <a:tr h="513080">
                <a:tc vMerge="1">
                  <a:tcPr>
                    <a:solidFill>
                      <a:schemeClr val="bg1"/>
                    </a:solidFill>
                  </a:tcPr>
                </a:tc>
                <a:tc>
                  <a:txBody>
                    <a:bodyPr/>
                    <a:p>
                      <a:pPr algn="ctr">
                        <a:lnSpc>
                          <a:spcPct val="150000"/>
                        </a:lnSpc>
                        <a:buNone/>
                      </a:pPr>
                      <a:r>
                        <a:rPr lang="en-US" altLang="zh-CN" sz="1600" b="1">
                          <a:latin typeface="华文楷体" panose="02010600040101010101" charset="-122"/>
                          <a:ea typeface="华文楷体" panose="02010600040101010101" charset="-122"/>
                        </a:rPr>
                        <a:t>11~12</a:t>
                      </a:r>
                      <a:endParaRPr lang="en-US" altLang="zh-CN" sz="1600" b="1">
                        <a:latin typeface="华文楷体" panose="02010600040101010101" charset="-122"/>
                        <a:ea typeface="华文楷体" panose="02010600040101010101" charset="-122"/>
                      </a:endParaRPr>
                    </a:p>
                  </a:txBody>
                  <a:tcPr anchor="ctr" anchorCtr="0">
                    <a:solidFill>
                      <a:schemeClr val="bg1"/>
                    </a:solidFill>
                  </a:tcPr>
                </a:tc>
                <a:tc>
                  <a:txBody>
                    <a:bodyPr/>
                    <a:p>
                      <a:pPr indent="0">
                        <a:lnSpc>
                          <a:spcPct val="150000"/>
                        </a:lnSpc>
                        <a:buNone/>
                      </a:pPr>
                      <a:r>
                        <a:rPr lang="en-US" sz="1600" b="1">
                          <a:latin typeface="华文楷体" panose="02010600040101010101" charset="-122"/>
                          <a:ea typeface="华文楷体" panose="02010600040101010101" charset="-122"/>
                          <a:cs typeface="华文楷体" panose="02010600040101010101" charset="-122"/>
                        </a:rPr>
                        <a:t>第11-2讲 深度学习</a:t>
                      </a:r>
                      <a:endParaRPr lang="en-US" altLang="en-US" sz="1600" b="1">
                        <a:latin typeface="华文楷体" panose="02010600040101010101" charset="-122"/>
                        <a:ea typeface="华文楷体" panose="02010600040101010101" charset="-122"/>
                        <a:cs typeface="华文楷体" panose="02010600040101010101" charset="-122"/>
                      </a:endParaRPr>
                    </a:p>
                  </a:txBody>
                  <a:tcPr marL="68580" marR="68580" marT="0" marB="0" vert="horz" anchor="ctr" anchorCtr="0">
                    <a:solidFill>
                      <a:schemeClr val="bg1"/>
                    </a:solidFill>
                  </a:tcPr>
                </a:tc>
                <a:tc>
                  <a:txBody>
                    <a:bodyPr/>
                    <a:p>
                      <a:pPr indent="0">
                        <a:buNone/>
                      </a:pPr>
                      <a:r>
                        <a:rPr lang="en-US" sz="1600" b="1">
                          <a:latin typeface="华文楷体" panose="02010600040101010101" charset="-122"/>
                          <a:ea typeface="华文楷体" panose="02010600040101010101" charset="-122"/>
                          <a:cs typeface="华文楷体" panose="02010600040101010101" charset="-122"/>
                        </a:rPr>
                        <a:t>常用深度学习模型：</a:t>
                      </a:r>
                      <a:r>
                        <a:rPr lang="en-US" sz="1600" b="1">
                          <a:latin typeface="华文楷体" panose="02010600040101010101" charset="-122"/>
                          <a:ea typeface="华文楷体" panose="02010600040101010101" charset="-122"/>
                          <a:cs typeface="华文楷体" panose="02010600040101010101" charset="-122"/>
                          <a:sym typeface="+mn-ea"/>
                        </a:rPr>
                        <a:t>DCNN</a:t>
                      </a:r>
                      <a:r>
                        <a:rPr lang="zh-CN" altLang="en-US" sz="1600" b="1">
                          <a:latin typeface="华文楷体" panose="02010600040101010101" charset="-122"/>
                          <a:ea typeface="华文楷体" panose="02010600040101010101" charset="-122"/>
                          <a:cs typeface="华文楷体" panose="02010600040101010101" charset="-122"/>
                          <a:sym typeface="+mn-ea"/>
                        </a:rPr>
                        <a:t>，</a:t>
                      </a:r>
                      <a:r>
                        <a:rPr lang="en-US" sz="1600" b="1">
                          <a:latin typeface="华文楷体" panose="02010600040101010101" charset="-122"/>
                          <a:ea typeface="华文楷体" panose="02010600040101010101" charset="-122"/>
                          <a:cs typeface="华文楷体" panose="02010600040101010101" charset="-122"/>
                        </a:rPr>
                        <a:t>RNN，LSTM </a:t>
                      </a:r>
                      <a:endParaRPr lang="en-US" altLang="en-US" sz="1600" b="1">
                        <a:latin typeface="华文楷体" panose="02010600040101010101" charset="-122"/>
                        <a:ea typeface="华文楷体" panose="02010600040101010101" charset="-122"/>
                        <a:cs typeface="华文楷体" panose="02010600040101010101" charset="-122"/>
                      </a:endParaRPr>
                    </a:p>
                  </a:txBody>
                  <a:tcPr marL="68580" marR="68580" marT="0" marB="0" vert="horz" anchor="ctr" anchorCtr="0">
                    <a:solidFill>
                      <a:schemeClr val="bg1"/>
                    </a:solidFill>
                  </a:tcPr>
                </a:tc>
              </a:tr>
              <a:tr h="379730">
                <a:tc>
                  <a:txBody>
                    <a:bodyPr/>
                    <a:p>
                      <a:pPr>
                        <a:buNone/>
                      </a:pPr>
                      <a:endParaRPr lang="en-US" altLang="zh-CN" sz="1600">
                        <a:latin typeface="华文楷体" panose="02010600040101010101" charset="-122"/>
                        <a:ea typeface="华文楷体" panose="02010600040101010101" charset="-122"/>
                      </a:endParaRPr>
                    </a:p>
                  </a:txBody>
                  <a:tcPr anchor="ctr" anchorCtr="0">
                    <a:solidFill>
                      <a:schemeClr val="bg1"/>
                    </a:solidFill>
                  </a:tcPr>
                </a:tc>
                <a:tc>
                  <a:txBody>
                    <a:bodyPr/>
                    <a:p>
                      <a:pPr algn="ctr">
                        <a:lnSpc>
                          <a:spcPct val="150000"/>
                        </a:lnSpc>
                        <a:buNone/>
                      </a:pPr>
                      <a:r>
                        <a:rPr lang="en-US" altLang="zh-CN" sz="1600" b="1">
                          <a:latin typeface="华文楷体" panose="02010600040101010101" charset="-122"/>
                          <a:ea typeface="华文楷体" panose="02010600040101010101" charset="-122"/>
                        </a:rPr>
                        <a:t>13</a:t>
                      </a:r>
                      <a:endParaRPr lang="en-US" altLang="zh-CN" sz="1600" b="1">
                        <a:latin typeface="华文楷体" panose="02010600040101010101" charset="-122"/>
                        <a:ea typeface="华文楷体" panose="02010600040101010101" charset="-122"/>
                      </a:endParaRPr>
                    </a:p>
                  </a:txBody>
                  <a:tcPr anchor="ctr" anchorCtr="0">
                    <a:solidFill>
                      <a:schemeClr val="bg1"/>
                    </a:solidFill>
                  </a:tcPr>
                </a:tc>
                <a:tc>
                  <a:txBody>
                    <a:bodyPr/>
                    <a:p>
                      <a:pPr indent="0">
                        <a:lnSpc>
                          <a:spcPct val="150000"/>
                        </a:lnSpc>
                        <a:buNone/>
                      </a:pPr>
                      <a:r>
                        <a:rPr lang="en-US" sz="1600" b="1">
                          <a:latin typeface="华文楷体" panose="02010600040101010101" charset="-122"/>
                          <a:ea typeface="华文楷体" panose="02010600040101010101" charset="-122"/>
                          <a:cs typeface="华文楷体" panose="02010600040101010101" charset="-122"/>
                        </a:rPr>
                        <a:t>第12讲 先进机器学习</a:t>
                      </a:r>
                      <a:endParaRPr lang="en-US" altLang="en-US" sz="1600" b="1">
                        <a:latin typeface="华文楷体" panose="02010600040101010101" charset="-122"/>
                        <a:ea typeface="华文楷体" panose="02010600040101010101" charset="-122"/>
                        <a:cs typeface="华文楷体" panose="02010600040101010101" charset="-122"/>
                      </a:endParaRPr>
                    </a:p>
                  </a:txBody>
                  <a:tcPr marL="68580" marR="68580" marT="0" marB="0" vert="horz" anchor="ctr" anchorCtr="0">
                    <a:solidFill>
                      <a:schemeClr val="bg1"/>
                    </a:solidFill>
                  </a:tcPr>
                </a:tc>
                <a:tc>
                  <a:txBody>
                    <a:bodyPr/>
                    <a:p>
                      <a:pPr indent="0">
                        <a:buNone/>
                      </a:pPr>
                      <a:r>
                        <a:rPr lang="en-US" sz="1600" b="1">
                          <a:latin typeface="华文楷体" panose="02010600040101010101" charset="-122"/>
                          <a:ea typeface="华文楷体" panose="02010600040101010101" charset="-122"/>
                          <a:cs typeface="微软雅黑" panose="020B0503020204020204" pitchFamily="34" charset="-122"/>
                          <a:sym typeface="+mn-ea"/>
                        </a:rPr>
                        <a:t>DQN</a:t>
                      </a:r>
                      <a:r>
                        <a:rPr lang="zh-CN" altLang="en-US" sz="1600" b="1">
                          <a:latin typeface="华文楷体" panose="02010600040101010101" charset="-122"/>
                          <a:ea typeface="华文楷体" panose="02010600040101010101" charset="-122"/>
                          <a:cs typeface="微软雅黑" panose="020B0503020204020204" pitchFamily="34" charset="-122"/>
                          <a:sym typeface="+mn-ea"/>
                        </a:rPr>
                        <a:t>；</a:t>
                      </a:r>
                      <a:r>
                        <a:rPr lang="en-US" sz="1600" b="1">
                          <a:latin typeface="华文楷体" panose="02010600040101010101" charset="-122"/>
                          <a:ea typeface="华文楷体" panose="02010600040101010101" charset="-122"/>
                          <a:cs typeface="微软雅黑" panose="020B0503020204020204" pitchFamily="34" charset="-122"/>
                          <a:sym typeface="+mn-ea"/>
                        </a:rPr>
                        <a:t>迁移学习</a:t>
                      </a:r>
                      <a:endParaRPr lang="en-US" altLang="en-US" sz="1600" b="1">
                        <a:latin typeface="华文楷体" panose="02010600040101010101" charset="-122"/>
                        <a:ea typeface="华文楷体" panose="02010600040101010101" charset="-122"/>
                        <a:cs typeface="微软雅黑" panose="020B0503020204020204" pitchFamily="34" charset="-122"/>
                      </a:endParaRPr>
                    </a:p>
                  </a:txBody>
                  <a:tcPr marL="68580" marR="68580" marT="0" marB="0" vert="horz" anchor="ctr" anchorCtr="0">
                    <a:solidFill>
                      <a:schemeClr val="bg1"/>
                    </a:solidFill>
                  </a:tcPr>
                </a:tc>
              </a:tr>
              <a:tr h="433070">
                <a:tc>
                  <a:txBody>
                    <a:bodyPr/>
                    <a:p>
                      <a:pPr>
                        <a:buNone/>
                      </a:pPr>
                      <a:endParaRPr lang="en-US" altLang="zh-CN" sz="1600">
                        <a:latin typeface="华文楷体" panose="02010600040101010101" charset="-122"/>
                        <a:ea typeface="华文楷体" panose="02010600040101010101" charset="-122"/>
                      </a:endParaRPr>
                    </a:p>
                  </a:txBody>
                  <a:tcPr anchor="ctr" anchorCtr="0">
                    <a:solidFill>
                      <a:schemeClr val="bg1"/>
                    </a:solidFill>
                  </a:tcPr>
                </a:tc>
                <a:tc>
                  <a:txBody>
                    <a:bodyPr/>
                    <a:p>
                      <a:pPr algn="ctr">
                        <a:lnSpc>
                          <a:spcPct val="150000"/>
                        </a:lnSpc>
                        <a:buNone/>
                      </a:pPr>
                      <a:r>
                        <a:rPr lang="en-US" altLang="zh-CN" sz="1600" b="1">
                          <a:latin typeface="华文楷体" panose="02010600040101010101" charset="-122"/>
                          <a:ea typeface="华文楷体" panose="02010600040101010101" charset="-122"/>
                        </a:rPr>
                        <a:t>14</a:t>
                      </a:r>
                      <a:endParaRPr lang="en-US" altLang="zh-CN" sz="1600" b="1">
                        <a:latin typeface="华文楷体" panose="02010600040101010101" charset="-122"/>
                        <a:ea typeface="华文楷体" panose="02010600040101010101" charset="-122"/>
                      </a:endParaRPr>
                    </a:p>
                  </a:txBody>
                  <a:tcPr anchor="ctr" anchorCtr="0">
                    <a:solidFill>
                      <a:schemeClr val="bg1"/>
                    </a:solidFill>
                  </a:tcPr>
                </a:tc>
                <a:tc>
                  <a:txBody>
                    <a:bodyPr/>
                    <a:p>
                      <a:pPr indent="0">
                        <a:lnSpc>
                          <a:spcPct val="150000"/>
                        </a:lnSpc>
                        <a:buNone/>
                      </a:pPr>
                      <a:r>
                        <a:rPr lang="en-US" sz="1600" b="1">
                          <a:latin typeface="华文楷体" panose="02010600040101010101" charset="-122"/>
                          <a:ea typeface="华文楷体" panose="02010600040101010101" charset="-122"/>
                          <a:cs typeface="微软雅黑" panose="020B0503020204020204" pitchFamily="34" charset="-122"/>
                        </a:rPr>
                        <a:t>考试与考查（开卷）</a:t>
                      </a:r>
                      <a:endParaRPr lang="en-US" altLang="en-US" sz="1600" b="1">
                        <a:latin typeface="华文楷体" panose="02010600040101010101" charset="-122"/>
                        <a:ea typeface="华文楷体" panose="02010600040101010101" charset="-122"/>
                        <a:cs typeface="微软雅黑" panose="020B0503020204020204" pitchFamily="34" charset="-122"/>
                      </a:endParaRPr>
                    </a:p>
                  </a:txBody>
                  <a:tcPr marL="68580" marR="68580" marT="0" marB="0" vert="horz" anchor="ctr" anchorCtr="0">
                    <a:solidFill>
                      <a:schemeClr val="bg1"/>
                    </a:solidFill>
                  </a:tcPr>
                </a:tc>
                <a:tc>
                  <a:txBody>
                    <a:bodyPr/>
                    <a:p>
                      <a:pPr indent="0">
                        <a:buNone/>
                      </a:pPr>
                      <a:r>
                        <a:rPr lang="en-US" sz="1600" b="1">
                          <a:latin typeface="华文楷体" panose="02010600040101010101" charset="-122"/>
                          <a:ea typeface="华文楷体" panose="02010600040101010101" charset="-122"/>
                          <a:cs typeface="微软雅黑" panose="020B0503020204020204" pitchFamily="34" charset="-122"/>
                        </a:rPr>
                        <a:t>笔试+实践</a:t>
                      </a:r>
                      <a:endParaRPr lang="en-US" altLang="en-US" sz="1600" b="1">
                        <a:latin typeface="华文楷体" panose="02010600040101010101" charset="-122"/>
                        <a:ea typeface="华文楷体" panose="02010600040101010101" charset="-122"/>
                        <a:cs typeface="微软雅黑" panose="020B0503020204020204" pitchFamily="34" charset="-122"/>
                      </a:endParaRPr>
                    </a:p>
                  </a:txBody>
                  <a:tcPr marL="68580" marR="68580" marT="0" marB="0" vert="horz" anchor="ctr" anchorCtr="0">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55576" y="1412776"/>
            <a:ext cx="7560840" cy="2677656"/>
          </a:xfrm>
          <a:prstGeom prst="rect">
            <a:avLst/>
          </a:prstGeom>
        </p:spPr>
        <p:txBody>
          <a:bodyPr wrap="square">
            <a:spAutoFit/>
          </a:bodyPr>
          <a:lstStyle/>
          <a:p>
            <a:pPr>
              <a:lnSpc>
                <a:spcPct val="150000"/>
              </a:lnSpc>
            </a:pPr>
            <a:r>
              <a:rPr lang="zh-CN" altLang="en-US" sz="2800" b="1" dirty="0" smtClean="0">
                <a:effectLst>
                  <a:outerShdw blurRad="38100" dist="38100" dir="2700000" algn="tl">
                    <a:srgbClr val="000000">
                      <a:alpha val="43137"/>
                    </a:srgbClr>
                  </a:outerShdw>
                </a:effectLst>
                <a:latin typeface="+mn-ea"/>
                <a:hlinkClick r:id="rId1"/>
              </a:rPr>
              <a:t>人工智能</a:t>
            </a:r>
            <a:r>
              <a:rPr lang="zh-CN" altLang="en-US" sz="2800" b="1" dirty="0" smtClean="0">
                <a:effectLst>
                  <a:outerShdw blurRad="38100" dist="38100" dir="2700000" algn="tl">
                    <a:srgbClr val="000000">
                      <a:alpha val="43137"/>
                    </a:srgbClr>
                  </a:outerShdw>
                </a:effectLst>
                <a:latin typeface="+mn-ea"/>
              </a:rPr>
              <a:t>（</a:t>
            </a:r>
            <a:r>
              <a:rPr lang="en-US" altLang="zh-CN" sz="2800" b="1" dirty="0" smtClean="0">
                <a:effectLst>
                  <a:outerShdw blurRad="38100" dist="38100" dir="2700000" algn="tl">
                    <a:srgbClr val="000000">
                      <a:alpha val="43137"/>
                    </a:srgbClr>
                  </a:outerShdw>
                </a:effectLst>
                <a:latin typeface="+mn-ea"/>
              </a:rPr>
              <a:t>Artificial Intelligence</a:t>
            </a:r>
            <a:r>
              <a:rPr lang="zh-CN" altLang="en-US" sz="2800" b="1" dirty="0" smtClean="0">
                <a:effectLst>
                  <a:outerShdw blurRad="38100" dist="38100" dir="2700000" algn="tl">
                    <a:srgbClr val="000000">
                      <a:alpha val="43137"/>
                    </a:srgbClr>
                  </a:outerShdw>
                </a:effectLst>
                <a:latin typeface="+mn-ea"/>
              </a:rPr>
              <a:t>），</a:t>
            </a:r>
            <a:r>
              <a:rPr lang="zh-CN" altLang="en-US" sz="2800" b="1" dirty="0" smtClean="0">
                <a:effectLst>
                  <a:outerShdw blurRad="38100" dist="38100" dir="2700000" algn="tl">
                    <a:srgbClr val="000000">
                      <a:alpha val="43137"/>
                    </a:srgbClr>
                  </a:outerShdw>
                </a:effectLst>
                <a:latin typeface="+mn-ea"/>
                <a:hlinkClick r:id="rId2"/>
              </a:rPr>
              <a:t>英文</a:t>
            </a:r>
            <a:r>
              <a:rPr lang="zh-CN" altLang="en-US" sz="2800" b="1" dirty="0" smtClean="0">
                <a:effectLst>
                  <a:outerShdw blurRad="38100" dist="38100" dir="2700000" algn="tl">
                    <a:srgbClr val="000000">
                      <a:alpha val="43137"/>
                    </a:srgbClr>
                  </a:outerShdw>
                </a:effectLst>
                <a:latin typeface="+mn-ea"/>
              </a:rPr>
              <a:t>缩写为</a:t>
            </a:r>
            <a:r>
              <a:rPr lang="en-US" altLang="zh-CN" sz="2800" b="1" dirty="0" smtClean="0">
                <a:effectLst>
                  <a:outerShdw blurRad="38100" dist="38100" dir="2700000" algn="tl">
                    <a:srgbClr val="000000">
                      <a:alpha val="43137"/>
                    </a:srgbClr>
                  </a:outerShdw>
                </a:effectLst>
                <a:latin typeface="+mn-ea"/>
              </a:rPr>
              <a:t>AI</a:t>
            </a:r>
            <a:r>
              <a:rPr lang="zh-CN" altLang="en-US" sz="2800" b="1" dirty="0" smtClean="0">
                <a:effectLst>
                  <a:outerShdw blurRad="38100" dist="38100" dir="2700000" algn="tl">
                    <a:srgbClr val="000000">
                      <a:alpha val="43137"/>
                    </a:srgbClr>
                  </a:outerShdw>
                </a:effectLst>
                <a:latin typeface="+mn-ea"/>
              </a:rPr>
              <a:t>。它是</a:t>
            </a:r>
            <a:r>
              <a:rPr lang="zh-CN" altLang="en-US" sz="2800" b="1" dirty="0" smtClean="0">
                <a:effectLst>
                  <a:outerShdw blurRad="38100" dist="38100" dir="2700000" algn="tl">
                    <a:srgbClr val="000000">
                      <a:alpha val="43137"/>
                    </a:srgbClr>
                  </a:outerShdw>
                </a:effectLst>
                <a:latin typeface="+mn-ea"/>
                <a:hlinkClick r:id="rId3"/>
              </a:rPr>
              <a:t>研究</a:t>
            </a:r>
            <a:r>
              <a:rPr lang="zh-CN" altLang="en-US" sz="2800" b="1" dirty="0" smtClean="0">
                <a:effectLst>
                  <a:outerShdw blurRad="38100" dist="38100" dir="2700000" algn="tl">
                    <a:srgbClr val="000000">
                      <a:alpha val="43137"/>
                    </a:srgbClr>
                  </a:outerShdw>
                </a:effectLst>
                <a:latin typeface="+mn-ea"/>
              </a:rPr>
              <a:t>、</a:t>
            </a:r>
            <a:r>
              <a:rPr lang="zh-CN" altLang="en-US" sz="2800" b="1" dirty="0" smtClean="0">
                <a:effectLst>
                  <a:outerShdw blurRad="38100" dist="38100" dir="2700000" algn="tl">
                    <a:srgbClr val="000000">
                      <a:alpha val="43137"/>
                    </a:srgbClr>
                  </a:outerShdw>
                </a:effectLst>
                <a:latin typeface="+mn-ea"/>
                <a:hlinkClick r:id="rId4"/>
              </a:rPr>
              <a:t>开发</a:t>
            </a:r>
            <a:r>
              <a:rPr lang="zh-CN" altLang="en-US" sz="2800" b="1" dirty="0" smtClean="0">
                <a:effectLst>
                  <a:outerShdw blurRad="38100" dist="38100" dir="2700000" algn="tl">
                    <a:srgbClr val="000000">
                      <a:alpha val="43137"/>
                    </a:srgbClr>
                  </a:outerShdw>
                </a:effectLst>
                <a:latin typeface="+mn-ea"/>
              </a:rPr>
              <a:t>用于</a:t>
            </a:r>
            <a:r>
              <a:rPr lang="zh-CN" altLang="en-US" sz="2800" b="1" dirty="0" smtClean="0">
                <a:effectLst>
                  <a:outerShdw blurRad="38100" dist="38100" dir="2700000" algn="tl">
                    <a:srgbClr val="000000">
                      <a:alpha val="43137"/>
                    </a:srgbClr>
                  </a:outerShdw>
                </a:effectLst>
                <a:latin typeface="+mn-ea"/>
                <a:hlinkClick r:id="rId5"/>
              </a:rPr>
              <a:t>模拟</a:t>
            </a:r>
            <a:r>
              <a:rPr lang="zh-CN" altLang="en-US" sz="2800" b="1" dirty="0" smtClean="0">
                <a:effectLst>
                  <a:outerShdw blurRad="38100" dist="38100" dir="2700000" algn="tl">
                    <a:srgbClr val="000000">
                      <a:alpha val="43137"/>
                    </a:srgbClr>
                  </a:outerShdw>
                </a:effectLst>
                <a:latin typeface="+mn-ea"/>
              </a:rPr>
              <a:t>、</a:t>
            </a:r>
            <a:r>
              <a:rPr lang="zh-CN" altLang="en-US" sz="2800" b="1" dirty="0" smtClean="0">
                <a:effectLst>
                  <a:outerShdw blurRad="38100" dist="38100" dir="2700000" algn="tl">
                    <a:srgbClr val="000000">
                      <a:alpha val="43137"/>
                    </a:srgbClr>
                  </a:outerShdw>
                </a:effectLst>
                <a:latin typeface="+mn-ea"/>
                <a:hlinkClick r:id="rId6"/>
              </a:rPr>
              <a:t>延伸</a:t>
            </a:r>
            <a:r>
              <a:rPr lang="zh-CN" altLang="en-US" sz="2800" b="1" dirty="0" smtClean="0">
                <a:effectLst>
                  <a:outerShdw blurRad="38100" dist="38100" dir="2700000" algn="tl">
                    <a:srgbClr val="000000">
                      <a:alpha val="43137"/>
                    </a:srgbClr>
                  </a:outerShdw>
                </a:effectLst>
                <a:latin typeface="+mn-ea"/>
              </a:rPr>
              <a:t>和扩展人的</a:t>
            </a:r>
            <a:r>
              <a:rPr lang="zh-CN" altLang="en-US" sz="2800" b="1" dirty="0" smtClean="0">
                <a:effectLst>
                  <a:outerShdw blurRad="38100" dist="38100" dir="2700000" algn="tl">
                    <a:srgbClr val="000000">
                      <a:alpha val="43137"/>
                    </a:srgbClr>
                  </a:outerShdw>
                </a:effectLst>
                <a:latin typeface="+mn-ea"/>
                <a:hlinkClick r:id="rId7"/>
              </a:rPr>
              <a:t>智能</a:t>
            </a:r>
            <a:r>
              <a:rPr lang="zh-CN" altLang="en-US" sz="2800" b="1" dirty="0" smtClean="0">
                <a:effectLst>
                  <a:outerShdw blurRad="38100" dist="38100" dir="2700000" algn="tl">
                    <a:srgbClr val="000000">
                      <a:alpha val="43137"/>
                    </a:srgbClr>
                  </a:outerShdw>
                </a:effectLst>
                <a:latin typeface="+mn-ea"/>
              </a:rPr>
              <a:t>的理论、方法、技术及应用系统的一门新的技术科学。</a:t>
            </a:r>
            <a:endParaRPr lang="zh-CN" altLang="en-US" sz="2800" b="1" dirty="0" smtClean="0">
              <a:effectLst>
                <a:outerShdw blurRad="38100" dist="38100" dir="2700000" algn="tl">
                  <a:srgbClr val="000000">
                    <a:alpha val="43137"/>
                  </a:srgbClr>
                </a:outerShdw>
              </a:effectLst>
              <a:latin typeface="+mn-ea"/>
            </a:endParaRPr>
          </a:p>
        </p:txBody>
      </p:sp>
      <p:sp>
        <p:nvSpPr>
          <p:cNvPr id="7" name="Rectangle 4"/>
          <p:cNvSpPr>
            <a:spLocks noGrp="1" noChangeArrowheads="1"/>
          </p:cNvSpPr>
          <p:nvPr>
            <p:ph idx="1"/>
          </p:nvPr>
        </p:nvSpPr>
        <p:spPr>
          <a:xfrm>
            <a:off x="428556" y="4692888"/>
            <a:ext cx="7929618" cy="1134458"/>
          </a:xfrm>
          <a:noFill/>
        </p:spPr>
        <p:txBody>
          <a:bodyPr>
            <a:normAutofit fontScale="90000" lnSpcReduction="20000"/>
          </a:bodyPr>
          <a:lstStyle/>
          <a:p>
            <a:pPr>
              <a:lnSpc>
                <a:spcPct val="150000"/>
              </a:lnSpc>
            </a:pPr>
            <a:r>
              <a:rPr lang="zh-CN" altLang="en-US" sz="2800" b="1" dirty="0" smtClean="0">
                <a:effectLst>
                  <a:outerShdw blurRad="38100" dist="38100" dir="2700000" algn="tl">
                    <a:srgbClr val="000000">
                      <a:alpha val="43137"/>
                    </a:srgbClr>
                  </a:outerShdw>
                </a:effectLst>
                <a:latin typeface="+mn-ea"/>
              </a:rPr>
              <a:t>AI涉及：生物学、神经科学、数学理论、计算机科学与技术等</a:t>
            </a:r>
            <a:endParaRPr lang="zh-CN" altLang="en-US" sz="2800" b="1" dirty="0" smtClean="0">
              <a:effectLst>
                <a:outerShdw blurRad="38100" dist="38100" dir="2700000" algn="tl">
                  <a:srgbClr val="000000">
                    <a:alpha val="43137"/>
                  </a:srgbClr>
                </a:outerShdw>
              </a:effectLst>
              <a:latin typeface="+mn-ea"/>
            </a:endParaRPr>
          </a:p>
        </p:txBody>
      </p:sp>
      <p:sp>
        <p:nvSpPr>
          <p:cNvPr id="6" name="TextBox 5"/>
          <p:cNvSpPr txBox="1"/>
          <p:nvPr/>
        </p:nvSpPr>
        <p:spPr>
          <a:xfrm>
            <a:off x="5580112" y="3861048"/>
            <a:ext cx="2592288" cy="461665"/>
          </a:xfrm>
          <a:prstGeom prst="rect">
            <a:avLst/>
          </a:prstGeom>
          <a:noFill/>
        </p:spPr>
        <p:txBody>
          <a:bodyPr wrap="square" rtlCol="0">
            <a:spAutoFit/>
          </a:bodyPr>
          <a:lstStyle/>
          <a:p>
            <a:r>
              <a:rPr lang="en-US" altLang="zh-CN" sz="2400" b="1" dirty="0" smtClean="0">
                <a:solidFill>
                  <a:srgbClr val="00B050"/>
                </a:solidFill>
                <a:latin typeface="+mn-ea"/>
              </a:rPr>
              <a:t>——</a:t>
            </a:r>
            <a:r>
              <a:rPr lang="zh-CN" altLang="en-US" sz="2400" b="1" dirty="0" smtClean="0">
                <a:solidFill>
                  <a:srgbClr val="00B050"/>
                </a:solidFill>
                <a:latin typeface="+mn-ea"/>
              </a:rPr>
              <a:t>百度百科</a:t>
            </a:r>
            <a:endParaRPr lang="zh-CN" altLang="en-US" sz="2400" b="1" dirty="0">
              <a:solidFill>
                <a:srgbClr val="00B050"/>
              </a:solidFill>
              <a:latin typeface="+mn-ea"/>
            </a:endParaRPr>
          </a:p>
        </p:txBody>
      </p:sp>
      <p:sp>
        <p:nvSpPr>
          <p:cNvPr id="9" name="Rectangle 2"/>
          <p:cNvSpPr>
            <a:spLocks noGrp="1" noChangeArrowheads="1"/>
          </p:cNvSpPr>
          <p:nvPr>
            <p:ph type="title"/>
          </p:nvPr>
        </p:nvSpPr>
        <p:spPr>
          <a:xfrm>
            <a:off x="428596" y="214290"/>
            <a:ext cx="5829312" cy="793733"/>
          </a:xfrm>
          <a:noFill/>
          <a:ln>
            <a:noFill/>
          </a:ln>
        </p:spPr>
        <p:txBody>
          <a:bodyPr>
            <a:normAutofit/>
          </a:bodyPr>
          <a:lstStyle/>
          <a:p>
            <a:pPr algn="l">
              <a:buFont typeface="Wingdings" panose="05000000000000000000" pitchFamily="2" charset="2"/>
              <a:buChar char="Ø"/>
            </a:pPr>
            <a:r>
              <a:rPr lang="zh-CN" altLang="en-US" sz="3200" b="1"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什么</a:t>
            </a:r>
            <a:r>
              <a:rPr lang="zh-CN" altLang="en-US" sz="32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是人工智能？</a:t>
            </a:r>
            <a:endParaRPr lang="zh-CN" altLang="en-US" sz="32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323528" y="1052736"/>
            <a:ext cx="8424936"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outVertic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570865" y="1748155"/>
            <a:ext cx="8281670" cy="3676015"/>
          </a:xfrm>
        </p:spPr>
        <p:txBody>
          <a:bodyPr>
            <a:normAutofit lnSpcReduction="10000"/>
          </a:bodyPr>
          <a:lstStyle/>
          <a:p>
            <a:pPr eaLnBrk="1" hangingPunct="1">
              <a:lnSpc>
                <a:spcPct val="150000"/>
              </a:lnSpc>
              <a:buFont typeface="Wingdings" panose="05000000000000000000" pitchFamily="2" charset="2"/>
              <a:buNone/>
            </a:pPr>
            <a:r>
              <a:rPr lang="zh-CN" altLang="en-US" sz="2400" b="1" u="sng" dirty="0" smtClean="0">
                <a:solidFill>
                  <a:srgbClr val="310BD5"/>
                </a:solidFill>
                <a:latin typeface="华文楷体" panose="02010600040101010101" charset="-122"/>
                <a:ea typeface="华文楷体" panose="02010600040101010101" charset="-122"/>
                <a:cs typeface="华文楷体" panose="02010600040101010101" charset="-122"/>
              </a:rPr>
              <a:t>课程教材</a:t>
            </a:r>
            <a:endParaRPr lang="en-US" altLang="zh-CN" sz="2400" b="1" u="sng" dirty="0" smtClean="0">
              <a:solidFill>
                <a:srgbClr val="310BD5"/>
              </a:solidFill>
              <a:latin typeface="华文楷体" panose="02010600040101010101" charset="-122"/>
              <a:ea typeface="华文楷体" panose="02010600040101010101" charset="-122"/>
              <a:cs typeface="华文楷体" panose="02010600040101010101" charset="-122"/>
            </a:endParaRPr>
          </a:p>
          <a:p>
            <a:pPr marL="457200" indent="-457200">
              <a:lnSpc>
                <a:spcPct val="150000"/>
              </a:lnSpc>
              <a:buSzPct val="80000"/>
              <a:buFont typeface="+mj-lt"/>
              <a:buAutoNum type="arabicPeriod"/>
            </a:pPr>
            <a:r>
              <a:rPr lang="zh-CN" altLang="en-US" sz="2400" b="1" dirty="0" smtClean="0">
                <a:latin typeface="华文楷体" panose="02010600040101010101" charset="-122"/>
                <a:ea typeface="华文楷体" panose="02010600040101010101" charset="-122"/>
                <a:cs typeface="华文楷体" panose="02010600040101010101" charset="-122"/>
              </a:rPr>
              <a:t>李国勇等，人工智能及其应用。清华大学</a:t>
            </a:r>
            <a:r>
              <a:rPr lang="zh-CN" altLang="en-US" sz="2400" b="1" dirty="0" smtClean="0">
                <a:latin typeface="华文楷体" panose="02010600040101010101" charset="-122"/>
                <a:ea typeface="华文楷体" panose="02010600040101010101" charset="-122"/>
                <a:cs typeface="华文楷体" panose="02010600040101010101" charset="-122"/>
              </a:rPr>
              <a:t>出版社，</a:t>
            </a:r>
            <a:r>
              <a:rPr lang="en-US" altLang="zh-CN" sz="2400" b="1" dirty="0" smtClean="0">
                <a:latin typeface="华文楷体" panose="02010600040101010101" charset="-122"/>
                <a:ea typeface="华文楷体" panose="02010600040101010101" charset="-122"/>
                <a:cs typeface="华文楷体" panose="02010600040101010101" charset="-122"/>
              </a:rPr>
              <a:t>2009</a:t>
            </a:r>
            <a:endParaRPr lang="en-US" altLang="zh-CN" sz="2400" b="1" dirty="0" smtClean="0">
              <a:latin typeface="华文楷体" panose="02010600040101010101" charset="-122"/>
              <a:ea typeface="华文楷体" panose="02010600040101010101" charset="-122"/>
              <a:cs typeface="华文楷体" panose="02010600040101010101" charset="-122"/>
            </a:endParaRPr>
          </a:p>
          <a:p>
            <a:pPr marL="457200" indent="-457200">
              <a:lnSpc>
                <a:spcPct val="150000"/>
              </a:lnSpc>
              <a:buSzPct val="80000"/>
              <a:buFont typeface="+mj-lt"/>
              <a:buAutoNum type="arabicPeriod"/>
            </a:pPr>
            <a:r>
              <a:rPr lang="zh-CN" altLang="en-US" sz="2400" b="1" dirty="0" smtClean="0">
                <a:latin typeface="华文楷体" panose="02010600040101010101" charset="-122"/>
                <a:ea typeface="华文楷体" panose="02010600040101010101" charset="-122"/>
                <a:cs typeface="华文楷体" panose="02010600040101010101" charset="-122"/>
                <a:sym typeface="+mn-ea"/>
              </a:rPr>
              <a:t>张学工。模式识别，清华大学出版社，</a:t>
            </a:r>
            <a:r>
              <a:rPr lang="en-US" altLang="zh-CN" sz="2400" b="1" dirty="0" smtClean="0">
                <a:latin typeface="华文楷体" panose="02010600040101010101" charset="-122"/>
                <a:ea typeface="华文楷体" panose="02010600040101010101" charset="-122"/>
                <a:cs typeface="华文楷体" panose="02010600040101010101" charset="-122"/>
                <a:sym typeface="+mn-ea"/>
              </a:rPr>
              <a:t>2010</a:t>
            </a:r>
            <a:endParaRPr lang="en-US" altLang="zh-CN" sz="2400" b="1" dirty="0" smtClean="0">
              <a:latin typeface="华文楷体" panose="02010600040101010101" charset="-122"/>
              <a:ea typeface="华文楷体" panose="02010600040101010101" charset="-122"/>
              <a:cs typeface="华文楷体" panose="02010600040101010101" charset="-122"/>
              <a:sym typeface="+mn-ea"/>
            </a:endParaRPr>
          </a:p>
          <a:p>
            <a:pPr marL="457200" indent="-457200">
              <a:lnSpc>
                <a:spcPct val="150000"/>
              </a:lnSpc>
              <a:buSzPct val="80000"/>
              <a:buFont typeface="+mj-lt"/>
              <a:buAutoNum type="arabicPeriod"/>
            </a:pPr>
            <a:r>
              <a:rPr lang="zh-CN" altLang="en-US" sz="2400" b="1" dirty="0" smtClean="0">
                <a:latin typeface="华文楷体" panose="02010600040101010101" charset="-122"/>
                <a:ea typeface="华文楷体" panose="02010600040101010101" charset="-122"/>
                <a:cs typeface="华文楷体" panose="02010600040101010101" charset="-122"/>
                <a:sym typeface="+mn-ea"/>
              </a:rPr>
              <a:t>周志华，机器学习。机械工业出版社，</a:t>
            </a:r>
            <a:r>
              <a:rPr lang="en-US" altLang="zh-CN" sz="2400" b="1" dirty="0" smtClean="0">
                <a:latin typeface="华文楷体" panose="02010600040101010101" charset="-122"/>
                <a:ea typeface="华文楷体" panose="02010600040101010101" charset="-122"/>
                <a:cs typeface="华文楷体" panose="02010600040101010101" charset="-122"/>
                <a:sym typeface="+mn-ea"/>
              </a:rPr>
              <a:t>2015</a:t>
            </a:r>
            <a:endParaRPr lang="en-US" altLang="zh-CN" sz="2400" b="1" dirty="0" smtClean="0">
              <a:latin typeface="华文楷体" panose="02010600040101010101" charset="-122"/>
              <a:ea typeface="华文楷体" panose="02010600040101010101" charset="-122"/>
              <a:cs typeface="华文楷体" panose="02010600040101010101" charset="-122"/>
            </a:endParaRPr>
          </a:p>
          <a:p>
            <a:pPr marL="457200" indent="-457200">
              <a:lnSpc>
                <a:spcPct val="150000"/>
              </a:lnSpc>
              <a:buSzPct val="80000"/>
              <a:buFont typeface="+mj-lt"/>
              <a:buAutoNum type="arabicPeriod"/>
            </a:pPr>
            <a:r>
              <a:rPr lang="en-US" altLang="zh-CN" sz="2400" b="1" dirty="0" err="1" smtClean="0">
                <a:latin typeface="华文楷体" panose="02010600040101010101" charset="-122"/>
                <a:ea typeface="华文楷体" panose="02010600040101010101" charset="-122"/>
                <a:cs typeface="华文楷体" panose="02010600040101010101" charset="-122"/>
              </a:rPr>
              <a:t>Prateek</a:t>
            </a:r>
            <a:r>
              <a:rPr lang="en-US" altLang="zh-CN" sz="2400" b="1" dirty="0" smtClean="0">
                <a:latin typeface="华文楷体" panose="02010600040101010101" charset="-122"/>
                <a:ea typeface="华文楷体" panose="02010600040101010101" charset="-122"/>
                <a:cs typeface="华文楷体" panose="02010600040101010101" charset="-122"/>
              </a:rPr>
              <a:t> Joshi</a:t>
            </a:r>
            <a:r>
              <a:rPr lang="zh-CN" altLang="en-US" sz="2400" b="1" dirty="0" smtClean="0">
                <a:latin typeface="华文楷体" panose="02010600040101010101" charset="-122"/>
                <a:ea typeface="华文楷体" panose="02010600040101010101" charset="-122"/>
                <a:cs typeface="华文楷体" panose="02010600040101010101" charset="-122"/>
              </a:rPr>
              <a:t>，人工智能</a:t>
            </a:r>
            <a:r>
              <a:rPr lang="en-US" altLang="zh-CN" sz="2400" b="1" dirty="0" smtClean="0">
                <a:latin typeface="华文楷体" panose="02010600040101010101" charset="-122"/>
                <a:ea typeface="华文楷体" panose="02010600040101010101" charset="-122"/>
                <a:cs typeface="华文楷体" panose="02010600040101010101" charset="-122"/>
              </a:rPr>
              <a:t>:</a:t>
            </a:r>
            <a:r>
              <a:rPr lang="zh-CN" altLang="en-US" sz="2400" b="1" dirty="0" smtClean="0">
                <a:latin typeface="华文楷体" panose="02010600040101010101" charset="-122"/>
                <a:ea typeface="华文楷体" panose="02010600040101010101" charset="-122"/>
                <a:cs typeface="华文楷体" panose="02010600040101010101" charset="-122"/>
              </a:rPr>
              <a:t> </a:t>
            </a:r>
            <a:r>
              <a:rPr lang="en-US" altLang="zh-CN" sz="2400" b="1" dirty="0" smtClean="0">
                <a:latin typeface="华文楷体" panose="02010600040101010101" charset="-122"/>
                <a:ea typeface="华文楷体" panose="02010600040101010101" charset="-122"/>
                <a:cs typeface="华文楷体" panose="02010600040101010101" charset="-122"/>
              </a:rPr>
              <a:t>Python</a:t>
            </a:r>
            <a:r>
              <a:rPr lang="zh-CN" altLang="en-US" sz="2400" b="1" dirty="0" smtClean="0">
                <a:latin typeface="华文楷体" panose="02010600040101010101" charset="-122"/>
                <a:ea typeface="华文楷体" panose="02010600040101010101" charset="-122"/>
                <a:cs typeface="华文楷体" panose="02010600040101010101" charset="-122"/>
              </a:rPr>
              <a:t>实现（</a:t>
            </a:r>
            <a:r>
              <a:rPr lang="en-US" altLang="zh-CN" sz="2400" b="1" dirty="0" smtClean="0">
                <a:latin typeface="华文楷体" panose="02010600040101010101" charset="-122"/>
                <a:ea typeface="华文楷体" panose="02010600040101010101" charset="-122"/>
                <a:cs typeface="华文楷体" panose="02010600040101010101" charset="-122"/>
              </a:rPr>
              <a:t>Artificial Intelligence with Python</a:t>
            </a:r>
            <a:r>
              <a:rPr lang="zh-CN" altLang="en-US" sz="2400" b="1" dirty="0" smtClean="0">
                <a:latin typeface="华文楷体" panose="02010600040101010101" charset="-122"/>
                <a:ea typeface="华文楷体" panose="02010600040101010101" charset="-122"/>
                <a:cs typeface="华文楷体" panose="02010600040101010101" charset="-122"/>
              </a:rPr>
              <a:t>）。东南大学出版社，</a:t>
            </a:r>
            <a:r>
              <a:rPr lang="en-US" altLang="zh-CN" sz="2400" b="1" dirty="0" smtClean="0">
                <a:latin typeface="华文楷体" panose="02010600040101010101" charset="-122"/>
                <a:ea typeface="华文楷体" panose="02010600040101010101" charset="-122"/>
                <a:cs typeface="华文楷体" panose="02010600040101010101" charset="-122"/>
              </a:rPr>
              <a:t>2017</a:t>
            </a:r>
            <a:endParaRPr lang="en-US" altLang="zh-CN" sz="2400" b="1" dirty="0" smtClean="0">
              <a:latin typeface="华文楷体" panose="02010600040101010101" charset="-122"/>
              <a:ea typeface="华文楷体" panose="02010600040101010101" charset="-122"/>
              <a:cs typeface="华文楷体" panose="02010600040101010101" charset="-122"/>
            </a:endParaRPr>
          </a:p>
          <a:p>
            <a:pPr>
              <a:lnSpc>
                <a:spcPct val="150000"/>
              </a:lnSpc>
              <a:buNone/>
            </a:pPr>
            <a:endParaRPr lang="en-US" altLang="zh-CN" sz="2400" b="1" dirty="0" smtClean="0">
              <a:latin typeface="华文楷体" panose="02010600040101010101" charset="-122"/>
              <a:ea typeface="华文楷体" panose="02010600040101010101" charset="-122"/>
              <a:cs typeface="华文楷体" panose="02010600040101010101" charset="-122"/>
            </a:endParaRPr>
          </a:p>
          <a:p>
            <a:pPr>
              <a:lnSpc>
                <a:spcPct val="150000"/>
              </a:lnSpc>
              <a:buNone/>
            </a:pPr>
            <a:endParaRPr lang="zh-CN" altLang="en-US" sz="2400" b="1" dirty="0" smtClean="0">
              <a:latin typeface="华文楷体" panose="02010600040101010101" charset="-122"/>
              <a:ea typeface="华文楷体" panose="02010600040101010101" charset="-122"/>
              <a:cs typeface="华文楷体" panose="02010600040101010101" charset="-122"/>
            </a:endParaRPr>
          </a:p>
        </p:txBody>
      </p:sp>
      <p:sp>
        <p:nvSpPr>
          <p:cNvPr id="8" name="Rectangle 2"/>
          <p:cNvSpPr txBox="1">
            <a:spLocks noChangeArrowheads="1"/>
          </p:cNvSpPr>
          <p:nvPr/>
        </p:nvSpPr>
        <p:spPr bwMode="auto">
          <a:xfrm>
            <a:off x="1675805" y="260648"/>
            <a:ext cx="5544616" cy="592124"/>
          </a:xfrm>
          <a:prstGeom prst="rect">
            <a:avLst/>
          </a:prstGeom>
          <a:noFill/>
          <a:ln w="9525">
            <a:noFill/>
            <a:miter lim="800000"/>
          </a:ln>
          <a:effectLst/>
        </p:spPr>
        <p:txBody>
          <a:bodyPr vert="horz" wrap="square" lIns="91440" tIns="45720" rIns="91440" bIns="45720" numCol="1" anchor="t" anchorCtr="0" compatLnSpc="1"/>
          <a:p>
            <a:pPr marR="0" indent="0" algn="ctr" defTabSz="914400" fontAlgn="base">
              <a:lnSpc>
                <a:spcPct val="100000"/>
              </a:lnSpc>
              <a:spcBef>
                <a:spcPct val="0"/>
              </a:spcBef>
              <a:spcAft>
                <a:spcPct val="0"/>
              </a:spcAft>
              <a:buClrTx/>
              <a:buSzTx/>
              <a:buFontTx/>
              <a:buNone/>
              <a:defRPr/>
            </a:pPr>
            <a:r>
              <a:rPr kumimoji="0" lang="zh-CN" altLang="en-US" sz="3200" b="1" i="0" kern="0" cap="none" spc="0" normalizeH="0" baseline="0" noProof="0"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课程简介</a:t>
            </a:r>
            <a:endParaRPr kumimoji="0" lang="zh-CN" altLang="en-US" sz="3200" b="1" i="0" kern="0" cap="none" spc="0" normalizeH="0" baseline="0" noProof="0"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4" name="Rectangle 3"/>
          <p:cNvSpPr>
            <a:spLocks noGrp="1" noChangeArrowheads="1"/>
          </p:cNvSpPr>
          <p:nvPr/>
        </p:nvSpPr>
        <p:spPr>
          <a:xfrm>
            <a:off x="467360" y="1052830"/>
            <a:ext cx="7961630" cy="695325"/>
          </a:xfrm>
          <a:prstGeom prst="rect">
            <a:avLst/>
          </a:prstGeom>
        </p:spPr>
        <p:txBody>
          <a:bodyPr vert="horz" rtlCol="0">
            <a:noAutofit/>
          </a:bodyPr>
          <a:lstStyle>
            <a:lvl1pPr marL="342900" indent="-342900" algn="l" rtl="0" eaLnBrk="1" latinLnBrk="0" hangingPunct="1">
              <a:spcBef>
                <a:spcPct val="20000"/>
              </a:spcBef>
              <a:buClr>
                <a:schemeClr val="accent1"/>
              </a:buClr>
              <a:buSzPct val="50000"/>
              <a:buFont typeface="Wingdings 2" panose="05020102010507070707"/>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panose="05020102010507070707"/>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eaLnBrk="1" hangingPunct="1">
              <a:lnSpc>
                <a:spcPct val="150000"/>
              </a:lnSpc>
              <a:buSzPct val="80000"/>
              <a:buBlip>
                <a:blip r:embed="rId1"/>
              </a:buBlip>
            </a:pPr>
            <a:r>
              <a:rPr lang="zh-CN" altLang="en-US" sz="2800" b="1" dirty="0" smtClean="0">
                <a:solidFill>
                  <a:srgbClr val="C00000"/>
                </a:solidFill>
                <a:latin typeface="+mn-ea"/>
              </a:rPr>
              <a:t>课程资源</a:t>
            </a:r>
            <a:endParaRPr lang="zh-CN" altLang="en-US" sz="2800" b="1" dirty="0" smtClean="0">
              <a:solidFill>
                <a:srgbClr val="C00000"/>
              </a:solidFill>
              <a:latin typeface="+mn-ea"/>
            </a:endParaRPr>
          </a:p>
        </p:txBody>
      </p:sp>
      <p:cxnSp>
        <p:nvCxnSpPr>
          <p:cNvPr id="9" name="直接连接符 8"/>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42900" y="5647690"/>
            <a:ext cx="8458835" cy="829945"/>
          </a:xfrm>
          <a:prstGeom prst="rect">
            <a:avLst/>
          </a:prstGeom>
          <a:solidFill>
            <a:schemeClr val="bg2">
              <a:lumMod val="90000"/>
            </a:schemeClr>
          </a:solidFill>
        </p:spPr>
        <p:txBody>
          <a:bodyPr wrap="square" rtlCol="0" anchor="t">
            <a:spAutoFit/>
          </a:bodyPr>
          <a:p>
            <a:pPr indent="0" algn="ctr">
              <a:spcBef>
                <a:spcPct val="50000"/>
              </a:spcBef>
              <a:buClr>
                <a:schemeClr val="accent1"/>
              </a:buClr>
              <a:buSzPct val="65000"/>
              <a:buFont typeface="Wingdings" panose="05000000000000000000" pitchFamily="2" charset="2"/>
              <a:buNone/>
            </a:pPr>
            <a:r>
              <a:rPr lang="zh-CN" altLang="en-US" sz="2400" b="1" dirty="0" smtClean="0">
                <a:solidFill>
                  <a:srgbClr val="FF0000"/>
                </a:solidFill>
                <a:latin typeface="华文楷体" panose="02010600040101010101" charset="-122"/>
                <a:ea typeface="华文楷体" panose="02010600040101010101" charset="-122"/>
                <a:cs typeface="华文楷体" panose="02010600040101010101" charset="-122"/>
                <a:sym typeface="+mn-ea"/>
              </a:rPr>
              <a:t>人工智能：模型与算法  浙江大学  吴飞（https://www.icourse163.org/course/ZJU-1003377027）</a:t>
            </a:r>
            <a:endParaRPr lang="zh-CN" altLang="en-US" sz="2400" b="1" dirty="0" smtClean="0">
              <a:solidFill>
                <a:srgbClr val="FF000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P spid="7" grpId="0" bldLvl="0" animBg="1"/>
      <p:bldP spid="7"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467360" y="1679575"/>
            <a:ext cx="8423910" cy="5059045"/>
          </a:xfrm>
        </p:spPr>
        <p:txBody>
          <a:bodyPr>
            <a:normAutofit fontScale="90000"/>
          </a:bodyPr>
          <a:lstStyle/>
          <a:p>
            <a:pPr eaLnBrk="1" hangingPunct="1">
              <a:lnSpc>
                <a:spcPct val="90000"/>
              </a:lnSpc>
              <a:buFont typeface="Wingdings" panose="05000000000000000000" pitchFamily="2" charset="2"/>
              <a:buNone/>
            </a:pPr>
            <a:r>
              <a:rPr lang="zh-CN" altLang="en-US" sz="2400" b="1" u="sng" dirty="0" smtClean="0">
                <a:solidFill>
                  <a:srgbClr val="0000FF"/>
                </a:solidFill>
                <a:latin typeface="华文楷体" panose="02010600040101010101" charset="-122"/>
                <a:ea typeface="华文楷体" panose="02010600040101010101" charset="-122"/>
                <a:cs typeface="华文楷体" panose="02010600040101010101" charset="-122"/>
              </a:rPr>
              <a:t>参考书籍</a:t>
            </a:r>
            <a:endParaRPr lang="zh-CN" altLang="en-US" sz="2400" b="1" u="sng" dirty="0" smtClean="0">
              <a:solidFill>
                <a:srgbClr val="0000FF"/>
              </a:solidFill>
              <a:latin typeface="华文楷体" panose="02010600040101010101" charset="-122"/>
              <a:ea typeface="华文楷体" panose="02010600040101010101" charset="-122"/>
              <a:cs typeface="华文楷体" panose="02010600040101010101" charset="-122"/>
            </a:endParaRPr>
          </a:p>
          <a:p>
            <a:pPr eaLnBrk="1" hangingPunct="1">
              <a:lnSpc>
                <a:spcPct val="150000"/>
              </a:lnSpc>
            </a:pPr>
            <a:r>
              <a:rPr lang="en-US" altLang="zh-CN" sz="2400" b="1" dirty="0" smtClean="0">
                <a:latin typeface="华文楷体" panose="02010600040101010101" charset="-122"/>
                <a:ea typeface="华文楷体" panose="02010600040101010101" charset="-122"/>
                <a:cs typeface="华文楷体" panose="02010600040101010101" charset="-122"/>
              </a:rPr>
              <a:t>Stuart Russell, Artificial Intelligence - A Modern Approach, 3rd Edition.</a:t>
            </a:r>
            <a:endParaRPr lang="en-US" altLang="zh-CN" sz="2400" b="1" dirty="0" smtClean="0">
              <a:latin typeface="华文楷体" panose="02010600040101010101" charset="-122"/>
              <a:ea typeface="华文楷体" panose="02010600040101010101" charset="-122"/>
              <a:cs typeface="华文楷体" panose="02010600040101010101" charset="-122"/>
            </a:endParaRPr>
          </a:p>
          <a:p>
            <a:pPr eaLnBrk="1" hangingPunct="1">
              <a:lnSpc>
                <a:spcPct val="150000"/>
              </a:lnSpc>
            </a:pPr>
            <a:r>
              <a:rPr lang="en-US" altLang="zh-CN" sz="2400" b="1" dirty="0" smtClean="0">
                <a:latin typeface="华文楷体" panose="02010600040101010101" charset="-122"/>
                <a:ea typeface="华文楷体" panose="02010600040101010101" charset="-122"/>
                <a:cs typeface="华文楷体" panose="02010600040101010101" charset="-122"/>
              </a:rPr>
              <a:t>M. Tim Jones, Artificial Intelligence – A system Approach.</a:t>
            </a:r>
            <a:endParaRPr lang="en-US" altLang="zh-CN" sz="2400" b="1" dirty="0" smtClean="0">
              <a:latin typeface="华文楷体" panose="02010600040101010101" charset="-122"/>
              <a:ea typeface="华文楷体" panose="02010600040101010101" charset="-122"/>
              <a:cs typeface="华文楷体" panose="02010600040101010101" charset="-122"/>
            </a:endParaRPr>
          </a:p>
          <a:p>
            <a:pPr eaLnBrk="1" hangingPunct="1">
              <a:lnSpc>
                <a:spcPct val="150000"/>
              </a:lnSpc>
            </a:pPr>
            <a:r>
              <a:rPr lang="en-US" altLang="zh-CN" sz="2400" b="1" dirty="0" err="1" smtClean="0">
                <a:latin typeface="华文楷体" panose="02010600040101010101" charset="-122"/>
                <a:ea typeface="华文楷体" panose="02010600040101010101" charset="-122"/>
                <a:cs typeface="华文楷体" panose="02010600040101010101" charset="-122"/>
              </a:rPr>
              <a:t>Sergios</a:t>
            </a:r>
            <a:r>
              <a:rPr lang="en-US" altLang="zh-CN" sz="2400" b="1" dirty="0" smtClean="0">
                <a:latin typeface="华文楷体" panose="02010600040101010101" charset="-122"/>
                <a:ea typeface="华文楷体" panose="02010600040101010101" charset="-122"/>
                <a:cs typeface="华文楷体" panose="02010600040101010101" charset="-122"/>
              </a:rPr>
              <a:t> </a:t>
            </a:r>
            <a:r>
              <a:rPr lang="en-US" altLang="zh-CN" sz="2400" b="1" dirty="0" err="1" smtClean="0">
                <a:latin typeface="华文楷体" panose="02010600040101010101" charset="-122"/>
                <a:ea typeface="华文楷体" panose="02010600040101010101" charset="-122"/>
                <a:cs typeface="华文楷体" panose="02010600040101010101" charset="-122"/>
              </a:rPr>
              <a:t>Theodoridis</a:t>
            </a:r>
            <a:r>
              <a:rPr lang="en-US" altLang="zh-CN" sz="2400" b="1" dirty="0" smtClean="0">
                <a:latin typeface="华文楷体" panose="02010600040101010101" charset="-122"/>
                <a:ea typeface="华文楷体" panose="02010600040101010101" charset="-122"/>
                <a:cs typeface="华文楷体" panose="02010600040101010101" charset="-122"/>
              </a:rPr>
              <a:t>. Pattern Recognition,3</a:t>
            </a:r>
            <a:r>
              <a:rPr lang="en-US" altLang="zh-CN" sz="2400" b="1" baseline="30000" dirty="0" smtClean="0">
                <a:latin typeface="华文楷体" panose="02010600040101010101" charset="-122"/>
                <a:ea typeface="华文楷体" panose="02010600040101010101" charset="-122"/>
                <a:cs typeface="华文楷体" panose="02010600040101010101" charset="-122"/>
              </a:rPr>
              <a:t>rd</a:t>
            </a:r>
            <a:r>
              <a:rPr lang="en-US" altLang="zh-CN" sz="2400" b="1" dirty="0" smtClean="0">
                <a:latin typeface="华文楷体" panose="02010600040101010101" charset="-122"/>
                <a:ea typeface="华文楷体" panose="02010600040101010101" charset="-122"/>
                <a:cs typeface="华文楷体" panose="02010600040101010101" charset="-122"/>
              </a:rPr>
              <a:t> Edition,2006.</a:t>
            </a:r>
            <a:endParaRPr lang="en-US" altLang="zh-CN" sz="2400" b="1" dirty="0" smtClean="0">
              <a:latin typeface="华文楷体" panose="02010600040101010101" charset="-122"/>
              <a:ea typeface="华文楷体" panose="02010600040101010101" charset="-122"/>
              <a:cs typeface="华文楷体" panose="02010600040101010101" charset="-122"/>
            </a:endParaRPr>
          </a:p>
          <a:p>
            <a:pPr eaLnBrk="1" hangingPunct="1">
              <a:lnSpc>
                <a:spcPct val="150000"/>
              </a:lnSpc>
            </a:pPr>
            <a:r>
              <a:rPr lang="en-US" altLang="zh-CN" sz="2400" b="1" dirty="0" smtClean="0">
                <a:latin typeface="华文楷体" panose="02010600040101010101" charset="-122"/>
                <a:ea typeface="华文楷体" panose="02010600040101010101" charset="-122"/>
                <a:cs typeface="华文楷体" panose="02010600040101010101" charset="-122"/>
              </a:rPr>
              <a:t> </a:t>
            </a:r>
            <a:r>
              <a:rPr lang="en-US" altLang="zh-CN" sz="2400" b="1" dirty="0" smtClean="0">
                <a:latin typeface="华文楷体" panose="02010600040101010101" charset="-122"/>
                <a:ea typeface="华文楷体" panose="02010600040101010101" charset="-122"/>
                <a:cs typeface="华文楷体" panose="02010600040101010101" charset="-122"/>
                <a:sym typeface="+mn-ea"/>
              </a:rPr>
              <a:t>Michael</a:t>
            </a:r>
            <a:r>
              <a:rPr lang="zh-CN" altLang="en-US" sz="2400" b="1" dirty="0" smtClean="0">
                <a:latin typeface="华文楷体" panose="02010600040101010101" charset="-122"/>
                <a:ea typeface="华文楷体" panose="02010600040101010101" charset="-122"/>
                <a:cs typeface="华文楷体" panose="02010600040101010101" charset="-122"/>
                <a:sym typeface="+mn-ea"/>
              </a:rPr>
              <a:t> </a:t>
            </a:r>
            <a:r>
              <a:rPr lang="en-US" altLang="zh-CN" sz="2400" b="1" dirty="0" err="1" smtClean="0">
                <a:latin typeface="华文楷体" panose="02010600040101010101" charset="-122"/>
                <a:ea typeface="华文楷体" panose="02010600040101010101" charset="-122"/>
                <a:cs typeface="华文楷体" panose="02010600040101010101" charset="-122"/>
                <a:sym typeface="+mn-ea"/>
              </a:rPr>
              <a:t>Negnevitsky</a:t>
            </a:r>
            <a:r>
              <a:rPr lang="zh-CN" altLang="en-US" sz="2400" b="1" dirty="0" smtClean="0">
                <a:latin typeface="华文楷体" panose="02010600040101010101" charset="-122"/>
                <a:ea typeface="华文楷体" panose="02010600040101010101" charset="-122"/>
                <a:cs typeface="华文楷体" panose="02010600040101010101" charset="-122"/>
                <a:sym typeface="+mn-ea"/>
              </a:rPr>
              <a:t>，人工智能：智能系统指南（第</a:t>
            </a:r>
            <a:r>
              <a:rPr lang="en-US" altLang="zh-CN" sz="2400" b="1" dirty="0" smtClean="0">
                <a:latin typeface="华文楷体" panose="02010600040101010101" charset="-122"/>
                <a:ea typeface="华文楷体" panose="02010600040101010101" charset="-122"/>
                <a:cs typeface="华文楷体" panose="02010600040101010101" charset="-122"/>
                <a:sym typeface="+mn-ea"/>
              </a:rPr>
              <a:t>3</a:t>
            </a:r>
            <a:r>
              <a:rPr lang="zh-CN" altLang="en-US" sz="2400" b="1" dirty="0" smtClean="0">
                <a:latin typeface="华文楷体" panose="02010600040101010101" charset="-122"/>
                <a:ea typeface="华文楷体" panose="02010600040101010101" charset="-122"/>
                <a:cs typeface="华文楷体" panose="02010600040101010101" charset="-122"/>
                <a:sym typeface="+mn-ea"/>
              </a:rPr>
              <a:t>版）（</a:t>
            </a:r>
            <a:r>
              <a:rPr lang="en-US" altLang="zh-CN" sz="2400" b="1" dirty="0" smtClean="0">
                <a:latin typeface="华文楷体" panose="02010600040101010101" charset="-122"/>
                <a:ea typeface="华文楷体" panose="02010600040101010101" charset="-122"/>
                <a:cs typeface="华文楷体" panose="02010600040101010101" charset="-122"/>
                <a:sym typeface="+mn-ea"/>
              </a:rPr>
              <a:t>Artificial Intelligence: A Guide to Intelligent Systems</a:t>
            </a:r>
            <a:r>
              <a:rPr lang="zh-CN" altLang="en-US" sz="2400" b="1" dirty="0" smtClean="0">
                <a:latin typeface="华文楷体" panose="02010600040101010101" charset="-122"/>
                <a:ea typeface="华文楷体" panose="02010600040101010101" charset="-122"/>
                <a:cs typeface="华文楷体" panose="02010600040101010101" charset="-122"/>
                <a:sym typeface="+mn-ea"/>
              </a:rPr>
              <a:t>）。机械工业出版社，</a:t>
            </a:r>
            <a:r>
              <a:rPr lang="en-US" altLang="zh-CN" sz="2400" b="1" dirty="0" smtClean="0">
                <a:latin typeface="华文楷体" panose="02010600040101010101" charset="-122"/>
                <a:ea typeface="华文楷体" panose="02010600040101010101" charset="-122"/>
                <a:cs typeface="华文楷体" panose="02010600040101010101" charset="-122"/>
                <a:sym typeface="+mn-ea"/>
              </a:rPr>
              <a:t>2018</a:t>
            </a:r>
            <a:endParaRPr lang="en-US" altLang="zh-CN" sz="2400" b="1" dirty="0" smtClean="0">
              <a:latin typeface="华文楷体" panose="02010600040101010101" charset="-122"/>
              <a:ea typeface="华文楷体" panose="02010600040101010101" charset="-122"/>
              <a:cs typeface="华文楷体" panose="02010600040101010101" charset="-122"/>
            </a:endParaRPr>
          </a:p>
          <a:p>
            <a:pPr eaLnBrk="1" hangingPunct="1">
              <a:lnSpc>
                <a:spcPct val="150000"/>
              </a:lnSpc>
            </a:pPr>
            <a:r>
              <a:rPr lang="en-US" altLang="zh-CN" sz="2400" b="1" dirty="0" err="1" smtClean="0">
                <a:latin typeface="华文楷体" panose="02010600040101010101" charset="-122"/>
                <a:ea typeface="华文楷体" panose="02010600040101010101" charset="-122"/>
                <a:cs typeface="华文楷体" panose="02010600040101010101" charset="-122"/>
              </a:rPr>
              <a:t>B.D.Ripley</a:t>
            </a:r>
            <a:r>
              <a:rPr lang="en-US" altLang="zh-CN" sz="2400" b="1" dirty="0" smtClean="0">
                <a:latin typeface="华文楷体" panose="02010600040101010101" charset="-122"/>
                <a:ea typeface="华文楷体" panose="02010600040101010101" charset="-122"/>
                <a:cs typeface="华文楷体" panose="02010600040101010101" charset="-122"/>
              </a:rPr>
              <a:t>. Pattern Recognition and Neural Network. </a:t>
            </a:r>
            <a:r>
              <a:rPr lang="zh-CN" altLang="en-US" sz="2400" b="1" dirty="0" smtClean="0">
                <a:latin typeface="华文楷体" panose="02010600040101010101" charset="-122"/>
                <a:ea typeface="华文楷体" panose="02010600040101010101" charset="-122"/>
                <a:cs typeface="华文楷体" panose="02010600040101010101" charset="-122"/>
              </a:rPr>
              <a:t>人民邮电出版社，</a:t>
            </a:r>
            <a:r>
              <a:rPr lang="en-US" altLang="zh-CN" sz="2400" b="1" dirty="0" smtClean="0">
                <a:latin typeface="华文楷体" panose="02010600040101010101" charset="-122"/>
                <a:ea typeface="华文楷体" panose="02010600040101010101" charset="-122"/>
                <a:cs typeface="华文楷体" panose="02010600040101010101" charset="-122"/>
              </a:rPr>
              <a:t>2009</a:t>
            </a:r>
            <a:endParaRPr lang="en-US" altLang="zh-CN" sz="2400" b="1" dirty="0" smtClean="0">
              <a:latin typeface="华文楷体" panose="02010600040101010101" charset="-122"/>
              <a:ea typeface="华文楷体" panose="02010600040101010101" charset="-122"/>
              <a:cs typeface="华文楷体" panose="02010600040101010101" charset="-122"/>
            </a:endParaRPr>
          </a:p>
        </p:txBody>
      </p:sp>
      <p:sp>
        <p:nvSpPr>
          <p:cNvPr id="8" name="Rectangle 2"/>
          <p:cNvSpPr txBox="1">
            <a:spLocks noChangeArrowheads="1"/>
          </p:cNvSpPr>
          <p:nvPr/>
        </p:nvSpPr>
        <p:spPr bwMode="auto">
          <a:xfrm>
            <a:off x="1675805" y="260648"/>
            <a:ext cx="5544616" cy="592124"/>
          </a:xfrm>
          <a:prstGeom prst="rect">
            <a:avLst/>
          </a:prstGeom>
          <a:noFill/>
          <a:ln w="9525">
            <a:noFill/>
            <a:miter lim="800000"/>
          </a:ln>
          <a:effectLst/>
        </p:spPr>
        <p:txBody>
          <a:bodyPr vert="horz" wrap="square" lIns="91440" tIns="45720" rIns="91440" bIns="45720" numCol="1" anchor="t" anchorCtr="0" compatLnSpc="1"/>
          <a:p>
            <a:pPr marR="0" indent="0" algn="ctr" defTabSz="914400" fontAlgn="base">
              <a:lnSpc>
                <a:spcPct val="100000"/>
              </a:lnSpc>
              <a:spcBef>
                <a:spcPct val="0"/>
              </a:spcBef>
              <a:spcAft>
                <a:spcPct val="0"/>
              </a:spcAft>
              <a:buClrTx/>
              <a:buSzTx/>
              <a:buFontTx/>
              <a:buNone/>
              <a:defRPr/>
            </a:pPr>
            <a:r>
              <a:rPr kumimoji="0" lang="zh-CN" altLang="en-US" sz="3200" b="1" i="0" kern="0" cap="none" spc="0" normalizeH="0" baseline="0" noProof="0"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课程简介</a:t>
            </a:r>
            <a:endParaRPr kumimoji="0" lang="zh-CN" altLang="en-US" sz="3200" b="1" i="0" kern="0" cap="none" spc="0" normalizeH="0" baseline="0" noProof="0"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4" name="Rectangle 3"/>
          <p:cNvSpPr>
            <a:spLocks noGrp="1" noChangeArrowheads="1"/>
          </p:cNvSpPr>
          <p:nvPr/>
        </p:nvSpPr>
        <p:spPr>
          <a:xfrm>
            <a:off x="415925" y="984250"/>
            <a:ext cx="7961630" cy="695325"/>
          </a:xfrm>
          <a:prstGeom prst="rect">
            <a:avLst/>
          </a:prstGeom>
        </p:spPr>
        <p:txBody>
          <a:bodyPr vert="horz" rtlCol="0">
            <a:noAutofit/>
          </a:bodyPr>
          <a:lstStyle>
            <a:lvl1pPr marL="342900" indent="-342900" algn="l" rtl="0" eaLnBrk="1" latinLnBrk="0" hangingPunct="1">
              <a:spcBef>
                <a:spcPct val="20000"/>
              </a:spcBef>
              <a:buClr>
                <a:schemeClr val="accent1"/>
              </a:buClr>
              <a:buSzPct val="50000"/>
              <a:buFont typeface="Wingdings 2" panose="05020102010507070707"/>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panose="05020102010507070707"/>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eaLnBrk="1" hangingPunct="1">
              <a:lnSpc>
                <a:spcPct val="150000"/>
              </a:lnSpc>
              <a:buSzPct val="80000"/>
              <a:buBlip>
                <a:blip r:embed="rId1"/>
              </a:buBlip>
            </a:pPr>
            <a:r>
              <a:rPr lang="zh-CN" altLang="en-US" sz="2800" b="1" dirty="0" smtClean="0">
                <a:solidFill>
                  <a:srgbClr val="C00000"/>
                </a:solidFill>
                <a:latin typeface="+mn-ea"/>
              </a:rPr>
              <a:t>课程资源</a:t>
            </a:r>
            <a:endParaRPr lang="zh-CN" altLang="en-US" sz="2800" b="1" dirty="0" smtClean="0">
              <a:solidFill>
                <a:srgbClr val="C00000"/>
              </a:solidFill>
              <a:latin typeface="+mn-ea"/>
            </a:endParaRPr>
          </a:p>
        </p:txBody>
      </p:sp>
      <p:cxnSp>
        <p:nvCxnSpPr>
          <p:cNvPr id="9" name="直接连接符 8"/>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Rot="1" noChangeArrowheads="1"/>
          </p:cNvSpPr>
          <p:nvPr/>
        </p:nvSpPr>
        <p:spPr bwMode="auto">
          <a:xfrm>
            <a:off x="2915816" y="1340768"/>
            <a:ext cx="2643188" cy="504056"/>
          </a:xfrm>
          <a:prstGeom prst="rect">
            <a:avLst/>
          </a:prstGeom>
          <a:solidFill>
            <a:schemeClr val="bg2">
              <a:lumMod val="90000"/>
            </a:schemeClr>
          </a:solidFill>
          <a:ln w="9525">
            <a:noFill/>
            <a:miter lim="800000"/>
          </a:ln>
        </p:spPr>
        <p:txBody>
          <a:bodyPr anchor="ctr"/>
          <a:lstStyle/>
          <a:p>
            <a:pPr algn="ctr"/>
            <a:r>
              <a:rPr lang="zh-CN" altLang="en-US" sz="2800" b="1" dirty="0">
                <a:solidFill>
                  <a:schemeClr val="tx2"/>
                </a:solidFill>
                <a:latin typeface="黑体" panose="02010609060101010101" pitchFamily="2" charset="-122"/>
                <a:ea typeface="黑体" panose="02010609060101010101" pitchFamily="2" charset="-122"/>
              </a:rPr>
              <a:t>思考题</a:t>
            </a:r>
            <a:endParaRPr lang="zh-CN" altLang="en-US" sz="2800" b="1" dirty="0">
              <a:solidFill>
                <a:schemeClr val="tx2"/>
              </a:solidFill>
              <a:latin typeface="黑体" panose="02010609060101010101" pitchFamily="2" charset="-122"/>
              <a:ea typeface="黑体" panose="02010609060101010101" pitchFamily="2" charset="-122"/>
            </a:endParaRPr>
          </a:p>
        </p:txBody>
      </p:sp>
      <p:sp>
        <p:nvSpPr>
          <p:cNvPr id="32771" name="Rectangle 3"/>
          <p:cNvSpPr>
            <a:spLocks noGrp="1" noRot="1" noChangeArrowheads="1"/>
          </p:cNvSpPr>
          <p:nvPr>
            <p:ph type="body" idx="1"/>
          </p:nvPr>
        </p:nvSpPr>
        <p:spPr>
          <a:xfrm>
            <a:off x="827405" y="2132965"/>
            <a:ext cx="7200900" cy="3085465"/>
          </a:xfrm>
          <a:noFill/>
        </p:spPr>
        <p:txBody>
          <a:bodyPr>
            <a:noAutofit/>
          </a:bodyPr>
          <a:lstStyle/>
          <a:p>
            <a:pPr eaLnBrk="1" hangingPunct="1">
              <a:lnSpc>
                <a:spcPct val="150000"/>
              </a:lnSpc>
              <a:buNone/>
            </a:pPr>
            <a:r>
              <a:rPr lang="zh-CN" altLang="en-US" sz="2400" b="1" dirty="0" smtClean="0">
                <a:solidFill>
                  <a:srgbClr val="310BD5"/>
                </a:solidFill>
                <a:latin typeface="华文楷体" panose="02010600040101010101" charset="-122"/>
                <a:ea typeface="华文楷体" panose="02010600040101010101" charset="-122"/>
              </a:rPr>
              <a:t>AI概念、研究目标和内容、研究现状；AI课程学习目标和</a:t>
            </a:r>
            <a:r>
              <a:rPr lang="zh-CN" altLang="en-US" sz="2400" b="1" dirty="0" smtClean="0">
                <a:solidFill>
                  <a:srgbClr val="310BD5"/>
                </a:solidFill>
                <a:latin typeface="华文楷体" panose="02010600040101010101" charset="-122"/>
                <a:ea typeface="华文楷体" panose="02010600040101010101" charset="-122"/>
              </a:rPr>
              <a:t>内容</a:t>
            </a:r>
            <a:endParaRPr lang="zh-CN" altLang="en-US" sz="2400" b="1" dirty="0" smtClean="0">
              <a:solidFill>
                <a:srgbClr val="310BD5"/>
              </a:solidFill>
              <a:latin typeface="华文楷体" panose="02010600040101010101" charset="-122"/>
              <a:ea typeface="华文楷体" panose="02010600040101010101" charset="-122"/>
            </a:endParaRPr>
          </a:p>
          <a:p>
            <a:pPr eaLnBrk="1" hangingPunct="1">
              <a:lnSpc>
                <a:spcPct val="150000"/>
              </a:lnSpc>
              <a:buNone/>
            </a:pPr>
            <a:r>
              <a:rPr lang="zh-CN" altLang="en-US" sz="2400" b="1" dirty="0" smtClean="0">
                <a:solidFill>
                  <a:srgbClr val="310BD5"/>
                </a:solidFill>
                <a:latin typeface="华文楷体" panose="02010600040101010101" charset="-122"/>
                <a:ea typeface="华文楷体" panose="02010600040101010101" charset="-122"/>
              </a:rPr>
              <a:t>AI研究和应用存在问题及未来方向（AI的发展程度）</a:t>
            </a:r>
            <a:endParaRPr lang="zh-CN" altLang="en-US" sz="2400" b="1" dirty="0" smtClean="0">
              <a:solidFill>
                <a:srgbClr val="310BD5"/>
              </a:solidFill>
              <a:latin typeface="华文楷体" panose="02010600040101010101" charset="-122"/>
              <a:ea typeface="华文楷体" panose="02010600040101010101" charset="-122"/>
            </a:endParaRPr>
          </a:p>
          <a:p>
            <a:pPr eaLnBrk="1" hangingPunct="1">
              <a:lnSpc>
                <a:spcPct val="150000"/>
              </a:lnSpc>
              <a:buNone/>
            </a:pPr>
            <a:r>
              <a:rPr lang="zh-CN" altLang="en-US" sz="2400" b="1" dirty="0" smtClean="0">
                <a:latin typeface="华文楷体" panose="02010600040101010101" charset="-122"/>
                <a:ea typeface="华文楷体" panose="02010600040101010101" charset="-122"/>
              </a:rPr>
              <a:t>要求：以小组为单位提交作业；作业包括：</a:t>
            </a:r>
            <a:r>
              <a:rPr lang="en-US" altLang="zh-CN" sz="2400" b="1" dirty="0" smtClean="0">
                <a:latin typeface="华文楷体" panose="02010600040101010101" charset="-122"/>
                <a:ea typeface="华文楷体" panose="02010600040101010101" charset="-122"/>
              </a:rPr>
              <a:t>PPT</a:t>
            </a:r>
            <a:r>
              <a:rPr lang="zh-CN" altLang="en-US" sz="2400" b="1" dirty="0" smtClean="0">
                <a:latin typeface="华文楷体" panose="02010600040101010101" charset="-122"/>
                <a:ea typeface="华文楷体" panose="02010600040101010101" charset="-122"/>
              </a:rPr>
              <a:t>及课堂演讲和讨论</a:t>
            </a:r>
            <a:endParaRPr lang="zh-CN" altLang="en-US" sz="2400" b="1" dirty="0" smtClean="0">
              <a:latin typeface="华文楷体" panose="02010600040101010101" charset="-122"/>
              <a:ea typeface="华文楷体" panose="02010600040101010101" charset="-122"/>
            </a:endParaRPr>
          </a:p>
        </p:txBody>
      </p:sp>
      <p:cxnSp>
        <p:nvCxnSpPr>
          <p:cNvPr id="11" name="直接连接符 10"/>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课程任务</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Rot="1" noChangeArrowheads="1"/>
          </p:cNvSpPr>
          <p:nvPr/>
        </p:nvSpPr>
        <p:spPr bwMode="auto">
          <a:xfrm>
            <a:off x="2915816" y="1340768"/>
            <a:ext cx="2643188" cy="504056"/>
          </a:xfrm>
          <a:prstGeom prst="rect">
            <a:avLst/>
          </a:prstGeom>
          <a:solidFill>
            <a:schemeClr val="bg2">
              <a:lumMod val="90000"/>
            </a:schemeClr>
          </a:solidFill>
          <a:ln w="9525">
            <a:noFill/>
            <a:miter lim="800000"/>
          </a:ln>
        </p:spPr>
        <p:txBody>
          <a:bodyPr anchor="ctr"/>
          <a:lstStyle/>
          <a:p>
            <a:pPr algn="ctr"/>
            <a:r>
              <a:rPr lang="zh-CN" altLang="en-US" sz="2800" b="1" dirty="0">
                <a:solidFill>
                  <a:schemeClr val="tx2"/>
                </a:solidFill>
                <a:latin typeface="黑体" panose="02010609060101010101" pitchFamily="2" charset="-122"/>
                <a:ea typeface="黑体" panose="02010609060101010101" pitchFamily="2" charset="-122"/>
              </a:rPr>
              <a:t>早期的</a:t>
            </a:r>
            <a:r>
              <a:rPr lang="en-US" altLang="zh-CN" sz="2800" b="1" dirty="0">
                <a:solidFill>
                  <a:schemeClr val="tx2"/>
                </a:solidFill>
                <a:latin typeface="黑体" panose="02010609060101010101" pitchFamily="2" charset="-122"/>
                <a:ea typeface="黑体" panose="02010609060101010101" pitchFamily="2" charset="-122"/>
              </a:rPr>
              <a:t>AI</a:t>
            </a:r>
            <a:endParaRPr lang="en-US" altLang="zh-CN" sz="2800" b="1" dirty="0">
              <a:solidFill>
                <a:schemeClr val="tx2"/>
              </a:solidFill>
              <a:latin typeface="黑体" panose="02010609060101010101" pitchFamily="2" charset="-122"/>
              <a:ea typeface="黑体" panose="02010609060101010101" pitchFamily="2" charset="-122"/>
            </a:endParaRPr>
          </a:p>
        </p:txBody>
      </p:sp>
      <p:sp>
        <p:nvSpPr>
          <p:cNvPr id="32771" name="Rectangle 3"/>
          <p:cNvSpPr>
            <a:spLocks noGrp="1" noRot="1" noChangeArrowheads="1"/>
          </p:cNvSpPr>
          <p:nvPr>
            <p:ph type="body" idx="1"/>
          </p:nvPr>
        </p:nvSpPr>
        <p:spPr>
          <a:xfrm>
            <a:off x="827584" y="2132856"/>
            <a:ext cx="7200800" cy="3816424"/>
          </a:xfrm>
          <a:noFill/>
        </p:spPr>
        <p:txBody>
          <a:bodyPr>
            <a:noAutofit/>
          </a:bodyPr>
          <a:lstStyle/>
          <a:p>
            <a:pPr eaLnBrk="1" hangingPunct="1">
              <a:lnSpc>
                <a:spcPct val="150000"/>
              </a:lnSpc>
              <a:buNone/>
            </a:pPr>
            <a:r>
              <a:rPr lang="zh-CN" altLang="en-US" sz="2400" b="1" dirty="0" smtClean="0">
                <a:solidFill>
                  <a:srgbClr val="310BD5"/>
                </a:solidFill>
                <a:latin typeface="华文楷体" panose="02010600040101010101" charset="-122"/>
                <a:ea typeface="华文楷体" panose="02010600040101010101" charset="-122"/>
              </a:rPr>
              <a:t>传说与幻想</a:t>
            </a:r>
            <a:endParaRPr lang="zh-CN" altLang="en-US" sz="2400" b="1" dirty="0" smtClean="0">
              <a:latin typeface="华文楷体" panose="02010600040101010101" charset="-122"/>
              <a:ea typeface="华文楷体" panose="02010600040101010101" charset="-122"/>
            </a:endParaRPr>
          </a:p>
          <a:p>
            <a:pPr>
              <a:lnSpc>
                <a:spcPct val="150000"/>
              </a:lnSpc>
              <a:buFont typeface="Wingdings" panose="05000000000000000000" pitchFamily="2" charset="2"/>
              <a:buChar char="Ø"/>
            </a:pPr>
            <a:r>
              <a:rPr lang="zh-CN" altLang="en-US" sz="2400" b="1" dirty="0" smtClean="0">
                <a:latin typeface="华文楷体" panose="02010600040101010101" charset="-122"/>
                <a:ea typeface="华文楷体" panose="02010600040101010101" charset="-122"/>
              </a:rPr>
              <a:t>黄帝的“指南车”</a:t>
            </a:r>
            <a:endParaRPr lang="zh-CN" altLang="en-US" sz="2400" b="1" dirty="0" smtClean="0">
              <a:latin typeface="华文楷体" panose="02010600040101010101" charset="-122"/>
              <a:ea typeface="华文楷体" panose="02010600040101010101" charset="-122"/>
            </a:endParaRPr>
          </a:p>
          <a:p>
            <a:pPr>
              <a:lnSpc>
                <a:spcPct val="150000"/>
              </a:lnSpc>
              <a:buFont typeface="Wingdings" panose="05000000000000000000" pitchFamily="2" charset="2"/>
              <a:buChar char="Ø"/>
            </a:pPr>
            <a:r>
              <a:rPr lang="zh-CN" altLang="en-US" sz="2400" b="1" dirty="0" smtClean="0">
                <a:latin typeface="华文楷体" panose="02010600040101010101" charset="-122"/>
                <a:ea typeface="华文楷体" panose="02010600040101010101" charset="-122"/>
              </a:rPr>
              <a:t>诸葛亮的“木牛流马”</a:t>
            </a:r>
            <a:endParaRPr lang="zh-CN" altLang="en-US" sz="2400" b="1" dirty="0" smtClean="0">
              <a:latin typeface="华文楷体" panose="02010600040101010101" charset="-122"/>
              <a:ea typeface="华文楷体" panose="02010600040101010101" charset="-122"/>
            </a:endParaRPr>
          </a:p>
          <a:p>
            <a:pPr>
              <a:lnSpc>
                <a:spcPct val="150000"/>
              </a:lnSpc>
              <a:buFont typeface="Wingdings" panose="05000000000000000000" pitchFamily="2" charset="2"/>
              <a:buChar char="Ø"/>
            </a:pPr>
            <a:r>
              <a:rPr lang="en-US" altLang="zh-CN" sz="2400" b="1" dirty="0" smtClean="0">
                <a:latin typeface="华文楷体" panose="02010600040101010101" charset="-122"/>
                <a:ea typeface="华文楷体" panose="02010600040101010101" charset="-122"/>
              </a:rPr>
              <a:t>850 B.C </a:t>
            </a:r>
            <a:r>
              <a:rPr lang="zh-CN" altLang="en-US" sz="2400" b="1" dirty="0" smtClean="0">
                <a:latin typeface="华文楷体" panose="02010600040101010101" charset="-122"/>
                <a:ea typeface="华文楷体" panose="02010600040101010101" charset="-122"/>
              </a:rPr>
              <a:t>古希腊的会劳动的机器人；</a:t>
            </a:r>
            <a:endParaRPr lang="zh-CN" altLang="en-US" sz="2400" b="1" dirty="0" smtClean="0">
              <a:latin typeface="华文楷体" panose="02010600040101010101" charset="-122"/>
              <a:ea typeface="华文楷体" panose="02010600040101010101" charset="-122"/>
            </a:endParaRPr>
          </a:p>
          <a:p>
            <a:pPr>
              <a:lnSpc>
                <a:spcPct val="150000"/>
              </a:lnSpc>
              <a:buFont typeface="Wingdings" panose="05000000000000000000" pitchFamily="2" charset="2"/>
              <a:buChar char="Ø"/>
            </a:pPr>
            <a:r>
              <a:rPr lang="en-US" altLang="zh-CN" sz="2400" b="1" dirty="0" smtClean="0">
                <a:latin typeface="华文楷体" panose="02010600040101010101" charset="-122"/>
                <a:ea typeface="华文楷体" panose="02010600040101010101" charset="-122"/>
              </a:rPr>
              <a:t>12-13</a:t>
            </a:r>
            <a:r>
              <a:rPr lang="zh-CN" altLang="en-US" sz="2400" b="1" dirty="0" smtClean="0">
                <a:latin typeface="华文楷体" panose="02010600040101010101" charset="-122"/>
                <a:ea typeface="华文楷体" panose="02010600040101010101" charset="-122"/>
              </a:rPr>
              <a:t>世纪  西班牙的神学家试图制造能解决各种问题的通用逻辑机；</a:t>
            </a:r>
            <a:endParaRPr lang="zh-CN" altLang="en-US" sz="2400" b="1" dirty="0" smtClean="0">
              <a:latin typeface="华文楷体" panose="02010600040101010101" charset="-122"/>
              <a:ea typeface="华文楷体" panose="02010600040101010101" charset="-122"/>
            </a:endParaRPr>
          </a:p>
        </p:txBody>
      </p:sp>
      <p:cxnSp>
        <p:nvCxnSpPr>
          <p:cNvPr id="11" name="直接连接符 10"/>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人工智能的起源与研究现状</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Rot="1" noChangeArrowheads="1"/>
          </p:cNvSpPr>
          <p:nvPr/>
        </p:nvSpPr>
        <p:spPr bwMode="auto">
          <a:xfrm>
            <a:off x="2993286" y="2363753"/>
            <a:ext cx="2643188" cy="504056"/>
          </a:xfrm>
          <a:prstGeom prst="rect">
            <a:avLst/>
          </a:prstGeom>
          <a:solidFill>
            <a:schemeClr val="bg2">
              <a:lumMod val="90000"/>
            </a:schemeClr>
          </a:solidFill>
          <a:ln w="9525">
            <a:noFill/>
            <a:miter lim="800000"/>
          </a:ln>
        </p:spPr>
        <p:txBody>
          <a:bodyPr anchor="ctr"/>
          <a:lstStyle/>
          <a:p>
            <a:pPr algn="ctr"/>
            <a:r>
              <a:rPr lang="zh-CN" altLang="en-US" sz="2800" b="1" dirty="0">
                <a:solidFill>
                  <a:schemeClr val="tx2"/>
                </a:solidFill>
                <a:latin typeface="华文楷体" panose="02010600040101010101" charset="-122"/>
                <a:ea typeface="华文楷体" panose="02010600040101010101" charset="-122"/>
              </a:rPr>
              <a:t>附加材料</a:t>
            </a:r>
            <a:endParaRPr lang="zh-CN" altLang="en-US" sz="2800" b="1" dirty="0">
              <a:solidFill>
                <a:schemeClr val="tx2"/>
              </a:solidFill>
              <a:latin typeface="华文楷体" panose="02010600040101010101" charset="-122"/>
              <a:ea typeface="华文楷体" panose="02010600040101010101" charset="-122"/>
            </a:endParaRPr>
          </a:p>
        </p:txBody>
      </p:sp>
      <p:cxnSp>
        <p:nvCxnSpPr>
          <p:cNvPr id="11" name="直接连接符 10"/>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人工智能的起源与研究现状</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Rot="1" noChangeArrowheads="1"/>
          </p:cNvSpPr>
          <p:nvPr/>
        </p:nvSpPr>
        <p:spPr bwMode="auto">
          <a:xfrm>
            <a:off x="2915816" y="1196752"/>
            <a:ext cx="2643188" cy="504056"/>
          </a:xfrm>
          <a:prstGeom prst="rect">
            <a:avLst/>
          </a:prstGeom>
          <a:solidFill>
            <a:schemeClr val="bg2">
              <a:lumMod val="90000"/>
            </a:schemeClr>
          </a:solidFill>
          <a:ln w="9525">
            <a:noFill/>
            <a:miter lim="800000"/>
          </a:ln>
        </p:spPr>
        <p:txBody>
          <a:bodyPr anchor="ctr"/>
          <a:lstStyle/>
          <a:p>
            <a:pPr algn="ctr"/>
            <a:r>
              <a:rPr lang="zh-CN" altLang="en-US" sz="2800" b="1" dirty="0">
                <a:solidFill>
                  <a:schemeClr val="tx2"/>
                </a:solidFill>
                <a:latin typeface="黑体" panose="02010609060101010101" pitchFamily="2" charset="-122"/>
                <a:ea typeface="黑体" panose="02010609060101010101" pitchFamily="2" charset="-122"/>
              </a:rPr>
              <a:t>早期的</a:t>
            </a:r>
            <a:r>
              <a:rPr lang="en-US" altLang="zh-CN" sz="2800" b="1" dirty="0">
                <a:solidFill>
                  <a:schemeClr val="tx2"/>
                </a:solidFill>
                <a:latin typeface="黑体" panose="02010609060101010101" pitchFamily="2" charset="-122"/>
                <a:ea typeface="黑体" panose="02010609060101010101" pitchFamily="2" charset="-122"/>
              </a:rPr>
              <a:t>AI</a:t>
            </a:r>
            <a:endParaRPr lang="en-US" altLang="zh-CN" sz="2800" b="1" dirty="0">
              <a:solidFill>
                <a:schemeClr val="tx2"/>
              </a:solidFill>
              <a:latin typeface="黑体" panose="02010609060101010101" pitchFamily="2" charset="-122"/>
              <a:ea typeface="黑体" panose="02010609060101010101" pitchFamily="2" charset="-122"/>
            </a:endParaRPr>
          </a:p>
        </p:txBody>
      </p:sp>
      <p:sp>
        <p:nvSpPr>
          <p:cNvPr id="32771" name="Rectangle 3"/>
          <p:cNvSpPr>
            <a:spLocks noGrp="1" noRot="1" noChangeArrowheads="1"/>
          </p:cNvSpPr>
          <p:nvPr>
            <p:ph type="body" idx="1"/>
          </p:nvPr>
        </p:nvSpPr>
        <p:spPr>
          <a:xfrm>
            <a:off x="323528" y="1988840"/>
            <a:ext cx="8496944" cy="4608512"/>
          </a:xfrm>
          <a:noFill/>
        </p:spPr>
        <p:txBody>
          <a:bodyPr>
            <a:noAutofit/>
          </a:bodyPr>
          <a:lstStyle/>
          <a:p>
            <a:pPr eaLnBrk="1" hangingPunct="1">
              <a:lnSpc>
                <a:spcPct val="120000"/>
              </a:lnSpc>
              <a:buNone/>
            </a:pPr>
            <a:r>
              <a:rPr lang="zh-CN" altLang="en-US" sz="2400" b="1" dirty="0" smtClean="0">
                <a:solidFill>
                  <a:srgbClr val="310BD5"/>
                </a:solidFill>
                <a:latin typeface="华文楷体" panose="02010600040101010101" charset="-122"/>
                <a:ea typeface="华文楷体" panose="02010600040101010101" charset="-122"/>
              </a:rPr>
              <a:t>尝试与成果</a:t>
            </a:r>
            <a:endParaRPr lang="zh-CN" altLang="en-US" sz="2400" b="1" dirty="0" smtClean="0">
              <a:latin typeface="华文楷体" panose="02010600040101010101" charset="-122"/>
              <a:ea typeface="华文楷体" panose="02010600040101010101" charset="-122"/>
            </a:endParaRPr>
          </a:p>
          <a:p>
            <a:pPr lvl="1" eaLnBrk="1" hangingPunct="1">
              <a:lnSpc>
                <a:spcPct val="150000"/>
              </a:lnSpc>
              <a:buFont typeface="Wingdings" panose="05000000000000000000" pitchFamily="2" charset="2"/>
              <a:buChar char="Ø"/>
            </a:pPr>
            <a:r>
              <a:rPr lang="en-US" altLang="zh-CN" sz="2400" b="1" dirty="0" smtClean="0">
                <a:latin typeface="华文楷体" panose="02010600040101010101" charset="-122"/>
                <a:ea typeface="华文楷体" panose="02010600040101010101" charset="-122"/>
              </a:rPr>
              <a:t>17</a:t>
            </a:r>
            <a:r>
              <a:rPr lang="zh-CN" altLang="en-US" sz="2400" b="1" dirty="0" smtClean="0">
                <a:latin typeface="华文楷体" panose="02010600040101010101" charset="-122"/>
                <a:ea typeface="华文楷体" panose="02010600040101010101" charset="-122"/>
              </a:rPr>
              <a:t>世纪  法国物理学家</a:t>
            </a:r>
            <a:r>
              <a:rPr lang="en-US" altLang="zh-CN" sz="2400" b="1" dirty="0" err="1" smtClean="0">
                <a:latin typeface="华文楷体" panose="02010600040101010101" charset="-122"/>
                <a:ea typeface="华文楷体" panose="02010600040101010101" charset="-122"/>
              </a:rPr>
              <a:t>B.Pascal</a:t>
            </a:r>
            <a:r>
              <a:rPr lang="zh-CN" altLang="en-US" sz="2400" b="1" dirty="0" smtClean="0">
                <a:latin typeface="华文楷体" panose="02010600040101010101" charset="-122"/>
                <a:ea typeface="华文楷体" panose="02010600040101010101" charset="-122"/>
              </a:rPr>
              <a:t>制成的机械加法器；在其基础上，德国数学家</a:t>
            </a:r>
            <a:r>
              <a:rPr lang="en-US" altLang="zh-CN" sz="2400" b="1" dirty="0" smtClean="0">
                <a:latin typeface="华文楷体" panose="02010600040101010101" charset="-122"/>
                <a:ea typeface="华文楷体" panose="02010600040101010101" charset="-122"/>
              </a:rPr>
              <a:t>Leibniz</a:t>
            </a:r>
            <a:r>
              <a:rPr lang="zh-CN" altLang="en-US" sz="2400" b="1" dirty="0" smtClean="0">
                <a:latin typeface="华文楷体" panose="02010600040101010101" charset="-122"/>
                <a:ea typeface="华文楷体" panose="02010600040101010101" charset="-122"/>
              </a:rPr>
              <a:t>制成了四则运算的计算器。</a:t>
            </a:r>
            <a:endParaRPr lang="zh-CN" altLang="en-US" sz="2400" b="1" dirty="0" smtClean="0">
              <a:latin typeface="华文楷体" panose="02010600040101010101" charset="-122"/>
              <a:ea typeface="华文楷体" panose="02010600040101010101" charset="-122"/>
            </a:endParaRPr>
          </a:p>
          <a:p>
            <a:pPr lvl="1" eaLnBrk="1" hangingPunct="1">
              <a:lnSpc>
                <a:spcPct val="150000"/>
              </a:lnSpc>
              <a:buFont typeface="Wingdings" panose="05000000000000000000" pitchFamily="2" charset="2"/>
              <a:buChar char="Ø"/>
            </a:pPr>
            <a:r>
              <a:rPr lang="en-US" altLang="zh-CN" sz="2400" b="1" dirty="0" smtClean="0">
                <a:latin typeface="华文楷体" panose="02010600040101010101" charset="-122"/>
                <a:ea typeface="华文楷体" panose="02010600040101010101" charset="-122"/>
              </a:rPr>
              <a:t>1920</a:t>
            </a:r>
            <a:r>
              <a:rPr lang="zh-CN" altLang="en-US" sz="2400" b="1" dirty="0" smtClean="0">
                <a:latin typeface="华文楷体" panose="02010600040101010101" charset="-122"/>
                <a:ea typeface="华文楷体" panose="02010600040101010101" charset="-122"/>
              </a:rPr>
              <a:t>年  </a:t>
            </a:r>
            <a:r>
              <a:rPr lang="en-US" altLang="zh-CN" sz="2400" b="1" dirty="0" err="1" smtClean="0">
                <a:latin typeface="华文楷体" panose="02010600040101010101" charset="-122"/>
                <a:ea typeface="华文楷体" panose="02010600040101010101" charset="-122"/>
              </a:rPr>
              <a:t>Karel</a:t>
            </a:r>
            <a:r>
              <a:rPr lang="en-US" altLang="zh-CN" sz="2400" b="1" dirty="0" smtClean="0">
                <a:latin typeface="华文楷体" panose="02010600040101010101" charset="-122"/>
                <a:ea typeface="华文楷体" panose="02010600040101010101" charset="-122"/>
              </a:rPr>
              <a:t> Capek</a:t>
            </a:r>
            <a:r>
              <a:rPr lang="zh-CN" altLang="en-US" sz="2400" b="1" dirty="0" smtClean="0">
                <a:latin typeface="华文楷体" panose="02010600040101010101" charset="-122"/>
                <a:ea typeface="华文楷体" panose="02010600040101010101" charset="-122"/>
              </a:rPr>
              <a:t>的科幻剧中的机器人</a:t>
            </a:r>
            <a:r>
              <a:rPr lang="en-US" altLang="zh-CN" sz="2400" b="1" dirty="0" err="1" smtClean="0">
                <a:latin typeface="华文楷体" panose="02010600040101010101" charset="-122"/>
                <a:ea typeface="华文楷体" panose="02010600040101010101" charset="-122"/>
              </a:rPr>
              <a:t>Roborta</a:t>
            </a:r>
            <a:r>
              <a:rPr lang="zh-CN" altLang="en-US" sz="2400" b="1" dirty="0" smtClean="0">
                <a:latin typeface="华文楷体" panose="02010600040101010101" charset="-122"/>
                <a:ea typeface="华文楷体" panose="02010600040101010101" charset="-122"/>
              </a:rPr>
              <a:t>；</a:t>
            </a:r>
            <a:endParaRPr lang="zh-CN" altLang="en-US" sz="2400" b="1" dirty="0" smtClean="0">
              <a:latin typeface="华文楷体" panose="02010600040101010101" charset="-122"/>
              <a:ea typeface="华文楷体" panose="02010600040101010101" charset="-122"/>
            </a:endParaRPr>
          </a:p>
          <a:p>
            <a:pPr lvl="1" eaLnBrk="1" hangingPunct="1">
              <a:lnSpc>
                <a:spcPct val="150000"/>
              </a:lnSpc>
              <a:buFont typeface="Wingdings" panose="05000000000000000000" pitchFamily="2" charset="2"/>
              <a:buChar char="Ø"/>
            </a:pPr>
            <a:r>
              <a:rPr lang="en-US" altLang="zh-CN" sz="2400" b="1" dirty="0" smtClean="0">
                <a:latin typeface="华文楷体" panose="02010600040101010101" charset="-122"/>
                <a:ea typeface="华文楷体" panose="02010600040101010101" charset="-122"/>
              </a:rPr>
              <a:t>1936</a:t>
            </a:r>
            <a:r>
              <a:rPr lang="zh-CN" altLang="en-US" sz="2400" b="1" dirty="0" smtClean="0">
                <a:latin typeface="华文楷体" panose="02010600040101010101" charset="-122"/>
                <a:ea typeface="华文楷体" panose="02010600040101010101" charset="-122"/>
              </a:rPr>
              <a:t>年 英国数学家</a:t>
            </a:r>
            <a:r>
              <a:rPr lang="en-US" altLang="zh-CN" sz="2400" b="1" dirty="0" smtClean="0">
                <a:latin typeface="华文楷体" panose="02010600040101010101" charset="-122"/>
                <a:ea typeface="华文楷体" panose="02010600040101010101" charset="-122"/>
              </a:rPr>
              <a:t>Turning</a:t>
            </a:r>
            <a:r>
              <a:rPr lang="zh-CN" altLang="en-US" sz="2400" b="1" dirty="0" smtClean="0">
                <a:latin typeface="华文楷体" panose="02010600040101010101" charset="-122"/>
                <a:ea typeface="华文楷体" panose="02010600040101010101" charset="-122"/>
              </a:rPr>
              <a:t>提出了图灵机模型；</a:t>
            </a:r>
            <a:endParaRPr lang="zh-CN" altLang="en-US" sz="2400" b="1" dirty="0" smtClean="0">
              <a:latin typeface="华文楷体" panose="02010600040101010101" charset="-122"/>
              <a:ea typeface="华文楷体" panose="02010600040101010101" charset="-122"/>
            </a:endParaRPr>
          </a:p>
          <a:p>
            <a:pPr lvl="1" eaLnBrk="1" hangingPunct="1">
              <a:lnSpc>
                <a:spcPct val="150000"/>
              </a:lnSpc>
              <a:buFont typeface="Wingdings" panose="05000000000000000000" pitchFamily="2" charset="2"/>
              <a:buChar char="Ø"/>
            </a:pPr>
            <a:r>
              <a:rPr lang="en-US" altLang="zh-CN" sz="2400" b="1" dirty="0" smtClean="0">
                <a:latin typeface="华文楷体" panose="02010600040101010101" charset="-122"/>
                <a:ea typeface="华文楷体" panose="02010600040101010101" charset="-122"/>
              </a:rPr>
              <a:t>1938</a:t>
            </a:r>
            <a:r>
              <a:rPr lang="zh-CN" altLang="en-US" sz="2400" b="1" dirty="0" smtClean="0">
                <a:latin typeface="华文楷体" panose="02010600040101010101" charset="-122"/>
                <a:ea typeface="华文楷体" panose="02010600040101010101" charset="-122"/>
              </a:rPr>
              <a:t>年 德国工程师</a:t>
            </a:r>
            <a:r>
              <a:rPr lang="en-US" altLang="zh-CN" sz="2400" b="1" dirty="0" err="1" smtClean="0">
                <a:latin typeface="华文楷体" panose="02010600040101010101" charset="-122"/>
                <a:ea typeface="华文楷体" panose="02010600040101010101" charset="-122"/>
              </a:rPr>
              <a:t>Zuse</a:t>
            </a:r>
            <a:r>
              <a:rPr lang="zh-CN" altLang="en-US" sz="2400" b="1" dirty="0" smtClean="0">
                <a:latin typeface="华文楷体" panose="02010600040101010101" charset="-122"/>
                <a:ea typeface="华文楷体" panose="02010600040101010101" charset="-122"/>
              </a:rPr>
              <a:t>研制成了第一台累计数字计算机；</a:t>
            </a:r>
            <a:endParaRPr lang="zh-CN" altLang="en-US" sz="2400" b="1" dirty="0" smtClean="0">
              <a:latin typeface="华文楷体" panose="02010600040101010101" charset="-122"/>
              <a:ea typeface="华文楷体" panose="02010600040101010101" charset="-122"/>
            </a:endParaRPr>
          </a:p>
          <a:p>
            <a:pPr lvl="1" eaLnBrk="1" hangingPunct="1">
              <a:lnSpc>
                <a:spcPct val="150000"/>
              </a:lnSpc>
              <a:buFont typeface="Wingdings" panose="05000000000000000000" pitchFamily="2" charset="2"/>
              <a:buChar char="Ø"/>
            </a:pPr>
            <a:r>
              <a:rPr lang="en-US" altLang="zh-CN" sz="2400" b="1" dirty="0" smtClean="0">
                <a:latin typeface="华文楷体" panose="02010600040101010101" charset="-122"/>
                <a:ea typeface="华文楷体" panose="02010600040101010101" charset="-122"/>
              </a:rPr>
              <a:t>1946</a:t>
            </a:r>
            <a:r>
              <a:rPr lang="zh-CN" altLang="en-US" sz="2400" b="1" dirty="0" smtClean="0">
                <a:latin typeface="华文楷体" panose="02010600040101010101" charset="-122"/>
                <a:ea typeface="华文楷体" panose="02010600040101010101" charset="-122"/>
              </a:rPr>
              <a:t>年 美国诞生了第一台电子数字计算机</a:t>
            </a:r>
            <a:r>
              <a:rPr lang="en-US" altLang="zh-CN" sz="2400" b="1" dirty="0" smtClean="0">
                <a:latin typeface="华文楷体" panose="02010600040101010101" charset="-122"/>
                <a:ea typeface="华文楷体" panose="02010600040101010101" charset="-122"/>
              </a:rPr>
              <a:t>ENIAC</a:t>
            </a:r>
            <a:r>
              <a:rPr lang="zh-CN" altLang="en-US" sz="2400" b="1" dirty="0" smtClean="0">
                <a:latin typeface="华文楷体" panose="02010600040101010101" charset="-122"/>
                <a:ea typeface="华文楷体" panose="02010600040101010101" charset="-122"/>
              </a:rPr>
              <a:t>；</a:t>
            </a:r>
            <a:endParaRPr lang="zh-CN" altLang="en-US" sz="2400" b="1" dirty="0" smtClean="0">
              <a:latin typeface="华文楷体" panose="02010600040101010101" charset="-122"/>
              <a:ea typeface="华文楷体" panose="02010600040101010101" charset="-122"/>
            </a:endParaRPr>
          </a:p>
        </p:txBody>
      </p:sp>
      <p:cxnSp>
        <p:nvCxnSpPr>
          <p:cNvPr id="11" name="直接连接符 10"/>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人工智能的起源与研究现状</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Rot="1" noChangeArrowheads="1"/>
          </p:cNvSpPr>
          <p:nvPr>
            <p:ph type="title"/>
          </p:nvPr>
        </p:nvSpPr>
        <p:spPr>
          <a:xfrm>
            <a:off x="2411760" y="1700808"/>
            <a:ext cx="3887788" cy="576064"/>
          </a:xfrm>
          <a:solidFill>
            <a:schemeClr val="bg2">
              <a:lumMod val="90000"/>
            </a:schemeClr>
          </a:solidFill>
        </p:spPr>
        <p:txBody>
          <a:bodyPr anchor="ctr"/>
          <a:lstStyle/>
          <a:p>
            <a:pPr algn="ctr" eaLnBrk="1" hangingPunct="1"/>
            <a:r>
              <a:rPr lang="zh-CN" altLang="en-US" sz="2800" b="1" smtClean="0">
                <a:ea typeface="黑体" panose="02010609060101010101" pitchFamily="2" charset="-122"/>
              </a:rPr>
              <a:t>人工智能的兴起</a:t>
            </a:r>
            <a:endParaRPr lang="zh-CN" altLang="en-US" sz="2800" b="1" smtClean="0">
              <a:ea typeface="黑体" panose="02010609060101010101" pitchFamily="2" charset="-122"/>
            </a:endParaRPr>
          </a:p>
        </p:txBody>
      </p:sp>
      <p:sp>
        <p:nvSpPr>
          <p:cNvPr id="31747" name="Rectangle 4"/>
          <p:cNvSpPr>
            <a:spLocks noGrp="1" noRot="1" noChangeArrowheads="1"/>
          </p:cNvSpPr>
          <p:nvPr>
            <p:ph type="body" idx="1"/>
          </p:nvPr>
        </p:nvSpPr>
        <p:spPr>
          <a:xfrm>
            <a:off x="395536" y="2996952"/>
            <a:ext cx="8286750" cy="2322513"/>
          </a:xfrm>
        </p:spPr>
        <p:txBody>
          <a:bodyPr/>
          <a:lstStyle/>
          <a:p>
            <a:pPr eaLnBrk="1" hangingPunct="1">
              <a:lnSpc>
                <a:spcPct val="150000"/>
              </a:lnSpc>
              <a:defRPr/>
            </a:pPr>
            <a:r>
              <a:rPr lang="zh-CN" altLang="en-US" sz="2400" b="1" dirty="0" smtClean="0">
                <a:latin typeface="华文楷体" panose="02010600040101010101" charset="-122"/>
                <a:ea typeface="华文楷体" panose="02010600040101010101" charset="-122"/>
              </a:rPr>
              <a:t>人工智能（</a:t>
            </a:r>
            <a:r>
              <a:rPr lang="en-US" altLang="zh-CN" sz="2400" b="1" dirty="0" smtClean="0">
                <a:latin typeface="华文楷体" panose="02010600040101010101" charset="-122"/>
                <a:ea typeface="华文楷体" panose="02010600040101010101" charset="-122"/>
              </a:rPr>
              <a:t>Artificial Intelligence</a:t>
            </a:r>
            <a:r>
              <a:rPr lang="zh-CN" altLang="en-US" sz="2400" b="1" dirty="0" smtClean="0">
                <a:latin typeface="华文楷体" panose="02010600040101010101" charset="-122"/>
                <a:ea typeface="华文楷体" panose="02010600040101010101" charset="-122"/>
              </a:rPr>
              <a:t>，</a:t>
            </a:r>
            <a:r>
              <a:rPr lang="zh-CN" altLang="zh-CN" sz="2400" b="1" dirty="0" smtClean="0">
                <a:latin typeface="华文楷体" panose="02010600040101010101" charset="-122"/>
                <a:ea typeface="华文楷体" panose="02010600040101010101" charset="-122"/>
              </a:rPr>
              <a:t>简称</a:t>
            </a:r>
            <a:r>
              <a:rPr lang="en-US" altLang="zh-CN" sz="2400" b="1" dirty="0" smtClean="0">
                <a:latin typeface="华文楷体" panose="02010600040101010101" charset="-122"/>
                <a:ea typeface="华文楷体" panose="02010600040101010101" charset="-122"/>
              </a:rPr>
              <a:t>AI</a:t>
            </a:r>
            <a:r>
              <a:rPr lang="zh-CN" altLang="en-US" sz="2400" b="1" dirty="0" smtClean="0">
                <a:latin typeface="华文楷体" panose="02010600040101010101" charset="-122"/>
                <a:ea typeface="华文楷体" panose="02010600040101010101" charset="-122"/>
              </a:rPr>
              <a:t>），一般认为起源于美国</a:t>
            </a:r>
            <a:r>
              <a:rPr lang="en-US" altLang="zh-CN" sz="2400" b="1" dirty="0" smtClean="0">
                <a:latin typeface="华文楷体" panose="02010600040101010101" charset="-122"/>
                <a:ea typeface="华文楷体" panose="02010600040101010101" charset="-122"/>
              </a:rPr>
              <a:t>1956</a:t>
            </a:r>
            <a:r>
              <a:rPr lang="zh-CN" altLang="en-US" sz="2400" b="1" dirty="0" smtClean="0">
                <a:latin typeface="华文楷体" panose="02010600040101010101" charset="-122"/>
                <a:ea typeface="华文楷体" panose="02010600040101010101" charset="-122"/>
              </a:rPr>
              <a:t>年的一次夏季讨论（达特茅斯会议），在这次会议上，第一次提出了“</a:t>
            </a:r>
            <a:r>
              <a:rPr lang="en-US" altLang="zh-CN" sz="2400" b="1" dirty="0" smtClean="0">
                <a:latin typeface="华文楷体" panose="02010600040101010101" charset="-122"/>
                <a:ea typeface="华文楷体" panose="02010600040101010101" charset="-122"/>
              </a:rPr>
              <a:t>Artificial Intelligence”</a:t>
            </a:r>
            <a:r>
              <a:rPr lang="zh-CN" altLang="en-US" sz="2400" b="1" dirty="0" smtClean="0">
                <a:latin typeface="华文楷体" panose="02010600040101010101" charset="-122"/>
                <a:ea typeface="华文楷体" panose="02010600040101010101" charset="-122"/>
              </a:rPr>
              <a:t>这个词。</a:t>
            </a:r>
            <a:endParaRPr lang="zh-CN" altLang="en-US" sz="2400" b="1" dirty="0" smtClean="0">
              <a:latin typeface="华文楷体" panose="02010600040101010101" charset="-122"/>
              <a:ea typeface="华文楷体" panose="02010600040101010101" charset="-122"/>
            </a:endParaRPr>
          </a:p>
          <a:p>
            <a:pPr eaLnBrk="1" hangingPunct="1">
              <a:lnSpc>
                <a:spcPct val="150000"/>
              </a:lnSpc>
              <a:defRPr/>
            </a:pPr>
            <a:endParaRPr lang="en-US" altLang="zh-CN" sz="2400" b="1" dirty="0" smtClean="0">
              <a:latin typeface="华文楷体" panose="02010600040101010101" charset="-122"/>
              <a:ea typeface="华文楷体" panose="02010600040101010101" charset="-122"/>
            </a:endParaRPr>
          </a:p>
        </p:txBody>
      </p:sp>
      <p:sp>
        <p:nvSpPr>
          <p:cNvPr id="7"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人工智能的起源与研究现状</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8" name="直接连接符 7"/>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ChangeArrowheads="1"/>
          </p:cNvSpPr>
          <p:nvPr/>
        </p:nvSpPr>
        <p:spPr bwMode="auto">
          <a:xfrm>
            <a:off x="3635375" y="3284538"/>
            <a:ext cx="1441450" cy="1944687"/>
          </a:xfrm>
          <a:prstGeom prst="rect">
            <a:avLst/>
          </a:prstGeom>
          <a:noFill/>
          <a:ln w="9525">
            <a:noFill/>
            <a:miter lim="800000"/>
          </a:ln>
        </p:spPr>
        <p:txBody>
          <a:bodyPr/>
          <a:lstStyle/>
          <a:p>
            <a:pPr marL="342900" indent="-342900">
              <a:spcBef>
                <a:spcPct val="20000"/>
              </a:spcBef>
              <a:buClr>
                <a:schemeClr val="accent1"/>
              </a:buClr>
              <a:buSzPct val="65000"/>
              <a:buFont typeface="Wingdings" panose="05000000000000000000" pitchFamily="2" charset="2"/>
              <a:buChar char="n"/>
            </a:pPr>
            <a:endParaRPr lang="zh-CN" altLang="zh-CN" sz="2400">
              <a:latin typeface="宋体" panose="02010600030101010101" pitchFamily="2" charset="-122"/>
            </a:endParaRPr>
          </a:p>
        </p:txBody>
      </p:sp>
      <p:sp>
        <p:nvSpPr>
          <p:cNvPr id="165893" name="Rectangle 5"/>
          <p:cNvSpPr>
            <a:spLocks noChangeArrowheads="1"/>
          </p:cNvSpPr>
          <p:nvPr/>
        </p:nvSpPr>
        <p:spPr bwMode="auto">
          <a:xfrm>
            <a:off x="395536" y="1700808"/>
            <a:ext cx="7858125" cy="5000625"/>
          </a:xfrm>
          <a:prstGeom prst="rect">
            <a:avLst/>
          </a:prstGeom>
          <a:noFill/>
          <a:ln w="9525">
            <a:noFill/>
            <a:miter lim="800000"/>
          </a:ln>
          <a:effectLst/>
        </p:spPr>
        <p:txBody>
          <a:bodyPr/>
          <a:lstStyle/>
          <a:p>
            <a:pPr marL="342900" indent="-342900">
              <a:lnSpc>
                <a:spcPct val="150000"/>
              </a:lnSpc>
              <a:spcBef>
                <a:spcPct val="20000"/>
              </a:spcBef>
              <a:buClr>
                <a:schemeClr val="accent1"/>
              </a:buClr>
              <a:buSzPct val="65000"/>
              <a:buFont typeface="Wingdings" panose="05000000000000000000" pitchFamily="2" charset="2"/>
              <a:buChar char="n"/>
              <a:defRPr/>
            </a:pPr>
            <a:r>
              <a:rPr lang="zh-CN" altLang="en-US" sz="2400" b="1" dirty="0">
                <a:latin typeface="华文楷体" panose="02010600040101010101" charset="-122"/>
                <a:ea typeface="华文楷体" panose="02010600040101010101" charset="-122"/>
              </a:rPr>
              <a:t>第一次命名为人工智能的国际会议</a:t>
            </a:r>
            <a:br>
              <a:rPr lang="zh-CN" altLang="en-US" sz="2400" b="1" dirty="0">
                <a:latin typeface="宋体" panose="02010600030101010101" pitchFamily="2" charset="-122"/>
                <a:ea typeface="宋体" panose="02010600030101010101" pitchFamily="2" charset="-122"/>
              </a:rPr>
            </a:br>
            <a:r>
              <a:rPr lang="en-US" altLang="zh-CN" sz="2400" b="1" dirty="0">
                <a:latin typeface="宋体" panose="02010600030101010101" pitchFamily="2" charset="-122"/>
                <a:ea typeface="宋体" panose="02010600030101010101" pitchFamily="2" charset="-122"/>
              </a:rPr>
              <a:t>AI Conference at Dartmouth College, 1956</a:t>
            </a:r>
            <a:endParaRPr lang="en-US" altLang="zh-CN" sz="2400" b="1" dirty="0">
              <a:latin typeface="宋体" panose="02010600030101010101" pitchFamily="2" charset="-122"/>
              <a:ea typeface="宋体" panose="02010600030101010101" pitchFamily="2" charset="-122"/>
            </a:endParaRPr>
          </a:p>
          <a:p>
            <a:pPr marL="342900" indent="-342900">
              <a:lnSpc>
                <a:spcPct val="150000"/>
              </a:lnSpc>
              <a:spcBef>
                <a:spcPct val="20000"/>
              </a:spcBef>
              <a:buClr>
                <a:schemeClr val="accent1"/>
              </a:buClr>
              <a:buSzPct val="65000"/>
              <a:buFont typeface="Wingdings" panose="05000000000000000000" pitchFamily="2" charset="2"/>
              <a:buChar char="n"/>
              <a:defRPr/>
            </a:pPr>
            <a:r>
              <a:rPr lang="zh-CN" altLang="en-US" sz="2400" b="1" u="sng" dirty="0">
                <a:effectLst>
                  <a:outerShdw blurRad="38100" dist="38100" dir="2700000" algn="tl">
                    <a:srgbClr val="C0C0C0"/>
                  </a:outerShdw>
                </a:effectLst>
                <a:latin typeface="宋体" panose="02010600030101010101" pitchFamily="2" charset="-122"/>
                <a:ea typeface="宋体" panose="02010600030101010101" pitchFamily="2" charset="-122"/>
              </a:rPr>
              <a:t>主要参加者</a:t>
            </a:r>
            <a:r>
              <a:rPr lang="en-US" altLang="zh-CN" sz="2400" b="1" u="sng" dirty="0">
                <a:effectLst>
                  <a:outerShdw blurRad="38100" dist="38100" dir="2700000" algn="tl">
                    <a:srgbClr val="C0C0C0"/>
                  </a:outerShdw>
                </a:effectLst>
                <a:latin typeface="宋体" panose="02010600030101010101" pitchFamily="2" charset="-122"/>
                <a:ea typeface="宋体" panose="02010600030101010101" pitchFamily="2" charset="-122"/>
              </a:rPr>
              <a:t>:</a:t>
            </a:r>
            <a:br>
              <a:rPr lang="en-US" altLang="zh-CN" sz="2400" b="1" dirty="0">
                <a:latin typeface="宋体" panose="02010600030101010101" pitchFamily="2" charset="-122"/>
                <a:ea typeface="宋体" panose="02010600030101010101" pitchFamily="2" charset="-122"/>
              </a:rPr>
            </a:b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John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MaCarthy</a:t>
            </a:r>
            <a:b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b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Marvin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Minsky</a:t>
            </a:r>
            <a:b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b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Allan Newell</a:t>
            </a:r>
            <a:b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b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Herbert Simon</a:t>
            </a:r>
            <a:b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b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Claude Shannon</a:t>
            </a:r>
            <a:b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b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Arthur Samuel</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4822" name="Picture 6" descr="I-201"/>
          <p:cNvPicPr>
            <a:picLocks noChangeAspect="1" noChangeArrowheads="1"/>
          </p:cNvPicPr>
          <p:nvPr/>
        </p:nvPicPr>
        <p:blipFill>
          <a:blip r:embed="rId1" cstate="print"/>
          <a:srcRect/>
          <a:stretch>
            <a:fillRect/>
          </a:stretch>
        </p:blipFill>
        <p:spPr bwMode="auto">
          <a:xfrm>
            <a:off x="4114800" y="3048000"/>
            <a:ext cx="4876800" cy="3351213"/>
          </a:xfrm>
          <a:prstGeom prst="rect">
            <a:avLst/>
          </a:prstGeom>
          <a:noFill/>
          <a:ln w="9525">
            <a:noFill/>
            <a:miter lim="800000"/>
            <a:headEnd/>
            <a:tailEnd/>
          </a:ln>
        </p:spPr>
      </p:pic>
      <p:sp>
        <p:nvSpPr>
          <p:cNvPr id="8" name="Rectangle 3"/>
          <p:cNvSpPr txBox="1">
            <a:spLocks noRot="1" noChangeArrowheads="1"/>
          </p:cNvSpPr>
          <p:nvPr/>
        </p:nvSpPr>
        <p:spPr bwMode="auto">
          <a:xfrm>
            <a:off x="2699792" y="1124744"/>
            <a:ext cx="3887788" cy="648072"/>
          </a:xfrm>
          <a:prstGeom prst="rect">
            <a:avLst/>
          </a:prstGeom>
          <a:solidFill>
            <a:schemeClr val="bg2">
              <a:lumMod val="90000"/>
            </a:schemeClr>
          </a:solidFill>
          <a:ln w="9525">
            <a:noFill/>
            <a:miter lim="800000"/>
          </a:ln>
        </p:spPr>
        <p:txBody>
          <a:bodyPr anchor="ctr"/>
          <a:lstStyle/>
          <a:p>
            <a:pPr algn="ctr">
              <a:defRPr/>
            </a:pPr>
            <a:r>
              <a:rPr lang="zh-CN" altLang="en-US" sz="2800" b="1" kern="0" dirty="0">
                <a:solidFill>
                  <a:schemeClr val="tx2"/>
                </a:solidFill>
                <a:latin typeface="+mj-lt"/>
                <a:ea typeface="黑体" panose="02010609060101010101" pitchFamily="2" charset="-122"/>
                <a:cs typeface="+mj-cs"/>
              </a:rPr>
              <a:t>人工智能的兴起</a:t>
            </a:r>
            <a:endParaRPr lang="zh-CN" altLang="en-US" sz="2800" b="1" kern="0" dirty="0">
              <a:solidFill>
                <a:schemeClr val="tx2"/>
              </a:solidFill>
              <a:latin typeface="+mj-lt"/>
              <a:ea typeface="黑体" panose="02010609060101010101" pitchFamily="2" charset="-122"/>
              <a:cs typeface="+mj-cs"/>
            </a:endParaRPr>
          </a:p>
        </p:txBody>
      </p:sp>
      <p:sp>
        <p:nvSpPr>
          <p:cNvPr id="12"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人工智能的起源与研究现状</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13" name="直接连接符 12"/>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65891">
                                            <p:txEl>
                                              <p:pRg st="0" end="0"/>
                                            </p:txEl>
                                          </p:spTgt>
                                        </p:tgtEl>
                                        <p:attrNameLst>
                                          <p:attrName>style.visibility</p:attrName>
                                        </p:attrNameLst>
                                      </p:cBhvr>
                                      <p:to>
                                        <p:strVal val="visible"/>
                                      </p:to>
                                    </p:set>
                                    <p:anim calcmode="lin" valueType="num">
                                      <p:cBhvr additive="base">
                                        <p:cTn id="7" dur="500" fill="hold"/>
                                        <p:tgtEl>
                                          <p:spTgt spid="165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65893">
                                            <p:txEl>
                                              <p:pRg st="4294967295" end="4294967295"/>
                                            </p:txEl>
                                          </p:spTgt>
                                        </p:tgtEl>
                                        <p:attrNameLst>
                                          <p:attrName>style.visibility</p:attrName>
                                        </p:attrNameLst>
                                      </p:cBhvr>
                                      <p:to>
                                        <p:strVal val="visible"/>
                                      </p:to>
                                    </p:set>
                                    <p:animEffect transition="in" filter="randombar(horizontal)">
                                      <p:cBhvr>
                                        <p:cTn id="13" dur="500"/>
                                        <p:tgtEl>
                                          <p:spTgt spid="165893">
                                            <p:txEl>
                                              <p:pRg st="4294967295" end="429496729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65893">
                                            <p:txEl>
                                              <p:pRg st="0" end="0"/>
                                            </p:txEl>
                                          </p:spTgt>
                                        </p:tgtEl>
                                        <p:attrNameLst>
                                          <p:attrName>style.visibility</p:attrName>
                                        </p:attrNameLst>
                                      </p:cBhvr>
                                      <p:to>
                                        <p:strVal val="visible"/>
                                      </p:to>
                                    </p:set>
                                    <p:animEffect transition="in" filter="randombar(horizontal)">
                                      <p:cBhvr>
                                        <p:cTn id="18" dur="500"/>
                                        <p:tgtEl>
                                          <p:spTgt spid="16589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65893">
                                            <p:txEl>
                                              <p:pRg st="1" end="1"/>
                                            </p:txEl>
                                          </p:spTgt>
                                        </p:tgtEl>
                                        <p:attrNameLst>
                                          <p:attrName>style.visibility</p:attrName>
                                        </p:attrNameLst>
                                      </p:cBhvr>
                                      <p:to>
                                        <p:strVal val="visible"/>
                                      </p:to>
                                    </p:set>
                                    <p:animEffect transition="in" filter="randombar(horizontal)">
                                      <p:cBhvr>
                                        <p:cTn id="23" dur="500"/>
                                        <p:tgtEl>
                                          <p:spTgt spid="1658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autoUpdateAnimBg="0" build="p"/>
      <p:bldP spid="165893" grpId="0" autoUpdateAnimBg="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627784" y="1340768"/>
            <a:ext cx="3598863" cy="647700"/>
          </a:xfrm>
          <a:solidFill>
            <a:schemeClr val="bg2">
              <a:lumMod val="90000"/>
            </a:schemeClr>
          </a:solidFill>
        </p:spPr>
        <p:txBody>
          <a:bodyPr/>
          <a:lstStyle/>
          <a:p>
            <a:pPr eaLnBrk="1" hangingPunct="1"/>
            <a:r>
              <a:rPr lang="zh-CN" altLang="en-US" sz="2800" b="1" smtClean="0">
                <a:ea typeface="黑体" panose="02010609060101010101" pitchFamily="2" charset="-122"/>
              </a:rPr>
              <a:t>人工智能发展简史</a:t>
            </a:r>
            <a:endParaRPr lang="zh-CN" altLang="en-US" sz="2800" b="1" smtClean="0">
              <a:ea typeface="黑体" panose="02010609060101010101" pitchFamily="2" charset="-122"/>
            </a:endParaRPr>
          </a:p>
        </p:txBody>
      </p:sp>
      <p:sp>
        <p:nvSpPr>
          <p:cNvPr id="35843" name="Rectangle 3"/>
          <p:cNvSpPr>
            <a:spLocks noGrp="1" noChangeArrowheads="1"/>
          </p:cNvSpPr>
          <p:nvPr>
            <p:ph type="body" idx="1"/>
          </p:nvPr>
        </p:nvSpPr>
        <p:spPr>
          <a:xfrm>
            <a:off x="1187624" y="2564904"/>
            <a:ext cx="6481762" cy="2287588"/>
          </a:xfrm>
        </p:spPr>
        <p:txBody>
          <a:bodyPr>
            <a:normAutofit fontScale="92500" lnSpcReduction="10000"/>
          </a:bodyPr>
          <a:lstStyle/>
          <a:p>
            <a:pPr marL="609600" indent="-609600" eaLnBrk="1" hangingPunct="1">
              <a:lnSpc>
                <a:spcPct val="150000"/>
              </a:lnSpc>
            </a:pPr>
            <a:r>
              <a:rPr lang="zh-CN" altLang="en-US" b="1" dirty="0" smtClean="0">
                <a:latin typeface="宋体" panose="02010600030101010101" pitchFamily="2" charset="-122"/>
              </a:rPr>
              <a:t>萌芽时期（</a:t>
            </a:r>
            <a:r>
              <a:rPr lang="en-US" altLang="zh-CN" b="1" dirty="0" smtClean="0">
                <a:latin typeface="宋体" panose="02010600030101010101" pitchFamily="2" charset="-122"/>
              </a:rPr>
              <a:t>1956</a:t>
            </a:r>
            <a:r>
              <a:rPr lang="zh-CN" altLang="en-US" b="1" dirty="0" smtClean="0">
                <a:latin typeface="宋体" panose="02010600030101010101" pitchFamily="2" charset="-122"/>
              </a:rPr>
              <a:t>年以前）</a:t>
            </a:r>
            <a:endParaRPr lang="zh-CN" altLang="en-US" b="1" dirty="0" smtClean="0">
              <a:latin typeface="宋体" panose="02010600030101010101" pitchFamily="2" charset="-122"/>
            </a:endParaRPr>
          </a:p>
          <a:p>
            <a:pPr marL="609600" indent="-609600" eaLnBrk="1" hangingPunct="1">
              <a:lnSpc>
                <a:spcPct val="150000"/>
              </a:lnSpc>
            </a:pPr>
            <a:r>
              <a:rPr lang="zh-CN" altLang="en-US" b="1" dirty="0" smtClean="0">
                <a:latin typeface="宋体" panose="02010600030101010101" pitchFamily="2" charset="-122"/>
              </a:rPr>
              <a:t>形成时期（</a:t>
            </a:r>
            <a:r>
              <a:rPr lang="en-US" altLang="zh-CN" b="1" dirty="0" smtClean="0">
                <a:latin typeface="宋体" panose="02010600030101010101" pitchFamily="2" charset="-122"/>
              </a:rPr>
              <a:t>1956-1961</a:t>
            </a:r>
            <a:r>
              <a:rPr lang="zh-CN" altLang="en-US" b="1" dirty="0" smtClean="0">
                <a:latin typeface="宋体" panose="02010600030101010101" pitchFamily="2" charset="-122"/>
              </a:rPr>
              <a:t>年）</a:t>
            </a:r>
            <a:endParaRPr lang="zh-CN" altLang="en-US" b="1" dirty="0" smtClean="0">
              <a:latin typeface="宋体" panose="02010600030101010101" pitchFamily="2" charset="-122"/>
            </a:endParaRPr>
          </a:p>
          <a:p>
            <a:pPr marL="609600" indent="-609600" eaLnBrk="1" hangingPunct="1">
              <a:lnSpc>
                <a:spcPct val="150000"/>
              </a:lnSpc>
            </a:pPr>
            <a:r>
              <a:rPr lang="zh-CN" altLang="en-US" b="1" dirty="0" smtClean="0">
                <a:latin typeface="宋体" panose="02010600030101010101" pitchFamily="2" charset="-122"/>
              </a:rPr>
              <a:t>发展时期（</a:t>
            </a:r>
            <a:r>
              <a:rPr lang="en-US" altLang="zh-CN" b="1" dirty="0" smtClean="0">
                <a:latin typeface="宋体" panose="02010600030101010101" pitchFamily="2" charset="-122"/>
              </a:rPr>
              <a:t>1961</a:t>
            </a:r>
            <a:r>
              <a:rPr lang="zh-CN" altLang="en-US" b="1" dirty="0" smtClean="0">
                <a:latin typeface="宋体" panose="02010600030101010101" pitchFamily="2" charset="-122"/>
              </a:rPr>
              <a:t>年以后）</a:t>
            </a:r>
            <a:endParaRPr lang="zh-CN" altLang="en-US" b="1" dirty="0" smtClean="0">
              <a:latin typeface="宋体" panose="02010600030101010101" pitchFamily="2" charset="-122"/>
            </a:endParaRPr>
          </a:p>
          <a:p>
            <a:pPr marL="609600" indent="-609600" eaLnBrk="1" hangingPunct="1">
              <a:lnSpc>
                <a:spcPct val="150000"/>
              </a:lnSpc>
              <a:buFont typeface="Wingdings" panose="05000000000000000000" pitchFamily="2" charset="2"/>
              <a:buNone/>
            </a:pPr>
            <a:endParaRPr lang="en-US" altLang="zh-CN" b="1" dirty="0" smtClean="0">
              <a:latin typeface="宋体" panose="02010600030101010101" pitchFamily="2" charset="-122"/>
            </a:endParaRPr>
          </a:p>
        </p:txBody>
      </p:sp>
      <p:sp>
        <p:nvSpPr>
          <p:cNvPr id="7"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人工智能的起源与研究现状</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8" name="直接连接符 7"/>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51644" y="1052736"/>
            <a:ext cx="5380037" cy="842963"/>
          </a:xfrm>
        </p:spPr>
        <p:txBody>
          <a:bodyPr>
            <a:normAutofit/>
          </a:bodyPr>
          <a:lstStyle/>
          <a:p>
            <a:pPr algn="l" eaLnBrk="1" hangingPunct="1"/>
            <a:r>
              <a:rPr lang="zh-CN" altLang="en-US" sz="2800" b="1" dirty="0" smtClean="0">
                <a:solidFill>
                  <a:srgbClr val="310BD5"/>
                </a:solidFill>
                <a:latin typeface="+mn-ea"/>
                <a:ea typeface="+mn-ea"/>
              </a:rPr>
              <a:t>萌芽时期（</a:t>
            </a:r>
            <a:r>
              <a:rPr lang="en-US" altLang="zh-CN" sz="2800" b="1" dirty="0" smtClean="0">
                <a:solidFill>
                  <a:srgbClr val="310BD5"/>
                </a:solidFill>
                <a:latin typeface="+mn-ea"/>
                <a:ea typeface="+mn-ea"/>
              </a:rPr>
              <a:t>1956</a:t>
            </a:r>
            <a:r>
              <a:rPr lang="zh-CN" altLang="en-US" sz="2800" b="1" dirty="0" smtClean="0">
                <a:solidFill>
                  <a:srgbClr val="310BD5"/>
                </a:solidFill>
                <a:latin typeface="+mn-ea"/>
                <a:ea typeface="+mn-ea"/>
              </a:rPr>
              <a:t>年以前）</a:t>
            </a:r>
            <a:endParaRPr lang="zh-CN" altLang="en-US" sz="2800" b="1" dirty="0" smtClean="0">
              <a:solidFill>
                <a:srgbClr val="310BD5"/>
              </a:solidFill>
              <a:latin typeface="+mn-ea"/>
              <a:ea typeface="+mn-ea"/>
            </a:endParaRPr>
          </a:p>
        </p:txBody>
      </p:sp>
      <p:sp>
        <p:nvSpPr>
          <p:cNvPr id="36867" name="Rectangle 3"/>
          <p:cNvSpPr>
            <a:spLocks noGrp="1" noChangeArrowheads="1"/>
          </p:cNvSpPr>
          <p:nvPr>
            <p:ph type="body" idx="1"/>
          </p:nvPr>
        </p:nvSpPr>
        <p:spPr>
          <a:xfrm>
            <a:off x="467544" y="1960562"/>
            <a:ext cx="7993062" cy="4897438"/>
          </a:xfrm>
        </p:spPr>
        <p:txBody>
          <a:bodyPr>
            <a:normAutofit/>
          </a:bodyPr>
          <a:lstStyle/>
          <a:p>
            <a:pPr eaLnBrk="1" hangingPunct="1">
              <a:lnSpc>
                <a:spcPct val="120000"/>
              </a:lnSpc>
              <a:spcBef>
                <a:spcPts val="20"/>
              </a:spcBef>
              <a:spcAft>
                <a:spcPts val="0"/>
              </a:spcAft>
            </a:pPr>
            <a:r>
              <a:rPr lang="en-US" altLang="zh-CN" sz="2000" b="1" dirty="0" smtClean="0">
                <a:latin typeface="华文楷体" panose="02010600040101010101" charset="-122"/>
                <a:ea typeface="华文楷体" panose="02010600040101010101" charset="-122"/>
                <a:cs typeface="华文楷体" panose="02010600040101010101" charset="-122"/>
              </a:rPr>
              <a:t> 850 B.C </a:t>
            </a:r>
            <a:r>
              <a:rPr lang="zh-CN" altLang="en-US" sz="2000" b="1" dirty="0" smtClean="0">
                <a:latin typeface="华文楷体" panose="02010600040101010101" charset="-122"/>
                <a:ea typeface="华文楷体" panose="02010600040101010101" charset="-122"/>
                <a:cs typeface="华文楷体" panose="02010600040101010101" charset="-122"/>
              </a:rPr>
              <a:t>古希腊的会劳动的机器人；</a:t>
            </a:r>
            <a:endParaRPr lang="zh-CN" altLang="en-US" sz="2000" b="1" dirty="0" smtClean="0">
              <a:latin typeface="华文楷体" panose="02010600040101010101" charset="-122"/>
              <a:ea typeface="华文楷体" panose="02010600040101010101" charset="-122"/>
              <a:cs typeface="华文楷体" panose="02010600040101010101" charset="-122"/>
            </a:endParaRPr>
          </a:p>
          <a:p>
            <a:pPr eaLnBrk="1" hangingPunct="1">
              <a:lnSpc>
                <a:spcPct val="120000"/>
              </a:lnSpc>
              <a:spcBef>
                <a:spcPts val="20"/>
              </a:spcBef>
              <a:spcAft>
                <a:spcPts val="0"/>
              </a:spcAft>
            </a:pPr>
            <a:r>
              <a:rPr lang="zh-CN" altLang="en-US" sz="2000" b="1" dirty="0" smtClean="0">
                <a:latin typeface="华文楷体" panose="02010600040101010101" charset="-122"/>
                <a:ea typeface="华文楷体" panose="02010600040101010101" charset="-122"/>
                <a:cs typeface="华文楷体" panose="02010600040101010101" charset="-122"/>
              </a:rPr>
              <a:t> </a:t>
            </a:r>
            <a:r>
              <a:rPr lang="en-US" altLang="zh-CN" sz="2000" b="1" dirty="0" smtClean="0">
                <a:latin typeface="华文楷体" panose="02010600040101010101" charset="-122"/>
                <a:ea typeface="华文楷体" panose="02010600040101010101" charset="-122"/>
                <a:cs typeface="华文楷体" panose="02010600040101010101" charset="-122"/>
              </a:rPr>
              <a:t>900 B.C </a:t>
            </a:r>
            <a:r>
              <a:rPr lang="zh-CN" altLang="en-US" sz="2000" b="1" dirty="0" smtClean="0">
                <a:latin typeface="华文楷体" panose="02010600040101010101" charset="-122"/>
                <a:ea typeface="华文楷体" panose="02010600040101010101" charset="-122"/>
                <a:cs typeface="华文楷体" panose="02010600040101010101" charset="-122"/>
              </a:rPr>
              <a:t>中国古代的歌舞机器人；</a:t>
            </a:r>
            <a:endParaRPr lang="zh-CN" altLang="en-US" sz="2000" b="1" dirty="0" smtClean="0">
              <a:latin typeface="华文楷体" panose="02010600040101010101" charset="-122"/>
              <a:ea typeface="华文楷体" panose="02010600040101010101" charset="-122"/>
              <a:cs typeface="华文楷体" panose="02010600040101010101" charset="-122"/>
            </a:endParaRPr>
          </a:p>
          <a:p>
            <a:pPr eaLnBrk="1" hangingPunct="1">
              <a:lnSpc>
                <a:spcPct val="120000"/>
              </a:lnSpc>
              <a:spcBef>
                <a:spcPts val="20"/>
              </a:spcBef>
              <a:spcAft>
                <a:spcPts val="0"/>
              </a:spcAft>
            </a:pPr>
            <a:r>
              <a:rPr lang="zh-CN" altLang="en-US" sz="2000" b="1" dirty="0" smtClean="0">
                <a:latin typeface="华文楷体" panose="02010600040101010101" charset="-122"/>
                <a:ea typeface="华文楷体" panose="02010600040101010101" charset="-122"/>
                <a:cs typeface="华文楷体" panose="02010600040101010101" charset="-122"/>
              </a:rPr>
              <a:t> </a:t>
            </a:r>
            <a:r>
              <a:rPr lang="en-US" altLang="zh-CN" sz="2000" b="1" dirty="0" smtClean="0">
                <a:latin typeface="华文楷体" panose="02010600040101010101" charset="-122"/>
                <a:ea typeface="华文楷体" panose="02010600040101010101" charset="-122"/>
                <a:cs typeface="华文楷体" panose="02010600040101010101" charset="-122"/>
              </a:rPr>
              <a:t>12-13</a:t>
            </a:r>
            <a:r>
              <a:rPr lang="zh-CN" altLang="en-US" sz="2000" b="1" dirty="0" smtClean="0">
                <a:latin typeface="华文楷体" panose="02010600040101010101" charset="-122"/>
                <a:ea typeface="华文楷体" panose="02010600040101010101" charset="-122"/>
                <a:cs typeface="华文楷体" panose="02010600040101010101" charset="-122"/>
              </a:rPr>
              <a:t>世纪  西班牙的神学家试图制造能解决各种问题的通用逻辑机；</a:t>
            </a:r>
            <a:endParaRPr lang="zh-CN" altLang="en-US" sz="2000" b="1" dirty="0" smtClean="0">
              <a:latin typeface="华文楷体" panose="02010600040101010101" charset="-122"/>
              <a:ea typeface="华文楷体" panose="02010600040101010101" charset="-122"/>
              <a:cs typeface="华文楷体" panose="02010600040101010101" charset="-122"/>
            </a:endParaRPr>
          </a:p>
          <a:p>
            <a:pPr eaLnBrk="1" hangingPunct="1">
              <a:lnSpc>
                <a:spcPct val="120000"/>
              </a:lnSpc>
              <a:spcBef>
                <a:spcPts val="20"/>
              </a:spcBef>
              <a:spcAft>
                <a:spcPts val="0"/>
              </a:spcAft>
            </a:pPr>
            <a:r>
              <a:rPr lang="zh-CN" altLang="en-US" sz="2000" b="1" dirty="0" smtClean="0">
                <a:latin typeface="华文楷体" panose="02010600040101010101" charset="-122"/>
                <a:ea typeface="华文楷体" panose="02010600040101010101" charset="-122"/>
                <a:cs typeface="华文楷体" panose="02010600040101010101" charset="-122"/>
              </a:rPr>
              <a:t> </a:t>
            </a:r>
            <a:r>
              <a:rPr lang="en-US" altLang="zh-CN" sz="2000" b="1" dirty="0" smtClean="0">
                <a:latin typeface="华文楷体" panose="02010600040101010101" charset="-122"/>
                <a:ea typeface="华文楷体" panose="02010600040101010101" charset="-122"/>
                <a:cs typeface="华文楷体" panose="02010600040101010101" charset="-122"/>
              </a:rPr>
              <a:t>17</a:t>
            </a:r>
            <a:r>
              <a:rPr lang="zh-CN" altLang="en-US" sz="2000" b="1" dirty="0" smtClean="0">
                <a:latin typeface="华文楷体" panose="02010600040101010101" charset="-122"/>
                <a:ea typeface="华文楷体" panose="02010600040101010101" charset="-122"/>
                <a:cs typeface="华文楷体" panose="02010600040101010101" charset="-122"/>
              </a:rPr>
              <a:t>世纪  法国物理学家</a:t>
            </a:r>
            <a:r>
              <a:rPr lang="en-US" altLang="zh-CN" sz="2000" b="1" dirty="0" err="1" smtClean="0">
                <a:latin typeface="华文楷体" panose="02010600040101010101" charset="-122"/>
                <a:ea typeface="华文楷体" panose="02010600040101010101" charset="-122"/>
                <a:cs typeface="华文楷体" panose="02010600040101010101" charset="-122"/>
              </a:rPr>
              <a:t>B.Pascal</a:t>
            </a:r>
            <a:r>
              <a:rPr lang="zh-CN" altLang="en-US" sz="2000" b="1" dirty="0" smtClean="0">
                <a:latin typeface="华文楷体" panose="02010600040101010101" charset="-122"/>
                <a:ea typeface="华文楷体" panose="02010600040101010101" charset="-122"/>
                <a:cs typeface="华文楷体" panose="02010600040101010101" charset="-122"/>
              </a:rPr>
              <a:t>制成的机械加法器；在其基础上，德国数学家</a:t>
            </a:r>
            <a:r>
              <a:rPr lang="en-US" altLang="zh-CN" sz="2000" b="1" dirty="0" smtClean="0">
                <a:latin typeface="华文楷体" panose="02010600040101010101" charset="-122"/>
                <a:ea typeface="华文楷体" panose="02010600040101010101" charset="-122"/>
                <a:cs typeface="华文楷体" panose="02010600040101010101" charset="-122"/>
              </a:rPr>
              <a:t>Leibniz</a:t>
            </a:r>
            <a:r>
              <a:rPr lang="zh-CN" altLang="en-US" sz="2000" b="1" dirty="0" smtClean="0">
                <a:latin typeface="华文楷体" panose="02010600040101010101" charset="-122"/>
                <a:ea typeface="华文楷体" panose="02010600040101010101" charset="-122"/>
                <a:cs typeface="华文楷体" panose="02010600040101010101" charset="-122"/>
              </a:rPr>
              <a:t>制成了四则运算的计算器。</a:t>
            </a:r>
            <a:endParaRPr lang="zh-CN" altLang="en-US" sz="2000" b="1" dirty="0" smtClean="0">
              <a:latin typeface="华文楷体" panose="02010600040101010101" charset="-122"/>
              <a:ea typeface="华文楷体" panose="02010600040101010101" charset="-122"/>
              <a:cs typeface="华文楷体" panose="02010600040101010101" charset="-122"/>
            </a:endParaRPr>
          </a:p>
          <a:p>
            <a:pPr eaLnBrk="1" hangingPunct="1">
              <a:lnSpc>
                <a:spcPct val="120000"/>
              </a:lnSpc>
              <a:spcBef>
                <a:spcPts val="20"/>
              </a:spcBef>
              <a:spcAft>
                <a:spcPts val="0"/>
              </a:spcAft>
            </a:pPr>
            <a:r>
              <a:rPr lang="zh-CN" altLang="en-US" sz="2000" b="1" dirty="0" smtClean="0">
                <a:latin typeface="华文楷体" panose="02010600040101010101" charset="-122"/>
                <a:ea typeface="华文楷体" panose="02010600040101010101" charset="-122"/>
                <a:cs typeface="华文楷体" panose="02010600040101010101" charset="-122"/>
              </a:rPr>
              <a:t> </a:t>
            </a:r>
            <a:r>
              <a:rPr lang="en-US" altLang="zh-CN" sz="2000" b="1" dirty="0" smtClean="0">
                <a:latin typeface="华文楷体" panose="02010600040101010101" charset="-122"/>
                <a:ea typeface="华文楷体" panose="02010600040101010101" charset="-122"/>
                <a:cs typeface="华文楷体" panose="02010600040101010101" charset="-122"/>
              </a:rPr>
              <a:t>1920</a:t>
            </a:r>
            <a:r>
              <a:rPr lang="zh-CN" altLang="en-US" sz="2000" b="1" dirty="0" smtClean="0">
                <a:latin typeface="华文楷体" panose="02010600040101010101" charset="-122"/>
                <a:ea typeface="华文楷体" panose="02010600040101010101" charset="-122"/>
                <a:cs typeface="华文楷体" panose="02010600040101010101" charset="-122"/>
              </a:rPr>
              <a:t>年  </a:t>
            </a:r>
            <a:r>
              <a:rPr lang="en-US" altLang="zh-CN" sz="2000" b="1" dirty="0" err="1" smtClean="0">
                <a:latin typeface="华文楷体" panose="02010600040101010101" charset="-122"/>
                <a:ea typeface="华文楷体" panose="02010600040101010101" charset="-122"/>
                <a:cs typeface="华文楷体" panose="02010600040101010101" charset="-122"/>
              </a:rPr>
              <a:t>Karel</a:t>
            </a:r>
            <a:r>
              <a:rPr lang="en-US" altLang="zh-CN" sz="2000" b="1" dirty="0" smtClean="0">
                <a:latin typeface="华文楷体" panose="02010600040101010101" charset="-122"/>
                <a:ea typeface="华文楷体" panose="02010600040101010101" charset="-122"/>
                <a:cs typeface="华文楷体" panose="02010600040101010101" charset="-122"/>
              </a:rPr>
              <a:t> Capek</a:t>
            </a:r>
            <a:r>
              <a:rPr lang="zh-CN" altLang="en-US" sz="2000" b="1" dirty="0" smtClean="0">
                <a:latin typeface="华文楷体" panose="02010600040101010101" charset="-122"/>
                <a:ea typeface="华文楷体" panose="02010600040101010101" charset="-122"/>
                <a:cs typeface="华文楷体" panose="02010600040101010101" charset="-122"/>
              </a:rPr>
              <a:t>的科幻剧中的机器人</a:t>
            </a:r>
            <a:r>
              <a:rPr lang="en-US" altLang="zh-CN" sz="2000" b="1" dirty="0" err="1" smtClean="0">
                <a:latin typeface="华文楷体" panose="02010600040101010101" charset="-122"/>
                <a:ea typeface="华文楷体" panose="02010600040101010101" charset="-122"/>
                <a:cs typeface="华文楷体" panose="02010600040101010101" charset="-122"/>
              </a:rPr>
              <a:t>Roborta</a:t>
            </a:r>
            <a:r>
              <a:rPr lang="zh-CN" altLang="en-US" sz="2000" b="1" dirty="0" smtClean="0">
                <a:latin typeface="华文楷体" panose="02010600040101010101" charset="-122"/>
                <a:ea typeface="华文楷体" panose="02010600040101010101" charset="-122"/>
                <a:cs typeface="华文楷体" panose="02010600040101010101" charset="-122"/>
              </a:rPr>
              <a:t>；</a:t>
            </a:r>
            <a:endParaRPr lang="zh-CN" altLang="en-US" sz="2000" b="1" dirty="0" smtClean="0">
              <a:latin typeface="华文楷体" panose="02010600040101010101" charset="-122"/>
              <a:ea typeface="华文楷体" panose="02010600040101010101" charset="-122"/>
              <a:cs typeface="华文楷体" panose="02010600040101010101" charset="-122"/>
            </a:endParaRPr>
          </a:p>
          <a:p>
            <a:pPr eaLnBrk="1" hangingPunct="1">
              <a:lnSpc>
                <a:spcPct val="120000"/>
              </a:lnSpc>
              <a:spcBef>
                <a:spcPts val="20"/>
              </a:spcBef>
              <a:spcAft>
                <a:spcPts val="0"/>
              </a:spcAft>
            </a:pPr>
            <a:r>
              <a:rPr lang="zh-CN" altLang="en-US" sz="2000" b="1" dirty="0" smtClean="0">
                <a:latin typeface="华文楷体" panose="02010600040101010101" charset="-122"/>
                <a:ea typeface="华文楷体" panose="02010600040101010101" charset="-122"/>
                <a:cs typeface="华文楷体" panose="02010600040101010101" charset="-122"/>
              </a:rPr>
              <a:t> </a:t>
            </a:r>
            <a:r>
              <a:rPr lang="en-US" altLang="zh-CN" sz="2000" b="1" dirty="0" smtClean="0">
                <a:latin typeface="华文楷体" panose="02010600040101010101" charset="-122"/>
                <a:ea typeface="华文楷体" panose="02010600040101010101" charset="-122"/>
                <a:cs typeface="华文楷体" panose="02010600040101010101" charset="-122"/>
              </a:rPr>
              <a:t>1936</a:t>
            </a:r>
            <a:r>
              <a:rPr lang="zh-CN" altLang="en-US" sz="2000" b="1" dirty="0" smtClean="0">
                <a:latin typeface="华文楷体" panose="02010600040101010101" charset="-122"/>
                <a:ea typeface="华文楷体" panose="02010600040101010101" charset="-122"/>
                <a:cs typeface="华文楷体" panose="02010600040101010101" charset="-122"/>
              </a:rPr>
              <a:t>年 英国数学家</a:t>
            </a:r>
            <a:r>
              <a:rPr lang="en-US" altLang="zh-CN" sz="2000" b="1" dirty="0" smtClean="0">
                <a:latin typeface="华文楷体" panose="02010600040101010101" charset="-122"/>
                <a:ea typeface="华文楷体" panose="02010600040101010101" charset="-122"/>
                <a:cs typeface="华文楷体" panose="02010600040101010101" charset="-122"/>
              </a:rPr>
              <a:t>Turning</a:t>
            </a:r>
            <a:r>
              <a:rPr lang="zh-CN" altLang="en-US" sz="2000" b="1" dirty="0" smtClean="0">
                <a:latin typeface="华文楷体" panose="02010600040101010101" charset="-122"/>
                <a:ea typeface="华文楷体" panose="02010600040101010101" charset="-122"/>
                <a:cs typeface="华文楷体" panose="02010600040101010101" charset="-122"/>
              </a:rPr>
              <a:t>提出了图灵机模型；</a:t>
            </a:r>
            <a:endParaRPr lang="zh-CN" altLang="en-US" sz="2000" b="1" dirty="0" smtClean="0">
              <a:latin typeface="华文楷体" panose="02010600040101010101" charset="-122"/>
              <a:ea typeface="华文楷体" panose="02010600040101010101" charset="-122"/>
              <a:cs typeface="华文楷体" panose="02010600040101010101" charset="-122"/>
            </a:endParaRPr>
          </a:p>
          <a:p>
            <a:pPr eaLnBrk="1" hangingPunct="1">
              <a:lnSpc>
                <a:spcPct val="120000"/>
              </a:lnSpc>
              <a:spcBef>
                <a:spcPts val="20"/>
              </a:spcBef>
              <a:spcAft>
                <a:spcPts val="0"/>
              </a:spcAft>
            </a:pPr>
            <a:r>
              <a:rPr lang="zh-CN" altLang="en-US" sz="2000" b="1" dirty="0" smtClean="0">
                <a:latin typeface="华文楷体" panose="02010600040101010101" charset="-122"/>
                <a:ea typeface="华文楷体" panose="02010600040101010101" charset="-122"/>
                <a:cs typeface="华文楷体" panose="02010600040101010101" charset="-122"/>
              </a:rPr>
              <a:t> </a:t>
            </a:r>
            <a:r>
              <a:rPr lang="en-US" altLang="zh-CN" sz="2000" b="1" dirty="0" smtClean="0">
                <a:latin typeface="华文楷体" panose="02010600040101010101" charset="-122"/>
                <a:ea typeface="华文楷体" panose="02010600040101010101" charset="-122"/>
                <a:cs typeface="华文楷体" panose="02010600040101010101" charset="-122"/>
              </a:rPr>
              <a:t>1938</a:t>
            </a:r>
            <a:r>
              <a:rPr lang="zh-CN" altLang="en-US" sz="2000" b="1" dirty="0" smtClean="0">
                <a:latin typeface="华文楷体" panose="02010600040101010101" charset="-122"/>
                <a:ea typeface="华文楷体" panose="02010600040101010101" charset="-122"/>
                <a:cs typeface="华文楷体" panose="02010600040101010101" charset="-122"/>
              </a:rPr>
              <a:t>年 德国工程师</a:t>
            </a:r>
            <a:r>
              <a:rPr lang="en-US" altLang="zh-CN" sz="2000" b="1" dirty="0" err="1" smtClean="0">
                <a:latin typeface="华文楷体" panose="02010600040101010101" charset="-122"/>
                <a:ea typeface="华文楷体" panose="02010600040101010101" charset="-122"/>
                <a:cs typeface="华文楷体" panose="02010600040101010101" charset="-122"/>
              </a:rPr>
              <a:t>Zuse</a:t>
            </a:r>
            <a:r>
              <a:rPr lang="zh-CN" altLang="en-US" sz="2000" b="1" dirty="0" smtClean="0">
                <a:latin typeface="华文楷体" panose="02010600040101010101" charset="-122"/>
                <a:ea typeface="华文楷体" panose="02010600040101010101" charset="-122"/>
                <a:cs typeface="华文楷体" panose="02010600040101010101" charset="-122"/>
              </a:rPr>
              <a:t>研制成了第一台累计数字计算机；</a:t>
            </a:r>
            <a:endParaRPr lang="zh-CN" altLang="en-US" sz="2000" b="1" dirty="0" smtClean="0">
              <a:latin typeface="华文楷体" panose="02010600040101010101" charset="-122"/>
              <a:ea typeface="华文楷体" panose="02010600040101010101" charset="-122"/>
              <a:cs typeface="华文楷体" panose="02010600040101010101" charset="-122"/>
            </a:endParaRPr>
          </a:p>
          <a:p>
            <a:pPr eaLnBrk="1" hangingPunct="1">
              <a:lnSpc>
                <a:spcPct val="120000"/>
              </a:lnSpc>
              <a:spcBef>
                <a:spcPts val="20"/>
              </a:spcBef>
              <a:spcAft>
                <a:spcPts val="0"/>
              </a:spcAft>
            </a:pPr>
            <a:r>
              <a:rPr lang="zh-CN" altLang="en-US" sz="2000" b="1" dirty="0" smtClean="0">
                <a:latin typeface="华文楷体" panose="02010600040101010101" charset="-122"/>
                <a:ea typeface="华文楷体" panose="02010600040101010101" charset="-122"/>
                <a:cs typeface="华文楷体" panose="02010600040101010101" charset="-122"/>
              </a:rPr>
              <a:t> </a:t>
            </a:r>
            <a:r>
              <a:rPr lang="en-US" altLang="zh-CN" sz="2000" b="1" dirty="0" smtClean="0">
                <a:latin typeface="华文楷体" panose="02010600040101010101" charset="-122"/>
                <a:ea typeface="华文楷体" panose="02010600040101010101" charset="-122"/>
                <a:cs typeface="华文楷体" panose="02010600040101010101" charset="-122"/>
              </a:rPr>
              <a:t>1946</a:t>
            </a:r>
            <a:r>
              <a:rPr lang="zh-CN" altLang="en-US" sz="2000" b="1" dirty="0" smtClean="0">
                <a:latin typeface="华文楷体" panose="02010600040101010101" charset="-122"/>
                <a:ea typeface="华文楷体" panose="02010600040101010101" charset="-122"/>
                <a:cs typeface="华文楷体" panose="02010600040101010101" charset="-122"/>
              </a:rPr>
              <a:t>年 美国诞生了第一台电子数字计算机</a:t>
            </a:r>
            <a:r>
              <a:rPr lang="en-US" altLang="zh-CN" sz="2000" b="1" dirty="0" smtClean="0">
                <a:latin typeface="华文楷体" panose="02010600040101010101" charset="-122"/>
                <a:ea typeface="华文楷体" panose="02010600040101010101" charset="-122"/>
                <a:cs typeface="华文楷体" panose="02010600040101010101" charset="-122"/>
              </a:rPr>
              <a:t>ENIAC</a:t>
            </a:r>
            <a:r>
              <a:rPr lang="zh-CN" altLang="en-US" sz="2000" b="1" dirty="0" smtClean="0">
                <a:latin typeface="华文楷体" panose="02010600040101010101" charset="-122"/>
                <a:ea typeface="华文楷体" panose="02010600040101010101" charset="-122"/>
                <a:cs typeface="华文楷体" panose="02010600040101010101" charset="-122"/>
              </a:rPr>
              <a:t>；</a:t>
            </a:r>
            <a:endParaRPr lang="zh-CN" altLang="en-US" sz="2000" b="1" dirty="0" smtClean="0">
              <a:latin typeface="华文楷体" panose="02010600040101010101" charset="-122"/>
              <a:ea typeface="华文楷体" panose="02010600040101010101" charset="-122"/>
              <a:cs typeface="华文楷体" panose="02010600040101010101" charset="-122"/>
            </a:endParaRPr>
          </a:p>
        </p:txBody>
      </p:sp>
      <p:sp>
        <p:nvSpPr>
          <p:cNvPr id="5"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人工智能的起源与研究现状</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6" name="直接连接符 5"/>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5"/>
          <p:cNvSpPr>
            <a:spLocks noGrp="1" noChangeArrowheads="1"/>
          </p:cNvSpPr>
          <p:nvPr>
            <p:ph idx="1"/>
          </p:nvPr>
        </p:nvSpPr>
        <p:spPr>
          <a:xfrm>
            <a:off x="1075347" y="1514145"/>
            <a:ext cx="6994525" cy="2044700"/>
          </a:xfrm>
          <a:noFill/>
          <a:effectLst>
            <a:reflection blurRad="6350" stA="50000" endA="300" endPos="55000" dir="5400000" sy="-100000" algn="bl" rotWithShape="0"/>
          </a:effectLst>
        </p:spPr>
        <p:txBody>
          <a:bodyPr/>
          <a:lstStyle/>
          <a:p>
            <a:pPr>
              <a:lnSpc>
                <a:spcPct val="150000"/>
              </a:lnSpc>
              <a:buFont typeface="Wingdings" panose="05000000000000000000" pitchFamily="2" charset="2"/>
              <a:buNone/>
            </a:pPr>
            <a:r>
              <a:rPr lang="en-US" altLang="zh-CN" sz="2800" b="1" dirty="0">
                <a:solidFill>
                  <a:srgbClr val="00B0F0"/>
                </a:solidFill>
                <a:effectLst/>
                <a:latin typeface="Times New Roman" panose="02020603050405020304" pitchFamily="18" charset="0"/>
              </a:rPr>
              <a:t>Artificial Intelligence is the art of creating </a:t>
            </a:r>
            <a:r>
              <a:rPr lang="en-US" altLang="zh-CN" sz="2800" b="1" dirty="0">
                <a:solidFill>
                  <a:srgbClr val="C00000"/>
                </a:solidFill>
                <a:effectLst/>
                <a:latin typeface="Times New Roman" panose="02020603050405020304" pitchFamily="18" charset="0"/>
              </a:rPr>
              <a:t>machines</a:t>
            </a:r>
            <a:r>
              <a:rPr lang="en-US" altLang="zh-CN" sz="2800" b="1" dirty="0">
                <a:solidFill>
                  <a:srgbClr val="00B0F0"/>
                </a:solidFill>
                <a:effectLst/>
                <a:latin typeface="Times New Roman" panose="02020603050405020304" pitchFamily="18" charset="0"/>
              </a:rPr>
              <a:t> that perform </a:t>
            </a:r>
            <a:r>
              <a:rPr lang="en-US" altLang="zh-CN" sz="2800" b="1" dirty="0">
                <a:solidFill>
                  <a:srgbClr val="C00000"/>
                </a:solidFill>
                <a:effectLst/>
                <a:latin typeface="Times New Roman" panose="02020603050405020304" pitchFamily="18" charset="0"/>
              </a:rPr>
              <a:t>functions</a:t>
            </a:r>
            <a:r>
              <a:rPr lang="en-US" altLang="zh-CN" sz="2800" b="1" dirty="0">
                <a:solidFill>
                  <a:srgbClr val="00B0F0"/>
                </a:solidFill>
                <a:effectLst/>
                <a:latin typeface="Times New Roman" panose="02020603050405020304" pitchFamily="18" charset="0"/>
              </a:rPr>
              <a:t> that require </a:t>
            </a:r>
            <a:r>
              <a:rPr lang="en-US" altLang="zh-CN" sz="2800" b="1" dirty="0">
                <a:solidFill>
                  <a:srgbClr val="C00000"/>
                </a:solidFill>
                <a:effectLst/>
                <a:latin typeface="Times New Roman" panose="02020603050405020304" pitchFamily="18" charset="0"/>
              </a:rPr>
              <a:t>intelligence</a:t>
            </a:r>
            <a:r>
              <a:rPr lang="en-US" altLang="zh-CN" sz="2800" b="1" dirty="0">
                <a:solidFill>
                  <a:srgbClr val="00B0F0"/>
                </a:solidFill>
                <a:effectLst/>
                <a:latin typeface="Times New Roman" panose="02020603050405020304" pitchFamily="18" charset="0"/>
              </a:rPr>
              <a:t> performed by </a:t>
            </a:r>
            <a:r>
              <a:rPr lang="en-US" altLang="zh-CN" sz="2800" b="1" dirty="0" smtClean="0">
                <a:solidFill>
                  <a:srgbClr val="00B0F0"/>
                </a:solidFill>
                <a:effectLst/>
                <a:latin typeface="Times New Roman" panose="02020603050405020304" pitchFamily="18" charset="0"/>
              </a:rPr>
              <a:t>people</a:t>
            </a:r>
            <a:endParaRPr lang="en-US" altLang="zh-CN" sz="2800" b="1" dirty="0" smtClean="0">
              <a:solidFill>
                <a:srgbClr val="00B0F0"/>
              </a:solidFill>
              <a:effectLst/>
              <a:latin typeface="Times New Roman" panose="02020603050405020304" pitchFamily="18" charset="0"/>
            </a:endParaRPr>
          </a:p>
        </p:txBody>
      </p:sp>
      <p:sp>
        <p:nvSpPr>
          <p:cNvPr id="6" name="Rectangle 2"/>
          <p:cNvSpPr>
            <a:spLocks noGrp="1" noChangeArrowheads="1"/>
          </p:cNvSpPr>
          <p:nvPr>
            <p:ph type="title"/>
          </p:nvPr>
        </p:nvSpPr>
        <p:spPr>
          <a:xfrm>
            <a:off x="428596" y="214290"/>
            <a:ext cx="5829312" cy="793733"/>
          </a:xfrm>
          <a:noFill/>
          <a:ln>
            <a:noFill/>
          </a:ln>
        </p:spPr>
        <p:txBody>
          <a:bodyPr>
            <a:normAutofit/>
          </a:bodyPr>
          <a:lstStyle/>
          <a:p>
            <a:pPr algn="l">
              <a:buFont typeface="Wingdings" panose="05000000000000000000" pitchFamily="2" charset="2"/>
              <a:buChar char="Ø"/>
            </a:pPr>
            <a:r>
              <a:rPr lang="zh-CN" altLang="en-US" sz="3200" b="1"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什么</a:t>
            </a:r>
            <a:r>
              <a:rPr lang="zh-CN" altLang="en-US" sz="32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是人工智能？</a:t>
            </a:r>
            <a:endParaRPr lang="zh-CN" altLang="en-US" sz="32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9461">
                                            <p:txEl>
                                              <p:pRg st="4294967295" end="4294967295"/>
                                            </p:txEl>
                                          </p:spTgt>
                                        </p:tgtEl>
                                        <p:attrNameLst>
                                          <p:attrName>style.visibility</p:attrName>
                                        </p:attrNameLst>
                                      </p:cBhvr>
                                      <p:to>
                                        <p:strVal val="visible"/>
                                      </p:to>
                                    </p:set>
                                    <p:anim calcmode="lin" valueType="num">
                                      <p:cBhvr>
                                        <p:cTn id="7" dur="500" fill="hold"/>
                                        <p:tgtEl>
                                          <p:spTgt spid="19461">
                                            <p:txEl>
                                              <p:p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19461">
                                            <p:txEl>
                                              <p:pRg st="4294967295" end="4294967295"/>
                                            </p:txEl>
                                          </p:spTgt>
                                        </p:tgtEl>
                                        <p:attrNameLst>
                                          <p:attrName>ppt_h</p:attrName>
                                        </p:attrNameLst>
                                      </p:cBhvr>
                                      <p:tavLst>
                                        <p:tav tm="0">
                                          <p:val>
                                            <p:fltVal val="0"/>
                                          </p:val>
                                        </p:tav>
                                        <p:tav tm="100000">
                                          <p:val>
                                            <p:strVal val="#ppt_h"/>
                                          </p:val>
                                        </p:tav>
                                      </p:tavLst>
                                    </p:anim>
                                    <p:anim calcmode="lin" valueType="num">
                                      <p:cBhvr>
                                        <p:cTn id="9" dur="500" fill="hold"/>
                                        <p:tgtEl>
                                          <p:spTgt spid="19461">
                                            <p:txEl>
                                              <p:pRg st="4294967295" end="4294967295"/>
                                            </p:txEl>
                                          </p:spTgt>
                                        </p:tgtEl>
                                        <p:attrNameLst>
                                          <p:attrName>ppt_x</p:attrName>
                                        </p:attrNameLst>
                                      </p:cBhvr>
                                      <p:tavLst>
                                        <p:tav tm="0">
                                          <p:val>
                                            <p:fltVal val="0.5"/>
                                          </p:val>
                                        </p:tav>
                                        <p:tav tm="100000">
                                          <p:val>
                                            <p:strVal val="#ppt_x"/>
                                          </p:val>
                                        </p:tav>
                                      </p:tavLst>
                                    </p:anim>
                                    <p:anim calcmode="lin" valueType="num">
                                      <p:cBhvr>
                                        <p:cTn id="10" dur="500" fill="hold"/>
                                        <p:tgtEl>
                                          <p:spTgt spid="19461">
                                            <p:txEl>
                                              <p:pRg st="4294967295" end="4294967295"/>
                                            </p:txEl>
                                          </p:spTgt>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19461">
                                            <p:txEl>
                                              <p:pRg st="4294967295" end="4294967295"/>
                                            </p:txEl>
                                          </p:spTgt>
                                        </p:tgtEl>
                                        <p:attrNameLst>
                                          <p:attrName>style.visibility</p:attrName>
                                        </p:attrNameLst>
                                      </p:cBhvr>
                                      <p:to>
                                        <p:strVal val="visible"/>
                                      </p:to>
                                    </p:set>
                                    <p:anim calcmode="lin" valueType="num">
                                      <p:cBhvr>
                                        <p:cTn id="15" dur="500" fill="hold"/>
                                        <p:tgtEl>
                                          <p:spTgt spid="19461">
                                            <p:txEl>
                                              <p:pRg st="4294967295" end="4294967295"/>
                                            </p:txEl>
                                          </p:spTgt>
                                        </p:tgtEl>
                                        <p:attrNameLst>
                                          <p:attrName>ppt_w</p:attrName>
                                        </p:attrNameLst>
                                      </p:cBhvr>
                                      <p:tavLst>
                                        <p:tav tm="0">
                                          <p:val>
                                            <p:fltVal val="0"/>
                                          </p:val>
                                        </p:tav>
                                        <p:tav tm="100000">
                                          <p:val>
                                            <p:strVal val="#ppt_w"/>
                                          </p:val>
                                        </p:tav>
                                      </p:tavLst>
                                    </p:anim>
                                    <p:anim calcmode="lin" valueType="num">
                                      <p:cBhvr>
                                        <p:cTn id="16" dur="500" fill="hold"/>
                                        <p:tgtEl>
                                          <p:spTgt spid="19461">
                                            <p:txEl>
                                              <p:pRg st="4294967295" end="4294967295"/>
                                            </p:txEl>
                                          </p:spTgt>
                                        </p:tgtEl>
                                        <p:attrNameLst>
                                          <p:attrName>ppt_h</p:attrName>
                                        </p:attrNameLst>
                                      </p:cBhvr>
                                      <p:tavLst>
                                        <p:tav tm="0">
                                          <p:val>
                                            <p:fltVal val="0"/>
                                          </p:val>
                                        </p:tav>
                                        <p:tav tm="100000">
                                          <p:val>
                                            <p:strVal val="#ppt_h"/>
                                          </p:val>
                                        </p:tav>
                                      </p:tavLst>
                                    </p:anim>
                                    <p:anim calcmode="lin" valueType="num">
                                      <p:cBhvr>
                                        <p:cTn id="17" dur="500" fill="hold"/>
                                        <p:tgtEl>
                                          <p:spTgt spid="19461">
                                            <p:txEl>
                                              <p:pRg st="4294967295" end="4294967295"/>
                                            </p:txEl>
                                          </p:spTgt>
                                        </p:tgtEl>
                                        <p:attrNameLst>
                                          <p:attrName>ppt_x</p:attrName>
                                        </p:attrNameLst>
                                      </p:cBhvr>
                                      <p:tavLst>
                                        <p:tav tm="0">
                                          <p:val>
                                            <p:fltVal val="0.5"/>
                                          </p:val>
                                        </p:tav>
                                        <p:tav tm="100000">
                                          <p:val>
                                            <p:strVal val="#ppt_x"/>
                                          </p:val>
                                        </p:tav>
                                      </p:tavLst>
                                    </p:anim>
                                    <p:anim calcmode="lin" valueType="num">
                                      <p:cBhvr>
                                        <p:cTn id="18" dur="500" fill="hold"/>
                                        <p:tgtEl>
                                          <p:spTgt spid="19461">
                                            <p:txEl>
                                              <p:pRg st="4294967295" end="4294967295"/>
                                            </p:txEl>
                                          </p:spTgt>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19461">
                                            <p:txEl>
                                              <p:pRg st="0" end="0"/>
                                            </p:txEl>
                                          </p:spTgt>
                                        </p:tgtEl>
                                        <p:attrNameLst>
                                          <p:attrName>style.visibility</p:attrName>
                                        </p:attrNameLst>
                                      </p:cBhvr>
                                      <p:to>
                                        <p:strVal val="visible"/>
                                      </p:to>
                                    </p:set>
                                    <p:anim calcmode="lin" valueType="num">
                                      <p:cBhvr>
                                        <p:cTn id="23" dur="500" fill="hold"/>
                                        <p:tgtEl>
                                          <p:spTgt spid="19461">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19461">
                                            <p:txEl>
                                              <p:pRg st="0" end="0"/>
                                            </p:txEl>
                                          </p:spTgt>
                                        </p:tgtEl>
                                        <p:attrNameLst>
                                          <p:attrName>ppt_h</p:attrName>
                                        </p:attrNameLst>
                                      </p:cBhvr>
                                      <p:tavLst>
                                        <p:tav tm="0">
                                          <p:val>
                                            <p:fltVal val="0"/>
                                          </p:val>
                                        </p:tav>
                                        <p:tav tm="100000">
                                          <p:val>
                                            <p:strVal val="#ppt_h"/>
                                          </p:val>
                                        </p:tav>
                                      </p:tavLst>
                                    </p:anim>
                                    <p:anim calcmode="lin" valueType="num">
                                      <p:cBhvr>
                                        <p:cTn id="25" dur="500" fill="hold"/>
                                        <p:tgtEl>
                                          <p:spTgt spid="19461">
                                            <p:txEl>
                                              <p:pRg st="0" end="0"/>
                                            </p:txEl>
                                          </p:spTgt>
                                        </p:tgtEl>
                                        <p:attrNameLst>
                                          <p:attrName>ppt_x</p:attrName>
                                        </p:attrNameLst>
                                      </p:cBhvr>
                                      <p:tavLst>
                                        <p:tav tm="0">
                                          <p:val>
                                            <p:fltVal val="0.5"/>
                                          </p:val>
                                        </p:tav>
                                        <p:tav tm="100000">
                                          <p:val>
                                            <p:strVal val="#ppt_x"/>
                                          </p:val>
                                        </p:tav>
                                      </p:tavLst>
                                    </p:anim>
                                    <p:anim calcmode="lin" valueType="num">
                                      <p:cBhvr>
                                        <p:cTn id="26" dur="500" fill="hold"/>
                                        <p:tgtEl>
                                          <p:spTgt spid="19461">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utoUpdateAnimBg="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1639" y="1052994"/>
            <a:ext cx="5081587" cy="963613"/>
          </a:xfrm>
        </p:spPr>
        <p:txBody>
          <a:bodyPr>
            <a:normAutofit/>
          </a:bodyPr>
          <a:lstStyle/>
          <a:p>
            <a:pPr algn="l" eaLnBrk="1" hangingPunct="1"/>
            <a:r>
              <a:rPr lang="zh-CN" altLang="en-US" sz="2800" b="1" dirty="0" smtClean="0">
                <a:solidFill>
                  <a:srgbClr val="310BD5"/>
                </a:solidFill>
                <a:latin typeface="+mn-ea"/>
                <a:ea typeface="+mn-ea"/>
              </a:rPr>
              <a:t>形成时期（</a:t>
            </a:r>
            <a:r>
              <a:rPr lang="en-US" altLang="zh-CN" sz="2800" b="1" dirty="0" smtClean="0">
                <a:solidFill>
                  <a:srgbClr val="310BD5"/>
                </a:solidFill>
                <a:latin typeface="+mn-ea"/>
                <a:ea typeface="+mn-ea"/>
              </a:rPr>
              <a:t>1956-1961</a:t>
            </a:r>
            <a:r>
              <a:rPr lang="zh-CN" altLang="en-US" sz="2800" b="1" dirty="0" smtClean="0">
                <a:solidFill>
                  <a:srgbClr val="310BD5"/>
                </a:solidFill>
                <a:latin typeface="+mn-ea"/>
                <a:ea typeface="+mn-ea"/>
              </a:rPr>
              <a:t>年）</a:t>
            </a:r>
            <a:endParaRPr lang="zh-CN" altLang="en-US" sz="2800" b="1" dirty="0" smtClean="0">
              <a:solidFill>
                <a:srgbClr val="310BD5"/>
              </a:solidFill>
              <a:latin typeface="+mn-ea"/>
              <a:ea typeface="+mn-ea"/>
            </a:endParaRPr>
          </a:p>
        </p:txBody>
      </p:sp>
      <p:sp>
        <p:nvSpPr>
          <p:cNvPr id="37891" name="Rectangle 3"/>
          <p:cNvSpPr>
            <a:spLocks noGrp="1" noChangeArrowheads="1"/>
          </p:cNvSpPr>
          <p:nvPr>
            <p:ph type="body" idx="1"/>
          </p:nvPr>
        </p:nvSpPr>
        <p:spPr>
          <a:xfrm>
            <a:off x="423545" y="1736090"/>
            <a:ext cx="8081645" cy="4770120"/>
          </a:xfrm>
        </p:spPr>
        <p:txBody>
          <a:bodyPr/>
          <a:lstStyle/>
          <a:p>
            <a:pPr indent="0" fontAlgn="auto">
              <a:lnSpc>
                <a:spcPts val="3000"/>
              </a:lnSpc>
              <a:spcBef>
                <a:spcPts val="0"/>
              </a:spcBef>
              <a:buSzTx/>
            </a:pPr>
            <a:r>
              <a:rPr lang="en-US" altLang="zh-CN" sz="2000" b="1" dirty="0" smtClean="0">
                <a:latin typeface="+mn-ea"/>
              </a:rPr>
              <a:t>1956</a:t>
            </a:r>
            <a:r>
              <a:rPr lang="zh-CN" altLang="en-US" sz="2000" b="1" dirty="0" smtClean="0">
                <a:latin typeface="+mn-ea"/>
              </a:rPr>
              <a:t>年，在美国</a:t>
            </a:r>
            <a:r>
              <a:rPr lang="en-US" altLang="zh-CN" sz="2000" b="1" dirty="0" smtClean="0">
                <a:latin typeface="+mn-ea"/>
              </a:rPr>
              <a:t>Dartmouth</a:t>
            </a:r>
            <a:r>
              <a:rPr lang="zh-CN" altLang="en-US" sz="2000" b="1" dirty="0" smtClean="0">
                <a:latin typeface="+mn-ea"/>
              </a:rPr>
              <a:t>大学的一次历史性聚会是人工智能学科正式诞生的标志。   </a:t>
            </a:r>
            <a:endParaRPr lang="zh-CN" altLang="en-US" sz="2000" b="1" dirty="0" smtClean="0">
              <a:latin typeface="+mn-ea"/>
            </a:endParaRPr>
          </a:p>
          <a:p>
            <a:pPr indent="0" fontAlgn="auto">
              <a:lnSpc>
                <a:spcPts val="3000"/>
              </a:lnSpc>
              <a:spcBef>
                <a:spcPts val="0"/>
              </a:spcBef>
              <a:buSzTx/>
            </a:pPr>
            <a:r>
              <a:rPr lang="zh-CN" altLang="en-US" sz="2000" b="1" dirty="0" smtClean="0">
                <a:latin typeface="+mn-ea"/>
              </a:rPr>
              <a:t>有三个较有影响的研究团队。</a:t>
            </a:r>
            <a:endParaRPr lang="zh-CN" altLang="en-US" sz="2000" dirty="0" smtClean="0">
              <a:latin typeface="+mn-ea"/>
            </a:endParaRPr>
          </a:p>
          <a:p>
            <a:pPr lvl="1" indent="0" fontAlgn="auto">
              <a:lnSpc>
                <a:spcPts val="3000"/>
              </a:lnSpc>
              <a:spcBef>
                <a:spcPts val="0"/>
              </a:spcBef>
              <a:buClr>
                <a:srgbClr val="0000FF"/>
              </a:buClr>
            </a:pPr>
            <a:r>
              <a:rPr lang="en-US" altLang="zh-CN" sz="2000" b="1" dirty="0" err="1" smtClean="0">
                <a:latin typeface="+mn-ea"/>
              </a:rPr>
              <a:t>A.Newell</a:t>
            </a:r>
            <a:r>
              <a:rPr lang="zh-CN" altLang="en-US" sz="2000" b="1" dirty="0" smtClean="0">
                <a:latin typeface="+mn-ea"/>
              </a:rPr>
              <a:t>、</a:t>
            </a:r>
            <a:r>
              <a:rPr lang="en-US" altLang="zh-CN" sz="2000" b="1" dirty="0" err="1" smtClean="0">
                <a:latin typeface="+mn-ea"/>
              </a:rPr>
              <a:t>J.Shaw</a:t>
            </a:r>
            <a:r>
              <a:rPr lang="zh-CN" altLang="en-US" sz="2000" b="1" dirty="0" smtClean="0">
                <a:latin typeface="+mn-ea"/>
              </a:rPr>
              <a:t>和</a:t>
            </a:r>
            <a:r>
              <a:rPr lang="en-US" altLang="zh-CN" sz="2000" b="1" dirty="0" err="1" smtClean="0">
                <a:latin typeface="+mn-ea"/>
              </a:rPr>
              <a:t>H.Simon</a:t>
            </a:r>
            <a:r>
              <a:rPr lang="zh-CN" altLang="en-US" sz="2000" b="1" dirty="0" smtClean="0">
                <a:latin typeface="+mn-ea"/>
              </a:rPr>
              <a:t>： </a:t>
            </a:r>
            <a:r>
              <a:rPr lang="en-US" altLang="zh-CN" sz="2000" b="1" dirty="0" smtClean="0">
                <a:latin typeface="+mn-ea"/>
              </a:rPr>
              <a:t>1957</a:t>
            </a:r>
            <a:r>
              <a:rPr lang="zh-CN" altLang="en-US" sz="2000" b="1" dirty="0" smtClean="0">
                <a:latin typeface="+mn-ea"/>
              </a:rPr>
              <a:t>年，逻辑理论机</a:t>
            </a:r>
            <a:r>
              <a:rPr lang="en-US" altLang="zh-CN" sz="2000" b="1" dirty="0" smtClean="0">
                <a:latin typeface="+mn-ea"/>
              </a:rPr>
              <a:t>LT</a:t>
            </a:r>
            <a:r>
              <a:rPr lang="zh-CN" altLang="en-US" sz="2000" b="1" dirty="0" smtClean="0">
                <a:latin typeface="+mn-ea"/>
              </a:rPr>
              <a:t>， </a:t>
            </a:r>
            <a:r>
              <a:rPr lang="en-US" altLang="zh-CN" sz="2000" b="1" dirty="0" smtClean="0">
                <a:latin typeface="+mn-ea"/>
              </a:rPr>
              <a:t>1960</a:t>
            </a:r>
            <a:r>
              <a:rPr lang="zh-CN" altLang="en-US" sz="2000" b="1" dirty="0" smtClean="0">
                <a:latin typeface="+mn-ea"/>
              </a:rPr>
              <a:t>年，通用问题求解器</a:t>
            </a:r>
            <a:r>
              <a:rPr lang="en-US" altLang="zh-CN" sz="2000" b="1" dirty="0" smtClean="0">
                <a:latin typeface="+mn-ea"/>
              </a:rPr>
              <a:t>GPS</a:t>
            </a:r>
            <a:r>
              <a:rPr lang="zh-CN" altLang="en-US" sz="2000" b="1" dirty="0" smtClean="0">
                <a:latin typeface="+mn-ea"/>
              </a:rPr>
              <a:t>，编程的表处理技术和</a:t>
            </a:r>
            <a:r>
              <a:rPr lang="en-US" altLang="zh-CN" sz="2000" b="1" dirty="0" smtClean="0">
                <a:latin typeface="+mn-ea"/>
              </a:rPr>
              <a:t>NSS</a:t>
            </a:r>
            <a:r>
              <a:rPr lang="zh-CN" altLang="en-US" sz="2000" b="1" dirty="0" smtClean="0">
                <a:latin typeface="+mn-ea"/>
              </a:rPr>
              <a:t>国际象棋机。</a:t>
            </a:r>
            <a:endParaRPr lang="zh-CN" altLang="en-US" sz="2000" b="1" dirty="0" smtClean="0">
              <a:latin typeface="+mn-ea"/>
            </a:endParaRPr>
          </a:p>
          <a:p>
            <a:pPr lvl="1" indent="0" fontAlgn="auto">
              <a:lnSpc>
                <a:spcPts val="3000"/>
              </a:lnSpc>
              <a:spcBef>
                <a:spcPts val="0"/>
              </a:spcBef>
              <a:buClr>
                <a:srgbClr val="0000FF"/>
              </a:buClr>
            </a:pPr>
            <a:r>
              <a:rPr lang="en-US" altLang="zh-CN" sz="2000" b="1" dirty="0" smtClean="0">
                <a:latin typeface="+mn-ea"/>
              </a:rPr>
              <a:t>IBM</a:t>
            </a:r>
            <a:r>
              <a:rPr lang="zh-CN" altLang="en-US" sz="2000" b="1" dirty="0" smtClean="0">
                <a:latin typeface="+mn-ea"/>
              </a:rPr>
              <a:t>研究小组：</a:t>
            </a:r>
            <a:r>
              <a:rPr lang="en-US" altLang="zh-CN" sz="2000" b="1" dirty="0" err="1" smtClean="0">
                <a:latin typeface="+mn-ea"/>
              </a:rPr>
              <a:t>A.Samuel</a:t>
            </a:r>
            <a:r>
              <a:rPr lang="zh-CN" altLang="en-US" sz="2000" b="1" dirty="0" smtClean="0">
                <a:latin typeface="+mn-ea"/>
              </a:rPr>
              <a:t>西洋跳棋程序， </a:t>
            </a:r>
            <a:r>
              <a:rPr lang="en-US" altLang="zh-CN" sz="2000" b="1" dirty="0" smtClean="0">
                <a:latin typeface="+mn-ea"/>
              </a:rPr>
              <a:t>1962</a:t>
            </a:r>
            <a:r>
              <a:rPr lang="zh-CN" altLang="en-US" sz="2000" b="1" dirty="0" smtClean="0">
                <a:latin typeface="+mn-ea"/>
              </a:rPr>
              <a:t>年，战胜了美国的一个州冠军。</a:t>
            </a:r>
            <a:endParaRPr lang="zh-CN" altLang="en-US" sz="2000" b="1" dirty="0" smtClean="0">
              <a:latin typeface="+mn-ea"/>
            </a:endParaRPr>
          </a:p>
          <a:p>
            <a:pPr lvl="1" indent="0" fontAlgn="auto">
              <a:lnSpc>
                <a:spcPts val="3000"/>
              </a:lnSpc>
              <a:spcBef>
                <a:spcPts val="0"/>
              </a:spcBef>
              <a:buClr>
                <a:srgbClr val="0000FF"/>
              </a:buClr>
            </a:pPr>
            <a:r>
              <a:rPr lang="en-US" altLang="zh-CN" sz="2000" b="1" dirty="0" smtClean="0">
                <a:latin typeface="+mn-ea"/>
              </a:rPr>
              <a:t>MIT</a:t>
            </a:r>
            <a:r>
              <a:rPr lang="zh-CN" altLang="en-US" sz="2000" b="1" dirty="0" smtClean="0">
                <a:latin typeface="+mn-ea"/>
              </a:rPr>
              <a:t>研究小组：</a:t>
            </a:r>
            <a:r>
              <a:rPr lang="en-US" altLang="zh-CN" sz="2000" b="1" dirty="0" smtClean="0">
                <a:latin typeface="+mn-ea"/>
              </a:rPr>
              <a:t>1959</a:t>
            </a:r>
            <a:r>
              <a:rPr lang="zh-CN" altLang="en-US" sz="2000" b="1" dirty="0" smtClean="0">
                <a:latin typeface="+mn-ea"/>
              </a:rPr>
              <a:t>年，</a:t>
            </a:r>
            <a:r>
              <a:rPr lang="en-US" altLang="zh-CN" sz="2000" b="1" dirty="0" smtClean="0">
                <a:latin typeface="+mn-ea"/>
              </a:rPr>
              <a:t>McCarthy</a:t>
            </a:r>
            <a:r>
              <a:rPr lang="zh-CN" altLang="en-US" sz="2000" b="1" dirty="0" smtClean="0">
                <a:latin typeface="+mn-ea"/>
              </a:rPr>
              <a:t>发明了人工智能主要的语言：</a:t>
            </a:r>
            <a:r>
              <a:rPr lang="en-US" altLang="zh-CN" sz="2000" b="1" dirty="0" smtClean="0">
                <a:latin typeface="+mn-ea"/>
              </a:rPr>
              <a:t>LISP</a:t>
            </a:r>
            <a:r>
              <a:rPr lang="zh-CN" altLang="en-US" sz="2000" b="1" dirty="0" smtClean="0">
                <a:latin typeface="+mn-ea"/>
              </a:rPr>
              <a:t>。</a:t>
            </a:r>
            <a:r>
              <a:rPr lang="en-US" altLang="zh-CN" sz="2000" b="1" dirty="0" smtClean="0">
                <a:latin typeface="+mn-ea"/>
              </a:rPr>
              <a:t>1958</a:t>
            </a:r>
            <a:r>
              <a:rPr lang="zh-CN" altLang="en-US" sz="2000" b="1" dirty="0" smtClean="0">
                <a:latin typeface="+mn-ea"/>
              </a:rPr>
              <a:t>年开发了的行动计划咨询系统。</a:t>
            </a:r>
            <a:r>
              <a:rPr lang="en-US" altLang="zh-CN" sz="2000" b="1" dirty="0" smtClean="0">
                <a:latin typeface="+mn-ea"/>
              </a:rPr>
              <a:t>1960</a:t>
            </a:r>
            <a:r>
              <a:rPr lang="zh-CN" altLang="en-US" sz="2000" b="1" dirty="0" smtClean="0">
                <a:latin typeface="+mn-ea"/>
              </a:rPr>
              <a:t>年</a:t>
            </a:r>
            <a:r>
              <a:rPr lang="en-US" altLang="zh-CN" sz="2000" b="1" dirty="0" err="1" smtClean="0">
                <a:latin typeface="+mn-ea"/>
              </a:rPr>
              <a:t>Minsky</a:t>
            </a:r>
            <a:r>
              <a:rPr lang="zh-CN" altLang="en-US" sz="2000" b="1" dirty="0" smtClean="0">
                <a:latin typeface="+mn-ea"/>
              </a:rPr>
              <a:t>的论文：走向人工智能的步骤。</a:t>
            </a:r>
            <a:endParaRPr lang="zh-CN" altLang="en-US" sz="2000" b="1" dirty="0" smtClean="0">
              <a:latin typeface="+mn-ea"/>
            </a:endParaRPr>
          </a:p>
          <a:p>
            <a:pPr lvl="1" indent="0" fontAlgn="auto">
              <a:lnSpc>
                <a:spcPts val="3000"/>
              </a:lnSpc>
              <a:spcBef>
                <a:spcPts val="0"/>
              </a:spcBef>
              <a:buClr>
                <a:srgbClr val="0000FF"/>
              </a:buClr>
            </a:pPr>
            <a:r>
              <a:rPr lang="zh-CN" altLang="en-US" sz="2000" b="1" dirty="0" smtClean="0">
                <a:latin typeface="+mn-ea"/>
              </a:rPr>
              <a:t>其他：</a:t>
            </a:r>
            <a:r>
              <a:rPr lang="en-US" altLang="zh-CN" sz="2000" b="1" dirty="0" smtClean="0">
                <a:latin typeface="+mn-ea"/>
              </a:rPr>
              <a:t>1956</a:t>
            </a:r>
            <a:r>
              <a:rPr lang="zh-CN" altLang="en-US" sz="2000" b="1" dirty="0" smtClean="0">
                <a:latin typeface="+mn-ea"/>
              </a:rPr>
              <a:t>年</a:t>
            </a:r>
            <a:r>
              <a:rPr lang="en-US" altLang="zh-CN" sz="2000" b="1" dirty="0" err="1" smtClean="0">
                <a:latin typeface="+mn-ea"/>
              </a:rPr>
              <a:t>N.Chomsky</a:t>
            </a:r>
            <a:r>
              <a:rPr lang="zh-CN" altLang="en-US" sz="2000" b="1" dirty="0" smtClean="0">
                <a:latin typeface="+mn-ea"/>
              </a:rPr>
              <a:t>的文法体系、</a:t>
            </a:r>
            <a:r>
              <a:rPr lang="en-US" altLang="zh-CN" sz="2000" b="1" dirty="0" smtClean="0">
                <a:latin typeface="+mn-ea"/>
              </a:rPr>
              <a:t>1958</a:t>
            </a:r>
            <a:r>
              <a:rPr lang="zh-CN" altLang="en-US" sz="2000" b="1" dirty="0" smtClean="0">
                <a:latin typeface="+mn-ea"/>
              </a:rPr>
              <a:t>年</a:t>
            </a:r>
            <a:r>
              <a:rPr lang="en-US" altLang="zh-CN" sz="2000" b="1" dirty="0" err="1" smtClean="0">
                <a:latin typeface="+mn-ea"/>
              </a:rPr>
              <a:t>Shelffridge</a:t>
            </a:r>
            <a:r>
              <a:rPr lang="zh-CN" altLang="en-US" sz="2000" b="1" dirty="0" smtClean="0">
                <a:latin typeface="+mn-ea"/>
              </a:rPr>
              <a:t>的模式识别系统</a:t>
            </a:r>
            <a:endParaRPr lang="zh-CN" altLang="en-US" sz="2000" b="1" dirty="0" smtClean="0">
              <a:latin typeface="+mn-ea"/>
            </a:endParaRPr>
          </a:p>
        </p:txBody>
      </p:sp>
      <p:sp>
        <p:nvSpPr>
          <p:cNvPr id="5"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人工智能的起源与研究现状</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6" name="直接连接符 5"/>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51639" y="951900"/>
            <a:ext cx="5130800" cy="836612"/>
          </a:xfrm>
        </p:spPr>
        <p:txBody>
          <a:bodyPr>
            <a:normAutofit/>
          </a:bodyPr>
          <a:lstStyle/>
          <a:p>
            <a:pPr algn="l" eaLnBrk="1" hangingPunct="1"/>
            <a:r>
              <a:rPr lang="zh-CN" altLang="en-US" sz="2800" b="1" dirty="0" smtClean="0">
                <a:solidFill>
                  <a:srgbClr val="310BD5"/>
                </a:solidFill>
                <a:latin typeface="+mn-ea"/>
                <a:ea typeface="+mn-ea"/>
              </a:rPr>
              <a:t>发展时期（</a:t>
            </a:r>
            <a:r>
              <a:rPr lang="en-US" altLang="zh-CN" sz="2800" b="1" dirty="0" smtClean="0">
                <a:solidFill>
                  <a:srgbClr val="310BD5"/>
                </a:solidFill>
                <a:latin typeface="+mn-ea"/>
                <a:ea typeface="+mn-ea"/>
              </a:rPr>
              <a:t>1961</a:t>
            </a:r>
            <a:r>
              <a:rPr lang="zh-CN" altLang="en-US" sz="2800" b="1" dirty="0" smtClean="0">
                <a:solidFill>
                  <a:srgbClr val="310BD5"/>
                </a:solidFill>
                <a:latin typeface="+mn-ea"/>
                <a:ea typeface="+mn-ea"/>
              </a:rPr>
              <a:t>年以后）</a:t>
            </a:r>
            <a:endParaRPr lang="zh-CN" altLang="en-US" sz="2800" b="1" dirty="0" smtClean="0">
              <a:solidFill>
                <a:srgbClr val="310BD5"/>
              </a:solidFill>
              <a:latin typeface="+mn-ea"/>
              <a:ea typeface="+mn-ea"/>
            </a:endParaRPr>
          </a:p>
        </p:txBody>
      </p:sp>
      <p:sp>
        <p:nvSpPr>
          <p:cNvPr id="38915" name="Rectangle 3"/>
          <p:cNvSpPr>
            <a:spLocks noGrp="1" noChangeArrowheads="1"/>
          </p:cNvSpPr>
          <p:nvPr>
            <p:ph type="body" idx="1"/>
          </p:nvPr>
        </p:nvSpPr>
        <p:spPr>
          <a:xfrm>
            <a:off x="395605" y="1788160"/>
            <a:ext cx="8208645" cy="4608195"/>
          </a:xfrm>
        </p:spPr>
        <p:txBody>
          <a:bodyPr>
            <a:normAutofit lnSpcReduction="10000"/>
          </a:bodyPr>
          <a:lstStyle/>
          <a:p>
            <a:pPr eaLnBrk="1" hangingPunct="1">
              <a:lnSpc>
                <a:spcPct val="120000"/>
              </a:lnSpc>
              <a:spcBef>
                <a:spcPts val="20"/>
              </a:spcBef>
              <a:spcAft>
                <a:spcPts val="0"/>
              </a:spcAft>
              <a:buSzTx/>
            </a:pPr>
            <a:r>
              <a:rPr lang="zh-CN" altLang="en-US" sz="2000" b="1" dirty="0" smtClean="0">
                <a:latin typeface="+mn-ea"/>
              </a:rPr>
              <a:t>符号主义学派方面 </a:t>
            </a:r>
            <a:endParaRPr lang="zh-CN" altLang="en-US" sz="2000" b="1" dirty="0" smtClean="0">
              <a:latin typeface="+mn-ea"/>
            </a:endParaRPr>
          </a:p>
          <a:p>
            <a:pPr lvl="1" eaLnBrk="1" hangingPunct="1">
              <a:lnSpc>
                <a:spcPct val="120000"/>
              </a:lnSpc>
              <a:spcBef>
                <a:spcPts val="20"/>
              </a:spcBef>
              <a:spcAft>
                <a:spcPts val="0"/>
              </a:spcAft>
              <a:buClr>
                <a:srgbClr val="0000FF"/>
              </a:buClr>
            </a:pPr>
            <a:r>
              <a:rPr lang="zh-CN" altLang="en-US" sz="2000" b="1" dirty="0" smtClean="0">
                <a:latin typeface="+mn-ea"/>
              </a:rPr>
              <a:t>归结原理推动了定理证明技术的发展。专家系统和知识工程技术已应用到各种计算机应用系统中，出现了智能管理信息系统、智能决策支持系统、智能控制系统、智能</a:t>
            </a:r>
            <a:r>
              <a:rPr lang="en-US" altLang="zh-CN" sz="2000" b="1" dirty="0" smtClean="0">
                <a:latin typeface="+mn-ea"/>
              </a:rPr>
              <a:t>CAD</a:t>
            </a:r>
            <a:r>
              <a:rPr lang="zh-CN" altLang="en-US" sz="2000" b="1" dirty="0" smtClean="0">
                <a:latin typeface="+mn-ea"/>
              </a:rPr>
              <a:t>系统、智能</a:t>
            </a:r>
            <a:r>
              <a:rPr lang="en-US" altLang="zh-CN" sz="2000" b="1" dirty="0" smtClean="0">
                <a:latin typeface="+mn-ea"/>
              </a:rPr>
              <a:t>CAI</a:t>
            </a:r>
            <a:r>
              <a:rPr lang="zh-CN" altLang="en-US" sz="2000" b="1" dirty="0" smtClean="0">
                <a:latin typeface="+mn-ea"/>
              </a:rPr>
              <a:t>系统、智能数据库系统和智能多媒体系统等等。知识表示、不确定性推理、机器学习等方面都取得了重大的进展。</a:t>
            </a:r>
            <a:endParaRPr lang="zh-CN" altLang="en-US" sz="2000" b="1" dirty="0" smtClean="0">
              <a:latin typeface="+mn-ea"/>
            </a:endParaRPr>
          </a:p>
          <a:p>
            <a:pPr eaLnBrk="1" hangingPunct="1">
              <a:lnSpc>
                <a:spcPct val="120000"/>
              </a:lnSpc>
              <a:spcBef>
                <a:spcPts val="20"/>
              </a:spcBef>
              <a:spcAft>
                <a:spcPts val="0"/>
              </a:spcAft>
              <a:buSzTx/>
            </a:pPr>
            <a:r>
              <a:rPr lang="zh-CN" altLang="en-US" sz="2000" b="1" dirty="0" smtClean="0">
                <a:latin typeface="+mn-ea"/>
              </a:rPr>
              <a:t>连接主义学派方面</a:t>
            </a:r>
            <a:endParaRPr lang="zh-CN" altLang="en-US" sz="2000" b="1" dirty="0" smtClean="0">
              <a:latin typeface="+mn-ea"/>
            </a:endParaRPr>
          </a:p>
          <a:p>
            <a:pPr lvl="1" eaLnBrk="1" hangingPunct="1">
              <a:lnSpc>
                <a:spcPct val="120000"/>
              </a:lnSpc>
              <a:spcBef>
                <a:spcPts val="20"/>
              </a:spcBef>
              <a:spcAft>
                <a:spcPts val="0"/>
              </a:spcAft>
              <a:buClr>
                <a:srgbClr val="0000FF"/>
              </a:buClr>
            </a:pPr>
            <a:r>
              <a:rPr lang="zh-CN" altLang="en-US" sz="2000" b="1" dirty="0" smtClean="0">
                <a:latin typeface="+mn-ea"/>
              </a:rPr>
              <a:t>神经网络在智能控制、语言识别与合成、图形文字识别、数据压缩、知识工程、最优化问题求解和智能计算机等领域进行了实践并取得了一系列的成果</a:t>
            </a:r>
            <a:endParaRPr lang="zh-CN" altLang="en-US" sz="2000" b="1" dirty="0" smtClean="0">
              <a:latin typeface="+mn-ea"/>
            </a:endParaRPr>
          </a:p>
          <a:p>
            <a:pPr eaLnBrk="1" hangingPunct="1">
              <a:lnSpc>
                <a:spcPct val="120000"/>
              </a:lnSpc>
              <a:spcBef>
                <a:spcPts val="20"/>
              </a:spcBef>
              <a:spcAft>
                <a:spcPts val="0"/>
              </a:spcAft>
              <a:buSzTx/>
            </a:pPr>
            <a:r>
              <a:rPr lang="zh-CN" altLang="en-US" sz="2000" b="1" dirty="0" smtClean="0">
                <a:latin typeface="+mn-ea"/>
              </a:rPr>
              <a:t>行为主义学派方面</a:t>
            </a:r>
            <a:endParaRPr lang="zh-CN" altLang="en-US" sz="2000" b="1" dirty="0" smtClean="0">
              <a:latin typeface="+mn-ea"/>
            </a:endParaRPr>
          </a:p>
          <a:p>
            <a:pPr lvl="1" eaLnBrk="1" hangingPunct="1">
              <a:lnSpc>
                <a:spcPct val="120000"/>
              </a:lnSpc>
              <a:spcBef>
                <a:spcPts val="20"/>
              </a:spcBef>
              <a:spcAft>
                <a:spcPts val="0"/>
              </a:spcAft>
              <a:buClr>
                <a:srgbClr val="0000FF"/>
              </a:buClr>
            </a:pPr>
            <a:r>
              <a:rPr lang="en-US" altLang="zh-CN" sz="2000" b="1" dirty="0" smtClean="0">
                <a:latin typeface="+mn-ea"/>
              </a:rPr>
              <a:t>Brooks</a:t>
            </a:r>
            <a:r>
              <a:rPr lang="zh-CN" altLang="en-US" sz="2000" b="1" dirty="0" smtClean="0">
                <a:latin typeface="+mn-ea"/>
              </a:rPr>
              <a:t>等人的六脚行走机器人，是一种基于感知</a:t>
            </a:r>
            <a:r>
              <a:rPr lang="en-US" altLang="zh-CN" sz="2000" b="1" dirty="0" smtClean="0">
                <a:latin typeface="+mn-ea"/>
              </a:rPr>
              <a:t>-</a:t>
            </a:r>
            <a:r>
              <a:rPr lang="zh-CN" altLang="en-US" sz="2000" b="1" dirty="0" smtClean="0">
                <a:latin typeface="+mn-ea"/>
              </a:rPr>
              <a:t>动作模式的模拟昆虫行为的控制系统。</a:t>
            </a:r>
            <a:endParaRPr lang="zh-CN" altLang="en-US" sz="2000" b="1" dirty="0" smtClean="0">
              <a:latin typeface="+mn-ea"/>
            </a:endParaRPr>
          </a:p>
        </p:txBody>
      </p:sp>
      <p:sp>
        <p:nvSpPr>
          <p:cNvPr id="5" name="Rectangle 2"/>
          <p:cNvSpPr txBox="1">
            <a:spLocks noChangeArrowheads="1"/>
          </p:cNvSpPr>
          <p:nvPr/>
        </p:nvSpPr>
        <p:spPr bwMode="auto">
          <a:xfrm>
            <a:off x="1691680" y="260648"/>
            <a:ext cx="5544616" cy="592124"/>
          </a:xfrm>
          <a:prstGeom prst="rect">
            <a:avLst/>
          </a:prstGeom>
          <a:noFill/>
          <a:ln w="9525">
            <a:noFill/>
            <a:miter lim="800000"/>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人工智能的起源与研究现状</a:t>
            </a:r>
            <a:endParaRPr kumimoji="0" lang="zh-CN" altLang="en-US" sz="32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cxnSp>
        <p:nvCxnSpPr>
          <p:cNvPr id="6" name="直接连接符 5"/>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067471" y="197530"/>
            <a:ext cx="4462462" cy="641350"/>
          </a:xfrm>
          <a:solidFill>
            <a:schemeClr val="bg2">
              <a:lumMod val="90000"/>
            </a:schemeClr>
          </a:solidFill>
        </p:spPr>
        <p:txBody>
          <a:bodyPr/>
          <a:lstStyle/>
          <a:p>
            <a:pPr algn="ctr" eaLnBrk="1" hangingPunct="1"/>
            <a:r>
              <a:rPr lang="zh-CN" altLang="en-US" sz="2800" b="1" dirty="0" smtClean="0">
                <a:latin typeface="+mn-ea"/>
                <a:ea typeface="+mn-ea"/>
              </a:rPr>
              <a:t>人工智能研究的经典课题</a:t>
            </a:r>
            <a:endParaRPr lang="zh-CN" altLang="en-US" sz="2800" b="1" dirty="0" smtClean="0">
              <a:latin typeface="+mn-ea"/>
              <a:ea typeface="+mn-ea"/>
            </a:endParaRPr>
          </a:p>
        </p:txBody>
      </p:sp>
      <p:sp>
        <p:nvSpPr>
          <p:cNvPr id="39939" name="Rectangle 3"/>
          <p:cNvSpPr>
            <a:spLocks noGrp="1" noChangeArrowheads="1"/>
          </p:cNvSpPr>
          <p:nvPr>
            <p:ph type="body" idx="1"/>
          </p:nvPr>
        </p:nvSpPr>
        <p:spPr>
          <a:xfrm>
            <a:off x="251460" y="1124585"/>
            <a:ext cx="7542530" cy="5169535"/>
          </a:xfrm>
        </p:spPr>
        <p:txBody>
          <a:bodyPr>
            <a:normAutofit/>
          </a:bodyPr>
          <a:lstStyle/>
          <a:p>
            <a:pPr marL="609600" indent="-609600" eaLnBrk="1" hangingPunct="1">
              <a:lnSpc>
                <a:spcPct val="150000"/>
              </a:lnSpc>
            </a:pPr>
            <a:r>
              <a:rPr lang="zh-CN" altLang="en-US" sz="2000" b="1" dirty="0" smtClean="0">
                <a:latin typeface="华文楷体" panose="02010600040101010101" charset="-122"/>
                <a:ea typeface="华文楷体" panose="02010600040101010101" charset="-122"/>
                <a:cs typeface="华文楷体" panose="02010600040101010101" charset="-122"/>
              </a:rPr>
              <a:t>自然语言理解</a:t>
            </a:r>
            <a:r>
              <a:rPr lang="en-US" altLang="zh-CN" sz="2000" b="1" dirty="0" smtClean="0">
                <a:latin typeface="华文楷体" panose="02010600040101010101" charset="-122"/>
                <a:ea typeface="华文楷体" panose="02010600040101010101" charset="-122"/>
                <a:cs typeface="华文楷体" panose="02010600040101010101" charset="-122"/>
              </a:rPr>
              <a:t>(natural language understanding)</a:t>
            </a:r>
            <a:endParaRPr lang="en-US" altLang="zh-CN" sz="2000" b="1" dirty="0" smtClean="0">
              <a:latin typeface="华文楷体" panose="02010600040101010101" charset="-122"/>
              <a:ea typeface="华文楷体" panose="02010600040101010101" charset="-122"/>
              <a:cs typeface="华文楷体" panose="02010600040101010101" charset="-122"/>
            </a:endParaRPr>
          </a:p>
          <a:p>
            <a:pPr marL="609600" indent="-609600" eaLnBrk="1" hangingPunct="1">
              <a:lnSpc>
                <a:spcPct val="150000"/>
              </a:lnSpc>
            </a:pPr>
            <a:r>
              <a:rPr lang="zh-CN" altLang="en-US" sz="2000" b="1" dirty="0" smtClean="0">
                <a:latin typeface="华文楷体" panose="02010600040101010101" charset="-122"/>
                <a:ea typeface="华文楷体" panose="02010600040101010101" charset="-122"/>
                <a:cs typeface="华文楷体" panose="02010600040101010101" charset="-122"/>
              </a:rPr>
              <a:t>数据库智能检索</a:t>
            </a:r>
            <a:r>
              <a:rPr lang="en-US" altLang="zh-CN" sz="2000" b="1" dirty="0" smtClean="0">
                <a:latin typeface="华文楷体" panose="02010600040101010101" charset="-122"/>
                <a:ea typeface="华文楷体" panose="02010600040101010101" charset="-122"/>
                <a:cs typeface="华文楷体" panose="02010600040101010101" charset="-122"/>
              </a:rPr>
              <a:t>(intelligent retrieval from database)</a:t>
            </a:r>
            <a:endParaRPr lang="en-US" altLang="zh-CN" sz="2000" b="1" dirty="0" smtClean="0">
              <a:latin typeface="华文楷体" panose="02010600040101010101" charset="-122"/>
              <a:ea typeface="华文楷体" panose="02010600040101010101" charset="-122"/>
              <a:cs typeface="华文楷体" panose="02010600040101010101" charset="-122"/>
            </a:endParaRPr>
          </a:p>
          <a:p>
            <a:pPr marL="609600" indent="-609600" eaLnBrk="1" hangingPunct="1">
              <a:lnSpc>
                <a:spcPct val="150000"/>
              </a:lnSpc>
            </a:pPr>
            <a:r>
              <a:rPr lang="zh-CN" altLang="en-US" sz="2000" b="1" dirty="0" smtClean="0">
                <a:latin typeface="华文楷体" panose="02010600040101010101" charset="-122"/>
                <a:ea typeface="华文楷体" panose="02010600040101010101" charset="-122"/>
                <a:cs typeface="华文楷体" panose="02010600040101010101" charset="-122"/>
              </a:rPr>
              <a:t>专家咨询系统</a:t>
            </a:r>
            <a:r>
              <a:rPr lang="en-US" altLang="zh-CN" sz="2000" b="1" dirty="0" smtClean="0">
                <a:latin typeface="华文楷体" panose="02010600040101010101" charset="-122"/>
                <a:ea typeface="华文楷体" panose="02010600040101010101" charset="-122"/>
                <a:cs typeface="华文楷体" panose="02010600040101010101" charset="-122"/>
              </a:rPr>
              <a:t>(expert consulting system)</a:t>
            </a:r>
            <a:endParaRPr lang="en-US" altLang="zh-CN" sz="2000" b="1" dirty="0" smtClean="0">
              <a:latin typeface="华文楷体" panose="02010600040101010101" charset="-122"/>
              <a:ea typeface="华文楷体" panose="02010600040101010101" charset="-122"/>
              <a:cs typeface="华文楷体" panose="02010600040101010101" charset="-122"/>
            </a:endParaRPr>
          </a:p>
          <a:p>
            <a:pPr marL="609600" indent="-609600" eaLnBrk="1" hangingPunct="1">
              <a:lnSpc>
                <a:spcPct val="150000"/>
              </a:lnSpc>
            </a:pPr>
            <a:r>
              <a:rPr lang="zh-CN" altLang="en-US" sz="2000" b="1" dirty="0" smtClean="0">
                <a:latin typeface="华文楷体" panose="02010600040101010101" charset="-122"/>
                <a:ea typeface="华文楷体" panose="02010600040101010101" charset="-122"/>
                <a:cs typeface="华文楷体" panose="02010600040101010101" charset="-122"/>
              </a:rPr>
              <a:t>定理机器证明</a:t>
            </a:r>
            <a:r>
              <a:rPr lang="en-US" altLang="zh-CN" sz="2000" b="1" dirty="0" smtClean="0">
                <a:latin typeface="华文楷体" panose="02010600040101010101" charset="-122"/>
                <a:ea typeface="华文楷体" panose="02010600040101010101" charset="-122"/>
                <a:cs typeface="华文楷体" panose="02010600040101010101" charset="-122"/>
              </a:rPr>
              <a:t>(theorem proving)</a:t>
            </a:r>
            <a:endParaRPr lang="en-US" altLang="zh-CN" sz="2000" b="1" dirty="0" smtClean="0">
              <a:latin typeface="华文楷体" panose="02010600040101010101" charset="-122"/>
              <a:ea typeface="华文楷体" panose="02010600040101010101" charset="-122"/>
              <a:cs typeface="华文楷体" panose="02010600040101010101" charset="-122"/>
            </a:endParaRPr>
          </a:p>
          <a:p>
            <a:pPr marL="609600" indent="-609600" eaLnBrk="1" hangingPunct="1">
              <a:lnSpc>
                <a:spcPct val="150000"/>
              </a:lnSpc>
            </a:pPr>
            <a:r>
              <a:rPr lang="zh-CN" altLang="en-US" sz="2000" b="1" dirty="0" smtClean="0">
                <a:latin typeface="华文楷体" panose="02010600040101010101" charset="-122"/>
                <a:ea typeface="华文楷体" panose="02010600040101010101" charset="-122"/>
                <a:cs typeface="华文楷体" panose="02010600040101010101" charset="-122"/>
              </a:rPr>
              <a:t>博弈</a:t>
            </a:r>
            <a:r>
              <a:rPr lang="en-US" altLang="zh-CN" sz="2000" b="1" dirty="0" smtClean="0">
                <a:latin typeface="华文楷体" panose="02010600040101010101" charset="-122"/>
                <a:ea typeface="华文楷体" panose="02010600040101010101" charset="-122"/>
                <a:cs typeface="华文楷体" panose="02010600040101010101" charset="-122"/>
              </a:rPr>
              <a:t>(game playing)</a:t>
            </a:r>
            <a:endParaRPr lang="en-US" altLang="zh-CN" sz="2000" b="1" dirty="0" smtClean="0">
              <a:latin typeface="华文楷体" panose="02010600040101010101" charset="-122"/>
              <a:ea typeface="华文楷体" panose="02010600040101010101" charset="-122"/>
              <a:cs typeface="华文楷体" panose="02010600040101010101" charset="-122"/>
            </a:endParaRPr>
          </a:p>
          <a:p>
            <a:pPr marL="609600" indent="-609600" eaLnBrk="1" hangingPunct="1">
              <a:lnSpc>
                <a:spcPct val="150000"/>
              </a:lnSpc>
            </a:pPr>
            <a:r>
              <a:rPr lang="zh-CN" altLang="en-US" sz="2000" b="1" dirty="0" smtClean="0">
                <a:latin typeface="华文楷体" panose="02010600040101010101" charset="-122"/>
                <a:ea typeface="华文楷体" panose="02010600040101010101" charset="-122"/>
                <a:cs typeface="华文楷体" panose="02010600040101010101" charset="-122"/>
              </a:rPr>
              <a:t>机器人学</a:t>
            </a:r>
            <a:r>
              <a:rPr lang="en-US" altLang="zh-CN" sz="2000" b="1" dirty="0" smtClean="0">
                <a:latin typeface="华文楷体" panose="02010600040101010101" charset="-122"/>
                <a:ea typeface="华文楷体" panose="02010600040101010101" charset="-122"/>
                <a:cs typeface="华文楷体" panose="02010600040101010101" charset="-122"/>
              </a:rPr>
              <a:t>(robotics)</a:t>
            </a:r>
            <a:endParaRPr lang="en-US" altLang="zh-CN" sz="2000" b="1" dirty="0" smtClean="0">
              <a:latin typeface="华文楷体" panose="02010600040101010101" charset="-122"/>
              <a:ea typeface="华文楷体" panose="02010600040101010101" charset="-122"/>
              <a:cs typeface="华文楷体" panose="02010600040101010101" charset="-122"/>
            </a:endParaRPr>
          </a:p>
          <a:p>
            <a:pPr marL="609600" indent="-609600" eaLnBrk="1" hangingPunct="1">
              <a:lnSpc>
                <a:spcPct val="150000"/>
              </a:lnSpc>
            </a:pPr>
            <a:r>
              <a:rPr lang="zh-CN" altLang="en-US" sz="2000" b="1" dirty="0" smtClean="0">
                <a:latin typeface="华文楷体" panose="02010600040101010101" charset="-122"/>
                <a:ea typeface="华文楷体" panose="02010600040101010101" charset="-122"/>
                <a:cs typeface="华文楷体" panose="02010600040101010101" charset="-122"/>
              </a:rPr>
              <a:t>自动程序设计</a:t>
            </a:r>
            <a:r>
              <a:rPr lang="en-US" altLang="zh-CN" sz="2000" b="1" dirty="0" smtClean="0">
                <a:latin typeface="华文楷体" panose="02010600040101010101" charset="-122"/>
                <a:ea typeface="华文楷体" panose="02010600040101010101" charset="-122"/>
                <a:cs typeface="华文楷体" panose="02010600040101010101" charset="-122"/>
              </a:rPr>
              <a:t>(automatic programming)</a:t>
            </a:r>
            <a:endParaRPr lang="en-US" altLang="zh-CN" sz="2000" b="1" dirty="0" smtClean="0">
              <a:latin typeface="华文楷体" panose="02010600040101010101" charset="-122"/>
              <a:ea typeface="华文楷体" panose="02010600040101010101" charset="-122"/>
              <a:cs typeface="华文楷体" panose="02010600040101010101" charset="-122"/>
            </a:endParaRPr>
          </a:p>
          <a:p>
            <a:pPr marL="609600" indent="-609600" eaLnBrk="1" hangingPunct="1">
              <a:lnSpc>
                <a:spcPct val="150000"/>
              </a:lnSpc>
            </a:pPr>
            <a:r>
              <a:rPr lang="zh-CN" altLang="en-US" sz="2000" b="1" dirty="0" smtClean="0">
                <a:latin typeface="华文楷体" panose="02010600040101010101" charset="-122"/>
                <a:ea typeface="华文楷体" panose="02010600040101010101" charset="-122"/>
                <a:cs typeface="华文楷体" panose="02010600040101010101" charset="-122"/>
              </a:rPr>
              <a:t>组合调度问题</a:t>
            </a:r>
            <a:r>
              <a:rPr lang="en-US" altLang="zh-CN" sz="2000" b="1" dirty="0" smtClean="0">
                <a:latin typeface="华文楷体" panose="02010600040101010101" charset="-122"/>
                <a:ea typeface="华文楷体" panose="02010600040101010101" charset="-122"/>
                <a:cs typeface="华文楷体" panose="02010600040101010101" charset="-122"/>
              </a:rPr>
              <a:t>(combinatorial and scheduling problem)</a:t>
            </a:r>
            <a:endParaRPr lang="en-US" altLang="zh-CN" sz="2000" b="1" dirty="0" smtClean="0">
              <a:latin typeface="华文楷体" panose="02010600040101010101" charset="-122"/>
              <a:ea typeface="华文楷体" panose="02010600040101010101" charset="-122"/>
              <a:cs typeface="华文楷体" panose="02010600040101010101" charset="-122"/>
            </a:endParaRPr>
          </a:p>
          <a:p>
            <a:pPr marL="609600" indent="-609600" eaLnBrk="1" hangingPunct="1">
              <a:lnSpc>
                <a:spcPct val="150000"/>
              </a:lnSpc>
            </a:pPr>
            <a:r>
              <a:rPr lang="zh-CN" altLang="en-US" sz="2000" b="1" dirty="0" smtClean="0">
                <a:latin typeface="华文楷体" panose="02010600040101010101" charset="-122"/>
                <a:ea typeface="华文楷体" panose="02010600040101010101" charset="-122"/>
                <a:cs typeface="华文楷体" panose="02010600040101010101" charset="-122"/>
              </a:rPr>
              <a:t>感知问题</a:t>
            </a:r>
            <a:r>
              <a:rPr lang="en-US" altLang="zh-CN" sz="2000" b="1" dirty="0" smtClean="0">
                <a:latin typeface="华文楷体" panose="02010600040101010101" charset="-122"/>
                <a:ea typeface="华文楷体" panose="02010600040101010101" charset="-122"/>
                <a:cs typeface="华文楷体" panose="02010600040101010101" charset="-122"/>
              </a:rPr>
              <a:t>(perception problems)</a:t>
            </a:r>
            <a:endParaRPr lang="en-US" altLang="zh-CN" sz="2000" b="1" dirty="0" smtClean="0">
              <a:latin typeface="华文楷体" panose="02010600040101010101" charset="-122"/>
              <a:ea typeface="华文楷体" panose="02010600040101010101" charset="-122"/>
              <a:cs typeface="华文楷体" panose="02010600040101010101" charset="-122"/>
            </a:endParaRPr>
          </a:p>
        </p:txBody>
      </p:sp>
      <p:cxnSp>
        <p:nvCxnSpPr>
          <p:cNvPr id="6" name="直接连接符 5"/>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331640" y="188640"/>
            <a:ext cx="6121400" cy="641350"/>
          </a:xfrm>
          <a:solidFill>
            <a:schemeClr val="bg2">
              <a:lumMod val="90000"/>
            </a:schemeClr>
          </a:solidFill>
        </p:spPr>
        <p:txBody>
          <a:bodyPr/>
          <a:lstStyle/>
          <a:p>
            <a:pPr algn="ctr" eaLnBrk="1" hangingPunct="1"/>
            <a:r>
              <a:rPr lang="zh-CN" altLang="en-US" sz="2800" b="1" dirty="0" smtClean="0">
                <a:latin typeface="+mn-ea"/>
                <a:ea typeface="+mn-ea"/>
              </a:rPr>
              <a:t>人工智能研究的新课题</a:t>
            </a:r>
            <a:endParaRPr lang="zh-CN" altLang="en-US" sz="2800" b="1" dirty="0" smtClean="0">
              <a:latin typeface="+mn-ea"/>
              <a:ea typeface="+mn-ea"/>
            </a:endParaRPr>
          </a:p>
        </p:txBody>
      </p:sp>
      <p:sp>
        <p:nvSpPr>
          <p:cNvPr id="40963" name="Rectangle 3"/>
          <p:cNvSpPr>
            <a:spLocks noGrp="1" noChangeArrowheads="1"/>
          </p:cNvSpPr>
          <p:nvPr>
            <p:ph type="body" idx="1"/>
          </p:nvPr>
        </p:nvSpPr>
        <p:spPr>
          <a:xfrm>
            <a:off x="403225" y="1323340"/>
            <a:ext cx="8336915" cy="3653790"/>
          </a:xfrm>
        </p:spPr>
        <p:txBody>
          <a:bodyPr/>
          <a:lstStyle/>
          <a:p>
            <a:pPr marL="609600" indent="-609600" eaLnBrk="1" hangingPunct="1">
              <a:lnSpc>
                <a:spcPct val="150000"/>
              </a:lnSpc>
            </a:pPr>
            <a:r>
              <a:rPr lang="zh-CN" altLang="en-US" sz="2000" b="1" dirty="0" smtClean="0">
                <a:latin typeface="华文楷体" panose="02010600040101010101" charset="-122"/>
                <a:ea typeface="华文楷体" panose="02010600040101010101" charset="-122"/>
                <a:cs typeface="华文楷体" panose="02010600040101010101" charset="-122"/>
              </a:rPr>
              <a:t>人工神经元网络</a:t>
            </a:r>
            <a:r>
              <a:rPr lang="en-US" altLang="zh-CN" sz="2000" b="1" dirty="0" smtClean="0">
                <a:latin typeface="华文楷体" panose="02010600040101010101" charset="-122"/>
                <a:ea typeface="华文楷体" panose="02010600040101010101" charset="-122"/>
                <a:cs typeface="华文楷体" panose="02010600040101010101" charset="-122"/>
              </a:rPr>
              <a:t>(artificial neural network)</a:t>
            </a:r>
            <a:endParaRPr lang="en-US" altLang="zh-CN" sz="2000" b="1" dirty="0" smtClean="0">
              <a:latin typeface="华文楷体" panose="02010600040101010101" charset="-122"/>
              <a:ea typeface="华文楷体" panose="02010600040101010101" charset="-122"/>
              <a:cs typeface="华文楷体" panose="02010600040101010101" charset="-122"/>
            </a:endParaRPr>
          </a:p>
          <a:p>
            <a:pPr marL="609600" indent="-609600" eaLnBrk="1" hangingPunct="1">
              <a:lnSpc>
                <a:spcPct val="150000"/>
              </a:lnSpc>
            </a:pPr>
            <a:r>
              <a:rPr lang="zh-CN" altLang="en-US" sz="2000" b="1" dirty="0" smtClean="0">
                <a:latin typeface="华文楷体" panose="02010600040101010101" charset="-122"/>
                <a:ea typeface="华文楷体" panose="02010600040101010101" charset="-122"/>
                <a:cs typeface="华文楷体" panose="02010600040101010101" charset="-122"/>
              </a:rPr>
              <a:t>智能控制</a:t>
            </a:r>
            <a:r>
              <a:rPr lang="en-US" altLang="zh-CN" sz="2000" b="1" dirty="0" smtClean="0">
                <a:latin typeface="华文楷体" panose="02010600040101010101" charset="-122"/>
                <a:ea typeface="华文楷体" panose="02010600040101010101" charset="-122"/>
                <a:cs typeface="华文楷体" panose="02010600040101010101" charset="-122"/>
              </a:rPr>
              <a:t>(intelligent control)</a:t>
            </a:r>
            <a:endParaRPr lang="en-US" altLang="zh-CN" sz="2000" b="1" dirty="0" smtClean="0">
              <a:latin typeface="华文楷体" panose="02010600040101010101" charset="-122"/>
              <a:ea typeface="华文楷体" panose="02010600040101010101" charset="-122"/>
              <a:cs typeface="华文楷体" panose="02010600040101010101" charset="-122"/>
            </a:endParaRPr>
          </a:p>
          <a:p>
            <a:pPr marL="609600" indent="-609600" eaLnBrk="1" hangingPunct="1">
              <a:lnSpc>
                <a:spcPct val="150000"/>
              </a:lnSpc>
            </a:pPr>
            <a:r>
              <a:rPr lang="zh-CN" altLang="en-US" sz="2000" b="1" dirty="0" smtClean="0">
                <a:latin typeface="华文楷体" panose="02010600040101010101" charset="-122"/>
                <a:ea typeface="华文楷体" panose="02010600040101010101" charset="-122"/>
                <a:cs typeface="华文楷体" panose="02010600040101010101" charset="-122"/>
              </a:rPr>
              <a:t>智能调度和指挥</a:t>
            </a:r>
            <a:r>
              <a:rPr lang="en-US" altLang="zh-CN" sz="2000" b="1" dirty="0" smtClean="0">
                <a:latin typeface="华文楷体" panose="02010600040101010101" charset="-122"/>
                <a:ea typeface="华文楷体" panose="02010600040101010101" charset="-122"/>
                <a:cs typeface="华文楷体" panose="02010600040101010101" charset="-122"/>
              </a:rPr>
              <a:t>(intelligent scheduling and commanding)</a:t>
            </a:r>
            <a:endParaRPr lang="en-US" altLang="zh-CN" sz="2000" b="1" dirty="0" smtClean="0">
              <a:latin typeface="华文楷体" panose="02010600040101010101" charset="-122"/>
              <a:ea typeface="华文楷体" panose="02010600040101010101" charset="-122"/>
              <a:cs typeface="华文楷体" panose="02010600040101010101" charset="-122"/>
            </a:endParaRPr>
          </a:p>
          <a:p>
            <a:pPr marL="609600" indent="-609600" eaLnBrk="1" hangingPunct="1">
              <a:lnSpc>
                <a:spcPct val="150000"/>
              </a:lnSpc>
            </a:pPr>
            <a:r>
              <a:rPr lang="zh-CN" altLang="en-US" sz="2000" b="1" dirty="0" smtClean="0">
                <a:latin typeface="华文楷体" panose="02010600040101010101" charset="-122"/>
                <a:ea typeface="华文楷体" panose="02010600040101010101" charset="-122"/>
                <a:cs typeface="华文楷体" panose="02010600040101010101" charset="-122"/>
              </a:rPr>
              <a:t>智能决策支持系统</a:t>
            </a:r>
            <a:r>
              <a:rPr lang="en-US" altLang="zh-CN" sz="2000" b="1" dirty="0" smtClean="0">
                <a:latin typeface="华文楷体" panose="02010600040101010101" charset="-122"/>
                <a:ea typeface="华文楷体" panose="02010600040101010101" charset="-122"/>
                <a:cs typeface="华文楷体" panose="02010600040101010101" charset="-122"/>
              </a:rPr>
              <a:t>intelligent decision support systems)</a:t>
            </a:r>
            <a:endParaRPr lang="en-US" altLang="zh-CN" sz="2000" b="1" dirty="0" smtClean="0">
              <a:latin typeface="华文楷体" panose="02010600040101010101" charset="-122"/>
              <a:ea typeface="华文楷体" panose="02010600040101010101" charset="-122"/>
              <a:cs typeface="华文楷体" panose="02010600040101010101" charset="-122"/>
            </a:endParaRPr>
          </a:p>
          <a:p>
            <a:pPr marL="609600" indent="-609600" eaLnBrk="1" hangingPunct="1">
              <a:lnSpc>
                <a:spcPct val="150000"/>
              </a:lnSpc>
            </a:pPr>
            <a:r>
              <a:rPr lang="zh-CN" altLang="en-US" sz="2000" b="1" dirty="0" smtClean="0">
                <a:latin typeface="华文楷体" panose="02010600040101010101" charset="-122"/>
                <a:ea typeface="华文楷体" panose="02010600040101010101" charset="-122"/>
                <a:cs typeface="华文楷体" panose="02010600040101010101" charset="-122"/>
              </a:rPr>
              <a:t>知识发现和数据挖掘</a:t>
            </a:r>
            <a:r>
              <a:rPr lang="en-US" altLang="zh-CN" sz="2000" b="1" dirty="0" smtClean="0">
                <a:latin typeface="华文楷体" panose="02010600040101010101" charset="-122"/>
                <a:ea typeface="华文楷体" panose="02010600040101010101" charset="-122"/>
                <a:cs typeface="华文楷体" panose="02010600040101010101" charset="-122"/>
              </a:rPr>
              <a:t>(knowledge discovery in database/data mining)</a:t>
            </a:r>
            <a:endParaRPr lang="en-US" altLang="zh-CN" sz="2000" b="1" dirty="0" smtClean="0">
              <a:latin typeface="华文楷体" panose="02010600040101010101" charset="-122"/>
              <a:ea typeface="华文楷体" panose="02010600040101010101" charset="-122"/>
              <a:cs typeface="华文楷体" panose="02010600040101010101" charset="-122"/>
            </a:endParaRPr>
          </a:p>
          <a:p>
            <a:pPr marL="609600" indent="-609600" eaLnBrk="1" hangingPunct="1">
              <a:lnSpc>
                <a:spcPct val="150000"/>
              </a:lnSpc>
            </a:pPr>
            <a:r>
              <a:rPr lang="zh-CN" altLang="en-US" sz="2000" b="1" dirty="0" smtClean="0">
                <a:latin typeface="华文楷体" panose="02010600040101010101" charset="-122"/>
                <a:ea typeface="华文楷体" panose="02010600040101010101" charset="-122"/>
                <a:cs typeface="华文楷体" panose="02010600040101010101" charset="-122"/>
              </a:rPr>
              <a:t>分布式人工智能</a:t>
            </a:r>
            <a:r>
              <a:rPr lang="en-US" altLang="zh-CN" sz="2000" b="1" dirty="0" smtClean="0">
                <a:latin typeface="华文楷体" panose="02010600040101010101" charset="-122"/>
                <a:ea typeface="华文楷体" panose="02010600040101010101" charset="-122"/>
                <a:cs typeface="华文楷体" panose="02010600040101010101" charset="-122"/>
              </a:rPr>
              <a:t>(distributed artificial intelligence)</a:t>
            </a:r>
            <a:endParaRPr lang="en-US" altLang="zh-CN" sz="2000" b="1" dirty="0" smtClean="0">
              <a:latin typeface="华文楷体" panose="02010600040101010101" charset="-122"/>
              <a:ea typeface="华文楷体" panose="02010600040101010101" charset="-122"/>
              <a:cs typeface="华文楷体" panose="02010600040101010101" charset="-122"/>
            </a:endParaRPr>
          </a:p>
        </p:txBody>
      </p:sp>
      <p:cxnSp>
        <p:nvCxnSpPr>
          <p:cNvPr id="6" name="直接连接符 5"/>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txBox="1">
            <a:spLocks noGrp="1" noChangeArrowheads="1"/>
          </p:cNvSpPr>
          <p:nvPr>
            <p:ph type="title"/>
          </p:nvPr>
        </p:nvSpPr>
        <p:spPr bwMode="auto">
          <a:xfrm>
            <a:off x="251460" y="302895"/>
            <a:ext cx="5523865" cy="633095"/>
          </a:xfrm>
          <a:noFill/>
          <a:ln w="9525">
            <a:noFill/>
            <a:miter lim="800000"/>
          </a:ln>
          <a:effectLst/>
        </p:spPr>
        <p:txBody>
          <a:bodyPr vert="horz" wrap="square" lIns="91440" tIns="45720" rIns="91440" bIns="45720" numCol="1" rtlCol="0" anchor="t" anchorCtr="0" compatLnSpc="1">
            <a:noAutofit/>
          </a:bodyPr>
          <a:lstStyle/>
          <a:p>
            <a:pPr lvl="0" algn="ctr" defTabSz="914400" fontAlgn="base">
              <a:buClrTx/>
              <a:buSzTx/>
              <a:buFontTx/>
              <a:defRPr/>
            </a:pPr>
            <a:r>
              <a:rPr lang="zh-CN" altLang="en-US" sz="3200" b="1" kern="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附：</a:t>
            </a:r>
            <a:r>
              <a:rPr lang="zh-CN" altLang="en-US" sz="3200" b="1" kern="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历史上的人工智能大师</a:t>
            </a:r>
            <a:endParaRPr lang="zh-CN" altLang="en-US" sz="3200" b="1" kern="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endParaRPr>
          </a:p>
        </p:txBody>
      </p:sp>
      <p:sp>
        <p:nvSpPr>
          <p:cNvPr id="41987" name="Rectangle 3"/>
          <p:cNvSpPr>
            <a:spLocks noGrp="1" noChangeArrowheads="1"/>
          </p:cNvSpPr>
          <p:nvPr>
            <p:ph type="body" idx="1"/>
          </p:nvPr>
        </p:nvSpPr>
        <p:spPr>
          <a:xfrm>
            <a:off x="395536" y="2204864"/>
            <a:ext cx="8229600" cy="648072"/>
          </a:xfrm>
        </p:spPr>
        <p:txBody>
          <a:bodyPr/>
          <a:lstStyle/>
          <a:p>
            <a:pPr eaLnBrk="1" hangingPunct="1"/>
            <a:r>
              <a:rPr lang="zh-CN" altLang="en-US" sz="2400" b="1" dirty="0" smtClean="0"/>
              <a:t>图灵奖及图灵奖得主</a:t>
            </a:r>
            <a:endParaRPr lang="zh-CN" altLang="en-US" sz="2400" b="1" dirty="0" smtClean="0"/>
          </a:p>
        </p:txBody>
      </p:sp>
      <p:sp>
        <p:nvSpPr>
          <p:cNvPr id="5" name="矩形 4"/>
          <p:cNvSpPr/>
          <p:nvPr/>
        </p:nvSpPr>
        <p:spPr>
          <a:xfrm>
            <a:off x="395536" y="3140968"/>
            <a:ext cx="8424936" cy="461665"/>
          </a:xfrm>
          <a:prstGeom prst="rect">
            <a:avLst/>
          </a:prstGeom>
        </p:spPr>
        <p:txBody>
          <a:bodyPr wrap="square">
            <a:spAutoFit/>
          </a:bodyPr>
          <a:lstStyle/>
          <a:p>
            <a:r>
              <a:rPr lang="en-US" altLang="zh-CN" sz="2400" dirty="0" smtClean="0"/>
              <a:t>http://blog.csdn.net/bitcarmanlee/article/details/52003756</a:t>
            </a:r>
            <a:endParaRPr lang="zh-CN" altLang="en-US" sz="2400" dirty="0"/>
          </a:p>
        </p:txBody>
      </p:sp>
      <p:cxnSp>
        <p:nvCxnSpPr>
          <p:cNvPr id="7" name="直接连接符 6"/>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331913" y="476250"/>
            <a:ext cx="3600450" cy="1976438"/>
          </a:xfrm>
        </p:spPr>
        <p:txBody>
          <a:bodyPr/>
          <a:lstStyle/>
          <a:p>
            <a:pPr eaLnBrk="1" hangingPunct="1"/>
            <a:r>
              <a:rPr lang="zh-CN" altLang="en-US" sz="2800" b="1" smtClean="0">
                <a:latin typeface="黑体" panose="02010609060101010101" pitchFamily="2" charset="-122"/>
                <a:ea typeface="黑体" panose="02010609060101010101" pitchFamily="2" charset="-122"/>
              </a:rPr>
              <a:t>阿伦</a:t>
            </a:r>
            <a:r>
              <a:rPr lang="en-US" altLang="zh-CN" sz="2800" b="1" smtClean="0">
                <a:latin typeface="宋体" panose="02010600030101010101" pitchFamily="2" charset="-122"/>
                <a:ea typeface="黑体" panose="02010609060101010101" pitchFamily="2" charset="-122"/>
                <a:cs typeface="Times New Roman" panose="02020603050405020304" pitchFamily="18" charset="0"/>
              </a:rPr>
              <a:t>•</a:t>
            </a:r>
            <a:r>
              <a:rPr lang="zh-CN" altLang="en-US" sz="2800" b="1" smtClean="0">
                <a:latin typeface="黑体" panose="02010609060101010101" pitchFamily="2" charset="-122"/>
                <a:ea typeface="黑体" panose="02010609060101010101" pitchFamily="2" charset="-122"/>
              </a:rPr>
              <a:t>图灵</a:t>
            </a:r>
            <a:br>
              <a:rPr lang="zh-CN" altLang="en-US" sz="2800" b="1" smtClean="0">
                <a:latin typeface="黑体" panose="02010609060101010101" pitchFamily="2" charset="-122"/>
                <a:ea typeface="黑体" panose="02010609060101010101" pitchFamily="2" charset="-122"/>
              </a:rPr>
            </a:br>
            <a:r>
              <a:rPr lang="zh-CN" altLang="en-US" sz="2800" b="1" smtClean="0">
                <a:latin typeface="黑体" panose="02010609060101010101" pitchFamily="2" charset="-122"/>
                <a:ea typeface="黑体" panose="02010609060101010101" pitchFamily="2" charset="-122"/>
              </a:rPr>
              <a:t>（</a:t>
            </a:r>
            <a:r>
              <a:rPr lang="en-US" altLang="zh-CN" sz="2800" b="1" smtClean="0">
                <a:latin typeface="黑体" panose="02010609060101010101" pitchFamily="2" charset="-122"/>
                <a:ea typeface="黑体" panose="02010609060101010101" pitchFamily="2" charset="-122"/>
              </a:rPr>
              <a:t>Alan Turing</a:t>
            </a:r>
            <a:r>
              <a:rPr lang="zh-CN" altLang="en-US" sz="2800" b="1" smtClean="0">
                <a:latin typeface="黑体" panose="02010609060101010101" pitchFamily="2" charset="-122"/>
                <a:ea typeface="黑体" panose="02010609060101010101" pitchFamily="2" charset="-122"/>
              </a:rPr>
              <a:t>）</a:t>
            </a:r>
            <a:endParaRPr lang="zh-CN" altLang="en-US" sz="2800" b="1" smtClean="0">
              <a:latin typeface="黑体" panose="02010609060101010101" pitchFamily="2" charset="-122"/>
              <a:ea typeface="黑体" panose="02010609060101010101" pitchFamily="2" charset="-122"/>
            </a:endParaRPr>
          </a:p>
        </p:txBody>
      </p:sp>
      <p:sp>
        <p:nvSpPr>
          <p:cNvPr id="43011" name="Rectangle 3"/>
          <p:cNvSpPr>
            <a:spLocks noGrp="1" noChangeArrowheads="1"/>
          </p:cNvSpPr>
          <p:nvPr>
            <p:ph type="body" idx="1"/>
          </p:nvPr>
        </p:nvSpPr>
        <p:spPr>
          <a:xfrm>
            <a:off x="498475" y="3443288"/>
            <a:ext cx="3929063" cy="1423987"/>
          </a:xfrm>
        </p:spPr>
        <p:txBody>
          <a:bodyPr/>
          <a:lstStyle/>
          <a:p>
            <a:pPr eaLnBrk="1" hangingPunct="1">
              <a:buFont typeface="Wingdings" panose="05000000000000000000" pitchFamily="2" charset="2"/>
              <a:buNone/>
            </a:pPr>
            <a:r>
              <a:rPr lang="en-US" altLang="zh-CN" sz="2400" b="1" smtClean="0">
                <a:latin typeface="宋体" panose="02010600030101010101" pitchFamily="2" charset="-122"/>
              </a:rPr>
              <a:t>	</a:t>
            </a:r>
            <a:r>
              <a:rPr lang="zh-CN" altLang="en-US" sz="2400" b="1" smtClean="0">
                <a:latin typeface="宋体" panose="02010600030101010101" pitchFamily="2" charset="-122"/>
              </a:rPr>
              <a:t>计算机科学理论的创始人</a:t>
            </a:r>
            <a:endParaRPr lang="zh-CN" altLang="en-US" sz="2400" b="1" smtClean="0">
              <a:latin typeface="宋体" panose="02010600030101010101" pitchFamily="2" charset="-122"/>
            </a:endParaRPr>
          </a:p>
        </p:txBody>
      </p:sp>
      <p:sp>
        <p:nvSpPr>
          <p:cNvPr id="43012" name="Rectangle 4"/>
          <p:cNvSpPr>
            <a:spLocks noChangeArrowheads="1"/>
          </p:cNvSpPr>
          <p:nvPr/>
        </p:nvSpPr>
        <p:spPr bwMode="auto">
          <a:xfrm>
            <a:off x="3495675" y="1966913"/>
            <a:ext cx="9144000" cy="0"/>
          </a:xfrm>
          <a:prstGeom prst="rect">
            <a:avLst/>
          </a:prstGeom>
          <a:noFill/>
          <a:ln w="9525">
            <a:noFill/>
            <a:miter lim="800000"/>
          </a:ln>
        </p:spPr>
        <p:txBody>
          <a:bodyPr>
            <a:spAutoFit/>
          </a:bodyPr>
          <a:lstStyle/>
          <a:p>
            <a:endParaRPr lang="zh-CN" altLang="en-US"/>
          </a:p>
        </p:txBody>
      </p:sp>
      <p:pic>
        <p:nvPicPr>
          <p:cNvPr id="43013" name="Picture 5"/>
          <p:cNvPicPr>
            <a:picLocks noChangeAspect="1" noChangeArrowheads="1"/>
          </p:cNvPicPr>
          <p:nvPr/>
        </p:nvPicPr>
        <p:blipFill>
          <a:blip r:embed="rId1" cstate="print"/>
          <a:srcRect/>
          <a:stretch>
            <a:fillRect/>
          </a:stretch>
        </p:blipFill>
        <p:spPr bwMode="auto">
          <a:xfrm>
            <a:off x="5181600" y="1066800"/>
            <a:ext cx="3390900" cy="461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323850" y="620713"/>
            <a:ext cx="8229600" cy="576262"/>
          </a:xfrm>
        </p:spPr>
        <p:txBody>
          <a:bodyPr>
            <a:normAutofit lnSpcReduction="10000"/>
          </a:bodyPr>
          <a:lstStyle/>
          <a:p>
            <a:pPr marL="571500" indent="-571500" eaLnBrk="1" hangingPunct="1">
              <a:buFont typeface="Wingdings" panose="05000000000000000000" pitchFamily="2" charset="2"/>
              <a:buNone/>
            </a:pPr>
            <a:r>
              <a:rPr lang="en-US" altLang="zh-CN" smtClean="0"/>
              <a:t>2. </a:t>
            </a:r>
            <a:r>
              <a:rPr lang="zh-CN" altLang="en-US" smtClean="0"/>
              <a:t>人工智能发展简述</a:t>
            </a:r>
            <a:endParaRPr lang="zh-CN" altLang="en-US" smtClean="0"/>
          </a:p>
        </p:txBody>
      </p:sp>
      <p:sp>
        <p:nvSpPr>
          <p:cNvPr id="164868" name="Rectangle 4"/>
          <p:cNvSpPr>
            <a:spLocks noChangeArrowheads="1"/>
          </p:cNvSpPr>
          <p:nvPr/>
        </p:nvSpPr>
        <p:spPr bwMode="auto">
          <a:xfrm>
            <a:off x="3635375" y="3284538"/>
            <a:ext cx="1441450" cy="1944687"/>
          </a:xfrm>
          <a:prstGeom prst="rect">
            <a:avLst/>
          </a:prstGeom>
          <a:noFill/>
          <a:ln w="9525">
            <a:noFill/>
            <a:miter lim="800000"/>
          </a:ln>
        </p:spPr>
        <p:txBody>
          <a:bodyPr/>
          <a:lstStyle/>
          <a:p>
            <a:pPr marL="342900" indent="-342900">
              <a:spcBef>
                <a:spcPct val="20000"/>
              </a:spcBef>
              <a:buClr>
                <a:schemeClr val="accent1"/>
              </a:buClr>
              <a:buSzPct val="65000"/>
              <a:buFont typeface="Wingdings" panose="05000000000000000000" pitchFamily="2" charset="2"/>
              <a:buChar char="n"/>
            </a:pPr>
            <a:endParaRPr lang="zh-CN" altLang="zh-CN" sz="2400">
              <a:latin typeface="宋体" panose="02010600030101010101" pitchFamily="2" charset="-122"/>
            </a:endParaRPr>
          </a:p>
        </p:txBody>
      </p:sp>
      <p:sp>
        <p:nvSpPr>
          <p:cNvPr id="44037" name="Rectangle 5"/>
          <p:cNvSpPr>
            <a:spLocks noChangeArrowheads="1"/>
          </p:cNvSpPr>
          <p:nvPr/>
        </p:nvSpPr>
        <p:spPr bwMode="auto">
          <a:xfrm>
            <a:off x="1908175" y="1268413"/>
            <a:ext cx="3384550" cy="412750"/>
          </a:xfrm>
          <a:prstGeom prst="rect">
            <a:avLst/>
          </a:prstGeom>
          <a:noFill/>
          <a:ln w="9525">
            <a:noFill/>
            <a:miter lim="800000"/>
          </a:ln>
        </p:spPr>
        <p:txBody>
          <a:bodyPr anchor="b"/>
          <a:lstStyle/>
          <a:p>
            <a:r>
              <a:rPr lang="zh-CN" altLang="en-US" sz="2400" b="1">
                <a:solidFill>
                  <a:schemeClr val="tx2"/>
                </a:solidFill>
                <a:latin typeface="宋体" panose="02010600030101010101" pitchFamily="2" charset="-122"/>
              </a:rPr>
              <a:t>人工智能的发展与思考</a:t>
            </a:r>
            <a:endParaRPr lang="zh-CN" altLang="en-US" sz="2400" b="1">
              <a:solidFill>
                <a:schemeClr val="tx2"/>
              </a:solidFill>
              <a:latin typeface="宋体" panose="02010600030101010101" pitchFamily="2" charset="-122"/>
            </a:endParaRPr>
          </a:p>
        </p:txBody>
      </p:sp>
      <p:pic>
        <p:nvPicPr>
          <p:cNvPr id="44038" name="Picture 6" descr="Turing-theory"/>
          <p:cNvPicPr>
            <a:picLocks noChangeAspect="1" noChangeArrowheads="1"/>
          </p:cNvPicPr>
          <p:nvPr/>
        </p:nvPicPr>
        <p:blipFill>
          <a:blip r:embed="rId1" cstate="print">
            <a:lum bright="-6000" contrast="12000"/>
          </a:blip>
          <a:srcRect/>
          <a:stretch>
            <a:fillRect/>
          </a:stretch>
        </p:blipFill>
        <p:spPr bwMode="auto">
          <a:xfrm>
            <a:off x="0" y="228600"/>
            <a:ext cx="5149850" cy="6629400"/>
          </a:xfrm>
          <a:prstGeom prst="rect">
            <a:avLst/>
          </a:prstGeom>
          <a:noFill/>
          <a:ln w="9525">
            <a:noFill/>
            <a:miter lim="800000"/>
            <a:headEnd/>
            <a:tailEnd/>
          </a:ln>
        </p:spPr>
      </p:pic>
      <p:pic>
        <p:nvPicPr>
          <p:cNvPr id="164871" name="Picture 7"/>
          <p:cNvPicPr>
            <a:picLocks noChangeAspect="1" noChangeArrowheads="1"/>
          </p:cNvPicPr>
          <p:nvPr/>
        </p:nvPicPr>
        <p:blipFill>
          <a:blip r:embed="rId2" cstate="print">
            <a:lum bright="-12000" contrast="18000"/>
          </a:blip>
          <a:srcRect l="44456" t="26303" r="8980" b="20482"/>
          <a:stretch>
            <a:fillRect/>
          </a:stretch>
        </p:blipFill>
        <p:spPr bwMode="auto">
          <a:xfrm>
            <a:off x="5105400" y="1447800"/>
            <a:ext cx="4038600" cy="4343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64868">
                                            <p:txEl>
                                              <p:pRg st="0" end="0"/>
                                            </p:txEl>
                                          </p:spTgt>
                                        </p:tgtEl>
                                        <p:attrNameLst>
                                          <p:attrName>style.visibility</p:attrName>
                                        </p:attrNameLst>
                                      </p:cBhvr>
                                      <p:to>
                                        <p:strVal val="visible"/>
                                      </p:to>
                                    </p:set>
                                    <p:anim calcmode="lin" valueType="num">
                                      <p:cBhvr additive="base">
                                        <p:cTn id="7" dur="500" fill="hold"/>
                                        <p:tgtEl>
                                          <p:spTgt spid="16486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48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nodeType="clickEffect">
                                  <p:stCondLst>
                                    <p:cond delay="0"/>
                                  </p:stCondLst>
                                  <p:childTnLst>
                                    <p:set>
                                      <p:cBhvr>
                                        <p:cTn id="12" dur="1" fill="hold">
                                          <p:stCondLst>
                                            <p:cond delay="0"/>
                                          </p:stCondLst>
                                        </p:cTn>
                                        <p:tgtEl>
                                          <p:spTgt spid="164871"/>
                                        </p:tgtEl>
                                        <p:attrNameLst>
                                          <p:attrName>style.visibility</p:attrName>
                                        </p:attrNameLst>
                                      </p:cBhvr>
                                      <p:to>
                                        <p:strVal val="visible"/>
                                      </p:to>
                                    </p:set>
                                    <p:anim calcmode="lin" valueType="num">
                                      <p:cBhvr>
                                        <p:cTn id="13" dur="1000" fill="hold"/>
                                        <p:tgtEl>
                                          <p:spTgt spid="164871"/>
                                        </p:tgtEl>
                                        <p:attrNameLst>
                                          <p:attrName>ppt_w</p:attrName>
                                        </p:attrNameLst>
                                      </p:cBhvr>
                                      <p:tavLst>
                                        <p:tav tm="0">
                                          <p:val>
                                            <p:fltVal val="0"/>
                                          </p:val>
                                        </p:tav>
                                        <p:tav tm="100000">
                                          <p:val>
                                            <p:strVal val="#ppt_w"/>
                                          </p:val>
                                        </p:tav>
                                      </p:tavLst>
                                    </p:anim>
                                    <p:anim calcmode="lin" valueType="num">
                                      <p:cBhvr>
                                        <p:cTn id="14" dur="1000" fill="hold"/>
                                        <p:tgtEl>
                                          <p:spTgt spid="164871"/>
                                        </p:tgtEl>
                                        <p:attrNameLst>
                                          <p:attrName>ppt_h</p:attrName>
                                        </p:attrNameLst>
                                      </p:cBhvr>
                                      <p:tavLst>
                                        <p:tav tm="0">
                                          <p:val>
                                            <p:fltVal val="0"/>
                                          </p:val>
                                        </p:tav>
                                        <p:tav tm="100000">
                                          <p:val>
                                            <p:strVal val="#ppt_h"/>
                                          </p:val>
                                        </p:tav>
                                      </p:tavLst>
                                    </p:anim>
                                    <p:anim calcmode="lin" valueType="num">
                                      <p:cBhvr>
                                        <p:cTn id="15" dur="1000" fill="hold"/>
                                        <p:tgtEl>
                                          <p:spTgt spid="164871"/>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6487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utoUpdateAnimBg="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z="2800" b="1" smtClean="0">
                <a:latin typeface="黑体" panose="02010609060101010101" pitchFamily="2" charset="-122"/>
                <a:ea typeface="黑体" panose="02010609060101010101" pitchFamily="2" charset="-122"/>
              </a:rPr>
              <a:t>阿伦</a:t>
            </a:r>
            <a:r>
              <a:rPr lang="en-US" altLang="zh-CN" sz="2800" b="1" smtClean="0">
                <a:latin typeface="Arial" panose="020B0604020202020204" pitchFamily="34" charset="0"/>
                <a:ea typeface="黑体" panose="02010609060101010101" pitchFamily="2" charset="-122"/>
                <a:cs typeface="Times New Roman" panose="02020603050405020304" pitchFamily="18" charset="0"/>
              </a:rPr>
              <a:t>•</a:t>
            </a:r>
            <a:r>
              <a:rPr lang="zh-CN" altLang="en-US" sz="2800" b="1" smtClean="0">
                <a:latin typeface="黑体" panose="02010609060101010101" pitchFamily="2" charset="-122"/>
                <a:ea typeface="黑体" panose="02010609060101010101" pitchFamily="2" charset="-122"/>
              </a:rPr>
              <a:t>图灵（</a:t>
            </a:r>
            <a:r>
              <a:rPr lang="en-US" altLang="zh-CN" sz="2800" b="1" smtClean="0">
                <a:latin typeface="黑体" panose="02010609060101010101" pitchFamily="2" charset="-122"/>
                <a:ea typeface="黑体" panose="02010609060101010101" pitchFamily="2" charset="-122"/>
              </a:rPr>
              <a:t>Alan Turing</a:t>
            </a:r>
            <a:r>
              <a:rPr lang="zh-CN" altLang="en-US" sz="2800" b="1" smtClean="0">
                <a:latin typeface="黑体" panose="02010609060101010101" pitchFamily="2" charset="-122"/>
                <a:ea typeface="黑体" panose="02010609060101010101" pitchFamily="2" charset="-122"/>
              </a:rPr>
              <a:t>）</a:t>
            </a:r>
            <a:endParaRPr lang="zh-CN" altLang="en-US" sz="2800" b="1" smtClean="0">
              <a:latin typeface="黑体" panose="02010609060101010101" pitchFamily="2" charset="-122"/>
              <a:ea typeface="黑体" panose="02010609060101010101" pitchFamily="2" charset="-122"/>
            </a:endParaRPr>
          </a:p>
        </p:txBody>
      </p:sp>
      <p:sp>
        <p:nvSpPr>
          <p:cNvPr id="146435" name="Rectangle 3"/>
          <p:cNvSpPr>
            <a:spLocks noGrp="1" noChangeArrowheads="1"/>
          </p:cNvSpPr>
          <p:nvPr>
            <p:ph type="body" idx="1"/>
          </p:nvPr>
        </p:nvSpPr>
        <p:spPr/>
        <p:txBody>
          <a:bodyPr/>
          <a:lstStyle/>
          <a:p>
            <a:pPr eaLnBrk="1" hangingPunct="1">
              <a:lnSpc>
                <a:spcPct val="150000"/>
              </a:lnSpc>
            </a:pPr>
            <a:r>
              <a:rPr lang="en-US" altLang="zh-CN" sz="2400" b="1" dirty="0" smtClean="0">
                <a:latin typeface="宋体" panose="02010600030101010101" pitchFamily="2" charset="-122"/>
              </a:rPr>
              <a:t>1912</a:t>
            </a:r>
            <a:r>
              <a:rPr lang="zh-CN" altLang="en-US" sz="2400" b="1" dirty="0" smtClean="0">
                <a:latin typeface="宋体" panose="02010600030101010101" pitchFamily="2" charset="-122"/>
              </a:rPr>
              <a:t>年出生于英国伦敦，</a:t>
            </a:r>
            <a:r>
              <a:rPr lang="en-US" altLang="zh-CN" sz="2400" b="1" dirty="0" smtClean="0">
                <a:latin typeface="宋体" panose="02010600030101010101" pitchFamily="2" charset="-122"/>
              </a:rPr>
              <a:t>1954</a:t>
            </a:r>
            <a:r>
              <a:rPr lang="zh-CN" altLang="en-US" sz="2400" b="1" dirty="0" smtClean="0">
                <a:latin typeface="宋体" panose="02010600030101010101" pitchFamily="2" charset="-122"/>
              </a:rPr>
              <a:t>年去世</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1936</a:t>
            </a:r>
            <a:r>
              <a:rPr lang="zh-CN" altLang="en-US" sz="2400" b="1" dirty="0" smtClean="0">
                <a:latin typeface="宋体" panose="02010600030101010101" pitchFamily="2" charset="-122"/>
              </a:rPr>
              <a:t>年发表论文“论可计算数及其在判定问题中的应用”，提出图灵机理论</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1950</a:t>
            </a:r>
            <a:r>
              <a:rPr lang="zh-CN" altLang="en-US" sz="2400" b="1" dirty="0" smtClean="0">
                <a:latin typeface="宋体" panose="02010600030101010101" pitchFamily="2" charset="-122"/>
              </a:rPr>
              <a:t>年发表论文“计算机与智能”，阐述了计算机可以具有智能的想法，提出图灵测试</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1966</a:t>
            </a:r>
            <a:r>
              <a:rPr lang="zh-CN" altLang="en-US" sz="2400" b="1" dirty="0" smtClean="0">
                <a:latin typeface="宋体" panose="02010600030101010101" pitchFamily="2" charset="-122"/>
              </a:rPr>
              <a:t>年为纪念图灵的杰出贡献，</a:t>
            </a:r>
            <a:r>
              <a:rPr lang="en-US" altLang="zh-CN" sz="2400" b="1" dirty="0" smtClean="0">
                <a:latin typeface="宋体" panose="02010600030101010101" pitchFamily="2" charset="-122"/>
              </a:rPr>
              <a:t>ACM</a:t>
            </a:r>
            <a:r>
              <a:rPr lang="zh-CN" altLang="en-US" sz="2400" b="1" dirty="0" smtClean="0">
                <a:latin typeface="宋体" panose="02010600030101010101" pitchFamily="2" charset="-122"/>
              </a:rPr>
              <a:t>设立图灵奖</a:t>
            </a:r>
            <a:endParaRPr lang="zh-CN" altLang="en-US" sz="2400" b="1" dirty="0" smtClean="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 calcmode="lin" valueType="num">
                                      <p:cBhvr additive="base">
                                        <p:cTn id="7" dur="500" fill="hold"/>
                                        <p:tgtEl>
                                          <p:spTgt spid="146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6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6435">
                                            <p:txEl>
                                              <p:pRg st="1" end="1"/>
                                            </p:txEl>
                                          </p:spTgt>
                                        </p:tgtEl>
                                        <p:attrNameLst>
                                          <p:attrName>style.visibility</p:attrName>
                                        </p:attrNameLst>
                                      </p:cBhvr>
                                      <p:to>
                                        <p:strVal val="visible"/>
                                      </p:to>
                                    </p:set>
                                    <p:anim calcmode="lin" valueType="num">
                                      <p:cBhvr additive="base">
                                        <p:cTn id="13" dur="500" fill="hold"/>
                                        <p:tgtEl>
                                          <p:spTgt spid="1464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64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6435">
                                            <p:txEl>
                                              <p:pRg st="2" end="2"/>
                                            </p:txEl>
                                          </p:spTgt>
                                        </p:tgtEl>
                                        <p:attrNameLst>
                                          <p:attrName>style.visibility</p:attrName>
                                        </p:attrNameLst>
                                      </p:cBhvr>
                                      <p:to>
                                        <p:strVal val="visible"/>
                                      </p:to>
                                    </p:set>
                                    <p:anim calcmode="lin" valueType="num">
                                      <p:cBhvr additive="base">
                                        <p:cTn id="19" dur="500" fill="hold"/>
                                        <p:tgtEl>
                                          <p:spTgt spid="1464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6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6435">
                                            <p:txEl>
                                              <p:pRg st="3" end="3"/>
                                            </p:txEl>
                                          </p:spTgt>
                                        </p:tgtEl>
                                        <p:attrNameLst>
                                          <p:attrName>style.visibility</p:attrName>
                                        </p:attrNameLst>
                                      </p:cBhvr>
                                      <p:to>
                                        <p:strVal val="visible"/>
                                      </p:to>
                                    </p:set>
                                    <p:anim calcmode="lin" valueType="num">
                                      <p:cBhvr additive="base">
                                        <p:cTn id="25" dur="500" fill="hold"/>
                                        <p:tgtEl>
                                          <p:spTgt spid="1464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64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autoUpdateAnimBg="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314700" y="1276350"/>
            <a:ext cx="5391150" cy="1371600"/>
          </a:xfrm>
        </p:spPr>
        <p:txBody>
          <a:bodyPr/>
          <a:lstStyle/>
          <a:p>
            <a:pPr eaLnBrk="1" hangingPunct="1"/>
            <a:r>
              <a:rPr lang="zh-CN" altLang="en-US" sz="2800" b="1" smtClean="0">
                <a:latin typeface="黑体" panose="02010609060101010101" pitchFamily="2" charset="-122"/>
                <a:ea typeface="黑体" panose="02010609060101010101" pitchFamily="2" charset="-122"/>
              </a:rPr>
              <a:t>马文</a:t>
            </a:r>
            <a:r>
              <a:rPr lang="en-US" altLang="zh-CN" sz="2800" b="1" smtClean="0">
                <a:latin typeface="Arial" panose="020B0604020202020204" pitchFamily="34" charset="0"/>
                <a:ea typeface="黑体" panose="02010609060101010101" pitchFamily="2" charset="-122"/>
                <a:cs typeface="Times New Roman" panose="02020603050405020304" pitchFamily="18" charset="0"/>
              </a:rPr>
              <a:t>•</a:t>
            </a:r>
            <a:r>
              <a:rPr lang="zh-CN" altLang="en-US" sz="2800" b="1" smtClean="0">
                <a:latin typeface="黑体" panose="02010609060101010101" pitchFamily="2" charset="-122"/>
                <a:ea typeface="黑体" panose="02010609060101010101" pitchFamily="2" charset="-122"/>
              </a:rPr>
              <a:t>明斯基</a:t>
            </a:r>
            <a:br>
              <a:rPr lang="zh-CN" altLang="en-US" sz="2800" b="1" smtClean="0">
                <a:latin typeface="黑体" panose="02010609060101010101" pitchFamily="2" charset="-122"/>
                <a:ea typeface="黑体" panose="02010609060101010101" pitchFamily="2" charset="-122"/>
              </a:rPr>
            </a:br>
            <a:r>
              <a:rPr lang="zh-CN" altLang="en-US" sz="2800" b="1" smtClean="0">
                <a:latin typeface="黑体" panose="02010609060101010101" pitchFamily="2" charset="-122"/>
                <a:ea typeface="黑体" panose="02010609060101010101" pitchFamily="2" charset="-122"/>
              </a:rPr>
              <a:t>（</a:t>
            </a:r>
            <a:r>
              <a:rPr lang="en-US" altLang="zh-CN" sz="2800" b="1" smtClean="0">
                <a:latin typeface="黑体" panose="02010609060101010101" pitchFamily="2" charset="-122"/>
                <a:ea typeface="黑体" panose="02010609060101010101" pitchFamily="2" charset="-122"/>
              </a:rPr>
              <a:t>Marniv Lee Minsky</a:t>
            </a:r>
            <a:r>
              <a:rPr lang="zh-CN" altLang="en-US" sz="2800" b="1" smtClean="0">
                <a:latin typeface="黑体" panose="02010609060101010101" pitchFamily="2" charset="-122"/>
                <a:ea typeface="黑体" panose="02010609060101010101" pitchFamily="2" charset="-122"/>
              </a:rPr>
              <a:t>）</a:t>
            </a:r>
            <a:endParaRPr lang="zh-CN" altLang="en-US" sz="2800" b="1" smtClean="0">
              <a:latin typeface="黑体" panose="02010609060101010101" pitchFamily="2" charset="-122"/>
              <a:ea typeface="黑体" panose="02010609060101010101" pitchFamily="2" charset="-122"/>
            </a:endParaRPr>
          </a:p>
        </p:txBody>
      </p:sp>
      <p:sp>
        <p:nvSpPr>
          <p:cNvPr id="46083" name="Rectangle 3"/>
          <p:cNvSpPr>
            <a:spLocks noGrp="1" noChangeArrowheads="1"/>
          </p:cNvSpPr>
          <p:nvPr>
            <p:ph type="body" idx="1"/>
          </p:nvPr>
        </p:nvSpPr>
        <p:spPr>
          <a:xfrm>
            <a:off x="457200" y="3571875"/>
            <a:ext cx="8229600" cy="2559050"/>
          </a:xfrm>
        </p:spPr>
        <p:txBody>
          <a:bodyPr/>
          <a:lstStyle/>
          <a:p>
            <a:pPr eaLnBrk="1" hangingPunct="1">
              <a:buFont typeface="Wingdings" panose="05000000000000000000" pitchFamily="2" charset="2"/>
              <a:buNone/>
            </a:pPr>
            <a:r>
              <a:rPr lang="en-US" altLang="zh-CN" sz="2400" b="1" smtClean="0">
                <a:latin typeface="宋体" panose="02010600030101010101" pitchFamily="2" charset="-122"/>
              </a:rPr>
              <a:t>		</a:t>
            </a:r>
            <a:r>
              <a:rPr lang="zh-CN" altLang="en-US" sz="2400" b="1" smtClean="0">
                <a:latin typeface="宋体" panose="02010600030101010101" pitchFamily="2" charset="-122"/>
              </a:rPr>
              <a:t>人工智能之父</a:t>
            </a:r>
            <a:endParaRPr lang="zh-CN" altLang="en-US" sz="2400" b="1" smtClean="0">
              <a:latin typeface="宋体" panose="02010600030101010101" pitchFamily="2" charset="-122"/>
            </a:endParaRPr>
          </a:p>
          <a:p>
            <a:pPr eaLnBrk="1" hangingPunct="1">
              <a:buFont typeface="Wingdings" panose="05000000000000000000" pitchFamily="2" charset="2"/>
              <a:buNone/>
            </a:pPr>
            <a:r>
              <a:rPr lang="zh-CN" altLang="en-US" sz="2400" b="1" smtClean="0">
                <a:latin typeface="宋体" panose="02010600030101010101" pitchFamily="2" charset="-122"/>
              </a:rPr>
              <a:t>		框架理论的创立者</a:t>
            </a:r>
            <a:endParaRPr lang="zh-CN" altLang="en-US" sz="2400" b="1" smtClean="0">
              <a:latin typeface="宋体" panose="02010600030101010101" pitchFamily="2" charset="-122"/>
            </a:endParaRPr>
          </a:p>
          <a:p>
            <a:pPr eaLnBrk="1" hangingPunct="1">
              <a:buFont typeface="Wingdings" panose="05000000000000000000" pitchFamily="2" charset="2"/>
              <a:buNone/>
            </a:pPr>
            <a:r>
              <a:rPr lang="zh-CN" altLang="en-US" sz="2400" b="1" smtClean="0">
                <a:latin typeface="宋体" panose="02010600030101010101" pitchFamily="2" charset="-122"/>
              </a:rPr>
              <a:t>		首位获得图灵奖的人工智能学者</a:t>
            </a:r>
            <a:endParaRPr lang="zh-CN" altLang="en-US" sz="2400" b="1" smtClean="0">
              <a:latin typeface="宋体" panose="02010600030101010101" pitchFamily="2" charset="-122"/>
            </a:endParaRPr>
          </a:p>
        </p:txBody>
      </p:sp>
      <p:sp>
        <p:nvSpPr>
          <p:cNvPr id="46084" name="Rectangle 4"/>
          <p:cNvSpPr>
            <a:spLocks noChangeArrowheads="1"/>
          </p:cNvSpPr>
          <p:nvPr/>
        </p:nvSpPr>
        <p:spPr bwMode="auto">
          <a:xfrm>
            <a:off x="4062413" y="2857500"/>
            <a:ext cx="9144000" cy="0"/>
          </a:xfrm>
          <a:prstGeom prst="rect">
            <a:avLst/>
          </a:prstGeom>
          <a:noFill/>
          <a:ln w="9525">
            <a:noFill/>
            <a:miter lim="800000"/>
          </a:ln>
        </p:spPr>
        <p:txBody>
          <a:bodyPr>
            <a:spAutoFit/>
          </a:bodyPr>
          <a:lstStyle/>
          <a:p>
            <a:endParaRPr lang="zh-CN" altLang="en-US"/>
          </a:p>
        </p:txBody>
      </p:sp>
      <p:sp>
        <p:nvSpPr>
          <p:cNvPr id="46085" name="Rectangle 5"/>
          <p:cNvSpPr>
            <a:spLocks noChangeArrowheads="1"/>
          </p:cNvSpPr>
          <p:nvPr/>
        </p:nvSpPr>
        <p:spPr bwMode="auto">
          <a:xfrm>
            <a:off x="4062413" y="2857500"/>
            <a:ext cx="9144000" cy="0"/>
          </a:xfrm>
          <a:prstGeom prst="rect">
            <a:avLst/>
          </a:prstGeom>
          <a:noFill/>
          <a:ln w="9525">
            <a:noFill/>
            <a:miter lim="800000"/>
          </a:ln>
        </p:spPr>
        <p:txBody>
          <a:bodyPr>
            <a:spAutoFit/>
          </a:bodyPr>
          <a:lstStyle/>
          <a:p>
            <a:endParaRPr lang="zh-CN" altLang="en-US"/>
          </a:p>
        </p:txBody>
      </p:sp>
      <p:pic>
        <p:nvPicPr>
          <p:cNvPr id="46086" name="Picture 6" descr="minskey"/>
          <p:cNvPicPr>
            <a:picLocks noChangeAspect="1" noChangeArrowheads="1"/>
          </p:cNvPicPr>
          <p:nvPr/>
        </p:nvPicPr>
        <p:blipFill>
          <a:blip r:embed="rId1" cstate="print"/>
          <a:srcRect/>
          <a:stretch>
            <a:fillRect/>
          </a:stretch>
        </p:blipFill>
        <p:spPr bwMode="auto">
          <a:xfrm>
            <a:off x="609600" y="609600"/>
            <a:ext cx="2582863"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25550" y="476250"/>
            <a:ext cx="4930775" cy="1330325"/>
          </a:xfrm>
        </p:spPr>
        <p:txBody>
          <a:bodyPr/>
          <a:lstStyle/>
          <a:p>
            <a:pPr eaLnBrk="1" hangingPunct="1"/>
            <a:r>
              <a:rPr lang="zh-CN" altLang="en-US" sz="2800" b="1" smtClean="0">
                <a:latin typeface="黑体" panose="02010609060101010101" pitchFamily="2" charset="-122"/>
                <a:ea typeface="黑体" panose="02010609060101010101" pitchFamily="2" charset="-122"/>
              </a:rPr>
              <a:t>马文</a:t>
            </a:r>
            <a:r>
              <a:rPr lang="en-US" altLang="zh-CN" sz="2800" b="1" smtClean="0">
                <a:latin typeface="Arial" panose="020B0604020202020204" pitchFamily="34" charset="0"/>
                <a:ea typeface="黑体" panose="02010609060101010101" pitchFamily="2" charset="-122"/>
                <a:cs typeface="Times New Roman" panose="02020603050405020304" pitchFamily="18" charset="0"/>
              </a:rPr>
              <a:t>•</a:t>
            </a:r>
            <a:r>
              <a:rPr lang="zh-CN" altLang="en-US" sz="2800" b="1" smtClean="0">
                <a:latin typeface="黑体" panose="02010609060101010101" pitchFamily="2" charset="-122"/>
                <a:ea typeface="黑体" panose="02010609060101010101" pitchFamily="2" charset="-122"/>
              </a:rPr>
              <a:t>明斯基</a:t>
            </a:r>
            <a:br>
              <a:rPr lang="zh-CN" altLang="en-US" sz="2800" b="1" smtClean="0">
                <a:latin typeface="黑体" panose="02010609060101010101" pitchFamily="2" charset="-122"/>
                <a:ea typeface="黑体" panose="02010609060101010101" pitchFamily="2" charset="-122"/>
              </a:rPr>
            </a:br>
            <a:r>
              <a:rPr lang="zh-CN" altLang="en-US" sz="2800" b="1" smtClean="0">
                <a:latin typeface="黑体" panose="02010609060101010101" pitchFamily="2" charset="-122"/>
                <a:ea typeface="黑体" panose="02010609060101010101" pitchFamily="2" charset="-122"/>
              </a:rPr>
              <a:t>（</a:t>
            </a:r>
            <a:r>
              <a:rPr lang="en-US" altLang="zh-CN" sz="2800" b="1" smtClean="0">
                <a:latin typeface="黑体" panose="02010609060101010101" pitchFamily="2" charset="-122"/>
                <a:ea typeface="黑体" panose="02010609060101010101" pitchFamily="2" charset="-122"/>
              </a:rPr>
              <a:t>Marniv Lee Minsky</a:t>
            </a:r>
            <a:r>
              <a:rPr lang="zh-CN" altLang="en-US" sz="2800" b="1" smtClean="0">
                <a:latin typeface="黑体" panose="02010609060101010101" pitchFamily="2" charset="-122"/>
                <a:ea typeface="黑体" panose="02010609060101010101" pitchFamily="2" charset="-122"/>
              </a:rPr>
              <a:t>）</a:t>
            </a:r>
            <a:endParaRPr lang="zh-CN" altLang="en-US" sz="2800" b="1" smtClean="0">
              <a:latin typeface="黑体" panose="02010609060101010101" pitchFamily="2" charset="-122"/>
              <a:ea typeface="黑体" panose="02010609060101010101" pitchFamily="2" charset="-122"/>
            </a:endParaRPr>
          </a:p>
        </p:txBody>
      </p:sp>
      <p:sp>
        <p:nvSpPr>
          <p:cNvPr id="148483" name="Rectangle 3"/>
          <p:cNvSpPr>
            <a:spLocks noGrp="1" noChangeArrowheads="1"/>
          </p:cNvSpPr>
          <p:nvPr>
            <p:ph type="body" idx="1"/>
          </p:nvPr>
        </p:nvSpPr>
        <p:spPr>
          <a:xfrm>
            <a:off x="468313" y="1773238"/>
            <a:ext cx="7561262" cy="4176712"/>
          </a:xfrm>
        </p:spPr>
        <p:txBody>
          <a:bodyPr/>
          <a:lstStyle/>
          <a:p>
            <a:pPr eaLnBrk="1" hangingPunct="1">
              <a:lnSpc>
                <a:spcPct val="150000"/>
              </a:lnSpc>
            </a:pPr>
            <a:r>
              <a:rPr lang="en-US" altLang="zh-CN" sz="2400" b="1" dirty="0" smtClean="0">
                <a:latin typeface="宋体" panose="02010600030101010101" pitchFamily="2" charset="-122"/>
              </a:rPr>
              <a:t>1927</a:t>
            </a:r>
            <a:r>
              <a:rPr lang="zh-CN" altLang="en-US" sz="2400" b="1" dirty="0" smtClean="0">
                <a:latin typeface="宋体" panose="02010600030101010101" pitchFamily="2" charset="-122"/>
              </a:rPr>
              <a:t>年出生于美国纽约</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1951</a:t>
            </a:r>
            <a:r>
              <a:rPr lang="zh-CN" altLang="en-US" sz="2400" b="1" dirty="0" smtClean="0">
                <a:latin typeface="宋体" panose="02010600030101010101" pitchFamily="2" charset="-122"/>
              </a:rPr>
              <a:t>年提出思维如何萌发并形成的基本理论</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1956</a:t>
            </a:r>
            <a:r>
              <a:rPr lang="zh-CN" altLang="en-US" sz="2400" b="1" dirty="0" smtClean="0">
                <a:latin typeface="宋体" panose="02010600030101010101" pitchFamily="2" charset="-122"/>
              </a:rPr>
              <a:t>年达特茅斯会议的发起人之一</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1958</a:t>
            </a:r>
            <a:r>
              <a:rPr lang="zh-CN" altLang="en-US" sz="2400" b="1" dirty="0" smtClean="0">
                <a:latin typeface="宋体" panose="02010600030101010101" pitchFamily="2" charset="-122"/>
              </a:rPr>
              <a:t>年在</a:t>
            </a:r>
            <a:r>
              <a:rPr lang="en-US" altLang="zh-CN" sz="2400" b="1" dirty="0" smtClean="0">
                <a:latin typeface="宋体" panose="02010600030101010101" pitchFamily="2" charset="-122"/>
              </a:rPr>
              <a:t>MIT</a:t>
            </a:r>
            <a:r>
              <a:rPr lang="zh-CN" altLang="en-US" sz="2400" b="1" dirty="0" smtClean="0">
                <a:latin typeface="宋体" panose="02010600030101010101" pitchFamily="2" charset="-122"/>
              </a:rPr>
              <a:t>创建世界上第一个</a:t>
            </a:r>
            <a:r>
              <a:rPr lang="en-US" altLang="zh-CN" sz="2400" b="1" dirty="0" smtClean="0">
                <a:latin typeface="宋体" panose="02010600030101010101" pitchFamily="2" charset="-122"/>
              </a:rPr>
              <a:t>AI</a:t>
            </a:r>
            <a:r>
              <a:rPr lang="zh-CN" altLang="en-US" sz="2400" b="1" dirty="0" smtClean="0">
                <a:latin typeface="宋体" panose="02010600030101010101" pitchFamily="2" charset="-122"/>
              </a:rPr>
              <a:t>实验室</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1969</a:t>
            </a:r>
            <a:r>
              <a:rPr lang="zh-CN" altLang="en-US" sz="2400" b="1" dirty="0" smtClean="0">
                <a:latin typeface="宋体" panose="02010600030101010101" pitchFamily="2" charset="-122"/>
              </a:rPr>
              <a:t>年获得图灵奖</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1975</a:t>
            </a:r>
            <a:r>
              <a:rPr lang="zh-CN" altLang="en-US" sz="2400" b="1" dirty="0" smtClean="0">
                <a:latin typeface="宋体" panose="02010600030101010101" pitchFamily="2" charset="-122"/>
              </a:rPr>
              <a:t>年首创框架理论</a:t>
            </a:r>
            <a:endParaRPr lang="zh-CN" altLang="en-US" sz="2400" b="1" dirty="0" smtClean="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 calcmode="lin" valueType="num">
                                      <p:cBhvr additive="base">
                                        <p:cTn id="7" dur="500" fill="hold"/>
                                        <p:tgtEl>
                                          <p:spTgt spid="148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8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8483">
                                            <p:txEl>
                                              <p:pRg st="1" end="1"/>
                                            </p:txEl>
                                          </p:spTgt>
                                        </p:tgtEl>
                                        <p:attrNameLst>
                                          <p:attrName>style.visibility</p:attrName>
                                        </p:attrNameLst>
                                      </p:cBhvr>
                                      <p:to>
                                        <p:strVal val="visible"/>
                                      </p:to>
                                    </p:set>
                                    <p:anim calcmode="lin" valueType="num">
                                      <p:cBhvr additive="base">
                                        <p:cTn id="13" dur="500" fill="hold"/>
                                        <p:tgtEl>
                                          <p:spTgt spid="1484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84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8483">
                                            <p:txEl>
                                              <p:pRg st="2" end="2"/>
                                            </p:txEl>
                                          </p:spTgt>
                                        </p:tgtEl>
                                        <p:attrNameLst>
                                          <p:attrName>style.visibility</p:attrName>
                                        </p:attrNameLst>
                                      </p:cBhvr>
                                      <p:to>
                                        <p:strVal val="visible"/>
                                      </p:to>
                                    </p:set>
                                    <p:anim calcmode="lin" valueType="num">
                                      <p:cBhvr additive="base">
                                        <p:cTn id="19" dur="500" fill="hold"/>
                                        <p:tgtEl>
                                          <p:spTgt spid="1484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84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8483">
                                            <p:txEl>
                                              <p:pRg st="3" end="3"/>
                                            </p:txEl>
                                          </p:spTgt>
                                        </p:tgtEl>
                                        <p:attrNameLst>
                                          <p:attrName>style.visibility</p:attrName>
                                        </p:attrNameLst>
                                      </p:cBhvr>
                                      <p:to>
                                        <p:strVal val="visible"/>
                                      </p:to>
                                    </p:set>
                                    <p:anim calcmode="lin" valueType="num">
                                      <p:cBhvr additive="base">
                                        <p:cTn id="25" dur="500" fill="hold"/>
                                        <p:tgtEl>
                                          <p:spTgt spid="1484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84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8483">
                                            <p:txEl>
                                              <p:pRg st="4" end="4"/>
                                            </p:txEl>
                                          </p:spTgt>
                                        </p:tgtEl>
                                        <p:attrNameLst>
                                          <p:attrName>style.visibility</p:attrName>
                                        </p:attrNameLst>
                                      </p:cBhvr>
                                      <p:to>
                                        <p:strVal val="visible"/>
                                      </p:to>
                                    </p:set>
                                    <p:anim calcmode="lin" valueType="num">
                                      <p:cBhvr additive="base">
                                        <p:cTn id="31" dur="500" fill="hold"/>
                                        <p:tgtEl>
                                          <p:spTgt spid="1484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84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8483">
                                            <p:txEl>
                                              <p:pRg st="5" end="5"/>
                                            </p:txEl>
                                          </p:spTgt>
                                        </p:tgtEl>
                                        <p:attrNameLst>
                                          <p:attrName>style.visibility</p:attrName>
                                        </p:attrNameLst>
                                      </p:cBhvr>
                                      <p:to>
                                        <p:strVal val="visible"/>
                                      </p:to>
                                    </p:set>
                                    <p:anim calcmode="lin" valueType="num">
                                      <p:cBhvr additive="base">
                                        <p:cTn id="37" dur="500" fill="hold"/>
                                        <p:tgtEl>
                                          <p:spTgt spid="1484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848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autoUpdateAnimBg="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1340768"/>
            <a:ext cx="8712968" cy="4524315"/>
          </a:xfrm>
          <a:prstGeom prst="rect">
            <a:avLst/>
          </a:prstGeom>
        </p:spPr>
        <p:txBody>
          <a:bodyPr wrap="square">
            <a:spAutoFit/>
          </a:bodyPr>
          <a:lstStyle/>
          <a:p>
            <a:pPr>
              <a:lnSpc>
                <a:spcPct val="150000"/>
              </a:lnSpc>
            </a:pPr>
            <a:r>
              <a:rPr lang="zh-CN" altLang="en-US" sz="2400" b="1" dirty="0" smtClean="0"/>
              <a:t>人工智能是</a:t>
            </a:r>
            <a:r>
              <a:rPr lang="zh-CN" altLang="en-US" sz="2400" b="1" dirty="0" smtClean="0">
                <a:hlinkClick r:id="rId1"/>
              </a:rPr>
              <a:t>计算机</a:t>
            </a:r>
            <a:r>
              <a:rPr lang="zh-CN" altLang="en-US" sz="2400" b="1" dirty="0" smtClean="0"/>
              <a:t>科学的一个分支，它企图了解智能的实质，并生产出一种新的能以</a:t>
            </a:r>
            <a:r>
              <a:rPr lang="zh-CN" altLang="en-US" sz="2400" b="1" dirty="0" smtClean="0">
                <a:hlinkClick r:id="rId2"/>
              </a:rPr>
              <a:t>人类智能</a:t>
            </a:r>
            <a:r>
              <a:rPr lang="zh-CN" altLang="en-US" sz="2400" b="1" dirty="0" smtClean="0"/>
              <a:t>相似的方式做出反应的智能机器，该领域的研究包括机器人、语言识别、图像识别、自然语言处理和</a:t>
            </a:r>
            <a:r>
              <a:rPr lang="zh-CN" altLang="en-US" sz="2400" b="1" u="sng" dirty="0" smtClean="0">
                <a:hlinkClick r:id="rId3"/>
              </a:rPr>
              <a:t>专家系统</a:t>
            </a:r>
            <a:r>
              <a:rPr lang="zh-CN" altLang="en-US" sz="2400" b="1" dirty="0" smtClean="0"/>
              <a:t>等。人工智能从诞生以来，理论和技术日益成熟，应用领域也不断扩大，可以设想，</a:t>
            </a:r>
            <a:r>
              <a:rPr lang="zh-CN" altLang="en-US" sz="2400" b="1" dirty="0" smtClean="0">
                <a:hlinkClick r:id="rId2"/>
              </a:rPr>
              <a:t>未来人工智能</a:t>
            </a:r>
            <a:r>
              <a:rPr lang="zh-CN" altLang="en-US" sz="2400" b="1" dirty="0" smtClean="0"/>
              <a:t>带来的科技产品，将会是人类</a:t>
            </a:r>
            <a:r>
              <a:rPr lang="zh-CN" altLang="en-US" sz="2400" b="1" dirty="0" smtClean="0">
                <a:hlinkClick r:id="rId4"/>
              </a:rPr>
              <a:t>智慧</a:t>
            </a:r>
            <a:r>
              <a:rPr lang="zh-CN" altLang="en-US" sz="2400" b="1" dirty="0" smtClean="0"/>
              <a:t>的“容器”。人工智能可以对人的意识、思维的信息过程的模拟。人工智能不是人的智能，但能像人那样思考、也可能超过人的智能。</a:t>
            </a:r>
            <a:endParaRPr lang="zh-CN" altLang="en-US" sz="2400" b="1" dirty="0"/>
          </a:p>
        </p:txBody>
      </p:sp>
      <p:sp>
        <p:nvSpPr>
          <p:cNvPr id="6" name="TextBox 5"/>
          <p:cNvSpPr txBox="1"/>
          <p:nvPr/>
        </p:nvSpPr>
        <p:spPr>
          <a:xfrm>
            <a:off x="5796136" y="5805264"/>
            <a:ext cx="2592288" cy="461665"/>
          </a:xfrm>
          <a:prstGeom prst="rect">
            <a:avLst/>
          </a:prstGeom>
          <a:noFill/>
        </p:spPr>
        <p:txBody>
          <a:bodyPr wrap="square" rtlCol="0">
            <a:spAutoFit/>
          </a:bodyPr>
          <a:lstStyle/>
          <a:p>
            <a:r>
              <a:rPr lang="en-US" altLang="zh-CN" sz="2400" b="1" dirty="0" smtClean="0">
                <a:solidFill>
                  <a:srgbClr val="00B050"/>
                </a:solidFill>
                <a:latin typeface="+mj-ea"/>
                <a:ea typeface="+mj-ea"/>
              </a:rPr>
              <a:t>——</a:t>
            </a:r>
            <a:r>
              <a:rPr lang="zh-CN" altLang="en-US" sz="2400" b="1" dirty="0" smtClean="0">
                <a:solidFill>
                  <a:srgbClr val="00B050"/>
                </a:solidFill>
                <a:latin typeface="+mj-ea"/>
                <a:ea typeface="+mj-ea"/>
              </a:rPr>
              <a:t>百度百科</a:t>
            </a:r>
            <a:endParaRPr lang="zh-CN" altLang="en-US" sz="2400" b="1" dirty="0">
              <a:solidFill>
                <a:srgbClr val="00B050"/>
              </a:solidFill>
              <a:latin typeface="+mj-ea"/>
              <a:ea typeface="+mj-ea"/>
            </a:endParaRPr>
          </a:p>
        </p:txBody>
      </p:sp>
      <p:sp>
        <p:nvSpPr>
          <p:cNvPr id="8" name="Rectangle 2"/>
          <p:cNvSpPr>
            <a:spLocks noGrp="1" noChangeArrowheads="1"/>
          </p:cNvSpPr>
          <p:nvPr>
            <p:ph type="title"/>
          </p:nvPr>
        </p:nvSpPr>
        <p:spPr>
          <a:xfrm>
            <a:off x="428596" y="214290"/>
            <a:ext cx="5829312" cy="793733"/>
          </a:xfrm>
          <a:noFill/>
          <a:ln>
            <a:noFill/>
          </a:ln>
        </p:spPr>
        <p:txBody>
          <a:bodyPr>
            <a:normAutofit/>
          </a:bodyPr>
          <a:lstStyle/>
          <a:p>
            <a:pPr algn="l">
              <a:buFont typeface="Wingdings" panose="05000000000000000000" pitchFamily="2" charset="2"/>
              <a:buChar char="Ø"/>
            </a:pPr>
            <a:r>
              <a:rPr lang="zh-CN" altLang="en-US" sz="3200" b="1"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什么</a:t>
            </a:r>
            <a:r>
              <a:rPr lang="zh-CN" altLang="en-US" sz="32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是人工智能？</a:t>
            </a:r>
            <a:endParaRPr lang="zh-CN" altLang="en-US" sz="32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0" y="762000"/>
            <a:ext cx="4392613" cy="1587500"/>
          </a:xfrm>
        </p:spPr>
        <p:txBody>
          <a:bodyPr/>
          <a:lstStyle/>
          <a:p>
            <a:pPr eaLnBrk="1" hangingPunct="1"/>
            <a:r>
              <a:rPr lang="zh-CN" altLang="en-US" sz="2800" b="1" smtClean="0">
                <a:latin typeface="黑体" panose="02010609060101010101" pitchFamily="2" charset="-122"/>
                <a:ea typeface="黑体" panose="02010609060101010101" pitchFamily="2" charset="-122"/>
              </a:rPr>
              <a:t>约翰</a:t>
            </a:r>
            <a:r>
              <a:rPr lang="en-US" altLang="zh-CN" sz="2800" b="1" smtClean="0">
                <a:latin typeface="宋体" panose="02010600030101010101" pitchFamily="2" charset="-122"/>
                <a:ea typeface="黑体" panose="02010609060101010101" pitchFamily="2" charset="-122"/>
                <a:cs typeface="Times New Roman" panose="02020603050405020304" pitchFamily="18" charset="0"/>
              </a:rPr>
              <a:t>•</a:t>
            </a:r>
            <a:r>
              <a:rPr lang="zh-CN" altLang="en-US" sz="2800" b="1" smtClean="0">
                <a:latin typeface="黑体" panose="02010609060101010101" pitchFamily="2" charset="-122"/>
                <a:ea typeface="黑体" panose="02010609060101010101" pitchFamily="2" charset="-122"/>
              </a:rPr>
              <a:t>麦卡锡</a:t>
            </a:r>
            <a:br>
              <a:rPr lang="zh-CN" altLang="en-US" sz="2800" b="1" smtClean="0">
                <a:latin typeface="黑体" panose="02010609060101010101" pitchFamily="2" charset="-122"/>
                <a:ea typeface="黑体" panose="02010609060101010101" pitchFamily="2" charset="-122"/>
              </a:rPr>
            </a:br>
            <a:r>
              <a:rPr lang="zh-CN" altLang="en-US" sz="2800" b="1" smtClean="0">
                <a:latin typeface="黑体" panose="02010609060101010101" pitchFamily="2" charset="-122"/>
                <a:ea typeface="黑体" panose="02010609060101010101" pitchFamily="2" charset="-122"/>
              </a:rPr>
              <a:t>（</a:t>
            </a:r>
            <a:r>
              <a:rPr lang="en-US" altLang="zh-CN" sz="2800" b="1" smtClean="0">
                <a:latin typeface="黑体" panose="02010609060101010101" pitchFamily="2" charset="-122"/>
                <a:ea typeface="黑体" panose="02010609060101010101" pitchFamily="2" charset="-122"/>
              </a:rPr>
              <a:t>John McCarthy</a:t>
            </a:r>
            <a:r>
              <a:rPr lang="zh-CN" altLang="en-US" sz="2800" b="1" smtClean="0">
                <a:latin typeface="黑体" panose="02010609060101010101" pitchFamily="2" charset="-122"/>
                <a:ea typeface="黑体" panose="02010609060101010101" pitchFamily="2" charset="-122"/>
              </a:rPr>
              <a:t>）</a:t>
            </a:r>
            <a:endParaRPr lang="zh-CN" altLang="en-US" sz="2800" b="1" smtClean="0">
              <a:latin typeface="黑体" panose="02010609060101010101" pitchFamily="2" charset="-122"/>
              <a:ea typeface="黑体" panose="02010609060101010101" pitchFamily="2" charset="-122"/>
            </a:endParaRPr>
          </a:p>
        </p:txBody>
      </p:sp>
      <p:sp>
        <p:nvSpPr>
          <p:cNvPr id="48131" name="Rectangle 3"/>
          <p:cNvSpPr>
            <a:spLocks noGrp="1" noChangeArrowheads="1"/>
          </p:cNvSpPr>
          <p:nvPr>
            <p:ph type="body" idx="1"/>
          </p:nvPr>
        </p:nvSpPr>
        <p:spPr>
          <a:xfrm>
            <a:off x="4787900" y="2636838"/>
            <a:ext cx="4040188" cy="2051050"/>
          </a:xfrm>
        </p:spPr>
        <p:txBody>
          <a:bodyPr/>
          <a:lstStyle/>
          <a:p>
            <a:pPr eaLnBrk="1" hangingPunct="1"/>
            <a:r>
              <a:rPr lang="zh-CN" altLang="en-US" sz="2400" b="1" smtClean="0">
                <a:latin typeface="宋体" panose="02010600030101010101" pitchFamily="2" charset="-122"/>
              </a:rPr>
              <a:t>人工智能之父</a:t>
            </a:r>
            <a:endParaRPr lang="zh-CN" altLang="en-US" sz="2400" b="1" smtClean="0">
              <a:latin typeface="宋体" panose="02010600030101010101" pitchFamily="2" charset="-122"/>
            </a:endParaRPr>
          </a:p>
          <a:p>
            <a:pPr eaLnBrk="1" hangingPunct="1"/>
            <a:r>
              <a:rPr lang="en-US" altLang="zh-CN" sz="2400" b="1" smtClean="0">
                <a:latin typeface="宋体" panose="02010600030101010101" pitchFamily="2" charset="-122"/>
              </a:rPr>
              <a:t>LISP</a:t>
            </a:r>
            <a:r>
              <a:rPr lang="zh-CN" altLang="en-US" sz="2400" b="1" smtClean="0">
                <a:latin typeface="宋体" panose="02010600030101010101" pitchFamily="2" charset="-122"/>
              </a:rPr>
              <a:t>语言的发明人</a:t>
            </a:r>
            <a:endParaRPr lang="zh-CN" altLang="en-US" sz="2400" b="1" smtClean="0">
              <a:latin typeface="宋体" panose="02010600030101010101" pitchFamily="2" charset="-122"/>
            </a:endParaRPr>
          </a:p>
          <a:p>
            <a:pPr eaLnBrk="1" hangingPunct="1"/>
            <a:r>
              <a:rPr lang="zh-CN" altLang="en-US" sz="2400" b="1" smtClean="0">
                <a:latin typeface="宋体" panose="02010600030101010101" pitchFamily="2" charset="-122"/>
              </a:rPr>
              <a:t>首次提出</a:t>
            </a:r>
            <a:r>
              <a:rPr lang="en-US" altLang="zh-CN" sz="2400" b="1" smtClean="0">
                <a:latin typeface="宋体" panose="02010600030101010101" pitchFamily="2" charset="-122"/>
              </a:rPr>
              <a:t>AI</a:t>
            </a:r>
            <a:r>
              <a:rPr lang="zh-CN" altLang="en-US" sz="2400" b="1" smtClean="0">
                <a:latin typeface="宋体" panose="02010600030101010101" pitchFamily="2" charset="-122"/>
              </a:rPr>
              <a:t>的概念</a:t>
            </a:r>
            <a:endParaRPr lang="zh-CN" altLang="en-US" sz="2400" b="1" smtClean="0">
              <a:latin typeface="宋体" panose="02010600030101010101" pitchFamily="2" charset="-122"/>
            </a:endParaRPr>
          </a:p>
        </p:txBody>
      </p:sp>
      <p:sp>
        <p:nvSpPr>
          <p:cNvPr id="48132" name="Rectangle 4"/>
          <p:cNvSpPr>
            <a:spLocks noChangeArrowheads="1"/>
          </p:cNvSpPr>
          <p:nvPr/>
        </p:nvSpPr>
        <p:spPr bwMode="auto">
          <a:xfrm>
            <a:off x="1971675" y="-233363"/>
            <a:ext cx="9144000" cy="0"/>
          </a:xfrm>
          <a:prstGeom prst="rect">
            <a:avLst/>
          </a:prstGeom>
          <a:noFill/>
          <a:ln w="9525">
            <a:noFill/>
            <a:miter lim="800000"/>
          </a:ln>
        </p:spPr>
        <p:txBody>
          <a:bodyPr>
            <a:spAutoFit/>
          </a:bodyPr>
          <a:lstStyle/>
          <a:p>
            <a:endParaRPr lang="zh-CN" altLang="en-US"/>
          </a:p>
        </p:txBody>
      </p:sp>
      <p:sp>
        <p:nvSpPr>
          <p:cNvPr id="48133" name="Rectangle 5"/>
          <p:cNvSpPr>
            <a:spLocks noChangeArrowheads="1"/>
          </p:cNvSpPr>
          <p:nvPr/>
        </p:nvSpPr>
        <p:spPr bwMode="auto">
          <a:xfrm>
            <a:off x="1971675" y="-233363"/>
            <a:ext cx="9144000" cy="0"/>
          </a:xfrm>
          <a:prstGeom prst="rect">
            <a:avLst/>
          </a:prstGeom>
          <a:noFill/>
          <a:ln w="9525">
            <a:noFill/>
            <a:miter lim="800000"/>
          </a:ln>
        </p:spPr>
        <p:txBody>
          <a:bodyPr>
            <a:spAutoFit/>
          </a:bodyPr>
          <a:lstStyle/>
          <a:p>
            <a:endParaRPr lang="zh-CN" altLang="en-US"/>
          </a:p>
        </p:txBody>
      </p:sp>
      <p:pic>
        <p:nvPicPr>
          <p:cNvPr id="48134" name="Picture 6" descr="jmcbw"/>
          <p:cNvPicPr>
            <a:picLocks noChangeAspect="1" noChangeArrowheads="1"/>
          </p:cNvPicPr>
          <p:nvPr/>
        </p:nvPicPr>
        <p:blipFill>
          <a:blip r:embed="rId1" cstate="print"/>
          <a:srcRect/>
          <a:stretch>
            <a:fillRect/>
          </a:stretch>
        </p:blipFill>
        <p:spPr bwMode="auto">
          <a:xfrm>
            <a:off x="457200" y="457200"/>
            <a:ext cx="4003675"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ChangeArrowheads="1"/>
          </p:cNvSpPr>
          <p:nvPr/>
        </p:nvSpPr>
        <p:spPr bwMode="auto">
          <a:xfrm>
            <a:off x="3635375" y="3284538"/>
            <a:ext cx="1441450" cy="1944687"/>
          </a:xfrm>
          <a:prstGeom prst="rect">
            <a:avLst/>
          </a:prstGeom>
          <a:noFill/>
          <a:ln w="9525">
            <a:noFill/>
            <a:miter lim="800000"/>
          </a:ln>
        </p:spPr>
        <p:txBody>
          <a:bodyPr/>
          <a:lstStyle/>
          <a:p>
            <a:pPr marL="342900" indent="-342900">
              <a:spcBef>
                <a:spcPct val="20000"/>
              </a:spcBef>
              <a:buClr>
                <a:schemeClr val="accent1"/>
              </a:buClr>
              <a:buSzPct val="65000"/>
              <a:buFont typeface="Wingdings" panose="05000000000000000000" pitchFamily="2" charset="2"/>
              <a:buChar char="n"/>
            </a:pPr>
            <a:endParaRPr lang="zh-CN" altLang="zh-CN" sz="2400">
              <a:latin typeface="宋体" panose="02010600030101010101" pitchFamily="2" charset="-122"/>
            </a:endParaRPr>
          </a:p>
        </p:txBody>
      </p:sp>
      <p:sp>
        <p:nvSpPr>
          <p:cNvPr id="166916" name="Rectangle 4"/>
          <p:cNvSpPr>
            <a:spLocks noChangeArrowheads="1"/>
          </p:cNvSpPr>
          <p:nvPr/>
        </p:nvSpPr>
        <p:spPr bwMode="auto">
          <a:xfrm>
            <a:off x="1371600" y="533400"/>
            <a:ext cx="5630863" cy="838200"/>
          </a:xfrm>
          <a:prstGeom prst="rect">
            <a:avLst/>
          </a:prstGeom>
          <a:noFill/>
          <a:ln w="9525">
            <a:noFill/>
            <a:miter lim="800000"/>
          </a:ln>
          <a:effectLst/>
        </p:spPr>
        <p:txBody>
          <a:bodyPr anchor="b"/>
          <a:lstStyle/>
          <a:p>
            <a:pPr>
              <a:defRPr/>
            </a:pPr>
            <a:endParaRPr lang="zh-CN" altLang="zh-CN" sz="3400" b="1">
              <a:solidFill>
                <a:schemeClr val="hlink"/>
              </a:solidFill>
              <a:effectLst>
                <a:outerShdw blurRad="38100" dist="38100" dir="2700000" algn="tl">
                  <a:srgbClr val="C0C0C0"/>
                </a:outerShdw>
              </a:effectLst>
              <a:latin typeface="Garamond" panose="02020404030301010803" pitchFamily="18" charset="0"/>
              <a:ea typeface="楷体_GB2312" pitchFamily="49" charset="-122"/>
            </a:endParaRPr>
          </a:p>
        </p:txBody>
      </p:sp>
      <p:sp>
        <p:nvSpPr>
          <p:cNvPr id="49157" name="Rectangle 5"/>
          <p:cNvSpPr>
            <a:spLocks noChangeArrowheads="1"/>
          </p:cNvSpPr>
          <p:nvPr/>
        </p:nvSpPr>
        <p:spPr bwMode="auto">
          <a:xfrm>
            <a:off x="6588125" y="4076700"/>
            <a:ext cx="2203450" cy="1647825"/>
          </a:xfrm>
          <a:prstGeom prst="rect">
            <a:avLst/>
          </a:prstGeom>
          <a:noFill/>
          <a:ln w="9525">
            <a:noFill/>
            <a:miter lim="800000"/>
          </a:ln>
        </p:spPr>
        <p:txBody>
          <a:bodyPr/>
          <a:lstStyle/>
          <a:p>
            <a:pPr marL="342900" indent="-342900">
              <a:lnSpc>
                <a:spcPct val="90000"/>
              </a:lnSpc>
              <a:spcBef>
                <a:spcPct val="20000"/>
              </a:spcBef>
              <a:buClr>
                <a:schemeClr val="accent1"/>
              </a:buClr>
              <a:buSzPct val="65000"/>
              <a:buFont typeface="Wingdings" panose="05000000000000000000" pitchFamily="2" charset="2"/>
              <a:buNone/>
            </a:pPr>
            <a:r>
              <a:rPr lang="en-US" altLang="zh-CN" sz="2000" b="1" dirty="0">
                <a:latin typeface="Times New Roman" panose="02020603050405020304" pitchFamily="18" charset="0"/>
              </a:rPr>
              <a:t>ENIAC, 1946</a:t>
            </a:r>
            <a:endParaRPr lang="en-US" altLang="zh-CN" sz="2000" b="1" dirty="0">
              <a:latin typeface="Times New Roman" panose="02020603050405020304" pitchFamily="18" charset="0"/>
            </a:endParaRPr>
          </a:p>
          <a:p>
            <a:pPr marL="342900" indent="-342900">
              <a:lnSpc>
                <a:spcPct val="90000"/>
              </a:lnSpc>
              <a:spcBef>
                <a:spcPct val="20000"/>
              </a:spcBef>
              <a:buClr>
                <a:schemeClr val="accent1"/>
              </a:buClr>
              <a:buSzPct val="65000"/>
              <a:buFont typeface="Wingdings" panose="05000000000000000000" pitchFamily="2" charset="2"/>
              <a:buNone/>
            </a:pPr>
            <a:r>
              <a:rPr lang="en-US" altLang="zh-CN" sz="2000" b="1" dirty="0">
                <a:latin typeface="Times New Roman" panose="02020603050405020304" pitchFamily="18" charset="0"/>
              </a:rPr>
              <a:t>Developed by </a:t>
            </a:r>
            <a:endParaRPr lang="en-US" altLang="zh-CN" sz="2000" b="1" dirty="0">
              <a:latin typeface="Times New Roman" panose="02020603050405020304" pitchFamily="18" charset="0"/>
            </a:endParaRPr>
          </a:p>
          <a:p>
            <a:pPr marL="342900" indent="-342900">
              <a:lnSpc>
                <a:spcPct val="90000"/>
              </a:lnSpc>
              <a:spcBef>
                <a:spcPct val="20000"/>
              </a:spcBef>
              <a:buClr>
                <a:schemeClr val="accent1"/>
              </a:buClr>
              <a:buSzPct val="65000"/>
              <a:buFont typeface="Wingdings" panose="05000000000000000000" pitchFamily="2" charset="2"/>
              <a:buNone/>
            </a:pPr>
            <a:r>
              <a:rPr lang="en-US" altLang="zh-CN" sz="2000" b="1" dirty="0">
                <a:latin typeface="Times New Roman" panose="02020603050405020304" pitchFamily="18" charset="0"/>
              </a:rPr>
              <a:t>J.P. Eckert, </a:t>
            </a:r>
            <a:endParaRPr lang="en-US" altLang="zh-CN" sz="2000" b="1" dirty="0">
              <a:latin typeface="Times New Roman" panose="02020603050405020304" pitchFamily="18" charset="0"/>
            </a:endParaRPr>
          </a:p>
          <a:p>
            <a:pPr marL="342900" indent="-342900">
              <a:lnSpc>
                <a:spcPct val="90000"/>
              </a:lnSpc>
              <a:spcBef>
                <a:spcPct val="20000"/>
              </a:spcBef>
              <a:buClr>
                <a:schemeClr val="accent1"/>
              </a:buClr>
              <a:buSzPct val="65000"/>
              <a:buFont typeface="Wingdings" panose="05000000000000000000" pitchFamily="2" charset="2"/>
              <a:buNone/>
            </a:pPr>
            <a:r>
              <a:rPr lang="en-US" altLang="zh-CN" sz="2000" b="1" dirty="0">
                <a:latin typeface="Times New Roman" panose="02020603050405020304" pitchFamily="18" charset="0"/>
              </a:rPr>
              <a:t>J.W.  </a:t>
            </a:r>
            <a:r>
              <a:rPr lang="en-US" altLang="zh-CN" sz="2000" b="1" dirty="0" err="1">
                <a:latin typeface="Times New Roman" panose="02020603050405020304" pitchFamily="18" charset="0"/>
              </a:rPr>
              <a:t>Mauchley</a:t>
            </a:r>
            <a:endParaRPr lang="en-US" altLang="zh-CN" sz="2000" b="1" dirty="0">
              <a:latin typeface="Times New Roman" panose="02020603050405020304" pitchFamily="18" charset="0"/>
            </a:endParaRPr>
          </a:p>
        </p:txBody>
      </p:sp>
      <p:pic>
        <p:nvPicPr>
          <p:cNvPr id="49158" name="Picture 6" descr="I-182"/>
          <p:cNvPicPr>
            <a:picLocks noChangeAspect="1" noChangeArrowheads="1"/>
          </p:cNvPicPr>
          <p:nvPr/>
        </p:nvPicPr>
        <p:blipFill>
          <a:blip r:embed="rId1" cstate="print">
            <a:lum bright="-12000" contrast="6000"/>
          </a:blip>
          <a:srcRect/>
          <a:stretch>
            <a:fillRect/>
          </a:stretch>
        </p:blipFill>
        <p:spPr bwMode="auto">
          <a:xfrm>
            <a:off x="395288" y="1268413"/>
            <a:ext cx="5638800" cy="4960937"/>
          </a:xfrm>
          <a:prstGeom prst="rect">
            <a:avLst/>
          </a:prstGeom>
          <a:noFill/>
          <a:ln w="9525">
            <a:noFill/>
            <a:miter lim="800000"/>
            <a:headEnd/>
            <a:tailEnd/>
          </a:ln>
        </p:spPr>
      </p:pic>
      <p:pic>
        <p:nvPicPr>
          <p:cNvPr id="49159" name="Picture 7" descr="mccarthy"/>
          <p:cNvPicPr>
            <a:picLocks noChangeAspect="1" noChangeArrowheads="1"/>
          </p:cNvPicPr>
          <p:nvPr/>
        </p:nvPicPr>
        <p:blipFill>
          <a:blip r:embed="rId2" cstate="print"/>
          <a:srcRect/>
          <a:stretch>
            <a:fillRect/>
          </a:stretch>
        </p:blipFill>
        <p:spPr bwMode="auto">
          <a:xfrm>
            <a:off x="7315200" y="1006475"/>
            <a:ext cx="1714500" cy="2422525"/>
          </a:xfrm>
          <a:prstGeom prst="rect">
            <a:avLst/>
          </a:prstGeom>
          <a:noFill/>
          <a:ln w="9525">
            <a:noFill/>
            <a:miter lim="800000"/>
            <a:headEnd/>
            <a:tailEnd/>
          </a:ln>
        </p:spPr>
      </p:pic>
      <p:sp>
        <p:nvSpPr>
          <p:cNvPr id="49160" name="Rectangle 8"/>
          <p:cNvSpPr>
            <a:spLocks noChangeArrowheads="1"/>
          </p:cNvSpPr>
          <p:nvPr/>
        </p:nvSpPr>
        <p:spPr bwMode="auto">
          <a:xfrm>
            <a:off x="395288" y="1700213"/>
            <a:ext cx="4032250" cy="446087"/>
          </a:xfrm>
          <a:prstGeom prst="rect">
            <a:avLst/>
          </a:prstGeom>
          <a:solidFill>
            <a:srgbClr val="FFCC99"/>
          </a:solidFill>
          <a:ln w="9525">
            <a:noFill/>
            <a:miter lim="800000"/>
          </a:ln>
        </p:spPr>
        <p:txBody>
          <a:bodyPr anchor="b"/>
          <a:lstStyle/>
          <a:p>
            <a:r>
              <a:rPr lang="zh-CN" altLang="en-US" sz="2000" b="1">
                <a:solidFill>
                  <a:schemeClr val="hlink"/>
                </a:solidFill>
                <a:latin typeface="宋体" panose="02010600030101010101" pitchFamily="2" charset="-122"/>
              </a:rPr>
              <a:t>历史回顾：</a:t>
            </a:r>
            <a:r>
              <a:rPr lang="zh-CN" altLang="en-US" sz="2000" b="1">
                <a:solidFill>
                  <a:schemeClr val="tx2"/>
                </a:solidFill>
                <a:latin typeface="宋体" panose="02010600030101010101" pitchFamily="2" charset="-122"/>
              </a:rPr>
              <a:t>从计算机到</a:t>
            </a:r>
            <a:r>
              <a:rPr lang="en-US" altLang="zh-CN" sz="2000" b="1">
                <a:solidFill>
                  <a:srgbClr val="00684D"/>
                </a:solidFill>
                <a:latin typeface="宋体" panose="02010600030101010101" pitchFamily="2" charset="-122"/>
              </a:rPr>
              <a:t>AI</a:t>
            </a:r>
            <a:r>
              <a:rPr lang="zh-CN" altLang="en-US" sz="2000" b="1">
                <a:solidFill>
                  <a:schemeClr val="tx2"/>
                </a:solidFill>
                <a:latin typeface="宋体" panose="02010600030101010101" pitchFamily="2" charset="-122"/>
              </a:rPr>
              <a:t>的诞生</a:t>
            </a:r>
            <a:endParaRPr lang="zh-CN" altLang="en-US" sz="2000" b="1">
              <a:solidFill>
                <a:schemeClr val="tx2"/>
              </a:solidFill>
              <a:latin typeface="宋体" panose="02010600030101010101" pitchFamily="2" charset="-122"/>
            </a:endParaRPr>
          </a:p>
        </p:txBody>
      </p:sp>
      <p:sp>
        <p:nvSpPr>
          <p:cNvPr id="49161" name="Rectangle 9"/>
          <p:cNvSpPr>
            <a:spLocks noChangeArrowheads="1"/>
          </p:cNvSpPr>
          <p:nvPr/>
        </p:nvSpPr>
        <p:spPr bwMode="auto">
          <a:xfrm>
            <a:off x="323850" y="333375"/>
            <a:ext cx="8229600" cy="576263"/>
          </a:xfrm>
          <a:prstGeom prst="rect">
            <a:avLst/>
          </a:prstGeom>
          <a:noFill/>
          <a:ln w="9525">
            <a:noFill/>
            <a:miter lim="800000"/>
          </a:ln>
        </p:spPr>
        <p:txBody>
          <a:bodyPr/>
          <a:lstStyle/>
          <a:p>
            <a:pPr marL="571500" indent="-571500">
              <a:spcBef>
                <a:spcPct val="20000"/>
              </a:spcBef>
              <a:buClr>
                <a:schemeClr val="accent1"/>
              </a:buClr>
              <a:buSzPct val="65000"/>
              <a:buFont typeface="Wingdings" panose="05000000000000000000" pitchFamily="2" charset="2"/>
              <a:buNone/>
            </a:pPr>
            <a:r>
              <a:rPr lang="en-US" altLang="zh-CN" sz="3000" b="1"/>
              <a:t>5. </a:t>
            </a:r>
            <a:r>
              <a:rPr lang="zh-CN" altLang="en-US" sz="3000" b="1"/>
              <a:t>人工智能发展与思考</a:t>
            </a:r>
            <a:endParaRPr lang="zh-CN" altLang="en-US" sz="3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66915">
                                            <p:txEl>
                                              <p:pRg st="0" end="0"/>
                                            </p:txEl>
                                          </p:spTgt>
                                        </p:tgtEl>
                                        <p:attrNameLst>
                                          <p:attrName>style.visibility</p:attrName>
                                        </p:attrNameLst>
                                      </p:cBhvr>
                                      <p:to>
                                        <p:strVal val="visible"/>
                                      </p:to>
                                    </p:set>
                                    <p:anim calcmode="lin" valueType="num">
                                      <p:cBhvr additive="base">
                                        <p:cTn id="7" dur="500" fill="hold"/>
                                        <p:tgtEl>
                                          <p:spTgt spid="166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autoUpdateAnimBg="0" build="p"/>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z="2800" b="1" smtClean="0">
                <a:latin typeface="黑体" panose="02010609060101010101" pitchFamily="2" charset="-122"/>
                <a:ea typeface="黑体" panose="02010609060101010101" pitchFamily="2" charset="-122"/>
              </a:rPr>
              <a:t>约翰</a:t>
            </a:r>
            <a:r>
              <a:rPr lang="en-US" altLang="zh-CN" sz="2800" b="1" smtClean="0">
                <a:latin typeface="Arial" panose="020B0604020202020204" pitchFamily="34" charset="0"/>
                <a:ea typeface="黑体" panose="02010609060101010101" pitchFamily="2" charset="-122"/>
                <a:cs typeface="Times New Roman" panose="02020603050405020304" pitchFamily="18" charset="0"/>
              </a:rPr>
              <a:t>•</a:t>
            </a:r>
            <a:r>
              <a:rPr lang="zh-CN" altLang="en-US" sz="2800" b="1" smtClean="0">
                <a:latin typeface="黑体" panose="02010609060101010101" pitchFamily="2" charset="-122"/>
                <a:ea typeface="黑体" panose="02010609060101010101" pitchFamily="2" charset="-122"/>
              </a:rPr>
              <a:t>麦卡锡</a:t>
            </a:r>
            <a:br>
              <a:rPr lang="zh-CN" altLang="en-US" sz="2800" b="1" smtClean="0">
                <a:latin typeface="黑体" panose="02010609060101010101" pitchFamily="2" charset="-122"/>
                <a:ea typeface="黑体" panose="02010609060101010101" pitchFamily="2" charset="-122"/>
              </a:rPr>
            </a:br>
            <a:r>
              <a:rPr lang="zh-CN" altLang="en-US" sz="2800" b="1" smtClean="0">
                <a:latin typeface="黑体" panose="02010609060101010101" pitchFamily="2" charset="-122"/>
                <a:ea typeface="黑体" panose="02010609060101010101" pitchFamily="2" charset="-122"/>
              </a:rPr>
              <a:t>（</a:t>
            </a:r>
            <a:r>
              <a:rPr lang="en-US" altLang="zh-CN" sz="2800" b="1" smtClean="0">
                <a:latin typeface="黑体" panose="02010609060101010101" pitchFamily="2" charset="-122"/>
                <a:ea typeface="黑体" panose="02010609060101010101" pitchFamily="2" charset="-122"/>
              </a:rPr>
              <a:t>John McCarthy</a:t>
            </a:r>
            <a:r>
              <a:rPr lang="zh-CN" altLang="en-US" sz="2800" b="1" smtClean="0">
                <a:latin typeface="黑体" panose="02010609060101010101" pitchFamily="2" charset="-122"/>
                <a:ea typeface="黑体" panose="02010609060101010101" pitchFamily="2" charset="-122"/>
              </a:rPr>
              <a:t>）</a:t>
            </a:r>
            <a:endParaRPr lang="zh-CN" altLang="en-US" sz="2800" b="1" smtClean="0">
              <a:latin typeface="黑体" panose="02010609060101010101" pitchFamily="2" charset="-122"/>
              <a:ea typeface="黑体" panose="02010609060101010101" pitchFamily="2" charset="-122"/>
            </a:endParaRPr>
          </a:p>
        </p:txBody>
      </p:sp>
      <p:sp>
        <p:nvSpPr>
          <p:cNvPr id="150531" name="Rectangle 3"/>
          <p:cNvSpPr>
            <a:spLocks noGrp="1" noChangeArrowheads="1"/>
          </p:cNvSpPr>
          <p:nvPr>
            <p:ph type="body" idx="1"/>
          </p:nvPr>
        </p:nvSpPr>
        <p:spPr>
          <a:xfrm>
            <a:off x="539750" y="1557338"/>
            <a:ext cx="7776666" cy="4535958"/>
          </a:xfrm>
        </p:spPr>
        <p:txBody>
          <a:bodyPr>
            <a:normAutofit fontScale="92500"/>
          </a:bodyPr>
          <a:lstStyle/>
          <a:p>
            <a:pPr eaLnBrk="1" hangingPunct="1">
              <a:lnSpc>
                <a:spcPct val="150000"/>
              </a:lnSpc>
            </a:pPr>
            <a:r>
              <a:rPr lang="en-US" altLang="zh-CN" sz="2400" b="1" dirty="0" smtClean="0">
                <a:latin typeface="宋体" panose="02010600030101010101" pitchFamily="2" charset="-122"/>
              </a:rPr>
              <a:t>1927</a:t>
            </a:r>
            <a:r>
              <a:rPr lang="zh-CN" altLang="en-US" sz="2400" b="1" dirty="0" smtClean="0">
                <a:latin typeface="宋体" panose="02010600030101010101" pitchFamily="2" charset="-122"/>
              </a:rPr>
              <a:t>年出生于美国波士顿</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1956</a:t>
            </a:r>
            <a:r>
              <a:rPr lang="zh-CN" altLang="en-US" sz="2400" b="1" dirty="0" smtClean="0">
                <a:latin typeface="宋体" panose="02010600030101010101" pitchFamily="2" charset="-122"/>
              </a:rPr>
              <a:t>年发起达特茅斯会议，并提出“人工智能”的概念</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1958</a:t>
            </a:r>
            <a:r>
              <a:rPr lang="zh-CN" altLang="en-US" sz="2400" b="1" dirty="0" smtClean="0">
                <a:latin typeface="宋体" panose="02010600030101010101" pitchFamily="2" charset="-122"/>
              </a:rPr>
              <a:t>年与明斯基一起创建世界上第一个人工智能实验室</a:t>
            </a:r>
            <a:endParaRPr lang="zh-CN" altLang="en-US" sz="2400" b="1" dirty="0" smtClean="0">
              <a:latin typeface="宋体" panose="02010600030101010101" pitchFamily="2" charset="-122"/>
            </a:endParaRPr>
          </a:p>
          <a:p>
            <a:pPr eaLnBrk="1" hangingPunct="1">
              <a:lnSpc>
                <a:spcPct val="150000"/>
              </a:lnSpc>
            </a:pPr>
            <a:r>
              <a:rPr lang="zh-CN" altLang="en-US" sz="2400" b="1" dirty="0" smtClean="0">
                <a:latin typeface="宋体" panose="02010600030101010101" pitchFamily="2" charset="-122"/>
              </a:rPr>
              <a:t>发明</a:t>
            </a:r>
            <a:r>
              <a:rPr lang="en-US" altLang="zh-CN" sz="2400" b="1" dirty="0" smtClean="0">
                <a:latin typeface="宋体" panose="02010600030101010101" pitchFamily="2" charset="-122"/>
                <a:cs typeface="Times New Roman" panose="02020603050405020304" pitchFamily="18" charset="0"/>
              </a:rPr>
              <a:t>α</a:t>
            </a:r>
            <a:r>
              <a:rPr lang="zh-CN" altLang="en-US" sz="2400" b="1" dirty="0" smtClean="0">
                <a:latin typeface="宋体" panose="02010600030101010101" pitchFamily="2" charset="-122"/>
              </a:rPr>
              <a:t>－</a:t>
            </a:r>
            <a:r>
              <a:rPr lang="en-US" altLang="zh-CN" sz="2400" b="1" dirty="0" smtClean="0">
                <a:latin typeface="宋体" panose="02010600030101010101" pitchFamily="2" charset="-122"/>
                <a:cs typeface="Times New Roman" panose="02020603050405020304" pitchFamily="18" charset="0"/>
              </a:rPr>
              <a:t>β</a:t>
            </a:r>
            <a:r>
              <a:rPr lang="zh-CN" altLang="en-US" sz="2400" b="1" dirty="0" smtClean="0">
                <a:latin typeface="宋体" panose="02010600030101010101" pitchFamily="2" charset="-122"/>
              </a:rPr>
              <a:t>剪枝算法</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1959</a:t>
            </a:r>
            <a:r>
              <a:rPr lang="zh-CN" altLang="en-US" sz="2400" b="1" dirty="0" smtClean="0">
                <a:latin typeface="宋体" panose="02010600030101010101" pitchFamily="2" charset="-122"/>
              </a:rPr>
              <a:t>年开发</a:t>
            </a:r>
            <a:r>
              <a:rPr lang="en-US" altLang="zh-CN" sz="2400" b="1" dirty="0" smtClean="0">
                <a:latin typeface="宋体" panose="02010600030101010101" pitchFamily="2" charset="-122"/>
              </a:rPr>
              <a:t>LISP</a:t>
            </a:r>
            <a:r>
              <a:rPr lang="zh-CN" altLang="en-US" sz="2400" b="1" dirty="0" smtClean="0">
                <a:latin typeface="宋体" panose="02010600030101010101" pitchFamily="2" charset="-122"/>
              </a:rPr>
              <a:t>语言</a:t>
            </a:r>
            <a:endParaRPr lang="zh-CN" altLang="en-US" sz="2400" b="1" dirty="0" smtClean="0">
              <a:latin typeface="宋体" panose="02010600030101010101" pitchFamily="2" charset="-122"/>
            </a:endParaRPr>
          </a:p>
          <a:p>
            <a:pPr eaLnBrk="1" hangingPunct="1">
              <a:lnSpc>
                <a:spcPct val="150000"/>
              </a:lnSpc>
            </a:pPr>
            <a:r>
              <a:rPr lang="zh-CN" altLang="en-US" sz="2400" b="1" dirty="0" smtClean="0">
                <a:latin typeface="宋体" panose="02010600030101010101" pitchFamily="2" charset="-122"/>
              </a:rPr>
              <a:t>开创逻辑程序研究，用于程序验证和自动程序设计</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1971</a:t>
            </a:r>
            <a:r>
              <a:rPr lang="zh-CN" altLang="en-US" sz="2400" b="1" dirty="0" smtClean="0">
                <a:latin typeface="宋体" panose="02010600030101010101" pitchFamily="2" charset="-122"/>
              </a:rPr>
              <a:t>年获得图灵奖</a:t>
            </a:r>
            <a:endParaRPr lang="zh-CN" altLang="en-US" sz="2400" b="1" dirty="0" smtClean="0">
              <a:latin typeface="宋体" panose="02010600030101010101" pitchFamily="2" charset="-122"/>
            </a:endParaRPr>
          </a:p>
          <a:p>
            <a:pPr eaLnBrk="1" hangingPunct="1">
              <a:lnSpc>
                <a:spcPct val="150000"/>
              </a:lnSpc>
            </a:pPr>
            <a:endParaRPr lang="en-US" altLang="zh-CN" sz="2400" b="1" dirty="0" smtClean="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531">
                                            <p:txEl>
                                              <p:pRg st="1" end="1"/>
                                            </p:txEl>
                                          </p:spTgt>
                                        </p:tgtEl>
                                        <p:attrNameLst>
                                          <p:attrName>style.visibility</p:attrName>
                                        </p:attrNameLst>
                                      </p:cBhvr>
                                      <p:to>
                                        <p:strVal val="visible"/>
                                      </p:to>
                                    </p:set>
                                    <p:anim calcmode="lin" valueType="num">
                                      <p:cBhvr additive="base">
                                        <p:cTn id="13" dur="500" fill="hold"/>
                                        <p:tgtEl>
                                          <p:spTgt spid="150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0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0531">
                                            <p:txEl>
                                              <p:pRg st="2" end="2"/>
                                            </p:txEl>
                                          </p:spTgt>
                                        </p:tgtEl>
                                        <p:attrNameLst>
                                          <p:attrName>style.visibility</p:attrName>
                                        </p:attrNameLst>
                                      </p:cBhvr>
                                      <p:to>
                                        <p:strVal val="visible"/>
                                      </p:to>
                                    </p:set>
                                    <p:anim calcmode="lin" valueType="num">
                                      <p:cBhvr additive="base">
                                        <p:cTn id="19" dur="500" fill="hold"/>
                                        <p:tgtEl>
                                          <p:spTgt spid="1505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0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0531">
                                            <p:txEl>
                                              <p:pRg st="3" end="3"/>
                                            </p:txEl>
                                          </p:spTgt>
                                        </p:tgtEl>
                                        <p:attrNameLst>
                                          <p:attrName>style.visibility</p:attrName>
                                        </p:attrNameLst>
                                      </p:cBhvr>
                                      <p:to>
                                        <p:strVal val="visible"/>
                                      </p:to>
                                    </p:set>
                                    <p:anim calcmode="lin" valueType="num">
                                      <p:cBhvr additive="base">
                                        <p:cTn id="25" dur="500" fill="hold"/>
                                        <p:tgtEl>
                                          <p:spTgt spid="1505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0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0531">
                                            <p:txEl>
                                              <p:pRg st="4" end="4"/>
                                            </p:txEl>
                                          </p:spTgt>
                                        </p:tgtEl>
                                        <p:attrNameLst>
                                          <p:attrName>style.visibility</p:attrName>
                                        </p:attrNameLst>
                                      </p:cBhvr>
                                      <p:to>
                                        <p:strVal val="visible"/>
                                      </p:to>
                                    </p:set>
                                    <p:anim calcmode="lin" valueType="num">
                                      <p:cBhvr additive="base">
                                        <p:cTn id="31" dur="500" fill="hold"/>
                                        <p:tgtEl>
                                          <p:spTgt spid="1505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05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0531">
                                            <p:txEl>
                                              <p:pRg st="5" end="5"/>
                                            </p:txEl>
                                          </p:spTgt>
                                        </p:tgtEl>
                                        <p:attrNameLst>
                                          <p:attrName>style.visibility</p:attrName>
                                        </p:attrNameLst>
                                      </p:cBhvr>
                                      <p:to>
                                        <p:strVal val="visible"/>
                                      </p:to>
                                    </p:set>
                                    <p:anim calcmode="lin" valueType="num">
                                      <p:cBhvr additive="base">
                                        <p:cTn id="37" dur="500" fill="hold"/>
                                        <p:tgtEl>
                                          <p:spTgt spid="1505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05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0531">
                                            <p:txEl>
                                              <p:pRg st="6" end="6"/>
                                            </p:txEl>
                                          </p:spTgt>
                                        </p:tgtEl>
                                        <p:attrNameLst>
                                          <p:attrName>style.visibility</p:attrName>
                                        </p:attrNameLst>
                                      </p:cBhvr>
                                      <p:to>
                                        <p:strVal val="visible"/>
                                      </p:to>
                                    </p:set>
                                    <p:anim calcmode="lin" valueType="num">
                                      <p:cBhvr additive="base">
                                        <p:cTn id="43" dur="500" fill="hold"/>
                                        <p:tgtEl>
                                          <p:spTgt spid="15053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05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autoUpdateAnimBg="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62400" y="1371600"/>
            <a:ext cx="4953000" cy="1447800"/>
          </a:xfrm>
        </p:spPr>
        <p:txBody>
          <a:bodyPr/>
          <a:lstStyle/>
          <a:p>
            <a:pPr eaLnBrk="1" hangingPunct="1"/>
            <a:r>
              <a:rPr lang="zh-CN" altLang="en-US" sz="2800" b="1" smtClean="0">
                <a:latin typeface="黑体" panose="02010609060101010101" pitchFamily="2" charset="-122"/>
                <a:ea typeface="黑体" panose="02010609060101010101" pitchFamily="2" charset="-122"/>
              </a:rPr>
              <a:t>赫伯特</a:t>
            </a:r>
            <a:r>
              <a:rPr lang="en-US" altLang="zh-CN" sz="2800" b="1" smtClean="0">
                <a:latin typeface="Arial" panose="020B0604020202020204" pitchFamily="34" charset="0"/>
                <a:ea typeface="黑体" panose="02010609060101010101" pitchFamily="2" charset="-122"/>
                <a:cs typeface="Times New Roman" panose="02020603050405020304" pitchFamily="18" charset="0"/>
              </a:rPr>
              <a:t>•</a:t>
            </a:r>
            <a:r>
              <a:rPr lang="zh-CN" altLang="en-US" sz="2800" b="1" smtClean="0">
                <a:latin typeface="黑体" panose="02010609060101010101" pitchFamily="2" charset="-122"/>
                <a:ea typeface="黑体" panose="02010609060101010101" pitchFamily="2" charset="-122"/>
              </a:rPr>
              <a:t>西蒙</a:t>
            </a:r>
            <a:br>
              <a:rPr lang="zh-CN" altLang="en-US" sz="2800" b="1" smtClean="0">
                <a:latin typeface="黑体" panose="02010609060101010101" pitchFamily="2" charset="-122"/>
                <a:ea typeface="黑体" panose="02010609060101010101" pitchFamily="2" charset="-122"/>
              </a:rPr>
            </a:br>
            <a:r>
              <a:rPr lang="zh-CN" altLang="en-US" sz="2800" b="1" smtClean="0">
                <a:latin typeface="黑体" panose="02010609060101010101" pitchFamily="2" charset="-122"/>
                <a:ea typeface="黑体" panose="02010609060101010101" pitchFamily="2" charset="-122"/>
              </a:rPr>
              <a:t>（</a:t>
            </a:r>
            <a:r>
              <a:rPr lang="en-US" altLang="zh-CN" sz="2800" b="1" smtClean="0">
                <a:latin typeface="黑体" panose="02010609060101010101" pitchFamily="2" charset="-122"/>
                <a:ea typeface="黑体" panose="02010609060101010101" pitchFamily="2" charset="-122"/>
              </a:rPr>
              <a:t>Herbert A. Simon</a:t>
            </a:r>
            <a:r>
              <a:rPr lang="zh-CN" altLang="en-US" sz="2800" b="1" smtClean="0">
                <a:latin typeface="黑体" panose="02010609060101010101" pitchFamily="2" charset="-122"/>
                <a:ea typeface="黑体" panose="02010609060101010101" pitchFamily="2" charset="-122"/>
              </a:rPr>
              <a:t>）</a:t>
            </a:r>
            <a:endParaRPr lang="zh-CN" altLang="en-US" sz="2800" b="1" smtClean="0">
              <a:latin typeface="黑体" panose="02010609060101010101" pitchFamily="2" charset="-122"/>
              <a:ea typeface="黑体" panose="02010609060101010101" pitchFamily="2" charset="-122"/>
            </a:endParaRPr>
          </a:p>
        </p:txBody>
      </p:sp>
      <p:sp>
        <p:nvSpPr>
          <p:cNvPr id="51203" name="Rectangle 3"/>
          <p:cNvSpPr>
            <a:spLocks noGrp="1" noChangeArrowheads="1"/>
          </p:cNvSpPr>
          <p:nvPr>
            <p:ph type="body" idx="1"/>
          </p:nvPr>
        </p:nvSpPr>
        <p:spPr>
          <a:xfrm>
            <a:off x="3925888" y="3278188"/>
            <a:ext cx="4760912" cy="2684462"/>
          </a:xfrm>
        </p:spPr>
        <p:txBody>
          <a:bodyPr/>
          <a:lstStyle/>
          <a:p>
            <a:pPr eaLnBrk="1" hangingPunct="1">
              <a:buFont typeface="Wingdings" panose="05000000000000000000" pitchFamily="2" charset="2"/>
              <a:buNone/>
            </a:pPr>
            <a:r>
              <a:rPr lang="zh-CN" altLang="en-US" sz="2400" b="1" smtClean="0"/>
              <a:t>符号主义学派的创始人</a:t>
            </a:r>
            <a:endParaRPr lang="zh-CN" altLang="en-US" sz="2400" b="1" smtClean="0"/>
          </a:p>
          <a:p>
            <a:pPr eaLnBrk="1" hangingPunct="1">
              <a:buFont typeface="Wingdings" panose="05000000000000000000" pitchFamily="2" charset="2"/>
              <a:buNone/>
            </a:pPr>
            <a:r>
              <a:rPr lang="zh-CN" altLang="en-US" sz="2400" b="1" smtClean="0"/>
              <a:t>爱好广泛的全能科学家</a:t>
            </a:r>
            <a:endParaRPr lang="zh-CN" altLang="en-US" sz="2400" b="1" smtClean="0"/>
          </a:p>
          <a:p>
            <a:pPr eaLnBrk="1" hangingPunct="1">
              <a:buFont typeface="Wingdings" panose="05000000000000000000" pitchFamily="2" charset="2"/>
              <a:buNone/>
            </a:pPr>
            <a:r>
              <a:rPr lang="zh-CN" altLang="en-US" sz="2400" b="1" smtClean="0"/>
              <a:t>中国科学院外籍院士</a:t>
            </a:r>
            <a:endParaRPr lang="zh-CN" altLang="en-US" sz="2400" b="1" smtClean="0"/>
          </a:p>
          <a:p>
            <a:pPr eaLnBrk="1" hangingPunct="1">
              <a:buFont typeface="Wingdings" panose="05000000000000000000" pitchFamily="2" charset="2"/>
              <a:buNone/>
            </a:pPr>
            <a:endParaRPr lang="en-US" altLang="zh-CN" sz="2400" b="1" smtClean="0"/>
          </a:p>
        </p:txBody>
      </p:sp>
      <p:sp>
        <p:nvSpPr>
          <p:cNvPr id="51204" name="Rectangle 4"/>
          <p:cNvSpPr>
            <a:spLocks noChangeArrowheads="1"/>
          </p:cNvSpPr>
          <p:nvPr/>
        </p:nvSpPr>
        <p:spPr bwMode="auto">
          <a:xfrm>
            <a:off x="3857625" y="2552700"/>
            <a:ext cx="9144000" cy="0"/>
          </a:xfrm>
          <a:prstGeom prst="rect">
            <a:avLst/>
          </a:prstGeom>
          <a:noFill/>
          <a:ln w="9525">
            <a:noFill/>
            <a:miter lim="800000"/>
          </a:ln>
        </p:spPr>
        <p:txBody>
          <a:bodyPr>
            <a:spAutoFit/>
          </a:bodyPr>
          <a:lstStyle/>
          <a:p>
            <a:endParaRPr lang="zh-CN" altLang="en-US"/>
          </a:p>
        </p:txBody>
      </p:sp>
      <p:sp>
        <p:nvSpPr>
          <p:cNvPr id="51205" name="Rectangle 5"/>
          <p:cNvSpPr>
            <a:spLocks noChangeArrowheads="1"/>
          </p:cNvSpPr>
          <p:nvPr/>
        </p:nvSpPr>
        <p:spPr bwMode="auto">
          <a:xfrm>
            <a:off x="3143250" y="1238250"/>
            <a:ext cx="9144000" cy="0"/>
          </a:xfrm>
          <a:prstGeom prst="rect">
            <a:avLst/>
          </a:prstGeom>
          <a:noFill/>
          <a:ln w="9525">
            <a:noFill/>
            <a:miter lim="800000"/>
          </a:ln>
        </p:spPr>
        <p:txBody>
          <a:bodyPr>
            <a:spAutoFit/>
          </a:bodyPr>
          <a:lstStyle/>
          <a:p>
            <a:endParaRPr lang="zh-CN" altLang="en-US"/>
          </a:p>
        </p:txBody>
      </p:sp>
      <p:sp>
        <p:nvSpPr>
          <p:cNvPr id="51206" name="Rectangle 6"/>
          <p:cNvSpPr>
            <a:spLocks noChangeArrowheads="1"/>
          </p:cNvSpPr>
          <p:nvPr/>
        </p:nvSpPr>
        <p:spPr bwMode="auto">
          <a:xfrm>
            <a:off x="3857625" y="2552700"/>
            <a:ext cx="9144000" cy="0"/>
          </a:xfrm>
          <a:prstGeom prst="rect">
            <a:avLst/>
          </a:prstGeom>
          <a:noFill/>
          <a:ln w="9525">
            <a:noFill/>
            <a:miter lim="800000"/>
          </a:ln>
        </p:spPr>
        <p:txBody>
          <a:bodyPr>
            <a:spAutoFit/>
          </a:bodyPr>
          <a:lstStyle/>
          <a:p>
            <a:endParaRPr lang="zh-CN" altLang="en-US"/>
          </a:p>
        </p:txBody>
      </p:sp>
      <p:sp>
        <p:nvSpPr>
          <p:cNvPr id="51207" name="Rectangle 7"/>
          <p:cNvSpPr>
            <a:spLocks noChangeArrowheads="1"/>
          </p:cNvSpPr>
          <p:nvPr/>
        </p:nvSpPr>
        <p:spPr bwMode="auto">
          <a:xfrm>
            <a:off x="3857625" y="2552700"/>
            <a:ext cx="9144000" cy="0"/>
          </a:xfrm>
          <a:prstGeom prst="rect">
            <a:avLst/>
          </a:prstGeom>
          <a:noFill/>
          <a:ln w="9525">
            <a:noFill/>
            <a:miter lim="800000"/>
          </a:ln>
        </p:spPr>
        <p:txBody>
          <a:bodyPr>
            <a:spAutoFit/>
          </a:bodyPr>
          <a:lstStyle/>
          <a:p>
            <a:endParaRPr lang="zh-CN" altLang="en-US"/>
          </a:p>
        </p:txBody>
      </p:sp>
      <p:pic>
        <p:nvPicPr>
          <p:cNvPr id="51208" name="Picture 8"/>
          <p:cNvPicPr>
            <a:picLocks noChangeAspect="1" noChangeArrowheads="1"/>
          </p:cNvPicPr>
          <p:nvPr/>
        </p:nvPicPr>
        <p:blipFill>
          <a:blip r:embed="rId1" cstate="print"/>
          <a:srcRect/>
          <a:stretch>
            <a:fillRect/>
          </a:stretch>
        </p:blipFill>
        <p:spPr bwMode="auto">
          <a:xfrm>
            <a:off x="609600" y="1219200"/>
            <a:ext cx="2965450" cy="365760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31913" y="549275"/>
            <a:ext cx="6480175" cy="1066800"/>
          </a:xfrm>
        </p:spPr>
        <p:txBody>
          <a:bodyPr/>
          <a:lstStyle/>
          <a:p>
            <a:pPr eaLnBrk="1" hangingPunct="1"/>
            <a:r>
              <a:rPr lang="zh-CN" altLang="en-US" sz="2800" b="1" smtClean="0">
                <a:latin typeface="黑体" panose="02010609060101010101" pitchFamily="2" charset="-122"/>
                <a:ea typeface="黑体" panose="02010609060101010101" pitchFamily="2" charset="-122"/>
              </a:rPr>
              <a:t>赫伯特</a:t>
            </a:r>
            <a:r>
              <a:rPr lang="en-US" altLang="zh-CN" sz="2800" b="1" smtClean="0">
                <a:latin typeface="宋体" panose="02010600030101010101" pitchFamily="2" charset="-122"/>
                <a:ea typeface="黑体" panose="02010609060101010101" pitchFamily="2" charset="-122"/>
                <a:cs typeface="Times New Roman" panose="02020603050405020304" pitchFamily="18" charset="0"/>
              </a:rPr>
              <a:t>•</a:t>
            </a:r>
            <a:r>
              <a:rPr lang="zh-CN" altLang="en-US" sz="2800" b="1" smtClean="0">
                <a:latin typeface="黑体" panose="02010609060101010101" pitchFamily="2" charset="-122"/>
                <a:ea typeface="黑体" panose="02010609060101010101" pitchFamily="2" charset="-122"/>
              </a:rPr>
              <a:t>西蒙</a:t>
            </a:r>
            <a:r>
              <a:rPr lang="en-US" altLang="zh-CN" sz="2800" b="1" smtClean="0">
                <a:latin typeface="黑体" panose="02010609060101010101" pitchFamily="2" charset="-122"/>
                <a:ea typeface="黑体" panose="02010609060101010101" pitchFamily="2" charset="-122"/>
              </a:rPr>
              <a:t>(Herbert A. Simon</a:t>
            </a:r>
            <a:r>
              <a:rPr lang="zh-CN" altLang="en-US" sz="2800" b="1" smtClean="0">
                <a:latin typeface="黑体" panose="02010609060101010101" pitchFamily="2" charset="-122"/>
                <a:ea typeface="黑体" panose="02010609060101010101" pitchFamily="2" charset="-122"/>
              </a:rPr>
              <a:t>）</a:t>
            </a:r>
            <a:endParaRPr lang="zh-CN" altLang="en-US" sz="2800" b="1" smtClean="0">
              <a:latin typeface="黑体" panose="02010609060101010101" pitchFamily="2" charset="-122"/>
              <a:ea typeface="黑体" panose="02010609060101010101" pitchFamily="2" charset="-122"/>
            </a:endParaRPr>
          </a:p>
        </p:txBody>
      </p:sp>
      <p:sp>
        <p:nvSpPr>
          <p:cNvPr id="153603" name="Rectangle 3"/>
          <p:cNvSpPr>
            <a:spLocks noGrp="1" noChangeArrowheads="1"/>
          </p:cNvSpPr>
          <p:nvPr>
            <p:ph type="body" idx="1"/>
          </p:nvPr>
        </p:nvSpPr>
        <p:spPr>
          <a:xfrm>
            <a:off x="467544" y="1772816"/>
            <a:ext cx="7776864" cy="3744416"/>
          </a:xfrm>
        </p:spPr>
        <p:txBody>
          <a:bodyPr>
            <a:normAutofit lnSpcReduction="10000"/>
          </a:bodyPr>
          <a:lstStyle/>
          <a:p>
            <a:pPr eaLnBrk="1" hangingPunct="1">
              <a:lnSpc>
                <a:spcPct val="150000"/>
              </a:lnSpc>
            </a:pPr>
            <a:r>
              <a:rPr lang="en-US" altLang="zh-CN" sz="2400" b="1" dirty="0" smtClean="0">
                <a:latin typeface="宋体" panose="02010600030101010101" pitchFamily="2" charset="-122"/>
              </a:rPr>
              <a:t>1916</a:t>
            </a:r>
            <a:r>
              <a:rPr lang="zh-CN" altLang="en-US" sz="2400" b="1" dirty="0" smtClean="0">
                <a:latin typeface="宋体" panose="02010600030101010101" pitchFamily="2" charset="-122"/>
              </a:rPr>
              <a:t>年出生于美国的威斯康辛州</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1943</a:t>
            </a:r>
            <a:r>
              <a:rPr lang="zh-CN" altLang="en-US" sz="2400" b="1" dirty="0" smtClean="0">
                <a:latin typeface="宋体" panose="02010600030101010101" pitchFamily="2" charset="-122"/>
              </a:rPr>
              <a:t>年在匹兹堡大学获政治学博士学位</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1969</a:t>
            </a:r>
            <a:r>
              <a:rPr lang="zh-CN" altLang="en-US" sz="2400" b="1" dirty="0" smtClean="0">
                <a:latin typeface="宋体" panose="02010600030101010101" pitchFamily="2" charset="-122"/>
              </a:rPr>
              <a:t>年因心理学方面的贡献获得杰出科学贡献奖</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1975</a:t>
            </a:r>
            <a:r>
              <a:rPr lang="zh-CN" altLang="en-US" sz="2400" b="1" dirty="0" smtClean="0">
                <a:latin typeface="宋体" panose="02010600030101010101" pitchFamily="2" charset="-122"/>
              </a:rPr>
              <a:t>年和他的学生艾伦</a:t>
            </a:r>
            <a:r>
              <a:rPr lang="en-US" altLang="zh-CN" sz="2400" b="1" dirty="0" smtClean="0">
                <a:latin typeface="宋体" panose="02010600030101010101" pitchFamily="2" charset="-122"/>
                <a:cs typeface="Times New Roman" panose="02020603050405020304" pitchFamily="18" charset="0"/>
              </a:rPr>
              <a:t>•</a:t>
            </a:r>
            <a:r>
              <a:rPr lang="zh-CN" altLang="en-US" sz="2400" b="1" dirty="0" smtClean="0">
                <a:latin typeface="宋体" panose="02010600030101010101" pitchFamily="2" charset="-122"/>
              </a:rPr>
              <a:t>纽厄尔共同获得图灵奖</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1978</a:t>
            </a:r>
            <a:r>
              <a:rPr lang="zh-CN" altLang="en-US" sz="2400" b="1" dirty="0" smtClean="0">
                <a:latin typeface="宋体" panose="02010600030101010101" pitchFamily="2" charset="-122"/>
              </a:rPr>
              <a:t>年获得诺贝尔经济学奖</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1986</a:t>
            </a:r>
            <a:r>
              <a:rPr lang="zh-CN" altLang="en-US" sz="2400" b="1" dirty="0" smtClean="0">
                <a:latin typeface="宋体" panose="02010600030101010101" pitchFamily="2" charset="-122"/>
              </a:rPr>
              <a:t>年因行为学方面的成就获得美国全国科学家奖章</a:t>
            </a:r>
            <a:endParaRPr lang="zh-CN" altLang="en-US" sz="2400" b="1" dirty="0" smtClean="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 calcmode="lin" valueType="num">
                                      <p:cBhvr additive="base">
                                        <p:cTn id="7" dur="500" fill="hold"/>
                                        <p:tgtEl>
                                          <p:spTgt spid="153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03">
                                            <p:txEl>
                                              <p:pRg st="1" end="1"/>
                                            </p:txEl>
                                          </p:spTgt>
                                        </p:tgtEl>
                                        <p:attrNameLst>
                                          <p:attrName>style.visibility</p:attrName>
                                        </p:attrNameLst>
                                      </p:cBhvr>
                                      <p:to>
                                        <p:strVal val="visible"/>
                                      </p:to>
                                    </p:set>
                                    <p:anim calcmode="lin" valueType="num">
                                      <p:cBhvr additive="base">
                                        <p:cTn id="13" dur="500" fill="hold"/>
                                        <p:tgtEl>
                                          <p:spTgt spid="1536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03">
                                            <p:txEl>
                                              <p:pRg st="2" end="2"/>
                                            </p:txEl>
                                          </p:spTgt>
                                        </p:tgtEl>
                                        <p:attrNameLst>
                                          <p:attrName>style.visibility</p:attrName>
                                        </p:attrNameLst>
                                      </p:cBhvr>
                                      <p:to>
                                        <p:strVal val="visible"/>
                                      </p:to>
                                    </p:set>
                                    <p:anim calcmode="lin" valueType="num">
                                      <p:cBhvr additive="base">
                                        <p:cTn id="19" dur="500" fill="hold"/>
                                        <p:tgtEl>
                                          <p:spTgt spid="1536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603">
                                            <p:txEl>
                                              <p:pRg st="3" end="3"/>
                                            </p:txEl>
                                          </p:spTgt>
                                        </p:tgtEl>
                                        <p:attrNameLst>
                                          <p:attrName>style.visibility</p:attrName>
                                        </p:attrNameLst>
                                      </p:cBhvr>
                                      <p:to>
                                        <p:strVal val="visible"/>
                                      </p:to>
                                    </p:set>
                                    <p:anim calcmode="lin" valueType="num">
                                      <p:cBhvr additive="base">
                                        <p:cTn id="25" dur="500" fill="hold"/>
                                        <p:tgtEl>
                                          <p:spTgt spid="1536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36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3603">
                                            <p:txEl>
                                              <p:pRg st="4" end="4"/>
                                            </p:txEl>
                                          </p:spTgt>
                                        </p:tgtEl>
                                        <p:attrNameLst>
                                          <p:attrName>style.visibility</p:attrName>
                                        </p:attrNameLst>
                                      </p:cBhvr>
                                      <p:to>
                                        <p:strVal val="visible"/>
                                      </p:to>
                                    </p:set>
                                    <p:anim calcmode="lin" valueType="num">
                                      <p:cBhvr additive="base">
                                        <p:cTn id="31" dur="500" fill="hold"/>
                                        <p:tgtEl>
                                          <p:spTgt spid="15360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36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3603">
                                            <p:txEl>
                                              <p:pRg st="5" end="5"/>
                                            </p:txEl>
                                          </p:spTgt>
                                        </p:tgtEl>
                                        <p:attrNameLst>
                                          <p:attrName>style.visibility</p:attrName>
                                        </p:attrNameLst>
                                      </p:cBhvr>
                                      <p:to>
                                        <p:strVal val="visible"/>
                                      </p:to>
                                    </p:set>
                                    <p:anim calcmode="lin" valueType="num">
                                      <p:cBhvr additive="base">
                                        <p:cTn id="37" dur="500" fill="hold"/>
                                        <p:tgtEl>
                                          <p:spTgt spid="15360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360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utoUpdateAnimBg="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0" y="1371600"/>
            <a:ext cx="4800600" cy="1143000"/>
          </a:xfrm>
        </p:spPr>
        <p:txBody>
          <a:bodyPr/>
          <a:lstStyle/>
          <a:p>
            <a:pPr eaLnBrk="1" hangingPunct="1"/>
            <a:r>
              <a:rPr lang="zh-CN" altLang="en-US" sz="2800" b="1" dirty="0" smtClean="0">
                <a:latin typeface="黑体" panose="02010609060101010101" pitchFamily="2" charset="-122"/>
                <a:ea typeface="黑体" panose="02010609060101010101" pitchFamily="2" charset="-122"/>
              </a:rPr>
              <a:t>艾伦</a:t>
            </a:r>
            <a:r>
              <a:rPr lang="en-US" altLang="zh-CN" sz="2800" b="1" dirty="0" smtClean="0">
                <a:latin typeface="Arial" panose="020B0604020202020204" pitchFamily="34" charset="0"/>
                <a:ea typeface="黑体" panose="02010609060101010101" pitchFamily="2" charset="-122"/>
                <a:cs typeface="Times New Roman" panose="02020603050405020304" pitchFamily="18" charset="0"/>
              </a:rPr>
              <a:t>•</a:t>
            </a:r>
            <a:r>
              <a:rPr lang="zh-CN" altLang="en-US" sz="2800" b="1" dirty="0" smtClean="0">
                <a:latin typeface="黑体" panose="02010609060101010101" pitchFamily="2" charset="-122"/>
                <a:ea typeface="黑体" panose="02010609060101010101" pitchFamily="2" charset="-122"/>
              </a:rPr>
              <a:t>纽厄尔（</a:t>
            </a:r>
            <a:r>
              <a:rPr lang="en-US" altLang="zh-CN" sz="2800" b="1" dirty="0" smtClean="0">
                <a:latin typeface="黑体" panose="02010609060101010101" pitchFamily="2" charset="-122"/>
                <a:ea typeface="黑体" panose="02010609060101010101" pitchFamily="2" charset="-122"/>
              </a:rPr>
              <a:t>Allen Newell</a:t>
            </a:r>
            <a:r>
              <a:rPr lang="zh-CN" altLang="en-US" sz="2800" b="1" dirty="0" smtClean="0">
                <a:latin typeface="黑体" panose="02010609060101010101" pitchFamily="2" charset="-122"/>
                <a:ea typeface="黑体" panose="02010609060101010101" pitchFamily="2" charset="-122"/>
              </a:rPr>
              <a:t>）</a:t>
            </a:r>
            <a:endParaRPr lang="zh-CN" altLang="en-US" sz="2800" b="1" dirty="0" smtClean="0">
              <a:latin typeface="黑体" panose="02010609060101010101" pitchFamily="2" charset="-122"/>
              <a:ea typeface="黑体" panose="02010609060101010101" pitchFamily="2" charset="-122"/>
            </a:endParaRPr>
          </a:p>
        </p:txBody>
      </p:sp>
      <p:sp>
        <p:nvSpPr>
          <p:cNvPr id="54275" name="Rectangle 3"/>
          <p:cNvSpPr>
            <a:spLocks noGrp="1" noChangeArrowheads="1"/>
          </p:cNvSpPr>
          <p:nvPr>
            <p:ph type="body" idx="1"/>
          </p:nvPr>
        </p:nvSpPr>
        <p:spPr>
          <a:xfrm>
            <a:off x="4168775" y="2522538"/>
            <a:ext cx="4518025" cy="3271837"/>
          </a:xfrm>
        </p:spPr>
        <p:txBody>
          <a:bodyPr/>
          <a:lstStyle/>
          <a:p>
            <a:pPr eaLnBrk="1" hangingPunct="1"/>
            <a:r>
              <a:rPr lang="zh-CN" altLang="en-US" sz="2400" b="1" smtClean="0">
                <a:latin typeface="宋体" panose="02010600030101010101" pitchFamily="2" charset="-122"/>
              </a:rPr>
              <a:t>符号主义学派的创始人之一</a:t>
            </a:r>
            <a:endParaRPr lang="zh-CN" altLang="en-US" sz="2400" b="1" smtClean="0">
              <a:latin typeface="宋体" panose="02010600030101010101" pitchFamily="2" charset="-122"/>
            </a:endParaRPr>
          </a:p>
          <a:p>
            <a:pPr eaLnBrk="1" hangingPunct="1"/>
            <a:r>
              <a:rPr lang="zh-CN" altLang="en-US" sz="2400" b="1" smtClean="0">
                <a:latin typeface="宋体" panose="02010600030101010101" pitchFamily="2" charset="-122"/>
              </a:rPr>
              <a:t>西蒙的学生与同事</a:t>
            </a:r>
            <a:endParaRPr lang="zh-CN" altLang="en-US" sz="2400" b="1" smtClean="0">
              <a:latin typeface="宋体" panose="02010600030101010101" pitchFamily="2" charset="-122"/>
            </a:endParaRPr>
          </a:p>
          <a:p>
            <a:pPr eaLnBrk="1" hangingPunct="1"/>
            <a:r>
              <a:rPr lang="en-US" altLang="zh-CN" sz="2400" b="1" smtClean="0">
                <a:latin typeface="宋体" panose="02010600030101010101" pitchFamily="2" charset="-122"/>
              </a:rPr>
              <a:t>1975</a:t>
            </a:r>
            <a:r>
              <a:rPr lang="zh-CN" altLang="en-US" sz="2400" b="1" smtClean="0">
                <a:latin typeface="宋体" panose="02010600030101010101" pitchFamily="2" charset="-122"/>
              </a:rPr>
              <a:t>年与西蒙同获图灵奖</a:t>
            </a:r>
            <a:endParaRPr lang="zh-CN" altLang="en-US" sz="2400" b="1" smtClean="0">
              <a:latin typeface="宋体" panose="02010600030101010101" pitchFamily="2" charset="-122"/>
            </a:endParaRPr>
          </a:p>
        </p:txBody>
      </p:sp>
      <p:pic>
        <p:nvPicPr>
          <p:cNvPr id="54276" name="Picture 4"/>
          <p:cNvPicPr>
            <a:picLocks noChangeAspect="1" noChangeArrowheads="1"/>
          </p:cNvPicPr>
          <p:nvPr/>
        </p:nvPicPr>
        <p:blipFill>
          <a:blip r:embed="rId1" cstate="print"/>
          <a:srcRect/>
          <a:stretch>
            <a:fillRect/>
          </a:stretch>
        </p:blipFill>
        <p:spPr bwMode="auto">
          <a:xfrm>
            <a:off x="533400" y="1371600"/>
            <a:ext cx="3048000" cy="43815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7" name="Rectangle 3"/>
          <p:cNvSpPr>
            <a:spLocks noGrp="1" noChangeArrowheads="1"/>
          </p:cNvSpPr>
          <p:nvPr>
            <p:ph type="body" idx="1"/>
          </p:nvPr>
        </p:nvSpPr>
        <p:spPr>
          <a:xfrm>
            <a:off x="539552" y="1412776"/>
            <a:ext cx="7753350" cy="4968775"/>
          </a:xfrm>
        </p:spPr>
        <p:txBody>
          <a:bodyPr>
            <a:normAutofit fontScale="92500" lnSpcReduction="20000"/>
          </a:bodyPr>
          <a:lstStyle/>
          <a:p>
            <a:pPr eaLnBrk="1" hangingPunct="1">
              <a:lnSpc>
                <a:spcPct val="150000"/>
              </a:lnSpc>
            </a:pPr>
            <a:r>
              <a:rPr lang="en-US" altLang="zh-CN" sz="2400" b="1" dirty="0" smtClean="0">
                <a:latin typeface="宋体" panose="02010600030101010101" pitchFamily="2" charset="-122"/>
              </a:rPr>
              <a:t>50</a:t>
            </a:r>
            <a:r>
              <a:rPr lang="zh-CN" altLang="en-US" sz="2400" b="1" dirty="0" smtClean="0">
                <a:latin typeface="宋体" panose="02010600030101010101" pitchFamily="2" charset="-122"/>
              </a:rPr>
              <a:t>年代至</a:t>
            </a:r>
            <a:r>
              <a:rPr lang="en-US" altLang="zh-CN" sz="2400" b="1" dirty="0" smtClean="0">
                <a:latin typeface="宋体" panose="02010600030101010101" pitchFamily="2" charset="-122"/>
              </a:rPr>
              <a:t>60</a:t>
            </a:r>
            <a:r>
              <a:rPr lang="zh-CN" altLang="en-US" sz="2400" b="1" dirty="0" smtClean="0">
                <a:latin typeface="宋体" panose="02010600030101010101" pitchFamily="2" charset="-122"/>
              </a:rPr>
              <a:t>年代初开发了世界上最早的启发式程序“逻辑理论家”</a:t>
            </a:r>
            <a:r>
              <a:rPr lang="en-US" altLang="zh-CN" sz="2400" b="1" dirty="0" smtClean="0">
                <a:latin typeface="宋体" panose="02010600030101010101" pitchFamily="2" charset="-122"/>
              </a:rPr>
              <a:t>LT</a:t>
            </a:r>
            <a:r>
              <a:rPr lang="zh-CN" altLang="en-US" sz="2400" b="1" dirty="0" smtClean="0">
                <a:latin typeface="宋体" panose="02010600030101010101" pitchFamily="2" charset="-122"/>
              </a:rPr>
              <a:t>，证明了</a:t>
            </a:r>
            <a:r>
              <a:rPr lang="en-US" altLang="zh-CN" sz="2400" b="1" dirty="0" smtClean="0">
                <a:latin typeface="宋体" panose="02010600030101010101" pitchFamily="2" charset="-122"/>
              </a:rPr>
              <a:t>《</a:t>
            </a:r>
            <a:r>
              <a:rPr lang="zh-CN" altLang="en-US" sz="2400" b="1" dirty="0" smtClean="0">
                <a:latin typeface="宋体" panose="02010600030101010101" pitchFamily="2" charset="-122"/>
              </a:rPr>
              <a:t>数学原理</a:t>
            </a:r>
            <a:r>
              <a:rPr lang="en-US" altLang="zh-CN" sz="2400" b="1" dirty="0" smtClean="0">
                <a:latin typeface="宋体" panose="02010600030101010101" pitchFamily="2" charset="-122"/>
              </a:rPr>
              <a:t>》</a:t>
            </a:r>
            <a:r>
              <a:rPr lang="zh-CN" altLang="en-US" sz="2400" b="1" dirty="0" smtClean="0">
                <a:latin typeface="宋体" panose="02010600030101010101" pitchFamily="2" charset="-122"/>
              </a:rPr>
              <a:t>第二章中的全部</a:t>
            </a:r>
            <a:r>
              <a:rPr lang="en-US" altLang="zh-CN" sz="2400" b="1" dirty="0" smtClean="0">
                <a:latin typeface="宋体" panose="02010600030101010101" pitchFamily="2" charset="-122"/>
              </a:rPr>
              <a:t>52</a:t>
            </a:r>
            <a:r>
              <a:rPr lang="zh-CN" altLang="en-US" sz="2400" b="1" dirty="0" smtClean="0">
                <a:latin typeface="宋体" panose="02010600030101010101" pitchFamily="2" charset="-122"/>
              </a:rPr>
              <a:t>个定理，开创了机器定理证明这一新的学科领域</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57</a:t>
            </a:r>
            <a:r>
              <a:rPr lang="zh-CN" altLang="en-US" sz="2400" b="1" dirty="0" smtClean="0">
                <a:latin typeface="宋体" panose="02010600030101010101" pitchFamily="2" charset="-122"/>
              </a:rPr>
              <a:t>年开发了</a:t>
            </a:r>
            <a:r>
              <a:rPr lang="en-US" altLang="zh-CN" sz="2400" b="1" dirty="0" smtClean="0">
                <a:latin typeface="宋体" panose="02010600030101010101" pitchFamily="2" charset="-122"/>
              </a:rPr>
              <a:t>IPL(Information Processing Language)</a:t>
            </a:r>
            <a:r>
              <a:rPr lang="zh-CN" altLang="en-US" sz="2400" b="1" dirty="0" smtClean="0">
                <a:latin typeface="宋体" panose="02010600030101010101" pitchFamily="2" charset="-122"/>
              </a:rPr>
              <a:t>语言，是最早的</a:t>
            </a:r>
            <a:r>
              <a:rPr lang="en-US" altLang="zh-CN" sz="2400" b="1" dirty="0" smtClean="0">
                <a:latin typeface="宋体" panose="02010600030101010101" pitchFamily="2" charset="-122"/>
              </a:rPr>
              <a:t>AI</a:t>
            </a:r>
            <a:r>
              <a:rPr lang="zh-CN" altLang="en-US" sz="2400" b="1" dirty="0" smtClean="0">
                <a:latin typeface="宋体" panose="02010600030101010101" pitchFamily="2" charset="-122"/>
              </a:rPr>
              <a:t>语言。</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60</a:t>
            </a:r>
            <a:r>
              <a:rPr lang="zh-CN" altLang="en-US" sz="2400" b="1" dirty="0" smtClean="0">
                <a:latin typeface="宋体" panose="02010600030101010101" pitchFamily="2" charset="-122"/>
              </a:rPr>
              <a:t>年开发了“通用问题求解系统”</a:t>
            </a:r>
            <a:r>
              <a:rPr lang="en-US" altLang="zh-CN" sz="2400" b="1" dirty="0" smtClean="0">
                <a:latin typeface="宋体" panose="02010600030101010101" pitchFamily="2" charset="-122"/>
              </a:rPr>
              <a:t>GPS</a:t>
            </a:r>
            <a:endParaRPr lang="en-US" altLang="zh-CN"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66</a:t>
            </a:r>
            <a:r>
              <a:rPr lang="zh-CN" altLang="en-US" sz="2400" b="1" dirty="0" smtClean="0">
                <a:latin typeface="宋体" panose="02010600030101010101" pitchFamily="2" charset="-122"/>
              </a:rPr>
              <a:t>年开发了最早的下棋程序之一</a:t>
            </a:r>
            <a:r>
              <a:rPr lang="en-US" altLang="zh-CN" sz="2400" b="1" dirty="0" smtClean="0">
                <a:latin typeface="宋体" panose="02010600030101010101" pitchFamily="2" charset="-122"/>
              </a:rPr>
              <a:t>MATER</a:t>
            </a:r>
            <a:endParaRPr lang="en-US" altLang="zh-CN"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70</a:t>
            </a:r>
            <a:r>
              <a:rPr lang="zh-CN" altLang="en-US" sz="2400" b="1" dirty="0" smtClean="0">
                <a:latin typeface="宋体" panose="02010600030101010101" pitchFamily="2" charset="-122"/>
              </a:rPr>
              <a:t>年发展与完善了语义网络的概念和方法</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70</a:t>
            </a:r>
            <a:r>
              <a:rPr lang="zh-CN" altLang="en-US" sz="2400" b="1" dirty="0" smtClean="0">
                <a:latin typeface="宋体" panose="02010600030101010101" pitchFamily="2" charset="-122"/>
              </a:rPr>
              <a:t>年代提出了“物理符号系统假说”</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70</a:t>
            </a:r>
            <a:r>
              <a:rPr lang="zh-CN" altLang="en-US" sz="2400" b="1" dirty="0" smtClean="0">
                <a:latin typeface="宋体" panose="02010600030101010101" pitchFamily="2" charset="-122"/>
              </a:rPr>
              <a:t>年代提出决策过程模型，成为</a:t>
            </a:r>
            <a:r>
              <a:rPr lang="en-US" altLang="zh-CN" sz="2400" b="1" dirty="0" smtClean="0">
                <a:latin typeface="宋体" panose="02010600030101010101" pitchFamily="2" charset="-122"/>
              </a:rPr>
              <a:t>DSS</a:t>
            </a:r>
            <a:r>
              <a:rPr lang="zh-CN" altLang="en-US" sz="2400" b="1" dirty="0" smtClean="0">
                <a:latin typeface="宋体" panose="02010600030101010101" pitchFamily="2" charset="-122"/>
              </a:rPr>
              <a:t>的核心内容</a:t>
            </a:r>
            <a:endParaRPr lang="zh-CN" altLang="en-US" sz="2400" b="1" dirty="0" smtClean="0">
              <a:latin typeface="宋体" panose="02010600030101010101" pitchFamily="2" charset="-122"/>
            </a:endParaRPr>
          </a:p>
        </p:txBody>
      </p:sp>
      <p:sp>
        <p:nvSpPr>
          <p:cNvPr id="5" name="Rectangle 2"/>
          <p:cNvSpPr>
            <a:spLocks noGrp="1" noChangeArrowheads="1"/>
          </p:cNvSpPr>
          <p:nvPr>
            <p:ph type="title"/>
          </p:nvPr>
        </p:nvSpPr>
        <p:spPr>
          <a:xfrm>
            <a:off x="827584" y="260648"/>
            <a:ext cx="4800600" cy="1143000"/>
          </a:xfrm>
        </p:spPr>
        <p:txBody>
          <a:bodyPr/>
          <a:lstStyle/>
          <a:p>
            <a:pPr eaLnBrk="1" hangingPunct="1"/>
            <a:r>
              <a:rPr lang="zh-CN" altLang="en-US" sz="2800" b="1" dirty="0" smtClean="0">
                <a:latin typeface="黑体" panose="02010609060101010101" pitchFamily="2" charset="-122"/>
                <a:ea typeface="黑体" panose="02010609060101010101" pitchFamily="2" charset="-122"/>
              </a:rPr>
              <a:t>艾伦</a:t>
            </a:r>
            <a:r>
              <a:rPr lang="en-US" altLang="zh-CN" sz="2800" b="1" dirty="0" smtClean="0">
                <a:latin typeface="Arial" panose="020B0604020202020204" pitchFamily="34" charset="0"/>
                <a:ea typeface="黑体" panose="02010609060101010101" pitchFamily="2" charset="-122"/>
                <a:cs typeface="Times New Roman" panose="02020603050405020304" pitchFamily="18" charset="0"/>
              </a:rPr>
              <a:t>•</a:t>
            </a:r>
            <a:r>
              <a:rPr lang="zh-CN" altLang="en-US" sz="2800" b="1" dirty="0" smtClean="0">
                <a:latin typeface="黑体" panose="02010609060101010101" pitchFamily="2" charset="-122"/>
                <a:ea typeface="黑体" panose="02010609060101010101" pitchFamily="2" charset="-122"/>
              </a:rPr>
              <a:t>纽厄尔（</a:t>
            </a:r>
            <a:r>
              <a:rPr lang="en-US" altLang="zh-CN" sz="2800" b="1" dirty="0" smtClean="0">
                <a:latin typeface="黑体" panose="02010609060101010101" pitchFamily="2" charset="-122"/>
                <a:ea typeface="黑体" panose="02010609060101010101" pitchFamily="2" charset="-122"/>
              </a:rPr>
              <a:t>Allen Newell</a:t>
            </a:r>
            <a:r>
              <a:rPr lang="zh-CN" altLang="en-US" sz="2800" b="1" dirty="0" smtClean="0">
                <a:latin typeface="黑体" panose="02010609060101010101" pitchFamily="2" charset="-122"/>
                <a:ea typeface="黑体" panose="02010609060101010101" pitchFamily="2" charset="-122"/>
              </a:rPr>
              <a:t>）</a:t>
            </a:r>
            <a:endParaRPr lang="zh-CN" altLang="en-US" sz="2800" b="1" dirty="0" smtClean="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4627">
                                            <p:txEl>
                                              <p:pRg st="2" end="2"/>
                                            </p:txEl>
                                          </p:spTgt>
                                        </p:tgtEl>
                                        <p:attrNameLst>
                                          <p:attrName>style.visibility</p:attrName>
                                        </p:attrNameLst>
                                      </p:cBhvr>
                                      <p:to>
                                        <p:strVal val="visible"/>
                                      </p:to>
                                    </p:set>
                                    <p:anim calcmode="lin" valueType="num">
                                      <p:cBhvr additive="base">
                                        <p:cTn id="19" dur="500" fill="hold"/>
                                        <p:tgtEl>
                                          <p:spTgt spid="154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4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4627">
                                            <p:txEl>
                                              <p:pRg st="3" end="3"/>
                                            </p:txEl>
                                          </p:spTgt>
                                        </p:tgtEl>
                                        <p:attrNameLst>
                                          <p:attrName>style.visibility</p:attrName>
                                        </p:attrNameLst>
                                      </p:cBhvr>
                                      <p:to>
                                        <p:strVal val="visible"/>
                                      </p:to>
                                    </p:set>
                                    <p:anim calcmode="lin" valueType="num">
                                      <p:cBhvr additive="base">
                                        <p:cTn id="25" dur="500" fill="hold"/>
                                        <p:tgtEl>
                                          <p:spTgt spid="1546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46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4627">
                                            <p:txEl>
                                              <p:pRg st="4" end="4"/>
                                            </p:txEl>
                                          </p:spTgt>
                                        </p:tgtEl>
                                        <p:attrNameLst>
                                          <p:attrName>style.visibility</p:attrName>
                                        </p:attrNameLst>
                                      </p:cBhvr>
                                      <p:to>
                                        <p:strVal val="visible"/>
                                      </p:to>
                                    </p:set>
                                    <p:anim calcmode="lin" valueType="num">
                                      <p:cBhvr additive="base">
                                        <p:cTn id="31" dur="500" fill="hold"/>
                                        <p:tgtEl>
                                          <p:spTgt spid="1546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46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4627">
                                            <p:txEl>
                                              <p:pRg st="5" end="5"/>
                                            </p:txEl>
                                          </p:spTgt>
                                        </p:tgtEl>
                                        <p:attrNameLst>
                                          <p:attrName>style.visibility</p:attrName>
                                        </p:attrNameLst>
                                      </p:cBhvr>
                                      <p:to>
                                        <p:strVal val="visible"/>
                                      </p:to>
                                    </p:set>
                                    <p:anim calcmode="lin" valueType="num">
                                      <p:cBhvr additive="base">
                                        <p:cTn id="37" dur="500" fill="hold"/>
                                        <p:tgtEl>
                                          <p:spTgt spid="1546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46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4627">
                                            <p:txEl>
                                              <p:pRg st="6" end="6"/>
                                            </p:txEl>
                                          </p:spTgt>
                                        </p:tgtEl>
                                        <p:attrNameLst>
                                          <p:attrName>style.visibility</p:attrName>
                                        </p:attrNameLst>
                                      </p:cBhvr>
                                      <p:to>
                                        <p:strVal val="visible"/>
                                      </p:to>
                                    </p:set>
                                    <p:anim calcmode="lin" valueType="num">
                                      <p:cBhvr additive="base">
                                        <p:cTn id="43" dur="500" fill="hold"/>
                                        <p:tgtEl>
                                          <p:spTgt spid="15462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462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autoUpdateAnimBg="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779838" y="1268413"/>
            <a:ext cx="4800600" cy="1143000"/>
          </a:xfrm>
        </p:spPr>
        <p:txBody>
          <a:bodyPr/>
          <a:lstStyle/>
          <a:p>
            <a:pPr eaLnBrk="1" hangingPunct="1"/>
            <a:r>
              <a:rPr lang="zh-CN" altLang="en-US" sz="2800" b="1" smtClean="0">
                <a:latin typeface="黑体" panose="02010609060101010101" pitchFamily="2" charset="-122"/>
                <a:ea typeface="黑体" panose="02010609060101010101" pitchFamily="2" charset="-122"/>
              </a:rPr>
              <a:t>查理德</a:t>
            </a:r>
            <a:r>
              <a:rPr lang="en-US" altLang="zh-CN" sz="2800" b="1" smtClean="0">
                <a:latin typeface="Arial" panose="020B0604020202020204" pitchFamily="34" charset="0"/>
                <a:ea typeface="黑体" panose="02010609060101010101" pitchFamily="2" charset="-122"/>
                <a:cs typeface="Times New Roman" panose="02020603050405020304" pitchFamily="18" charset="0"/>
              </a:rPr>
              <a:t>•</a:t>
            </a:r>
            <a:r>
              <a:rPr lang="zh-CN" altLang="en-US" sz="2800" b="1" smtClean="0">
                <a:latin typeface="黑体" panose="02010609060101010101" pitchFamily="2" charset="-122"/>
                <a:ea typeface="黑体" panose="02010609060101010101" pitchFamily="2" charset="-122"/>
              </a:rPr>
              <a:t>卡普</a:t>
            </a:r>
            <a:br>
              <a:rPr lang="zh-CN" altLang="en-US" sz="2800" b="1" smtClean="0">
                <a:latin typeface="黑体" panose="02010609060101010101" pitchFamily="2" charset="-122"/>
                <a:ea typeface="黑体" panose="02010609060101010101" pitchFamily="2" charset="-122"/>
              </a:rPr>
            </a:br>
            <a:r>
              <a:rPr lang="zh-CN" altLang="en-US" sz="2800" b="1" smtClean="0">
                <a:latin typeface="黑体" panose="02010609060101010101" pitchFamily="2" charset="-122"/>
                <a:ea typeface="黑体" panose="02010609060101010101" pitchFamily="2" charset="-122"/>
              </a:rPr>
              <a:t>（</a:t>
            </a:r>
            <a:r>
              <a:rPr lang="en-US" altLang="zh-CN" sz="2800" b="1" smtClean="0">
                <a:latin typeface="黑体" panose="02010609060101010101" pitchFamily="2" charset="-122"/>
                <a:ea typeface="黑体" panose="02010609060101010101" pitchFamily="2" charset="-122"/>
              </a:rPr>
              <a:t>Richard M. Karp</a:t>
            </a:r>
            <a:r>
              <a:rPr lang="zh-CN" altLang="en-US" sz="2800" b="1" smtClean="0">
                <a:latin typeface="黑体" panose="02010609060101010101" pitchFamily="2" charset="-122"/>
                <a:ea typeface="黑体" panose="02010609060101010101" pitchFamily="2" charset="-122"/>
              </a:rPr>
              <a:t>）</a:t>
            </a:r>
            <a:endParaRPr lang="zh-CN" altLang="en-US" sz="2800" b="1" smtClean="0">
              <a:latin typeface="黑体" panose="02010609060101010101" pitchFamily="2" charset="-122"/>
              <a:ea typeface="黑体" panose="02010609060101010101" pitchFamily="2" charset="-122"/>
            </a:endParaRPr>
          </a:p>
        </p:txBody>
      </p:sp>
      <p:sp>
        <p:nvSpPr>
          <p:cNvPr id="55299" name="Rectangle 3"/>
          <p:cNvSpPr>
            <a:spLocks noGrp="1" noChangeArrowheads="1"/>
          </p:cNvSpPr>
          <p:nvPr>
            <p:ph type="body" idx="1"/>
          </p:nvPr>
        </p:nvSpPr>
        <p:spPr>
          <a:xfrm>
            <a:off x="3492500" y="2420938"/>
            <a:ext cx="4967932" cy="2181225"/>
          </a:xfrm>
        </p:spPr>
        <p:txBody>
          <a:bodyPr/>
          <a:lstStyle/>
          <a:p>
            <a:pPr eaLnBrk="1" hangingPunct="1">
              <a:buFont typeface="Wingdings" panose="05000000000000000000" pitchFamily="2" charset="2"/>
              <a:buNone/>
            </a:pPr>
            <a:r>
              <a:rPr lang="en-US" altLang="zh-CN" sz="2400" b="1" dirty="0" smtClean="0">
                <a:latin typeface="宋体" panose="02010600030101010101" pitchFamily="2" charset="-122"/>
              </a:rPr>
              <a:t>	</a:t>
            </a:r>
            <a:r>
              <a:rPr lang="zh-CN" altLang="en-US" sz="2400" b="1" dirty="0" smtClean="0">
                <a:latin typeface="宋体" panose="02010600030101010101" pitchFamily="2" charset="-122"/>
              </a:rPr>
              <a:t>发明“分枝界限法”的三栖学者</a:t>
            </a:r>
            <a:endParaRPr lang="zh-CN" altLang="en-US" sz="2400" b="1" dirty="0" smtClean="0">
              <a:latin typeface="宋体" panose="02010600030101010101" pitchFamily="2" charset="-122"/>
            </a:endParaRPr>
          </a:p>
        </p:txBody>
      </p:sp>
      <p:sp>
        <p:nvSpPr>
          <p:cNvPr id="55300" name="Rectangle 4"/>
          <p:cNvSpPr>
            <a:spLocks noChangeArrowheads="1"/>
          </p:cNvSpPr>
          <p:nvPr/>
        </p:nvSpPr>
        <p:spPr bwMode="auto">
          <a:xfrm>
            <a:off x="3838575" y="2352675"/>
            <a:ext cx="9144000" cy="0"/>
          </a:xfrm>
          <a:prstGeom prst="rect">
            <a:avLst/>
          </a:prstGeom>
          <a:noFill/>
          <a:ln w="9525">
            <a:noFill/>
            <a:miter lim="800000"/>
          </a:ln>
        </p:spPr>
        <p:txBody>
          <a:bodyPr>
            <a:spAutoFit/>
          </a:bodyPr>
          <a:lstStyle/>
          <a:p>
            <a:endParaRPr lang="zh-CN" altLang="en-US"/>
          </a:p>
        </p:txBody>
      </p:sp>
      <p:pic>
        <p:nvPicPr>
          <p:cNvPr id="55301" name="Picture 5" descr="karp"/>
          <p:cNvPicPr>
            <a:picLocks noChangeAspect="1" noChangeArrowheads="1"/>
          </p:cNvPicPr>
          <p:nvPr/>
        </p:nvPicPr>
        <p:blipFill>
          <a:blip r:embed="rId1" cstate="print"/>
          <a:srcRect/>
          <a:stretch>
            <a:fillRect/>
          </a:stretch>
        </p:blipFill>
        <p:spPr bwMode="auto">
          <a:xfrm>
            <a:off x="838200" y="914400"/>
            <a:ext cx="2544763" cy="373380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1560" y="260648"/>
            <a:ext cx="6702425" cy="1143000"/>
          </a:xfrm>
        </p:spPr>
        <p:txBody>
          <a:bodyPr/>
          <a:lstStyle/>
          <a:p>
            <a:pPr eaLnBrk="1" hangingPunct="1"/>
            <a:r>
              <a:rPr lang="zh-CN" altLang="en-US" sz="2800" b="1" dirty="0" smtClean="0">
                <a:latin typeface="黑体" panose="02010609060101010101" pitchFamily="2" charset="-122"/>
                <a:ea typeface="黑体" panose="02010609060101010101" pitchFamily="2" charset="-122"/>
              </a:rPr>
              <a:t>查理德</a:t>
            </a:r>
            <a:r>
              <a:rPr lang="en-US" altLang="zh-CN" sz="2800" b="1" dirty="0" smtClean="0">
                <a:latin typeface="宋体" panose="02010600030101010101" pitchFamily="2" charset="-122"/>
                <a:ea typeface="黑体" panose="02010609060101010101" pitchFamily="2" charset="-122"/>
                <a:cs typeface="Times New Roman" panose="02020603050405020304" pitchFamily="18" charset="0"/>
              </a:rPr>
              <a:t>•</a:t>
            </a:r>
            <a:r>
              <a:rPr lang="zh-CN" altLang="en-US" sz="2800" b="1" dirty="0" smtClean="0">
                <a:latin typeface="黑体" panose="02010609060101010101" pitchFamily="2" charset="-122"/>
                <a:ea typeface="黑体" panose="02010609060101010101" pitchFamily="2" charset="-122"/>
              </a:rPr>
              <a:t>卡普（</a:t>
            </a:r>
            <a:r>
              <a:rPr lang="en-US" altLang="zh-CN" sz="2800" b="1" dirty="0" smtClean="0">
                <a:latin typeface="黑体" panose="02010609060101010101" pitchFamily="2" charset="-122"/>
                <a:ea typeface="黑体" panose="02010609060101010101" pitchFamily="2" charset="-122"/>
              </a:rPr>
              <a:t>Richard M. Karp</a:t>
            </a:r>
            <a:r>
              <a:rPr lang="zh-CN" altLang="en-US" sz="2800" b="1" dirty="0" smtClean="0">
                <a:latin typeface="黑体" panose="02010609060101010101" pitchFamily="2" charset="-122"/>
                <a:ea typeface="黑体" panose="02010609060101010101" pitchFamily="2" charset="-122"/>
              </a:rPr>
              <a:t>）</a:t>
            </a:r>
            <a:endParaRPr lang="zh-CN" altLang="en-US" sz="2800" b="1" dirty="0" smtClean="0">
              <a:latin typeface="黑体" panose="02010609060101010101" pitchFamily="2" charset="-122"/>
              <a:ea typeface="黑体" panose="02010609060101010101" pitchFamily="2" charset="-122"/>
            </a:endParaRPr>
          </a:p>
        </p:txBody>
      </p:sp>
      <p:sp>
        <p:nvSpPr>
          <p:cNvPr id="157699" name="Rectangle 3"/>
          <p:cNvSpPr>
            <a:spLocks noGrp="1" noChangeArrowheads="1"/>
          </p:cNvSpPr>
          <p:nvPr>
            <p:ph type="body" idx="1"/>
          </p:nvPr>
        </p:nvSpPr>
        <p:spPr>
          <a:xfrm>
            <a:off x="539750" y="1484313"/>
            <a:ext cx="7772400" cy="4495800"/>
          </a:xfrm>
        </p:spPr>
        <p:txBody>
          <a:bodyPr>
            <a:normAutofit fontScale="92500" lnSpcReduction="10000"/>
          </a:bodyPr>
          <a:lstStyle/>
          <a:p>
            <a:pPr eaLnBrk="1" hangingPunct="1">
              <a:lnSpc>
                <a:spcPct val="150000"/>
              </a:lnSpc>
            </a:pPr>
            <a:r>
              <a:rPr lang="en-US" altLang="zh-CN" sz="2400" b="1" dirty="0" smtClean="0">
                <a:latin typeface="+mn-ea"/>
              </a:rPr>
              <a:t>1935</a:t>
            </a:r>
            <a:r>
              <a:rPr lang="zh-CN" altLang="en-US" sz="2400" b="1" dirty="0" smtClean="0">
                <a:latin typeface="+mn-ea"/>
              </a:rPr>
              <a:t>年出生于美国波士顿</a:t>
            </a:r>
            <a:endParaRPr lang="zh-CN" altLang="en-US" sz="2400" b="1" dirty="0" smtClean="0">
              <a:latin typeface="+mn-ea"/>
            </a:endParaRPr>
          </a:p>
          <a:p>
            <a:pPr eaLnBrk="1" hangingPunct="1">
              <a:lnSpc>
                <a:spcPct val="150000"/>
              </a:lnSpc>
            </a:pPr>
            <a:r>
              <a:rPr lang="zh-CN" altLang="en-US" sz="2400" b="1" dirty="0" smtClean="0">
                <a:latin typeface="+mn-ea"/>
              </a:rPr>
              <a:t>是加州大学伯克利分校三个系的教授：</a:t>
            </a:r>
            <a:endParaRPr lang="zh-CN" altLang="en-US" sz="2400" b="1" dirty="0" smtClean="0">
              <a:latin typeface="+mn-ea"/>
            </a:endParaRPr>
          </a:p>
          <a:p>
            <a:pPr lvl="1" eaLnBrk="1" hangingPunct="1">
              <a:lnSpc>
                <a:spcPct val="150000"/>
              </a:lnSpc>
            </a:pPr>
            <a:r>
              <a:rPr lang="zh-CN" altLang="en-US" sz="2400" b="1" dirty="0" smtClean="0">
                <a:latin typeface="+mn-ea"/>
              </a:rPr>
              <a:t>电气工程和计算机系</a:t>
            </a:r>
            <a:endParaRPr lang="zh-CN" altLang="en-US" sz="2400" b="1" dirty="0" smtClean="0">
              <a:latin typeface="+mn-ea"/>
            </a:endParaRPr>
          </a:p>
          <a:p>
            <a:pPr lvl="1" eaLnBrk="1" hangingPunct="1">
              <a:lnSpc>
                <a:spcPct val="150000"/>
              </a:lnSpc>
            </a:pPr>
            <a:r>
              <a:rPr lang="zh-CN" altLang="en-US" sz="2400" b="1" dirty="0" smtClean="0">
                <a:latin typeface="+mn-ea"/>
              </a:rPr>
              <a:t>数学系</a:t>
            </a:r>
            <a:endParaRPr lang="zh-CN" altLang="en-US" sz="2400" b="1" dirty="0" smtClean="0">
              <a:latin typeface="+mn-ea"/>
            </a:endParaRPr>
          </a:p>
          <a:p>
            <a:pPr lvl="1" eaLnBrk="1" hangingPunct="1">
              <a:lnSpc>
                <a:spcPct val="150000"/>
              </a:lnSpc>
            </a:pPr>
            <a:r>
              <a:rPr lang="zh-CN" altLang="en-US" sz="2400" b="1" dirty="0" smtClean="0">
                <a:latin typeface="+mn-ea"/>
              </a:rPr>
              <a:t>工业工程和运筹学系</a:t>
            </a:r>
            <a:endParaRPr lang="zh-CN" altLang="en-US" sz="2400" b="1" dirty="0" smtClean="0">
              <a:latin typeface="+mn-ea"/>
            </a:endParaRPr>
          </a:p>
          <a:p>
            <a:pPr eaLnBrk="1" hangingPunct="1">
              <a:lnSpc>
                <a:spcPct val="150000"/>
              </a:lnSpc>
            </a:pPr>
            <a:r>
              <a:rPr lang="en-US" altLang="zh-CN" sz="2400" b="1" dirty="0" smtClean="0">
                <a:latin typeface="+mn-ea"/>
              </a:rPr>
              <a:t>60</a:t>
            </a:r>
            <a:r>
              <a:rPr lang="zh-CN" altLang="en-US" sz="2400" b="1" dirty="0" smtClean="0">
                <a:latin typeface="+mn-ea"/>
              </a:rPr>
              <a:t>年代提出“分枝界限法”，成功求解含有</a:t>
            </a:r>
            <a:r>
              <a:rPr lang="en-US" altLang="zh-CN" sz="2400" b="1" dirty="0" smtClean="0">
                <a:latin typeface="+mn-ea"/>
              </a:rPr>
              <a:t>65</a:t>
            </a:r>
            <a:r>
              <a:rPr lang="zh-CN" altLang="en-US" sz="2400" b="1" dirty="0" smtClean="0">
                <a:latin typeface="+mn-ea"/>
              </a:rPr>
              <a:t>个城市的旅行商问题，创当时的记录</a:t>
            </a:r>
            <a:endParaRPr lang="zh-CN" altLang="en-US" sz="2400" b="1" dirty="0" smtClean="0">
              <a:latin typeface="+mn-ea"/>
            </a:endParaRPr>
          </a:p>
          <a:p>
            <a:pPr eaLnBrk="1" hangingPunct="1">
              <a:lnSpc>
                <a:spcPct val="150000"/>
              </a:lnSpc>
            </a:pPr>
            <a:r>
              <a:rPr lang="en-US" altLang="zh-CN" sz="2400" b="1" dirty="0" smtClean="0">
                <a:latin typeface="+mn-ea"/>
              </a:rPr>
              <a:t>1985</a:t>
            </a:r>
            <a:r>
              <a:rPr lang="zh-CN" altLang="en-US" sz="2400" b="1" dirty="0" smtClean="0">
                <a:latin typeface="+mn-ea"/>
              </a:rPr>
              <a:t>年获得图灵奖</a:t>
            </a:r>
            <a:endParaRPr lang="zh-CN" altLang="en-US" sz="2400" b="1" dirty="0" smtClean="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 calcmode="lin" valueType="num">
                                      <p:cBhvr additive="base">
                                        <p:cTn id="7" dur="500" fill="hold"/>
                                        <p:tgtEl>
                                          <p:spTgt spid="157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7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7699">
                                            <p:txEl>
                                              <p:pRg st="1" end="1"/>
                                            </p:txEl>
                                          </p:spTgt>
                                        </p:tgtEl>
                                        <p:attrNameLst>
                                          <p:attrName>style.visibility</p:attrName>
                                        </p:attrNameLst>
                                      </p:cBhvr>
                                      <p:to>
                                        <p:strVal val="visible"/>
                                      </p:to>
                                    </p:set>
                                    <p:anim calcmode="lin" valueType="num">
                                      <p:cBhvr additive="base">
                                        <p:cTn id="13" dur="500" fill="hold"/>
                                        <p:tgtEl>
                                          <p:spTgt spid="157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769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57699">
                                            <p:txEl>
                                              <p:pRg st="2" end="2"/>
                                            </p:txEl>
                                          </p:spTgt>
                                        </p:tgtEl>
                                        <p:attrNameLst>
                                          <p:attrName>style.visibility</p:attrName>
                                        </p:attrNameLst>
                                      </p:cBhvr>
                                      <p:to>
                                        <p:strVal val="visible"/>
                                      </p:to>
                                    </p:set>
                                    <p:anim calcmode="lin" valueType="num">
                                      <p:cBhvr additive="base">
                                        <p:cTn id="17" dur="500" fill="hold"/>
                                        <p:tgtEl>
                                          <p:spTgt spid="15769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769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57699">
                                            <p:txEl>
                                              <p:pRg st="3" end="3"/>
                                            </p:txEl>
                                          </p:spTgt>
                                        </p:tgtEl>
                                        <p:attrNameLst>
                                          <p:attrName>style.visibility</p:attrName>
                                        </p:attrNameLst>
                                      </p:cBhvr>
                                      <p:to>
                                        <p:strVal val="visible"/>
                                      </p:to>
                                    </p:set>
                                    <p:anim calcmode="lin" valueType="num">
                                      <p:cBhvr additive="base">
                                        <p:cTn id="21" dur="500" fill="hold"/>
                                        <p:tgtEl>
                                          <p:spTgt spid="15769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769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57699">
                                            <p:txEl>
                                              <p:pRg st="4" end="4"/>
                                            </p:txEl>
                                          </p:spTgt>
                                        </p:tgtEl>
                                        <p:attrNameLst>
                                          <p:attrName>style.visibility</p:attrName>
                                        </p:attrNameLst>
                                      </p:cBhvr>
                                      <p:to>
                                        <p:strVal val="visible"/>
                                      </p:to>
                                    </p:set>
                                    <p:anim calcmode="lin" valueType="num">
                                      <p:cBhvr additive="base">
                                        <p:cTn id="25" dur="500" fill="hold"/>
                                        <p:tgtEl>
                                          <p:spTgt spid="15769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76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7699">
                                            <p:txEl>
                                              <p:pRg st="5" end="5"/>
                                            </p:txEl>
                                          </p:spTgt>
                                        </p:tgtEl>
                                        <p:attrNameLst>
                                          <p:attrName>style.visibility</p:attrName>
                                        </p:attrNameLst>
                                      </p:cBhvr>
                                      <p:to>
                                        <p:strVal val="visible"/>
                                      </p:to>
                                    </p:set>
                                    <p:anim calcmode="lin" valueType="num">
                                      <p:cBhvr additive="base">
                                        <p:cTn id="31" dur="500" fill="hold"/>
                                        <p:tgtEl>
                                          <p:spTgt spid="15769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76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7699">
                                            <p:txEl>
                                              <p:pRg st="6" end="6"/>
                                            </p:txEl>
                                          </p:spTgt>
                                        </p:tgtEl>
                                        <p:attrNameLst>
                                          <p:attrName>style.visibility</p:attrName>
                                        </p:attrNameLst>
                                      </p:cBhvr>
                                      <p:to>
                                        <p:strVal val="visible"/>
                                      </p:to>
                                    </p:set>
                                    <p:anim calcmode="lin" valueType="num">
                                      <p:cBhvr additive="base">
                                        <p:cTn id="37" dur="500" fill="hold"/>
                                        <p:tgtEl>
                                          <p:spTgt spid="15769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769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autoUpdateAnimBg="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39750" y="260350"/>
            <a:ext cx="5551488" cy="1524000"/>
          </a:xfrm>
        </p:spPr>
        <p:txBody>
          <a:bodyPr/>
          <a:lstStyle/>
          <a:p>
            <a:pPr eaLnBrk="1" hangingPunct="1"/>
            <a:r>
              <a:rPr lang="zh-CN" altLang="en-US" sz="2800" b="1" smtClean="0">
                <a:latin typeface="黑体" panose="02010609060101010101" pitchFamily="2" charset="-122"/>
                <a:ea typeface="黑体" panose="02010609060101010101" pitchFamily="2" charset="-122"/>
              </a:rPr>
              <a:t>爱德华</a:t>
            </a:r>
            <a:r>
              <a:rPr lang="en-US" altLang="zh-CN" sz="2800" b="1" smtClean="0">
                <a:latin typeface="宋体" panose="02010600030101010101" pitchFamily="2" charset="-122"/>
                <a:ea typeface="黑体" panose="02010609060101010101" pitchFamily="2" charset="-122"/>
                <a:cs typeface="Times New Roman" panose="02020603050405020304" pitchFamily="18" charset="0"/>
              </a:rPr>
              <a:t>•</a:t>
            </a:r>
            <a:r>
              <a:rPr lang="zh-CN" altLang="en-US" sz="2800" b="1" smtClean="0">
                <a:latin typeface="黑体" panose="02010609060101010101" pitchFamily="2" charset="-122"/>
                <a:ea typeface="黑体" panose="02010609060101010101" pitchFamily="2" charset="-122"/>
              </a:rPr>
              <a:t>费根鲍姆</a:t>
            </a:r>
            <a:br>
              <a:rPr lang="zh-CN" altLang="en-US" sz="2800" b="1" smtClean="0">
                <a:latin typeface="黑体" panose="02010609060101010101" pitchFamily="2" charset="-122"/>
                <a:ea typeface="黑体" panose="02010609060101010101" pitchFamily="2" charset="-122"/>
              </a:rPr>
            </a:br>
            <a:r>
              <a:rPr lang="zh-CN" altLang="en-US" sz="2800" b="1" smtClean="0">
                <a:latin typeface="黑体" panose="02010609060101010101" pitchFamily="2" charset="-122"/>
                <a:ea typeface="黑体" panose="02010609060101010101" pitchFamily="2" charset="-122"/>
              </a:rPr>
              <a:t>（</a:t>
            </a:r>
            <a:r>
              <a:rPr lang="en-US" altLang="zh-CN" sz="2800" b="1" smtClean="0">
                <a:latin typeface="黑体" panose="02010609060101010101" pitchFamily="2" charset="-122"/>
                <a:ea typeface="黑体" panose="02010609060101010101" pitchFamily="2" charset="-122"/>
              </a:rPr>
              <a:t>Edward A. Feigenbaum</a:t>
            </a:r>
            <a:r>
              <a:rPr lang="zh-CN" altLang="en-US" sz="2800" b="1" smtClean="0">
                <a:latin typeface="黑体" panose="02010609060101010101" pitchFamily="2" charset="-122"/>
                <a:ea typeface="黑体" panose="02010609060101010101" pitchFamily="2" charset="-122"/>
              </a:rPr>
              <a:t>）</a:t>
            </a:r>
            <a:endParaRPr lang="zh-CN" altLang="en-US" sz="2800" b="1" smtClean="0">
              <a:latin typeface="黑体" panose="02010609060101010101" pitchFamily="2" charset="-122"/>
              <a:ea typeface="黑体" panose="02010609060101010101" pitchFamily="2" charset="-122"/>
            </a:endParaRPr>
          </a:p>
        </p:txBody>
      </p:sp>
      <p:sp>
        <p:nvSpPr>
          <p:cNvPr id="57347" name="Rectangle 3"/>
          <p:cNvSpPr>
            <a:spLocks noGrp="1" noChangeArrowheads="1"/>
          </p:cNvSpPr>
          <p:nvPr>
            <p:ph type="body" idx="1"/>
          </p:nvPr>
        </p:nvSpPr>
        <p:spPr>
          <a:xfrm>
            <a:off x="179512" y="1772816"/>
            <a:ext cx="4357688" cy="2101850"/>
          </a:xfrm>
        </p:spPr>
        <p:txBody>
          <a:bodyPr/>
          <a:lstStyle/>
          <a:p>
            <a:pPr eaLnBrk="1" hangingPunct="1">
              <a:buFont typeface="Wingdings" panose="05000000000000000000" pitchFamily="2" charset="2"/>
              <a:buNone/>
            </a:pPr>
            <a:r>
              <a:rPr lang="en-US" altLang="zh-CN" sz="2400" b="1" dirty="0" smtClean="0">
                <a:latin typeface="宋体" panose="02010600030101010101" pitchFamily="2" charset="-122"/>
              </a:rPr>
              <a:t>	</a:t>
            </a:r>
            <a:r>
              <a:rPr lang="zh-CN" altLang="en-US" sz="2400" b="1" dirty="0" smtClean="0">
                <a:latin typeface="宋体" panose="02010600030101010101" pitchFamily="2" charset="-122"/>
              </a:rPr>
              <a:t>知识工程的提出者</a:t>
            </a:r>
            <a:endParaRPr lang="zh-CN" altLang="en-US" sz="2400" b="1" dirty="0" smtClean="0">
              <a:latin typeface="宋体" panose="02010600030101010101" pitchFamily="2" charset="-122"/>
            </a:endParaRPr>
          </a:p>
          <a:p>
            <a:pPr eaLnBrk="1" hangingPunct="1">
              <a:buFont typeface="Wingdings" panose="05000000000000000000" pitchFamily="2" charset="2"/>
              <a:buNone/>
            </a:pPr>
            <a:r>
              <a:rPr lang="zh-CN" altLang="en-US" sz="2400" b="1" dirty="0" smtClean="0">
                <a:latin typeface="宋体" panose="02010600030101010101" pitchFamily="2" charset="-122"/>
              </a:rPr>
              <a:t>	大型人工智能系统的开拓者</a:t>
            </a:r>
            <a:endParaRPr lang="zh-CN" altLang="en-US" sz="2400" b="1" dirty="0" smtClean="0">
              <a:latin typeface="宋体" panose="02010600030101010101" pitchFamily="2" charset="-122"/>
            </a:endParaRPr>
          </a:p>
        </p:txBody>
      </p:sp>
      <p:sp>
        <p:nvSpPr>
          <p:cNvPr id="57348" name="Rectangle 4">
            <a:hlinkClick r:id="rId1"/>
          </p:cNvPr>
          <p:cNvSpPr>
            <a:spLocks noChangeArrowheads="1"/>
          </p:cNvSpPr>
          <p:nvPr/>
        </p:nvSpPr>
        <p:spPr bwMode="auto">
          <a:xfrm>
            <a:off x="4148138" y="2952750"/>
            <a:ext cx="9144000" cy="0"/>
          </a:xfrm>
          <a:prstGeom prst="rect">
            <a:avLst/>
          </a:prstGeom>
          <a:noFill/>
          <a:ln w="9525">
            <a:noFill/>
            <a:miter lim="800000"/>
          </a:ln>
        </p:spPr>
        <p:txBody>
          <a:bodyPr>
            <a:spAutoFit/>
          </a:bodyPr>
          <a:lstStyle/>
          <a:p>
            <a:endParaRPr lang="zh-CN" altLang="en-US"/>
          </a:p>
        </p:txBody>
      </p:sp>
      <p:sp>
        <p:nvSpPr>
          <p:cNvPr id="57349" name="Rectangle 5"/>
          <p:cNvSpPr>
            <a:spLocks noChangeArrowheads="1"/>
          </p:cNvSpPr>
          <p:nvPr/>
        </p:nvSpPr>
        <p:spPr bwMode="auto">
          <a:xfrm>
            <a:off x="4148138" y="2952750"/>
            <a:ext cx="9144000" cy="0"/>
          </a:xfrm>
          <a:prstGeom prst="rect">
            <a:avLst/>
          </a:prstGeom>
          <a:noFill/>
          <a:ln w="9525">
            <a:noFill/>
            <a:miter lim="800000"/>
          </a:ln>
        </p:spPr>
        <p:txBody>
          <a:bodyPr>
            <a:spAutoFit/>
          </a:bodyPr>
          <a:lstStyle/>
          <a:p>
            <a:endParaRPr lang="zh-CN" altLang="en-US"/>
          </a:p>
        </p:txBody>
      </p:sp>
      <p:sp>
        <p:nvSpPr>
          <p:cNvPr id="57350" name="Rectangle 6"/>
          <p:cNvSpPr>
            <a:spLocks noChangeArrowheads="1"/>
          </p:cNvSpPr>
          <p:nvPr/>
        </p:nvSpPr>
        <p:spPr bwMode="auto">
          <a:xfrm>
            <a:off x="4148138" y="2952750"/>
            <a:ext cx="9144000" cy="0"/>
          </a:xfrm>
          <a:prstGeom prst="rect">
            <a:avLst/>
          </a:prstGeom>
          <a:noFill/>
          <a:ln w="9525">
            <a:noFill/>
            <a:miter lim="800000"/>
          </a:ln>
        </p:spPr>
        <p:txBody>
          <a:bodyPr>
            <a:spAutoFit/>
          </a:bodyPr>
          <a:lstStyle/>
          <a:p>
            <a:endParaRPr lang="zh-CN" altLang="en-US"/>
          </a:p>
        </p:txBody>
      </p:sp>
      <p:pic>
        <p:nvPicPr>
          <p:cNvPr id="57351" name="Picture 7" descr="费根鲍姆"/>
          <p:cNvPicPr>
            <a:picLocks noChangeAspect="1" noChangeArrowheads="1"/>
          </p:cNvPicPr>
          <p:nvPr/>
        </p:nvPicPr>
        <p:blipFill>
          <a:blip r:embed="rId2" cstate="print"/>
          <a:srcRect/>
          <a:stretch>
            <a:fillRect/>
          </a:stretch>
        </p:blipFill>
        <p:spPr bwMode="auto">
          <a:xfrm>
            <a:off x="4343400" y="2743200"/>
            <a:ext cx="4229100" cy="31432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1412776"/>
            <a:ext cx="8208912" cy="3970318"/>
          </a:xfrm>
          <a:prstGeom prst="rect">
            <a:avLst/>
          </a:prstGeom>
        </p:spPr>
        <p:txBody>
          <a:bodyPr wrap="square">
            <a:spAutoFit/>
          </a:bodyPr>
          <a:lstStyle/>
          <a:p>
            <a:pPr>
              <a:lnSpc>
                <a:spcPct val="150000"/>
              </a:lnSpc>
            </a:pPr>
            <a:r>
              <a:rPr lang="zh-CN" altLang="en-US" sz="2400" b="1" dirty="0" smtClean="0"/>
              <a:t>人工智能</a:t>
            </a:r>
            <a:r>
              <a:rPr lang="zh-CN" altLang="en-US" sz="2400" b="1" dirty="0" smtClean="0"/>
              <a:t>是二十世纪七十年代</a:t>
            </a:r>
            <a:r>
              <a:rPr lang="zh-CN" altLang="en-US" sz="2400" b="1" dirty="0" smtClean="0"/>
              <a:t>以来被称为世界三大尖端技术之一（</a:t>
            </a:r>
            <a:r>
              <a:rPr lang="zh-CN" altLang="en-US" sz="2400" b="1" dirty="0" smtClean="0">
                <a:hlinkClick r:id="rId1"/>
              </a:rPr>
              <a:t>空间技术</a:t>
            </a:r>
            <a:r>
              <a:rPr lang="zh-CN" altLang="en-US" sz="2400" b="1" dirty="0" smtClean="0"/>
              <a:t>、</a:t>
            </a:r>
            <a:r>
              <a:rPr lang="zh-CN" altLang="en-US" sz="2400" b="1" dirty="0" smtClean="0">
                <a:hlinkClick r:id="rId2"/>
              </a:rPr>
              <a:t>能源技术</a:t>
            </a:r>
            <a:r>
              <a:rPr lang="zh-CN" altLang="en-US" sz="2400" b="1" dirty="0" smtClean="0"/>
              <a:t>、</a:t>
            </a:r>
            <a:r>
              <a:rPr lang="zh-CN" altLang="en-US" sz="2400" b="1" dirty="0" smtClean="0">
                <a:hlinkClick r:id="rId3"/>
              </a:rPr>
              <a:t>人工智能</a:t>
            </a:r>
            <a:r>
              <a:rPr lang="zh-CN" altLang="en-US" sz="2400" b="1" dirty="0" smtClean="0"/>
              <a:t>）。也被认为是二十一世纪三大尖端技术（</a:t>
            </a:r>
            <a:r>
              <a:rPr lang="zh-CN" altLang="en-US" sz="2400" b="1" dirty="0" smtClean="0">
                <a:hlinkClick r:id="rId4"/>
              </a:rPr>
              <a:t>基因工程</a:t>
            </a:r>
            <a:r>
              <a:rPr lang="zh-CN" altLang="en-US" sz="2400" b="1" dirty="0" smtClean="0"/>
              <a:t>、</a:t>
            </a:r>
            <a:r>
              <a:rPr lang="zh-CN" altLang="en-US" sz="2400" b="1" dirty="0" smtClean="0">
                <a:hlinkClick r:id="rId5"/>
              </a:rPr>
              <a:t>纳米科学</a:t>
            </a:r>
            <a:r>
              <a:rPr lang="zh-CN" altLang="en-US" sz="2400" b="1" dirty="0" smtClean="0"/>
              <a:t>、</a:t>
            </a:r>
            <a:r>
              <a:rPr lang="zh-CN" altLang="en-US" sz="2400" b="1" dirty="0" smtClean="0">
                <a:hlinkClick r:id="rId3"/>
              </a:rPr>
              <a:t>人工智能</a:t>
            </a:r>
            <a:r>
              <a:rPr lang="zh-CN" altLang="en-US" sz="2400" b="1" dirty="0" smtClean="0"/>
              <a:t>）之一。这是因为近三十年来它获得了迅速的发展，在很多学科领域都获得了广泛应用，并取得了丰硕的成果，人工智能已逐步成为一个独立的分支，无论在理论和实践上都已自成一个系统。</a:t>
            </a:r>
            <a:endParaRPr lang="zh-CN" altLang="en-US" sz="2400" b="1" dirty="0" smtClean="0"/>
          </a:p>
        </p:txBody>
      </p:sp>
      <p:sp>
        <p:nvSpPr>
          <p:cNvPr id="6" name="TextBox 5"/>
          <p:cNvSpPr txBox="1"/>
          <p:nvPr/>
        </p:nvSpPr>
        <p:spPr>
          <a:xfrm>
            <a:off x="5796136" y="5589240"/>
            <a:ext cx="2592288" cy="461665"/>
          </a:xfrm>
          <a:prstGeom prst="rect">
            <a:avLst/>
          </a:prstGeom>
          <a:noFill/>
        </p:spPr>
        <p:txBody>
          <a:bodyPr wrap="square" rtlCol="0">
            <a:spAutoFit/>
          </a:bodyPr>
          <a:lstStyle/>
          <a:p>
            <a:r>
              <a:rPr lang="en-US" altLang="zh-CN" sz="2400" b="1" dirty="0" smtClean="0">
                <a:solidFill>
                  <a:srgbClr val="00B050"/>
                </a:solidFill>
                <a:latin typeface="+mj-ea"/>
                <a:ea typeface="+mj-ea"/>
              </a:rPr>
              <a:t>——</a:t>
            </a:r>
            <a:r>
              <a:rPr lang="zh-CN" altLang="en-US" sz="2400" b="1" dirty="0" smtClean="0">
                <a:solidFill>
                  <a:srgbClr val="00B050"/>
                </a:solidFill>
                <a:latin typeface="+mj-ea"/>
                <a:ea typeface="+mj-ea"/>
              </a:rPr>
              <a:t>百度百科</a:t>
            </a:r>
            <a:endParaRPr lang="zh-CN" altLang="en-US" sz="2400" b="1" dirty="0">
              <a:solidFill>
                <a:srgbClr val="00B050"/>
              </a:solidFill>
              <a:latin typeface="+mj-ea"/>
              <a:ea typeface="+mj-ea"/>
            </a:endParaRPr>
          </a:p>
        </p:txBody>
      </p:sp>
      <p:sp>
        <p:nvSpPr>
          <p:cNvPr id="9" name="Rectangle 2"/>
          <p:cNvSpPr>
            <a:spLocks noGrp="1" noChangeArrowheads="1"/>
          </p:cNvSpPr>
          <p:nvPr>
            <p:ph type="title"/>
          </p:nvPr>
        </p:nvSpPr>
        <p:spPr>
          <a:xfrm>
            <a:off x="428596" y="214290"/>
            <a:ext cx="5829312" cy="793733"/>
          </a:xfrm>
          <a:noFill/>
          <a:ln>
            <a:noFill/>
          </a:ln>
        </p:spPr>
        <p:txBody>
          <a:bodyPr>
            <a:normAutofit/>
          </a:bodyPr>
          <a:lstStyle/>
          <a:p>
            <a:pPr algn="l">
              <a:buFont typeface="Wingdings" panose="05000000000000000000" pitchFamily="2" charset="2"/>
              <a:buChar char="Ø"/>
            </a:pPr>
            <a:r>
              <a:rPr lang="zh-CN" altLang="en-US" sz="3200" b="1"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什么</a:t>
            </a:r>
            <a:r>
              <a:rPr lang="zh-CN" altLang="en-US" sz="32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是人工智能？</a:t>
            </a:r>
            <a:endParaRPr lang="zh-CN" altLang="en-US" sz="32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251520" y="1052736"/>
            <a:ext cx="8496944" cy="0"/>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331913" y="620713"/>
            <a:ext cx="5543550" cy="1143000"/>
          </a:xfrm>
        </p:spPr>
        <p:txBody>
          <a:bodyPr/>
          <a:lstStyle/>
          <a:p>
            <a:pPr eaLnBrk="1" hangingPunct="1"/>
            <a:r>
              <a:rPr lang="zh-CN" altLang="en-US" sz="2800" b="1" smtClean="0">
                <a:latin typeface="黑体" panose="02010609060101010101" pitchFamily="2" charset="-122"/>
                <a:ea typeface="黑体" panose="02010609060101010101" pitchFamily="2" charset="-122"/>
              </a:rPr>
              <a:t>爱德华</a:t>
            </a:r>
            <a:r>
              <a:rPr lang="en-US" altLang="zh-CN" sz="2800" b="1" smtClean="0">
                <a:latin typeface="宋体" panose="02010600030101010101" pitchFamily="2" charset="-122"/>
                <a:ea typeface="黑体" panose="02010609060101010101" pitchFamily="2" charset="-122"/>
                <a:cs typeface="Times New Roman" panose="02020603050405020304" pitchFamily="18" charset="0"/>
              </a:rPr>
              <a:t>•</a:t>
            </a:r>
            <a:r>
              <a:rPr lang="zh-CN" altLang="en-US" sz="2800" b="1" smtClean="0">
                <a:latin typeface="黑体" panose="02010609060101010101" pitchFamily="2" charset="-122"/>
                <a:ea typeface="黑体" panose="02010609060101010101" pitchFamily="2" charset="-122"/>
              </a:rPr>
              <a:t>费根鲍姆</a:t>
            </a:r>
            <a:br>
              <a:rPr lang="zh-CN" altLang="en-US" sz="2800" b="1" smtClean="0">
                <a:latin typeface="黑体" panose="02010609060101010101" pitchFamily="2" charset="-122"/>
                <a:ea typeface="黑体" panose="02010609060101010101" pitchFamily="2" charset="-122"/>
              </a:rPr>
            </a:br>
            <a:r>
              <a:rPr lang="zh-CN" altLang="en-US" sz="2800" b="1" smtClean="0">
                <a:latin typeface="黑体" panose="02010609060101010101" pitchFamily="2" charset="-122"/>
                <a:ea typeface="黑体" panose="02010609060101010101" pitchFamily="2" charset="-122"/>
              </a:rPr>
              <a:t>（</a:t>
            </a:r>
            <a:r>
              <a:rPr lang="en-US" altLang="zh-CN" sz="2800" b="1" smtClean="0">
                <a:latin typeface="黑体" panose="02010609060101010101" pitchFamily="2" charset="-122"/>
                <a:ea typeface="黑体" panose="02010609060101010101" pitchFamily="2" charset="-122"/>
              </a:rPr>
              <a:t>Edward A. Feigenbaum</a:t>
            </a:r>
            <a:r>
              <a:rPr lang="zh-CN" altLang="en-US" sz="2800" b="1" smtClean="0">
                <a:latin typeface="黑体" panose="02010609060101010101" pitchFamily="2" charset="-122"/>
                <a:ea typeface="黑体" panose="02010609060101010101" pitchFamily="2" charset="-122"/>
              </a:rPr>
              <a:t>）</a:t>
            </a:r>
            <a:endParaRPr lang="zh-CN" altLang="en-US" sz="2800" b="1" smtClean="0">
              <a:latin typeface="黑体" panose="02010609060101010101" pitchFamily="2" charset="-122"/>
              <a:ea typeface="黑体" panose="02010609060101010101" pitchFamily="2" charset="-122"/>
            </a:endParaRPr>
          </a:p>
        </p:txBody>
      </p:sp>
      <p:sp>
        <p:nvSpPr>
          <p:cNvPr id="159747" name="Rectangle 3"/>
          <p:cNvSpPr>
            <a:spLocks noGrp="1" noChangeArrowheads="1"/>
          </p:cNvSpPr>
          <p:nvPr>
            <p:ph type="body" idx="1"/>
          </p:nvPr>
        </p:nvSpPr>
        <p:spPr>
          <a:xfrm>
            <a:off x="395288" y="1844675"/>
            <a:ext cx="8209160" cy="3775075"/>
          </a:xfrm>
        </p:spPr>
        <p:txBody>
          <a:bodyPr/>
          <a:lstStyle/>
          <a:p>
            <a:pPr eaLnBrk="1" hangingPunct="1">
              <a:lnSpc>
                <a:spcPct val="150000"/>
              </a:lnSpc>
            </a:pPr>
            <a:r>
              <a:rPr lang="en-US" altLang="zh-CN" sz="2400" b="1" dirty="0" smtClean="0">
                <a:latin typeface="宋体" panose="02010600030101010101" pitchFamily="2" charset="-122"/>
              </a:rPr>
              <a:t>1936</a:t>
            </a:r>
            <a:r>
              <a:rPr lang="zh-CN" altLang="en-US" sz="2400" b="1" dirty="0" smtClean="0">
                <a:latin typeface="宋体" panose="02010600030101010101" pitchFamily="2" charset="-122"/>
              </a:rPr>
              <a:t>年出生于美国的新泽西州</a:t>
            </a:r>
            <a:endParaRPr lang="zh-CN" altLang="en-US" sz="2400" b="1" dirty="0" smtClean="0">
              <a:latin typeface="宋体" panose="02010600030101010101" pitchFamily="2" charset="-122"/>
            </a:endParaRPr>
          </a:p>
          <a:p>
            <a:pPr eaLnBrk="1" hangingPunct="1">
              <a:lnSpc>
                <a:spcPct val="150000"/>
              </a:lnSpc>
            </a:pPr>
            <a:r>
              <a:rPr lang="zh-CN" altLang="en-US" sz="2400" b="1" dirty="0" smtClean="0">
                <a:latin typeface="宋体" panose="02010600030101010101" pitchFamily="2" charset="-122"/>
              </a:rPr>
              <a:t>通过实验和研究，证明了实现智能行为的主要手段是知识</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1977</a:t>
            </a:r>
            <a:r>
              <a:rPr lang="zh-CN" altLang="en-US" sz="2400" b="1" dirty="0" smtClean="0">
                <a:latin typeface="宋体" panose="02010600030101010101" pitchFamily="2" charset="-122"/>
              </a:rPr>
              <a:t>年提出知识工程，使人工智能从理论转向应用</a:t>
            </a:r>
            <a:endParaRPr lang="zh-CN" altLang="en-US" sz="2400" b="1" dirty="0" smtClean="0">
              <a:latin typeface="宋体" panose="02010600030101010101" pitchFamily="2" charset="-122"/>
            </a:endParaRPr>
          </a:p>
          <a:p>
            <a:pPr eaLnBrk="1" hangingPunct="1">
              <a:lnSpc>
                <a:spcPct val="150000"/>
              </a:lnSpc>
            </a:pPr>
            <a:r>
              <a:rPr lang="zh-CN" altLang="en-US" sz="2400" b="1" dirty="0" smtClean="0">
                <a:latin typeface="宋体" panose="02010600030101010101" pitchFamily="2" charset="-122"/>
              </a:rPr>
              <a:t>名言：知识蕴藏着力量</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1994</a:t>
            </a:r>
            <a:r>
              <a:rPr lang="zh-CN" altLang="en-US" sz="2400" b="1" dirty="0" smtClean="0">
                <a:latin typeface="宋体" panose="02010600030101010101" pitchFamily="2" charset="-122"/>
              </a:rPr>
              <a:t>年和劳伊</a:t>
            </a:r>
            <a:r>
              <a:rPr lang="en-US" altLang="zh-CN" sz="2400" b="1" dirty="0" smtClean="0">
                <a:latin typeface="宋体" panose="02010600030101010101" pitchFamily="2" charset="-122"/>
                <a:cs typeface="Times New Roman" panose="02020603050405020304" pitchFamily="18" charset="0"/>
              </a:rPr>
              <a:t>•</a:t>
            </a:r>
            <a:r>
              <a:rPr lang="zh-CN" altLang="en-US" sz="2400" b="1" dirty="0" smtClean="0">
                <a:latin typeface="宋体" panose="02010600030101010101" pitchFamily="2" charset="-122"/>
              </a:rPr>
              <a:t>雷迪共同获得图灵奖</a:t>
            </a:r>
            <a:endParaRPr lang="zh-CN" altLang="en-US" sz="2400" b="1" dirty="0" smtClean="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9747">
                                            <p:txEl>
                                              <p:pRg st="1" end="1"/>
                                            </p:txEl>
                                          </p:spTgt>
                                        </p:tgtEl>
                                        <p:attrNameLst>
                                          <p:attrName>style.visibility</p:attrName>
                                        </p:attrNameLst>
                                      </p:cBhvr>
                                      <p:to>
                                        <p:strVal val="visible"/>
                                      </p:to>
                                    </p:set>
                                    <p:anim calcmode="lin" valueType="num">
                                      <p:cBhvr additive="base">
                                        <p:cTn id="13" dur="500" fill="hold"/>
                                        <p:tgtEl>
                                          <p:spTgt spid="1597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9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9747">
                                            <p:txEl>
                                              <p:pRg st="2" end="2"/>
                                            </p:txEl>
                                          </p:spTgt>
                                        </p:tgtEl>
                                        <p:attrNameLst>
                                          <p:attrName>style.visibility</p:attrName>
                                        </p:attrNameLst>
                                      </p:cBhvr>
                                      <p:to>
                                        <p:strVal val="visible"/>
                                      </p:to>
                                    </p:set>
                                    <p:anim calcmode="lin" valueType="num">
                                      <p:cBhvr additive="base">
                                        <p:cTn id="19" dur="500" fill="hold"/>
                                        <p:tgtEl>
                                          <p:spTgt spid="1597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9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9747">
                                            <p:txEl>
                                              <p:pRg st="3" end="3"/>
                                            </p:txEl>
                                          </p:spTgt>
                                        </p:tgtEl>
                                        <p:attrNameLst>
                                          <p:attrName>style.visibility</p:attrName>
                                        </p:attrNameLst>
                                      </p:cBhvr>
                                      <p:to>
                                        <p:strVal val="visible"/>
                                      </p:to>
                                    </p:set>
                                    <p:anim calcmode="lin" valueType="num">
                                      <p:cBhvr additive="base">
                                        <p:cTn id="25" dur="500" fill="hold"/>
                                        <p:tgtEl>
                                          <p:spTgt spid="1597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97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9747">
                                            <p:txEl>
                                              <p:pRg st="4" end="4"/>
                                            </p:txEl>
                                          </p:spTgt>
                                        </p:tgtEl>
                                        <p:attrNameLst>
                                          <p:attrName>style.visibility</p:attrName>
                                        </p:attrNameLst>
                                      </p:cBhvr>
                                      <p:to>
                                        <p:strVal val="visible"/>
                                      </p:to>
                                    </p:set>
                                    <p:anim calcmode="lin" valueType="num">
                                      <p:cBhvr additive="base">
                                        <p:cTn id="31" dur="500" fill="hold"/>
                                        <p:tgtEl>
                                          <p:spTgt spid="1597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97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utoUpdateAnimBg="0" build="p"/>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3"/>
          <p:cNvSpPr>
            <a:spLocks noGrp="1" noChangeArrowheads="1"/>
          </p:cNvSpPr>
          <p:nvPr>
            <p:ph type="body" idx="1"/>
          </p:nvPr>
        </p:nvSpPr>
        <p:spPr>
          <a:xfrm>
            <a:off x="467544" y="1268760"/>
            <a:ext cx="7558087" cy="4536033"/>
          </a:xfrm>
        </p:spPr>
        <p:txBody>
          <a:bodyPr/>
          <a:lstStyle/>
          <a:p>
            <a:pPr eaLnBrk="1" hangingPunct="1">
              <a:lnSpc>
                <a:spcPct val="150000"/>
              </a:lnSpc>
            </a:pPr>
            <a:r>
              <a:rPr lang="en-US" altLang="zh-CN" sz="2400" b="1" dirty="0" smtClean="0">
                <a:latin typeface="宋体" panose="02010600030101010101" pitchFamily="2" charset="-122"/>
              </a:rPr>
              <a:t>1963</a:t>
            </a:r>
            <a:r>
              <a:rPr lang="zh-CN" altLang="en-US" sz="2400" b="1" dirty="0" smtClean="0">
                <a:latin typeface="宋体" panose="02010600030101010101" pitchFamily="2" charset="-122"/>
              </a:rPr>
              <a:t>年主编了</a:t>
            </a:r>
            <a:r>
              <a:rPr lang="en-US" altLang="zh-CN" sz="2400" b="1" dirty="0" smtClean="0">
                <a:latin typeface="宋体" panose="02010600030101010101" pitchFamily="2" charset="-122"/>
              </a:rPr>
              <a:t>《</a:t>
            </a:r>
            <a:r>
              <a:rPr lang="zh-CN" altLang="en-US" sz="2400" b="1" dirty="0" smtClean="0">
                <a:latin typeface="宋体" panose="02010600030101010101" pitchFamily="2" charset="-122"/>
              </a:rPr>
              <a:t>计算机与思想</a:t>
            </a:r>
            <a:r>
              <a:rPr lang="en-US" altLang="zh-CN" sz="2400" b="1" dirty="0" smtClean="0">
                <a:latin typeface="宋体" panose="02010600030101010101" pitchFamily="2" charset="-122"/>
              </a:rPr>
              <a:t>》</a:t>
            </a:r>
            <a:r>
              <a:rPr lang="zh-CN" altLang="en-US" sz="2400" b="1" dirty="0" smtClean="0">
                <a:latin typeface="宋体" panose="02010600030101010101" pitchFamily="2" charset="-122"/>
              </a:rPr>
              <a:t>一书，被认为是世界上第一本有关人工智能的经典性专著</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1965</a:t>
            </a:r>
            <a:r>
              <a:rPr lang="zh-CN" altLang="en-US" sz="2400" b="1" dirty="0" smtClean="0">
                <a:latin typeface="宋体" panose="02010600030101010101" pitchFamily="2" charset="-122"/>
              </a:rPr>
              <a:t>年开发出世界上第一个专家系统</a:t>
            </a:r>
            <a:endParaRPr lang="zh-CN" altLang="en-US" sz="2400" b="1" dirty="0" smtClean="0">
              <a:latin typeface="宋体" panose="02010600030101010101" pitchFamily="2" charset="-122"/>
            </a:endParaRPr>
          </a:p>
          <a:p>
            <a:pPr eaLnBrk="1" hangingPunct="1">
              <a:lnSpc>
                <a:spcPct val="150000"/>
              </a:lnSpc>
            </a:pPr>
            <a:r>
              <a:rPr lang="zh-CN" altLang="en-US" sz="2400" b="1" dirty="0" smtClean="0">
                <a:latin typeface="宋体" panose="02010600030101010101" pitchFamily="2" charset="-122"/>
              </a:rPr>
              <a:t>开发出著名的专家系统</a:t>
            </a:r>
            <a:r>
              <a:rPr lang="en-US" altLang="zh-CN" sz="2400" b="1" dirty="0" smtClean="0">
                <a:latin typeface="宋体" panose="02010600030101010101" pitchFamily="2" charset="-122"/>
              </a:rPr>
              <a:t>MYCIN</a:t>
            </a:r>
            <a:endParaRPr lang="en-US" altLang="zh-CN"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80</a:t>
            </a:r>
            <a:r>
              <a:rPr lang="zh-CN" altLang="en-US" sz="2400" b="1" dirty="0" smtClean="0">
                <a:latin typeface="宋体" panose="02010600030101010101" pitchFamily="2" charset="-122"/>
              </a:rPr>
              <a:t>年代合著了四卷本的</a:t>
            </a:r>
            <a:r>
              <a:rPr lang="en-US" altLang="zh-CN" sz="2400" b="1" dirty="0" smtClean="0">
                <a:latin typeface="宋体" panose="02010600030101010101" pitchFamily="2" charset="-122"/>
              </a:rPr>
              <a:t>《</a:t>
            </a:r>
            <a:r>
              <a:rPr lang="zh-CN" altLang="en-US" sz="2400" b="1" dirty="0" smtClean="0">
                <a:latin typeface="宋体" panose="02010600030101010101" pitchFamily="2" charset="-122"/>
              </a:rPr>
              <a:t>人工智能手册</a:t>
            </a:r>
            <a:r>
              <a:rPr lang="en-US" altLang="zh-CN" sz="2400" b="1" dirty="0" smtClean="0">
                <a:latin typeface="宋体" panose="02010600030101010101" pitchFamily="2" charset="-122"/>
              </a:rPr>
              <a:t>》</a:t>
            </a:r>
            <a:endParaRPr lang="en-US" altLang="zh-CN" sz="2400" b="1" dirty="0" smtClean="0">
              <a:latin typeface="宋体" panose="02010600030101010101" pitchFamily="2" charset="-122"/>
            </a:endParaRPr>
          </a:p>
          <a:p>
            <a:pPr eaLnBrk="1" hangingPunct="1">
              <a:lnSpc>
                <a:spcPct val="150000"/>
              </a:lnSpc>
            </a:pPr>
            <a:r>
              <a:rPr lang="zh-CN" altLang="en-US" sz="2400" b="1" dirty="0" smtClean="0">
                <a:latin typeface="宋体" panose="02010600030101010101" pitchFamily="2" charset="-122"/>
              </a:rPr>
              <a:t>开设</a:t>
            </a:r>
            <a:r>
              <a:rPr lang="en-US" altLang="zh-CN" sz="2400" b="1" dirty="0" err="1" smtClean="0">
                <a:latin typeface="宋体" panose="02010600030101010101" pitchFamily="2" charset="-122"/>
              </a:rPr>
              <a:t>Teknowledge</a:t>
            </a:r>
            <a:r>
              <a:rPr lang="zh-CN" altLang="en-US" sz="2400" b="1" dirty="0" smtClean="0">
                <a:latin typeface="宋体" panose="02010600030101010101" pitchFamily="2" charset="-122"/>
              </a:rPr>
              <a:t>和</a:t>
            </a:r>
            <a:r>
              <a:rPr lang="en-US" altLang="zh-CN" sz="2400" b="1" dirty="0" err="1" smtClean="0">
                <a:latin typeface="宋体" panose="02010600030101010101" pitchFamily="2" charset="-122"/>
              </a:rPr>
              <a:t>IntelliGenetics</a:t>
            </a:r>
            <a:r>
              <a:rPr lang="zh-CN" altLang="en-US" sz="2400" b="1" dirty="0" smtClean="0">
                <a:latin typeface="宋体" panose="02010600030101010101" pitchFamily="2" charset="-122"/>
              </a:rPr>
              <a:t>两个公司，是世界上第一家以开发和将专家系统商品化的公司</a:t>
            </a:r>
            <a:endParaRPr lang="zh-CN" altLang="en-US" sz="2400" b="1" dirty="0" smtClean="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additive="base">
                                        <p:cTn id="7" dur="500" fill="hold"/>
                                        <p:tgtEl>
                                          <p:spTgt spid="160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0771">
                                            <p:txEl>
                                              <p:pRg st="1" end="1"/>
                                            </p:txEl>
                                          </p:spTgt>
                                        </p:tgtEl>
                                        <p:attrNameLst>
                                          <p:attrName>style.visibility</p:attrName>
                                        </p:attrNameLst>
                                      </p:cBhvr>
                                      <p:to>
                                        <p:strVal val="visible"/>
                                      </p:to>
                                    </p:set>
                                    <p:anim calcmode="lin" valueType="num">
                                      <p:cBhvr additive="base">
                                        <p:cTn id="13" dur="500" fill="hold"/>
                                        <p:tgtEl>
                                          <p:spTgt spid="1607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07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0771">
                                            <p:txEl>
                                              <p:pRg st="2" end="2"/>
                                            </p:txEl>
                                          </p:spTgt>
                                        </p:tgtEl>
                                        <p:attrNameLst>
                                          <p:attrName>style.visibility</p:attrName>
                                        </p:attrNameLst>
                                      </p:cBhvr>
                                      <p:to>
                                        <p:strVal val="visible"/>
                                      </p:to>
                                    </p:set>
                                    <p:anim calcmode="lin" valueType="num">
                                      <p:cBhvr additive="base">
                                        <p:cTn id="19" dur="500" fill="hold"/>
                                        <p:tgtEl>
                                          <p:spTgt spid="1607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0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0771">
                                            <p:txEl>
                                              <p:pRg st="3" end="3"/>
                                            </p:txEl>
                                          </p:spTgt>
                                        </p:tgtEl>
                                        <p:attrNameLst>
                                          <p:attrName>style.visibility</p:attrName>
                                        </p:attrNameLst>
                                      </p:cBhvr>
                                      <p:to>
                                        <p:strVal val="visible"/>
                                      </p:to>
                                    </p:set>
                                    <p:anim calcmode="lin" valueType="num">
                                      <p:cBhvr additive="base">
                                        <p:cTn id="25" dur="500" fill="hold"/>
                                        <p:tgtEl>
                                          <p:spTgt spid="1607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07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0771">
                                            <p:txEl>
                                              <p:pRg st="4" end="4"/>
                                            </p:txEl>
                                          </p:spTgt>
                                        </p:tgtEl>
                                        <p:attrNameLst>
                                          <p:attrName>style.visibility</p:attrName>
                                        </p:attrNameLst>
                                      </p:cBhvr>
                                      <p:to>
                                        <p:strVal val="visible"/>
                                      </p:to>
                                    </p:set>
                                    <p:anim calcmode="lin" valueType="num">
                                      <p:cBhvr additive="base">
                                        <p:cTn id="31" dur="500" fill="hold"/>
                                        <p:tgtEl>
                                          <p:spTgt spid="1607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07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autoUpdateAnimBg="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962400" y="1219200"/>
            <a:ext cx="4572000" cy="1143000"/>
          </a:xfrm>
        </p:spPr>
        <p:txBody>
          <a:bodyPr/>
          <a:lstStyle/>
          <a:p>
            <a:pPr eaLnBrk="1" hangingPunct="1"/>
            <a:r>
              <a:rPr lang="zh-CN" altLang="en-US" sz="2800" b="1" smtClean="0">
                <a:latin typeface="黑体" panose="02010609060101010101" pitchFamily="2" charset="-122"/>
                <a:ea typeface="黑体" panose="02010609060101010101" pitchFamily="2" charset="-122"/>
              </a:rPr>
              <a:t>劳伊</a:t>
            </a:r>
            <a:r>
              <a:rPr lang="en-US" altLang="zh-CN" sz="2800" b="1" smtClean="0">
                <a:latin typeface="Arial" panose="020B0604020202020204" pitchFamily="34" charset="0"/>
                <a:ea typeface="黑体" panose="02010609060101010101" pitchFamily="2" charset="-122"/>
                <a:cs typeface="Times New Roman" panose="02020603050405020304" pitchFamily="18" charset="0"/>
              </a:rPr>
              <a:t>•</a:t>
            </a:r>
            <a:r>
              <a:rPr lang="zh-CN" altLang="en-US" sz="2800" b="1" smtClean="0">
                <a:latin typeface="黑体" panose="02010609060101010101" pitchFamily="2" charset="-122"/>
                <a:ea typeface="黑体" panose="02010609060101010101" pitchFamily="2" charset="-122"/>
              </a:rPr>
              <a:t>雷迪</a:t>
            </a:r>
            <a:br>
              <a:rPr lang="zh-CN" altLang="en-US" sz="2800" b="1" smtClean="0">
                <a:latin typeface="黑体" panose="02010609060101010101" pitchFamily="2" charset="-122"/>
                <a:ea typeface="黑体" panose="02010609060101010101" pitchFamily="2" charset="-122"/>
              </a:rPr>
            </a:br>
            <a:r>
              <a:rPr lang="zh-CN" altLang="en-US" sz="2800" b="1" smtClean="0">
                <a:latin typeface="黑体" panose="02010609060101010101" pitchFamily="2" charset="-122"/>
                <a:ea typeface="黑体" panose="02010609060101010101" pitchFamily="2" charset="-122"/>
              </a:rPr>
              <a:t>（</a:t>
            </a:r>
            <a:r>
              <a:rPr lang="en-US" altLang="zh-CN" sz="2800" b="1" smtClean="0">
                <a:latin typeface="黑体" panose="02010609060101010101" pitchFamily="2" charset="-122"/>
                <a:ea typeface="黑体" panose="02010609060101010101" pitchFamily="2" charset="-122"/>
              </a:rPr>
              <a:t>Raj Reddy</a:t>
            </a:r>
            <a:r>
              <a:rPr lang="zh-CN" altLang="en-US" sz="2800" b="1" smtClean="0">
                <a:latin typeface="黑体" panose="02010609060101010101" pitchFamily="2" charset="-122"/>
                <a:ea typeface="黑体" panose="02010609060101010101" pitchFamily="2" charset="-122"/>
              </a:rPr>
              <a:t>）</a:t>
            </a:r>
            <a:endParaRPr lang="zh-CN" altLang="en-US" sz="2800" b="1" smtClean="0">
              <a:latin typeface="黑体" panose="02010609060101010101" pitchFamily="2" charset="-122"/>
              <a:ea typeface="黑体" panose="02010609060101010101" pitchFamily="2" charset="-122"/>
            </a:endParaRPr>
          </a:p>
        </p:txBody>
      </p:sp>
      <p:sp>
        <p:nvSpPr>
          <p:cNvPr id="60419" name="Rectangle 3"/>
          <p:cNvSpPr>
            <a:spLocks noGrp="1" noChangeArrowheads="1"/>
          </p:cNvSpPr>
          <p:nvPr>
            <p:ph type="body" idx="1"/>
          </p:nvPr>
        </p:nvSpPr>
        <p:spPr>
          <a:xfrm>
            <a:off x="3924300" y="2565400"/>
            <a:ext cx="4319588" cy="2347913"/>
          </a:xfrm>
        </p:spPr>
        <p:txBody>
          <a:bodyPr/>
          <a:lstStyle/>
          <a:p>
            <a:pPr eaLnBrk="1" hangingPunct="1">
              <a:buFont typeface="Wingdings" panose="05000000000000000000" pitchFamily="2" charset="2"/>
              <a:buNone/>
            </a:pPr>
            <a:r>
              <a:rPr lang="en-US" altLang="zh-CN" sz="2400" b="1" smtClean="0">
                <a:latin typeface="宋体" panose="02010600030101010101" pitchFamily="2" charset="-122"/>
              </a:rPr>
              <a:t>	</a:t>
            </a:r>
            <a:r>
              <a:rPr lang="zh-CN" altLang="en-US" sz="2400" b="1" smtClean="0">
                <a:latin typeface="宋体" panose="02010600030101010101" pitchFamily="2" charset="-122"/>
              </a:rPr>
              <a:t>大型人工智能系统的开拓者</a:t>
            </a:r>
            <a:endParaRPr lang="zh-CN" altLang="en-US" sz="2400" b="1" smtClean="0">
              <a:latin typeface="宋体" panose="02010600030101010101" pitchFamily="2" charset="-122"/>
            </a:endParaRPr>
          </a:p>
        </p:txBody>
      </p:sp>
      <p:pic>
        <p:nvPicPr>
          <p:cNvPr id="60420" name="Picture 4"/>
          <p:cNvPicPr>
            <a:picLocks noChangeAspect="1" noChangeArrowheads="1"/>
          </p:cNvPicPr>
          <p:nvPr/>
        </p:nvPicPr>
        <p:blipFill>
          <a:blip r:embed="rId1" cstate="print"/>
          <a:srcRect/>
          <a:stretch>
            <a:fillRect/>
          </a:stretch>
        </p:blipFill>
        <p:spPr bwMode="auto">
          <a:xfrm>
            <a:off x="685800" y="1371600"/>
            <a:ext cx="3059113" cy="35052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277813"/>
            <a:ext cx="8229600" cy="760412"/>
          </a:xfrm>
        </p:spPr>
        <p:txBody>
          <a:bodyPr/>
          <a:lstStyle/>
          <a:p>
            <a:pPr eaLnBrk="1" hangingPunct="1"/>
            <a:r>
              <a:rPr lang="zh-CN" altLang="en-US" sz="2800" b="1" smtClean="0">
                <a:latin typeface="黑体" panose="02010609060101010101" pitchFamily="2" charset="-122"/>
                <a:ea typeface="黑体" panose="02010609060101010101" pitchFamily="2" charset="-122"/>
              </a:rPr>
              <a:t>劳伊</a:t>
            </a:r>
            <a:r>
              <a:rPr lang="en-US" altLang="zh-CN" sz="2800" b="1" smtClean="0">
                <a:latin typeface="Arial" panose="020B0604020202020204" pitchFamily="34" charset="0"/>
                <a:ea typeface="黑体" panose="02010609060101010101" pitchFamily="2" charset="-122"/>
                <a:cs typeface="Times New Roman" panose="02020603050405020304" pitchFamily="18" charset="0"/>
              </a:rPr>
              <a:t>•</a:t>
            </a:r>
            <a:r>
              <a:rPr lang="zh-CN" altLang="en-US" sz="2800" b="1" smtClean="0">
                <a:latin typeface="黑体" panose="02010609060101010101" pitchFamily="2" charset="-122"/>
                <a:ea typeface="黑体" panose="02010609060101010101" pitchFamily="2" charset="-122"/>
              </a:rPr>
              <a:t>雷迪（</a:t>
            </a:r>
            <a:r>
              <a:rPr lang="en-US" altLang="zh-CN" sz="2800" b="1" smtClean="0">
                <a:latin typeface="黑体" panose="02010609060101010101" pitchFamily="2" charset="-122"/>
                <a:ea typeface="黑体" panose="02010609060101010101" pitchFamily="2" charset="-122"/>
              </a:rPr>
              <a:t>Raj Reddy</a:t>
            </a:r>
            <a:r>
              <a:rPr lang="zh-CN" altLang="en-US" sz="2800" b="1" smtClean="0">
                <a:latin typeface="黑体" panose="02010609060101010101" pitchFamily="2" charset="-122"/>
                <a:ea typeface="黑体" panose="02010609060101010101" pitchFamily="2" charset="-122"/>
              </a:rPr>
              <a:t>）</a:t>
            </a:r>
            <a:endParaRPr lang="zh-CN" altLang="en-US" sz="2800" b="1" smtClean="0">
              <a:latin typeface="黑体" panose="02010609060101010101" pitchFamily="2" charset="-122"/>
              <a:ea typeface="黑体" panose="02010609060101010101" pitchFamily="2" charset="-122"/>
            </a:endParaRPr>
          </a:p>
        </p:txBody>
      </p:sp>
      <p:sp>
        <p:nvSpPr>
          <p:cNvPr id="162819" name="Rectangle 3"/>
          <p:cNvSpPr>
            <a:spLocks noGrp="1" noChangeArrowheads="1"/>
          </p:cNvSpPr>
          <p:nvPr>
            <p:ph type="body" idx="1"/>
          </p:nvPr>
        </p:nvSpPr>
        <p:spPr>
          <a:xfrm>
            <a:off x="468313" y="1412875"/>
            <a:ext cx="7489825" cy="4381500"/>
          </a:xfrm>
        </p:spPr>
        <p:txBody>
          <a:bodyPr/>
          <a:lstStyle/>
          <a:p>
            <a:pPr eaLnBrk="1" hangingPunct="1">
              <a:lnSpc>
                <a:spcPct val="150000"/>
              </a:lnSpc>
            </a:pPr>
            <a:r>
              <a:rPr lang="en-US" altLang="zh-CN" sz="2400" b="1" dirty="0" smtClean="0">
                <a:latin typeface="宋体" panose="02010600030101010101" pitchFamily="2" charset="-122"/>
              </a:rPr>
              <a:t>37</a:t>
            </a:r>
            <a:r>
              <a:rPr lang="zh-CN" altLang="en-US" sz="2400" b="1" dirty="0" smtClean="0">
                <a:latin typeface="宋体" panose="02010600030101010101" pitchFamily="2" charset="-122"/>
              </a:rPr>
              <a:t>年出生于印度，</a:t>
            </a:r>
            <a:r>
              <a:rPr lang="en-US" altLang="zh-CN" sz="2400" b="1" dirty="0" smtClean="0">
                <a:latin typeface="宋体" panose="02010600030101010101" pitchFamily="2" charset="-122"/>
              </a:rPr>
              <a:t>66</a:t>
            </a:r>
            <a:r>
              <a:rPr lang="zh-CN" altLang="en-US" sz="2400" b="1" dirty="0" smtClean="0">
                <a:latin typeface="宋体" panose="02010600030101010101" pitchFamily="2" charset="-122"/>
              </a:rPr>
              <a:t>年在美国获得博士</a:t>
            </a:r>
            <a:endParaRPr lang="zh-CN" altLang="en-US" sz="2400" b="1" dirty="0" smtClean="0">
              <a:latin typeface="宋体" panose="02010600030101010101" pitchFamily="2" charset="-122"/>
            </a:endParaRPr>
          </a:p>
          <a:p>
            <a:pPr eaLnBrk="1" hangingPunct="1">
              <a:lnSpc>
                <a:spcPct val="150000"/>
              </a:lnSpc>
            </a:pPr>
            <a:r>
              <a:rPr lang="en-US" altLang="zh-CN" sz="2400" b="1" dirty="0" smtClean="0">
                <a:latin typeface="宋体" panose="02010600030101010101" pitchFamily="2" charset="-122"/>
              </a:rPr>
              <a:t>1994</a:t>
            </a:r>
            <a:r>
              <a:rPr lang="zh-CN" altLang="en-US" sz="2400" b="1" dirty="0" smtClean="0">
                <a:latin typeface="宋体" panose="02010600030101010101" pitchFamily="2" charset="-122"/>
              </a:rPr>
              <a:t>年与费根鲍姆共同获得图灵奖</a:t>
            </a:r>
            <a:endParaRPr lang="zh-CN" altLang="en-US" sz="2400" b="1" dirty="0" smtClean="0">
              <a:latin typeface="宋体" panose="02010600030101010101" pitchFamily="2" charset="-122"/>
            </a:endParaRPr>
          </a:p>
          <a:p>
            <a:pPr eaLnBrk="1" hangingPunct="1">
              <a:lnSpc>
                <a:spcPct val="150000"/>
              </a:lnSpc>
            </a:pPr>
            <a:r>
              <a:rPr lang="zh-CN" altLang="en-US" sz="2400" b="1" dirty="0" smtClean="0">
                <a:latin typeface="宋体" panose="02010600030101010101" pitchFamily="2" charset="-122"/>
              </a:rPr>
              <a:t>主持过一系列大型</a:t>
            </a:r>
            <a:r>
              <a:rPr lang="en-US" altLang="zh-CN" sz="2400" b="1" dirty="0" smtClean="0">
                <a:latin typeface="宋体" panose="02010600030101010101" pitchFamily="2" charset="-122"/>
              </a:rPr>
              <a:t>AI</a:t>
            </a:r>
            <a:r>
              <a:rPr lang="zh-CN" altLang="en-US" sz="2400" b="1" dirty="0" smtClean="0">
                <a:latin typeface="宋体" panose="02010600030101010101" pitchFamily="2" charset="-122"/>
              </a:rPr>
              <a:t>系统的开发</a:t>
            </a:r>
            <a:endParaRPr lang="zh-CN" altLang="en-US" sz="2400" b="1" dirty="0" smtClean="0">
              <a:latin typeface="宋体" panose="02010600030101010101" pitchFamily="2" charset="-122"/>
            </a:endParaRPr>
          </a:p>
          <a:p>
            <a:pPr lvl="1" eaLnBrk="1" hangingPunct="1">
              <a:lnSpc>
                <a:spcPct val="150000"/>
              </a:lnSpc>
            </a:pPr>
            <a:r>
              <a:rPr lang="en-US" altLang="zh-CN" sz="2400" b="1" dirty="0" err="1" smtClean="0">
                <a:latin typeface="宋体" panose="02010600030101010101" pitchFamily="2" charset="-122"/>
              </a:rPr>
              <a:t>Navlab</a:t>
            </a:r>
            <a:r>
              <a:rPr lang="en-US" altLang="zh-CN" sz="2400" b="1" dirty="0" smtClean="0">
                <a:latin typeface="宋体" panose="02010600030101010101" pitchFamily="2" charset="-122"/>
              </a:rPr>
              <a:t> </a:t>
            </a:r>
            <a:r>
              <a:rPr lang="zh-CN" altLang="en-US" sz="2400" b="1" dirty="0" smtClean="0">
                <a:latin typeface="宋体" panose="02010600030101010101" pitchFamily="2" charset="-122"/>
              </a:rPr>
              <a:t>能在道路行驶的自动车辆项目</a:t>
            </a:r>
            <a:endParaRPr lang="zh-CN" altLang="en-US" sz="2400" b="1" dirty="0" smtClean="0">
              <a:latin typeface="宋体" panose="02010600030101010101" pitchFamily="2" charset="-122"/>
            </a:endParaRPr>
          </a:p>
          <a:p>
            <a:pPr lvl="1" eaLnBrk="1" hangingPunct="1">
              <a:lnSpc>
                <a:spcPct val="150000"/>
              </a:lnSpc>
            </a:pPr>
            <a:r>
              <a:rPr lang="en-US" altLang="zh-CN" sz="2400" b="1" dirty="0" smtClean="0">
                <a:latin typeface="宋体" panose="02010600030101010101" pitchFamily="2" charset="-122"/>
              </a:rPr>
              <a:t>LISTEN </a:t>
            </a:r>
            <a:r>
              <a:rPr lang="zh-CN" altLang="en-US" sz="2400" b="1" dirty="0" smtClean="0">
                <a:latin typeface="宋体" panose="02010600030101010101" pitchFamily="2" charset="-122"/>
              </a:rPr>
              <a:t>用于扫盲的语音识别系统</a:t>
            </a:r>
            <a:endParaRPr lang="zh-CN" altLang="en-US" sz="2400" b="1" dirty="0" smtClean="0">
              <a:latin typeface="宋体" panose="02010600030101010101" pitchFamily="2" charset="-122"/>
            </a:endParaRPr>
          </a:p>
          <a:p>
            <a:pPr lvl="1" eaLnBrk="1" hangingPunct="1">
              <a:lnSpc>
                <a:spcPct val="150000"/>
              </a:lnSpc>
            </a:pPr>
            <a:r>
              <a:rPr lang="zh-CN" altLang="en-US" sz="2400" b="1" dirty="0" smtClean="0">
                <a:latin typeface="宋体" panose="02010600030101010101" pitchFamily="2" charset="-122"/>
              </a:rPr>
              <a:t>以诗人但丁命名的火山探测机器人项目</a:t>
            </a:r>
            <a:endParaRPr lang="zh-CN" altLang="en-US" sz="2400" b="1" dirty="0" smtClean="0">
              <a:latin typeface="宋体" panose="02010600030101010101" pitchFamily="2" charset="-122"/>
            </a:endParaRPr>
          </a:p>
          <a:p>
            <a:pPr lvl="1" eaLnBrk="1" hangingPunct="1">
              <a:lnSpc>
                <a:spcPct val="150000"/>
              </a:lnSpc>
            </a:pPr>
            <a:r>
              <a:rPr lang="zh-CN" altLang="en-US" sz="2400" b="1" dirty="0" smtClean="0">
                <a:latin typeface="宋体" panose="02010600030101010101" pitchFamily="2" charset="-122"/>
              </a:rPr>
              <a:t>自动机工厂项目，提出“白领机器人学”</a:t>
            </a:r>
            <a:endParaRPr lang="zh-CN" altLang="en-US" sz="2400" b="1" dirty="0" smtClean="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 calcmode="lin" valueType="num">
                                      <p:cBhvr additive="base">
                                        <p:cTn id="7" dur="500" fill="hold"/>
                                        <p:tgtEl>
                                          <p:spTgt spid="162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2819">
                                            <p:txEl>
                                              <p:pRg st="1" end="1"/>
                                            </p:txEl>
                                          </p:spTgt>
                                        </p:tgtEl>
                                        <p:attrNameLst>
                                          <p:attrName>style.visibility</p:attrName>
                                        </p:attrNameLst>
                                      </p:cBhvr>
                                      <p:to>
                                        <p:strVal val="visible"/>
                                      </p:to>
                                    </p:set>
                                    <p:anim calcmode="lin" valueType="num">
                                      <p:cBhvr additive="base">
                                        <p:cTn id="13" dur="500" fill="hold"/>
                                        <p:tgtEl>
                                          <p:spTgt spid="162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28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2819">
                                            <p:txEl>
                                              <p:pRg st="2" end="2"/>
                                            </p:txEl>
                                          </p:spTgt>
                                        </p:tgtEl>
                                        <p:attrNameLst>
                                          <p:attrName>style.visibility</p:attrName>
                                        </p:attrNameLst>
                                      </p:cBhvr>
                                      <p:to>
                                        <p:strVal val="visible"/>
                                      </p:to>
                                    </p:set>
                                    <p:anim calcmode="lin" valueType="num">
                                      <p:cBhvr additive="base">
                                        <p:cTn id="19" dur="500" fill="hold"/>
                                        <p:tgtEl>
                                          <p:spTgt spid="1628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819">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2819">
                                            <p:txEl>
                                              <p:pRg st="3" end="3"/>
                                            </p:txEl>
                                          </p:spTgt>
                                        </p:tgtEl>
                                        <p:attrNameLst>
                                          <p:attrName>style.visibility</p:attrName>
                                        </p:attrNameLst>
                                      </p:cBhvr>
                                      <p:to>
                                        <p:strVal val="visible"/>
                                      </p:to>
                                    </p:set>
                                    <p:anim calcmode="lin" valueType="num">
                                      <p:cBhvr additive="base">
                                        <p:cTn id="23" dur="500" fill="hold"/>
                                        <p:tgtEl>
                                          <p:spTgt spid="16281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2819">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62819">
                                            <p:txEl>
                                              <p:pRg st="4" end="4"/>
                                            </p:txEl>
                                          </p:spTgt>
                                        </p:tgtEl>
                                        <p:attrNameLst>
                                          <p:attrName>style.visibility</p:attrName>
                                        </p:attrNameLst>
                                      </p:cBhvr>
                                      <p:to>
                                        <p:strVal val="visible"/>
                                      </p:to>
                                    </p:set>
                                    <p:anim calcmode="lin" valueType="num">
                                      <p:cBhvr additive="base">
                                        <p:cTn id="27" dur="500" fill="hold"/>
                                        <p:tgtEl>
                                          <p:spTgt spid="16281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281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2819">
                                            <p:txEl>
                                              <p:pRg st="5" end="5"/>
                                            </p:txEl>
                                          </p:spTgt>
                                        </p:tgtEl>
                                        <p:attrNameLst>
                                          <p:attrName>style.visibility</p:attrName>
                                        </p:attrNameLst>
                                      </p:cBhvr>
                                      <p:to>
                                        <p:strVal val="visible"/>
                                      </p:to>
                                    </p:set>
                                    <p:anim calcmode="lin" valueType="num">
                                      <p:cBhvr additive="base">
                                        <p:cTn id="31" dur="500" fill="hold"/>
                                        <p:tgtEl>
                                          <p:spTgt spid="16281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2819">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62819">
                                            <p:txEl>
                                              <p:pRg st="6" end="6"/>
                                            </p:txEl>
                                          </p:spTgt>
                                        </p:tgtEl>
                                        <p:attrNameLst>
                                          <p:attrName>style.visibility</p:attrName>
                                        </p:attrNameLst>
                                      </p:cBhvr>
                                      <p:to>
                                        <p:strVal val="visible"/>
                                      </p:to>
                                    </p:set>
                                    <p:anim calcmode="lin" valueType="num">
                                      <p:cBhvr additive="base">
                                        <p:cTn id="35" dur="500" fill="hold"/>
                                        <p:tgtEl>
                                          <p:spTgt spid="162819">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6281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autoUpdateAnimBg="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0100" y="1428736"/>
            <a:ext cx="6956276" cy="4880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786" name="Rectangle 2"/>
          <p:cNvSpPr>
            <a:spLocks noGrp="1" noChangeArrowheads="1"/>
          </p:cNvSpPr>
          <p:nvPr>
            <p:ph type="title"/>
          </p:nvPr>
        </p:nvSpPr>
        <p:spPr>
          <a:xfrm>
            <a:off x="467544" y="188640"/>
            <a:ext cx="8229600" cy="1143000"/>
          </a:xfrm>
        </p:spPr>
        <p:txBody>
          <a:bodyPr>
            <a:scene3d>
              <a:camera prst="orthographicFront"/>
              <a:lightRig rig="threePt" dir="t"/>
            </a:scene3d>
          </a:bodyPr>
          <a:lstStyle/>
          <a:p>
            <a:pPr algn="ctr"/>
            <a:r>
              <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第</a:t>
            </a:r>
            <a:r>
              <a:rPr lang="en-US" altLang="zh-CN"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1</a:t>
            </a:r>
            <a:r>
              <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讲 人工智能概述</a:t>
            </a:r>
            <a:endParaRPr lang="zh-CN" altLang="en-US" sz="4000" b="1" dirty="0">
              <a:ln w="13462">
                <a:solidFill>
                  <a:schemeClr val="bg1"/>
                </a:solidFill>
                <a:prstDash val="solid"/>
              </a:ln>
              <a:solidFill>
                <a:srgbClr val="310BD5"/>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p:txBody>
      </p:sp>
      <p:sp>
        <p:nvSpPr>
          <p:cNvPr id="118787" name="Rectangle 3"/>
          <p:cNvSpPr>
            <a:spLocks noGrp="1" noChangeArrowheads="1"/>
          </p:cNvSpPr>
          <p:nvPr>
            <p:ph idx="1"/>
          </p:nvPr>
        </p:nvSpPr>
        <p:spPr>
          <a:xfrm>
            <a:off x="1259632" y="1772816"/>
            <a:ext cx="6563072" cy="4248472"/>
          </a:xfrm>
          <a:effectLst>
            <a:glow rad="101600">
              <a:schemeClr val="accent1">
                <a:satMod val="175000"/>
                <a:alpha val="40000"/>
              </a:schemeClr>
            </a:glow>
          </a:effectLst>
        </p:spPr>
        <p:txBody>
          <a:bodyPr>
            <a:noAutofit/>
            <a:scene3d>
              <a:camera prst="orthographicFront"/>
              <a:lightRig rig="threePt" dir="t"/>
            </a:scene3d>
          </a:bodyPr>
          <a:lstStyle/>
          <a:p>
            <a:pPr marL="571500" indent="-571500">
              <a:lnSpc>
                <a:spcPct val="150000"/>
              </a:lnSpc>
              <a:buSzPct val="100000"/>
              <a:buFont typeface="Wingdings" panose="05000000000000000000" pitchFamily="2" charset="2"/>
              <a:buChar char="Ø"/>
            </a:pPr>
            <a:r>
              <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什么是人工智能？</a:t>
            </a:r>
            <a:endPar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nSpc>
                <a:spcPct val="150000"/>
              </a:lnSpc>
              <a:buSzPct val="100000"/>
              <a:buFont typeface="Wingdings" panose="05000000000000000000" pitchFamily="2" charset="2"/>
              <a:buChar char="Ø"/>
            </a:pPr>
            <a:r>
              <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人工智能的研究</a:t>
            </a:r>
            <a:r>
              <a:rPr lang="zh-CN" altLang="en-US" b="1" dirty="0" smtClean="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目标与研究内容</a:t>
            </a:r>
            <a:endParaRPr lang="zh-CN" altLang="en-US" b="1" dirty="0">
              <a:ln w="13462">
                <a:solidFill>
                  <a:schemeClr val="bg1"/>
                </a:solidFill>
                <a:prstDash val="solid"/>
              </a:ln>
              <a:solidFill>
                <a:schemeClr val="bg2">
                  <a:lumMod val="5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gn="l">
              <a:lnSpc>
                <a:spcPct val="150000"/>
              </a:lnSpc>
              <a:buSzTx/>
              <a:buFont typeface="Wingdings" panose="05000000000000000000" pitchFamily="2" charset="2"/>
              <a:buChar char="Ø"/>
            </a:pPr>
            <a:r>
              <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人工智能的起源与研究现状</a:t>
            </a:r>
            <a:endPar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gn="l">
              <a:lnSpc>
                <a:spcPct val="150000"/>
              </a:lnSpc>
              <a:buSzTx/>
              <a:buFont typeface="Wingdings" panose="05000000000000000000" pitchFamily="2" charset="2"/>
              <a:buChar char="Ø"/>
            </a:pPr>
            <a:r>
              <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人工智能存在问题和未来发展</a:t>
            </a:r>
            <a:endPar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marL="571500" indent="-571500" algn="l">
              <a:lnSpc>
                <a:spcPct val="150000"/>
              </a:lnSpc>
              <a:buSzTx/>
              <a:buFont typeface="Wingdings" panose="05000000000000000000" pitchFamily="2" charset="2"/>
              <a:buChar char="Ø"/>
            </a:pPr>
            <a:r>
              <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课程简介</a:t>
            </a:r>
            <a:endParaRPr lang="zh-CN" altLang="en-US" b="1" dirty="0">
              <a:ln w="13462">
                <a:solidFill>
                  <a:schemeClr val="bg1"/>
                </a:solidFill>
                <a:prstDash val="solid"/>
              </a:ln>
              <a:solidFill>
                <a:schemeClr val="bg2">
                  <a:lumMod val="90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467544" y="1340768"/>
            <a:ext cx="8208912" cy="0"/>
          </a:xfrm>
          <a:prstGeom prst="line">
            <a:avLst/>
          </a:prstGeom>
          <a:ln w="38100" cmpd="dbl">
            <a:solidFill>
              <a:schemeClr val="accent1">
                <a:shade val="50000"/>
              </a:schemeClr>
            </a:solidFill>
            <a:prstDash val="soli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7935,&quot;width&quot;:14070}"/>
</p:tagLst>
</file>

<file path=ppt/tags/tag2.xml><?xml version="1.0" encoding="utf-8"?>
<p:tagLst xmlns:p="http://schemas.openxmlformats.org/presentationml/2006/main">
  <p:tag name="KSO_WM_UNIT_PLACING_PICTURE_USER_VIEWPORT" val="{&quot;height&quot;:6660,&quot;width&quot;:13965}"/>
</p:tagLst>
</file>

<file path=ppt/tags/tag3.xml><?xml version="1.0" encoding="utf-8"?>
<p:tagLst xmlns:p="http://schemas.openxmlformats.org/presentationml/2006/main">
  <p:tag name="KSO_WM_UNIT_TABLE_BEAUTIFY" val="smartTable{c4b230c0-e097-407d-8f0c-f774b9b97efb}"/>
</p:tagLst>
</file>

<file path=ppt/tags/tag4.xml><?xml version="1.0" encoding="utf-8"?>
<p:tagLst xmlns:p="http://schemas.openxmlformats.org/presentationml/2006/main">
  <p:tag name="KSO_WM_UNIT_TABLE_BEAUTIFY" val="smartTable{f7732ef5-5034-4eac-bf3d-baeda6753db2}"/>
</p:tagLst>
</file>

<file path=ppt/tags/tag5.xml><?xml version="1.0" encoding="utf-8"?>
<p:tagLst xmlns:p="http://schemas.openxmlformats.org/presentationml/2006/main">
  <p:tag name="KSO_WM_UNIT_TABLE_BEAUTIFY" val="smartTable{f7732ef5-5034-4eac-bf3d-baeda6753db2}"/>
</p:tagLst>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Dragon</Template>
  <TotalTime>0</TotalTime>
  <Words>10582</Words>
  <Application>WPS 演示</Application>
  <PresentationFormat>全屏显示(4:3)</PresentationFormat>
  <Paragraphs>857</Paragraphs>
  <Slides>83</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83</vt:i4>
      </vt:variant>
    </vt:vector>
  </HeadingPairs>
  <TitlesOfParts>
    <vt:vector size="102" baseType="lpstr">
      <vt:lpstr>Arial</vt:lpstr>
      <vt:lpstr>宋体</vt:lpstr>
      <vt:lpstr>Wingdings</vt:lpstr>
      <vt:lpstr>Wingdings 2</vt:lpstr>
      <vt:lpstr>Arial</vt:lpstr>
      <vt:lpstr>微软雅黑</vt:lpstr>
      <vt:lpstr>Times New Roman</vt:lpstr>
      <vt:lpstr>Arial Unicode MS</vt:lpstr>
      <vt:lpstr>隶书</vt:lpstr>
      <vt:lpstr>Maiandra GD</vt:lpstr>
      <vt:lpstr>华文楷体</vt:lpstr>
      <vt:lpstr>Cambria</vt:lpstr>
      <vt:lpstr>Calibri</vt:lpstr>
      <vt:lpstr>Garamond</vt:lpstr>
      <vt:lpstr>楷体_GB2312</vt:lpstr>
      <vt:lpstr>方正姚体</vt:lpstr>
      <vt:lpstr>黑体</vt:lpstr>
      <vt:lpstr>新宋体</vt:lpstr>
      <vt:lpstr>龙腾四海</vt:lpstr>
      <vt:lpstr>PowerPoint 演示文稿</vt:lpstr>
      <vt:lpstr>《人工智能原理》</vt:lpstr>
      <vt:lpstr>第1讲 人工智能概述</vt:lpstr>
      <vt:lpstr>第1讲 人工智能概述</vt:lpstr>
      <vt:lpstr> 什么是人工智能？</vt:lpstr>
      <vt:lpstr> 什么是人工智能？</vt:lpstr>
      <vt:lpstr> 什么是人工智能？</vt:lpstr>
      <vt:lpstr> 什么是人工智能？</vt:lpstr>
      <vt:lpstr>第1讲 人工智能概述</vt:lpstr>
      <vt:lpstr>PowerPoint 演示文稿</vt:lpstr>
      <vt:lpstr>PowerPoint 演示文稿</vt:lpstr>
      <vt:lpstr>PowerPoint 演示文稿</vt:lpstr>
      <vt:lpstr>仿生机器的研究和实现</vt:lpstr>
      <vt:lpstr>仿生机器的研究和实现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第1讲 人工智能概述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人工智能发展简史</vt:lpstr>
      <vt:lpstr>第1讲 人工智能概述</vt:lpstr>
      <vt:lpstr>PowerPoint 演示文稿</vt:lpstr>
      <vt:lpstr>PowerPoint 演示文稿</vt:lpstr>
      <vt:lpstr>第1讲 人工智能概述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人工智能的兴起</vt:lpstr>
      <vt:lpstr>PowerPoint 演示文稿</vt:lpstr>
      <vt:lpstr>人工智能发展简史</vt:lpstr>
      <vt:lpstr>萌芽时期（1956年以前）</vt:lpstr>
      <vt:lpstr>形成时期（1956-1961年）</vt:lpstr>
      <vt:lpstr>发展时期（1961年以后）</vt:lpstr>
      <vt:lpstr>人工智能研究的经典课题</vt:lpstr>
      <vt:lpstr>人工智能研究的新课题</vt:lpstr>
      <vt:lpstr>附：历史上的人工智能大师</vt:lpstr>
      <vt:lpstr>阿伦•图灵 （Alan Turing）</vt:lpstr>
      <vt:lpstr>PowerPoint 演示文稿</vt:lpstr>
      <vt:lpstr>阿伦•图灵（Alan Turing）</vt:lpstr>
      <vt:lpstr>马文•明斯基 （Marniv Lee Minsky）</vt:lpstr>
      <vt:lpstr>马文•明斯基 （Marniv Lee Minsky）</vt:lpstr>
      <vt:lpstr>约翰•麦卡锡 （John McCarthy）</vt:lpstr>
      <vt:lpstr>PowerPoint 演示文稿</vt:lpstr>
      <vt:lpstr>约翰•麦卡锡 （John McCarthy）</vt:lpstr>
      <vt:lpstr>赫伯特•西蒙 （Herbert A. Simon）</vt:lpstr>
      <vt:lpstr>赫伯特•西蒙(Herbert A. Simon）</vt:lpstr>
      <vt:lpstr>艾伦•纽厄尔（Allen Newell）</vt:lpstr>
      <vt:lpstr>艾伦•纽厄尔（Allen Newell）</vt:lpstr>
      <vt:lpstr>查理德•卡普 （Richard M. Karp）</vt:lpstr>
      <vt:lpstr>查理德•卡普（Richard M. Karp）</vt:lpstr>
      <vt:lpstr>爱德华•费根鲍姆 （Edward A. Feigenbaum）</vt:lpstr>
      <vt:lpstr>爱德华•费根鲍姆 （Edward A. Feigenbaum）</vt:lpstr>
      <vt:lpstr>PowerPoint 演示文稿</vt:lpstr>
      <vt:lpstr>劳伊•雷迪 （Raj Reddy）</vt:lpstr>
      <vt:lpstr>劳伊•雷迪（Raj Reddy）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第1讲 人工智能概述</dc:title>
  <dc:creator>Gehong</dc:creator>
  <cp:lastModifiedBy>静待花开</cp:lastModifiedBy>
  <cp:revision>227</cp:revision>
  <dcterms:created xsi:type="dcterms:W3CDTF">2020-02-25T08:01:00Z</dcterms:created>
  <dcterms:modified xsi:type="dcterms:W3CDTF">2021-03-10T13:45:55Z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