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24" r:id="rId5"/>
    <p:sldId id="301" r:id="rId6"/>
    <p:sldId id="326" r:id="rId7"/>
    <p:sldId id="505" r:id="rId8"/>
    <p:sldId id="506" r:id="rId9"/>
    <p:sldId id="298" r:id="rId10"/>
    <p:sldId id="507" r:id="rId11"/>
    <p:sldId id="415" r:id="rId12"/>
    <p:sldId id="278" r:id="rId13"/>
    <p:sldId id="508" r:id="rId14"/>
    <p:sldId id="481" r:id="rId15"/>
    <p:sldId id="497" r:id="rId16"/>
    <p:sldId id="437" r:id="rId17"/>
    <p:sldId id="498" r:id="rId18"/>
    <p:sldId id="499" r:id="rId19"/>
    <p:sldId id="500" r:id="rId20"/>
    <p:sldId id="509" r:id="rId21"/>
    <p:sldId id="511" r:id="rId22"/>
    <p:sldId id="512" r:id="rId23"/>
    <p:sldId id="556" r:id="rId24"/>
    <p:sldId id="557" r:id="rId25"/>
    <p:sldId id="514" r:id="rId26"/>
    <p:sldId id="558" r:id="rId27"/>
    <p:sldId id="560" r:id="rId28"/>
    <p:sldId id="513" r:id="rId29"/>
    <p:sldId id="559" r:id="rId30"/>
    <p:sldId id="516" r:id="rId31"/>
    <p:sldId id="517" r:id="rId32"/>
    <p:sldId id="519" r:id="rId33"/>
    <p:sldId id="520" r:id="rId34"/>
    <p:sldId id="521" r:id="rId35"/>
    <p:sldId id="522" r:id="rId36"/>
    <p:sldId id="523" r:id="rId37"/>
    <p:sldId id="524" r:id="rId38"/>
    <p:sldId id="525" r:id="rId39"/>
    <p:sldId id="526" r:id="rId40"/>
    <p:sldId id="527" r:id="rId41"/>
    <p:sldId id="529" r:id="rId42"/>
    <p:sldId id="530" r:id="rId43"/>
    <p:sldId id="531" r:id="rId44"/>
    <p:sldId id="608" r:id="rId45"/>
    <p:sldId id="610" r:id="rId46"/>
    <p:sldId id="611" r:id="rId47"/>
    <p:sldId id="609" r:id="rId48"/>
    <p:sldId id="595" r:id="rId49"/>
    <p:sldId id="643" r:id="rId50"/>
    <p:sldId id="533" r:id="rId51"/>
    <p:sldId id="535" r:id="rId52"/>
    <p:sldId id="542" r:id="rId53"/>
    <p:sldId id="536" r:id="rId54"/>
    <p:sldId id="537" r:id="rId55"/>
    <p:sldId id="538" r:id="rId56"/>
    <p:sldId id="539" r:id="rId57"/>
    <p:sldId id="540" r:id="rId58"/>
    <p:sldId id="543" r:id="rId59"/>
    <p:sldId id="544" r:id="rId60"/>
    <p:sldId id="545" r:id="rId61"/>
    <p:sldId id="546" r:id="rId62"/>
    <p:sldId id="547" r:id="rId63"/>
    <p:sldId id="548" r:id="rId64"/>
    <p:sldId id="549" r:id="rId65"/>
    <p:sldId id="532" r:id="rId66"/>
    <p:sldId id="593" r:id="rId67"/>
  </p:sldIdLst>
  <p:sldSz cx="12192000" cy="6858000"/>
  <p:notesSz cx="6797675" cy="987234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a:srgbClr val="FA6600"/>
    <a:srgbClr val="F284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7" autoAdjust="0"/>
    <p:restoredTop sz="93979" autoAdjust="0"/>
  </p:normalViewPr>
  <p:slideViewPr>
    <p:cSldViewPr snapToGrid="0">
      <p:cViewPr varScale="1">
        <p:scale>
          <a:sx n="75" d="100"/>
          <a:sy n="75" d="100"/>
        </p:scale>
        <p:origin x="192" y="62"/>
      </p:cViewPr>
      <p:guideLst>
        <p:guide orient="horz" pos="224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01C80C4-3C37-4B06-AC2A-25F05322FDE0}" type="doc">
      <dgm:prSet loTypeId="list" loCatId="list" qsTypeId="urn:microsoft.com/office/officeart/2005/8/quickstyle/simple3" qsCatId="simple" csTypeId="urn:microsoft.com/office/officeart/2005/8/colors/accent1_2" csCatId="accent1" phldr="0"/>
      <dgm:spPr/>
      <dgm:t>
        <a:bodyPr/>
        <a:p>
          <a:endParaRPr lang="zh-CN" altLang="en-US"/>
        </a:p>
      </dgm:t>
    </dgm:pt>
    <dgm:pt modelId="{79F64CC5-B0A0-473A-A647-A8DB6562D23B}">
      <dgm:prSet phldrT="[文本]" phldr="0" custT="1"/>
      <dgm:spPr/>
      <dgm:t>
        <a:bodyPr vert="horz" wrap="square"/>
        <a:p>
          <a:pPr>
            <a:lnSpc>
              <a:spcPct val="100000"/>
            </a:lnSpc>
            <a:spcBef>
              <a:spcPct val="0"/>
            </a:spcBef>
            <a:spcAft>
              <a:spcPct val="35000"/>
            </a:spcAft>
          </a:pPr>
          <a:r>
            <a:rPr lang="en-US" altLang="zh-CN" sz="2800" b="1">
              <a:latin typeface="微软雅黑" panose="020B0503020204020204" pitchFamily="34" charset="-122"/>
              <a:ea typeface="微软雅黑" panose="020B0503020204020204" pitchFamily="34" charset="-122"/>
            </a:rPr>
            <a:t>1</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sym typeface="+mn-ea"/>
            </a:rPr>
            <a:t>过滤式算法（</a:t>
          </a:r>
          <a:r>
            <a:rPr lang="en-US" altLang="zh-CN" sz="2800" b="1">
              <a:latin typeface="微软雅黑" panose="020B0503020204020204" pitchFamily="34" charset="-122"/>
              <a:ea typeface="微软雅黑" panose="020B0503020204020204" pitchFamily="34" charset="-122"/>
              <a:sym typeface="+mn-ea"/>
            </a:rPr>
            <a:t>Filter</a:t>
          </a:r>
          <a:r>
            <a:rPr lang="zh-CN" altLang="en-US"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
          </a:r>
          <a:endParaRPr lang="zh-CN" altLang="en-US" sz="2800" b="1">
            <a:latin typeface="微软雅黑" panose="020B0503020204020204" pitchFamily="34" charset="-122"/>
            <a:ea typeface="微软雅黑" panose="020B0503020204020204" pitchFamily="34" charset="-122"/>
          </a:endParaRPr>
        </a:p>
      </dgm:t>
    </dgm:pt>
    <dgm:pt modelId="{702F6268-E14C-45D5-8115-297DAA4B759C}" cxnId="{49417EA0-5A41-4A83-A602-EC2C8CB51D96}" type="parTrans">
      <dgm:prSet/>
      <dgm:spPr/>
      <dgm:t>
        <a:bodyPr/>
        <a:p>
          <a:endParaRPr lang="zh-CN" altLang="en-US"/>
        </a:p>
      </dgm:t>
    </dgm:pt>
    <dgm:pt modelId="{981E424B-A63B-4DF7-BC97-1D5B2B7044B1}" cxnId="{49417EA0-5A41-4A83-A602-EC2C8CB51D96}" type="sibTrans">
      <dgm:prSet/>
      <dgm:spPr/>
      <dgm:t>
        <a:bodyPr/>
        <a:p>
          <a:endParaRPr lang="zh-CN" altLang="en-US"/>
        </a:p>
      </dgm:t>
    </dgm:pt>
    <dgm:pt modelId="{FC5B023B-F7ED-4D34-8FB7-A218DACD39CE}">
      <dgm:prSet phldr="0" custT="1"/>
      <dgm:spPr/>
      <dgm:t>
        <a:bodyPr vert="horz" wrap="square"/>
        <a:p>
          <a:r>
            <a:rPr sz="2800">
              <a:latin typeface="微软雅黑" panose="020B0503020204020204" pitchFamily="34" charset="-122"/>
              <a:ea typeface="微软雅黑" panose="020B0503020204020204" pitchFamily="34" charset="-122"/>
            </a:rPr>
            <a:t/>
          </a:r>
          <a:endParaRPr sz="2800">
            <a:latin typeface="微软雅黑" panose="020B0503020204020204" pitchFamily="34" charset="-122"/>
            <a:ea typeface="微软雅黑" panose="020B0503020204020204" pitchFamily="34" charset="-122"/>
          </a:endParaRPr>
        </a:p>
      </dgm:t>
    </dgm:pt>
    <dgm:pt modelId="{82145E25-2F83-4291-99F2-DAA646D5A276}" cxnId="{6B43BEB6-4174-4540-A507-0C956AA70512}" type="parTrans">
      <dgm:prSet/>
      <dgm:spPr/>
    </dgm:pt>
    <dgm:pt modelId="{F9AE5E72-A7AA-4A25-96A4-05B81F0C702D}" cxnId="{6B43BEB6-4174-4540-A507-0C956AA70512}" type="sibTrans">
      <dgm:prSet/>
      <dgm:spPr/>
    </dgm:pt>
    <dgm:pt modelId="{D4AB1542-9F74-4E45-B615-57F5DFDC43EE}">
      <dgm:prSet phldrT="[文本]" phldr="0" custT="1"/>
      <dgm:spPr/>
      <dgm:t>
        <a:bodyPr vert="horz" wrap="square"/>
        <a:p>
          <a:pPr>
            <a:lnSpc>
              <a:spcPct val="100000"/>
            </a:lnSpc>
            <a:spcBef>
              <a:spcPct val="0"/>
            </a:spcBef>
            <a:spcAft>
              <a:spcPct val="35000"/>
            </a:spcAft>
          </a:pPr>
          <a:r>
            <a:rPr lang="en-US" altLang="zh-CN" sz="2800" b="1">
              <a:latin typeface="微软雅黑" panose="020B0503020204020204" pitchFamily="34" charset="-122"/>
              <a:ea typeface="微软雅黑" panose="020B0503020204020204" pitchFamily="34" charset="-122"/>
            </a:rPr>
            <a:t>2</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sym typeface="+mn-ea"/>
            </a:rPr>
            <a:t>包裹式算法（</a:t>
          </a:r>
          <a:r>
            <a:rPr lang="en-US" altLang="zh-CN" sz="2800" b="1">
              <a:latin typeface="微软雅黑" panose="020B0503020204020204" pitchFamily="34" charset="-122"/>
              <a:ea typeface="微软雅黑" panose="020B0503020204020204" pitchFamily="34" charset="-122"/>
              <a:sym typeface="+mn-ea"/>
            </a:rPr>
            <a:t>Wrapper</a:t>
          </a:r>
          <a:r>
            <a:rPr lang="zh-CN" altLang="en-US"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
          </a:r>
          <a:endParaRPr lang="zh-CN" altLang="en-US" sz="2800" b="1">
            <a:latin typeface="微软雅黑" panose="020B0503020204020204" pitchFamily="34" charset="-122"/>
            <a:ea typeface="微软雅黑" panose="020B0503020204020204" pitchFamily="34" charset="-122"/>
          </a:endParaRPr>
        </a:p>
      </dgm:t>
    </dgm:pt>
    <dgm:pt modelId="{DCA1BD93-FD98-4A06-8ECE-28E6935BECED}" cxnId="{B8043DC1-05C4-4009-9069-639E16AEB731}" type="parTrans">
      <dgm:prSet/>
      <dgm:spPr/>
      <dgm:t>
        <a:bodyPr/>
        <a:p>
          <a:endParaRPr lang="zh-CN" altLang="en-US"/>
        </a:p>
      </dgm:t>
    </dgm:pt>
    <dgm:pt modelId="{69748832-ECC5-4F63-A6AC-8504A7E906B9}" cxnId="{B8043DC1-05C4-4009-9069-639E16AEB731}" type="sibTrans">
      <dgm:prSet/>
      <dgm:spPr/>
      <dgm:t>
        <a:bodyPr/>
        <a:p>
          <a:endParaRPr lang="zh-CN" altLang="en-US"/>
        </a:p>
      </dgm:t>
    </dgm:pt>
    <dgm:pt modelId="{B851B744-E5AF-4387-B84D-661E444E9EC0}">
      <dgm:prSet phldr="0" custT="1"/>
      <dgm:spPr/>
      <dgm:t>
        <a:bodyPr vert="horz" wrap="square"/>
        <a:p>
          <a:r>
            <a:rPr sz="2800">
              <a:latin typeface="微软雅黑" panose="020B0503020204020204" pitchFamily="34" charset="-122"/>
              <a:ea typeface="微软雅黑" panose="020B0503020204020204" pitchFamily="34" charset="-122"/>
            </a:rPr>
            <a:t/>
          </a:r>
          <a:endParaRPr sz="2800">
            <a:latin typeface="微软雅黑" panose="020B0503020204020204" pitchFamily="34" charset="-122"/>
            <a:ea typeface="微软雅黑" panose="020B0503020204020204" pitchFamily="34" charset="-122"/>
          </a:endParaRPr>
        </a:p>
      </dgm:t>
    </dgm:pt>
    <dgm:pt modelId="{D52D6AE5-5886-469F-9BE2-FF931D0EB848}" cxnId="{F151E7E4-A5DF-4888-9C0D-CB33C1A7B15F}" type="parTrans">
      <dgm:prSet/>
      <dgm:spPr/>
    </dgm:pt>
    <dgm:pt modelId="{7D41625E-1342-41B2-954B-7755D6B0BFB8}" cxnId="{F151E7E4-A5DF-4888-9C0D-CB33C1A7B15F}" type="sibTrans">
      <dgm:prSet/>
      <dgm:spPr/>
    </dgm:pt>
    <dgm:pt modelId="{E484A0DB-ADE2-41BB-B1F9-A397557174FE}">
      <dgm:prSet phldrT="[文本]" phldr="0" custT="1"/>
      <dgm:spPr/>
      <dgm:t>
        <a:bodyPr vert="horz" wrap="square"/>
        <a:p>
          <a:pPr>
            <a:lnSpc>
              <a:spcPct val="100000"/>
            </a:lnSpc>
            <a:spcBef>
              <a:spcPct val="0"/>
            </a:spcBef>
            <a:spcAft>
              <a:spcPct val="35000"/>
            </a:spcAft>
          </a:pPr>
          <a:r>
            <a:rPr lang="en-US" altLang="zh-CN" sz="2800" b="1">
              <a:latin typeface="微软雅黑" panose="020B0503020204020204" pitchFamily="34" charset="-122"/>
              <a:ea typeface="微软雅黑" panose="020B0503020204020204" pitchFamily="34" charset="-122"/>
            </a:rPr>
            <a:t>3</a:t>
          </a:r>
          <a:r>
            <a:rPr lang="en-US" altLang="zh-CN" sz="2800" b="1">
              <a:latin typeface="微软雅黑" panose="020B0503020204020204" pitchFamily="34" charset="-122"/>
              <a:ea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sym typeface="+mn-ea"/>
            </a:rPr>
            <a:t>嵌入式算法（</a:t>
          </a:r>
          <a:r>
            <a:rPr lang="en-US" altLang="zh-CN" sz="2800" b="1">
              <a:latin typeface="微软雅黑" panose="020B0503020204020204" pitchFamily="34" charset="-122"/>
              <a:ea typeface="微软雅黑" panose="020B0503020204020204" pitchFamily="34" charset="-122"/>
              <a:sym typeface="+mn-ea"/>
            </a:rPr>
            <a:t>Embeded</a:t>
          </a:r>
          <a:r>
            <a:rPr lang="zh-CN" altLang="en-US"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rPr>
            <a:t/>
          </a:r>
          <a:endParaRPr lang="zh-CN" altLang="en-US" sz="2800" b="1">
            <a:latin typeface="微软雅黑" panose="020B0503020204020204" pitchFamily="34" charset="-122"/>
            <a:ea typeface="微软雅黑" panose="020B0503020204020204" pitchFamily="34" charset="-122"/>
          </a:endParaRPr>
        </a:p>
      </dgm:t>
    </dgm:pt>
    <dgm:pt modelId="{0D3844BD-A934-4ADF-8CEC-4B7101CACCC9}" cxnId="{D9CB5336-D50E-48A8-B393-9F4FE3AE58D5}" type="parTrans">
      <dgm:prSet/>
      <dgm:spPr/>
      <dgm:t>
        <a:bodyPr/>
        <a:p>
          <a:endParaRPr lang="zh-CN" altLang="en-US"/>
        </a:p>
      </dgm:t>
    </dgm:pt>
    <dgm:pt modelId="{FC59B45A-A616-4E16-B98F-7EBC1D5DDF85}" cxnId="{D9CB5336-D50E-48A8-B393-9F4FE3AE58D5}" type="sibTrans">
      <dgm:prSet/>
      <dgm:spPr/>
      <dgm:t>
        <a:bodyPr/>
        <a:p>
          <a:endParaRPr lang="zh-CN" altLang="en-US"/>
        </a:p>
      </dgm:t>
    </dgm:pt>
    <dgm:pt modelId="{CECA65A0-8A6D-41DF-BBEE-40AC04A0479D}">
      <dgm:prSet phldr="0" custT="1"/>
      <dgm:spPr/>
      <dgm:t>
        <a:bodyPr vert="horz" wrap="square"/>
        <a:p>
          <a:r>
            <a:rPr sz="2800">
              <a:latin typeface="微软雅黑" panose="020B0503020204020204" pitchFamily="34" charset="-122"/>
              <a:ea typeface="微软雅黑" panose="020B0503020204020204" pitchFamily="34" charset="-122"/>
            </a:rPr>
            <a:t/>
          </a:r>
          <a:endParaRPr sz="2800">
            <a:latin typeface="微软雅黑" panose="020B0503020204020204" pitchFamily="34" charset="-122"/>
            <a:ea typeface="微软雅黑" panose="020B0503020204020204" pitchFamily="34" charset="-122"/>
          </a:endParaRPr>
        </a:p>
      </dgm:t>
    </dgm:pt>
    <dgm:pt modelId="{4FA85AB3-9347-4057-BC5A-3B85DB555D45}" cxnId="{27CBF987-C9A5-40BF-880D-DCD1319EB08D}" type="parTrans">
      <dgm:prSet/>
      <dgm:spPr/>
    </dgm:pt>
    <dgm:pt modelId="{CF0E71C0-522D-46B5-8DE1-7D504AD7A87D}" cxnId="{27CBF987-C9A5-40BF-880D-DCD1319EB08D}" type="sibTrans">
      <dgm:prSet/>
      <dgm:spPr/>
    </dgm:pt>
    <dgm:pt modelId="{EE3CB678-3AF3-48EB-A9A3-4C9B3B638DF4}" type="pres">
      <dgm:prSet presAssocID="{501C80C4-3C37-4B06-AC2A-25F05322FDE0}" presName="linear" presStyleCnt="0">
        <dgm:presLayoutVars>
          <dgm:dir/>
          <dgm:animLvl val="lvl"/>
          <dgm:resizeHandles val="exact"/>
        </dgm:presLayoutVars>
      </dgm:prSet>
      <dgm:spPr/>
    </dgm:pt>
    <dgm:pt modelId="{A787D67B-DDA1-4988-8415-DCD48FC3EA83}" type="pres">
      <dgm:prSet presAssocID="{79F64CC5-B0A0-473A-A647-A8DB6562D23B}" presName="parentLin" presStyleCnt="0"/>
      <dgm:spPr/>
    </dgm:pt>
    <dgm:pt modelId="{0797CEA2-9F9D-4159-A8DC-2F0D60611F3B}" type="pres">
      <dgm:prSet presAssocID="{79F64CC5-B0A0-473A-A647-A8DB6562D23B}" presName="parentLeftMargin" presStyleCnt="0"/>
      <dgm:spPr/>
    </dgm:pt>
    <dgm:pt modelId="{2968AA41-C1D3-4EDF-9DB3-378F66B2FD39}" type="pres">
      <dgm:prSet presAssocID="{79F64CC5-B0A0-473A-A647-A8DB6562D23B}" presName="parentText" presStyleLbl="node1" presStyleIdx="0" presStyleCnt="3">
        <dgm:presLayoutVars>
          <dgm:chMax val="0"/>
          <dgm:bulletEnabled val="1"/>
        </dgm:presLayoutVars>
      </dgm:prSet>
      <dgm:spPr/>
    </dgm:pt>
    <dgm:pt modelId="{D61417B3-60F3-4BE3-8E8F-9CEC27ECBCDA}" type="pres">
      <dgm:prSet presAssocID="{79F64CC5-B0A0-473A-A647-A8DB6562D23B}" presName="negativeSpace" presStyleCnt="0"/>
      <dgm:spPr/>
    </dgm:pt>
    <dgm:pt modelId="{D167D85B-ED5F-4134-9F18-E6B4BAE0C614}" type="pres">
      <dgm:prSet presAssocID="{79F64CC5-B0A0-473A-A647-A8DB6562D23B}" presName="childText" presStyleLbl="conFgAcc1" presStyleIdx="0" presStyleCnt="3">
        <dgm:presLayoutVars>
          <dgm:bulletEnabled val="1"/>
        </dgm:presLayoutVars>
      </dgm:prSet>
      <dgm:spPr/>
    </dgm:pt>
    <dgm:pt modelId="{6402558A-B637-4118-8793-2FA57B2393DA}" type="pres">
      <dgm:prSet presAssocID="{981E424B-A63B-4DF7-BC97-1D5B2B7044B1}" presName="spaceBetweenRectangles" presStyleCnt="0"/>
      <dgm:spPr/>
    </dgm:pt>
    <dgm:pt modelId="{8E561E53-8519-43F2-B9E7-546C3EB01970}" type="pres">
      <dgm:prSet presAssocID="{D4AB1542-9F74-4E45-B615-57F5DFDC43EE}" presName="parentLin" presStyleCnt="0"/>
      <dgm:spPr/>
    </dgm:pt>
    <dgm:pt modelId="{3559B5A5-3E91-49F5-A868-297DBB575668}" type="pres">
      <dgm:prSet presAssocID="{D4AB1542-9F74-4E45-B615-57F5DFDC43EE}" presName="parentLeftMargin" presStyleCnt="0"/>
      <dgm:spPr/>
    </dgm:pt>
    <dgm:pt modelId="{48FABA9F-C289-434B-8864-E8FC1B5C2F60}" type="pres">
      <dgm:prSet presAssocID="{D4AB1542-9F74-4E45-B615-57F5DFDC43EE}" presName="parentText" presStyleLbl="node1" presStyleIdx="1" presStyleCnt="3">
        <dgm:presLayoutVars>
          <dgm:chMax val="0"/>
          <dgm:bulletEnabled val="1"/>
        </dgm:presLayoutVars>
      </dgm:prSet>
      <dgm:spPr/>
    </dgm:pt>
    <dgm:pt modelId="{72F65D9D-7898-4EE1-ADBC-A6F5139DEC13}" type="pres">
      <dgm:prSet presAssocID="{D4AB1542-9F74-4E45-B615-57F5DFDC43EE}" presName="negativeSpace" presStyleCnt="0"/>
      <dgm:spPr/>
    </dgm:pt>
    <dgm:pt modelId="{6B4B0D2A-F76A-4881-A678-1599A9C1764F}" type="pres">
      <dgm:prSet presAssocID="{D4AB1542-9F74-4E45-B615-57F5DFDC43EE}" presName="childText" presStyleLbl="conFgAcc1" presStyleIdx="1" presStyleCnt="3">
        <dgm:presLayoutVars>
          <dgm:bulletEnabled val="1"/>
        </dgm:presLayoutVars>
      </dgm:prSet>
      <dgm:spPr/>
    </dgm:pt>
    <dgm:pt modelId="{4CCA9E30-BEB2-4B5D-BA10-E5FCB43776E3}" type="pres">
      <dgm:prSet presAssocID="{69748832-ECC5-4F63-A6AC-8504A7E906B9}" presName="spaceBetweenRectangles" presStyleCnt="0"/>
      <dgm:spPr/>
    </dgm:pt>
    <dgm:pt modelId="{E366F1EF-FE80-457B-9C6A-8A0AC673FB1B}" type="pres">
      <dgm:prSet presAssocID="{E484A0DB-ADE2-41BB-B1F9-A397557174FE}" presName="parentLin" presStyleCnt="0"/>
      <dgm:spPr/>
    </dgm:pt>
    <dgm:pt modelId="{06AA40BB-9886-4B46-8ECB-F4B42996D2E4}" type="pres">
      <dgm:prSet presAssocID="{E484A0DB-ADE2-41BB-B1F9-A397557174FE}" presName="parentLeftMargin" presStyleCnt="0"/>
      <dgm:spPr/>
    </dgm:pt>
    <dgm:pt modelId="{E2F3FA2F-E1C7-4C05-8B05-C32B42A9A930}" type="pres">
      <dgm:prSet presAssocID="{E484A0DB-ADE2-41BB-B1F9-A397557174FE}" presName="parentText" presStyleLbl="node1" presStyleIdx="2" presStyleCnt="3">
        <dgm:presLayoutVars>
          <dgm:chMax val="0"/>
          <dgm:bulletEnabled val="1"/>
        </dgm:presLayoutVars>
      </dgm:prSet>
      <dgm:spPr/>
    </dgm:pt>
    <dgm:pt modelId="{C36A5161-621C-488B-95ED-161DD8C18700}" type="pres">
      <dgm:prSet presAssocID="{E484A0DB-ADE2-41BB-B1F9-A397557174FE}" presName="negativeSpace" presStyleCnt="0"/>
      <dgm:spPr/>
    </dgm:pt>
    <dgm:pt modelId="{F2D507D6-5CB7-4C81-896F-18FAF0126329}" type="pres">
      <dgm:prSet presAssocID="{E484A0DB-ADE2-41BB-B1F9-A397557174FE}" presName="childText" presStyleLbl="conFgAcc1" presStyleIdx="2" presStyleCnt="3">
        <dgm:presLayoutVars>
          <dgm:bulletEnabled val="1"/>
        </dgm:presLayoutVars>
      </dgm:prSet>
      <dgm:spPr/>
    </dgm:pt>
  </dgm:ptLst>
  <dgm:cxnLst>
    <dgm:cxn modelId="{49417EA0-5A41-4A83-A602-EC2C8CB51D96}" srcId="{501C80C4-3C37-4B06-AC2A-25F05322FDE0}" destId="{79F64CC5-B0A0-473A-A647-A8DB6562D23B}" srcOrd="0" destOrd="0" parTransId="{702F6268-E14C-45D5-8115-297DAA4B759C}" sibTransId="{981E424B-A63B-4DF7-BC97-1D5B2B7044B1}"/>
    <dgm:cxn modelId="{6B43BEB6-4174-4540-A507-0C956AA70512}" srcId="{79F64CC5-B0A0-473A-A647-A8DB6562D23B}" destId="{FC5B023B-F7ED-4D34-8FB7-A218DACD39CE}" srcOrd="0" destOrd="0" parTransId="{82145E25-2F83-4291-99F2-DAA646D5A276}" sibTransId="{F9AE5E72-A7AA-4A25-96A4-05B81F0C702D}"/>
    <dgm:cxn modelId="{B8043DC1-05C4-4009-9069-639E16AEB731}" srcId="{501C80C4-3C37-4B06-AC2A-25F05322FDE0}" destId="{D4AB1542-9F74-4E45-B615-57F5DFDC43EE}" srcOrd="1" destOrd="0" parTransId="{DCA1BD93-FD98-4A06-8ECE-28E6935BECED}" sibTransId="{69748832-ECC5-4F63-A6AC-8504A7E906B9}"/>
    <dgm:cxn modelId="{F151E7E4-A5DF-4888-9C0D-CB33C1A7B15F}" srcId="{D4AB1542-9F74-4E45-B615-57F5DFDC43EE}" destId="{B851B744-E5AF-4387-B84D-661E444E9EC0}" srcOrd="0" destOrd="1" parTransId="{D52D6AE5-5886-469F-9BE2-FF931D0EB848}" sibTransId="{7D41625E-1342-41B2-954B-7755D6B0BFB8}"/>
    <dgm:cxn modelId="{D9CB5336-D50E-48A8-B393-9F4FE3AE58D5}" srcId="{501C80C4-3C37-4B06-AC2A-25F05322FDE0}" destId="{E484A0DB-ADE2-41BB-B1F9-A397557174FE}" srcOrd="2" destOrd="0" parTransId="{0D3844BD-A934-4ADF-8CEC-4B7101CACCC9}" sibTransId="{FC59B45A-A616-4E16-B98F-7EBC1D5DDF85}"/>
    <dgm:cxn modelId="{27CBF987-C9A5-40BF-880D-DCD1319EB08D}" srcId="{E484A0DB-ADE2-41BB-B1F9-A397557174FE}" destId="{CECA65A0-8A6D-41DF-BBEE-40AC04A0479D}" srcOrd="0" destOrd="2" parTransId="{4FA85AB3-9347-4057-BC5A-3B85DB555D45}" sibTransId="{CF0E71C0-522D-46B5-8DE1-7D504AD7A87D}"/>
    <dgm:cxn modelId="{0A5279A3-B5BA-4B16-9A20-84AD82388211}" type="presOf" srcId="{501C80C4-3C37-4B06-AC2A-25F05322FDE0}" destId="{EE3CB678-3AF3-48EB-A9A3-4C9B3B638DF4}" srcOrd="0" destOrd="0" presId="urn:microsoft.com/office/officeart/2005/8/layout/list1"/>
    <dgm:cxn modelId="{6F693F76-AE43-48A0-A978-944ADE266806}" type="presParOf" srcId="{EE3CB678-3AF3-48EB-A9A3-4C9B3B638DF4}" destId="{A787D67B-DDA1-4988-8415-DCD48FC3EA83}" srcOrd="0" destOrd="0" presId="urn:microsoft.com/office/officeart/2005/8/layout/list1"/>
    <dgm:cxn modelId="{29C17F47-637F-4B4F-BDF8-C729BD191A91}" type="presParOf" srcId="{A787D67B-DDA1-4988-8415-DCD48FC3EA83}" destId="{0797CEA2-9F9D-4159-A8DC-2F0D60611F3B}" srcOrd="0" destOrd="0" presId="urn:microsoft.com/office/officeart/2005/8/layout/list1"/>
    <dgm:cxn modelId="{24C70888-0EEE-41BF-8DE1-36C92E5B1CEE}" type="presOf" srcId="{79F64CC5-B0A0-473A-A647-A8DB6562D23B}" destId="{0797CEA2-9F9D-4159-A8DC-2F0D60611F3B}" srcOrd="0" destOrd="0" presId="urn:microsoft.com/office/officeart/2005/8/layout/list1"/>
    <dgm:cxn modelId="{60E5C820-C8A8-447A-81EA-A828F8FC8254}" type="presParOf" srcId="{A787D67B-DDA1-4988-8415-DCD48FC3EA83}" destId="{2968AA41-C1D3-4EDF-9DB3-378F66B2FD39}" srcOrd="1" destOrd="0" presId="urn:microsoft.com/office/officeart/2005/8/layout/list1"/>
    <dgm:cxn modelId="{4214D961-DAFA-48ED-BBB1-A0C6A2404DB5}" type="presOf" srcId="{79F64CC5-B0A0-473A-A647-A8DB6562D23B}" destId="{2968AA41-C1D3-4EDF-9DB3-378F66B2FD39}" srcOrd="0" destOrd="0" presId="urn:microsoft.com/office/officeart/2005/8/layout/list1"/>
    <dgm:cxn modelId="{B18E0333-3D6E-4C57-AF05-0264CEC1F506}" type="presParOf" srcId="{EE3CB678-3AF3-48EB-A9A3-4C9B3B638DF4}" destId="{D61417B3-60F3-4BE3-8E8F-9CEC27ECBCDA}" srcOrd="1" destOrd="0" presId="urn:microsoft.com/office/officeart/2005/8/layout/list1"/>
    <dgm:cxn modelId="{F5EC5182-1D7C-4316-87D1-8933D288DE51}" type="presParOf" srcId="{EE3CB678-3AF3-48EB-A9A3-4C9B3B638DF4}" destId="{D167D85B-ED5F-4134-9F18-E6B4BAE0C614}" srcOrd="2" destOrd="0" presId="urn:microsoft.com/office/officeart/2005/8/layout/list1"/>
    <dgm:cxn modelId="{FBC1C34F-CAE5-4859-B878-B5DAEDFD7207}" type="presOf" srcId="{FC5B023B-F7ED-4D34-8FB7-A218DACD39CE}" destId="{D167D85B-ED5F-4134-9F18-E6B4BAE0C614}" srcOrd="0" destOrd="0" presId="urn:microsoft.com/office/officeart/2005/8/layout/list1"/>
    <dgm:cxn modelId="{1AD2F759-7133-4B98-804F-5BFC29427C1F}" type="presParOf" srcId="{EE3CB678-3AF3-48EB-A9A3-4C9B3B638DF4}" destId="{6402558A-B637-4118-8793-2FA57B2393DA}" srcOrd="3" destOrd="0" presId="urn:microsoft.com/office/officeart/2005/8/layout/list1"/>
    <dgm:cxn modelId="{A43E48C7-F557-488D-A854-90D77C68C8F4}" type="presParOf" srcId="{EE3CB678-3AF3-48EB-A9A3-4C9B3B638DF4}" destId="{8E561E53-8519-43F2-B9E7-546C3EB01970}" srcOrd="4" destOrd="0" presId="urn:microsoft.com/office/officeart/2005/8/layout/list1"/>
    <dgm:cxn modelId="{9DB2602D-02CB-4534-B82B-BDCF4361C49B}" type="presParOf" srcId="{8E561E53-8519-43F2-B9E7-546C3EB01970}" destId="{3559B5A5-3E91-49F5-A868-297DBB575668}" srcOrd="0" destOrd="4" presId="urn:microsoft.com/office/officeart/2005/8/layout/list1"/>
    <dgm:cxn modelId="{3ADE1D35-309D-4E47-AB7C-5D4826BF6D2D}" type="presOf" srcId="{D4AB1542-9F74-4E45-B615-57F5DFDC43EE}" destId="{3559B5A5-3E91-49F5-A868-297DBB575668}" srcOrd="0" destOrd="0" presId="urn:microsoft.com/office/officeart/2005/8/layout/list1"/>
    <dgm:cxn modelId="{77188BCD-D9AF-4DDE-AC48-EA23489410DE}" type="presParOf" srcId="{8E561E53-8519-43F2-B9E7-546C3EB01970}" destId="{48FABA9F-C289-434B-8864-E8FC1B5C2F60}" srcOrd="1" destOrd="4" presId="urn:microsoft.com/office/officeart/2005/8/layout/list1"/>
    <dgm:cxn modelId="{A85D2729-9493-43D0-8641-DFCC930BB402}" type="presOf" srcId="{D4AB1542-9F74-4E45-B615-57F5DFDC43EE}" destId="{48FABA9F-C289-434B-8864-E8FC1B5C2F60}" srcOrd="0" destOrd="0" presId="urn:microsoft.com/office/officeart/2005/8/layout/list1"/>
    <dgm:cxn modelId="{09B6B3C9-DCDF-4AB6-9691-444D5127FCAE}" type="presParOf" srcId="{EE3CB678-3AF3-48EB-A9A3-4C9B3B638DF4}" destId="{72F65D9D-7898-4EE1-ADBC-A6F5139DEC13}" srcOrd="5" destOrd="0" presId="urn:microsoft.com/office/officeart/2005/8/layout/list1"/>
    <dgm:cxn modelId="{3322AA2A-D32A-4418-AD26-3089A813A375}" type="presParOf" srcId="{EE3CB678-3AF3-48EB-A9A3-4C9B3B638DF4}" destId="{6B4B0D2A-F76A-4881-A678-1599A9C1764F}" srcOrd="6" destOrd="0" presId="urn:microsoft.com/office/officeart/2005/8/layout/list1"/>
    <dgm:cxn modelId="{8926F5AC-82B3-4884-9F4A-A09D1428D87E}" type="presOf" srcId="{B851B744-E5AF-4387-B84D-661E444E9EC0}" destId="{6B4B0D2A-F76A-4881-A678-1599A9C1764F}" srcOrd="0" destOrd="0" presId="urn:microsoft.com/office/officeart/2005/8/layout/list1"/>
    <dgm:cxn modelId="{07956AFE-4055-4A6B-BC13-8337725818E6}" type="presParOf" srcId="{EE3CB678-3AF3-48EB-A9A3-4C9B3B638DF4}" destId="{4CCA9E30-BEB2-4B5D-BA10-E5FCB43776E3}" srcOrd="7" destOrd="0" presId="urn:microsoft.com/office/officeart/2005/8/layout/list1"/>
    <dgm:cxn modelId="{6F17FD7C-C1B8-46CB-8D6D-1135D21621F5}" type="presParOf" srcId="{EE3CB678-3AF3-48EB-A9A3-4C9B3B638DF4}" destId="{E366F1EF-FE80-457B-9C6A-8A0AC673FB1B}" srcOrd="8" destOrd="0" presId="urn:microsoft.com/office/officeart/2005/8/layout/list1"/>
    <dgm:cxn modelId="{B6B34CBD-2061-4453-B546-756996E026D8}" type="presParOf" srcId="{E366F1EF-FE80-457B-9C6A-8A0AC673FB1B}" destId="{06AA40BB-9886-4B46-8ECB-F4B42996D2E4}" srcOrd="0" destOrd="8" presId="urn:microsoft.com/office/officeart/2005/8/layout/list1"/>
    <dgm:cxn modelId="{52565C88-0066-4BC1-AA19-164962C48C00}" type="presOf" srcId="{E484A0DB-ADE2-41BB-B1F9-A397557174FE}" destId="{06AA40BB-9886-4B46-8ECB-F4B42996D2E4}" srcOrd="0" destOrd="0" presId="urn:microsoft.com/office/officeart/2005/8/layout/list1"/>
    <dgm:cxn modelId="{268C2927-04A5-41FF-A1A8-E67F89A13669}" type="presParOf" srcId="{E366F1EF-FE80-457B-9C6A-8A0AC673FB1B}" destId="{E2F3FA2F-E1C7-4C05-8B05-C32B42A9A930}" srcOrd="1" destOrd="8" presId="urn:microsoft.com/office/officeart/2005/8/layout/list1"/>
    <dgm:cxn modelId="{C4557C16-C121-41BF-A1EE-F3AE9E78BBBB}" type="presOf" srcId="{E484A0DB-ADE2-41BB-B1F9-A397557174FE}" destId="{E2F3FA2F-E1C7-4C05-8B05-C32B42A9A930}" srcOrd="0" destOrd="0" presId="urn:microsoft.com/office/officeart/2005/8/layout/list1"/>
    <dgm:cxn modelId="{FF8079DE-5D55-4D65-8206-11C1FFEEB5C9}" type="presParOf" srcId="{EE3CB678-3AF3-48EB-A9A3-4C9B3B638DF4}" destId="{C36A5161-621C-488B-95ED-161DD8C18700}" srcOrd="9" destOrd="0" presId="urn:microsoft.com/office/officeart/2005/8/layout/list1"/>
    <dgm:cxn modelId="{4337E778-FB1D-4DB9-86C4-DB6F3DEC0490}" type="presParOf" srcId="{EE3CB678-3AF3-48EB-A9A3-4C9B3B638DF4}" destId="{F2D507D6-5CB7-4C81-896F-18FAF0126329}" srcOrd="10" destOrd="0" presId="urn:microsoft.com/office/officeart/2005/8/layout/list1"/>
    <dgm:cxn modelId="{B7CB0497-34C4-4C86-92B7-C39913F14808}" type="presOf" srcId="{CECA65A0-8A6D-41DF-BBEE-40AC04A0479D}" destId="{F2D507D6-5CB7-4C81-896F-18FAF0126329}"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05980" cy="3752850"/>
        <a:chOff x="0" y="0"/>
        <a:chExt cx="7205980" cy="3752850"/>
      </a:xfrm>
    </dsp:grpSpPr>
    <dsp:sp modelId="{D167D85B-ED5F-4134-9F18-E6B4BAE0C614}">
      <dsp:nvSpPr>
        <dsp:cNvPr id="5" name="矩形 4"/>
        <dsp:cNvSpPr/>
      </dsp:nvSpPr>
      <dsp:spPr bwMode="white">
        <a:xfrm>
          <a:off x="0" y="460185"/>
          <a:ext cx="7205980" cy="705600"/>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559264" tIns="583183" rIns="559264"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marL="285750" lvl="1" indent="-285750">
            <a:lnSpc>
              <a:spcPct val="100000"/>
            </a:lnSpc>
            <a:spcBef>
              <a:spcPct val="0"/>
            </a:spcBef>
            <a:spcAft>
              <a:spcPct val="15000"/>
            </a:spcAft>
            <a:buChar char="•"/>
          </a:pPr>
          <a:endParaRPr sz="2800">
            <a:solidFill>
              <a:schemeClr val="dk1"/>
            </a:solidFill>
            <a:latin typeface="微软雅黑" panose="020B0503020204020204" pitchFamily="34" charset="-122"/>
            <a:ea typeface="微软雅黑" panose="020B0503020204020204" pitchFamily="34" charset="-122"/>
          </a:endParaRPr>
        </a:p>
      </dsp:txBody>
      <dsp:txXfrm>
        <a:off x="0" y="460185"/>
        <a:ext cx="7205980" cy="705600"/>
      </dsp:txXfrm>
    </dsp:sp>
    <dsp:sp modelId="{2968AA41-C1D3-4EDF-9DB3-378F66B2FD39}">
      <dsp:nvSpPr>
        <dsp:cNvPr id="4" name="圆角矩形 3"/>
        <dsp:cNvSpPr/>
      </dsp:nvSpPr>
      <dsp:spPr bwMode="white">
        <a:xfrm>
          <a:off x="360299" y="46905"/>
          <a:ext cx="5044186" cy="8265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90658" tIns="0" rIns="190658"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sz="2800" b="1">
              <a:latin typeface="微软雅黑" panose="020B0503020204020204" pitchFamily="34" charset="-122"/>
              <a:ea typeface="微软雅黑" panose="020B0503020204020204" pitchFamily="34" charset="-122"/>
            </a:rPr>
            <a:t>1.1 </a:t>
          </a:r>
          <a:r>
            <a:rPr lang="zh-CN" altLang="en-US" sz="2800" b="1">
              <a:latin typeface="微软雅黑" panose="020B0503020204020204" pitchFamily="34" charset="-122"/>
              <a:ea typeface="微软雅黑" panose="020B0503020204020204" pitchFamily="34" charset="-122"/>
            </a:rPr>
            <a:t>基本概念</a:t>
          </a:r>
          <a:endParaRPr lang="zh-CN" altLang="en-US" sz="2800" b="1">
            <a:latin typeface="微软雅黑" panose="020B0503020204020204" pitchFamily="34" charset="-122"/>
            <a:ea typeface="微软雅黑" panose="020B0503020204020204" pitchFamily="34" charset="-122"/>
          </a:endParaRPr>
        </a:p>
      </dsp:txBody>
      <dsp:txXfrm>
        <a:off x="360299" y="46905"/>
        <a:ext cx="5044186" cy="826560"/>
      </dsp:txXfrm>
    </dsp:sp>
    <dsp:sp modelId="{6B4B0D2A-F76A-4881-A678-1599A9C1764F}">
      <dsp:nvSpPr>
        <dsp:cNvPr id="8" name="矩形 7"/>
        <dsp:cNvSpPr/>
      </dsp:nvSpPr>
      <dsp:spPr bwMode="white">
        <a:xfrm>
          <a:off x="0" y="1730265"/>
          <a:ext cx="7205980" cy="705600"/>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559264" tIns="583183" rIns="559264"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marL="285750" lvl="1" indent="-285750">
            <a:lnSpc>
              <a:spcPct val="100000"/>
            </a:lnSpc>
            <a:spcBef>
              <a:spcPct val="0"/>
            </a:spcBef>
            <a:spcAft>
              <a:spcPct val="15000"/>
            </a:spcAft>
            <a:buChar char="•"/>
          </a:pPr>
          <a:endParaRPr sz="2800">
            <a:solidFill>
              <a:schemeClr val="dk1"/>
            </a:solidFill>
            <a:latin typeface="微软雅黑" panose="020B0503020204020204" pitchFamily="34" charset="-122"/>
            <a:ea typeface="微软雅黑" panose="020B0503020204020204" pitchFamily="34" charset="-122"/>
          </a:endParaRPr>
        </a:p>
      </dsp:txBody>
      <dsp:txXfrm>
        <a:off x="0" y="1730265"/>
        <a:ext cx="7205980" cy="705600"/>
      </dsp:txXfrm>
    </dsp:sp>
    <dsp:sp modelId="{48FABA9F-C289-434B-8864-E8FC1B5C2F60}">
      <dsp:nvSpPr>
        <dsp:cNvPr id="7" name="圆角矩形 6"/>
        <dsp:cNvSpPr/>
      </dsp:nvSpPr>
      <dsp:spPr bwMode="white">
        <a:xfrm>
          <a:off x="360299" y="1316985"/>
          <a:ext cx="5044186" cy="8265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90658" tIns="0" rIns="190658"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sz="2800" b="1">
              <a:latin typeface="微软雅黑" panose="020B0503020204020204" pitchFamily="34" charset="-122"/>
              <a:ea typeface="微软雅黑" panose="020B0503020204020204" pitchFamily="34" charset="-122"/>
            </a:rPr>
            <a:t>1</a:t>
          </a:r>
          <a:r>
            <a:rPr lang="en-US" altLang="zh-CN" sz="2800" b="1">
              <a:latin typeface="微软雅黑" panose="020B0503020204020204" pitchFamily="34" charset="-122"/>
              <a:ea typeface="微软雅黑" panose="020B0503020204020204" pitchFamily="34" charset="-122"/>
            </a:rPr>
            <a:t>.2 </a:t>
          </a:r>
          <a:r>
            <a:rPr lang="zh-CN" altLang="en-US" sz="2800" b="1">
              <a:latin typeface="微软雅黑" panose="020B0503020204020204" pitchFamily="34" charset="-122"/>
              <a:ea typeface="微软雅黑" panose="020B0503020204020204" pitchFamily="34" charset="-122"/>
            </a:rPr>
            <a:t>特征选择的目的和意义</a:t>
          </a:r>
          <a:endParaRPr lang="zh-CN" altLang="en-US" sz="2800" b="1">
            <a:latin typeface="微软雅黑" panose="020B0503020204020204" pitchFamily="34" charset="-122"/>
            <a:ea typeface="微软雅黑" panose="020B0503020204020204" pitchFamily="34" charset="-122"/>
          </a:endParaRPr>
        </a:p>
      </dsp:txBody>
      <dsp:txXfrm>
        <a:off x="360299" y="1316985"/>
        <a:ext cx="5044186" cy="826560"/>
      </dsp:txXfrm>
    </dsp:sp>
    <dsp:sp modelId="{F2D507D6-5CB7-4C81-896F-18FAF0126329}">
      <dsp:nvSpPr>
        <dsp:cNvPr id="11" name="矩形 10"/>
        <dsp:cNvSpPr/>
      </dsp:nvSpPr>
      <dsp:spPr bwMode="white">
        <a:xfrm>
          <a:off x="0" y="3000345"/>
          <a:ext cx="7205980" cy="705600"/>
        </a:xfrm>
        <a:prstGeom prst="rect">
          <a:avLst/>
        </a:prstGeom>
      </dsp:spPr>
      <dsp:style>
        <a:lnRef idx="1">
          <a:schemeClr val="accent1"/>
        </a:lnRef>
        <a:fillRef idx="1">
          <a:schemeClr val="lt1">
            <a:alpha val="90000"/>
          </a:schemeClr>
        </a:fillRef>
        <a:effectRef idx="0">
          <a:scrgbClr r="0" g="0" b="0"/>
        </a:effectRef>
        <a:fontRef idx="minor"/>
      </dsp:style>
      <dsp:txBody>
        <a:bodyPr vert="horz" wrap="square" lIns="559264" tIns="583183" rIns="559264" bIns="199136" anchor="t"/>
        <a:lstStyle>
          <a:lvl1pPr algn="l">
            <a:defRPr sz="28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marL="285750" lvl="1" indent="-285750">
            <a:lnSpc>
              <a:spcPct val="100000"/>
            </a:lnSpc>
            <a:spcBef>
              <a:spcPct val="0"/>
            </a:spcBef>
            <a:spcAft>
              <a:spcPct val="15000"/>
            </a:spcAft>
            <a:buChar char="•"/>
          </a:pPr>
          <a:endParaRPr sz="2800">
            <a:solidFill>
              <a:schemeClr val="dk1"/>
            </a:solidFill>
            <a:latin typeface="微软雅黑" panose="020B0503020204020204" pitchFamily="34" charset="-122"/>
            <a:ea typeface="微软雅黑" panose="020B0503020204020204" pitchFamily="34" charset="-122"/>
          </a:endParaRPr>
        </a:p>
      </dsp:txBody>
      <dsp:txXfrm>
        <a:off x="0" y="3000345"/>
        <a:ext cx="7205980" cy="705600"/>
      </dsp:txXfrm>
    </dsp:sp>
    <dsp:sp modelId="{E2F3FA2F-E1C7-4C05-8B05-C32B42A9A930}">
      <dsp:nvSpPr>
        <dsp:cNvPr id="10" name="圆角矩形 9"/>
        <dsp:cNvSpPr/>
      </dsp:nvSpPr>
      <dsp:spPr bwMode="white">
        <a:xfrm>
          <a:off x="360299" y="2587065"/>
          <a:ext cx="5044186" cy="8265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190658" tIns="0" rIns="190658" bIns="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sz="2800" b="1">
              <a:latin typeface="微软雅黑" panose="020B0503020204020204" pitchFamily="34" charset="-122"/>
              <a:ea typeface="微软雅黑" panose="020B0503020204020204" pitchFamily="34" charset="-122"/>
            </a:rPr>
            <a:t>1</a:t>
          </a:r>
          <a:r>
            <a:rPr lang="en-US" altLang="zh-CN" sz="2800" b="1">
              <a:latin typeface="微软雅黑" panose="020B0503020204020204" pitchFamily="34" charset="-122"/>
              <a:ea typeface="微软雅黑" panose="020B0503020204020204" pitchFamily="34" charset="-122"/>
            </a:rPr>
            <a:t>.3 </a:t>
          </a:r>
          <a:r>
            <a:rPr lang="zh-CN" altLang="en-US" sz="2800" b="1">
              <a:latin typeface="微软雅黑" panose="020B0503020204020204" pitchFamily="34" charset="-122"/>
              <a:ea typeface="微软雅黑" panose="020B0503020204020204" pitchFamily="34" charset="-122"/>
            </a:rPr>
            <a:t>特征选择一般流程</a:t>
          </a:r>
          <a:endParaRPr lang="zh-CN" altLang="en-US" sz="2800" b="1">
            <a:latin typeface="微软雅黑" panose="020B0503020204020204" pitchFamily="34" charset="-122"/>
            <a:ea typeface="微软雅黑" panose="020B0503020204020204" pitchFamily="34" charset="-122"/>
          </a:endParaRPr>
        </a:p>
      </dsp:txBody>
      <dsp:txXfrm>
        <a:off x="360299" y="2587065"/>
        <a:ext cx="5044186" cy="826560"/>
      </dsp:txXfrm>
    </dsp:sp>
    <dsp:sp modelId="{0797CEA2-9F9D-4159-A8DC-2F0D60611F3B}">
      <dsp:nvSpPr>
        <dsp:cNvPr id="3" name="矩形 2" hidden="1"/>
        <dsp:cNvSpPr/>
      </dsp:nvSpPr>
      <dsp:spPr>
        <a:xfrm>
          <a:off x="0" y="46905"/>
          <a:ext cx="360299" cy="826560"/>
        </a:xfrm>
        <a:prstGeom prst="rect">
          <a:avLst/>
        </a:prstGeom>
      </dsp:spPr>
      <dsp:txXfrm>
        <a:off x="0" y="46905"/>
        <a:ext cx="360299" cy="826560"/>
      </dsp:txXfrm>
    </dsp:sp>
    <dsp:sp modelId="{3559B5A5-3E91-49F5-A868-297DBB575668}">
      <dsp:nvSpPr>
        <dsp:cNvPr id="6" name="矩形 5" hidden="1"/>
        <dsp:cNvSpPr/>
      </dsp:nvSpPr>
      <dsp:spPr>
        <a:xfrm>
          <a:off x="0" y="1316985"/>
          <a:ext cx="360299" cy="826560"/>
        </a:xfrm>
        <a:prstGeom prst="rect">
          <a:avLst/>
        </a:prstGeom>
      </dsp:spPr>
      <dsp:txXfrm>
        <a:off x="0" y="1316985"/>
        <a:ext cx="360299" cy="826560"/>
      </dsp:txXfrm>
    </dsp:sp>
    <dsp:sp modelId="{06AA40BB-9886-4B46-8ECB-F4B42996D2E4}">
      <dsp:nvSpPr>
        <dsp:cNvPr id="9" name="矩形 8" hidden="1"/>
        <dsp:cNvSpPr/>
      </dsp:nvSpPr>
      <dsp:spPr>
        <a:xfrm>
          <a:off x="0" y="2587065"/>
          <a:ext cx="360299" cy="826560"/>
        </a:xfrm>
        <a:prstGeom prst="rect">
          <a:avLst/>
        </a:prstGeom>
      </dsp:spPr>
      <dsp:txXfrm>
        <a:off x="0" y="2587065"/>
        <a:ext cx="360299" cy="8265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4.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59.wmf"/><Relationship Id="rId3" Type="http://schemas.openxmlformats.org/officeDocument/2006/relationships/image" Target="../media/image56.wmf"/><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2.wmf"/><Relationship Id="rId7" Type="http://schemas.openxmlformats.org/officeDocument/2006/relationships/image" Target="../media/image3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534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5348"/>
          </a:xfrm>
          <a:prstGeom prst="rect">
            <a:avLst/>
          </a:prstGeom>
        </p:spPr>
        <p:txBody>
          <a:bodyPr vert="horz" lIns="91440" tIns="45720" rIns="91440" bIns="45720" rtlCol="0"/>
          <a:lstStyle>
            <a:lvl1pPr algn="r">
              <a:defRPr sz="1200"/>
            </a:lvl1pPr>
          </a:lstStyle>
          <a:p>
            <a:fld id="{8402D00F-84F3-4201-94A2-8C952CB046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38150" y="1233488"/>
            <a:ext cx="5921375" cy="33321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51219"/>
            <a:ext cx="5438140" cy="388736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377317"/>
            <a:ext cx="2945659" cy="49534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377317"/>
            <a:ext cx="2945659" cy="495347"/>
          </a:xfrm>
          <a:prstGeom prst="rect">
            <a:avLst/>
          </a:prstGeom>
        </p:spPr>
        <p:txBody>
          <a:bodyPr vert="horz" lIns="91440" tIns="45720" rIns="91440" bIns="45720" rtlCol="0" anchor="b"/>
          <a:lstStyle>
            <a:lvl1pPr algn="r">
              <a:defRPr sz="1200"/>
            </a:lvl1pPr>
          </a:lstStyle>
          <a:p>
            <a:fld id="{BE2191B7-BCA6-42CD-80E6-F592D26E3D7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8AAA882-1486-4003-B534-8E395E6DAB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C9DA7B-36D3-40AB-A859-9B866B923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DF9817-BAF1-45A2-A66F-4718C4C60BC5}"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9DA7B-36D3-40AB-A859-9B866B923B6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9817-BAF1-45A2-A66F-4718C4C60BC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9.wmf"/><Relationship Id="rId7" Type="http://schemas.openxmlformats.org/officeDocument/2006/relationships/oleObject" Target="../embeddings/oleObject4.bin"/><Relationship Id="rId6" Type="http://schemas.openxmlformats.org/officeDocument/2006/relationships/oleObject" Target="../embeddings/oleObject3.bin"/><Relationship Id="rId5" Type="http://schemas.openxmlformats.org/officeDocument/2006/relationships/image" Target="../media/image18.wmf"/><Relationship Id="rId4" Type="http://schemas.openxmlformats.org/officeDocument/2006/relationships/oleObject" Target="../embeddings/oleObject2.bin"/><Relationship Id="rId3" Type="http://schemas.openxmlformats.org/officeDocument/2006/relationships/image" Target="../media/image17.wmf"/><Relationship Id="rId2" Type="http://schemas.openxmlformats.org/officeDocument/2006/relationships/oleObject" Target="../embeddings/oleObject1.bin"/><Relationship Id="rId15" Type="http://schemas.openxmlformats.org/officeDocument/2006/relationships/notesSlide" Target="../notesSlides/notesSlide30.xml"/><Relationship Id="rId14" Type="http://schemas.openxmlformats.org/officeDocument/2006/relationships/vmlDrawing" Target="../drawings/vmlDrawing1.vml"/><Relationship Id="rId13" Type="http://schemas.openxmlformats.org/officeDocument/2006/relationships/slideLayout" Target="../slideLayouts/slideLayout12.xml"/><Relationship Id="rId12" Type="http://schemas.openxmlformats.org/officeDocument/2006/relationships/image" Target="../media/image21.wmf"/><Relationship Id="rId11" Type="http://schemas.openxmlformats.org/officeDocument/2006/relationships/oleObject" Target="../embeddings/oleObject6.bin"/><Relationship Id="rId10" Type="http://schemas.openxmlformats.org/officeDocument/2006/relationships/image" Target="../media/image20.wmf"/><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2.xml"/><Relationship Id="rId7" Type="http://schemas.openxmlformats.org/officeDocument/2006/relationships/image" Target="../media/image24.wmf"/><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 Id="rId3" Type="http://schemas.openxmlformats.org/officeDocument/2006/relationships/image" Target="../media/image22.wmf"/><Relationship Id="rId2" Type="http://schemas.openxmlformats.org/officeDocument/2006/relationships/oleObject" Target="../embeddings/oleObject7.bin"/><Relationship Id="rId10" Type="http://schemas.openxmlformats.org/officeDocument/2006/relationships/notesSlide" Target="../notesSlides/notesSlide31.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oleObject" Target="../embeddings/oleObject13.bin"/><Relationship Id="rId7" Type="http://schemas.openxmlformats.org/officeDocument/2006/relationships/image" Target="../media/image27.wmf"/><Relationship Id="rId6" Type="http://schemas.openxmlformats.org/officeDocument/2006/relationships/oleObject" Target="../embeddings/oleObject12.bin"/><Relationship Id="rId5" Type="http://schemas.openxmlformats.org/officeDocument/2006/relationships/image" Target="../media/image26.wmf"/><Relationship Id="rId4" Type="http://schemas.openxmlformats.org/officeDocument/2006/relationships/oleObject" Target="../embeddings/oleObject11.bin"/><Relationship Id="rId3" Type="http://schemas.openxmlformats.org/officeDocument/2006/relationships/image" Target="../media/image25.wmf"/><Relationship Id="rId20" Type="http://schemas.openxmlformats.org/officeDocument/2006/relationships/notesSlide" Target="../notesSlides/notesSlide32.xml"/><Relationship Id="rId2" Type="http://schemas.openxmlformats.org/officeDocument/2006/relationships/oleObject" Target="../embeddings/oleObject10.bin"/><Relationship Id="rId19" Type="http://schemas.openxmlformats.org/officeDocument/2006/relationships/vmlDrawing" Target="../drawings/vmlDrawing3.vml"/><Relationship Id="rId18" Type="http://schemas.openxmlformats.org/officeDocument/2006/relationships/slideLayout" Target="../slideLayouts/slideLayout12.xml"/><Relationship Id="rId17" Type="http://schemas.openxmlformats.org/officeDocument/2006/relationships/image" Target="../media/image32.wmf"/><Relationship Id="rId16" Type="http://schemas.openxmlformats.org/officeDocument/2006/relationships/oleObject" Target="../embeddings/oleObject17.bin"/><Relationship Id="rId15" Type="http://schemas.openxmlformats.org/officeDocument/2006/relationships/image" Target="../media/image31.wmf"/><Relationship Id="rId14" Type="http://schemas.openxmlformats.org/officeDocument/2006/relationships/oleObject" Target="../embeddings/oleObject16.bin"/><Relationship Id="rId13" Type="http://schemas.openxmlformats.org/officeDocument/2006/relationships/image" Target="../media/image30.wmf"/><Relationship Id="rId12" Type="http://schemas.openxmlformats.org/officeDocument/2006/relationships/oleObject" Target="../embeddings/oleObject15.bin"/><Relationship Id="rId11" Type="http://schemas.openxmlformats.org/officeDocument/2006/relationships/image" Target="../media/image29.wmf"/><Relationship Id="rId10" Type="http://schemas.openxmlformats.org/officeDocument/2006/relationships/oleObject" Target="../embeddings/oleObject14.bin"/><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oleObject" Target="../embeddings/oleObject21.bin"/><Relationship Id="rId7" Type="http://schemas.openxmlformats.org/officeDocument/2006/relationships/image" Target="../media/image33.wmf"/><Relationship Id="rId6" Type="http://schemas.openxmlformats.org/officeDocument/2006/relationships/oleObject" Target="../embeddings/oleObject20.bin"/><Relationship Id="rId5" Type="http://schemas.openxmlformats.org/officeDocument/2006/relationships/image" Target="../media/image32.wmf"/><Relationship Id="rId4" Type="http://schemas.openxmlformats.org/officeDocument/2006/relationships/oleObject" Target="../embeddings/oleObject19.bin"/><Relationship Id="rId3" Type="http://schemas.openxmlformats.org/officeDocument/2006/relationships/image" Target="../media/image31.wmf"/><Relationship Id="rId2" Type="http://schemas.openxmlformats.org/officeDocument/2006/relationships/oleObject" Target="../embeddings/oleObject18.bin"/><Relationship Id="rId12" Type="http://schemas.openxmlformats.org/officeDocument/2006/relationships/notesSlide" Target="../notesSlides/notesSlide33.xml"/><Relationship Id="rId11" Type="http://schemas.openxmlformats.org/officeDocument/2006/relationships/vmlDrawing" Target="../drawings/vmlDrawing4.vml"/><Relationship Id="rId10" Type="http://schemas.openxmlformats.org/officeDocument/2006/relationships/slideLayout" Target="../slideLayouts/slideLayout1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oleObject" Target="../embeddings/oleObject25.bin"/><Relationship Id="rId7" Type="http://schemas.openxmlformats.org/officeDocument/2006/relationships/image" Target="../media/image37.wmf"/><Relationship Id="rId6" Type="http://schemas.openxmlformats.org/officeDocument/2006/relationships/oleObject" Target="../embeddings/oleObject24.bin"/><Relationship Id="rId5" Type="http://schemas.openxmlformats.org/officeDocument/2006/relationships/image" Target="../media/image36.wmf"/><Relationship Id="rId4" Type="http://schemas.openxmlformats.org/officeDocument/2006/relationships/oleObject" Target="../embeddings/oleObject23.bin"/><Relationship Id="rId3" Type="http://schemas.openxmlformats.org/officeDocument/2006/relationships/tags" Target="../tags/tag3.xml"/><Relationship Id="rId2" Type="http://schemas.openxmlformats.org/officeDocument/2006/relationships/image" Target="../media/image35.wmf"/><Relationship Id="rId15" Type="http://schemas.openxmlformats.org/officeDocument/2006/relationships/notesSlide" Target="../notesSlides/notesSlide34.xml"/><Relationship Id="rId14" Type="http://schemas.openxmlformats.org/officeDocument/2006/relationships/vmlDrawing" Target="../drawings/vmlDrawing5.vml"/><Relationship Id="rId13" Type="http://schemas.openxmlformats.org/officeDocument/2006/relationships/slideLayout" Target="../slideLayouts/slideLayout12.xml"/><Relationship Id="rId12" Type="http://schemas.openxmlformats.org/officeDocument/2006/relationships/image" Target="../media/image13.png"/><Relationship Id="rId11" Type="http://schemas.openxmlformats.org/officeDocument/2006/relationships/image" Target="../media/image39.wmf"/><Relationship Id="rId10" Type="http://schemas.openxmlformats.org/officeDocument/2006/relationships/oleObject" Target="../embeddings/oleObject26.bin"/><Relationship Id="rId1"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43.wmf"/><Relationship Id="rId7" Type="http://schemas.openxmlformats.org/officeDocument/2006/relationships/oleObject" Target="../embeddings/oleObject30.bin"/><Relationship Id="rId6" Type="http://schemas.openxmlformats.org/officeDocument/2006/relationships/image" Target="../media/image42.wmf"/><Relationship Id="rId5" Type="http://schemas.openxmlformats.org/officeDocument/2006/relationships/oleObject" Target="../embeddings/oleObject29.bin"/><Relationship Id="rId4" Type="http://schemas.openxmlformats.org/officeDocument/2006/relationships/image" Target="../media/image41.wmf"/><Relationship Id="rId3" Type="http://schemas.openxmlformats.org/officeDocument/2006/relationships/oleObject" Target="../embeddings/oleObject28.bin"/><Relationship Id="rId2" Type="http://schemas.openxmlformats.org/officeDocument/2006/relationships/image" Target="../media/image40.wmf"/><Relationship Id="rId14" Type="http://schemas.openxmlformats.org/officeDocument/2006/relationships/notesSlide" Target="../notesSlides/notesSlide35.xml"/><Relationship Id="rId13" Type="http://schemas.openxmlformats.org/officeDocument/2006/relationships/vmlDrawing" Target="../drawings/vmlDrawing6.vml"/><Relationship Id="rId12" Type="http://schemas.openxmlformats.org/officeDocument/2006/relationships/slideLayout" Target="../slideLayouts/slideLayout12.xml"/><Relationship Id="rId11" Type="http://schemas.openxmlformats.org/officeDocument/2006/relationships/image" Target="../media/image13.png"/><Relationship Id="rId10" Type="http://schemas.openxmlformats.org/officeDocument/2006/relationships/image" Target="../media/image44.wmf"/><Relationship Id="rId1"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47.wmf"/><Relationship Id="rId7" Type="http://schemas.openxmlformats.org/officeDocument/2006/relationships/oleObject" Target="../embeddings/oleObject35.bin"/><Relationship Id="rId6" Type="http://schemas.openxmlformats.org/officeDocument/2006/relationships/image" Target="../media/image46.wmf"/><Relationship Id="rId5" Type="http://schemas.openxmlformats.org/officeDocument/2006/relationships/oleObject" Target="../embeddings/oleObject34.bin"/><Relationship Id="rId4" Type="http://schemas.openxmlformats.org/officeDocument/2006/relationships/image" Target="../media/image45.wmf"/><Relationship Id="rId3" Type="http://schemas.openxmlformats.org/officeDocument/2006/relationships/oleObject" Target="../embeddings/oleObject33.bin"/><Relationship Id="rId2" Type="http://schemas.openxmlformats.org/officeDocument/2006/relationships/image" Target="../media/image36.wmf"/><Relationship Id="rId18" Type="http://schemas.openxmlformats.org/officeDocument/2006/relationships/notesSlide" Target="../notesSlides/notesSlide36.xml"/><Relationship Id="rId17" Type="http://schemas.openxmlformats.org/officeDocument/2006/relationships/vmlDrawing" Target="../drawings/vmlDrawing7.vml"/><Relationship Id="rId16" Type="http://schemas.openxmlformats.org/officeDocument/2006/relationships/slideLayout" Target="../slideLayouts/slideLayout12.xml"/><Relationship Id="rId15" Type="http://schemas.openxmlformats.org/officeDocument/2006/relationships/image" Target="../media/image13.png"/><Relationship Id="rId14" Type="http://schemas.openxmlformats.org/officeDocument/2006/relationships/image" Target="../media/image50.wmf"/><Relationship Id="rId13" Type="http://schemas.openxmlformats.org/officeDocument/2006/relationships/oleObject" Target="../embeddings/oleObject38.bin"/><Relationship Id="rId12" Type="http://schemas.openxmlformats.org/officeDocument/2006/relationships/image" Target="../media/image49.wmf"/><Relationship Id="rId11" Type="http://schemas.openxmlformats.org/officeDocument/2006/relationships/oleObject" Target="../embeddings/oleObject37.bin"/><Relationship Id="rId10" Type="http://schemas.openxmlformats.org/officeDocument/2006/relationships/image" Target="../media/image48.wmf"/><Relationship Id="rId1"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54.wmf"/><Relationship Id="rId7" Type="http://schemas.openxmlformats.org/officeDocument/2006/relationships/oleObject" Target="../embeddings/oleObject42.bin"/><Relationship Id="rId6" Type="http://schemas.openxmlformats.org/officeDocument/2006/relationships/image" Target="../media/image53.wmf"/><Relationship Id="rId5" Type="http://schemas.openxmlformats.org/officeDocument/2006/relationships/oleObject" Target="../embeddings/oleObject41.bin"/><Relationship Id="rId4" Type="http://schemas.openxmlformats.org/officeDocument/2006/relationships/image" Target="../media/image52.wmf"/><Relationship Id="rId3" Type="http://schemas.openxmlformats.org/officeDocument/2006/relationships/oleObject" Target="../embeddings/oleObject40.bin"/><Relationship Id="rId2" Type="http://schemas.openxmlformats.org/officeDocument/2006/relationships/image" Target="../media/image51.wmf"/><Relationship Id="rId12" Type="http://schemas.openxmlformats.org/officeDocument/2006/relationships/notesSlide" Target="../notesSlides/notesSlide37.xml"/><Relationship Id="rId11" Type="http://schemas.openxmlformats.org/officeDocument/2006/relationships/vmlDrawing" Target="../drawings/vmlDrawing8.vml"/><Relationship Id="rId10" Type="http://schemas.openxmlformats.org/officeDocument/2006/relationships/slideLayout" Target="../slideLayouts/slideLayout12.xml"/><Relationship Id="rId1"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oleObject" Target="../embeddings/oleObject46.bin"/><Relationship Id="rId7" Type="http://schemas.openxmlformats.org/officeDocument/2006/relationships/image" Target="../media/image57.wmf"/><Relationship Id="rId6" Type="http://schemas.openxmlformats.org/officeDocument/2006/relationships/oleObject" Target="../embeddings/oleObject45.bin"/><Relationship Id="rId5" Type="http://schemas.openxmlformats.org/officeDocument/2006/relationships/image" Target="../media/image56.wmf"/><Relationship Id="rId4" Type="http://schemas.openxmlformats.org/officeDocument/2006/relationships/oleObject" Target="../embeddings/oleObject44.bin"/><Relationship Id="rId3" Type="http://schemas.openxmlformats.org/officeDocument/2006/relationships/image" Target="../media/image13.png"/><Relationship Id="rId2" Type="http://schemas.openxmlformats.org/officeDocument/2006/relationships/image" Target="../media/image55.wmf"/><Relationship Id="rId12" Type="http://schemas.openxmlformats.org/officeDocument/2006/relationships/notesSlide" Target="../notesSlides/notesSlide38.xml"/><Relationship Id="rId11" Type="http://schemas.openxmlformats.org/officeDocument/2006/relationships/vmlDrawing" Target="../drawings/vmlDrawing9.vml"/><Relationship Id="rId10" Type="http://schemas.openxmlformats.org/officeDocument/2006/relationships/slideLayout" Target="../slideLayouts/slideLayout12.xml"/><Relationship Id="rId1"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oleObject" Target="../embeddings/oleObject50.bin"/><Relationship Id="rId7" Type="http://schemas.openxmlformats.org/officeDocument/2006/relationships/image" Target="../media/image24.wmf"/><Relationship Id="rId6" Type="http://schemas.openxmlformats.org/officeDocument/2006/relationships/oleObject" Target="../embeddings/oleObject49.bin"/><Relationship Id="rId5" Type="http://schemas.openxmlformats.org/officeDocument/2006/relationships/image" Target="../media/image23.wmf"/><Relationship Id="rId4" Type="http://schemas.openxmlformats.org/officeDocument/2006/relationships/oleObject" Target="../embeddings/oleObject48.bin"/><Relationship Id="rId3" Type="http://schemas.openxmlformats.org/officeDocument/2006/relationships/image" Target="../media/image22.wmf"/><Relationship Id="rId2" Type="http://schemas.openxmlformats.org/officeDocument/2006/relationships/oleObject" Target="../embeddings/oleObject47.bin"/><Relationship Id="rId14" Type="http://schemas.openxmlformats.org/officeDocument/2006/relationships/notesSlide" Target="../notesSlides/notesSlide39.xml"/><Relationship Id="rId13" Type="http://schemas.openxmlformats.org/officeDocument/2006/relationships/vmlDrawing" Target="../drawings/vmlDrawing10.vml"/><Relationship Id="rId12" Type="http://schemas.openxmlformats.org/officeDocument/2006/relationships/slideLayout" Target="../slideLayouts/slideLayout12.xml"/><Relationship Id="rId11" Type="http://schemas.openxmlformats.org/officeDocument/2006/relationships/image" Target="../media/image59.wmf"/><Relationship Id="rId10" Type="http://schemas.openxmlformats.org/officeDocument/2006/relationships/oleObject" Target="../embeddings/oleObject51.bin"/><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55.bin"/><Relationship Id="rId7" Type="http://schemas.openxmlformats.org/officeDocument/2006/relationships/image" Target="../media/image56.wmf"/><Relationship Id="rId6" Type="http://schemas.openxmlformats.org/officeDocument/2006/relationships/oleObject" Target="../embeddings/oleObject54.bin"/><Relationship Id="rId5" Type="http://schemas.openxmlformats.org/officeDocument/2006/relationships/image" Target="../media/image61.wmf"/><Relationship Id="rId4" Type="http://schemas.openxmlformats.org/officeDocument/2006/relationships/oleObject" Target="../embeddings/oleObject53.bin"/><Relationship Id="rId3" Type="http://schemas.openxmlformats.org/officeDocument/2006/relationships/image" Target="../media/image60.wmf"/><Relationship Id="rId2" Type="http://schemas.openxmlformats.org/officeDocument/2006/relationships/oleObject" Target="../embeddings/oleObject52.bin"/><Relationship Id="rId12" Type="http://schemas.openxmlformats.org/officeDocument/2006/relationships/notesSlide" Target="../notesSlides/notesSlide40.xml"/><Relationship Id="rId11" Type="http://schemas.openxmlformats.org/officeDocument/2006/relationships/vmlDrawing" Target="../drawings/vmlDrawing11.vml"/><Relationship Id="rId10" Type="http://schemas.openxmlformats.org/officeDocument/2006/relationships/slideLayout" Target="../slideLayouts/slideLayout12.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2.xml"/><Relationship Id="rId2" Type="http://schemas.openxmlformats.org/officeDocument/2006/relationships/image" Target="../media/image62.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2.xml"/><Relationship Id="rId2" Type="http://schemas.openxmlformats.org/officeDocument/2006/relationships/image" Target="../media/image63.png"/><Relationship Id="rId1"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2.xml"/><Relationship Id="rId2" Type="http://schemas.openxmlformats.org/officeDocument/2006/relationships/image" Target="../media/image64.png"/><Relationship Id="rId1"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2.xml"/><Relationship Id="rId2" Type="http://schemas.openxmlformats.org/officeDocument/2006/relationships/image" Target="../media/image65.png"/><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2.xml"/><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2.xml"/><Relationship Id="rId2" Type="http://schemas.openxmlformats.org/officeDocument/2006/relationships/image" Target="../media/image68.png"/><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12.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1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9" Type="http://schemas.openxmlformats.org/officeDocument/2006/relationships/image" Target="../media/image75.wmf"/><Relationship Id="rId8" Type="http://schemas.openxmlformats.org/officeDocument/2006/relationships/oleObject" Target="../embeddings/oleObject59.bin"/><Relationship Id="rId7" Type="http://schemas.openxmlformats.org/officeDocument/2006/relationships/image" Target="../media/image74.wmf"/><Relationship Id="rId6" Type="http://schemas.openxmlformats.org/officeDocument/2006/relationships/oleObject" Target="../embeddings/oleObject58.bin"/><Relationship Id="rId5" Type="http://schemas.openxmlformats.org/officeDocument/2006/relationships/image" Target="../media/image73.wmf"/><Relationship Id="rId4" Type="http://schemas.openxmlformats.org/officeDocument/2006/relationships/oleObject" Target="../embeddings/oleObject57.bin"/><Relationship Id="rId3" Type="http://schemas.openxmlformats.org/officeDocument/2006/relationships/image" Target="../media/image72.wmf"/><Relationship Id="rId2" Type="http://schemas.openxmlformats.org/officeDocument/2006/relationships/oleObject" Target="../embeddings/oleObject56.bin"/><Relationship Id="rId14" Type="http://schemas.openxmlformats.org/officeDocument/2006/relationships/notesSlide" Target="../notesSlides/notesSlide58.xml"/><Relationship Id="rId13" Type="http://schemas.openxmlformats.org/officeDocument/2006/relationships/vmlDrawing" Target="../drawings/vmlDrawing12.vml"/><Relationship Id="rId12" Type="http://schemas.openxmlformats.org/officeDocument/2006/relationships/slideLayout" Target="../slideLayouts/slideLayout12.xml"/><Relationship Id="rId11" Type="http://schemas.openxmlformats.org/officeDocument/2006/relationships/image" Target="../media/image76.wmf"/><Relationship Id="rId10" Type="http://schemas.openxmlformats.org/officeDocument/2006/relationships/oleObject" Target="../embeddings/oleObject60.bin"/><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12.xml"/><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vmlDrawing" Target="../drawings/vmlDrawing13.vml"/><Relationship Id="rId4" Type="http://schemas.openxmlformats.org/officeDocument/2006/relationships/slideLayout" Target="../slideLayouts/slideLayout12.xml"/><Relationship Id="rId3" Type="http://schemas.openxmlformats.org/officeDocument/2006/relationships/image" Target="../media/image79.wmf"/><Relationship Id="rId2" Type="http://schemas.openxmlformats.org/officeDocument/2006/relationships/oleObject" Target="../embeddings/oleObject61.bin"/><Relationship Id="rId1" Type="http://schemas.openxmlformats.org/officeDocument/2006/relationships/image" Target="../media/image13.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12.xml"/><Relationship Id="rId2" Type="http://schemas.openxmlformats.org/officeDocument/2006/relationships/image" Target="../media/image80.png"/><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711206" y="1960860"/>
            <a:ext cx="6442569" cy="768350"/>
          </a:xfrm>
          <a:prstGeom prst="rect">
            <a:avLst/>
          </a:prstGeom>
          <a:noFill/>
        </p:spPr>
        <p:txBody>
          <a:bodyPr wrap="square" rtlCol="0">
            <a:spAutoFit/>
          </a:bodyPr>
          <a:lstStyle/>
          <a:p>
            <a:pPr algn="ctr"/>
            <a:r>
              <a:rPr lang="zh-CN" altLang="zh-CN" sz="4400" dirty="0">
                <a:solidFill>
                  <a:srgbClr val="084772"/>
                </a:solidFill>
                <a:latin typeface="微软雅黑" panose="020B0503020204020204" pitchFamily="34" charset="-122"/>
                <a:ea typeface="微软雅黑" panose="020B0503020204020204" pitchFamily="34" charset="-122"/>
              </a:rPr>
              <a:t>第</a:t>
            </a:r>
            <a:r>
              <a:rPr lang="en-US" altLang="zh-CN" sz="4400" dirty="0">
                <a:solidFill>
                  <a:srgbClr val="084772"/>
                </a:solidFill>
                <a:latin typeface="微软雅黑" panose="020B0503020204020204" pitchFamily="34" charset="-122"/>
                <a:ea typeface="微软雅黑" panose="020B0503020204020204" pitchFamily="34" charset="-122"/>
              </a:rPr>
              <a:t>3</a:t>
            </a:r>
            <a:r>
              <a:rPr lang="zh-CN" altLang="en-US" sz="4400" dirty="0">
                <a:solidFill>
                  <a:srgbClr val="084772"/>
                </a:solidFill>
                <a:latin typeface="微软雅黑" panose="020B0503020204020204" pitchFamily="34" charset="-122"/>
                <a:ea typeface="微软雅黑" panose="020B0503020204020204" pitchFamily="34" charset="-122"/>
              </a:rPr>
              <a:t>讲   模式识别</a:t>
            </a:r>
            <a:endParaRPr lang="zh-CN" altLang="en-US" sz="4400" dirty="0">
              <a:solidFill>
                <a:srgbClr val="084772"/>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3203431" y="3423261"/>
            <a:ext cx="5458120" cy="10913"/>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18" name="文本框 32"/>
          <p:cNvSpPr txBox="1">
            <a:spLocks noChangeArrowheads="1"/>
          </p:cNvSpPr>
          <p:nvPr/>
        </p:nvSpPr>
        <p:spPr bwMode="auto">
          <a:xfrm>
            <a:off x="2333523" y="3924408"/>
            <a:ext cx="7197294"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lnSpc>
                <a:spcPct val="125000"/>
              </a:lnSpc>
              <a:buFont typeface="Arial" panose="020B0604020202020204" pitchFamily="34" charset="0"/>
              <a:buNone/>
            </a:pPr>
            <a:r>
              <a:rPr lang="zh-CN" altLang="en-US" sz="3200" dirty="0"/>
              <a:t>特征选择与抽取</a:t>
            </a:r>
            <a:endParaRPr lang="zh-CN" altLang="en-US" sz="3200" dirty="0"/>
          </a:p>
        </p:txBody>
      </p:sp>
      <p:pic>
        <p:nvPicPr>
          <p:cNvPr id="21"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0"/>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80467"/>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2"/>
          <p:cNvSpPr>
            <a:spLocks noChangeArrowheads="1"/>
          </p:cNvSpPr>
          <p:nvPr/>
        </p:nvSpPr>
        <p:spPr bwMode="auto">
          <a:xfrm>
            <a:off x="886119" y="2988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文本框 5"/>
          <p:cNvSpPr txBox="1"/>
          <p:nvPr/>
        </p:nvSpPr>
        <p:spPr>
          <a:xfrm>
            <a:off x="622300" y="871855"/>
            <a:ext cx="10948035" cy="1014730"/>
          </a:xfrm>
          <a:prstGeom prst="rect">
            <a:avLst/>
          </a:prstGeom>
          <a:noFill/>
        </p:spPr>
        <p:txBody>
          <a:bodyPr wrap="square" rtlCol="0" anchor="t">
            <a:spAutoFit/>
          </a:bodyPr>
          <a:p>
            <a:pPr>
              <a:lnSpc>
                <a:spcPct val="15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Embeded</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算法没有单独的特征选择过程，而是将</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特征选择融入到应用模型的学习过程</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中，</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即学习训练和特征选择这两个过程同时进行，相互交织在一起，</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在模型构建的同时选择最好的特征。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27"/>
          <p:cNvSpPr txBox="1"/>
          <p:nvPr/>
        </p:nvSpPr>
        <p:spPr>
          <a:xfrm>
            <a:off x="418465" y="280670"/>
            <a:ext cx="372241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3. Embeded</a:t>
            </a:r>
            <a:r>
              <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算法</a:t>
            </a:r>
            <a:endPar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9159" name="Rectangle 6"/>
          <p:cNvSpPr/>
          <p:nvPr/>
        </p:nvSpPr>
        <p:spPr>
          <a:xfrm>
            <a:off x="790575" y="5471160"/>
            <a:ext cx="10397490" cy="1014730"/>
          </a:xfrm>
          <a:prstGeom prst="rect">
            <a:avLst/>
          </a:prstGeom>
          <a:noFill/>
          <a:ln w="9525">
            <a:noFill/>
          </a:ln>
        </p:spPr>
        <p:txBody>
          <a:bodyPr wrap="square" anchor="ctr">
            <a:spAutoFit/>
          </a:bodyPr>
          <a:p>
            <a:pPr algn="just">
              <a:lnSpc>
                <a:spcPct val="150000"/>
              </a:lnSpc>
            </a:pPr>
            <a:r>
              <a:rPr lang="en-US" altLang="zh-CN" sz="2000" dirty="0">
                <a:solidFill>
                  <a:srgbClr val="1D41D5"/>
                </a:solidFill>
                <a:latin typeface="微软雅黑" panose="020B0503020204020204" pitchFamily="34" charset="-122"/>
                <a:ea typeface="微软雅黑" panose="020B0503020204020204" pitchFamily="34" charset="-122"/>
              </a:rPr>
              <a:t>Embeded</a:t>
            </a:r>
            <a:r>
              <a:rPr lang="zh-CN" altLang="en-US" sz="2000" dirty="0">
                <a:solidFill>
                  <a:srgbClr val="1D41D5"/>
                </a:solidFill>
                <a:latin typeface="微软雅黑" panose="020B0503020204020204" pitchFamily="34" charset="-122"/>
                <a:ea typeface="微软雅黑" panose="020B0503020204020204" pitchFamily="34" charset="-122"/>
              </a:rPr>
              <a:t>算法具有</a:t>
            </a:r>
            <a:r>
              <a:rPr lang="en-US" altLang="zh-CN" sz="2000" dirty="0">
                <a:solidFill>
                  <a:srgbClr val="1D41D5"/>
                </a:solidFill>
                <a:latin typeface="微软雅黑" panose="020B0503020204020204" pitchFamily="34" charset="-122"/>
                <a:ea typeface="微软雅黑" panose="020B0503020204020204" pitchFamily="34" charset="-122"/>
              </a:rPr>
              <a:t>Filter</a:t>
            </a:r>
            <a:r>
              <a:rPr lang="zh-CN" altLang="en-US" sz="2000" dirty="0">
                <a:solidFill>
                  <a:srgbClr val="1D41D5"/>
                </a:solidFill>
                <a:latin typeface="微软雅黑" panose="020B0503020204020204" pitchFamily="34" charset="-122"/>
                <a:ea typeface="微软雅黑" panose="020B0503020204020204" pitchFamily="34" charset="-122"/>
              </a:rPr>
              <a:t>算法</a:t>
            </a:r>
            <a:r>
              <a:rPr lang="zh-CN" altLang="en-US" sz="2000" dirty="0">
                <a:solidFill>
                  <a:srgbClr val="1D41D5"/>
                </a:solidFill>
                <a:latin typeface="微软雅黑" panose="020B0503020204020204" pitchFamily="34" charset="-122"/>
                <a:ea typeface="微软雅黑" panose="020B0503020204020204" pitchFamily="34" charset="-122"/>
              </a:rPr>
              <a:t>的精度和效率。但是，由于搜索能力有限、评价函数的不完善，选择的特征子集不一定是最优的。</a:t>
            </a:r>
            <a:endParaRPr lang="zh-CN" altLang="en-US" sz="2000" dirty="0">
              <a:solidFill>
                <a:srgbClr val="1D41D5"/>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90575" y="1886585"/>
            <a:ext cx="10610850" cy="3322955"/>
          </a:xfrm>
          <a:prstGeom prst="rect">
            <a:avLst/>
          </a:prstGeom>
          <a:noFill/>
        </p:spPr>
        <p:txBody>
          <a:bodyPr wrap="square" rtlCol="0" anchor="t">
            <a:spAutoFit/>
          </a:bodyPr>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一方面，有些学习模型</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本身就具有对特征进行打分的机制</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，这些方法在应用时，不需要专门的特征选择过程。</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这类结构典型代表是决策树算法。该算法在每一个节点上选择出分类能力最强的特征，然后在此基础上进行子空间分割，继续此过程直至满足终止条件为止。可见决策树生成的过程也就是特征选择的过程。此类学习模型还有</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回归模型，SVM，随机森林等等。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另一方面，可以在学习模型中</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引入正则化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来实现嵌入式特征选择。</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正则化就是把额外的约束或者惩罚项加到应用模型的损失函数上，以防止过拟合并提高泛化能力。其实质就是进行特征选择，降低模型的复杂度。正则化分为L1正则化(Lasso)和L2正则化(Ridge回归)。</a:t>
            </a:r>
            <a:endParaRPr lang="zh-CN"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49159"/>
                                        </p:tgtEl>
                                        <p:attrNameLst>
                                          <p:attrName>style.visibility</p:attrName>
                                        </p:attrNameLst>
                                      </p:cBhvr>
                                      <p:to>
                                        <p:strVal val="visible"/>
                                      </p:to>
                                    </p:set>
                                    <p:animEffect transition="in" filter="fade">
                                      <p:cBhvr>
                                        <p:cTn id="19" dur="1000"/>
                                        <p:tgtEl>
                                          <p:spTgt spid="49159"/>
                                        </p:tgtEl>
                                      </p:cBhvr>
                                    </p:animEffect>
                                    <p:anim calcmode="lin" valueType="num">
                                      <p:cBhvr>
                                        <p:cTn id="20" dur="1000" fill="hold"/>
                                        <p:tgtEl>
                                          <p:spTgt spid="49159"/>
                                        </p:tgtEl>
                                        <p:attrNameLst>
                                          <p:attrName>ppt_x</p:attrName>
                                        </p:attrNameLst>
                                      </p:cBhvr>
                                      <p:tavLst>
                                        <p:tav tm="0">
                                          <p:val>
                                            <p:strVal val="#ppt_x"/>
                                          </p:val>
                                        </p:tav>
                                        <p:tav tm="100000">
                                          <p:val>
                                            <p:strVal val="#ppt_x"/>
                                          </p:val>
                                        </p:tav>
                                      </p:tavLst>
                                    </p:anim>
                                    <p:anim calcmode="lin" valueType="num">
                                      <p:cBhvr>
                                        <p:cTn id="21" dur="900" decel="100000" fill="hold"/>
                                        <p:tgtEl>
                                          <p:spTgt spid="49159"/>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4915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5" grpId="0"/>
      <p:bldP spid="15" grpId="1"/>
      <p:bldP spid="49159" grpId="0"/>
      <p:bldP spid="4915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462395"/>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文本框 10"/>
          <p:cNvSpPr txBox="1"/>
          <p:nvPr/>
        </p:nvSpPr>
        <p:spPr>
          <a:xfrm>
            <a:off x="2797810" y="2452370"/>
            <a:ext cx="6096000" cy="645160"/>
          </a:xfrm>
          <a:prstGeom prst="rect">
            <a:avLst/>
          </a:prstGeom>
          <a:noFill/>
        </p:spPr>
        <p:txBody>
          <a:bodyPr wrap="square" rtlCol="0">
            <a:spAutoFit/>
            <a:scene3d>
              <a:camera prst="orthographicFront"/>
              <a:lightRig rig="threePt" dir="t"/>
            </a:scene3d>
          </a:bodyPr>
          <a:p>
            <a:pPr algn="ctr"/>
            <a:r>
              <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特征选择算法举例</a:t>
            </a:r>
            <a:endPar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8458"/>
            <a:ext cx="12191999" cy="460375"/>
            <a:chOff x="0" y="22639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0" y="22639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1. Filter</a:t>
              </a:r>
              <a:r>
                <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Rectangle 2"/>
          <p:cNvSpPr>
            <a:spLocks noChangeArrowheads="1"/>
          </p:cNvSpPr>
          <p:nvPr/>
        </p:nvSpPr>
        <p:spPr bwMode="auto">
          <a:xfrm>
            <a:off x="1397471" y="2560281"/>
            <a:ext cx="353051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文本框 2"/>
          <p:cNvSpPr txBox="1"/>
          <p:nvPr/>
        </p:nvSpPr>
        <p:spPr>
          <a:xfrm>
            <a:off x="613410" y="2296160"/>
            <a:ext cx="10506075" cy="1476375"/>
          </a:xfrm>
          <a:prstGeom prst="rect">
            <a:avLst/>
          </a:prstGeom>
          <a:noFill/>
        </p:spPr>
        <p:txBody>
          <a:bodyPr wrap="square" rtlCol="0" anchor="t">
            <a:spAutoFit/>
          </a:bodyPr>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卡方检验的思想是通过观察值和理论值之间的偏差来判断理论值的正确率是多少。如果正确率很大就认为理论值是正确的。所以一开始要设定一个理论值，这个理论值是根据假设计算而来。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613410" y="3772535"/>
            <a:ext cx="10200640" cy="1014730"/>
          </a:xfrm>
          <a:prstGeom prst="rect">
            <a:avLst/>
          </a:prstGeom>
          <a:noFill/>
        </p:spPr>
        <p:txBody>
          <a:bodyPr wrap="square" rtlCol="0" anchor="t">
            <a:spAutoFit/>
          </a:bodyPr>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卡方检验的基本公式，也就是χ2的计算公式，也就是观察值和理论值之间的偏差</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0" algn="l">
              <a:lnSpc>
                <a:spcPct val="150000"/>
              </a:lnSpc>
              <a:buClrTx/>
              <a:buSzTx/>
              <a:buFontTx/>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p:cNvPicPr>
            <a:picLocks noChangeAspect="1"/>
          </p:cNvPicPr>
          <p:nvPr/>
        </p:nvPicPr>
        <p:blipFill>
          <a:blip r:embed="rId2"/>
          <a:stretch>
            <a:fillRect/>
          </a:stretch>
        </p:blipFill>
        <p:spPr>
          <a:xfrm>
            <a:off x="2463165" y="4481195"/>
            <a:ext cx="5986780" cy="703580"/>
          </a:xfrm>
          <a:prstGeom prst="rect">
            <a:avLst/>
          </a:prstGeom>
        </p:spPr>
      </p:pic>
      <p:sp>
        <p:nvSpPr>
          <p:cNvPr id="12" name="文本框 11"/>
          <p:cNvSpPr txBox="1"/>
          <p:nvPr/>
        </p:nvSpPr>
        <p:spPr>
          <a:xfrm>
            <a:off x="751205" y="5336540"/>
            <a:ext cx="10230485" cy="1014730"/>
          </a:xfrm>
          <a:prstGeom prst="rect">
            <a:avLst/>
          </a:prstGeom>
          <a:noFill/>
        </p:spPr>
        <p:txBody>
          <a:bodyPr wrap="square" rtlCol="0" anchor="t">
            <a:spAutoFit/>
          </a:bodyPr>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其中A代表观察频数（就是观察值），E代表期望频数（就是理论值，是</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一开始做的那个假设得到的值）</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613410" y="819785"/>
            <a:ext cx="10506075" cy="1476375"/>
          </a:xfrm>
          <a:prstGeom prst="rect">
            <a:avLst/>
          </a:prstGeom>
          <a:noFill/>
        </p:spPr>
        <p:txBody>
          <a:bodyPr wrap="square" rtlCol="0" anchor="t">
            <a:spAutoFit/>
          </a:bodyPr>
          <a:p>
            <a:pPr>
              <a:lnSpc>
                <a:spcPct val="150000"/>
              </a:lnSpc>
            </a:pP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卡方检验</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Filter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算法最常用的特征评估方法</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。通过每个</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特征变量与类别变量之间的卡方检验，来评价该特征变量与类别变量的相关性，按照相关性大小排序，并根据需要选择的特征的数量取相关性最高的特征作为结果。</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6" grpId="0"/>
      <p:bldP spid="12" grpId="0"/>
      <p:bldP spid="6" grpId="1"/>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8458"/>
            <a:ext cx="12191999" cy="460375"/>
            <a:chOff x="0" y="22639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0" y="22639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1. Filter</a:t>
              </a:r>
              <a:r>
                <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Rectangle 2"/>
          <p:cNvSpPr>
            <a:spLocks noChangeArrowheads="1"/>
          </p:cNvSpPr>
          <p:nvPr/>
        </p:nvSpPr>
        <p:spPr bwMode="auto">
          <a:xfrm>
            <a:off x="1397471" y="2560281"/>
            <a:ext cx="353051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842645" y="819785"/>
            <a:ext cx="10506075" cy="645160"/>
          </a:xfrm>
          <a:prstGeom prst="rect">
            <a:avLst/>
          </a:prstGeom>
          <a:noFill/>
        </p:spPr>
        <p:txBody>
          <a:bodyPr wrap="square" rtlCol="0" anchor="t">
            <a:spAutoFit/>
          </a:bodyPr>
          <a:p>
            <a:pPr>
              <a:lnSpc>
                <a:spcPct val="150000"/>
              </a:lnSpc>
            </a:pP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例：用</a:t>
            </a:r>
            <a:r>
              <a:rPr lang="en-US" altLang="zh-CN"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sklearn</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库中特征选择的SelectKBest类来实现卡方检验</a:t>
            </a:r>
            <a:endPar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614680" y="2673350"/>
            <a:ext cx="6233795" cy="1938020"/>
          </a:xfrm>
          <a:prstGeom prst="rect">
            <a:avLst/>
          </a:prstGeom>
          <a:noFill/>
          <a:ln w="12700" cmpd="sng">
            <a:solidFill>
              <a:schemeClr val="accent1">
                <a:shade val="50000"/>
              </a:schemeClr>
            </a:solidFill>
            <a:prstDash val="solid"/>
          </a:ln>
        </p:spPr>
        <p:txBody>
          <a:bodyPr wrap="square" rtlCol="0" anchor="t">
            <a:spAutoFit/>
          </a:bodyPr>
          <a:p>
            <a:r>
              <a:rPr lang="en-US" altLang="zh-CN" sz="2000">
                <a:solidFill>
                  <a:srgbClr val="1D41D5"/>
                </a:solidFill>
                <a:latin typeface="微软雅黑" panose="020B0503020204020204" pitchFamily="34" charset="-122"/>
                <a:ea typeface="微软雅黑" panose="020B0503020204020204" pitchFamily="34" charset="-122"/>
              </a:rPr>
              <a:t>#</a:t>
            </a:r>
            <a:r>
              <a:rPr lang="zh-CN" altLang="en-US" sz="2000">
                <a:solidFill>
                  <a:srgbClr val="1D41D5"/>
                </a:solidFill>
                <a:latin typeface="微软雅黑" panose="020B0503020204020204" pitchFamily="34" charset="-122"/>
                <a:ea typeface="微软雅黑" panose="020B0503020204020204" pitchFamily="34" charset="-122"/>
              </a:rPr>
              <a:t>载入必要的库</a:t>
            </a:r>
            <a:endParaRPr lang="zh-CN" altLang="en-US" sz="2000">
              <a:solidFill>
                <a:srgbClr val="1D41D5"/>
              </a:solidFill>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from sklearn.datasets import load_iris</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from sklearn.feature_selection import SelectKBest</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from sklearn.feature_selection import chi2</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import matplotlib.pyplot as plt</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import seaborn as sns</a:t>
            </a:r>
            <a:endParaRPr lang="zh-CN" altLang="en-US" sz="2000">
              <a:latin typeface="微软雅黑" panose="020B0503020204020204" pitchFamily="34" charset="-122"/>
              <a:ea typeface="微软雅黑" panose="020B0503020204020204" pitchFamily="34" charset="-122"/>
            </a:endParaRPr>
          </a:p>
        </p:txBody>
      </p:sp>
      <p:sp>
        <p:nvSpPr>
          <p:cNvPr id="15" name="文本框 14"/>
          <p:cNvSpPr txBox="1"/>
          <p:nvPr/>
        </p:nvSpPr>
        <p:spPr>
          <a:xfrm>
            <a:off x="1792605" y="1372870"/>
            <a:ext cx="7800340" cy="1014730"/>
          </a:xfrm>
          <a:prstGeom prst="rect">
            <a:avLst/>
          </a:prstGeom>
          <a:noFill/>
        </p:spPr>
        <p:txBody>
          <a:bodyPr wrap="square" rtlCol="0" anchor="t">
            <a:spAutoFit/>
          </a:bodyPr>
          <a:p>
            <a:pPr>
              <a:lnSpc>
                <a:spcPct val="150000"/>
              </a:lnSpc>
            </a:pPr>
            <a:r>
              <a:rPr lang="zh-CN" altLang="en-US" sz="2000">
                <a:latin typeface="微软雅黑" panose="020B0503020204020204" pitchFamily="34" charset="-122"/>
                <a:ea typeface="微软雅黑" panose="020B0503020204020204" pitchFamily="34" charset="-122"/>
              </a:rPr>
              <a:t>from </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sklearn.feature_selection</a:t>
            </a:r>
            <a:r>
              <a:rPr lang="zh-CN" altLang="en-US" sz="2000">
                <a:latin typeface="微软雅黑" panose="020B0503020204020204" pitchFamily="34" charset="-122"/>
                <a:ea typeface="微软雅黑" panose="020B0503020204020204" pitchFamily="34" charset="-122"/>
              </a:rPr>
              <a:t> import </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SelectKBest</a:t>
            </a:r>
            <a:endParaRPr lang="zh-CN" altLang="en-US" sz="2000">
              <a:latin typeface="微软雅黑" panose="020B0503020204020204" pitchFamily="34" charset="-122"/>
              <a:ea typeface="微软雅黑" panose="020B0503020204020204" pitchFamily="34" charset="-122"/>
            </a:endParaRPr>
          </a:p>
          <a:p>
            <a:pPr>
              <a:lnSpc>
                <a:spcPct val="150000"/>
              </a:lnSpc>
            </a:pPr>
            <a:r>
              <a:rPr lang="zh-CN" altLang="en-US" sz="2000">
                <a:latin typeface="微软雅黑" panose="020B0503020204020204" pitchFamily="34" charset="-122"/>
                <a:ea typeface="微软雅黑" panose="020B0503020204020204" pitchFamily="34" charset="-122"/>
              </a:rPr>
              <a:t>from </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sklearn.feature_selection</a:t>
            </a:r>
            <a:r>
              <a:rPr lang="zh-CN" altLang="en-US" sz="2000">
                <a:latin typeface="微软雅黑" panose="020B0503020204020204" pitchFamily="34" charset="-122"/>
                <a:ea typeface="微软雅黑" panose="020B0503020204020204" pitchFamily="34" charset="-122"/>
              </a:rPr>
              <a:t> import </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chi2</a:t>
            </a:r>
            <a:endPar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613410" y="4701540"/>
            <a:ext cx="6233795" cy="101473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solidFill>
                  <a:srgbClr val="1D41D5"/>
                </a:solidFill>
                <a:latin typeface="微软雅黑" panose="020B0503020204020204" pitchFamily="34" charset="-122"/>
                <a:ea typeface="微软雅黑" panose="020B0503020204020204" pitchFamily="34" charset="-122"/>
                <a:sym typeface="+mn-ea"/>
              </a:rPr>
              <a:t>#</a:t>
            </a:r>
            <a:r>
              <a:rPr lang="zh-CN" altLang="en-US" sz="2000">
                <a:solidFill>
                  <a:srgbClr val="1D41D5"/>
                </a:solidFill>
                <a:latin typeface="微软雅黑" panose="020B0503020204020204" pitchFamily="34" charset="-122"/>
                <a:ea typeface="微软雅黑" panose="020B0503020204020204" pitchFamily="34" charset="-122"/>
                <a:sym typeface="+mn-ea"/>
              </a:rPr>
              <a:t>载入</a:t>
            </a:r>
            <a:r>
              <a:rPr lang="en-US" altLang="zh-CN" sz="2000">
                <a:solidFill>
                  <a:srgbClr val="1D41D5"/>
                </a:solidFill>
                <a:latin typeface="微软雅黑" panose="020B0503020204020204" pitchFamily="34" charset="-122"/>
                <a:ea typeface="微软雅黑" panose="020B0503020204020204" pitchFamily="34" charset="-122"/>
                <a:sym typeface="+mn-ea"/>
              </a:rPr>
              <a:t>iris</a:t>
            </a:r>
            <a:r>
              <a:rPr lang="zh-CN" altLang="en-US" sz="2000">
                <a:solidFill>
                  <a:srgbClr val="1D41D5"/>
                </a:solidFill>
                <a:latin typeface="微软雅黑" panose="020B0503020204020204" pitchFamily="34" charset="-122"/>
                <a:ea typeface="微软雅黑" panose="020B0503020204020204" pitchFamily="34" charset="-122"/>
                <a:sym typeface="+mn-ea"/>
              </a:rPr>
              <a:t>数据集</a:t>
            </a:r>
            <a:endParaRPr lang="zh-CN" altLang="en-US" sz="2000">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iris = load_iris()</a:t>
            </a:r>
            <a:endParaRPr lang="zh-CN" altLang="en-US" sz="2000">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X, y = iris.data, iris.target</a:t>
            </a:r>
            <a:endParaRPr lang="zh-CN" altLang="en-US" sz="2000">
              <a:latin typeface="微软雅黑" panose="020B0503020204020204" pitchFamily="34" charset="-122"/>
              <a:ea typeface="微软雅黑" panose="020B0503020204020204" pitchFamily="34" charset="-122"/>
              <a:sym typeface="+mn-ea"/>
            </a:endParaRPr>
          </a:p>
        </p:txBody>
      </p:sp>
      <p:sp>
        <p:nvSpPr>
          <p:cNvPr id="17" name="文本框 16"/>
          <p:cNvSpPr txBox="1"/>
          <p:nvPr/>
        </p:nvSpPr>
        <p:spPr>
          <a:xfrm>
            <a:off x="614680" y="5883275"/>
            <a:ext cx="6234430" cy="706755"/>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solidFill>
                  <a:srgbClr val="1D41D5"/>
                </a:solidFill>
                <a:latin typeface="微软雅黑" panose="020B0503020204020204" pitchFamily="34" charset="-122"/>
                <a:ea typeface="微软雅黑" panose="020B0503020204020204" pitchFamily="34" charset="-122"/>
                <a:sym typeface="+mn-ea"/>
              </a:rPr>
              <a:t>#</a:t>
            </a:r>
            <a:r>
              <a:rPr lang="zh-CN" altLang="en-US" sz="2000">
                <a:solidFill>
                  <a:srgbClr val="1D41D5"/>
                </a:solidFill>
                <a:latin typeface="微软雅黑" panose="020B0503020204020204" pitchFamily="34" charset="-122"/>
                <a:ea typeface="微软雅黑" panose="020B0503020204020204" pitchFamily="34" charset="-122"/>
                <a:sym typeface="+mn-ea"/>
              </a:rPr>
              <a:t>基于卡方检验的前</a:t>
            </a:r>
            <a:r>
              <a:rPr lang="en-US" altLang="zh-CN" sz="2000">
                <a:solidFill>
                  <a:srgbClr val="1D41D5"/>
                </a:solidFill>
                <a:latin typeface="微软雅黑" panose="020B0503020204020204" pitchFamily="34" charset="-122"/>
                <a:ea typeface="微软雅黑" panose="020B0503020204020204" pitchFamily="34" charset="-122"/>
                <a:sym typeface="+mn-ea"/>
              </a:rPr>
              <a:t>k</a:t>
            </a:r>
            <a:r>
              <a:rPr lang="zh-CN" altLang="en-US" sz="2000">
                <a:solidFill>
                  <a:srgbClr val="1D41D5"/>
                </a:solidFill>
                <a:latin typeface="微软雅黑" panose="020B0503020204020204" pitchFamily="34" charset="-122"/>
                <a:ea typeface="微软雅黑" panose="020B0503020204020204" pitchFamily="34" charset="-122"/>
                <a:sym typeface="+mn-ea"/>
              </a:rPr>
              <a:t>个特征选择</a:t>
            </a:r>
            <a:endParaRPr lang="zh-CN" altLang="en-US" sz="2000">
              <a:solidFill>
                <a:srgbClr val="1D41D5"/>
              </a:solidFill>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X_new = SelectKBest(chi2, k=2).fit_transform(X, y)</a:t>
            </a:r>
            <a:endParaRPr lang="zh-CN" altLang="en-US" sz="2000">
              <a:latin typeface="微软雅黑" panose="020B0503020204020204" pitchFamily="34" charset="-122"/>
              <a:ea typeface="微软雅黑" panose="020B0503020204020204" pitchFamily="34" charset="-122"/>
              <a:sym typeface="+mn-ea"/>
            </a:endParaRPr>
          </a:p>
        </p:txBody>
      </p:sp>
      <p:pic>
        <p:nvPicPr>
          <p:cNvPr id="18" name="图片 17" descr="FSX2"/>
          <p:cNvPicPr>
            <a:picLocks noChangeAspect="1"/>
          </p:cNvPicPr>
          <p:nvPr/>
        </p:nvPicPr>
        <p:blipFill>
          <a:blip r:embed="rId2"/>
          <a:stretch>
            <a:fillRect/>
          </a:stretch>
        </p:blipFill>
        <p:spPr>
          <a:xfrm>
            <a:off x="7249160" y="2322830"/>
            <a:ext cx="4868545" cy="4030980"/>
          </a:xfrm>
          <a:prstGeom prst="rect">
            <a:avLst/>
          </a:prstGeom>
        </p:spPr>
      </p:pic>
      <p:sp>
        <p:nvSpPr>
          <p:cNvPr id="19" name="文本框 18"/>
          <p:cNvSpPr txBox="1"/>
          <p:nvPr/>
        </p:nvSpPr>
        <p:spPr>
          <a:xfrm>
            <a:off x="8026400" y="6203315"/>
            <a:ext cx="2815590" cy="553085"/>
          </a:xfrm>
          <a:prstGeom prst="rect">
            <a:avLst/>
          </a:prstGeom>
          <a:noFill/>
        </p:spPr>
        <p:txBody>
          <a:bodyPr wrap="square" rtlCol="0" anchor="t">
            <a:spAutoFit/>
          </a:bodyPr>
          <a:p>
            <a:pPr algn="ctr">
              <a:lnSpc>
                <a:spcPct val="150000"/>
              </a:lnSpc>
            </a:pPr>
            <a:r>
              <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特征选择结果</a:t>
            </a:r>
            <a:endPar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7" presetClass="entr" presetSubtype="0"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900" decel="100000" fill="hold"/>
                                        <p:tgtEl>
                                          <p:spTgt spid="1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5" grpId="1"/>
      <p:bldP spid="15" grpId="1"/>
      <p:bldP spid="13" grpId="0" animBg="1"/>
      <p:bldP spid="16" grpId="0" animBg="1"/>
      <p:bldP spid="17" grpId="0" animBg="1"/>
      <p:bldP spid="13" grpId="1" animBg="1"/>
      <p:bldP spid="16" grpId="1" animBg="1"/>
      <p:bldP spid="17" grpId="1" animBg="1"/>
      <p:bldP spid="19" grpId="0"/>
      <p:bldP spid="1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63195"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2. Wrapper</a:t>
              </a:r>
              <a:r>
                <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Rectangle 2"/>
          <p:cNvSpPr>
            <a:spLocks noChangeArrowheads="1"/>
          </p:cNvSpPr>
          <p:nvPr/>
        </p:nvSpPr>
        <p:spPr bwMode="auto">
          <a:xfrm>
            <a:off x="1397471" y="2560281"/>
            <a:ext cx="353051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文本框 2"/>
          <p:cNvSpPr txBox="1"/>
          <p:nvPr/>
        </p:nvSpPr>
        <p:spPr>
          <a:xfrm>
            <a:off x="612775" y="1111250"/>
            <a:ext cx="10551160" cy="1014730"/>
          </a:xfrm>
          <a:prstGeom prst="rect">
            <a:avLst/>
          </a:prstGeom>
          <a:noFill/>
        </p:spPr>
        <p:txBody>
          <a:bodyPr wrap="square" rtlCol="0" anchor="t">
            <a:spAutoFit/>
          </a:bodyPr>
          <a:p>
            <a:pPr>
              <a:lnSpc>
                <a:spcPct val="150000"/>
              </a:lnSpc>
            </a:pP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递归特征消除法</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（Recursive Feature Elimination，</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RFE</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是一种常用的</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Wrapper</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特征选择算法。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本框 16"/>
          <p:cNvSpPr txBox="1"/>
          <p:nvPr/>
        </p:nvSpPr>
        <p:spPr>
          <a:xfrm>
            <a:off x="613410" y="2125980"/>
            <a:ext cx="10549890" cy="1476375"/>
          </a:xfrm>
          <a:prstGeom prst="rect">
            <a:avLst/>
          </a:prstGeom>
          <a:noFill/>
        </p:spPr>
        <p:txBody>
          <a:bodyPr wrap="square" rtlCol="0" anchor="t">
            <a:spAutoFit/>
          </a:bodyPr>
          <a:p>
            <a:pPr>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RFE通过递归减少考察的特征集规模来选择特征。首先，预测模型在原始特征上训练，每个特征指定一个权重。之后，那些拥有最小绝对值权重的特征被剔除出特征集。如此往复递归，直至剩余的特征数量达到所需的特征数量。</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这是一种寻找最优特征子集的贪心算法。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3" grpId="1"/>
      <p:bldP spid="1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8458"/>
            <a:ext cx="12191999" cy="460375"/>
            <a:chOff x="0" y="22639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0" y="22639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2. Wrapper</a:t>
              </a: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算法</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Rectangle 2"/>
          <p:cNvSpPr>
            <a:spLocks noChangeArrowheads="1"/>
          </p:cNvSpPr>
          <p:nvPr/>
        </p:nvSpPr>
        <p:spPr bwMode="auto">
          <a:xfrm>
            <a:off x="1397471" y="2560281"/>
            <a:ext cx="353051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461010" y="2267585"/>
            <a:ext cx="5760720" cy="132207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solidFill>
                  <a:schemeClr val="tx1"/>
                </a:solidFill>
                <a:latin typeface="微软雅黑" panose="020B0503020204020204" pitchFamily="34" charset="-122"/>
                <a:ea typeface="微软雅黑" panose="020B0503020204020204" pitchFamily="34" charset="-122"/>
                <a:sym typeface="+mn-ea"/>
              </a:rPr>
              <a:t>from sklearn.feature_selection import RFE</a:t>
            </a:r>
            <a:endParaRPr lang="en-US" altLang="zh-CN" sz="2000">
              <a:solidFill>
                <a:schemeClr val="tx1"/>
              </a:solidFill>
              <a:latin typeface="微软雅黑" panose="020B0503020204020204" pitchFamily="34" charset="-122"/>
              <a:ea typeface="微软雅黑" panose="020B0503020204020204" pitchFamily="34" charset="-122"/>
              <a:sym typeface="+mn-ea"/>
            </a:endParaRPr>
          </a:p>
          <a:p>
            <a:pPr lvl="0" algn="l">
              <a:buClrTx/>
              <a:buSzTx/>
              <a:buFontTx/>
            </a:pPr>
            <a:r>
              <a:rPr lang="en-US" altLang="zh-CN" sz="2000">
                <a:solidFill>
                  <a:schemeClr val="tx1"/>
                </a:solidFill>
                <a:latin typeface="微软雅黑" panose="020B0503020204020204" pitchFamily="34" charset="-122"/>
                <a:ea typeface="微软雅黑" panose="020B0503020204020204" pitchFamily="34" charset="-122"/>
                <a:sym typeface="+mn-ea"/>
              </a:rPr>
              <a:t>from sklearn.linear_model import LogisticRegression</a:t>
            </a:r>
            <a:endParaRPr lang="en-US" altLang="zh-CN" sz="2000">
              <a:solidFill>
                <a:schemeClr val="tx1"/>
              </a:solidFill>
              <a:latin typeface="微软雅黑" panose="020B0503020204020204" pitchFamily="34" charset="-122"/>
              <a:ea typeface="微软雅黑" panose="020B0503020204020204" pitchFamily="34" charset="-122"/>
              <a:sym typeface="+mn-ea"/>
            </a:endParaRPr>
          </a:p>
          <a:p>
            <a:pPr lvl="0" algn="l">
              <a:buClrTx/>
              <a:buSzTx/>
              <a:buFontTx/>
            </a:pPr>
            <a:r>
              <a:rPr lang="en-US" altLang="zh-CN" sz="2000">
                <a:solidFill>
                  <a:schemeClr val="tx1"/>
                </a:solidFill>
                <a:latin typeface="微软雅黑" panose="020B0503020204020204" pitchFamily="34" charset="-122"/>
                <a:ea typeface="微软雅黑" panose="020B0503020204020204" pitchFamily="34" charset="-122"/>
                <a:sym typeface="+mn-ea"/>
              </a:rPr>
              <a:t>from sklearn.datasets import load_iris</a:t>
            </a:r>
            <a:endParaRPr lang="en-US" altLang="zh-CN" sz="200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13410" y="721360"/>
            <a:ext cx="10506075" cy="645160"/>
          </a:xfrm>
          <a:prstGeom prst="rect">
            <a:avLst/>
          </a:prstGeom>
          <a:noFill/>
        </p:spPr>
        <p:txBody>
          <a:bodyPr wrap="square" rtlCol="0" anchor="t">
            <a:spAutoFit/>
          </a:bodyPr>
          <a:p>
            <a:pPr>
              <a:lnSpc>
                <a:spcPct val="150000"/>
              </a:lnSpc>
            </a:pP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例：用</a:t>
            </a:r>
            <a:r>
              <a:rPr lang="en-US" altLang="zh-CN"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sklearn</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库中特征选择的</a:t>
            </a:r>
            <a:r>
              <a:rPr lang="en-US" altLang="zh-CN"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RFE</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类来实现递归特征消除法</a:t>
            </a:r>
            <a:endPar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461010" y="3877310"/>
            <a:ext cx="5760720" cy="132207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iris = load_iris()</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irisSF = RFE(estimator=LogisticRegression(), n_features_to_select=2).fit_transform(iris.data, iris.target)</a:t>
            </a:r>
            <a:endParaRPr lang="en-US" altLang="zh-CN" sz="200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1625600" y="1366520"/>
            <a:ext cx="5233670" cy="398780"/>
          </a:xfrm>
          <a:prstGeom prst="rect">
            <a:avLst/>
          </a:prstGeom>
          <a:noFill/>
        </p:spPr>
        <p:txBody>
          <a:bodyPr wrap="none" rtlCol="0" anchor="t">
            <a:spAutoFit/>
          </a:bodyPr>
          <a:p>
            <a:r>
              <a:rPr lang="zh-CN" altLang="en-US" sz="2000">
                <a:latin typeface="微软雅黑" panose="020B0503020204020204" pitchFamily="34" charset="-122"/>
                <a:ea typeface="微软雅黑" panose="020B0503020204020204" pitchFamily="34" charset="-122"/>
                <a:sym typeface="+mn-ea"/>
              </a:rPr>
              <a:t>from </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sklearn.feature_selection</a:t>
            </a:r>
            <a:r>
              <a:rPr lang="zh-CN" altLang="en-US" sz="2000">
                <a:latin typeface="微软雅黑" panose="020B0503020204020204" pitchFamily="34" charset="-122"/>
                <a:ea typeface="微软雅黑" panose="020B0503020204020204" pitchFamily="34" charset="-122"/>
                <a:sym typeface="+mn-ea"/>
              </a:rPr>
              <a:t> import </a:t>
            </a: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RFE</a:t>
            </a:r>
            <a:endPar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endParaRPr>
          </a:p>
        </p:txBody>
      </p:sp>
      <p:pic>
        <p:nvPicPr>
          <p:cNvPr id="16" name="图片 15" descr="FSRFE"/>
          <p:cNvPicPr>
            <a:picLocks noChangeAspect="1"/>
          </p:cNvPicPr>
          <p:nvPr/>
        </p:nvPicPr>
        <p:blipFill>
          <a:blip r:embed="rId2"/>
          <a:stretch>
            <a:fillRect/>
          </a:stretch>
        </p:blipFill>
        <p:spPr>
          <a:xfrm>
            <a:off x="6774180" y="1964055"/>
            <a:ext cx="5054600" cy="4185285"/>
          </a:xfrm>
          <a:prstGeom prst="rect">
            <a:avLst/>
          </a:prstGeom>
        </p:spPr>
      </p:pic>
      <p:sp>
        <p:nvSpPr>
          <p:cNvPr id="19" name="文本框 18"/>
          <p:cNvSpPr txBox="1"/>
          <p:nvPr/>
        </p:nvSpPr>
        <p:spPr>
          <a:xfrm>
            <a:off x="7788275" y="6149340"/>
            <a:ext cx="2815590" cy="553085"/>
          </a:xfrm>
          <a:prstGeom prst="rect">
            <a:avLst/>
          </a:prstGeom>
          <a:noFill/>
        </p:spPr>
        <p:txBody>
          <a:bodyPr wrap="square" rtlCol="0" anchor="t">
            <a:spAutoFit/>
          </a:bodyPr>
          <a:p>
            <a:pPr algn="ctr">
              <a:lnSpc>
                <a:spcPct val="150000"/>
              </a:lnSpc>
            </a:pPr>
            <a:r>
              <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特征选择结果</a:t>
            </a:r>
            <a:endPar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900" decel="100000" fill="hold"/>
                                        <p:tgtEl>
                                          <p:spTgt spid="1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9" grpId="1"/>
      <p:bldP spid="13" grpId="1"/>
      <p:bldP spid="6" grpId="0" animBg="1"/>
      <p:bldP spid="12" grpId="0" animBg="1"/>
      <p:bldP spid="6" grpId="1" animBg="1"/>
      <p:bldP spid="12" grpId="1" animBg="1"/>
      <p:bldP spid="19" grpId="0"/>
      <p:bldP spid="1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3. Embeded</a:t>
              </a:r>
              <a:r>
                <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本框 14"/>
          <p:cNvSpPr txBox="1"/>
          <p:nvPr/>
        </p:nvSpPr>
        <p:spPr>
          <a:xfrm>
            <a:off x="613410" y="721360"/>
            <a:ext cx="11099165" cy="1014730"/>
          </a:xfrm>
          <a:prstGeom prst="rect">
            <a:avLst/>
          </a:prstGeom>
          <a:noFill/>
        </p:spPr>
        <p:txBody>
          <a:bodyPr wrap="square" rtlCol="0" anchor="t">
            <a:spAutoFit/>
          </a:bodyPr>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使用L1范数作为惩罚项的线性模型(Linear models)会得到稀疏解：大部分特征对应的系数为0。该方法还可用于</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减少特征的维度以用于其它分类器。</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302260" y="3265170"/>
            <a:ext cx="7116445" cy="101473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from sklearn.svm import LinearSVC</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from sklearn.datasets import load_iris</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from sklearn.feature_selection import SelectFromModel</a:t>
            </a:r>
            <a:endParaRPr lang="en-US" altLang="zh-CN" sz="200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302260" y="5380355"/>
            <a:ext cx="7116445" cy="132207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lsvc = LinearSVC(C=0.01, penalty="l1", dual=False).fit(X, y)</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model = SelectFromModel(lsvc, prefit=True)</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X_new = model.transform(X)</a:t>
            </a:r>
            <a:endParaRPr lang="en-US" altLang="zh-CN" sz="2000">
              <a:latin typeface="微软雅黑" panose="020B0503020204020204" pitchFamily="34" charset="-122"/>
              <a:ea typeface="微软雅黑" panose="020B0503020204020204" pitchFamily="34" charset="-122"/>
              <a:sym typeface="+mn-ea"/>
            </a:endParaRPr>
          </a:p>
        </p:txBody>
      </p:sp>
      <p:pic>
        <p:nvPicPr>
          <p:cNvPr id="9" name="图片 8" descr="FSRFE"/>
          <p:cNvPicPr>
            <a:picLocks noChangeAspect="1"/>
          </p:cNvPicPr>
          <p:nvPr/>
        </p:nvPicPr>
        <p:blipFill>
          <a:blip r:embed="rId2"/>
          <a:stretch>
            <a:fillRect/>
          </a:stretch>
        </p:blipFill>
        <p:spPr>
          <a:xfrm>
            <a:off x="7942580" y="2995930"/>
            <a:ext cx="4119245" cy="3410585"/>
          </a:xfrm>
          <a:prstGeom prst="rect">
            <a:avLst/>
          </a:prstGeom>
        </p:spPr>
      </p:pic>
      <p:sp>
        <p:nvSpPr>
          <p:cNvPr id="13" name="文本框 12"/>
          <p:cNvSpPr txBox="1"/>
          <p:nvPr/>
        </p:nvSpPr>
        <p:spPr>
          <a:xfrm>
            <a:off x="613410" y="1754505"/>
            <a:ext cx="10506075" cy="645160"/>
          </a:xfrm>
          <a:prstGeom prst="rect">
            <a:avLst/>
          </a:prstGeom>
          <a:noFill/>
        </p:spPr>
        <p:txBody>
          <a:bodyPr wrap="square" rtlCol="0" anchor="t">
            <a:spAutoFit/>
          </a:bodyPr>
          <a:p>
            <a:pPr>
              <a:lnSpc>
                <a:spcPct val="150000"/>
              </a:lnSpc>
            </a:pP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例：用</a:t>
            </a:r>
            <a:r>
              <a:rPr lang="en-US" altLang="zh-CN"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sklearn</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库中特征选择的</a:t>
            </a:r>
            <a:r>
              <a:rPr lang="en-US" altLang="zh-CN"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SelectFromModel</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类来实现嵌入式特征选择</a:t>
            </a:r>
            <a:endPar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框 13"/>
          <p:cNvSpPr txBox="1"/>
          <p:nvPr/>
        </p:nvSpPr>
        <p:spPr>
          <a:xfrm>
            <a:off x="302260" y="4511675"/>
            <a:ext cx="7116445" cy="706755"/>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iris = load_iris()</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X, y = iris.data, iris.target</a:t>
            </a:r>
            <a:endParaRPr lang="en-US" altLang="zh-CN" sz="2000">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8695055" y="6243955"/>
            <a:ext cx="2815590" cy="553085"/>
          </a:xfrm>
          <a:prstGeom prst="rect">
            <a:avLst/>
          </a:prstGeom>
          <a:noFill/>
        </p:spPr>
        <p:txBody>
          <a:bodyPr wrap="square" rtlCol="0" anchor="t">
            <a:spAutoFit/>
          </a:bodyPr>
          <a:p>
            <a:pPr algn="ctr">
              <a:lnSpc>
                <a:spcPct val="150000"/>
              </a:lnSpc>
            </a:pPr>
            <a:r>
              <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特征选择结果</a:t>
            </a:r>
            <a:endPar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1409065" y="2399665"/>
            <a:ext cx="6929120" cy="706755"/>
          </a:xfrm>
          <a:prstGeom prst="rect">
            <a:avLst/>
          </a:prstGeom>
          <a:noFill/>
        </p:spPr>
        <p:txBody>
          <a:bodyPr wrap="none" rtlCol="0" anchor="t">
            <a:spAutoFit/>
          </a:bodyPr>
          <a:p>
            <a:pPr algn="l"/>
            <a:r>
              <a:rPr lang="en-US" altLang="zh-CN" sz="2000">
                <a:latin typeface="微软雅黑" panose="020B0503020204020204" pitchFamily="34" charset="-122"/>
                <a:ea typeface="微软雅黑" panose="020B0503020204020204" pitchFamily="34" charset="-122"/>
                <a:sym typeface="+mn-ea"/>
              </a:rPr>
              <a:t>from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sklearn.svm</a:t>
            </a:r>
            <a:r>
              <a:rPr lang="en-US" altLang="zh-CN" sz="2000">
                <a:latin typeface="微软雅黑" panose="020B0503020204020204" pitchFamily="34" charset="-122"/>
                <a:ea typeface="微软雅黑" panose="020B0503020204020204" pitchFamily="34" charset="-122"/>
                <a:sym typeface="+mn-ea"/>
              </a:rPr>
              <a:t> import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LinearSVC</a:t>
            </a:r>
            <a:endParaRPr lang="en-US" altLang="zh-CN" sz="2000">
              <a:latin typeface="微软雅黑" panose="020B0503020204020204" pitchFamily="34" charset="-122"/>
              <a:ea typeface="微软雅黑" panose="020B0503020204020204" pitchFamily="34" charset="-122"/>
              <a:sym typeface="+mn-ea"/>
            </a:endParaRPr>
          </a:p>
          <a:p>
            <a:pPr algn="l"/>
            <a:r>
              <a:rPr lang="en-US" altLang="zh-CN" sz="2000">
                <a:latin typeface="微软雅黑" panose="020B0503020204020204" pitchFamily="34" charset="-122"/>
                <a:ea typeface="微软雅黑" panose="020B0503020204020204" pitchFamily="34" charset="-122"/>
                <a:sym typeface="+mn-ea"/>
              </a:rPr>
              <a:t>from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sklearn.feature_selection</a:t>
            </a:r>
            <a:r>
              <a:rPr lang="en-US" altLang="zh-CN" sz="2000">
                <a:latin typeface="微软雅黑" panose="020B0503020204020204" pitchFamily="34" charset="-122"/>
                <a:ea typeface="微软雅黑" panose="020B0503020204020204" pitchFamily="34" charset="-122"/>
                <a:sym typeface="+mn-ea"/>
              </a:rPr>
              <a:t> import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SelectFromModel</a:t>
            </a:r>
            <a:endPar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7"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900" decel="100000" fill="hold"/>
                                        <p:tgtEl>
                                          <p:spTgt spid="9"/>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3" grpId="0"/>
      <p:bldP spid="16" grpId="1"/>
      <p:bldP spid="13" grpId="1"/>
      <p:bldP spid="5" grpId="0" animBg="1"/>
      <p:bldP spid="6" grpId="0" animBg="1"/>
      <p:bldP spid="14" grpId="0" animBg="1"/>
      <p:bldP spid="5" grpId="1" animBg="1"/>
      <p:bldP spid="6" grpId="1" animBg="1"/>
      <p:bldP spid="14" grpId="1" animBg="1"/>
      <p:bldP spid="19"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3. Embeded</a:t>
              </a:r>
              <a:r>
                <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本框 14"/>
          <p:cNvSpPr txBox="1"/>
          <p:nvPr/>
        </p:nvSpPr>
        <p:spPr>
          <a:xfrm>
            <a:off x="613410" y="843915"/>
            <a:ext cx="11099165" cy="553085"/>
          </a:xfrm>
          <a:prstGeom prst="rect">
            <a:avLst/>
          </a:prstGeom>
          <a:noFill/>
        </p:spPr>
        <p:txBody>
          <a:bodyPr wrap="square" rtlCol="0" anchor="t">
            <a:spAutoFit/>
          </a:bodyPr>
          <a:p>
            <a:pPr lvl="0" algn="l">
              <a:lnSpc>
                <a:spcPct val="150000"/>
              </a:lnSpc>
              <a:buClrTx/>
              <a:buSzTx/>
              <a:buFontTx/>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基于树的预测模型能够用来计算特征的重要程度，因此能用来去除不相关的特征。</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77190" y="3188335"/>
            <a:ext cx="7179945" cy="101473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from sklearn.ensemble import ExtraTreesClassifier</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from sklearn.datasets import load_iris</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from sklearn.feature_selection import SelectFromModel</a:t>
            </a:r>
            <a:endParaRPr lang="en-US" altLang="zh-CN" sz="2000">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613410" y="1397000"/>
            <a:ext cx="10506075" cy="645160"/>
          </a:xfrm>
          <a:prstGeom prst="rect">
            <a:avLst/>
          </a:prstGeom>
          <a:noFill/>
        </p:spPr>
        <p:txBody>
          <a:bodyPr wrap="square" rtlCol="0" anchor="t">
            <a:spAutoFit/>
          </a:bodyPr>
          <a:p>
            <a:pPr>
              <a:lnSpc>
                <a:spcPct val="150000"/>
              </a:lnSpc>
            </a:pP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例：用</a:t>
            </a:r>
            <a:r>
              <a:rPr lang="en-US" altLang="zh-CN"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sklearn</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库中集成学习的</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ExtraTreesClassifier</a:t>
            </a:r>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类来实现嵌入式特征选择</a:t>
            </a:r>
            <a:endPar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1105535" y="2211705"/>
            <a:ext cx="6929120" cy="706755"/>
          </a:xfrm>
          <a:prstGeom prst="rect">
            <a:avLst/>
          </a:prstGeom>
          <a:noFill/>
        </p:spPr>
        <p:txBody>
          <a:bodyPr wrap="none" rtlCol="0" anchor="t">
            <a:spAutoFit/>
          </a:bodyPr>
          <a:p>
            <a:pPr algn="l"/>
            <a:r>
              <a:rPr lang="en-US" altLang="zh-CN" sz="2000">
                <a:latin typeface="微软雅黑" panose="020B0503020204020204" pitchFamily="34" charset="-122"/>
                <a:ea typeface="微软雅黑" panose="020B0503020204020204" pitchFamily="34" charset="-122"/>
                <a:sym typeface="+mn-ea"/>
              </a:rPr>
              <a:t>from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sklearn.svm</a:t>
            </a:r>
            <a:r>
              <a:rPr lang="en-US" altLang="zh-CN" sz="2000">
                <a:latin typeface="微软雅黑" panose="020B0503020204020204" pitchFamily="34" charset="-122"/>
                <a:ea typeface="微软雅黑" panose="020B0503020204020204" pitchFamily="34" charset="-122"/>
                <a:sym typeface="+mn-ea"/>
              </a:rPr>
              <a:t> import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LinearSVC</a:t>
            </a:r>
            <a:endParaRPr lang="en-US" altLang="zh-CN" sz="2000">
              <a:latin typeface="微软雅黑" panose="020B0503020204020204" pitchFamily="34" charset="-122"/>
              <a:ea typeface="微软雅黑" panose="020B0503020204020204" pitchFamily="34" charset="-122"/>
              <a:sym typeface="+mn-ea"/>
            </a:endParaRPr>
          </a:p>
          <a:p>
            <a:pPr algn="l"/>
            <a:r>
              <a:rPr lang="en-US" altLang="zh-CN" sz="2000">
                <a:latin typeface="微软雅黑" panose="020B0503020204020204" pitchFamily="34" charset="-122"/>
                <a:ea typeface="微软雅黑" panose="020B0503020204020204" pitchFamily="34" charset="-122"/>
                <a:sym typeface="+mn-ea"/>
              </a:rPr>
              <a:t>from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sklearn.feature_selection</a:t>
            </a:r>
            <a:r>
              <a:rPr lang="en-US" altLang="zh-CN" sz="2000">
                <a:latin typeface="微软雅黑" panose="020B0503020204020204" pitchFamily="34" charset="-122"/>
                <a:ea typeface="微软雅黑" panose="020B0503020204020204" pitchFamily="34" charset="-122"/>
                <a:sym typeface="+mn-ea"/>
              </a:rPr>
              <a:t> import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SelectFromModel</a:t>
            </a:r>
            <a:endPar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endParaRPr>
          </a:p>
        </p:txBody>
      </p:sp>
      <p:sp>
        <p:nvSpPr>
          <p:cNvPr id="19" name="文本框 18"/>
          <p:cNvSpPr txBox="1"/>
          <p:nvPr/>
        </p:nvSpPr>
        <p:spPr>
          <a:xfrm>
            <a:off x="8695055" y="6243955"/>
            <a:ext cx="2815590" cy="553085"/>
          </a:xfrm>
          <a:prstGeom prst="rect">
            <a:avLst/>
          </a:prstGeom>
          <a:noFill/>
        </p:spPr>
        <p:txBody>
          <a:bodyPr wrap="square" rtlCol="0" anchor="t">
            <a:spAutoFit/>
          </a:bodyPr>
          <a:p>
            <a:pPr algn="ctr">
              <a:lnSpc>
                <a:spcPct val="150000"/>
              </a:lnSpc>
            </a:pPr>
            <a:r>
              <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rPr>
              <a:t>特征选择结果</a:t>
            </a:r>
            <a:endParaRPr lang="zh-CN" altLang="en-US" sz="2000" b="1">
              <a:solidFill>
                <a:srgbClr val="1D41D5"/>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8" name="图片 17" descr="FSX2"/>
          <p:cNvPicPr>
            <a:picLocks noChangeAspect="1"/>
          </p:cNvPicPr>
          <p:nvPr/>
        </p:nvPicPr>
        <p:blipFill>
          <a:blip r:embed="rId2"/>
          <a:stretch>
            <a:fillRect/>
          </a:stretch>
        </p:blipFill>
        <p:spPr>
          <a:xfrm>
            <a:off x="7912735" y="2821940"/>
            <a:ext cx="4279265" cy="3542665"/>
          </a:xfrm>
          <a:prstGeom prst="rect">
            <a:avLst/>
          </a:prstGeom>
        </p:spPr>
      </p:pic>
      <p:sp>
        <p:nvSpPr>
          <p:cNvPr id="4" name="文本框 3"/>
          <p:cNvSpPr txBox="1"/>
          <p:nvPr/>
        </p:nvSpPr>
        <p:spPr>
          <a:xfrm>
            <a:off x="378460" y="4440555"/>
            <a:ext cx="7179945" cy="706755"/>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iris = load_iris()</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X, y = iris.data, iris.target</a:t>
            </a:r>
            <a:endParaRPr lang="en-US" altLang="zh-CN" sz="2000">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378460" y="5349240"/>
            <a:ext cx="7178675" cy="132207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en-US" altLang="zh-CN" sz="2000">
                <a:latin typeface="微软雅黑" panose="020B0503020204020204" pitchFamily="34" charset="-122"/>
                <a:ea typeface="微软雅黑" panose="020B0503020204020204" pitchFamily="34" charset="-122"/>
                <a:sym typeface="+mn-ea"/>
              </a:rPr>
              <a:t>clf = ExtraTreesClassifier()</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clf = clf.fit(X, y)</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model = SelectFromModel(clf, prefit=True)</a:t>
            </a:r>
            <a:endParaRPr lang="en-US" altLang="zh-CN" sz="2000">
              <a:latin typeface="微软雅黑" panose="020B0503020204020204" pitchFamily="34" charset="-122"/>
              <a:ea typeface="微软雅黑" panose="020B0503020204020204" pitchFamily="34" charset="-122"/>
              <a:sym typeface="+mn-ea"/>
            </a:endParaRPr>
          </a:p>
          <a:p>
            <a:pPr lvl="0" algn="l">
              <a:buClrTx/>
              <a:buSzTx/>
              <a:buFontTx/>
            </a:pPr>
            <a:r>
              <a:rPr lang="en-US" altLang="zh-CN" sz="2000">
                <a:latin typeface="微软雅黑" panose="020B0503020204020204" pitchFamily="34" charset="-122"/>
                <a:ea typeface="微软雅黑" panose="020B0503020204020204" pitchFamily="34" charset="-122"/>
                <a:sym typeface="+mn-ea"/>
              </a:rPr>
              <a:t>X_new = model.transform(X)</a:t>
            </a:r>
            <a:endParaRPr lang="en-US" altLang="zh-CN" sz="20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7"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900" decel="100000" fill="hold"/>
                                        <p:tgtEl>
                                          <p:spTgt spid="18"/>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3" grpId="0"/>
      <p:bldP spid="16" grpId="0"/>
      <p:bldP spid="13" grpId="1"/>
      <p:bldP spid="16" grpId="1"/>
      <p:bldP spid="3" grpId="0" animBg="1"/>
      <p:bldP spid="4" grpId="0" animBg="1"/>
      <p:bldP spid="12" grpId="0" animBg="1"/>
      <p:bldP spid="3" grpId="1" animBg="1"/>
      <p:bldP spid="4" grpId="1" animBg="1"/>
      <p:bldP spid="12" grpId="1" animBg="1"/>
      <p:bldP spid="19"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462395"/>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文本框 10"/>
          <p:cNvSpPr txBox="1"/>
          <p:nvPr/>
        </p:nvSpPr>
        <p:spPr>
          <a:xfrm>
            <a:off x="3756660" y="721360"/>
            <a:ext cx="2161540" cy="645160"/>
          </a:xfrm>
          <a:prstGeom prst="rect">
            <a:avLst/>
          </a:prstGeom>
          <a:noFill/>
        </p:spPr>
        <p:txBody>
          <a:bodyPr wrap="square" rtlCol="0">
            <a:spAutoFit/>
            <a:scene3d>
              <a:camera prst="orthographicFront"/>
              <a:lightRig rig="threePt" dir="t"/>
            </a:scene3d>
          </a:bodyPr>
          <a:p>
            <a:pPr algn="ctr"/>
            <a:r>
              <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特征抽取</a:t>
            </a:r>
            <a:endPar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同侧圆角矩形 17"/>
          <p:cNvSpPr/>
          <p:nvPr>
            <p:custDataLst>
              <p:tags r:id="rId2"/>
            </p:custDataLst>
          </p:nvPr>
        </p:nvSpPr>
        <p:spPr>
          <a:xfrm>
            <a:off x="3542030" y="2106295"/>
            <a:ext cx="2896870" cy="822960"/>
          </a:xfrm>
          <a:prstGeom prst="round2SameRect">
            <a:avLst>
              <a:gd name="adj1" fmla="val 19408"/>
              <a:gd name="adj2" fmla="val 0"/>
            </a:avLst>
          </a:prstGeom>
          <a:solidFill>
            <a:srgbClr val="72C5EA"/>
          </a:solidFill>
        </p:spPr>
        <p:txBody>
          <a:bodyPr rot="0" spcFirstLastPara="0" vertOverflow="overflow" horzOverflow="overflow" vert="horz" wrap="square" lIns="36000" tIns="0" rIns="91440" bIns="0" numCol="1" spcCol="0" rtlCol="0" fromWordArt="0" anchor="ctr" anchorCtr="0" forceAA="0" compatLnSpc="1">
            <a:noAutofit/>
          </a:bodyPr>
          <a:p>
            <a:pPr algn="just">
              <a:lnSpc>
                <a:spcPct val="100000"/>
              </a:lnSpc>
            </a:pPr>
            <a:r>
              <a:rPr lang="en-US" altLang="zh-CN" sz="2400" b="1" dirty="0">
                <a:solidFill>
                  <a:schemeClr val="bg1"/>
                </a:solidFill>
                <a:latin typeface="微软雅黑" panose="020B0503020204020204" pitchFamily="34" charset="-122"/>
                <a:ea typeface="微软雅黑" panose="020B0503020204020204" pitchFamily="34" charset="-122"/>
              </a:rPr>
              <a:t>01  </a:t>
            </a:r>
            <a:r>
              <a:rPr lang="zh-CN" altLang="en-US" sz="2400" b="1" dirty="0">
                <a:solidFill>
                  <a:schemeClr val="bg1"/>
                </a:solidFill>
                <a:latin typeface="微软雅黑" panose="020B0503020204020204" pitchFamily="34" charset="-122"/>
                <a:ea typeface="微软雅黑" panose="020B0503020204020204" pitchFamily="34" charset="-122"/>
                <a:sym typeface="+mn-ea"/>
              </a:rPr>
              <a:t>主成分分析</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
        <p:nvSpPr>
          <p:cNvPr id="21" name="同侧圆角矩形 20"/>
          <p:cNvSpPr/>
          <p:nvPr>
            <p:custDataLst>
              <p:tags r:id="rId3"/>
            </p:custDataLst>
          </p:nvPr>
        </p:nvSpPr>
        <p:spPr>
          <a:xfrm>
            <a:off x="4061460" y="2992755"/>
            <a:ext cx="2897505" cy="721360"/>
          </a:xfrm>
          <a:prstGeom prst="round2SameRect">
            <a:avLst>
              <a:gd name="adj1" fmla="val 19408"/>
              <a:gd name="adj2" fmla="val 0"/>
            </a:avLst>
          </a:prstGeom>
          <a:solidFill>
            <a:srgbClr val="879AED"/>
          </a:solidFill>
        </p:spPr>
        <p:txBody>
          <a:bodyPr rot="0" spcFirstLastPara="0" vertOverflow="overflow" horzOverflow="overflow" vert="horz" wrap="square" lIns="90000" tIns="0" rIns="36000" bIns="0" numCol="1" spcCol="0" rtlCol="0" fromWordArt="0" anchor="ctr" anchorCtr="0" forceAA="0" compatLnSpc="1">
            <a:noAutofit/>
          </a:bodyPr>
          <a:p>
            <a:pPr algn="l"/>
            <a:r>
              <a:rPr lang="en-US" altLang="zh-CN" sz="2400" b="1" dirty="0">
                <a:solidFill>
                  <a:schemeClr val="bg1"/>
                </a:solidFill>
                <a:latin typeface="微软雅黑" panose="020B0503020204020204" pitchFamily="34" charset="-122"/>
                <a:ea typeface="微软雅黑" panose="020B0503020204020204" pitchFamily="34" charset="-122"/>
              </a:rPr>
              <a:t>02  </a:t>
            </a:r>
            <a:r>
              <a:rPr lang="zh-CN" altLang="en-US" sz="2400" b="1" dirty="0">
                <a:solidFill>
                  <a:schemeClr val="bg1"/>
                </a:solidFill>
                <a:latin typeface="微软雅黑" panose="020B0503020204020204" pitchFamily="34" charset="-122"/>
                <a:ea typeface="微软雅黑" panose="020B0503020204020204" pitchFamily="34" charset="-122"/>
              </a:rPr>
              <a:t>线性判别分析</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特征抽取概述</a:t>
              </a:r>
              <a:endPar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ChangeArrowheads="1"/>
          </p:cNvSpPr>
          <p:nvPr/>
        </p:nvSpPr>
        <p:spPr bwMode="auto">
          <a:xfrm>
            <a:off x="1122045" y="1611472"/>
            <a:ext cx="8324850" cy="1846580"/>
          </a:xfrm>
          <a:prstGeom prst="rect">
            <a:avLst/>
          </a:prstGeom>
          <a:noFill/>
          <a:ln w="9525" algn="ctr">
            <a:noFill/>
            <a:miter lim="800000"/>
          </a:ln>
        </p:spPr>
        <p:txBody>
          <a:bodyPr lIns="0" tIns="0" rIns="0" bIns="0" anchor="ctr">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 </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具有很大的识别信息量。即应具有很好的</a:t>
            </a:r>
            <a:r>
              <a:rPr kumimoji="0" lang="zh-CN" altLang="en-US" sz="200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可分性</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endPar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(2) </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具有</a:t>
            </a:r>
            <a:r>
              <a:rPr kumimoji="0" lang="zh-CN" altLang="en-US" sz="200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可靠性</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。模棱两可、似是而非、时是时非等不易判别的特征应丢掉。</a:t>
            </a:r>
            <a:endPar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(3) </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尽可能强的</a:t>
            </a:r>
            <a:r>
              <a:rPr kumimoji="0" lang="zh-CN" altLang="en-US" sz="200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独立性</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。重复的、相关性强的特征只选一个。</a:t>
            </a:r>
            <a:endPar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(4) </a:t>
            </a:r>
            <a:r>
              <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数量尽量少，同时损失的信息尽量小。</a:t>
            </a:r>
            <a:endParaRPr kumimoji="0" lang="zh-CN" altLang="en-US" sz="200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5" name="Rectangle 3"/>
          <p:cNvSpPr>
            <a:spLocks noChangeArrowheads="1"/>
          </p:cNvSpPr>
          <p:nvPr/>
        </p:nvSpPr>
        <p:spPr bwMode="auto">
          <a:xfrm>
            <a:off x="613093" y="809625"/>
            <a:ext cx="2011680" cy="645160"/>
          </a:xfrm>
          <a:prstGeom prst="rect">
            <a:avLst/>
          </a:prstGeom>
          <a:noFill/>
          <a:ln w="9525">
            <a:noFill/>
            <a:miter lim="800000"/>
          </a:ln>
          <a:effectLst/>
        </p:spPr>
        <p:txBody>
          <a:bodyPr wrap="none">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对特征的要求</a:t>
            </a:r>
            <a:endParaRPr kumimoji="0" lang="zh-CN" altLang="en-US"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9" name="Rectangle 3"/>
          <p:cNvSpPr>
            <a:spLocks noChangeArrowheads="1"/>
          </p:cNvSpPr>
          <p:nvPr/>
        </p:nvSpPr>
        <p:spPr bwMode="auto">
          <a:xfrm>
            <a:off x="613410" y="3846513"/>
            <a:ext cx="3679825" cy="645160"/>
          </a:xfrm>
          <a:prstGeom prst="rect">
            <a:avLst/>
          </a:prstGeom>
          <a:noFill/>
          <a:ln w="9525">
            <a:noFill/>
            <a:miter lim="800000"/>
          </a:ln>
          <a:effectLst/>
        </p:spPr>
        <p:txBody>
          <a:bodyPr wrap="none">
            <a:spAutoFit/>
          </a:bodyPr>
          <a:p>
            <a:pPr lvl="0" algn="l" fontAlgn="base">
              <a:lnSpc>
                <a:spcPct val="150000"/>
              </a:lnSpc>
              <a:buClrTx/>
              <a:buSzTx/>
              <a:buFont typeface="Arial" panose="020B0604020202020204" pitchFamily="34" charset="0"/>
              <a:defRPr/>
            </a:pPr>
            <a:r>
              <a:rPr lang="zh-CN" altLang="en-US" sz="2400" b="1"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对特征提取</a:t>
            </a:r>
            <a:r>
              <a:rPr lang="zh-CN" altLang="en-US" sz="2400" b="1"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a:t>
            </a:r>
            <a:r>
              <a:rPr lang="zh-CN" altLang="en-US" sz="2400" b="1"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数据降维方法</a:t>
            </a:r>
            <a:endParaRPr lang="zh-CN" altLang="en-US" sz="2400" b="1"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endParaRPr>
          </a:p>
        </p:txBody>
      </p:sp>
      <p:sp>
        <p:nvSpPr>
          <p:cNvPr id="14" name="Rectangle 2"/>
          <p:cNvSpPr>
            <a:spLocks noChangeArrowheads="1"/>
          </p:cNvSpPr>
          <p:nvPr/>
        </p:nvSpPr>
        <p:spPr bwMode="auto">
          <a:xfrm>
            <a:off x="1121728" y="4649629"/>
            <a:ext cx="8366125" cy="923290"/>
          </a:xfrm>
          <a:prstGeom prst="rect">
            <a:avLst/>
          </a:prstGeom>
          <a:noFill/>
          <a:ln w="9525" algn="ctr">
            <a:noFill/>
            <a:miter lim="800000"/>
          </a:ln>
        </p:spPr>
        <p:txBody>
          <a:bodyPr lIns="0" tIns="0" rIns="0" bIns="0" anchor="ctr">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 </a:t>
            </a:r>
            <a:r>
              <a:rPr kumimoji="0" lang="zh-CN" alt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主成分分析</a:t>
            </a:r>
            <a:r>
              <a:rPr kumimoji="0" lang="en-US" altLang="zh-CN"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(principal component analysis</a:t>
            </a:r>
            <a:r>
              <a:rPr kumimoji="0" lang="zh-CN" altLang="en-US"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PCA)</a:t>
            </a:r>
            <a:endParaRPr kumimoji="0" lang="en-US" altLang="zh-CN"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lang="en-US" altLang="zh-CN" sz="2000" b="1"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(2) </a:t>
            </a:r>
            <a:r>
              <a:rPr lang="zh-CN" altLang="en-US" sz="2000" b="1"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线性判别分析</a:t>
            </a:r>
            <a:r>
              <a:rPr lang="en-US" altLang="zh-CN" sz="2000" b="1"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(Linear Discriminant Analysis</a:t>
            </a:r>
            <a:r>
              <a:rPr lang="zh-CN" altLang="en-US" sz="2000" b="1"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a:t>
            </a:r>
            <a:r>
              <a:rPr lang="en-US" altLang="zh-CN" sz="2000" b="1"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LDA</a:t>
            </a:r>
            <a:r>
              <a:rPr lang="en-US" altLang="zh-CN" sz="2000" b="1"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t>)</a:t>
            </a:r>
            <a:endParaRPr kumimoji="0" lang="zh-CN" altLang="en-US" sz="20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3175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51510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
          <p:cNvSpPr txBox="1"/>
          <p:nvPr/>
        </p:nvSpPr>
        <p:spPr>
          <a:xfrm>
            <a:off x="2026285" y="2165985"/>
            <a:ext cx="8339455" cy="3046095"/>
          </a:xfrm>
          <a:prstGeom prst="rect">
            <a:avLst/>
          </a:prstGeom>
          <a:noFill/>
        </p:spPr>
        <p:txBody>
          <a:bodyPr wrap="square" rtlCol="0">
            <a:spAutoFit/>
            <a:scene3d>
              <a:camera prst="orthographicFront"/>
              <a:lightRig rig="threePt" dir="t"/>
            </a:scene3d>
          </a:bodyPr>
          <a:p>
            <a:pPr marL="514350" lvl="0" indent="-514350" algn="l">
              <a:lnSpc>
                <a:spcPct val="150000"/>
              </a:lnSpc>
              <a:buClrTx/>
              <a:buSzTx/>
              <a:buFont typeface="+mj-lt"/>
              <a:buAutoNum type="arabicPeriod"/>
            </a:pPr>
            <a:r>
              <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数据分析与预处理</a:t>
            </a:r>
            <a:endPar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endParaRPr>
          </a:p>
          <a:p>
            <a:pPr marL="514350" lvl="0" indent="-514350" algn="l">
              <a:lnSpc>
                <a:spcPct val="150000"/>
              </a:lnSpc>
              <a:buClrTx/>
              <a:buSzTx/>
              <a:buFont typeface="+mj-lt"/>
              <a:buAutoNum type="arabicPeriod"/>
            </a:pPr>
            <a:r>
              <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特征的选择与抽取</a:t>
            </a:r>
            <a:endPar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endParaRPr>
          </a:p>
          <a:p>
            <a:pPr marL="514350" lvl="0" indent="-514350" algn="l">
              <a:lnSpc>
                <a:spcPct val="150000"/>
              </a:lnSpc>
              <a:buClrTx/>
              <a:buSzTx/>
              <a:buFont typeface="+mj-lt"/>
              <a:buAutoNum type="arabicPeriod"/>
            </a:pPr>
            <a:r>
              <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分类模型的设计（学习算法的设计）</a:t>
            </a:r>
            <a:endPar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endParaRPr>
          </a:p>
          <a:p>
            <a:pPr marL="514350" lvl="0" indent="-514350" algn="l">
              <a:lnSpc>
                <a:spcPct val="150000"/>
              </a:lnSpc>
              <a:buClrTx/>
              <a:buSzTx/>
              <a:buFont typeface="+mj-lt"/>
              <a:buAutoNum type="arabicPeriod"/>
            </a:pPr>
            <a:r>
              <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分类</a:t>
            </a:r>
            <a:r>
              <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性能评价</a:t>
            </a:r>
            <a:endParaRPr lang="zh-CN" altLang="en-US" sz="32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endParaRPr>
          </a:p>
        </p:txBody>
      </p:sp>
      <p:grpSp>
        <p:nvGrpSpPr>
          <p:cNvPr id="5" name="组合 4"/>
          <p:cNvGrpSpPr/>
          <p:nvPr/>
        </p:nvGrpSpPr>
        <p:grpSpPr>
          <a:xfrm>
            <a:off x="3940897" y="721386"/>
            <a:ext cx="4084955" cy="745752"/>
            <a:chOff x="4053609" y="446137"/>
            <a:chExt cx="4084955" cy="745752"/>
          </a:xfrm>
        </p:grpSpPr>
        <p:sp>
          <p:nvSpPr>
            <p:cNvPr id="21" name="文本框 20"/>
            <p:cNvSpPr txBox="1"/>
            <p:nvPr/>
          </p:nvSpPr>
          <p:spPr>
            <a:xfrm>
              <a:off x="4053609" y="446137"/>
              <a:ext cx="4084955" cy="706755"/>
            </a:xfrm>
            <a:prstGeom prst="rect">
              <a:avLst/>
            </a:prstGeom>
            <a:noFill/>
          </p:spPr>
          <p:txBody>
            <a:bodyPr wrap="square" rtlCol="0">
              <a:spAutoFit/>
            </a:bodyPr>
            <a:p>
              <a:pPr algn="ctr"/>
              <a:r>
                <a:rPr lang="zh-CN" altLang="en-US" sz="4000" spc="300" dirty="0" smtClean="0">
                  <a:solidFill>
                    <a:srgbClr val="084772"/>
                  </a:solidFill>
                  <a:latin typeface="微软雅黑" panose="020B0503020204020204" pitchFamily="34" charset="-122"/>
                  <a:ea typeface="微软雅黑" panose="020B0503020204020204" pitchFamily="34" charset="-122"/>
                </a:rPr>
                <a:t>模式识别研究</a:t>
              </a:r>
              <a:endParaRPr lang="zh-CN" altLang="en-US" sz="4000" spc="300" dirty="0" smtClean="0">
                <a:solidFill>
                  <a:srgbClr val="08477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4053609" y="1191889"/>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5" name="矩形 4"/>
          <p:cNvSpPr/>
          <p:nvPr/>
        </p:nvSpPr>
        <p:spPr>
          <a:xfrm>
            <a:off x="613410" y="812800"/>
            <a:ext cx="9236710" cy="1938020"/>
          </a:xfrm>
          <a:prstGeom prst="rect">
            <a:avLst/>
          </a:prstGeom>
          <a:noFill/>
          <a:ln w="9525">
            <a:noFill/>
          </a:ln>
        </p:spPr>
        <p:txBody>
          <a:bodyPr wrap="square">
            <a:spAutoFit/>
          </a:bodyPr>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主成分分析（</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Principal Component Analysis</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PCA</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），是一种统计方法。通过正交变换将一组可能存在相关性的变量转换为一组线性不相关的变量，转换后的这组变量叫主成分。数据分析中常使用</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PCA</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给数据降维，它能在指定的损失范围内最大的简化属性。</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8436" name="矩形 5"/>
          <p:cNvSpPr/>
          <p:nvPr/>
        </p:nvSpPr>
        <p:spPr>
          <a:xfrm>
            <a:off x="613410" y="3131185"/>
            <a:ext cx="7473315" cy="1938020"/>
          </a:xfrm>
          <a:prstGeom prst="rect">
            <a:avLst/>
          </a:prstGeom>
          <a:noFill/>
          <a:ln w="9525">
            <a:noFill/>
          </a:ln>
        </p:spPr>
        <p:txBody>
          <a:bodyPr wrap="square">
            <a:spAutoFit/>
          </a:bodyPr>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主成分分析寻找的第一条坐标轴应是覆盖数据的最大方差位置。数据的最大方差给出了数据的最重要的信息。第二条坐标轴应与第一条坐标轴垂直，它就是覆盖数据次大差异性的坐标轴，即第二条坐标轴应与第一条坐标轴正交</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(orthogonal)</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8437" name="Picture 4"/>
          <p:cNvPicPr>
            <a:picLocks noChangeAspect="1"/>
          </p:cNvPicPr>
          <p:nvPr/>
        </p:nvPicPr>
        <p:blipFill>
          <a:blip r:embed="rId2"/>
          <a:stretch>
            <a:fillRect/>
          </a:stretch>
        </p:blipFill>
        <p:spPr>
          <a:xfrm>
            <a:off x="8615363" y="2381568"/>
            <a:ext cx="3398837" cy="4341812"/>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2"/>
          <a:stretch>
            <a:fillRect/>
          </a:stretch>
        </p:blipFill>
        <p:spPr>
          <a:xfrm>
            <a:off x="1290320" y="847725"/>
            <a:ext cx="8425180" cy="59055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2"/>
          <a:stretch>
            <a:fillRect/>
          </a:stretch>
        </p:blipFill>
        <p:spPr>
          <a:xfrm>
            <a:off x="1028700" y="988060"/>
            <a:ext cx="8444230" cy="586994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843280" y="991870"/>
            <a:ext cx="8028940" cy="573087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686435" y="931545"/>
            <a:ext cx="8294370" cy="584263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2"/>
          <a:stretch>
            <a:fillRect/>
          </a:stretch>
        </p:blipFill>
        <p:spPr>
          <a:xfrm>
            <a:off x="769620" y="830580"/>
            <a:ext cx="9194165" cy="588073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613410" y="2227580"/>
            <a:ext cx="6570345" cy="2861310"/>
          </a:xfrm>
          <a:prstGeom prst="rect">
            <a:avLst/>
          </a:prstGeom>
          <a:noFill/>
          <a:ln w="12700" cmpd="sng">
            <a:solidFill>
              <a:schemeClr val="accent1">
                <a:shade val="50000"/>
              </a:schemeClr>
            </a:solidFill>
            <a:prstDash val="solid"/>
          </a:ln>
        </p:spPr>
        <p:txBody>
          <a:bodyPr wrap="square" rtlCol="0" anchor="t">
            <a:spAutoFit/>
          </a:bodyPr>
          <a:p>
            <a:pPr lvl="0" algn="l">
              <a:lnSpc>
                <a:spcPct val="150000"/>
              </a:lnSpc>
              <a:spcBef>
                <a:spcPts val="0"/>
              </a:spcBef>
              <a:spcAft>
                <a:spcPts val="0"/>
              </a:spcAft>
              <a:buClrTx/>
              <a:buSzTx/>
              <a:buFontTx/>
            </a:pPr>
            <a:r>
              <a:rPr lang="en-US" altLang="zh-CN" sz="2000">
                <a:latin typeface="微软雅黑" panose="020B0503020204020204" pitchFamily="34" charset="-122"/>
                <a:ea typeface="微软雅黑" panose="020B0503020204020204" pitchFamily="34" charset="-122"/>
                <a:sym typeface="+mn-ea"/>
              </a:rPr>
              <a:t>pca = PCA(n_components=2)   #降到2维</a:t>
            </a:r>
            <a:endParaRPr lang="en-US" altLang="zh-CN" sz="2000">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ClrTx/>
              <a:buSzTx/>
              <a:buFontTx/>
            </a:pPr>
            <a:r>
              <a:rPr lang="en-US" altLang="zh-CN" sz="2000">
                <a:latin typeface="微软雅黑" panose="020B0503020204020204" pitchFamily="34" charset="-122"/>
                <a:ea typeface="微软雅黑" panose="020B0503020204020204" pitchFamily="34" charset="-122"/>
                <a:sym typeface="+mn-ea"/>
              </a:rPr>
              <a:t>pca.fit(X)                  </a:t>
            </a:r>
            <a:r>
              <a:rPr lang="en-US" altLang="zh-CN" sz="2000">
                <a:latin typeface="微软雅黑" panose="020B0503020204020204" pitchFamily="34" charset="-122"/>
                <a:ea typeface="微软雅黑" panose="020B0503020204020204" pitchFamily="34" charset="-122"/>
                <a:sym typeface="+mn-ea"/>
              </a:rPr>
              <a:t>                  </a:t>
            </a:r>
            <a:r>
              <a:rPr lang="en-US" altLang="zh-CN" sz="2000">
                <a:latin typeface="微软雅黑" panose="020B0503020204020204" pitchFamily="34" charset="-122"/>
                <a:ea typeface="微软雅黑" panose="020B0503020204020204" pitchFamily="34" charset="-122"/>
                <a:sym typeface="+mn-ea"/>
              </a:rPr>
              <a:t>#训练</a:t>
            </a:r>
            <a:endParaRPr lang="en-US" altLang="zh-CN" sz="2000">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ClrTx/>
              <a:buSzTx/>
              <a:buFontTx/>
            </a:pPr>
            <a:r>
              <a:rPr lang="en-US" altLang="zh-CN" sz="2000">
                <a:latin typeface="微软雅黑" panose="020B0503020204020204" pitchFamily="34" charset="-122"/>
                <a:ea typeface="微软雅黑" panose="020B0503020204020204" pitchFamily="34" charset="-122"/>
                <a:sym typeface="+mn-ea"/>
              </a:rPr>
              <a:t>newX=pca.fit_transform(X)   </a:t>
            </a:r>
            <a:r>
              <a:rPr lang="en-US" altLang="zh-CN" sz="2000">
                <a:latin typeface="微软雅黑" panose="020B0503020204020204" pitchFamily="34" charset="-122"/>
                <a:ea typeface="微软雅黑" panose="020B0503020204020204" pitchFamily="34" charset="-122"/>
                <a:sym typeface="+mn-ea"/>
              </a:rPr>
              <a:t>    </a:t>
            </a:r>
            <a:r>
              <a:rPr lang="en-US" altLang="zh-CN" sz="2000">
                <a:latin typeface="微软雅黑" panose="020B0503020204020204" pitchFamily="34" charset="-122"/>
                <a:ea typeface="微软雅黑" panose="020B0503020204020204" pitchFamily="34" charset="-122"/>
                <a:sym typeface="+mn-ea"/>
              </a:rPr>
              <a:t>#降维后的数据</a:t>
            </a:r>
            <a:endParaRPr lang="en-US" altLang="zh-CN" sz="2000">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ClrTx/>
              <a:buSzTx/>
              <a:buFontTx/>
            </a:pPr>
            <a:r>
              <a:rPr lang="en-US" altLang="zh-CN" sz="2000">
                <a:latin typeface="微软雅黑" panose="020B0503020204020204" pitchFamily="34" charset="-122"/>
                <a:ea typeface="微软雅黑" panose="020B0503020204020204" pitchFamily="34" charset="-122"/>
                <a:sym typeface="+mn-ea"/>
              </a:rPr>
              <a:t># PCA(copy=True, n_components=2, whiten=False)</a:t>
            </a:r>
            <a:endParaRPr lang="en-US" altLang="zh-CN" sz="2000">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ClrTx/>
              <a:buSzTx/>
              <a:buFontTx/>
            </a:pPr>
            <a:r>
              <a:rPr lang="en-US" altLang="zh-CN" sz="2000">
                <a:latin typeface="微软雅黑" panose="020B0503020204020204" pitchFamily="34" charset="-122"/>
                <a:ea typeface="微软雅黑" panose="020B0503020204020204" pitchFamily="34" charset="-122"/>
                <a:sym typeface="+mn-ea"/>
              </a:rPr>
              <a:t>print(pca.explained_variance_ratio_)  #输出贡献率</a:t>
            </a:r>
            <a:endParaRPr lang="en-US" altLang="zh-CN" sz="2000">
              <a:latin typeface="微软雅黑" panose="020B0503020204020204" pitchFamily="34" charset="-122"/>
              <a:ea typeface="微软雅黑" panose="020B0503020204020204" pitchFamily="34" charset="-122"/>
              <a:sym typeface="+mn-ea"/>
            </a:endParaRPr>
          </a:p>
          <a:p>
            <a:pPr lvl="0" algn="l">
              <a:lnSpc>
                <a:spcPct val="150000"/>
              </a:lnSpc>
              <a:spcBef>
                <a:spcPts val="0"/>
              </a:spcBef>
              <a:spcAft>
                <a:spcPts val="0"/>
              </a:spcAft>
              <a:buClrTx/>
              <a:buSzTx/>
              <a:buFontTx/>
            </a:pPr>
            <a:r>
              <a:rPr lang="en-US" altLang="zh-CN" sz="2000">
                <a:latin typeface="微软雅黑" panose="020B0503020204020204" pitchFamily="34" charset="-122"/>
                <a:ea typeface="微软雅黑" panose="020B0503020204020204" pitchFamily="34" charset="-122"/>
                <a:sym typeface="+mn-ea"/>
              </a:rPr>
              <a:t>print(newX)                  #输出降维后的数据</a:t>
            </a:r>
            <a:endParaRPr lang="en-US" altLang="zh-CN" sz="200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13410" y="1009650"/>
            <a:ext cx="6570345" cy="1014730"/>
          </a:xfrm>
          <a:prstGeom prst="rect">
            <a:avLst/>
          </a:prstGeom>
          <a:noFill/>
          <a:ln w="12700" cmpd="sng">
            <a:noFill/>
            <a:prstDash val="solid"/>
          </a:ln>
        </p:spPr>
        <p:txBody>
          <a:bodyPr wrap="square" rtlCol="0" anchor="t">
            <a:spAutoFit/>
          </a:bodyPr>
          <a:p>
            <a:pPr lvl="0" algn="l">
              <a:lnSpc>
                <a:spcPct val="150000"/>
              </a:lnSpc>
              <a:buClrTx/>
              <a:buSzTx/>
              <a:buFontTx/>
            </a:pPr>
            <a:r>
              <a:rPr lang="en-US" altLang="zh-CN" sz="2000">
                <a:latin typeface="微软雅黑" panose="020B0503020204020204" pitchFamily="34" charset="-122"/>
                <a:ea typeface="微软雅黑" panose="020B0503020204020204" pitchFamily="34" charset="-122"/>
                <a:sym typeface="+mn-ea"/>
              </a:rPr>
              <a:t>import numpy as np</a:t>
            </a:r>
            <a:endParaRPr lang="en-US" altLang="zh-CN" sz="2000">
              <a:latin typeface="微软雅黑" panose="020B0503020204020204" pitchFamily="34" charset="-122"/>
              <a:ea typeface="微软雅黑" panose="020B0503020204020204" pitchFamily="34" charset="-122"/>
              <a:sym typeface="+mn-ea"/>
            </a:endParaRPr>
          </a:p>
          <a:p>
            <a:pPr lvl="0" algn="l">
              <a:lnSpc>
                <a:spcPct val="150000"/>
              </a:lnSpc>
              <a:buClrTx/>
              <a:buSzTx/>
              <a:buFontTx/>
            </a:pPr>
            <a:r>
              <a:rPr lang="en-US" altLang="zh-CN" sz="2000">
                <a:latin typeface="微软雅黑" panose="020B0503020204020204" pitchFamily="34" charset="-122"/>
                <a:ea typeface="微软雅黑" panose="020B0503020204020204" pitchFamily="34" charset="-122"/>
                <a:sym typeface="+mn-ea"/>
              </a:rPr>
              <a:t>from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sklearn.decomposition</a:t>
            </a:r>
            <a:r>
              <a:rPr lang="en-US" altLang="zh-CN" sz="2000">
                <a:latin typeface="微软雅黑" panose="020B0503020204020204" pitchFamily="34" charset="-122"/>
                <a:ea typeface="微软雅黑" panose="020B0503020204020204" pitchFamily="34" charset="-122"/>
                <a:sym typeface="+mn-ea"/>
              </a:rPr>
              <a:t> import </a:t>
            </a: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PCA</a:t>
            </a:r>
            <a:endPar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7630160" y="771525"/>
            <a:ext cx="4486275" cy="6086475"/>
          </a:xfrm>
          <a:prstGeom prst="rect">
            <a:avLst/>
          </a:prstGeom>
        </p:spPr>
      </p:pic>
    </p:spTree>
  </p:cSld>
  <p:clrMapOvr>
    <a:masterClrMapping/>
  </p:clrMapOvr>
  <p:timing>
    <p:tnLst>
      <p:par>
        <p:cTn id="1" dur="indefinite" restart="never" nodeType="tmRoot"/>
      </p:par>
    </p:tnLst>
    <p:bldLst>
      <p:bldP spid="3"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29408"/>
            <a:ext cx="12191999" cy="460375"/>
            <a:chOff x="0" y="207343"/>
            <a:chExt cx="12191999" cy="460375"/>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173990" y="207343"/>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PCA</a:t>
              </a:r>
              <a:endPar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2"/>
          <a:stretch>
            <a:fillRect/>
          </a:stretch>
        </p:blipFill>
        <p:spPr>
          <a:xfrm>
            <a:off x="613410" y="905510"/>
            <a:ext cx="8219440" cy="58267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Fisher</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判别的基本思想</a:t>
              </a:r>
              <a:endPar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1036320"/>
            <a:ext cx="10836275" cy="3969385"/>
          </a:xfrm>
          <a:prstGeom prst="rect">
            <a:avLst/>
          </a:prstGeom>
          <a:noFill/>
        </p:spPr>
        <p:txBody>
          <a:bodyPr wrap="square" rtlCol="0" anchor="t">
            <a:spAutoFit/>
          </a:bodyPr>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Fisher判别分析（又称</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LDA</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Linear Discriminant Analysis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是根据方差分析的思想建立起来的一种线性分类判别法。由Fisher在1936年提出。该判别方法对总体的分布不做任何要求，适用面比较广。其基本思想包括：</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50000"/>
              </a:lnSpc>
              <a:buFont typeface="+mj-ea"/>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通过</a:t>
            </a: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线性变换</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把原始特征向量从高维空间投影到低维特征空间。通常是投影到</a:t>
            </a: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一维空间</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50000"/>
              </a:lnSpc>
              <a:buFont typeface="+mj-ea"/>
              <a:buAutoNum type="circleNumDbPlain"/>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要求投影后的特征数据在新的子空间上有</a:t>
            </a: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最小的类内距离</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以及</a:t>
            </a: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cs typeface="微软雅黑" panose="020B0503020204020204" pitchFamily="34" charset="-122"/>
              </a:rPr>
              <a:t>最大的类间距离</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，使得在该子空间上有最佳的可分离性。</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Fisher</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判别的基本思想</a:t>
              </a:r>
              <a:endPar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pic>
        <p:nvPicPr>
          <p:cNvPr id="2" name="图片 1"/>
          <p:cNvPicPr>
            <a:picLocks noChangeAspect="1"/>
          </p:cNvPicPr>
          <p:nvPr/>
        </p:nvPicPr>
        <p:blipFill>
          <a:blip r:embed="rId2"/>
          <a:stretch>
            <a:fillRect/>
          </a:stretch>
        </p:blipFill>
        <p:spPr>
          <a:xfrm>
            <a:off x="147955" y="1560195"/>
            <a:ext cx="4956175" cy="3912235"/>
          </a:xfrm>
          <a:prstGeom prst="rect">
            <a:avLst/>
          </a:prstGeom>
        </p:spPr>
      </p:pic>
      <p:sp>
        <p:nvSpPr>
          <p:cNvPr id="4" name="文本框 3"/>
          <p:cNvSpPr txBox="1"/>
          <p:nvPr/>
        </p:nvSpPr>
        <p:spPr>
          <a:xfrm>
            <a:off x="5104130" y="5890895"/>
            <a:ext cx="7077075" cy="645160"/>
          </a:xfrm>
          <a:prstGeom prst="rect">
            <a:avLst/>
          </a:prstGeom>
          <a:noFill/>
        </p:spPr>
        <p:txBody>
          <a:bodyPr wrap="square" rtlCol="0">
            <a:spAutoFit/>
          </a:bodyPr>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投影后可离性</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变差</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；图</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投影后可离性</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增强</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descr="20161022155924795_WPS图片"/>
          <p:cNvPicPr>
            <a:picLocks noChangeAspect="1"/>
          </p:cNvPicPr>
          <p:nvPr/>
        </p:nvPicPr>
        <p:blipFill>
          <a:blip r:embed="rId3"/>
          <a:stretch>
            <a:fillRect/>
          </a:stretch>
        </p:blipFill>
        <p:spPr>
          <a:xfrm rot="16200000">
            <a:off x="5659755" y="1874520"/>
            <a:ext cx="2786380" cy="3108960"/>
          </a:xfrm>
          <a:prstGeom prst="rect">
            <a:avLst/>
          </a:prstGeom>
          <a:ln w="12700" cmpd="sng">
            <a:solidFill>
              <a:schemeClr val="accent1">
                <a:shade val="50000"/>
              </a:schemeClr>
            </a:solidFill>
            <a:prstDash val="solid"/>
          </a:ln>
        </p:spPr>
      </p:pic>
      <p:pic>
        <p:nvPicPr>
          <p:cNvPr id="6" name="图片 5" descr="20161022155924796_WPS图片"/>
          <p:cNvPicPr>
            <a:picLocks noChangeAspect="1"/>
          </p:cNvPicPr>
          <p:nvPr/>
        </p:nvPicPr>
        <p:blipFill>
          <a:blip r:embed="rId4"/>
          <a:stretch>
            <a:fillRect/>
          </a:stretch>
        </p:blipFill>
        <p:spPr>
          <a:xfrm rot="16200000">
            <a:off x="8800465" y="1843405"/>
            <a:ext cx="2785745" cy="3171825"/>
          </a:xfrm>
          <a:prstGeom prst="rect">
            <a:avLst/>
          </a:prstGeom>
          <a:ln w="12700" cmpd="sng">
            <a:solidFill>
              <a:schemeClr val="accent1">
                <a:lumMod val="50000"/>
              </a:schemeClr>
            </a:solidFill>
            <a:prstDash val="solid"/>
          </a:ln>
        </p:spPr>
      </p:pic>
      <p:sp>
        <p:nvSpPr>
          <p:cNvPr id="12" name="文本框 11"/>
          <p:cNvSpPr txBox="1"/>
          <p:nvPr/>
        </p:nvSpPr>
        <p:spPr>
          <a:xfrm>
            <a:off x="6813550" y="4979670"/>
            <a:ext cx="859155" cy="460375"/>
          </a:xfrm>
          <a:prstGeom prst="rect">
            <a:avLst/>
          </a:prstGeom>
          <a:noFill/>
        </p:spPr>
        <p:txBody>
          <a:bodyPr wrap="none" rtlCol="0" anchor="t">
            <a:spAutoFit/>
          </a:bodyPr>
          <a:p>
            <a:r>
              <a:rPr lang="zh-CN" altLang="en-US" sz="24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4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a:t>
            </a:r>
            <a:endParaRPr lang="en-US" altLang="zh-CN" sz="24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0053320" y="4979670"/>
            <a:ext cx="885825" cy="460375"/>
          </a:xfrm>
          <a:prstGeom prst="rect">
            <a:avLst/>
          </a:prstGeom>
          <a:noFill/>
        </p:spPr>
        <p:txBody>
          <a:bodyPr wrap="none" rtlCol="0" anchor="t">
            <a:spAutoFit/>
          </a:bodyPr>
          <a:p>
            <a:r>
              <a:rPr lang="zh-CN" altLang="en-US" sz="24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图</a:t>
            </a:r>
            <a:r>
              <a:rPr lang="en-US" altLang="zh-CN" sz="24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a:t>
            </a:r>
            <a:endParaRPr lang="en-US" altLang="zh-CN" sz="240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3145790" y="966470"/>
            <a:ext cx="6888480" cy="460375"/>
          </a:xfrm>
          <a:prstGeom prst="rect">
            <a:avLst/>
          </a:prstGeom>
          <a:noFill/>
        </p:spPr>
        <p:txBody>
          <a:bodyPr wrap="none" rtlCol="0" anchor="t">
            <a:spAutoFit/>
          </a:bodyPr>
          <a:p>
            <a:r>
              <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通过线性变换，将二维空间数据投影到一维空间。</a:t>
            </a:r>
            <a:endParaRPr lang="zh-CN" altLang="en-US" sz="24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to="" calcmode="lin" valueType="num">
                                      <p:cBhvr>
                                        <p:cTn id="18" dur="1" fill="hold"/>
                                        <p:tgtEl>
                                          <p:spTgt spid="12"/>
                                        </p:tgtEl>
                                      </p:cBhvr>
                                    </p:anim>
                                  </p:childTnLst>
                                </p:cTn>
                              </p:par>
                              <p:par>
                                <p:cTn id="19" presetID="24"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to="" calcmode="lin" valueType="num">
                                      <p:cBhvr>
                                        <p:cTn id="21" dur="1" fill="hold"/>
                                        <p:tgtEl>
                                          <p:spTgt spid="5"/>
                                        </p:tgtEl>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to="" calcmode="lin" valueType="num">
                                      <p:cBhvr>
                                        <p:cTn id="26" dur="1" fill="hold"/>
                                        <p:tgtEl>
                                          <p:spTgt spid="6"/>
                                        </p:tgtEl>
                                      </p:cBhvr>
                                    </p:anim>
                                  </p:childTnLst>
                                </p:cTn>
                              </p:par>
                              <p:par>
                                <p:cTn id="27" presetID="24"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to="" calcmode="lin" valueType="num">
                                      <p:cBhvr>
                                        <p:cTn id="29" dur="1" fill="hold"/>
                                        <p:tgtEl>
                                          <p:spTgt spid="13"/>
                                        </p:tgtEl>
                                      </p:cBhvr>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 grpId="0"/>
      <p:bldP spid="12" grpId="1"/>
      <p:bldP spid="13" grpId="0"/>
      <p:bldP spid="13"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122295" y="721360"/>
            <a:ext cx="5931535" cy="745752"/>
            <a:chOff x="4053609" y="446137"/>
            <a:chExt cx="4084782" cy="745752"/>
          </a:xfrm>
        </p:grpSpPr>
        <p:sp>
          <p:nvSpPr>
            <p:cNvPr id="21" name="文本框 20"/>
            <p:cNvSpPr txBox="1"/>
            <p:nvPr/>
          </p:nvSpPr>
          <p:spPr>
            <a:xfrm>
              <a:off x="4496153" y="446137"/>
              <a:ext cx="3367617" cy="706755"/>
            </a:xfrm>
            <a:prstGeom prst="rect">
              <a:avLst/>
            </a:prstGeom>
            <a:noFill/>
          </p:spPr>
          <p:txBody>
            <a:bodyPr wrap="square" rtlCol="0">
              <a:spAutoFit/>
            </a:bodyPr>
            <a:lstStyle/>
            <a:p>
              <a:r>
                <a:rPr lang="zh-CN" altLang="en-US" sz="4000" spc="300" dirty="0" smtClean="0">
                  <a:solidFill>
                    <a:srgbClr val="084772"/>
                  </a:solidFill>
                  <a:latin typeface="微软雅黑" panose="020B0503020204020204" pitchFamily="34" charset="-122"/>
                  <a:ea typeface="微软雅黑" panose="020B0503020204020204" pitchFamily="34" charset="-122"/>
                </a:rPr>
                <a:t>特征的选择和抽取</a:t>
              </a:r>
              <a:endParaRPr lang="zh-CN" altLang="en-US" sz="4000" spc="300" dirty="0" smtClean="0">
                <a:solidFill>
                  <a:srgbClr val="08477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4053609" y="1191889"/>
              <a:ext cx="4084782" cy="0"/>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grpSp>
      <p:pic>
        <p:nvPicPr>
          <p:cNvPr id="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3919855" y="2019300"/>
            <a:ext cx="3004185" cy="2306955"/>
          </a:xfrm>
          <a:prstGeom prst="rect">
            <a:avLst/>
          </a:prstGeom>
          <a:noFill/>
        </p:spPr>
        <p:txBody>
          <a:bodyPr wrap="square" rtlCol="0">
            <a:spAutoFit/>
            <a:scene3d>
              <a:camera prst="orthographicFront"/>
              <a:lightRig rig="threePt" dir="t"/>
            </a:scene3d>
          </a:bodyPr>
          <a:p>
            <a:pPr marL="514350" lvl="0" indent="-514350" algn="l">
              <a:lnSpc>
                <a:spcPct val="200000"/>
              </a:lnSpc>
              <a:buClrTx/>
              <a:buSzTx/>
              <a:buFont typeface="Arial" panose="020B0604020202020204" pitchFamily="34" charset="0"/>
              <a:buChar char="•"/>
            </a:pPr>
            <a:r>
              <a:rPr lang="zh-CN" altLang="en-US" sz="36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特征选择</a:t>
            </a:r>
            <a:endParaRPr lang="zh-CN" altLang="en-US" sz="36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endParaRPr>
          </a:p>
          <a:p>
            <a:pPr marL="514350" lvl="0" indent="-514350" algn="l">
              <a:lnSpc>
                <a:spcPct val="200000"/>
              </a:lnSpc>
              <a:buClrTx/>
              <a:buSzTx/>
              <a:buFont typeface="Arial" panose="020B0604020202020204" pitchFamily="34" charset="0"/>
              <a:buChar char="•"/>
            </a:pPr>
            <a:r>
              <a:rPr lang="zh-CN" altLang="en-US" sz="36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rPr>
              <a:t>特征抽取</a:t>
            </a:r>
            <a:endParaRPr lang="zh-CN" altLang="en-US" sz="3600" b="1" spc="3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949960"/>
            <a:ext cx="645985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问题描述：</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084580" y="1662430"/>
            <a:ext cx="10365105" cy="2399665"/>
          </a:xfrm>
          <a:prstGeom prst="rect">
            <a:avLst/>
          </a:prstGeom>
          <a:noFill/>
        </p:spPr>
        <p:txBody>
          <a:bodyPr wrap="square" rtlCol="0" anchor="t">
            <a:spAutoFit/>
          </a:bodyPr>
          <a:p>
            <a:pPr marL="0" marR="0" lvl="1" indent="0" algn="l" defTabSz="914400" rtl="0" fontAlgn="base">
              <a:lnSpc>
                <a:spcPct val="150000"/>
              </a:lnSpc>
              <a:spcBef>
                <a:spcPts val="0"/>
              </a:spcBef>
              <a:spcAft>
                <a:spcPct val="0"/>
              </a:spcAft>
              <a:buClr>
                <a:schemeClr val="accent1"/>
              </a:buClr>
              <a:buSzPct val="80000"/>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假设有一</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集合</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Г</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包含</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维样本</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30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X</a:t>
            </a:r>
            <a:r>
              <a:rPr lang="en-US" altLang="zh-CN" sz="2000" baseline="30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 X</a:t>
            </a:r>
            <a:r>
              <a:rPr lang="en-US" altLang="zh-CN" sz="2000" baseline="30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个属于</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ω</a:t>
            </a:r>
            <a:r>
              <a:rPr lang="en-US" altLang="zh-CN" sz="200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的样本记为子集</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Г</a:t>
            </a:r>
            <a:r>
              <a:rPr lang="en-US" altLang="zh-CN" sz="200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个属于</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ω</a:t>
            </a:r>
            <a:r>
              <a:rPr lang="en-US" altLang="zh-CN" sz="200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的样本记为子集</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Г</a:t>
            </a:r>
            <a:r>
              <a:rPr lang="en-US" altLang="zh-CN" sz="2000" baseline="-25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。求取</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线性变换：</a:t>
            </a:r>
            <a:endParaRPr kumimoji="0" lang="zh-CN" altLang="en-US"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fontAlgn="base">
              <a:lnSpc>
                <a:spcPct val="150000"/>
              </a:lnSpc>
              <a:spcBef>
                <a:spcPts val="0"/>
              </a:spcBef>
              <a:spcAft>
                <a:spcPct val="0"/>
              </a:spcAft>
              <a:buClr>
                <a:schemeClr val="accent1"/>
              </a:buClr>
              <a:buSzPct val="80000"/>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kumimoji="0" lang="en-US" altLang="zh-CN" sz="20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1" indent="0" algn="l" defTabSz="914400" rtl="0" fontAlgn="base">
              <a:lnSpc>
                <a:spcPct val="150000"/>
              </a:lnSpc>
              <a:spcBef>
                <a:spcPts val="0"/>
              </a:spcBef>
              <a:spcAft>
                <a:spcPct val="0"/>
              </a:spcAft>
              <a:buClr>
                <a:schemeClr val="accent1"/>
              </a:buClr>
              <a:buSzPct val="80000"/>
              <a:buNone/>
              <a:defRPr/>
            </a:pP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将</a:t>
            </a:r>
            <a:r>
              <a:rPr lang="en-US" altLang="zh-CN"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维样本数据</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投影到一维数据</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y</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要求：</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投影后同一类的数据</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更加聚拢</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，而不同类的数据</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更加分离</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。即，求取一组满足上述要求的</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最佳</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变换向量</a:t>
            </a:r>
            <a:r>
              <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3" name="对象 2">
            <a:hlinkClick r:id="" action="ppaction://ole?verb="/>
          </p:cNvPr>
          <p:cNvGraphicFramePr>
            <a:graphicFrameLocks noChangeAspect="1"/>
          </p:cNvGraphicFramePr>
          <p:nvPr/>
        </p:nvGraphicFramePr>
        <p:xfrm>
          <a:off x="3301048" y="2683828"/>
          <a:ext cx="4686935" cy="459740"/>
        </p:xfrm>
        <a:graphic>
          <a:graphicData uri="http://schemas.openxmlformats.org/presentationml/2006/ole">
            <mc:AlternateContent xmlns:mc="http://schemas.openxmlformats.org/markup-compatibility/2006">
              <mc:Choice xmlns:v="urn:schemas-microsoft-com:vml" Requires="v">
                <p:oleObj spid="_x0000_s1025" name="" r:id="rId2" imgW="2463165" imgH="241300" progId="Equation.KSEE3">
                  <p:embed/>
                </p:oleObj>
              </mc:Choice>
              <mc:Fallback>
                <p:oleObj name="" r:id="rId2" imgW="2463165" imgH="241300" progId="Equation.KSEE3">
                  <p:embed/>
                  <p:pic>
                    <p:nvPicPr>
                      <p:cNvPr id="0" name="图片 1024"/>
                      <p:cNvPicPr/>
                      <p:nvPr/>
                    </p:nvPicPr>
                    <p:blipFill>
                      <a:blip r:embed="rId3"/>
                      <a:stretch>
                        <a:fillRect/>
                      </a:stretch>
                    </p:blipFill>
                    <p:spPr>
                      <a:xfrm>
                        <a:off x="3301048" y="2683828"/>
                        <a:ext cx="4686935" cy="45974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7272338" y="3569653"/>
          <a:ext cx="2038985" cy="492125"/>
        </p:xfrm>
        <a:graphic>
          <a:graphicData uri="http://schemas.openxmlformats.org/presentationml/2006/ole">
            <mc:AlternateContent xmlns:mc="http://schemas.openxmlformats.org/markup-compatibility/2006">
              <mc:Choice xmlns:v="urn:schemas-microsoft-com:vml" Requires="v">
                <p:oleObj spid="_x0000_s1026" name="" r:id="rId4" imgW="1016000" imgH="241300" progId="Equation.KSEE3">
                  <p:embed/>
                </p:oleObj>
              </mc:Choice>
              <mc:Fallback>
                <p:oleObj name="" r:id="rId4" imgW="1016000" imgH="241300" progId="Equation.KSEE3">
                  <p:embed/>
                  <p:pic>
                    <p:nvPicPr>
                      <p:cNvPr id="0" name="图片 1025"/>
                      <p:cNvPicPr/>
                      <p:nvPr/>
                    </p:nvPicPr>
                    <p:blipFill>
                      <a:blip r:embed="rId5"/>
                      <a:stretch>
                        <a:fillRect/>
                      </a:stretch>
                    </p:blipFill>
                    <p:spPr>
                      <a:xfrm>
                        <a:off x="7272338" y="3569653"/>
                        <a:ext cx="2038985" cy="492125"/>
                      </a:xfrm>
                      <a:prstGeom prst="rect">
                        <a:avLst/>
                      </a:prstGeom>
                    </p:spPr>
                  </p:pic>
                </p:oleObj>
              </mc:Fallback>
            </mc:AlternateContent>
          </a:graphicData>
        </a:graphic>
      </p:graphicFrame>
      <p:sp>
        <p:nvSpPr>
          <p:cNvPr id="6" name="文本框 5"/>
          <p:cNvSpPr txBox="1"/>
          <p:nvPr/>
        </p:nvSpPr>
        <p:spPr>
          <a:xfrm>
            <a:off x="536575" y="4062095"/>
            <a:ext cx="645985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判别的应用</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730250" y="4883150"/>
            <a:ext cx="2451100" cy="675640"/>
          </a:xfrm>
          <a:prstGeom prst="rect">
            <a:avLst/>
          </a:prstGeom>
          <a:noFill/>
          <a:ln w="12700" cmpd="sng">
            <a:solidFill>
              <a:schemeClr val="accent1">
                <a:shade val="50000"/>
              </a:schemeClr>
            </a:solidFill>
            <a:prstDash val="solid"/>
          </a:ln>
        </p:spPr>
        <p:txBody>
          <a:bodyPr wrap="square" rtlCol="0">
            <a:spAutoFit/>
          </a:bodyPr>
          <a:p>
            <a:pPr algn="ctr"/>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样本数据集</a:t>
            </a:r>
            <a:r>
              <a:rPr lang="en-US" altLang="zh-CN"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（类别为</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ω</a:t>
            </a:r>
            <a:r>
              <a:rPr lang="en-US" altLang="zh-CN" sz="2000" baseline="-25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，ω</a:t>
            </a:r>
            <a:r>
              <a:rPr lang="en-US" altLang="zh-CN" sz="2000" baseline="-25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3647440" y="5328285"/>
            <a:ext cx="2668905" cy="368300"/>
          </a:xfrm>
          <a:prstGeom prst="rect">
            <a:avLst/>
          </a:prstGeom>
          <a:noFill/>
          <a:ln w="12700" cmpd="sng">
            <a:solidFill>
              <a:schemeClr val="accent1">
                <a:shade val="50000"/>
              </a:schemeClr>
            </a:solidFill>
            <a:prstDash val="solid"/>
          </a:ln>
        </p:spPr>
        <p:txBody>
          <a:bodyPr wrap="square" rtlCol="0">
            <a:spAutoFit/>
          </a:bodyPr>
          <a:p>
            <a:pPr algn="l"/>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求取</a:t>
            </a:r>
            <a:endPar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文本框 13"/>
          <p:cNvSpPr txBox="1"/>
          <p:nvPr/>
        </p:nvSpPr>
        <p:spPr>
          <a:xfrm>
            <a:off x="730250" y="5696585"/>
            <a:ext cx="2451100" cy="368300"/>
          </a:xfrm>
          <a:prstGeom prst="rect">
            <a:avLst/>
          </a:prstGeom>
          <a:noFill/>
          <a:ln w="12700" cmpd="sng">
            <a:solidFill>
              <a:schemeClr val="accent1">
                <a:shade val="50000"/>
              </a:schemeClr>
            </a:solidFill>
            <a:prstDash val="solid"/>
          </a:ln>
        </p:spPr>
        <p:txBody>
          <a:bodyPr wrap="square" rtlCol="0">
            <a:spAutoFit/>
          </a:bodyPr>
          <a:p>
            <a:pPr algn="ctr"/>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类内紧密；类间疏离</a:t>
            </a:r>
            <a:endPar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文本框 14"/>
          <p:cNvSpPr txBox="1"/>
          <p:nvPr/>
        </p:nvSpPr>
        <p:spPr>
          <a:xfrm>
            <a:off x="6786880" y="4707255"/>
            <a:ext cx="2866390" cy="368300"/>
          </a:xfrm>
          <a:prstGeom prst="rect">
            <a:avLst/>
          </a:prstGeom>
          <a:noFill/>
          <a:ln w="12700" cmpd="sng">
            <a:solidFill>
              <a:schemeClr val="accent1">
                <a:shade val="50000"/>
              </a:schemeClr>
            </a:solidFill>
            <a:prstDash val="solid"/>
          </a:ln>
        </p:spPr>
        <p:txBody>
          <a:bodyPr wrap="square" rtlCol="0">
            <a:spAutoFit/>
          </a:bodyPr>
          <a:p>
            <a:pPr algn="ct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待分类数据</a:t>
            </a:r>
            <a:r>
              <a:rPr lang="en-US" altLang="zh-CN"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baseline="30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a:t>
            </a:r>
            <a:r>
              <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（类别未知）</a:t>
            </a:r>
            <a:endParaRPr lang="zh-CN" altLang="en-US"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文本框 16"/>
          <p:cNvSpPr txBox="1"/>
          <p:nvPr/>
        </p:nvSpPr>
        <p:spPr>
          <a:xfrm>
            <a:off x="6778625" y="5352415"/>
            <a:ext cx="2874645" cy="368300"/>
          </a:xfrm>
          <a:prstGeom prst="rect">
            <a:avLst/>
          </a:prstGeom>
          <a:noFill/>
          <a:ln w="12700" cmpd="sng">
            <a:solidFill>
              <a:schemeClr val="accent1">
                <a:shade val="50000"/>
              </a:schemeClr>
            </a:solidFill>
            <a:prstDash val="solid"/>
          </a:ln>
        </p:spPr>
        <p:txBody>
          <a:bodyPr wrap="square" rtlCol="0">
            <a:spAutoFit/>
          </a:bodyPr>
          <a:p>
            <a:pPr algn="l"/>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实现线性变换：</a:t>
            </a:r>
            <a:endPar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文本框 17"/>
          <p:cNvSpPr txBox="1"/>
          <p:nvPr/>
        </p:nvSpPr>
        <p:spPr>
          <a:xfrm>
            <a:off x="10115550" y="5352415"/>
            <a:ext cx="1904365" cy="368300"/>
          </a:xfrm>
          <a:prstGeom prst="rect">
            <a:avLst/>
          </a:prstGeom>
          <a:noFill/>
          <a:ln w="12700" cmpd="sng">
            <a:solidFill>
              <a:schemeClr val="accent1">
                <a:shade val="50000"/>
              </a:schemeClr>
            </a:solidFill>
            <a:prstDash val="solid"/>
          </a:ln>
        </p:spPr>
        <p:txBody>
          <a:bodyPr wrap="square" rtlCol="0">
            <a:spAutoFit/>
          </a:bodyPr>
          <a:p>
            <a:pPr algn="ctr"/>
            <a:r>
              <a:rPr lang="zh-CN" altLang="en-US"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设定分类阈值</a:t>
            </a:r>
            <a:r>
              <a:rPr lang="en-US" altLang="zh-CN"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Tc</a:t>
            </a:r>
            <a:endParaRPr lang="en-US" altLang="zh-CN"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1" name="对象 20">
            <a:hlinkClick r:id="" action="ppaction://ole?verb="/>
          </p:cNvPr>
          <p:cNvGraphicFramePr>
            <a:graphicFrameLocks noChangeAspect="1"/>
          </p:cNvGraphicFramePr>
          <p:nvPr/>
        </p:nvGraphicFramePr>
        <p:xfrm>
          <a:off x="4241800" y="5280660"/>
          <a:ext cx="1920240" cy="463550"/>
        </p:xfrm>
        <a:graphic>
          <a:graphicData uri="http://schemas.openxmlformats.org/presentationml/2006/ole">
            <mc:AlternateContent xmlns:mc="http://schemas.openxmlformats.org/markup-compatibility/2006">
              <mc:Choice xmlns:v="urn:schemas-microsoft-com:vml" Requires="v">
                <p:oleObj spid="_x0000_s22" name="" r:id="rId6" imgW="1016000" imgH="241300" progId="Equation.KSEE3">
                  <p:embed/>
                </p:oleObj>
              </mc:Choice>
              <mc:Fallback>
                <p:oleObj name="" r:id="rId6" imgW="1016000" imgH="241300" progId="Equation.KSEE3">
                  <p:embed/>
                  <p:pic>
                    <p:nvPicPr>
                      <p:cNvPr id="0" name="图片 1025"/>
                      <p:cNvPicPr/>
                      <p:nvPr/>
                    </p:nvPicPr>
                    <p:blipFill>
                      <a:blip r:embed="rId5"/>
                      <a:stretch>
                        <a:fillRect/>
                      </a:stretch>
                    </p:blipFill>
                    <p:spPr>
                      <a:xfrm>
                        <a:off x="4241800" y="5280660"/>
                        <a:ext cx="1920240" cy="46355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8457883" y="5370195"/>
          <a:ext cx="951230" cy="350520"/>
        </p:xfrm>
        <a:graphic>
          <a:graphicData uri="http://schemas.openxmlformats.org/presentationml/2006/ole">
            <mc:AlternateContent xmlns:mc="http://schemas.openxmlformats.org/markup-compatibility/2006">
              <mc:Choice xmlns:v="urn:schemas-microsoft-com:vml" Requires="v">
                <p:oleObj spid="_x0000_s27" name="" r:id="rId7" imgW="622300" imgH="228600" progId="Equation.KSEE3">
                  <p:embed/>
                </p:oleObj>
              </mc:Choice>
              <mc:Fallback>
                <p:oleObj name="" r:id="rId7" imgW="622300" imgH="228600" progId="Equation.KSEE3">
                  <p:embed/>
                  <p:pic>
                    <p:nvPicPr>
                      <p:cNvPr id="0" name="图片 1024"/>
                      <p:cNvPicPr/>
                      <p:nvPr/>
                    </p:nvPicPr>
                    <p:blipFill>
                      <a:blip r:embed="rId8"/>
                      <a:stretch>
                        <a:fillRect/>
                      </a:stretch>
                    </p:blipFill>
                    <p:spPr>
                      <a:xfrm>
                        <a:off x="8457883" y="5370195"/>
                        <a:ext cx="951230" cy="350520"/>
                      </a:xfrm>
                      <a:prstGeom prst="rect">
                        <a:avLst/>
                      </a:prstGeom>
                    </p:spPr>
                  </p:pic>
                </p:oleObj>
              </mc:Fallback>
            </mc:AlternateContent>
          </a:graphicData>
        </a:graphic>
      </p:graphicFrame>
      <p:sp>
        <p:nvSpPr>
          <p:cNvPr id="28" name="右大括号 27"/>
          <p:cNvSpPr/>
          <p:nvPr/>
        </p:nvSpPr>
        <p:spPr>
          <a:xfrm>
            <a:off x="3181350" y="5210810"/>
            <a:ext cx="151765" cy="650875"/>
          </a:xfrm>
          <a:prstGeom prst="rightBrace">
            <a:avLst/>
          </a:prstGeom>
          <a:ln w="25400"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29" name="直接箭头连接符 28"/>
          <p:cNvCxnSpPr>
            <a:stCxn id="28" idx="1"/>
          </p:cNvCxnSpPr>
          <p:nvPr/>
        </p:nvCxnSpPr>
        <p:spPr>
          <a:xfrm>
            <a:off x="3333115" y="5536565"/>
            <a:ext cx="314325" cy="0"/>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316345" y="5507990"/>
            <a:ext cx="462280" cy="4445"/>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9653270" y="5503545"/>
            <a:ext cx="462280" cy="4445"/>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8079105" y="5075555"/>
            <a:ext cx="1905" cy="2838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8077200" y="5738495"/>
            <a:ext cx="1905" cy="2838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流程图: 决策 35"/>
          <p:cNvSpPr/>
          <p:nvPr/>
        </p:nvSpPr>
        <p:spPr>
          <a:xfrm>
            <a:off x="7132955" y="6022340"/>
            <a:ext cx="1889760" cy="53149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y</a:t>
            </a:r>
            <a:r>
              <a:rPr lang="en-US" altLang="zh-CN"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u</a:t>
            </a:r>
            <a:r>
              <a:rPr lang="en-US" altLang="zh-CN">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≥Tc</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7" name="直接箭头连接符 36"/>
          <p:cNvCxnSpPr/>
          <p:nvPr/>
        </p:nvCxnSpPr>
        <p:spPr>
          <a:xfrm flipH="1">
            <a:off x="6604000" y="6269990"/>
            <a:ext cx="530860" cy="114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9022715" y="6281420"/>
            <a:ext cx="553085" cy="1079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40" name="对象 39">
            <a:hlinkClick r:id="" action="ppaction://ole?verb="/>
          </p:cNvPr>
          <p:cNvGraphicFramePr>
            <a:graphicFrameLocks noChangeAspect="1"/>
          </p:cNvGraphicFramePr>
          <p:nvPr/>
        </p:nvGraphicFramePr>
        <p:xfrm>
          <a:off x="5671185" y="6082030"/>
          <a:ext cx="932815" cy="409575"/>
        </p:xfrm>
        <a:graphic>
          <a:graphicData uri="http://schemas.openxmlformats.org/presentationml/2006/ole">
            <mc:AlternateContent xmlns:mc="http://schemas.openxmlformats.org/markup-compatibility/2006">
              <mc:Choice xmlns:v="urn:schemas-microsoft-com:vml" Requires="v">
                <p:oleObj spid="_x0000_s1027" name="" r:id="rId9" imgW="520700" imgH="228600" progId="Equation.KSEE3">
                  <p:embed/>
                </p:oleObj>
              </mc:Choice>
              <mc:Fallback>
                <p:oleObj name="" r:id="rId9" imgW="520700" imgH="228600" progId="Equation.KSEE3">
                  <p:embed/>
                  <p:pic>
                    <p:nvPicPr>
                      <p:cNvPr id="0" name="图片 1026"/>
                      <p:cNvPicPr/>
                      <p:nvPr/>
                    </p:nvPicPr>
                    <p:blipFill>
                      <a:blip r:embed="rId10"/>
                      <a:stretch>
                        <a:fillRect/>
                      </a:stretch>
                    </p:blipFill>
                    <p:spPr>
                      <a:xfrm>
                        <a:off x="5671185" y="6082030"/>
                        <a:ext cx="932815" cy="409575"/>
                      </a:xfrm>
                      <a:prstGeom prst="rect">
                        <a:avLst/>
                      </a:prstGeom>
                      <a:ln w="15875" cmpd="sng">
                        <a:solidFill>
                          <a:srgbClr val="FF0000"/>
                        </a:solidFill>
                        <a:prstDash val="solid"/>
                      </a:ln>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9564370" y="6070600"/>
          <a:ext cx="955675" cy="409575"/>
        </p:xfrm>
        <a:graphic>
          <a:graphicData uri="http://schemas.openxmlformats.org/presentationml/2006/ole">
            <mc:AlternateContent xmlns:mc="http://schemas.openxmlformats.org/markup-compatibility/2006">
              <mc:Choice xmlns:v="urn:schemas-microsoft-com:vml" Requires="v">
                <p:oleObj spid="_x0000_s4" name="" r:id="rId11" imgW="533400" imgH="228600" progId="Equation.KSEE3">
                  <p:embed/>
                </p:oleObj>
              </mc:Choice>
              <mc:Fallback>
                <p:oleObj name="" r:id="rId11" imgW="533400" imgH="228600" progId="Equation.KSEE3">
                  <p:embed/>
                  <p:pic>
                    <p:nvPicPr>
                      <p:cNvPr id="0" name="图片 1026"/>
                      <p:cNvPicPr/>
                      <p:nvPr/>
                    </p:nvPicPr>
                    <p:blipFill>
                      <a:blip r:embed="rId12"/>
                      <a:stretch>
                        <a:fillRect/>
                      </a:stretch>
                    </p:blipFill>
                    <p:spPr>
                      <a:xfrm>
                        <a:off x="9564370" y="6070600"/>
                        <a:ext cx="955675" cy="409575"/>
                      </a:xfrm>
                      <a:prstGeom prst="rect">
                        <a:avLst/>
                      </a:prstGeom>
                      <a:ln w="15875" cmpd="sng">
                        <a:solidFill>
                          <a:srgbClr val="FF0000"/>
                        </a:solidFill>
                        <a:prstDash val="soli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par>
                                <p:cTn id="12" presetID="3"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par>
                                <p:cTn id="15" presetID="3"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strVal val="#ppt_h"/>
                                          </p:val>
                                        </p:tav>
                                        <p:tav tm="100000">
                                          <p:val>
                                            <p:strVal val="#ppt_h"/>
                                          </p:val>
                                        </p:tav>
                                      </p:tavLst>
                                    </p:anim>
                                  </p:childTnLst>
                                </p:cTn>
                              </p:par>
                              <p:par>
                                <p:cTn id="30" presetID="17"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strVal val="#ppt_h"/>
                                          </p:val>
                                        </p:tav>
                                        <p:tav tm="100000">
                                          <p:val>
                                            <p:strVal val="#ppt_h"/>
                                          </p:val>
                                        </p:tav>
                                      </p:tavLst>
                                    </p:anim>
                                  </p:childTnLst>
                                </p:cTn>
                              </p:par>
                              <p:par>
                                <p:cTn id="44" presetID="17" presetClass="entr" presetSubtype="1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strVal val="#ppt_h"/>
                                          </p:val>
                                        </p:tav>
                                        <p:tav tm="100000">
                                          <p:val>
                                            <p:strVal val="#ppt_h"/>
                                          </p:val>
                                        </p:tav>
                                      </p:tavLst>
                                    </p:anim>
                                  </p:childTnLst>
                                </p:cTn>
                              </p:par>
                              <p:par>
                                <p:cTn id="48" presetID="17" presetClass="entr" presetSubtype="1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7" presetClass="entr" presetSubtype="10" fill="hold" nodeType="click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strVal val="#ppt_h"/>
                                          </p:val>
                                        </p:tav>
                                        <p:tav tm="100000">
                                          <p:val>
                                            <p:strVal val="#ppt_h"/>
                                          </p:val>
                                        </p:tav>
                                      </p:tavLst>
                                    </p:anim>
                                  </p:childTnLst>
                                </p:cTn>
                              </p:par>
                              <p:par>
                                <p:cTn id="58" presetID="17" presetClass="entr" presetSubtype="1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ppt_w</p:attrName>
                                        </p:attrNameLst>
                                      </p:cBhvr>
                                      <p:tavLst>
                                        <p:tav tm="0">
                                          <p:val>
                                            <p:fltVal val="0"/>
                                          </p:val>
                                        </p:tav>
                                        <p:tav tm="100000">
                                          <p:val>
                                            <p:strVal val="#ppt_w"/>
                                          </p:val>
                                        </p:tav>
                                      </p:tavLst>
                                    </p:anim>
                                    <p:anim calcmode="lin" valueType="num">
                                      <p:cBhvr>
                                        <p:cTn id="61" dur="500" fill="hold"/>
                                        <p:tgtEl>
                                          <p:spTgt spid="17"/>
                                        </p:tgtEl>
                                        <p:attrNameLst>
                                          <p:attrName>ppt_h</p:attrName>
                                        </p:attrNameLst>
                                      </p:cBhvr>
                                      <p:tavLst>
                                        <p:tav tm="0">
                                          <p:val>
                                            <p:strVal val="#ppt_h"/>
                                          </p:val>
                                        </p:tav>
                                        <p:tav tm="100000">
                                          <p:val>
                                            <p:strVal val="#ppt_h"/>
                                          </p:val>
                                        </p:tav>
                                      </p:tavLst>
                                    </p:anim>
                                  </p:childTnLst>
                                </p:cTn>
                              </p:par>
                              <p:par>
                                <p:cTn id="62" presetID="17" presetClass="entr" presetSubtype="1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p:cTn id="64" dur="500" fill="hold"/>
                                        <p:tgtEl>
                                          <p:spTgt spid="26"/>
                                        </p:tgtEl>
                                        <p:attrNameLst>
                                          <p:attrName>ppt_w</p:attrName>
                                        </p:attrNameLst>
                                      </p:cBhvr>
                                      <p:tavLst>
                                        <p:tav tm="0">
                                          <p:val>
                                            <p:fltVal val="0"/>
                                          </p:val>
                                        </p:tav>
                                        <p:tav tm="100000">
                                          <p:val>
                                            <p:strVal val="#ppt_w"/>
                                          </p:val>
                                        </p:tav>
                                      </p:tavLst>
                                    </p:anim>
                                    <p:anim calcmode="lin" valueType="num">
                                      <p:cBhvr>
                                        <p:cTn id="65"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500" fill="hold"/>
                                        <p:tgtEl>
                                          <p:spTgt spid="31"/>
                                        </p:tgtEl>
                                        <p:attrNameLst>
                                          <p:attrName>ppt_w</p:attrName>
                                        </p:attrNameLst>
                                      </p:cBhvr>
                                      <p:tavLst>
                                        <p:tav tm="0">
                                          <p:val>
                                            <p:fltVal val="0"/>
                                          </p:val>
                                        </p:tav>
                                        <p:tav tm="100000">
                                          <p:val>
                                            <p:strVal val="#ppt_w"/>
                                          </p:val>
                                        </p:tav>
                                      </p:tavLst>
                                    </p:anim>
                                    <p:anim calcmode="lin" valueType="num">
                                      <p:cBhvr>
                                        <p:cTn id="71" dur="500" fill="hold"/>
                                        <p:tgtEl>
                                          <p:spTgt spid="31"/>
                                        </p:tgtEl>
                                        <p:attrNameLst>
                                          <p:attrName>ppt_h</p:attrName>
                                        </p:attrNameLst>
                                      </p:cBhvr>
                                      <p:tavLst>
                                        <p:tav tm="0">
                                          <p:val>
                                            <p:strVal val="#ppt_h"/>
                                          </p:val>
                                        </p:tav>
                                        <p:tav tm="100000">
                                          <p:val>
                                            <p:strVal val="#ppt_h"/>
                                          </p:val>
                                        </p:tav>
                                      </p:tavLst>
                                    </p:anim>
                                  </p:childTnLst>
                                </p:cTn>
                              </p:par>
                              <p:par>
                                <p:cTn id="72" presetID="17" presetClass="entr" presetSubtype="1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500" fill="hold"/>
                                        <p:tgtEl>
                                          <p:spTgt spid="18"/>
                                        </p:tgtEl>
                                        <p:attrNameLst>
                                          <p:attrName>ppt_w</p:attrName>
                                        </p:attrNameLst>
                                      </p:cBhvr>
                                      <p:tavLst>
                                        <p:tav tm="0">
                                          <p:val>
                                            <p:fltVal val="0"/>
                                          </p:val>
                                        </p:tav>
                                        <p:tav tm="100000">
                                          <p:val>
                                            <p:strVal val="#ppt_w"/>
                                          </p:val>
                                        </p:tav>
                                      </p:tavLst>
                                    </p:anim>
                                    <p:anim calcmode="lin" valueType="num">
                                      <p:cBhvr>
                                        <p:cTn id="75"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7" presetClass="entr" presetSubtype="10"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strVal val="#ppt_h"/>
                                          </p:val>
                                        </p:tav>
                                        <p:tav tm="100000">
                                          <p:val>
                                            <p:strVal val="#ppt_h"/>
                                          </p:val>
                                        </p:tav>
                                      </p:tavLst>
                                    </p:anim>
                                  </p:childTnLst>
                                </p:cTn>
                              </p:par>
                              <p:par>
                                <p:cTn id="88" presetID="17" presetClass="entr" presetSubtype="10" fill="hold" nodeType="with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p:cTn id="90" dur="500" fill="hold"/>
                                        <p:tgtEl>
                                          <p:spTgt spid="33"/>
                                        </p:tgtEl>
                                        <p:attrNameLst>
                                          <p:attrName>ppt_w</p:attrName>
                                        </p:attrNameLst>
                                      </p:cBhvr>
                                      <p:tavLst>
                                        <p:tav tm="0">
                                          <p:val>
                                            <p:fltVal val="0"/>
                                          </p:val>
                                        </p:tav>
                                        <p:tav tm="100000">
                                          <p:val>
                                            <p:strVal val="#ppt_w"/>
                                          </p:val>
                                        </p:tav>
                                      </p:tavLst>
                                    </p:anim>
                                    <p:anim calcmode="lin" valueType="num">
                                      <p:cBhvr>
                                        <p:cTn id="91" dur="500" fill="hold"/>
                                        <p:tgtEl>
                                          <p:spTgt spid="33"/>
                                        </p:tgtEl>
                                        <p:attrNameLst>
                                          <p:attrName>ppt_h</p:attrName>
                                        </p:attrNameLst>
                                      </p:cBhvr>
                                      <p:tavLst>
                                        <p:tav tm="0">
                                          <p:val>
                                            <p:strVal val="#ppt_h"/>
                                          </p:val>
                                        </p:tav>
                                        <p:tav tm="100000">
                                          <p:val>
                                            <p:strVal val="#ppt_h"/>
                                          </p:val>
                                        </p:tav>
                                      </p:tavLst>
                                    </p:anim>
                                  </p:childTnLst>
                                </p:cTn>
                              </p:par>
                              <p:par>
                                <p:cTn id="92" presetID="17" presetClass="entr" presetSubtype="1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500" fill="hold"/>
                                        <p:tgtEl>
                                          <p:spTgt spid="36"/>
                                        </p:tgtEl>
                                        <p:attrNameLst>
                                          <p:attrName>ppt_w</p:attrName>
                                        </p:attrNameLst>
                                      </p:cBhvr>
                                      <p:tavLst>
                                        <p:tav tm="0">
                                          <p:val>
                                            <p:fltVal val="0"/>
                                          </p:val>
                                        </p:tav>
                                        <p:tav tm="100000">
                                          <p:val>
                                            <p:strVal val="#ppt_w"/>
                                          </p:val>
                                        </p:tav>
                                      </p:tavLst>
                                    </p:anim>
                                    <p:anim calcmode="lin" valueType="num">
                                      <p:cBhvr>
                                        <p:cTn id="95"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0" fill="hold" nodeType="clickEffect">
                                  <p:stCondLst>
                                    <p:cond delay="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500" fill="hold"/>
                                        <p:tgtEl>
                                          <p:spTgt spid="37"/>
                                        </p:tgtEl>
                                        <p:attrNameLst>
                                          <p:attrName>ppt_w</p:attrName>
                                        </p:attrNameLst>
                                      </p:cBhvr>
                                      <p:tavLst>
                                        <p:tav tm="0">
                                          <p:val>
                                            <p:fltVal val="0"/>
                                          </p:val>
                                        </p:tav>
                                        <p:tav tm="100000">
                                          <p:val>
                                            <p:strVal val="#ppt_w"/>
                                          </p:val>
                                        </p:tav>
                                      </p:tavLst>
                                    </p:anim>
                                    <p:anim calcmode="lin" valueType="num">
                                      <p:cBhvr>
                                        <p:cTn id="101" dur="500" fill="hold"/>
                                        <p:tgtEl>
                                          <p:spTgt spid="37"/>
                                        </p:tgtEl>
                                        <p:attrNameLst>
                                          <p:attrName>ppt_h</p:attrName>
                                        </p:attrNameLst>
                                      </p:cBhvr>
                                      <p:tavLst>
                                        <p:tav tm="0">
                                          <p:val>
                                            <p:strVal val="#ppt_h"/>
                                          </p:val>
                                        </p:tav>
                                        <p:tav tm="100000">
                                          <p:val>
                                            <p:strVal val="#ppt_h"/>
                                          </p:val>
                                        </p:tav>
                                      </p:tavLst>
                                    </p:anim>
                                  </p:childTnLst>
                                </p:cTn>
                              </p:par>
                              <p:par>
                                <p:cTn id="102" presetID="17" presetClass="entr" presetSubtype="10" fill="hold"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ppt_w</p:attrName>
                                        </p:attrNameLst>
                                      </p:cBhvr>
                                      <p:tavLst>
                                        <p:tav tm="0">
                                          <p:val>
                                            <p:fltVal val="0"/>
                                          </p:val>
                                        </p:tav>
                                        <p:tav tm="100000">
                                          <p:val>
                                            <p:strVal val="#ppt_w"/>
                                          </p:val>
                                        </p:tav>
                                      </p:tavLst>
                                    </p:anim>
                                    <p:anim calcmode="lin" valueType="num">
                                      <p:cBhvr>
                                        <p:cTn id="105"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p:stCondLst>
                              <p:cond delay="0"/>
                            </p:stCondLst>
                            <p:childTnLst>
                              <p:par>
                                <p:cTn id="108" presetID="17" presetClass="entr" presetSubtype="10" fill="hold" nodeType="clickEffect">
                                  <p:stCondLst>
                                    <p:cond delay="0"/>
                                  </p:stCondLst>
                                  <p:childTnLst>
                                    <p:set>
                                      <p:cBhvr>
                                        <p:cTn id="109" dur="1" fill="hold">
                                          <p:stCondLst>
                                            <p:cond delay="0"/>
                                          </p:stCondLst>
                                        </p:cTn>
                                        <p:tgtEl>
                                          <p:spTgt spid="38"/>
                                        </p:tgtEl>
                                        <p:attrNameLst>
                                          <p:attrName>style.visibility</p:attrName>
                                        </p:attrNameLst>
                                      </p:cBhvr>
                                      <p:to>
                                        <p:strVal val="visible"/>
                                      </p:to>
                                    </p:set>
                                    <p:anim calcmode="lin" valueType="num">
                                      <p:cBhvr>
                                        <p:cTn id="110" dur="500" fill="hold"/>
                                        <p:tgtEl>
                                          <p:spTgt spid="38"/>
                                        </p:tgtEl>
                                        <p:attrNameLst>
                                          <p:attrName>ppt_w</p:attrName>
                                        </p:attrNameLst>
                                      </p:cBhvr>
                                      <p:tavLst>
                                        <p:tav tm="0">
                                          <p:val>
                                            <p:fltVal val="0"/>
                                          </p:val>
                                        </p:tav>
                                        <p:tav tm="100000">
                                          <p:val>
                                            <p:strVal val="#ppt_w"/>
                                          </p:val>
                                        </p:tav>
                                      </p:tavLst>
                                    </p:anim>
                                    <p:anim calcmode="lin" valueType="num">
                                      <p:cBhvr>
                                        <p:cTn id="111" dur="500" fill="hold"/>
                                        <p:tgtEl>
                                          <p:spTgt spid="38"/>
                                        </p:tgtEl>
                                        <p:attrNameLst>
                                          <p:attrName>ppt_h</p:attrName>
                                        </p:attrNameLst>
                                      </p:cBhvr>
                                      <p:tavLst>
                                        <p:tav tm="0">
                                          <p:val>
                                            <p:strVal val="#ppt_h"/>
                                          </p:val>
                                        </p:tav>
                                        <p:tav tm="100000">
                                          <p:val>
                                            <p:strVal val="#ppt_h"/>
                                          </p:val>
                                        </p:tav>
                                      </p:tavLst>
                                    </p:anim>
                                  </p:childTnLst>
                                </p:cTn>
                              </p:par>
                              <p:par>
                                <p:cTn id="112" presetID="17" presetClass="entr" presetSubtype="1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 calcmode="lin" valueType="num">
                                      <p:cBhvr>
                                        <p:cTn id="114" dur="500" fill="hold"/>
                                        <p:tgtEl>
                                          <p:spTgt spid="41"/>
                                        </p:tgtEl>
                                        <p:attrNameLst>
                                          <p:attrName>ppt_w</p:attrName>
                                        </p:attrNameLst>
                                      </p:cBhvr>
                                      <p:tavLst>
                                        <p:tav tm="0">
                                          <p:val>
                                            <p:fltVal val="0"/>
                                          </p:val>
                                        </p:tav>
                                        <p:tav tm="100000">
                                          <p:val>
                                            <p:strVal val="#ppt_w"/>
                                          </p:val>
                                        </p:tav>
                                      </p:tavLst>
                                    </p:anim>
                                    <p:anim calcmode="lin" valueType="num">
                                      <p:cBhvr>
                                        <p:cTn id="115" dur="500" fill="hold"/>
                                        <p:tgtEl>
                                          <p:spTgt spid="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p:bldP spid="2" grpId="1"/>
      <p:bldP spid="6" grpId="0"/>
      <p:bldP spid="6" grpId="1"/>
      <p:bldP spid="12" grpId="0" bldLvl="0" animBg="1"/>
      <p:bldP spid="14" grpId="0" bldLvl="0" animBg="1"/>
      <p:bldP spid="28" grpId="0" bldLvl="0" animBg="1"/>
      <p:bldP spid="12" grpId="1" animBg="1"/>
      <p:bldP spid="14" grpId="1" animBg="1"/>
      <p:bldP spid="28" grpId="1" animBg="1"/>
      <p:bldP spid="13" grpId="0" bldLvl="0" animBg="1"/>
      <p:bldP spid="13" grpId="1" animBg="1"/>
      <p:bldP spid="17" grpId="0" bldLvl="0" animBg="1"/>
      <p:bldP spid="17" grpId="1" animBg="1"/>
      <p:bldP spid="18" grpId="0" bldLvl="0" animBg="1"/>
      <p:bldP spid="18" grpId="1" animBg="1"/>
      <p:bldP spid="15" grpId="0" bldLvl="0" animBg="1"/>
      <p:bldP spid="15" grpId="1" animBg="1"/>
      <p:bldP spid="36" grpId="0" bldLvl="0" animBg="1"/>
      <p:bldP spid="3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949960"/>
            <a:ext cx="645985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几个基本参数定义</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897" name="Rectangle 9"/>
          <p:cNvSpPr>
            <a:spLocks noChangeArrowheads="1"/>
          </p:cNvSpPr>
          <p:nvPr/>
        </p:nvSpPr>
        <p:spPr bwMode="auto">
          <a:xfrm>
            <a:off x="1004570" y="1753870"/>
            <a:ext cx="3549650" cy="553085"/>
          </a:xfrm>
          <a:prstGeom prst="rect">
            <a:avLst/>
          </a:prstGeom>
          <a:noFill/>
          <a:ln w="0" cap="flat" cmpd="sng" algn="ctr">
            <a:noFill/>
            <a:prstDash val="solid"/>
            <a:miter lim="800000"/>
          </a:ln>
          <a:effectLst/>
        </p:spPr>
        <p:txBody>
          <a:bodyPr wrap="square" anchor="ctr">
            <a:spAutoFit/>
            <a:scene3d>
              <a:camera prst="orthographicFront"/>
              <a:lightRig rig="threePt" dir="t"/>
            </a:scene3d>
          </a:bodyPr>
          <a:p>
            <a:pPr marL="0" marR="0" lvl="0" indent="0" algn="l" defTabSz="914400" rtl="0" eaLnBrk="0" fontAlgn="base" latinLnBrk="0" hangingPunct="0">
              <a:lnSpc>
                <a:spcPct val="150000"/>
              </a:lnSpc>
              <a:spcBef>
                <a:spcPct val="0"/>
              </a:spcBef>
              <a:spcAft>
                <a:spcPct val="0"/>
              </a:spcAft>
              <a:buClrTx/>
              <a:buSzTx/>
              <a:buFontTx/>
              <a:buNone/>
              <a:tabLst>
                <a:tab pos="266700" algn="l"/>
              </a:tabLst>
              <a:defRPr/>
            </a:pPr>
            <a:r>
              <a:rPr kumimoji="0" lang="zh-CN" altLang="en-US"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 各类样本的均值向量m</a:t>
            </a:r>
            <a:r>
              <a:rPr kumimoji="0" lang="zh-CN" altLang="en-US"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endParaRPr kumimoji="0" lang="zh-CN" altLang="en-US"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4274" name="Object 8"/>
          <p:cNvGraphicFramePr/>
          <p:nvPr/>
        </p:nvGraphicFramePr>
        <p:xfrm>
          <a:off x="4410393" y="1655763"/>
          <a:ext cx="2198687" cy="747712"/>
        </p:xfrm>
        <a:graphic>
          <a:graphicData uri="http://schemas.openxmlformats.org/presentationml/2006/ole">
            <mc:AlternateContent xmlns:mc="http://schemas.openxmlformats.org/markup-compatibility/2006">
              <mc:Choice xmlns:v="urn:schemas-microsoft-com:vml" Requires="v">
                <p:oleObj spid="_x0000_s3184" name="" r:id="rId2" imgW="1294765" imgH="444500" progId="Equation.3">
                  <p:embed/>
                </p:oleObj>
              </mc:Choice>
              <mc:Fallback>
                <p:oleObj name="" r:id="rId2" imgW="1294765" imgH="444500" progId="Equation.3">
                  <p:embed/>
                  <p:pic>
                    <p:nvPicPr>
                      <p:cNvPr id="0" name="图片 3183"/>
                      <p:cNvPicPr/>
                      <p:nvPr/>
                    </p:nvPicPr>
                    <p:blipFill>
                      <a:blip r:embed="rId3"/>
                      <a:stretch>
                        <a:fillRect/>
                      </a:stretch>
                    </p:blipFill>
                    <p:spPr>
                      <a:xfrm>
                        <a:off x="4410393" y="1655763"/>
                        <a:ext cx="2198687" cy="747712"/>
                      </a:xfrm>
                      <a:prstGeom prst="rect">
                        <a:avLst/>
                      </a:prstGeom>
                      <a:noFill/>
                      <a:ln w="38100">
                        <a:noFill/>
                        <a:miter/>
                      </a:ln>
                    </p:spPr>
                  </p:pic>
                </p:oleObj>
              </mc:Fallback>
            </mc:AlternateContent>
          </a:graphicData>
        </a:graphic>
      </p:graphicFrame>
      <p:sp>
        <p:nvSpPr>
          <p:cNvPr id="37898" name="Rectangle 10"/>
          <p:cNvSpPr>
            <a:spLocks noChangeArrowheads="1"/>
          </p:cNvSpPr>
          <p:nvPr/>
        </p:nvSpPr>
        <p:spPr bwMode="auto">
          <a:xfrm>
            <a:off x="1004253" y="2403635"/>
            <a:ext cx="7678738" cy="553085"/>
          </a:xfrm>
          <a:prstGeom prst="rect">
            <a:avLst/>
          </a:prstGeom>
          <a:noFill/>
          <a:ln w="0" cap="flat" cmpd="sng" algn="ctr">
            <a:noFill/>
            <a:prstDash val="solid"/>
            <a:miter lim="800000"/>
          </a:ln>
          <a:effectLst/>
        </p:spPr>
        <p:txBody>
          <a:bodyPr anchor="ctr">
            <a:spAutoFit/>
            <a:scene3d>
              <a:camera prst="orthographicFront"/>
              <a:lightRig rig="threePt" dir="t"/>
            </a:scene3d>
          </a:bodyPr>
          <a:p>
            <a:pPr marL="0" marR="0" lvl="0" algn="l" defTabSz="914400" rtl="0" eaLnBrk="0" fontAlgn="base" latinLnBrk="0" hangingPunct="0">
              <a:lnSpc>
                <a:spcPct val="150000"/>
              </a:lnSpc>
              <a:buClrTx/>
              <a:buSzTx/>
              <a:buFontTx/>
              <a:buNone/>
              <a:tabLst>
                <a:tab pos="266700" algn="l"/>
              </a:tabLst>
              <a:defRPr/>
            </a:pPr>
            <a:r>
              <a:rPr kumimoji="0" lang="zh-CN" altLang="en-US"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 样本类内离散度矩阵S</a:t>
            </a:r>
            <a:r>
              <a:rPr kumimoji="0" lang="zh-CN" altLang="en-US"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和总样本类内离散度矩阵S</a:t>
            </a:r>
            <a:r>
              <a:rPr kumimoji="0" lang="zh-CN" altLang="en-US"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w</a:t>
            </a:r>
            <a:endParaRPr kumimoji="0" lang="zh-CN" altLang="en-US"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4275" name="Object 7"/>
          <p:cNvGraphicFramePr/>
          <p:nvPr/>
        </p:nvGraphicFramePr>
        <p:xfrm>
          <a:off x="1977390" y="2956560"/>
          <a:ext cx="4790440" cy="1051560"/>
        </p:xfrm>
        <a:graphic>
          <a:graphicData uri="http://schemas.openxmlformats.org/presentationml/2006/ole">
            <mc:AlternateContent xmlns:mc="http://schemas.openxmlformats.org/markup-compatibility/2006">
              <mc:Choice xmlns:v="urn:schemas-microsoft-com:vml" Requires="v">
                <p:oleObj spid="_x0000_s3186" name="" r:id="rId4" imgW="2032000" imgH="609600" progId="Equation.3">
                  <p:embed/>
                </p:oleObj>
              </mc:Choice>
              <mc:Fallback>
                <p:oleObj name="" r:id="rId4" imgW="2032000" imgH="609600" progId="Equation.3">
                  <p:embed/>
                  <p:pic>
                    <p:nvPicPr>
                      <p:cNvPr id="0" name="图片 3185"/>
                      <p:cNvPicPr/>
                      <p:nvPr/>
                    </p:nvPicPr>
                    <p:blipFill>
                      <a:blip r:embed="rId5"/>
                      <a:stretch>
                        <a:fillRect/>
                      </a:stretch>
                    </p:blipFill>
                    <p:spPr>
                      <a:xfrm>
                        <a:off x="1977390" y="2956560"/>
                        <a:ext cx="4790440" cy="1051560"/>
                      </a:xfrm>
                      <a:prstGeom prst="rect">
                        <a:avLst/>
                      </a:prstGeom>
                      <a:noFill/>
                      <a:ln w="38100">
                        <a:noFill/>
                        <a:miter/>
                      </a:ln>
                    </p:spPr>
                  </p:pic>
                </p:oleObj>
              </mc:Fallback>
            </mc:AlternateContent>
          </a:graphicData>
        </a:graphic>
      </p:graphicFrame>
      <p:graphicFrame>
        <p:nvGraphicFramePr>
          <p:cNvPr id="54276" name="Object 6"/>
          <p:cNvGraphicFramePr/>
          <p:nvPr/>
        </p:nvGraphicFramePr>
        <p:xfrm>
          <a:off x="1442085" y="5617845"/>
          <a:ext cx="3332480" cy="424180"/>
        </p:xfrm>
        <a:graphic>
          <a:graphicData uri="http://schemas.openxmlformats.org/presentationml/2006/ole">
            <mc:AlternateContent xmlns:mc="http://schemas.openxmlformats.org/markup-compatibility/2006">
              <mc:Choice xmlns:v="urn:schemas-microsoft-com:vml" Requires="v">
                <p:oleObj spid="_x0000_s3185" name="" r:id="rId6" imgW="1638300" imgH="241300" progId="Equation.3">
                  <p:embed/>
                </p:oleObj>
              </mc:Choice>
              <mc:Fallback>
                <p:oleObj name="" r:id="rId6" imgW="1638300" imgH="241300" progId="Equation.3">
                  <p:embed/>
                  <p:pic>
                    <p:nvPicPr>
                      <p:cNvPr id="0" name="图片 3184"/>
                      <p:cNvPicPr/>
                      <p:nvPr/>
                    </p:nvPicPr>
                    <p:blipFill>
                      <a:blip r:embed="rId7"/>
                      <a:stretch>
                        <a:fillRect/>
                      </a:stretch>
                    </p:blipFill>
                    <p:spPr>
                      <a:xfrm>
                        <a:off x="1442085" y="5617845"/>
                        <a:ext cx="3332480" cy="424180"/>
                      </a:xfrm>
                      <a:prstGeom prst="rect">
                        <a:avLst/>
                      </a:prstGeom>
                      <a:noFill/>
                      <a:ln w="38100">
                        <a:noFill/>
                        <a:miter/>
                      </a:ln>
                    </p:spPr>
                  </p:pic>
                </p:oleObj>
              </mc:Fallback>
            </mc:AlternateContent>
          </a:graphicData>
        </a:graphic>
      </p:graphicFrame>
      <p:sp>
        <p:nvSpPr>
          <p:cNvPr id="22" name="Rectangle 10"/>
          <p:cNvSpPr>
            <a:spLocks noChangeArrowheads="1"/>
          </p:cNvSpPr>
          <p:nvPr/>
        </p:nvSpPr>
        <p:spPr bwMode="auto">
          <a:xfrm>
            <a:off x="1004253" y="4949985"/>
            <a:ext cx="7678738" cy="553085"/>
          </a:xfrm>
          <a:prstGeom prst="rect">
            <a:avLst/>
          </a:prstGeom>
          <a:noFill/>
          <a:ln w="0" cap="flat" cmpd="sng" algn="ctr">
            <a:noFill/>
            <a:prstDash val="solid"/>
            <a:miter lim="800000"/>
          </a:ln>
          <a:effectLst/>
        </p:spPr>
        <p:txBody>
          <a:bodyPr anchor="ctr">
            <a:spAutoFit/>
            <a:scene3d>
              <a:camera prst="orthographicFront"/>
              <a:lightRig rig="threePt" dir="t"/>
            </a:scene3d>
          </a:bodyPr>
          <a:p>
            <a:pPr marL="0" marR="0" lvl="0" algn="l" defTabSz="914400" rtl="0" eaLnBrk="0" fontAlgn="base" latinLnBrk="0" hangingPunct="0">
              <a:lnSpc>
                <a:spcPct val="150000"/>
              </a:lnSpc>
              <a:buClrTx/>
              <a:buSzTx/>
              <a:buFontTx/>
              <a:buNone/>
              <a:tabLst>
                <a:tab pos="266700" algn="l"/>
              </a:tabLst>
              <a:defRPr/>
            </a:pPr>
            <a:r>
              <a:rPr kumimoji="0" lang="en-US" altLang="zh-CN"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样本类间离散度矩阵S</a:t>
            </a:r>
            <a:r>
              <a:rPr kumimoji="0" lang="en-US" altLang="zh-CN"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
            </a:r>
            <a:endParaRPr kumimoji="0" lang="en-US" altLang="zh-CN" sz="2000" i="0" u="none" strike="noStrike" kern="1200" cap="none" spc="0" normalizeH="0" baseline="-25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Rectangle 10"/>
          <p:cNvSpPr>
            <a:spLocks noChangeArrowheads="1"/>
          </p:cNvSpPr>
          <p:nvPr/>
        </p:nvSpPr>
        <p:spPr bwMode="auto">
          <a:xfrm>
            <a:off x="1254125" y="3934778"/>
            <a:ext cx="8824595" cy="1014730"/>
          </a:xfrm>
          <a:prstGeom prst="rect">
            <a:avLst/>
          </a:prstGeom>
          <a:noFill/>
          <a:ln w="0" cap="flat" cmpd="sng" algn="ctr">
            <a:noFill/>
            <a:prstDash val="solid"/>
            <a:miter lim="800000"/>
          </a:ln>
          <a:effectLst/>
        </p:spPr>
        <p:txBody>
          <a:bodyPr wrap="square" anchor="ctr">
            <a:spAutoFit/>
          </a:bodyPr>
          <a:p>
            <a:pPr marL="0" marR="0" lvl="0" indent="0" algn="l" defTabSz="914400" rtl="0" eaLnBrk="0" fontAlgn="base" latinLnBrk="0" hangingPunct="0">
              <a:lnSpc>
                <a:spcPct val="150000"/>
              </a:lnSpc>
              <a:spcBef>
                <a:spcPct val="0"/>
              </a:spcBef>
              <a:spcAft>
                <a:spcPct val="0"/>
              </a:spcAft>
              <a:buClrTx/>
              <a:buSzTx/>
              <a:buFontTx/>
              <a:buNone/>
              <a:defRPr/>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0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a:t>
            </a:r>
            <a:r>
              <a:rPr lang="en-US" altLang="zh-CN" sz="2000" baseline="-300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是对称半正定矩阵，而且当</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（样本量）</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&gt;d</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（原始特征向量维度）时通常是非奇异的。</a:t>
            </a:r>
            <a:endParaRPr kumimoji="0" lang="en-US" altLang="zh-CN" sz="2000" i="0" u="none" strike="noStrike" kern="1200" cap="none" spc="0" normalizeH="0" baseline="-25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Rectangle 10"/>
          <p:cNvSpPr>
            <a:spLocks noChangeArrowheads="1"/>
          </p:cNvSpPr>
          <p:nvPr/>
        </p:nvSpPr>
        <p:spPr bwMode="auto">
          <a:xfrm>
            <a:off x="1253808" y="6042186"/>
            <a:ext cx="7678738" cy="553085"/>
          </a:xfrm>
          <a:prstGeom prst="rect">
            <a:avLst/>
          </a:prstGeom>
          <a:noFill/>
          <a:ln w="0" cap="flat" cmpd="sng" algn="ctr">
            <a:noFill/>
            <a:prstDash val="solid"/>
            <a:miter lim="800000"/>
          </a:ln>
          <a:effectLst/>
        </p:spPr>
        <p:txBody>
          <a:bodyPr anchor="ctr">
            <a:spAutoFit/>
          </a:bodyPr>
          <a:p>
            <a:pPr marL="0" marR="0" lvl="0" indent="0" algn="l" defTabSz="914400" rtl="0" eaLnBrk="0" fontAlgn="base" latinLnBrk="0" hangingPunct="0">
              <a:lnSpc>
                <a:spcPct val="150000"/>
              </a:lnSpc>
              <a:spcBef>
                <a:spcPct val="0"/>
              </a:spcBef>
              <a:spcAft>
                <a:spcPct val="0"/>
              </a:spcAft>
              <a:buClrTx/>
              <a:buSzTx/>
              <a:buFontTx/>
              <a:buNone/>
              <a:defRPr/>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0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a:t>
            </a:r>
            <a:r>
              <a:rPr lang="en-US" altLang="zh-CN" sz="2000" baseline="-30000" noProof="0" dirty="0" err="1">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是对称半正定矩阵。</a:t>
            </a:r>
            <a:endParaRPr kumimoji="0" lang="en-US" altLang="zh-CN" sz="2000" i="0" u="none" strike="noStrike" kern="1200" cap="none" spc="0" normalizeH="0" baseline="-25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矩形标注 25"/>
          <p:cNvSpPr/>
          <p:nvPr/>
        </p:nvSpPr>
        <p:spPr>
          <a:xfrm>
            <a:off x="8218805" y="885190"/>
            <a:ext cx="3622040" cy="1009015"/>
          </a:xfrm>
          <a:prstGeom prst="wedgeRectCallout">
            <a:avLst>
              <a:gd name="adj1" fmla="val -79821"/>
              <a:gd name="adj2" fmla="val 3344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维的原始特征空间中</a:t>
            </a:r>
            <a:endParaRPr lang="zh-CN" altLang="en-US"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897"/>
                                        </p:tgtEl>
                                        <p:attrNameLst>
                                          <p:attrName>style.visibility</p:attrName>
                                        </p:attrNameLst>
                                      </p:cBhvr>
                                      <p:to>
                                        <p:strVal val="visible"/>
                                      </p:to>
                                    </p:set>
                                    <p:animEffect transition="in" filter="blinds(horizontal)">
                                      <p:cBhvr>
                                        <p:cTn id="18" dur="500"/>
                                        <p:tgtEl>
                                          <p:spTgt spid="3789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8"/>
                                        </p:tgtEl>
                                        <p:attrNameLst>
                                          <p:attrName>style.visibility</p:attrName>
                                        </p:attrNameLst>
                                      </p:cBhvr>
                                      <p:to>
                                        <p:strVal val="visible"/>
                                      </p:to>
                                    </p:set>
                                    <p:animEffect transition="in" filter="blinds(horizontal)">
                                      <p:cBhvr>
                                        <p:cTn id="27" dur="500"/>
                                        <p:tgtEl>
                                          <p:spTgt spid="3789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42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42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6" grpId="0" bldLvl="0" animBg="1"/>
      <p:bldP spid="26" grpId="1" animBg="1"/>
      <p:bldP spid="37897" grpId="0" bldLvl="0" animBg="1"/>
      <p:bldP spid="37897" grpId="1" animBg="1"/>
      <p:bldP spid="37898" grpId="0" bldLvl="0" animBg="1"/>
      <p:bldP spid="37898" grpId="1" animBg="1"/>
      <p:bldP spid="23" grpId="0" bldLvl="0" animBg="1"/>
      <p:bldP spid="23" grpId="1" animBg="1"/>
      <p:bldP spid="22" grpId="0" bldLvl="0" animBg="1"/>
      <p:bldP spid="22" grpId="1" animBg="1"/>
      <p:bldP spid="25" grpId="0" bldLvl="0" animBg="1"/>
      <p:bldP spid="2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949960"/>
            <a:ext cx="645985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几个基本参数定义</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矩形标注 25"/>
          <p:cNvSpPr/>
          <p:nvPr/>
        </p:nvSpPr>
        <p:spPr>
          <a:xfrm>
            <a:off x="8174990" y="949960"/>
            <a:ext cx="3622040" cy="1009015"/>
          </a:xfrm>
          <a:prstGeom prst="wedgeRectCallout">
            <a:avLst>
              <a:gd name="adj1" fmla="val -62745"/>
              <a:gd name="adj2" fmla="val 11519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在一维的投影</a:t>
            </a:r>
            <a:r>
              <a:rPr lang="zh-CN" altLang="en-US"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rPr>
              <a:t>空间中</a:t>
            </a:r>
            <a:endParaRPr lang="zh-CN" altLang="en-US" sz="24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5298" name="Object 5"/>
          <p:cNvGraphicFramePr/>
          <p:nvPr/>
        </p:nvGraphicFramePr>
        <p:xfrm>
          <a:off x="3252470" y="1826260"/>
          <a:ext cx="417195" cy="446405"/>
        </p:xfrm>
        <a:graphic>
          <a:graphicData uri="http://schemas.openxmlformats.org/presentationml/2006/ole">
            <mc:AlternateContent xmlns:mc="http://schemas.openxmlformats.org/markup-compatibility/2006">
              <mc:Choice xmlns:v="urn:schemas-microsoft-com:vml" Requires="v">
                <p:oleObj spid="_x0000_s3187" name="" r:id="rId2" imgW="203200" imgH="215900" progId="Equation.3">
                  <p:embed/>
                </p:oleObj>
              </mc:Choice>
              <mc:Fallback>
                <p:oleObj name="" r:id="rId2" imgW="203200" imgH="215900" progId="Equation.3">
                  <p:embed/>
                  <p:pic>
                    <p:nvPicPr>
                      <p:cNvPr id="0" name="图片 3186"/>
                      <p:cNvPicPr/>
                      <p:nvPr/>
                    </p:nvPicPr>
                    <p:blipFill>
                      <a:blip r:embed="rId3"/>
                      <a:stretch>
                        <a:fillRect/>
                      </a:stretch>
                    </p:blipFill>
                    <p:spPr>
                      <a:xfrm>
                        <a:off x="3252470" y="1826260"/>
                        <a:ext cx="417195" cy="446405"/>
                      </a:xfrm>
                      <a:prstGeom prst="rect">
                        <a:avLst/>
                      </a:prstGeom>
                      <a:noFill/>
                      <a:ln w="38100">
                        <a:noFill/>
                        <a:miter/>
                      </a:ln>
                    </p:spPr>
                  </p:pic>
                </p:oleObj>
              </mc:Fallback>
            </mc:AlternateContent>
          </a:graphicData>
        </a:graphic>
      </p:graphicFrame>
      <p:graphicFrame>
        <p:nvGraphicFramePr>
          <p:cNvPr id="55299" name="Object 6"/>
          <p:cNvGraphicFramePr/>
          <p:nvPr/>
        </p:nvGraphicFramePr>
        <p:xfrm>
          <a:off x="4421188" y="1719263"/>
          <a:ext cx="2598737" cy="882650"/>
        </p:xfrm>
        <a:graphic>
          <a:graphicData uri="http://schemas.openxmlformats.org/presentationml/2006/ole">
            <mc:AlternateContent xmlns:mc="http://schemas.openxmlformats.org/markup-compatibility/2006">
              <mc:Choice xmlns:v="urn:schemas-microsoft-com:vml" Requires="v">
                <p:oleObj spid="_x0000_s3188" name="" r:id="rId4" imgW="1294765" imgH="444500" progId="Equation.3">
                  <p:embed/>
                </p:oleObj>
              </mc:Choice>
              <mc:Fallback>
                <p:oleObj name="" r:id="rId4" imgW="1294765" imgH="444500" progId="Equation.3">
                  <p:embed/>
                  <p:pic>
                    <p:nvPicPr>
                      <p:cNvPr id="0" name="图片 3187"/>
                      <p:cNvPicPr/>
                      <p:nvPr/>
                    </p:nvPicPr>
                    <p:blipFill>
                      <a:blip r:embed="rId5"/>
                      <a:stretch>
                        <a:fillRect/>
                      </a:stretch>
                    </p:blipFill>
                    <p:spPr>
                      <a:xfrm>
                        <a:off x="4421188" y="1719263"/>
                        <a:ext cx="2598737" cy="882650"/>
                      </a:xfrm>
                      <a:prstGeom prst="rect">
                        <a:avLst/>
                      </a:prstGeom>
                      <a:noFill/>
                      <a:ln w="38100">
                        <a:noFill/>
                        <a:miter/>
                      </a:ln>
                    </p:spPr>
                  </p:pic>
                </p:oleObj>
              </mc:Fallback>
            </mc:AlternateContent>
          </a:graphicData>
        </a:graphic>
      </p:graphicFrame>
      <p:graphicFrame>
        <p:nvGraphicFramePr>
          <p:cNvPr id="55300" name="Object 7"/>
          <p:cNvGraphicFramePr/>
          <p:nvPr/>
        </p:nvGraphicFramePr>
        <p:xfrm>
          <a:off x="3338195" y="2874645"/>
          <a:ext cx="415925" cy="391160"/>
        </p:xfrm>
        <a:graphic>
          <a:graphicData uri="http://schemas.openxmlformats.org/presentationml/2006/ole">
            <mc:AlternateContent xmlns:mc="http://schemas.openxmlformats.org/markup-compatibility/2006">
              <mc:Choice xmlns:v="urn:schemas-microsoft-com:vml" Requires="v">
                <p:oleObj spid="_x0000_s3189" name="" r:id="rId6" imgW="241300" imgH="279400" progId="Equation.3">
                  <p:embed/>
                </p:oleObj>
              </mc:Choice>
              <mc:Fallback>
                <p:oleObj name="" r:id="rId6" imgW="241300" imgH="279400" progId="Equation.3">
                  <p:embed/>
                  <p:pic>
                    <p:nvPicPr>
                      <p:cNvPr id="0" name="图片 3188"/>
                      <p:cNvPicPr/>
                      <p:nvPr/>
                    </p:nvPicPr>
                    <p:blipFill>
                      <a:blip r:embed="rId7"/>
                      <a:stretch>
                        <a:fillRect/>
                      </a:stretch>
                    </p:blipFill>
                    <p:spPr>
                      <a:xfrm>
                        <a:off x="3338195" y="2874645"/>
                        <a:ext cx="415925" cy="391160"/>
                      </a:xfrm>
                      <a:prstGeom prst="rect">
                        <a:avLst/>
                      </a:prstGeom>
                      <a:noFill/>
                      <a:ln w="38100">
                        <a:noFill/>
                        <a:miter/>
                      </a:ln>
                    </p:spPr>
                  </p:pic>
                </p:oleObj>
              </mc:Fallback>
            </mc:AlternateContent>
          </a:graphicData>
        </a:graphic>
      </p:graphicFrame>
      <p:graphicFrame>
        <p:nvGraphicFramePr>
          <p:cNvPr id="55301" name="Object 8"/>
          <p:cNvGraphicFramePr/>
          <p:nvPr/>
        </p:nvGraphicFramePr>
        <p:xfrm>
          <a:off x="5950585" y="2894965"/>
          <a:ext cx="381635" cy="370840"/>
        </p:xfrm>
        <a:graphic>
          <a:graphicData uri="http://schemas.openxmlformats.org/presentationml/2006/ole">
            <mc:AlternateContent xmlns:mc="http://schemas.openxmlformats.org/markup-compatibility/2006">
              <mc:Choice xmlns:v="urn:schemas-microsoft-com:vml" Requires="v">
                <p:oleObj spid="_x0000_s3191" name="" r:id="rId8" imgW="203200" imgH="254000" progId="Equation.3">
                  <p:embed/>
                </p:oleObj>
              </mc:Choice>
              <mc:Fallback>
                <p:oleObj name="" r:id="rId8" imgW="203200" imgH="254000" progId="Equation.3">
                  <p:embed/>
                  <p:pic>
                    <p:nvPicPr>
                      <p:cNvPr id="0" name="图片 3190"/>
                      <p:cNvPicPr/>
                      <p:nvPr/>
                    </p:nvPicPr>
                    <p:blipFill>
                      <a:blip r:embed="rId9"/>
                      <a:stretch>
                        <a:fillRect/>
                      </a:stretch>
                    </p:blipFill>
                    <p:spPr>
                      <a:xfrm>
                        <a:off x="5950585" y="2894965"/>
                        <a:ext cx="381635" cy="370840"/>
                      </a:xfrm>
                      <a:prstGeom prst="rect">
                        <a:avLst/>
                      </a:prstGeom>
                      <a:noFill/>
                      <a:ln w="38100">
                        <a:noFill/>
                        <a:miter/>
                      </a:ln>
                    </p:spPr>
                  </p:pic>
                </p:oleObj>
              </mc:Fallback>
            </mc:AlternateContent>
          </a:graphicData>
        </a:graphic>
      </p:graphicFrame>
      <p:graphicFrame>
        <p:nvGraphicFramePr>
          <p:cNvPr id="55302" name="Object 9"/>
          <p:cNvGraphicFramePr/>
          <p:nvPr/>
        </p:nvGraphicFramePr>
        <p:xfrm>
          <a:off x="1573530" y="3429000"/>
          <a:ext cx="4073525" cy="1066800"/>
        </p:xfrm>
        <a:graphic>
          <a:graphicData uri="http://schemas.openxmlformats.org/presentationml/2006/ole">
            <mc:AlternateContent xmlns:mc="http://schemas.openxmlformats.org/markup-compatibility/2006">
              <mc:Choice xmlns:v="urn:schemas-microsoft-com:vml" Requires="v">
                <p:oleObj spid="_x0000_s3190" name="" r:id="rId10" imgW="1548765" imgH="635000" progId="Equation.3">
                  <p:embed/>
                </p:oleObj>
              </mc:Choice>
              <mc:Fallback>
                <p:oleObj name="" r:id="rId10" imgW="1548765" imgH="635000" progId="Equation.3">
                  <p:embed/>
                  <p:pic>
                    <p:nvPicPr>
                      <p:cNvPr id="0" name="图片 3189"/>
                      <p:cNvPicPr/>
                      <p:nvPr/>
                    </p:nvPicPr>
                    <p:blipFill>
                      <a:blip r:embed="rId11"/>
                      <a:stretch>
                        <a:fillRect/>
                      </a:stretch>
                    </p:blipFill>
                    <p:spPr>
                      <a:xfrm>
                        <a:off x="1573530" y="3429000"/>
                        <a:ext cx="4073525" cy="1066800"/>
                      </a:xfrm>
                      <a:prstGeom prst="rect">
                        <a:avLst/>
                      </a:prstGeom>
                      <a:noFill/>
                      <a:ln w="38100">
                        <a:noFill/>
                        <a:miter/>
                      </a:ln>
                    </p:spPr>
                  </p:pic>
                </p:oleObj>
              </mc:Fallback>
            </mc:AlternateContent>
          </a:graphicData>
        </a:graphic>
      </p:graphicFrame>
      <p:sp>
        <p:nvSpPr>
          <p:cNvPr id="37902" name="Rectangle 14"/>
          <p:cNvSpPr>
            <a:spLocks noChangeArrowheads="1"/>
          </p:cNvSpPr>
          <p:nvPr/>
        </p:nvSpPr>
        <p:spPr bwMode="auto">
          <a:xfrm>
            <a:off x="1068070" y="2790350"/>
            <a:ext cx="6662738" cy="475615"/>
          </a:xfrm>
          <a:prstGeom prst="rect">
            <a:avLst/>
          </a:prstGeom>
          <a:noFill/>
          <a:ln w="0" cap="flat" cmpd="sng" algn="ctr">
            <a:noFill/>
            <a:prstDash val="solid"/>
            <a:miter lim="800000"/>
          </a:ln>
          <a:effectLst/>
        </p:spPr>
        <p:txBody>
          <a:bodyPr anchor="ctr">
            <a:spAutoFit/>
            <a:scene3d>
              <a:camera prst="orthographicFront"/>
              <a:lightRig rig="threePt" dir="t"/>
            </a:scene3d>
          </a:bodyPr>
          <a:p>
            <a:pPr marL="0" marR="0" lvl="2" indent="0" algn="l" defTabSz="914400" rtl="0" eaLnBrk="0" fontAlgn="base" latinLnBrk="0" hangingPunct="0">
              <a:lnSpc>
                <a:spcPct val="125000"/>
              </a:lnSpc>
              <a:spcBef>
                <a:spcPct val="0"/>
              </a:spcBef>
              <a:spcAft>
                <a:spcPct val="0"/>
              </a:spcAft>
              <a:buClrTx/>
              <a:buSzTx/>
              <a:buFontTx/>
              <a:buNone/>
              <a:defRPr/>
            </a:pPr>
            <a:r>
              <a:rPr kumimoji="0" lang="zh-CN" altLang="en-US" sz="200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 样本类内离散度     和总样本类内离散度</a:t>
            </a:r>
            <a:endParaRPr kumimoji="0" lang="zh-CN" altLang="en-US" sz="2000" i="0" u="none" strike="noStrike" kern="1200" cap="none" spc="0" normalizeH="0" baseline="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1068070" y="1719580"/>
            <a:ext cx="2270125" cy="553085"/>
          </a:xfrm>
          <a:prstGeom prst="rect">
            <a:avLst/>
          </a:prstGeom>
          <a:noFill/>
        </p:spPr>
        <p:txBody>
          <a:bodyPr wrap="none" rtlCol="0" anchor="t">
            <a:spAutoFit/>
            <a:scene3d>
              <a:camera prst="orthographicFront"/>
              <a:lightRig rig="threePt" dir="t"/>
            </a:scene3d>
          </a:bodyPr>
          <a:p>
            <a:pPr marL="0" marR="0" lvl="2" indent="0" algn="l" defTabSz="914400" rtl="0" eaLnBrk="0" fontAlgn="base" latinLnBrk="0" hangingPunct="0">
              <a:lnSpc>
                <a:spcPct val="150000"/>
              </a:lnSpc>
              <a:spcBef>
                <a:spcPct val="0"/>
              </a:spcBef>
              <a:spcAft>
                <a:spcPct val="0"/>
              </a:spcAft>
              <a:buClrTx/>
              <a:buSzTx/>
              <a:buFontTx/>
              <a:buNone/>
              <a:tabLst>
                <a:tab pos="266700" algn="l"/>
              </a:tabLst>
              <a:defRPr/>
            </a:pPr>
            <a:r>
              <a:rPr lang="en-US" altLang="zh-CN"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各类样本的均值</a:t>
            </a:r>
            <a:endPar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Rectangle 10"/>
          <p:cNvSpPr>
            <a:spLocks noChangeArrowheads="1"/>
          </p:cNvSpPr>
          <p:nvPr/>
        </p:nvSpPr>
        <p:spPr bwMode="auto">
          <a:xfrm>
            <a:off x="1067753" y="4603275"/>
            <a:ext cx="7678738" cy="553085"/>
          </a:xfrm>
          <a:prstGeom prst="rect">
            <a:avLst/>
          </a:prstGeom>
          <a:noFill/>
          <a:ln w="0" cap="flat" cmpd="sng" algn="ctr">
            <a:noFill/>
            <a:prstDash val="solid"/>
            <a:miter lim="800000"/>
          </a:ln>
          <a:effectLst/>
        </p:spPr>
        <p:txBody>
          <a:bodyPr anchor="ctr">
            <a:spAutoFit/>
            <a:scene3d>
              <a:camera prst="orthographicFront"/>
              <a:lightRig rig="threePt" dir="t"/>
            </a:scene3d>
          </a:bodyPr>
          <a:p>
            <a:pPr marL="0" marR="0" lvl="0" algn="l" defTabSz="914400" rtl="0" eaLnBrk="0" fontAlgn="base" latinLnBrk="0" hangingPunct="0">
              <a:lnSpc>
                <a:spcPct val="150000"/>
              </a:lnSpc>
              <a:buClrTx/>
              <a:buSzTx/>
              <a:buFontTx/>
              <a:buNone/>
              <a:tabLst>
                <a:tab pos="266700" algn="l"/>
              </a:tabLst>
              <a:defRPr/>
            </a:pPr>
            <a:r>
              <a:rPr kumimoji="0" lang="en-US" altLang="zh-CN"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lang="zh-CN" altLang="en-US"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样本类间离散度矩阵</a:t>
            </a:r>
            <a:endParaRPr kumimoji="0" lang="zh-CN" altLang="en-US" sz="2000" i="0" u="none" strike="noStrike" kern="1200" cap="none" spc="0" normalizeH="0" baseline="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对象 3">
            <a:hlinkClick r:id="" action="ppaction://ole?verb="/>
          </p:cNvPr>
          <p:cNvGraphicFramePr>
            <a:graphicFrameLocks noChangeAspect="1"/>
          </p:cNvGraphicFramePr>
          <p:nvPr/>
        </p:nvGraphicFramePr>
        <p:xfrm>
          <a:off x="3754120" y="4740275"/>
          <a:ext cx="328295" cy="415925"/>
        </p:xfrm>
        <a:graphic>
          <a:graphicData uri="http://schemas.openxmlformats.org/presentationml/2006/ole">
            <mc:AlternateContent xmlns:mc="http://schemas.openxmlformats.org/markup-compatibility/2006">
              <mc:Choice xmlns:v="urn:schemas-microsoft-com:vml" Requires="v">
                <p:oleObj spid="_x0000_s2049" name="" r:id="rId12" imgW="177165" imgH="254000" progId="Equation.KSEE3">
                  <p:embed/>
                </p:oleObj>
              </mc:Choice>
              <mc:Fallback>
                <p:oleObj name="" r:id="rId12" imgW="177165" imgH="254000" progId="Equation.KSEE3">
                  <p:embed/>
                  <p:pic>
                    <p:nvPicPr>
                      <p:cNvPr id="0" name="图片 2048"/>
                      <p:cNvPicPr/>
                      <p:nvPr/>
                    </p:nvPicPr>
                    <p:blipFill>
                      <a:blip r:embed="rId13"/>
                      <a:stretch>
                        <a:fillRect/>
                      </a:stretch>
                    </p:blipFill>
                    <p:spPr>
                      <a:xfrm>
                        <a:off x="3754120" y="4740275"/>
                        <a:ext cx="328295" cy="4159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632585" y="5259705"/>
          <a:ext cx="1705610" cy="448945"/>
        </p:xfrm>
        <a:graphic>
          <a:graphicData uri="http://schemas.openxmlformats.org/presentationml/2006/ole">
            <mc:AlternateContent xmlns:mc="http://schemas.openxmlformats.org/markup-compatibility/2006">
              <mc:Choice xmlns:v="urn:schemas-microsoft-com:vml" Requires="v">
                <p:oleObj spid="_x0000_s2050" name="" r:id="rId14" imgW="965200" imgH="254000" progId="Equation.KSEE3">
                  <p:embed/>
                </p:oleObj>
              </mc:Choice>
              <mc:Fallback>
                <p:oleObj name="" r:id="rId14" imgW="965200" imgH="254000" progId="Equation.KSEE3">
                  <p:embed/>
                  <p:pic>
                    <p:nvPicPr>
                      <p:cNvPr id="0" name="图片 2049"/>
                      <p:cNvPicPr/>
                      <p:nvPr/>
                    </p:nvPicPr>
                    <p:blipFill>
                      <a:blip r:embed="rId15"/>
                      <a:stretch>
                        <a:fillRect/>
                      </a:stretch>
                    </p:blipFill>
                    <p:spPr>
                      <a:xfrm>
                        <a:off x="1632585" y="5259705"/>
                        <a:ext cx="1705610" cy="448945"/>
                      </a:xfrm>
                      <a:prstGeom prst="rect">
                        <a:avLst/>
                      </a:prstGeom>
                    </p:spPr>
                  </p:pic>
                </p:oleObj>
              </mc:Fallback>
            </mc:AlternateContent>
          </a:graphicData>
        </a:graphic>
      </p:graphicFrame>
      <p:sp>
        <p:nvSpPr>
          <p:cNvPr id="6" name="文本框 5"/>
          <p:cNvSpPr txBox="1"/>
          <p:nvPr/>
        </p:nvSpPr>
        <p:spPr>
          <a:xfrm>
            <a:off x="613410" y="5773420"/>
            <a:ext cx="3361690"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准则函数</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22" name="Object 10"/>
          <p:cNvGraphicFramePr/>
          <p:nvPr/>
        </p:nvGraphicFramePr>
        <p:xfrm>
          <a:off x="3754120" y="5708650"/>
          <a:ext cx="2657475" cy="931863"/>
        </p:xfrm>
        <a:graphic>
          <a:graphicData uri="http://schemas.openxmlformats.org/presentationml/2006/ole">
            <mc:AlternateContent xmlns:mc="http://schemas.openxmlformats.org/markup-compatibility/2006">
              <mc:Choice xmlns:v="urn:schemas-microsoft-com:vml" Requires="v">
                <p:oleObj spid="_x0000_s3193" name="" r:id="rId16" imgW="1282700" imgH="457200" progId="Equation.3">
                  <p:embed/>
                </p:oleObj>
              </mc:Choice>
              <mc:Fallback>
                <p:oleObj name="" r:id="rId16" imgW="1282700" imgH="457200" progId="Equation.3">
                  <p:embed/>
                  <p:pic>
                    <p:nvPicPr>
                      <p:cNvPr id="0" name="图片 3192"/>
                      <p:cNvPicPr/>
                      <p:nvPr/>
                    </p:nvPicPr>
                    <p:blipFill>
                      <a:blip r:embed="rId17"/>
                      <a:stretch>
                        <a:fillRect/>
                      </a:stretch>
                    </p:blipFill>
                    <p:spPr>
                      <a:xfrm>
                        <a:off x="3754120" y="5708650"/>
                        <a:ext cx="2657475" cy="931863"/>
                      </a:xfrm>
                      <a:prstGeom prst="rect">
                        <a:avLst/>
                      </a:prstGeom>
                      <a:noFill/>
                      <a:ln w="38100">
                        <a:noFill/>
                        <a:miter/>
                      </a:ln>
                    </p:spPr>
                  </p:pic>
                </p:oleObj>
              </mc:Fallback>
            </mc:AlternateContent>
          </a:graphicData>
        </a:graphic>
      </p:graphicFrame>
      <p:sp>
        <p:nvSpPr>
          <p:cNvPr id="13" name="云形标注 12"/>
          <p:cNvSpPr/>
          <p:nvPr/>
        </p:nvSpPr>
        <p:spPr>
          <a:xfrm>
            <a:off x="7731125" y="4799330"/>
            <a:ext cx="3947795" cy="909320"/>
          </a:xfrm>
          <a:prstGeom prst="cloudCallout">
            <a:avLst>
              <a:gd name="adj1" fmla="val -81285"/>
              <a:gd name="adj2" fmla="val 6480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000" b="1">
                <a:solidFill>
                  <a:srgbClr val="FF0000"/>
                </a:solidFill>
                <a:latin typeface="微软雅黑" panose="020B0503020204020204" pitchFamily="34" charset="-122"/>
                <a:ea typeface="微软雅黑" panose="020B0503020204020204" pitchFamily="34" charset="-122"/>
              </a:rPr>
              <a:t>类内紧密，类间稀疏</a:t>
            </a:r>
            <a:endParaRPr lang="zh-CN" altLang="zh-CN" sz="20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55298"/>
                                        </p:tgtEl>
                                        <p:attrNameLst>
                                          <p:attrName>style.visibility</p:attrName>
                                        </p:attrNameLst>
                                      </p:cBhvr>
                                      <p:to>
                                        <p:strVal val="visible"/>
                                      </p:to>
                                    </p:set>
                                    <p:anim calcmode="lin" valueType="num">
                                      <p:cBhvr>
                                        <p:cTn id="19" dur="500" fill="hold"/>
                                        <p:tgtEl>
                                          <p:spTgt spid="55298"/>
                                        </p:tgtEl>
                                        <p:attrNameLst>
                                          <p:attrName>ppt_w</p:attrName>
                                        </p:attrNameLst>
                                      </p:cBhvr>
                                      <p:tavLst>
                                        <p:tav tm="0">
                                          <p:val>
                                            <p:fltVal val="0"/>
                                          </p:val>
                                        </p:tav>
                                        <p:tav tm="100000">
                                          <p:val>
                                            <p:strVal val="#ppt_w"/>
                                          </p:val>
                                        </p:tav>
                                      </p:tavLst>
                                    </p:anim>
                                    <p:anim calcmode="lin" valueType="num">
                                      <p:cBhvr>
                                        <p:cTn id="20" dur="500" fill="hold"/>
                                        <p:tgtEl>
                                          <p:spTgt spid="55298"/>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55299"/>
                                        </p:tgtEl>
                                        <p:attrNameLst>
                                          <p:attrName>style.visibility</p:attrName>
                                        </p:attrNameLst>
                                      </p:cBhvr>
                                      <p:to>
                                        <p:strVal val="visible"/>
                                      </p:to>
                                    </p:set>
                                    <p:anim calcmode="lin" valueType="num">
                                      <p:cBhvr>
                                        <p:cTn id="23" dur="500" fill="hold"/>
                                        <p:tgtEl>
                                          <p:spTgt spid="55299"/>
                                        </p:tgtEl>
                                        <p:attrNameLst>
                                          <p:attrName>ppt_w</p:attrName>
                                        </p:attrNameLst>
                                      </p:cBhvr>
                                      <p:tavLst>
                                        <p:tav tm="0">
                                          <p:val>
                                            <p:fltVal val="0"/>
                                          </p:val>
                                        </p:tav>
                                        <p:tav tm="100000">
                                          <p:val>
                                            <p:strVal val="#ppt_w"/>
                                          </p:val>
                                        </p:tav>
                                      </p:tavLst>
                                    </p:anim>
                                    <p:anim calcmode="lin" valueType="num">
                                      <p:cBhvr>
                                        <p:cTn id="24" dur="500" fill="hold"/>
                                        <p:tgtEl>
                                          <p:spTgt spid="55299"/>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55300"/>
                                        </p:tgtEl>
                                        <p:attrNameLst>
                                          <p:attrName>style.visibility</p:attrName>
                                        </p:attrNameLst>
                                      </p:cBhvr>
                                      <p:to>
                                        <p:strVal val="visible"/>
                                      </p:to>
                                    </p:set>
                                    <p:anim calcmode="lin" valueType="num">
                                      <p:cBhvr>
                                        <p:cTn id="33" dur="500" fill="hold"/>
                                        <p:tgtEl>
                                          <p:spTgt spid="55300"/>
                                        </p:tgtEl>
                                        <p:attrNameLst>
                                          <p:attrName>ppt_w</p:attrName>
                                        </p:attrNameLst>
                                      </p:cBhvr>
                                      <p:tavLst>
                                        <p:tav tm="0">
                                          <p:val>
                                            <p:fltVal val="0"/>
                                          </p:val>
                                        </p:tav>
                                        <p:tav tm="100000">
                                          <p:val>
                                            <p:strVal val="#ppt_w"/>
                                          </p:val>
                                        </p:tav>
                                      </p:tavLst>
                                    </p:anim>
                                    <p:anim calcmode="lin" valueType="num">
                                      <p:cBhvr>
                                        <p:cTn id="34" dur="500" fill="hold"/>
                                        <p:tgtEl>
                                          <p:spTgt spid="55300"/>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55301"/>
                                        </p:tgtEl>
                                        <p:attrNameLst>
                                          <p:attrName>style.visibility</p:attrName>
                                        </p:attrNameLst>
                                      </p:cBhvr>
                                      <p:to>
                                        <p:strVal val="visible"/>
                                      </p:to>
                                    </p:set>
                                    <p:anim calcmode="lin" valueType="num">
                                      <p:cBhvr>
                                        <p:cTn id="37" dur="500" fill="hold"/>
                                        <p:tgtEl>
                                          <p:spTgt spid="55301"/>
                                        </p:tgtEl>
                                        <p:attrNameLst>
                                          <p:attrName>ppt_w</p:attrName>
                                        </p:attrNameLst>
                                      </p:cBhvr>
                                      <p:tavLst>
                                        <p:tav tm="0">
                                          <p:val>
                                            <p:fltVal val="0"/>
                                          </p:val>
                                        </p:tav>
                                        <p:tav tm="100000">
                                          <p:val>
                                            <p:strVal val="#ppt_w"/>
                                          </p:val>
                                        </p:tav>
                                      </p:tavLst>
                                    </p:anim>
                                    <p:anim calcmode="lin" valueType="num">
                                      <p:cBhvr>
                                        <p:cTn id="38" dur="500" fill="hold"/>
                                        <p:tgtEl>
                                          <p:spTgt spid="55301"/>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55302"/>
                                        </p:tgtEl>
                                        <p:attrNameLst>
                                          <p:attrName>style.visibility</p:attrName>
                                        </p:attrNameLst>
                                      </p:cBhvr>
                                      <p:to>
                                        <p:strVal val="visible"/>
                                      </p:to>
                                    </p:set>
                                    <p:anim calcmode="lin" valueType="num">
                                      <p:cBhvr>
                                        <p:cTn id="41" dur="500" fill="hold"/>
                                        <p:tgtEl>
                                          <p:spTgt spid="55302"/>
                                        </p:tgtEl>
                                        <p:attrNameLst>
                                          <p:attrName>ppt_w</p:attrName>
                                        </p:attrNameLst>
                                      </p:cBhvr>
                                      <p:tavLst>
                                        <p:tav tm="0">
                                          <p:val>
                                            <p:fltVal val="0"/>
                                          </p:val>
                                        </p:tav>
                                        <p:tav tm="100000">
                                          <p:val>
                                            <p:strVal val="#ppt_w"/>
                                          </p:val>
                                        </p:tav>
                                      </p:tavLst>
                                    </p:anim>
                                    <p:anim calcmode="lin" valueType="num">
                                      <p:cBhvr>
                                        <p:cTn id="42" dur="500" fill="hold"/>
                                        <p:tgtEl>
                                          <p:spTgt spid="55302"/>
                                        </p:tgtEl>
                                        <p:attrNameLst>
                                          <p:attrName>ppt_h</p:attrName>
                                        </p:attrNameLst>
                                      </p:cBhvr>
                                      <p:tavLst>
                                        <p:tav tm="0">
                                          <p:val>
                                            <p:strVal val="#ppt_h"/>
                                          </p:val>
                                        </p:tav>
                                        <p:tav tm="100000">
                                          <p:val>
                                            <p:strVal val="#ppt_h"/>
                                          </p:val>
                                        </p:tav>
                                      </p:tavLst>
                                    </p:anim>
                                  </p:childTnLst>
                                </p:cTn>
                              </p:par>
                              <p:par>
                                <p:cTn id="43" presetID="17" presetClass="entr" presetSubtype="10" fill="hold" grpId="0" nodeType="withEffect">
                                  <p:stCondLst>
                                    <p:cond delay="0"/>
                                  </p:stCondLst>
                                  <p:childTnLst>
                                    <p:set>
                                      <p:cBhvr>
                                        <p:cTn id="44" dur="1" fill="hold">
                                          <p:stCondLst>
                                            <p:cond delay="0"/>
                                          </p:stCondLst>
                                        </p:cTn>
                                        <p:tgtEl>
                                          <p:spTgt spid="37902"/>
                                        </p:tgtEl>
                                        <p:attrNameLst>
                                          <p:attrName>style.visibility</p:attrName>
                                        </p:attrNameLst>
                                      </p:cBhvr>
                                      <p:to>
                                        <p:strVal val="visible"/>
                                      </p:to>
                                    </p:set>
                                    <p:anim calcmode="lin" valueType="num">
                                      <p:cBhvr>
                                        <p:cTn id="45" dur="500" fill="hold"/>
                                        <p:tgtEl>
                                          <p:spTgt spid="37902"/>
                                        </p:tgtEl>
                                        <p:attrNameLst>
                                          <p:attrName>ppt_w</p:attrName>
                                        </p:attrNameLst>
                                      </p:cBhvr>
                                      <p:tavLst>
                                        <p:tav tm="0">
                                          <p:val>
                                            <p:fltVal val="0"/>
                                          </p:val>
                                        </p:tav>
                                        <p:tav tm="100000">
                                          <p:val>
                                            <p:strVal val="#ppt_w"/>
                                          </p:val>
                                        </p:tav>
                                      </p:tavLst>
                                    </p:anim>
                                    <p:anim calcmode="lin" valueType="num">
                                      <p:cBhvr>
                                        <p:cTn id="46" dur="500" fill="hold"/>
                                        <p:tgtEl>
                                          <p:spTgt spid="37902"/>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500" fill="hold"/>
                                        <p:tgtEl>
                                          <p:spTgt spid="3"/>
                                        </p:tgtEl>
                                        <p:attrNameLst>
                                          <p:attrName>ppt_w</p:attrName>
                                        </p:attrNameLst>
                                      </p:cBhvr>
                                      <p:tavLst>
                                        <p:tav tm="0">
                                          <p:val>
                                            <p:fltVal val="0"/>
                                          </p:val>
                                        </p:tav>
                                        <p:tav tm="100000">
                                          <p:val>
                                            <p:strVal val="#ppt_w"/>
                                          </p:val>
                                        </p:tav>
                                      </p:tavLst>
                                    </p:anim>
                                    <p:anim calcmode="lin" valueType="num">
                                      <p:cBhvr>
                                        <p:cTn id="52" dur="500" fill="hold"/>
                                        <p:tgtEl>
                                          <p:spTgt spid="3"/>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500" fill="hold"/>
                                        <p:tgtEl>
                                          <p:spTgt spid="4"/>
                                        </p:tgtEl>
                                        <p:attrNameLst>
                                          <p:attrName>ppt_w</p:attrName>
                                        </p:attrNameLst>
                                      </p:cBhvr>
                                      <p:tavLst>
                                        <p:tav tm="0">
                                          <p:val>
                                            <p:fltVal val="0"/>
                                          </p:val>
                                        </p:tav>
                                        <p:tav tm="100000">
                                          <p:val>
                                            <p:strVal val="#ppt_w"/>
                                          </p:val>
                                        </p:tav>
                                      </p:tavLst>
                                    </p:anim>
                                    <p:anim calcmode="lin" valueType="num">
                                      <p:cBhvr>
                                        <p:cTn id="56" dur="500" fill="hold"/>
                                        <p:tgtEl>
                                          <p:spTgt spid="4"/>
                                        </p:tgtEl>
                                        <p:attrNameLst>
                                          <p:attrName>ppt_h</p:attrName>
                                        </p:attrNameLst>
                                      </p:cBhvr>
                                      <p:tavLst>
                                        <p:tav tm="0">
                                          <p:val>
                                            <p:strVal val="#ppt_h"/>
                                          </p:val>
                                        </p:tav>
                                        <p:tav tm="100000">
                                          <p:val>
                                            <p:strVal val="#ppt_h"/>
                                          </p:val>
                                        </p:tav>
                                      </p:tavLst>
                                    </p:anim>
                                  </p:childTnLst>
                                </p:cTn>
                              </p:par>
                              <p:par>
                                <p:cTn id="57" presetID="17" presetClass="entr" presetSubtype="1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ppt_w</p:attrName>
                                        </p:attrNameLst>
                                      </p:cBhvr>
                                      <p:tavLst>
                                        <p:tav tm="0">
                                          <p:val>
                                            <p:fltVal val="0"/>
                                          </p:val>
                                        </p:tav>
                                        <p:tav tm="100000">
                                          <p:val>
                                            <p:strVal val="#ppt_w"/>
                                          </p:val>
                                        </p:tav>
                                      </p:tavLst>
                                    </p:anim>
                                    <p:anim calcmode="lin" valueType="num">
                                      <p:cBhvr>
                                        <p:cTn id="60"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blinds(horizontal)">
                                      <p:cBhvr>
                                        <p:cTn id="65" dur="500"/>
                                        <p:tgtEl>
                                          <p:spTgt spid="6"/>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56322"/>
                                        </p:tgtEl>
                                        <p:attrNameLst>
                                          <p:attrName>style.visibility</p:attrName>
                                        </p:attrNameLst>
                                      </p:cBhvr>
                                      <p:to>
                                        <p:strVal val="visible"/>
                                      </p:to>
                                    </p:set>
                                    <p:animEffect transition="in" filter="randombar(horizontal)">
                                      <p:cBhvr>
                                        <p:cTn id="70" dur="500"/>
                                        <p:tgtEl>
                                          <p:spTgt spid="56322"/>
                                        </p:tgtEl>
                                      </p:cBhvr>
                                    </p:animEffect>
                                  </p:childTnLst>
                                </p:cTn>
                              </p:par>
                            </p:childTnLst>
                          </p:cTn>
                        </p:par>
                      </p:childTnLst>
                    </p:cTn>
                  </p:par>
                  <p:par>
                    <p:cTn id="71" fill="hold">
                      <p:stCondLst>
                        <p:cond delay="indefinite"/>
                      </p:stCondLst>
                      <p:childTnLst>
                        <p:par>
                          <p:cTn id="72" fill="hold">
                            <p:stCondLst>
                              <p:cond delay="0"/>
                            </p:stCondLst>
                            <p:childTnLst>
                              <p:par>
                                <p:cTn id="73" presetID="45"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2000"/>
                                        <p:tgtEl>
                                          <p:spTgt spid="13"/>
                                        </p:tgtEl>
                                      </p:cBhvr>
                                    </p:animEffect>
                                    <p:anim calcmode="lin" valueType="num">
                                      <p:cBhvr>
                                        <p:cTn id="76" dur="2000" fill="hold"/>
                                        <p:tgtEl>
                                          <p:spTgt spid="13"/>
                                        </p:tgtEl>
                                        <p:attrNameLst>
                                          <p:attrName>ppt_w</p:attrName>
                                        </p:attrNameLst>
                                      </p:cBhvr>
                                      <p:tavLst>
                                        <p:tav tm="0" fmla="#ppt_w*sin(2.5*pi*$)">
                                          <p:val>
                                            <p:fltVal val="0"/>
                                          </p:val>
                                        </p:tav>
                                        <p:tav tm="100000">
                                          <p:val>
                                            <p:fltVal val="1"/>
                                          </p:val>
                                        </p:tav>
                                      </p:tavLst>
                                    </p:anim>
                                    <p:anim calcmode="lin" valueType="num">
                                      <p:cBhvr>
                                        <p:cTn id="77"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6" grpId="0" bldLvl="0" animBg="1"/>
      <p:bldP spid="2" grpId="0"/>
      <p:bldP spid="2" grpId="1"/>
      <p:bldP spid="37902" grpId="0" bldLvl="0" animBg="1"/>
      <p:bldP spid="37902" grpId="1" animBg="1"/>
      <p:bldP spid="3" grpId="0" bldLvl="0" animBg="1"/>
      <p:bldP spid="3" grpId="1" animBg="1"/>
      <p:bldP spid="6" grpId="0"/>
      <p:bldP spid="6" grpId="1"/>
      <p:bldP spid="13" grpId="0" bldLvl="0" animBg="1"/>
      <p:bldP spid="13"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949960"/>
            <a:ext cx="645985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判别的数学描述</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927100" y="1741170"/>
            <a:ext cx="10022840" cy="1014730"/>
          </a:xfrm>
          <a:prstGeom prst="rect">
            <a:avLst/>
          </a:prstGeom>
          <a:solidFill>
            <a:schemeClr val="accent4">
              <a:lumMod val="20000"/>
              <a:lumOff val="80000"/>
            </a:schemeClr>
          </a:solidFill>
        </p:spPr>
        <p:txBody>
          <a:bodyPr wrap="square" rtlCol="0" anchor="t">
            <a:spAutoFit/>
          </a:bodyPr>
          <a:p>
            <a:pPr marL="0" marR="0" lvl="2" indent="0" algn="l" defTabSz="914400" rtl="0" eaLnBrk="0" fontAlgn="base" latinLnBrk="0" hangingPunct="0">
              <a:lnSpc>
                <a:spcPct val="150000"/>
              </a:lnSpc>
              <a:spcBef>
                <a:spcPct val="0"/>
              </a:spcBef>
              <a:spcAft>
                <a:spcPct val="0"/>
              </a:spcAft>
              <a:buClrTx/>
              <a:buSzTx/>
              <a:buFontTx/>
              <a:buNone/>
              <a:tabLst>
                <a:tab pos="266700" algn="l"/>
              </a:tabLst>
              <a:defRPr/>
            </a:pP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已知：</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个样本的样本集Г，</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30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X</a:t>
            </a:r>
            <a:r>
              <a:rPr lang="en-US" altLang="zh-CN" sz="2000" baseline="30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 X</a:t>
            </a:r>
            <a:r>
              <a:rPr lang="en-US" altLang="zh-CN" sz="2000" baseline="30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，其中每个样本数据都是一个</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的特征向量。现</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求取</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最佳线性变换的变换向量                           ，使</a:t>
            </a:r>
            <a:r>
              <a:rPr lang="en-US" altLang="zh-CN"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准则函数</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Rectangle 10"/>
          <p:cNvSpPr>
            <a:spLocks noChangeArrowheads="1"/>
          </p:cNvSpPr>
          <p:nvPr/>
        </p:nvSpPr>
        <p:spPr bwMode="auto">
          <a:xfrm>
            <a:off x="927100" y="4592955"/>
            <a:ext cx="10096500" cy="553085"/>
          </a:xfrm>
          <a:prstGeom prst="rect">
            <a:avLst/>
          </a:prstGeom>
          <a:solidFill>
            <a:schemeClr val="accent4">
              <a:lumMod val="20000"/>
              <a:lumOff val="80000"/>
            </a:schemeClr>
          </a:solidFill>
          <a:ln w="0" cap="flat" cmpd="sng" algn="ctr">
            <a:noFill/>
            <a:prstDash val="solid"/>
            <a:miter lim="800000"/>
          </a:ln>
          <a:effectLst/>
        </p:spPr>
        <p:txBody>
          <a:bodyPr wrap="square" anchor="ctr">
            <a:spAutoFit/>
          </a:bodyPr>
          <a:p>
            <a:pPr marL="0" marR="0" lvl="0" algn="l" defTabSz="914400" rtl="0" eaLnBrk="0" fontAlgn="base" latinLnBrk="0" hangingPunct="0">
              <a:lnSpc>
                <a:spcPct val="150000"/>
              </a:lnSpc>
              <a:buClrTx/>
              <a:buSzTx/>
              <a:buFontTx/>
              <a:buNone/>
              <a:tabLst>
                <a:tab pos="266700" algn="l"/>
              </a:tabLst>
              <a:defRPr/>
            </a:pPr>
            <a:r>
              <a:rPr kumimoji="0" lang="zh-CN" altLang="en-US" sz="20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其中，                         为样本类间</a:t>
            </a:r>
            <a:r>
              <a:rPr kumimoji="0" lang="zh-CN" altLang="en-US" sz="200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rPr>
              <a:t>离散度矩阵；                    </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为样本类内离散度矩阵。</a:t>
            </a:r>
            <a:endParaRPr kumimoji="0" lang="en-US" altLang="zh-CN" sz="2000" i="0" u="none" strike="noStrike" kern="1200" cap="none" spc="0" normalizeH="0" baseline="-25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对象 4">
            <a:hlinkClick r:id="" action="ppaction://ole?verb="/>
          </p:cNvPr>
          <p:cNvGraphicFramePr>
            <a:graphicFrameLocks noChangeAspect="1"/>
          </p:cNvGraphicFramePr>
          <p:nvPr/>
        </p:nvGraphicFramePr>
        <p:xfrm>
          <a:off x="1793875" y="4644390"/>
          <a:ext cx="1705610" cy="448945"/>
        </p:xfrm>
        <a:graphic>
          <a:graphicData uri="http://schemas.openxmlformats.org/presentationml/2006/ole">
            <mc:AlternateContent xmlns:mc="http://schemas.openxmlformats.org/markup-compatibility/2006">
              <mc:Choice xmlns:v="urn:schemas-microsoft-com:vml" Requires="v">
                <p:oleObj spid="_x0000_s2050" name="" r:id="rId2" imgW="965200" imgH="254000" progId="Equation.KSEE3">
                  <p:embed/>
                </p:oleObj>
              </mc:Choice>
              <mc:Fallback>
                <p:oleObj name="" r:id="rId2" imgW="965200" imgH="254000" progId="Equation.KSEE3">
                  <p:embed/>
                  <p:pic>
                    <p:nvPicPr>
                      <p:cNvPr id="0" name="图片 2049"/>
                      <p:cNvPicPr/>
                      <p:nvPr/>
                    </p:nvPicPr>
                    <p:blipFill>
                      <a:blip r:embed="rId3"/>
                      <a:stretch>
                        <a:fillRect/>
                      </a:stretch>
                    </p:blipFill>
                    <p:spPr>
                      <a:xfrm>
                        <a:off x="1793875" y="4644390"/>
                        <a:ext cx="1705610" cy="448945"/>
                      </a:xfrm>
                      <a:prstGeom prst="rect">
                        <a:avLst/>
                      </a:prstGeom>
                    </p:spPr>
                  </p:pic>
                </p:oleObj>
              </mc:Fallback>
            </mc:AlternateContent>
          </a:graphicData>
        </a:graphic>
      </p:graphicFrame>
      <p:graphicFrame>
        <p:nvGraphicFramePr>
          <p:cNvPr id="12" name="Object 10"/>
          <p:cNvGraphicFramePr/>
          <p:nvPr/>
        </p:nvGraphicFramePr>
        <p:xfrm>
          <a:off x="4523105" y="2962910"/>
          <a:ext cx="2657475" cy="931863"/>
        </p:xfrm>
        <a:graphic>
          <a:graphicData uri="http://schemas.openxmlformats.org/presentationml/2006/ole">
            <mc:AlternateContent xmlns:mc="http://schemas.openxmlformats.org/markup-compatibility/2006">
              <mc:Choice xmlns:v="urn:schemas-microsoft-com:vml" Requires="v">
                <p:oleObj spid="_x0000_s3332" name="" r:id="rId4" imgW="1282700" imgH="457200" progId="Equation.3">
                  <p:embed/>
                </p:oleObj>
              </mc:Choice>
              <mc:Fallback>
                <p:oleObj name="" r:id="rId4" imgW="1282700" imgH="457200" progId="Equation.3">
                  <p:embed/>
                  <p:pic>
                    <p:nvPicPr>
                      <p:cNvPr id="0" name="图片 3331"/>
                      <p:cNvPicPr/>
                      <p:nvPr/>
                    </p:nvPicPr>
                    <p:blipFill>
                      <a:blip r:embed="rId5"/>
                      <a:stretch>
                        <a:fillRect/>
                      </a:stretch>
                    </p:blipFill>
                    <p:spPr>
                      <a:xfrm>
                        <a:off x="4523105" y="2962910"/>
                        <a:ext cx="2657475" cy="931863"/>
                      </a:xfrm>
                      <a:prstGeom prst="rect">
                        <a:avLst/>
                      </a:prstGeom>
                      <a:noFill/>
                      <a:ln w="38100">
                        <a:noFill/>
                        <a:miter/>
                      </a:ln>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5141278" y="2263458"/>
          <a:ext cx="2038985" cy="492125"/>
        </p:xfrm>
        <a:graphic>
          <a:graphicData uri="http://schemas.openxmlformats.org/presentationml/2006/ole">
            <mc:AlternateContent xmlns:mc="http://schemas.openxmlformats.org/markup-compatibility/2006">
              <mc:Choice xmlns:v="urn:schemas-microsoft-com:vml" Requires="v">
                <p:oleObj spid="_x0000_s1026" name="" r:id="rId6" imgW="1016000" imgH="241300" progId="Equation.KSEE3">
                  <p:embed/>
                </p:oleObj>
              </mc:Choice>
              <mc:Fallback>
                <p:oleObj name="" r:id="rId6" imgW="1016000" imgH="241300" progId="Equation.KSEE3">
                  <p:embed/>
                  <p:pic>
                    <p:nvPicPr>
                      <p:cNvPr id="0" name="图片 1025"/>
                      <p:cNvPicPr/>
                      <p:nvPr/>
                    </p:nvPicPr>
                    <p:blipFill>
                      <a:blip r:embed="rId7"/>
                      <a:stretch>
                        <a:fillRect/>
                      </a:stretch>
                    </p:blipFill>
                    <p:spPr>
                      <a:xfrm>
                        <a:off x="5141278" y="2263458"/>
                        <a:ext cx="2038985" cy="492125"/>
                      </a:xfrm>
                      <a:prstGeom prst="rect">
                        <a:avLst/>
                      </a:prstGeom>
                    </p:spPr>
                  </p:pic>
                </p:oleObj>
              </mc:Fallback>
            </mc:AlternateContent>
          </a:graphicData>
        </a:graphic>
      </p:graphicFrame>
      <p:sp>
        <p:nvSpPr>
          <p:cNvPr id="14" name="文本框 13"/>
          <p:cNvSpPr txBox="1"/>
          <p:nvPr/>
        </p:nvSpPr>
        <p:spPr>
          <a:xfrm>
            <a:off x="927100" y="3895090"/>
            <a:ext cx="1995805" cy="398780"/>
          </a:xfrm>
          <a:prstGeom prst="rect">
            <a:avLst/>
          </a:prstGeom>
          <a:solidFill>
            <a:schemeClr val="accent4">
              <a:lumMod val="20000"/>
              <a:lumOff val="80000"/>
            </a:schemeClr>
          </a:solidFill>
        </p:spPr>
        <p:txBody>
          <a:bodyPr wrap="square" rtlCol="0">
            <a:spAutoFit/>
          </a:bodyPr>
          <a:p>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取得</a:t>
            </a: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最大值</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p>
        </p:txBody>
      </p:sp>
      <p:graphicFrame>
        <p:nvGraphicFramePr>
          <p:cNvPr id="15" name="对象 14">
            <a:hlinkClick r:id="" action="ppaction://ole?verb="/>
          </p:cNvPr>
          <p:cNvGraphicFramePr>
            <a:graphicFrameLocks noChangeAspect="1"/>
          </p:cNvGraphicFramePr>
          <p:nvPr/>
        </p:nvGraphicFramePr>
        <p:xfrm>
          <a:off x="6421120" y="4678680"/>
          <a:ext cx="1519555" cy="467360"/>
        </p:xfrm>
        <a:graphic>
          <a:graphicData uri="http://schemas.openxmlformats.org/presentationml/2006/ole">
            <mc:AlternateContent xmlns:mc="http://schemas.openxmlformats.org/markup-compatibility/2006">
              <mc:Choice xmlns:v="urn:schemas-microsoft-com:vml" Requires="v">
                <p:oleObj spid="_x0000_s1025" name="" r:id="rId8" imgW="825500" imgH="254000" progId="Equation.KSEE3">
                  <p:embed/>
                </p:oleObj>
              </mc:Choice>
              <mc:Fallback>
                <p:oleObj name="" r:id="rId8" imgW="825500" imgH="254000" progId="Equation.KSEE3">
                  <p:embed/>
                  <p:pic>
                    <p:nvPicPr>
                      <p:cNvPr id="0" name="图片 1024"/>
                      <p:cNvPicPr/>
                      <p:nvPr/>
                    </p:nvPicPr>
                    <p:blipFill>
                      <a:blip r:embed="rId9"/>
                      <a:stretch>
                        <a:fillRect/>
                      </a:stretch>
                    </p:blipFill>
                    <p:spPr>
                      <a:xfrm>
                        <a:off x="6421120" y="4678680"/>
                        <a:ext cx="1519555" cy="467360"/>
                      </a:xfrm>
                      <a:prstGeom prst="rect">
                        <a:avLst/>
                      </a:prstGeom>
                    </p:spPr>
                  </p:pic>
                </p:oleObj>
              </mc:Fallback>
            </mc:AlternateContent>
          </a:graphicData>
        </a:graphic>
      </p:graphicFrame>
      <p:sp>
        <p:nvSpPr>
          <p:cNvPr id="16" name="文本框 15"/>
          <p:cNvSpPr txBox="1"/>
          <p:nvPr/>
        </p:nvSpPr>
        <p:spPr>
          <a:xfrm>
            <a:off x="927100" y="5478780"/>
            <a:ext cx="10488295" cy="1014730"/>
          </a:xfrm>
          <a:prstGeom prst="rect">
            <a:avLst/>
          </a:prstGeom>
          <a:solidFill>
            <a:schemeClr val="accent4">
              <a:lumMod val="20000"/>
              <a:lumOff val="80000"/>
            </a:schemeClr>
          </a:solidFill>
        </p:spPr>
        <p:txBody>
          <a:bodyPr wrap="square" rtlCol="0" anchor="t">
            <a:spAutoFit/>
          </a:bodyPr>
          <a:p>
            <a:pPr>
              <a:lnSpc>
                <a:spcPct val="15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说明：最大化</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准则，即是</a:t>
            </a: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使</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J</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的分子尽可能大而分母尽可能小，即应寻找使</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J</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尽可能大的</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作为投影方向。</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 grpId="0" bldLvl="0" animBg="1"/>
      <p:bldP spid="2" grpId="1"/>
      <p:bldP spid="3" grpId="0" bldLvl="0" animBg="1"/>
      <p:bldP spid="3" grpId="1" animBg="1"/>
      <p:bldP spid="16" grpId="0" bldLvl="0" animBg="1"/>
      <p:bldP spid="16" grpId="1" animBg="1"/>
      <p:bldP spid="14" grpId="0" bldLvl="0" animBg="1"/>
      <p:bldP spid="1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3778250"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判别的数学描述</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6322" name="Object 10"/>
          <p:cNvGraphicFramePr/>
          <p:nvPr/>
        </p:nvGraphicFramePr>
        <p:xfrm>
          <a:off x="4110355" y="2080260"/>
          <a:ext cx="2313940" cy="780415"/>
        </p:xfrm>
        <a:graphic>
          <a:graphicData uri="http://schemas.openxmlformats.org/presentationml/2006/ole">
            <mc:AlternateContent xmlns:mc="http://schemas.openxmlformats.org/markup-compatibility/2006">
              <mc:Choice xmlns:v="urn:schemas-microsoft-com:vml" Requires="v">
                <p:oleObj spid="_x0000_s3193" name="" r:id="rId1" imgW="1231265" imgH="457200" progId="Equation.3">
                  <p:embed/>
                </p:oleObj>
              </mc:Choice>
              <mc:Fallback>
                <p:oleObj name="" r:id="rId1" imgW="1231265" imgH="457200" progId="Equation.3">
                  <p:embed/>
                  <p:pic>
                    <p:nvPicPr>
                      <p:cNvPr id="0" name="图片 3192"/>
                      <p:cNvPicPr/>
                      <p:nvPr/>
                    </p:nvPicPr>
                    <p:blipFill>
                      <a:blip r:embed="rId2"/>
                      <a:stretch>
                        <a:fillRect/>
                      </a:stretch>
                    </p:blipFill>
                    <p:spPr>
                      <a:xfrm>
                        <a:off x="4110355" y="2080260"/>
                        <a:ext cx="2313940" cy="780415"/>
                      </a:xfrm>
                      <a:prstGeom prst="rect">
                        <a:avLst/>
                      </a:prstGeom>
                      <a:noFill/>
                      <a:ln w="38100">
                        <a:noFill/>
                        <a:miter/>
                      </a:ln>
                    </p:spPr>
                  </p:pic>
                </p:oleObj>
              </mc:Fallback>
            </mc:AlternateContent>
          </a:graphicData>
        </a:graphic>
      </p:graphicFrame>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custDataLst>
              <p:tags r:id="rId3"/>
            </p:custDataLst>
          </p:nvPr>
        </p:nvSpPr>
        <p:spPr>
          <a:xfrm>
            <a:off x="981710" y="1532890"/>
            <a:ext cx="10544810"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由于关键是投影的方向，因此，令</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0</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，于是，需要求取的线性变换向量</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3" name="对象 12">
            <a:hlinkClick r:id="" action="ppaction://ole?verb="/>
          </p:cNvPr>
          <p:cNvGraphicFramePr>
            <a:graphicFrameLocks noChangeAspect="1"/>
          </p:cNvGraphicFramePr>
          <p:nvPr/>
        </p:nvGraphicFramePr>
        <p:xfrm>
          <a:off x="9665653" y="1485583"/>
          <a:ext cx="1631315" cy="492125"/>
        </p:xfrm>
        <a:graphic>
          <a:graphicData uri="http://schemas.openxmlformats.org/presentationml/2006/ole">
            <mc:AlternateContent xmlns:mc="http://schemas.openxmlformats.org/markup-compatibility/2006">
              <mc:Choice xmlns:v="urn:schemas-microsoft-com:vml" Requires="v">
                <p:oleObj spid="_x0000_s1026" name="" r:id="rId4" imgW="812800" imgH="241300" progId="Equation.KSEE3">
                  <p:embed/>
                </p:oleObj>
              </mc:Choice>
              <mc:Fallback>
                <p:oleObj name="" r:id="rId4" imgW="812800" imgH="241300" progId="Equation.KSEE3">
                  <p:embed/>
                  <p:pic>
                    <p:nvPicPr>
                      <p:cNvPr id="0" name="图片 1025"/>
                      <p:cNvPicPr/>
                      <p:nvPr/>
                    </p:nvPicPr>
                    <p:blipFill>
                      <a:blip r:embed="rId5"/>
                      <a:stretch>
                        <a:fillRect/>
                      </a:stretch>
                    </p:blipFill>
                    <p:spPr>
                      <a:xfrm>
                        <a:off x="9665653" y="1485583"/>
                        <a:ext cx="1631315" cy="492125"/>
                      </a:xfrm>
                      <a:prstGeom prst="rect">
                        <a:avLst/>
                      </a:prstGeom>
                    </p:spPr>
                  </p:pic>
                </p:oleObj>
              </mc:Fallback>
            </mc:AlternateContent>
          </a:graphicData>
        </a:graphic>
      </p:graphicFrame>
      <p:sp>
        <p:nvSpPr>
          <p:cNvPr id="5" name="文本框 4"/>
          <p:cNvSpPr txBox="1"/>
          <p:nvPr/>
        </p:nvSpPr>
        <p:spPr>
          <a:xfrm>
            <a:off x="981710" y="2270760"/>
            <a:ext cx="267906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对于</a:t>
            </a:r>
            <a:r>
              <a:rPr lang="en-US" altLang="zh-CN"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准则函数：</a:t>
            </a:r>
            <a:endPar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7346" name="Object 9"/>
          <p:cNvGraphicFramePr/>
          <p:nvPr/>
        </p:nvGraphicFramePr>
        <p:xfrm>
          <a:off x="2433003" y="3160078"/>
          <a:ext cx="5927725" cy="1903412"/>
        </p:xfrm>
        <a:graphic>
          <a:graphicData uri="http://schemas.openxmlformats.org/presentationml/2006/ole">
            <mc:AlternateContent xmlns:mc="http://schemas.openxmlformats.org/markup-compatibility/2006">
              <mc:Choice xmlns:v="urn:schemas-microsoft-com:vml" Requires="v">
                <p:oleObj spid="_x0000_s3336" name="" r:id="rId6" imgW="3048000" imgH="990600" progId="Equation.3">
                  <p:embed/>
                </p:oleObj>
              </mc:Choice>
              <mc:Fallback>
                <p:oleObj name="" r:id="rId6" imgW="3048000" imgH="990600" progId="Equation.3">
                  <p:embed/>
                  <p:pic>
                    <p:nvPicPr>
                      <p:cNvPr id="0" name="图片 3335"/>
                      <p:cNvPicPr/>
                      <p:nvPr/>
                    </p:nvPicPr>
                    <p:blipFill>
                      <a:blip r:embed="rId7"/>
                      <a:stretch>
                        <a:fillRect/>
                      </a:stretch>
                    </p:blipFill>
                    <p:spPr>
                      <a:xfrm>
                        <a:off x="2433003" y="3160078"/>
                        <a:ext cx="5927725" cy="1903412"/>
                      </a:xfrm>
                      <a:prstGeom prst="rect">
                        <a:avLst/>
                      </a:prstGeom>
                      <a:noFill/>
                      <a:ln w="38100">
                        <a:noFill/>
                        <a:miter/>
                      </a:ln>
                    </p:spPr>
                  </p:pic>
                </p:oleObj>
              </mc:Fallback>
            </mc:AlternateContent>
          </a:graphicData>
        </a:graphic>
      </p:graphicFrame>
      <p:graphicFrame>
        <p:nvGraphicFramePr>
          <p:cNvPr id="57347" name="Object 8"/>
          <p:cNvGraphicFramePr/>
          <p:nvPr/>
        </p:nvGraphicFramePr>
        <p:xfrm>
          <a:off x="727710" y="5167630"/>
          <a:ext cx="5064760" cy="1546225"/>
        </p:xfrm>
        <a:graphic>
          <a:graphicData uri="http://schemas.openxmlformats.org/presentationml/2006/ole">
            <mc:AlternateContent xmlns:mc="http://schemas.openxmlformats.org/markup-compatibility/2006">
              <mc:Choice xmlns:v="urn:schemas-microsoft-com:vml" Requires="v">
                <p:oleObj spid="_x0000_s3335" name="" r:id="rId8" imgW="2679700" imgH="889000" progId="Equation.3">
                  <p:embed/>
                </p:oleObj>
              </mc:Choice>
              <mc:Fallback>
                <p:oleObj name="" r:id="rId8" imgW="2679700" imgH="889000" progId="Equation.3">
                  <p:embed/>
                  <p:pic>
                    <p:nvPicPr>
                      <p:cNvPr id="0" name="图片 3334"/>
                      <p:cNvPicPr/>
                      <p:nvPr/>
                    </p:nvPicPr>
                    <p:blipFill>
                      <a:blip r:embed="rId9"/>
                      <a:stretch>
                        <a:fillRect/>
                      </a:stretch>
                    </p:blipFill>
                    <p:spPr>
                      <a:xfrm>
                        <a:off x="727710" y="5167630"/>
                        <a:ext cx="5064760" cy="1546225"/>
                      </a:xfrm>
                      <a:prstGeom prst="rect">
                        <a:avLst/>
                      </a:prstGeom>
                      <a:noFill/>
                      <a:ln w="38100">
                        <a:noFill/>
                        <a:miter/>
                      </a:ln>
                    </p:spPr>
                  </p:pic>
                </p:oleObj>
              </mc:Fallback>
            </mc:AlternateContent>
          </a:graphicData>
        </a:graphic>
      </p:graphicFrame>
      <p:sp>
        <p:nvSpPr>
          <p:cNvPr id="9" name="文本框 8"/>
          <p:cNvSpPr txBox="1"/>
          <p:nvPr/>
        </p:nvSpPr>
        <p:spPr>
          <a:xfrm>
            <a:off x="1057910" y="3229610"/>
            <a:ext cx="85661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代入</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7348" name="Object 7"/>
          <p:cNvGraphicFramePr/>
          <p:nvPr/>
        </p:nvGraphicFramePr>
        <p:xfrm>
          <a:off x="6732270" y="5778500"/>
          <a:ext cx="4368800" cy="520700"/>
        </p:xfrm>
        <a:graphic>
          <a:graphicData uri="http://schemas.openxmlformats.org/presentationml/2006/ole">
            <mc:AlternateContent xmlns:mc="http://schemas.openxmlformats.org/markup-compatibility/2006">
              <mc:Choice xmlns:v="urn:schemas-microsoft-com:vml" Requires="v">
                <p:oleObj spid="_x0000_s3338" name="" r:id="rId10" imgW="2133600" imgH="254000" progId="Equation.3">
                  <p:embed/>
                </p:oleObj>
              </mc:Choice>
              <mc:Fallback>
                <p:oleObj name="" r:id="rId10" imgW="2133600" imgH="254000" progId="Equation.3">
                  <p:embed/>
                  <p:pic>
                    <p:nvPicPr>
                      <p:cNvPr id="0" name="图片 3337"/>
                      <p:cNvPicPr/>
                      <p:nvPr/>
                    </p:nvPicPr>
                    <p:blipFill>
                      <a:blip r:embed="rId11"/>
                      <a:stretch>
                        <a:fillRect/>
                      </a:stretch>
                    </p:blipFill>
                    <p:spPr>
                      <a:xfrm>
                        <a:off x="6732270" y="5778500"/>
                        <a:ext cx="4368800" cy="520700"/>
                      </a:xfrm>
                      <a:prstGeom prst="rect">
                        <a:avLst/>
                      </a:prstGeom>
                      <a:noFill/>
                      <a:ln w="38100">
                        <a:noFill/>
                        <a:miter/>
                      </a:ln>
                    </p:spPr>
                  </p:pic>
                </p:oleObj>
              </mc:Fallback>
            </mc:AlternateContent>
          </a:graphicData>
        </a:graphic>
      </p:graphicFrame>
      <p:sp>
        <p:nvSpPr>
          <p:cNvPr id="12" name="右箭头 11"/>
          <p:cNvSpPr/>
          <p:nvPr/>
        </p:nvSpPr>
        <p:spPr>
          <a:xfrm>
            <a:off x="5888990" y="5942330"/>
            <a:ext cx="803275" cy="271145"/>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6322"/>
                                        </p:tgtEl>
                                        <p:attrNameLst>
                                          <p:attrName>style.visibility</p:attrName>
                                        </p:attrNameLst>
                                      </p:cBhvr>
                                      <p:to>
                                        <p:strVal val="visible"/>
                                      </p:to>
                                    </p:set>
                                    <p:animEffect transition="in" filter="blinds(horizontal)">
                                      <p:cBhvr>
                                        <p:cTn id="21" dur="500"/>
                                        <p:tgtEl>
                                          <p:spTgt spid="56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par>
                                <p:cTn id="25" presetID="2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57346"/>
                                        </p:tgtEl>
                                        <p:attrNameLst>
                                          <p:attrName>style.visibility</p:attrName>
                                        </p:attrNameLst>
                                      </p:cBhvr>
                                      <p:to>
                                        <p:strVal val="visible"/>
                                      </p:to>
                                    </p:set>
                                    <p:anim calcmode="lin" valueType="num">
                                      <p:cBhvr>
                                        <p:cTn id="33" dur="500" fill="hold"/>
                                        <p:tgtEl>
                                          <p:spTgt spid="57346"/>
                                        </p:tgtEl>
                                        <p:attrNameLst>
                                          <p:attrName>ppt_w</p:attrName>
                                        </p:attrNameLst>
                                      </p:cBhvr>
                                      <p:tavLst>
                                        <p:tav tm="0">
                                          <p:val>
                                            <p:fltVal val="0"/>
                                          </p:val>
                                        </p:tav>
                                        <p:tav tm="100000">
                                          <p:val>
                                            <p:strVal val="#ppt_w"/>
                                          </p:val>
                                        </p:tav>
                                      </p:tavLst>
                                    </p:anim>
                                    <p:anim calcmode="lin" valueType="num">
                                      <p:cBhvr>
                                        <p:cTn id="34" dur="500" fill="hold"/>
                                        <p:tgtEl>
                                          <p:spTgt spid="57346"/>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nodeType="clickEffect">
                                  <p:stCondLst>
                                    <p:cond delay="0"/>
                                  </p:stCondLst>
                                  <p:childTnLst>
                                    <p:set>
                                      <p:cBhvr>
                                        <p:cTn id="38" dur="1" fill="hold">
                                          <p:stCondLst>
                                            <p:cond delay="0"/>
                                          </p:stCondLst>
                                        </p:cTn>
                                        <p:tgtEl>
                                          <p:spTgt spid="57347"/>
                                        </p:tgtEl>
                                        <p:attrNameLst>
                                          <p:attrName>style.visibility</p:attrName>
                                        </p:attrNameLst>
                                      </p:cBhvr>
                                      <p:to>
                                        <p:strVal val="visible"/>
                                      </p:to>
                                    </p:set>
                                    <p:anim calcmode="lin" valueType="num">
                                      <p:cBhvr>
                                        <p:cTn id="39" dur="500" fill="hold"/>
                                        <p:tgtEl>
                                          <p:spTgt spid="57347"/>
                                        </p:tgtEl>
                                        <p:attrNameLst>
                                          <p:attrName>ppt_w</p:attrName>
                                        </p:attrNameLst>
                                      </p:cBhvr>
                                      <p:tavLst>
                                        <p:tav tm="0">
                                          <p:val>
                                            <p:fltVal val="0"/>
                                          </p:val>
                                        </p:tav>
                                        <p:tav tm="100000">
                                          <p:val>
                                            <p:strVal val="#ppt_w"/>
                                          </p:val>
                                        </p:tav>
                                      </p:tavLst>
                                    </p:anim>
                                    <p:anim calcmode="lin" valueType="num">
                                      <p:cBhvr>
                                        <p:cTn id="40" dur="500" fill="hold"/>
                                        <p:tgtEl>
                                          <p:spTgt spid="57347"/>
                                        </p:tgtEl>
                                        <p:attrNameLst>
                                          <p:attrName>ppt_h</p:attrName>
                                        </p:attrNameLst>
                                      </p:cBhvr>
                                      <p:tavLst>
                                        <p:tav tm="0">
                                          <p:val>
                                            <p:strVal val="#ppt_h"/>
                                          </p:val>
                                        </p:tav>
                                        <p:tav tm="100000">
                                          <p:val>
                                            <p:strVal val="#ppt_h"/>
                                          </p:val>
                                        </p:tav>
                                      </p:tavLst>
                                    </p:anim>
                                  </p:childTnLst>
                                </p:cTn>
                              </p:par>
                              <p:par>
                                <p:cTn id="41" presetID="17" presetClass="entr" presetSubtype="10" fill="hold" nodeType="withEffect">
                                  <p:stCondLst>
                                    <p:cond delay="0"/>
                                  </p:stCondLst>
                                  <p:childTnLst>
                                    <p:set>
                                      <p:cBhvr>
                                        <p:cTn id="42" dur="1" fill="hold">
                                          <p:stCondLst>
                                            <p:cond delay="0"/>
                                          </p:stCondLst>
                                        </p:cTn>
                                        <p:tgtEl>
                                          <p:spTgt spid="57348"/>
                                        </p:tgtEl>
                                        <p:attrNameLst>
                                          <p:attrName>style.visibility</p:attrName>
                                        </p:attrNameLst>
                                      </p:cBhvr>
                                      <p:to>
                                        <p:strVal val="visible"/>
                                      </p:to>
                                    </p:set>
                                    <p:anim calcmode="lin" valueType="num">
                                      <p:cBhvr>
                                        <p:cTn id="43" dur="500" fill="hold"/>
                                        <p:tgtEl>
                                          <p:spTgt spid="57348"/>
                                        </p:tgtEl>
                                        <p:attrNameLst>
                                          <p:attrName>ppt_w</p:attrName>
                                        </p:attrNameLst>
                                      </p:cBhvr>
                                      <p:tavLst>
                                        <p:tav tm="0">
                                          <p:val>
                                            <p:fltVal val="0"/>
                                          </p:val>
                                        </p:tav>
                                        <p:tav tm="100000">
                                          <p:val>
                                            <p:strVal val="#ppt_w"/>
                                          </p:val>
                                        </p:tav>
                                      </p:tavLst>
                                    </p:anim>
                                    <p:anim calcmode="lin" valueType="num">
                                      <p:cBhvr>
                                        <p:cTn id="44" dur="500" fill="hold"/>
                                        <p:tgtEl>
                                          <p:spTgt spid="57348"/>
                                        </p:tgtEl>
                                        <p:attrNameLst>
                                          <p:attrName>ppt_h</p:attrName>
                                        </p:attrNameLst>
                                      </p:cBhvr>
                                      <p:tavLst>
                                        <p:tav tm="0">
                                          <p:val>
                                            <p:strVal val="#ppt_h"/>
                                          </p:val>
                                        </p:tav>
                                        <p:tav tm="100000">
                                          <p:val>
                                            <p:strVal val="#ppt_h"/>
                                          </p:val>
                                        </p:tav>
                                      </p:tavLst>
                                    </p:anim>
                                  </p:childTnLst>
                                </p:cTn>
                              </p:par>
                              <p:par>
                                <p:cTn id="45" presetID="17" presetClass="entr" presetSubtype="1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6" grpId="0" bldLvl="0" animBg="1"/>
      <p:bldP spid="16" grpId="1" animBg="1"/>
      <p:bldP spid="5" grpId="0" bldLvl="0" animBg="1"/>
      <p:bldP spid="5" grpId="1" animBg="1"/>
      <p:bldP spid="12" grpId="0" bldLvl="0" animBg="1"/>
      <p:bldP spid="12" grpId="1" animBg="1"/>
      <p:bldP spid="9" grpId="0" bldLvl="0" animBg="1"/>
      <p:bldP spid="9"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418147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判别的数学描述</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655955" y="3351530"/>
            <a:ext cx="2406650" cy="645160"/>
          </a:xfrm>
          <a:prstGeom prst="rect">
            <a:avLst/>
          </a:prstGeom>
          <a:noFill/>
        </p:spPr>
        <p:txBody>
          <a:bodyPr wrap="square" rtlCol="0" anchor="t">
            <a:spAutoFit/>
            <a:scene3d>
              <a:camera prst="orthographicFront"/>
              <a:lightRig rig="threePt" dir="t"/>
            </a:scene3d>
          </a:bodyPr>
          <a:p>
            <a:pPr marL="342900" lvl="0" indent="-342900" algn="l">
              <a:lnSpc>
                <a:spcPct val="150000"/>
              </a:lnSpc>
              <a:buClrTx/>
              <a:buSzTx/>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问题描述</a:t>
            </a:r>
            <a:endPar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018540" y="1671955"/>
            <a:ext cx="337375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得到新的</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准则函数为</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018540" y="2557145"/>
            <a:ext cx="198310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考虑约束条件</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7348" name="Object 7"/>
          <p:cNvGraphicFramePr/>
          <p:nvPr/>
        </p:nvGraphicFramePr>
        <p:xfrm>
          <a:off x="3137535" y="2556828"/>
          <a:ext cx="1899920" cy="494665"/>
        </p:xfrm>
        <a:graphic>
          <a:graphicData uri="http://schemas.openxmlformats.org/presentationml/2006/ole">
            <mc:AlternateContent xmlns:mc="http://schemas.openxmlformats.org/markup-compatibility/2006">
              <mc:Choice xmlns:v="urn:schemas-microsoft-com:vml" Requires="v">
                <p:oleObj spid="_x0000_s3338" name="" r:id="rId1" imgW="927100" imgH="241300" progId="Equation.3">
                  <p:embed/>
                </p:oleObj>
              </mc:Choice>
              <mc:Fallback>
                <p:oleObj name="" r:id="rId1" imgW="927100" imgH="241300" progId="Equation.3">
                  <p:embed/>
                  <p:pic>
                    <p:nvPicPr>
                      <p:cNvPr id="0" name="图片 3337"/>
                      <p:cNvPicPr/>
                      <p:nvPr/>
                    </p:nvPicPr>
                    <p:blipFill>
                      <a:blip r:embed="rId2"/>
                      <a:stretch>
                        <a:fillRect/>
                      </a:stretch>
                    </p:blipFill>
                    <p:spPr>
                      <a:xfrm>
                        <a:off x="3137535" y="2556828"/>
                        <a:ext cx="1899920" cy="494665"/>
                      </a:xfrm>
                      <a:prstGeom prst="rect">
                        <a:avLst/>
                      </a:prstGeom>
                      <a:noFill/>
                      <a:ln w="38100">
                        <a:noFill/>
                        <a:miter/>
                      </a:ln>
                    </p:spPr>
                  </p:pic>
                </p:oleObj>
              </mc:Fallback>
            </mc:AlternateContent>
          </a:graphicData>
        </a:graphic>
      </p:graphicFrame>
      <p:graphicFrame>
        <p:nvGraphicFramePr>
          <p:cNvPr id="58370" name="Object 6"/>
          <p:cNvGraphicFramePr/>
          <p:nvPr/>
        </p:nvGraphicFramePr>
        <p:xfrm>
          <a:off x="4478020" y="1439545"/>
          <a:ext cx="2254250" cy="863600"/>
        </p:xfrm>
        <a:graphic>
          <a:graphicData uri="http://schemas.openxmlformats.org/presentationml/2006/ole">
            <mc:AlternateContent xmlns:mc="http://schemas.openxmlformats.org/markup-compatibility/2006">
              <mc:Choice xmlns:v="urn:schemas-microsoft-com:vml" Requires="v">
                <p:oleObj spid="_x0000_s3340" name="" r:id="rId3" imgW="1066800" imgH="457200" progId="Equation.3">
                  <p:embed/>
                </p:oleObj>
              </mc:Choice>
              <mc:Fallback>
                <p:oleObj name="" r:id="rId3" imgW="1066800" imgH="457200" progId="Equation.3">
                  <p:embed/>
                  <p:pic>
                    <p:nvPicPr>
                      <p:cNvPr id="0" name="图片 3339"/>
                      <p:cNvPicPr/>
                      <p:nvPr/>
                    </p:nvPicPr>
                    <p:blipFill>
                      <a:blip r:embed="rId4"/>
                      <a:stretch>
                        <a:fillRect/>
                      </a:stretch>
                    </p:blipFill>
                    <p:spPr>
                      <a:xfrm>
                        <a:off x="4478020" y="1439545"/>
                        <a:ext cx="2254250" cy="863600"/>
                      </a:xfrm>
                      <a:prstGeom prst="rect">
                        <a:avLst/>
                      </a:prstGeom>
                      <a:noFill/>
                      <a:ln w="38100">
                        <a:noFill/>
                        <a:miter/>
                      </a:ln>
                    </p:spPr>
                  </p:pic>
                </p:oleObj>
              </mc:Fallback>
            </mc:AlternateContent>
          </a:graphicData>
        </a:graphic>
      </p:graphicFrame>
      <p:sp>
        <p:nvSpPr>
          <p:cNvPr id="10" name="文本框 9"/>
          <p:cNvSpPr txBox="1"/>
          <p:nvPr/>
        </p:nvSpPr>
        <p:spPr>
          <a:xfrm>
            <a:off x="1083310" y="3996690"/>
            <a:ext cx="9744075" cy="1014730"/>
          </a:xfrm>
          <a:prstGeom prst="rect">
            <a:avLst/>
          </a:prstGeom>
          <a:solidFill>
            <a:schemeClr val="accent4">
              <a:lumMod val="20000"/>
              <a:lumOff val="80000"/>
            </a:schemeClr>
          </a:solidFill>
        </p:spPr>
        <p:txBody>
          <a:bodyPr wrap="square" rtlCol="0" anchor="t">
            <a:spAutoFit/>
          </a:bodyPr>
          <a:p>
            <a:pPr marL="0" marR="0" lvl="2" indent="0" algn="l" defTabSz="914400" rtl="0" eaLnBrk="0" fontAlgn="base" latinLnBrk="0" hangingPunct="0">
              <a:lnSpc>
                <a:spcPct val="150000"/>
              </a:lnSpc>
              <a:spcBef>
                <a:spcPct val="0"/>
              </a:spcBef>
              <a:spcAft>
                <a:spcPct val="0"/>
              </a:spcAft>
              <a:buClrTx/>
              <a:buSzTx/>
              <a:buFontTx/>
              <a:buNone/>
              <a:tabLst>
                <a:tab pos="266700" algn="l"/>
              </a:tabLst>
              <a:defRPr/>
            </a:pP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已知：</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个样本的样本集Г，</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30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X</a:t>
            </a:r>
            <a:r>
              <a:rPr lang="en-US" altLang="zh-CN" sz="2000" baseline="30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 X</a:t>
            </a:r>
            <a:r>
              <a:rPr lang="en-US" altLang="zh-CN" sz="2000" baseline="30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，其中每个样本数据都是一个</a:t>
            </a:r>
            <a:r>
              <a:rPr lang="en-US" altLang="zh-CN"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维的特征向量。现</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求取</a:t>
            </a:r>
            <a:r>
              <a:rPr lang="zh-CN" altLang="en-US" sz="2000" noProof="0" dirty="0" smtClean="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最佳线性变换的变换系数                             ，满足以下</a:t>
            </a:r>
            <a:r>
              <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目标函数：</a:t>
            </a:r>
            <a:endParaRPr lang="zh-CN" altLang="en-US" sz="2000" noProof="0" dirty="0" smtClean="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4" name="对象 13">
            <a:hlinkClick r:id="" action="ppaction://ole?verb="/>
          </p:cNvPr>
          <p:cNvGraphicFramePr>
            <a:graphicFrameLocks noChangeAspect="1"/>
          </p:cNvGraphicFramePr>
          <p:nvPr/>
        </p:nvGraphicFramePr>
        <p:xfrm>
          <a:off x="5709603" y="4518978"/>
          <a:ext cx="2243455" cy="492125"/>
        </p:xfrm>
        <a:graphic>
          <a:graphicData uri="http://schemas.openxmlformats.org/presentationml/2006/ole">
            <mc:AlternateContent xmlns:mc="http://schemas.openxmlformats.org/markup-compatibility/2006">
              <mc:Choice xmlns:v="urn:schemas-microsoft-com:vml" Requires="v">
                <p:oleObj spid="_x0000_s15" name="" r:id="rId5" imgW="1117600" imgH="241300" progId="Equation.KSEE3">
                  <p:embed/>
                </p:oleObj>
              </mc:Choice>
              <mc:Fallback>
                <p:oleObj name="" r:id="rId5" imgW="1117600" imgH="241300" progId="Equation.KSEE3">
                  <p:embed/>
                  <p:pic>
                    <p:nvPicPr>
                      <p:cNvPr id="0" name="图片 1025"/>
                      <p:cNvPicPr/>
                      <p:nvPr/>
                    </p:nvPicPr>
                    <p:blipFill>
                      <a:blip r:embed="rId6"/>
                      <a:stretch>
                        <a:fillRect/>
                      </a:stretch>
                    </p:blipFill>
                    <p:spPr>
                      <a:xfrm>
                        <a:off x="5709603" y="4518978"/>
                        <a:ext cx="2243455" cy="492125"/>
                      </a:xfrm>
                      <a:prstGeom prst="rect">
                        <a:avLst/>
                      </a:prstGeom>
                    </p:spPr>
                  </p:pic>
                </p:oleObj>
              </mc:Fallback>
            </mc:AlternateContent>
          </a:graphicData>
        </a:graphic>
      </p:graphicFrame>
      <p:graphicFrame>
        <p:nvGraphicFramePr>
          <p:cNvPr id="17" name="Object 6"/>
          <p:cNvGraphicFramePr/>
          <p:nvPr/>
        </p:nvGraphicFramePr>
        <p:xfrm>
          <a:off x="3623310" y="5083810"/>
          <a:ext cx="3787140" cy="843280"/>
        </p:xfrm>
        <a:graphic>
          <a:graphicData uri="http://schemas.openxmlformats.org/presentationml/2006/ole">
            <mc:AlternateContent xmlns:mc="http://schemas.openxmlformats.org/markup-compatibility/2006">
              <mc:Choice xmlns:v="urn:schemas-microsoft-com:vml" Requires="v">
                <p:oleObj spid="_x0000_s18" name="" r:id="rId7" imgW="1930400" imgH="482600" progId="Equation.3">
                  <p:embed/>
                </p:oleObj>
              </mc:Choice>
              <mc:Fallback>
                <p:oleObj name="" r:id="rId7" imgW="1930400" imgH="482600" progId="Equation.3">
                  <p:embed/>
                  <p:pic>
                    <p:nvPicPr>
                      <p:cNvPr id="0" name="图片 3339"/>
                      <p:cNvPicPr/>
                      <p:nvPr/>
                    </p:nvPicPr>
                    <p:blipFill>
                      <a:blip r:embed="rId8"/>
                      <a:stretch>
                        <a:fillRect/>
                      </a:stretch>
                    </p:blipFill>
                    <p:spPr>
                      <a:xfrm>
                        <a:off x="3623310" y="5083810"/>
                        <a:ext cx="3787140" cy="843280"/>
                      </a:xfrm>
                      <a:prstGeom prst="rect">
                        <a:avLst/>
                      </a:prstGeom>
                      <a:noFill/>
                      <a:ln w="38100">
                        <a:noFill/>
                        <a:miter/>
                      </a:ln>
                    </p:spPr>
                  </p:pic>
                </p:oleObj>
              </mc:Fallback>
            </mc:AlternateContent>
          </a:graphicData>
        </a:graphic>
      </p:graphicFrame>
      <p:graphicFrame>
        <p:nvGraphicFramePr>
          <p:cNvPr id="19" name="Object 7"/>
          <p:cNvGraphicFramePr/>
          <p:nvPr/>
        </p:nvGraphicFramePr>
        <p:xfrm>
          <a:off x="3984308" y="5926773"/>
          <a:ext cx="2705735" cy="494665"/>
        </p:xfrm>
        <a:graphic>
          <a:graphicData uri="http://schemas.openxmlformats.org/presentationml/2006/ole">
            <mc:AlternateContent xmlns:mc="http://schemas.openxmlformats.org/markup-compatibility/2006">
              <mc:Choice xmlns:v="urn:schemas-microsoft-com:vml" Requires="v">
                <p:oleObj spid="_x0000_s20" name="" r:id="rId9" imgW="1320165" imgH="241300" progId="Equation.3">
                  <p:embed/>
                </p:oleObj>
              </mc:Choice>
              <mc:Fallback>
                <p:oleObj name="" r:id="rId9" imgW="1320165" imgH="241300" progId="Equation.3">
                  <p:embed/>
                  <p:pic>
                    <p:nvPicPr>
                      <p:cNvPr id="0" name="图片 3337"/>
                      <p:cNvPicPr/>
                      <p:nvPr/>
                    </p:nvPicPr>
                    <p:blipFill>
                      <a:blip r:embed="rId10"/>
                      <a:stretch>
                        <a:fillRect/>
                      </a:stretch>
                    </p:blipFill>
                    <p:spPr>
                      <a:xfrm>
                        <a:off x="3984308" y="5926773"/>
                        <a:ext cx="2705735" cy="494665"/>
                      </a:xfrm>
                      <a:prstGeom prst="rect">
                        <a:avLst/>
                      </a:prstGeom>
                      <a:noFill/>
                      <a:ln w="38100">
                        <a:noFill/>
                        <a:miter/>
                      </a:ln>
                    </p:spPr>
                  </p:pic>
                </p:oleObj>
              </mc:Fallback>
            </mc:AlternateContent>
          </a:graphicData>
        </a:graphic>
      </p:graphicFrame>
      <p:pic>
        <p:nvPicPr>
          <p:cNvPr id="24" name="图片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par>
                                <p:cTn id="12" presetID="3" presetClass="entr" presetSubtype="10" fill="hold" nodeType="withEffect">
                                  <p:stCondLst>
                                    <p:cond delay="0"/>
                                  </p:stCondLst>
                                  <p:childTnLst>
                                    <p:set>
                                      <p:cBhvr>
                                        <p:cTn id="13" dur="1" fill="hold">
                                          <p:stCondLst>
                                            <p:cond delay="0"/>
                                          </p:stCondLst>
                                        </p:cTn>
                                        <p:tgtEl>
                                          <p:spTgt spid="58370"/>
                                        </p:tgtEl>
                                        <p:attrNameLst>
                                          <p:attrName>style.visibility</p:attrName>
                                        </p:attrNameLst>
                                      </p:cBhvr>
                                      <p:to>
                                        <p:strVal val="visible"/>
                                      </p:to>
                                    </p:set>
                                    <p:animEffect transition="in" filter="blinds(horizontal)">
                                      <p:cBhvr>
                                        <p:cTn id="14" dur="500"/>
                                        <p:tgtEl>
                                          <p:spTgt spid="5837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3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par>
                                <p:cTn id="32" presetID="2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bldLvl="0" animBg="1"/>
      <p:bldP spid="5" grpId="1" animBg="1"/>
      <p:bldP spid="9" grpId="0" bldLvl="0" animBg="1"/>
      <p:bldP spid="9" grpId="1" animBg="1"/>
      <p:bldP spid="16" grpId="0"/>
      <p:bldP spid="16" grpId="1"/>
      <p:bldP spid="10" grpId="0" bldLvl="0" animBg="1"/>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418147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最佳变换向量</a:t>
            </a: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w*</a:t>
            </a:r>
            <a:r>
              <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的求取</a:t>
            </a:r>
            <a:endPar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911225" y="3053080"/>
            <a:ext cx="280098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其中λ为</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Lagrange</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乘子。</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911225" y="1439545"/>
            <a:ext cx="10228580" cy="1014730"/>
          </a:xfrm>
          <a:prstGeom prst="rect">
            <a:avLst/>
          </a:prstGeom>
          <a:solidFill>
            <a:schemeClr val="accent4">
              <a:lumMod val="20000"/>
              <a:lumOff val="80000"/>
            </a:schemeClr>
          </a:solidFill>
        </p:spPr>
        <p:txBody>
          <a:bodyPr wrap="square" rtlCol="0" anchor="t">
            <a:spAutoFit/>
          </a:bodyPr>
          <a:p>
            <a:pPr>
              <a:lnSpc>
                <a:spcPct val="15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求取使</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准则函数</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J</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取</a:t>
            </a: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极大值时的</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                     </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，是有约束条件的优化问题，可以采用</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Lagrange</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乘子法，定义</a:t>
            </a:r>
            <a:r>
              <a:rPr lang="en-US" altLang="zh-CN"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Lagrange</a:t>
            </a: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函数</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为目标函数</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911225" y="4386580"/>
            <a:ext cx="2260600"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令偏导为零，有</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4" name="对象 13">
            <a:hlinkClick r:id="" action="ppaction://ole?verb="/>
          </p:cNvPr>
          <p:cNvGraphicFramePr>
            <a:graphicFrameLocks noChangeAspect="1"/>
          </p:cNvGraphicFramePr>
          <p:nvPr/>
        </p:nvGraphicFramePr>
        <p:xfrm>
          <a:off x="6106478" y="1523048"/>
          <a:ext cx="1631315" cy="492125"/>
        </p:xfrm>
        <a:graphic>
          <a:graphicData uri="http://schemas.openxmlformats.org/presentationml/2006/ole">
            <mc:AlternateContent xmlns:mc="http://schemas.openxmlformats.org/markup-compatibility/2006">
              <mc:Choice xmlns:v="urn:schemas-microsoft-com:vml" Requires="v">
                <p:oleObj spid="_x0000_s15" name="" r:id="rId1" imgW="812800" imgH="241300" progId="Equation.KSEE3">
                  <p:embed/>
                </p:oleObj>
              </mc:Choice>
              <mc:Fallback>
                <p:oleObj name="" r:id="rId1" imgW="812800" imgH="241300" progId="Equation.KSEE3">
                  <p:embed/>
                  <p:pic>
                    <p:nvPicPr>
                      <p:cNvPr id="0" name="图片 1025"/>
                      <p:cNvPicPr/>
                      <p:nvPr/>
                    </p:nvPicPr>
                    <p:blipFill>
                      <a:blip r:embed="rId2"/>
                      <a:stretch>
                        <a:fillRect/>
                      </a:stretch>
                    </p:blipFill>
                    <p:spPr>
                      <a:xfrm>
                        <a:off x="6106478" y="1523048"/>
                        <a:ext cx="1631315" cy="492125"/>
                      </a:xfrm>
                      <a:prstGeom prst="rect">
                        <a:avLst/>
                      </a:prstGeom>
                    </p:spPr>
                  </p:pic>
                </p:oleObj>
              </mc:Fallback>
            </mc:AlternateContent>
          </a:graphicData>
        </a:graphic>
      </p:graphicFrame>
      <p:graphicFrame>
        <p:nvGraphicFramePr>
          <p:cNvPr id="19" name="Object 7"/>
          <p:cNvGraphicFramePr/>
          <p:nvPr/>
        </p:nvGraphicFramePr>
        <p:xfrm>
          <a:off x="5426075" y="3604260"/>
          <a:ext cx="2459355" cy="643890"/>
        </p:xfrm>
        <a:graphic>
          <a:graphicData uri="http://schemas.openxmlformats.org/presentationml/2006/ole">
            <mc:AlternateContent xmlns:mc="http://schemas.openxmlformats.org/markup-compatibility/2006">
              <mc:Choice xmlns:v="urn:schemas-microsoft-com:vml" Requires="v">
                <p:oleObj spid="_x0000_s20" name="" r:id="rId3" imgW="1447800" imgH="393700" progId="Equation.3">
                  <p:embed/>
                </p:oleObj>
              </mc:Choice>
              <mc:Fallback>
                <p:oleObj name="" r:id="rId3" imgW="1447800" imgH="393700" progId="Equation.3">
                  <p:embed/>
                  <p:pic>
                    <p:nvPicPr>
                      <p:cNvPr id="0" name="图片 3337"/>
                      <p:cNvPicPr/>
                      <p:nvPr/>
                    </p:nvPicPr>
                    <p:blipFill>
                      <a:blip r:embed="rId4"/>
                      <a:stretch>
                        <a:fillRect/>
                      </a:stretch>
                    </p:blipFill>
                    <p:spPr>
                      <a:xfrm>
                        <a:off x="5426075" y="3604260"/>
                        <a:ext cx="2459355" cy="643890"/>
                      </a:xfrm>
                      <a:prstGeom prst="rect">
                        <a:avLst/>
                      </a:prstGeom>
                      <a:noFill/>
                      <a:ln w="38100">
                        <a:noFill/>
                        <a:miter/>
                      </a:ln>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3712210" y="2566670"/>
          <a:ext cx="3772535" cy="450850"/>
        </p:xfrm>
        <a:graphic>
          <a:graphicData uri="http://schemas.openxmlformats.org/presentationml/2006/ole">
            <mc:AlternateContent xmlns:mc="http://schemas.openxmlformats.org/markup-compatibility/2006">
              <mc:Choice xmlns:v="urn:schemas-microsoft-com:vml" Requires="v">
                <p:oleObj spid="_x0000_s1025" name="" r:id="rId5" imgW="2019300" imgH="241300" progId="Equation.KSEE3">
                  <p:embed/>
                </p:oleObj>
              </mc:Choice>
              <mc:Fallback>
                <p:oleObj name="" r:id="rId5" imgW="2019300" imgH="241300" progId="Equation.KSEE3">
                  <p:embed/>
                  <p:pic>
                    <p:nvPicPr>
                      <p:cNvPr id="0" name="图片 1024"/>
                      <p:cNvPicPr/>
                      <p:nvPr/>
                    </p:nvPicPr>
                    <p:blipFill>
                      <a:blip r:embed="rId6"/>
                      <a:stretch>
                        <a:fillRect/>
                      </a:stretch>
                    </p:blipFill>
                    <p:spPr>
                      <a:xfrm>
                        <a:off x="3712210" y="2566670"/>
                        <a:ext cx="3772535" cy="450850"/>
                      </a:xfrm>
                      <a:prstGeom prst="rect">
                        <a:avLst/>
                      </a:prstGeom>
                    </p:spPr>
                  </p:pic>
                </p:oleObj>
              </mc:Fallback>
            </mc:AlternateContent>
          </a:graphicData>
        </a:graphic>
      </p:graphicFrame>
      <p:sp>
        <p:nvSpPr>
          <p:cNvPr id="4" name="文本框 3"/>
          <p:cNvSpPr txBox="1"/>
          <p:nvPr/>
        </p:nvSpPr>
        <p:spPr>
          <a:xfrm>
            <a:off x="911225" y="3726815"/>
            <a:ext cx="435038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首先，将目标函数</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L(w,λ)</a:t>
            </a: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求偏导：</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2" name="Object 7"/>
          <p:cNvGraphicFramePr/>
          <p:nvPr/>
        </p:nvGraphicFramePr>
        <p:xfrm>
          <a:off x="3502660" y="4372610"/>
          <a:ext cx="1758950" cy="412750"/>
        </p:xfrm>
        <a:graphic>
          <a:graphicData uri="http://schemas.openxmlformats.org/presentationml/2006/ole">
            <mc:AlternateContent xmlns:mc="http://schemas.openxmlformats.org/markup-compatibility/2006">
              <mc:Choice xmlns:v="urn:schemas-microsoft-com:vml" Requires="v">
                <p:oleObj spid="_x0000_s13" name="" r:id="rId7" imgW="1091565" imgH="241300" progId="Equation.3">
                  <p:embed/>
                </p:oleObj>
              </mc:Choice>
              <mc:Fallback>
                <p:oleObj name="" r:id="rId7" imgW="1091565" imgH="241300" progId="Equation.3">
                  <p:embed/>
                  <p:pic>
                    <p:nvPicPr>
                      <p:cNvPr id="0" name="图片 3337"/>
                      <p:cNvPicPr/>
                      <p:nvPr/>
                    </p:nvPicPr>
                    <p:blipFill>
                      <a:blip r:embed="rId8"/>
                      <a:stretch>
                        <a:fillRect/>
                      </a:stretch>
                    </p:blipFill>
                    <p:spPr>
                      <a:xfrm>
                        <a:off x="3502660" y="4372610"/>
                        <a:ext cx="1758950" cy="412750"/>
                      </a:xfrm>
                      <a:prstGeom prst="rect">
                        <a:avLst/>
                      </a:prstGeom>
                      <a:noFill/>
                      <a:ln w="38100">
                        <a:noFill/>
                        <a:miter/>
                      </a:ln>
                    </p:spPr>
                  </p:pic>
                </p:oleObj>
              </mc:Fallback>
            </mc:AlternateContent>
          </a:graphicData>
        </a:graphic>
      </p:graphicFrame>
      <p:sp>
        <p:nvSpPr>
          <p:cNvPr id="22" name="文本框 21"/>
          <p:cNvSpPr txBox="1"/>
          <p:nvPr/>
        </p:nvSpPr>
        <p:spPr>
          <a:xfrm>
            <a:off x="817245" y="5844540"/>
            <a:ext cx="841946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于是，求取最佳变换向量</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，就是求取式矩阵         的特征值和</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特征向量。</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3" name="Object 7"/>
          <p:cNvGraphicFramePr/>
          <p:nvPr/>
        </p:nvGraphicFramePr>
        <p:xfrm>
          <a:off x="6473190" y="4379595"/>
          <a:ext cx="1412240" cy="412750"/>
        </p:xfrm>
        <a:graphic>
          <a:graphicData uri="http://schemas.openxmlformats.org/presentationml/2006/ole">
            <mc:AlternateContent xmlns:mc="http://schemas.openxmlformats.org/markup-compatibility/2006">
              <mc:Choice xmlns:v="urn:schemas-microsoft-com:vml" Requires="v">
                <p:oleObj spid="_x0000_s24" name="" r:id="rId9" imgW="876300" imgH="241300" progId="Equation.3">
                  <p:embed/>
                </p:oleObj>
              </mc:Choice>
              <mc:Fallback>
                <p:oleObj name="" r:id="rId9" imgW="876300" imgH="241300" progId="Equation.3">
                  <p:embed/>
                  <p:pic>
                    <p:nvPicPr>
                      <p:cNvPr id="0" name="图片 3337"/>
                      <p:cNvPicPr/>
                      <p:nvPr/>
                    </p:nvPicPr>
                    <p:blipFill>
                      <a:blip r:embed="rId10"/>
                      <a:stretch>
                        <a:fillRect/>
                      </a:stretch>
                    </p:blipFill>
                    <p:spPr>
                      <a:xfrm>
                        <a:off x="6473190" y="4379595"/>
                        <a:ext cx="1412240" cy="412750"/>
                      </a:xfrm>
                      <a:prstGeom prst="rect">
                        <a:avLst/>
                      </a:prstGeom>
                      <a:noFill/>
                      <a:ln w="38100">
                        <a:noFill/>
                        <a:miter/>
                      </a:ln>
                    </p:spPr>
                  </p:pic>
                </p:oleObj>
              </mc:Fallback>
            </mc:AlternateContent>
          </a:graphicData>
        </a:graphic>
      </p:graphicFrame>
      <p:sp>
        <p:nvSpPr>
          <p:cNvPr id="25" name="右箭头 24"/>
          <p:cNvSpPr/>
          <p:nvPr/>
        </p:nvSpPr>
        <p:spPr>
          <a:xfrm>
            <a:off x="5553075" y="4521835"/>
            <a:ext cx="621030" cy="222250"/>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6" name="Object 7"/>
          <p:cNvGraphicFramePr/>
          <p:nvPr/>
        </p:nvGraphicFramePr>
        <p:xfrm>
          <a:off x="5395278" y="5078730"/>
          <a:ext cx="1473835" cy="412750"/>
        </p:xfrm>
        <a:graphic>
          <a:graphicData uri="http://schemas.openxmlformats.org/presentationml/2006/ole">
            <mc:AlternateContent xmlns:mc="http://schemas.openxmlformats.org/markup-compatibility/2006">
              <mc:Choice xmlns:v="urn:schemas-microsoft-com:vml" Requires="v">
                <p:oleObj spid="_x0000_s27" name="" r:id="rId11" imgW="914400" imgH="241300" progId="Equation.3">
                  <p:embed/>
                </p:oleObj>
              </mc:Choice>
              <mc:Fallback>
                <p:oleObj name="" r:id="rId11" imgW="914400" imgH="241300" progId="Equation.3">
                  <p:embed/>
                  <p:pic>
                    <p:nvPicPr>
                      <p:cNvPr id="0" name="图片 3337"/>
                      <p:cNvPicPr/>
                      <p:nvPr/>
                    </p:nvPicPr>
                    <p:blipFill>
                      <a:blip r:embed="rId12"/>
                      <a:stretch>
                        <a:fillRect/>
                      </a:stretch>
                    </p:blipFill>
                    <p:spPr>
                      <a:xfrm>
                        <a:off x="5395278" y="5078730"/>
                        <a:ext cx="1473835" cy="412750"/>
                      </a:xfrm>
                      <a:prstGeom prst="rect">
                        <a:avLst/>
                      </a:prstGeom>
                      <a:noFill/>
                      <a:ln w="38100">
                        <a:noFill/>
                        <a:miter/>
                      </a:ln>
                    </p:spPr>
                  </p:pic>
                </p:oleObj>
              </mc:Fallback>
            </mc:AlternateContent>
          </a:graphicData>
        </a:graphic>
      </p:graphicFrame>
      <p:sp>
        <p:nvSpPr>
          <p:cNvPr id="28" name="文本框 27"/>
          <p:cNvSpPr txBox="1"/>
          <p:nvPr/>
        </p:nvSpPr>
        <p:spPr>
          <a:xfrm>
            <a:off x="911225" y="5078730"/>
            <a:ext cx="4349750"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由于</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为非奇异矩阵，上式可写为</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9" name="Object 7"/>
          <p:cNvGraphicFramePr/>
          <p:nvPr/>
        </p:nvGraphicFramePr>
        <p:xfrm>
          <a:off x="6106478" y="5830570"/>
          <a:ext cx="593725" cy="412750"/>
        </p:xfrm>
        <a:graphic>
          <a:graphicData uri="http://schemas.openxmlformats.org/presentationml/2006/ole">
            <mc:AlternateContent xmlns:mc="http://schemas.openxmlformats.org/markup-compatibility/2006">
              <mc:Choice xmlns:v="urn:schemas-microsoft-com:vml" Requires="v">
                <p:oleObj spid="_x0000_s30" name="" r:id="rId13" imgW="368300" imgH="241300" progId="Equation.3">
                  <p:embed/>
                </p:oleObj>
              </mc:Choice>
              <mc:Fallback>
                <p:oleObj name="" r:id="rId13" imgW="368300" imgH="241300" progId="Equation.3">
                  <p:embed/>
                  <p:pic>
                    <p:nvPicPr>
                      <p:cNvPr id="0" name="图片 3337"/>
                      <p:cNvPicPr/>
                      <p:nvPr/>
                    </p:nvPicPr>
                    <p:blipFill>
                      <a:blip r:embed="rId14"/>
                      <a:stretch>
                        <a:fillRect/>
                      </a:stretch>
                    </p:blipFill>
                    <p:spPr>
                      <a:xfrm>
                        <a:off x="6106478" y="5830570"/>
                        <a:ext cx="593725" cy="412750"/>
                      </a:xfrm>
                      <a:prstGeom prst="rect">
                        <a:avLst/>
                      </a:prstGeom>
                      <a:noFill/>
                      <a:ln w="38100">
                        <a:noFill/>
                        <a:miter/>
                      </a:ln>
                    </p:spPr>
                  </p:pic>
                </p:oleObj>
              </mc:Fallback>
            </mc:AlternateContent>
          </a:graphicData>
        </a:graphic>
      </p:graphicFrame>
      <p:pic>
        <p:nvPicPr>
          <p:cNvPr id="10" name="图片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par>
                                <p:cTn id="38" presetID="22" presetClass="entr" presetSubtype="4"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2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strVal val="#ppt_h"/>
                                          </p:val>
                                        </p:tav>
                                        <p:tav tm="100000">
                                          <p:val>
                                            <p:strVal val="#ppt_h"/>
                                          </p:val>
                                        </p:tav>
                                      </p:tavLst>
                                    </p:anim>
                                  </p:childTnLst>
                                </p:cTn>
                              </p:par>
                              <p:par>
                                <p:cTn id="61" presetID="17" presetClass="entr" presetSubtype="1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6" grpId="0" bldLvl="0" animBg="1"/>
      <p:bldP spid="16" grpId="1" animBg="1"/>
      <p:bldP spid="9" grpId="0" bldLvl="0" animBg="1"/>
      <p:bldP spid="4" grpId="0" bldLvl="0" animBg="1"/>
      <p:bldP spid="25" grpId="0" bldLvl="0" animBg="1"/>
      <p:bldP spid="9" grpId="1" animBg="1"/>
      <p:bldP spid="4" grpId="1" animBg="1"/>
      <p:bldP spid="25" grpId="1" animBg="1"/>
      <p:bldP spid="22" grpId="0" bldLvl="0" animBg="1"/>
      <p:bldP spid="28" grpId="0" bldLvl="0" animBg="1"/>
      <p:bldP spid="22" grpId="1" animBg="1"/>
      <p:bldP spid="28" grpId="1" animBg="1"/>
      <p:bldP spid="5" grpId="0" bldLvl="0" animBg="1"/>
      <p:bldP spid="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418147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最佳变换向量</a:t>
            </a: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w*</a:t>
            </a:r>
            <a:r>
              <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的求取</a:t>
            </a:r>
            <a:endPar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911225" y="2471420"/>
            <a:ext cx="1051623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R=(m</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为一个标量，所以</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S</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b</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总是在向量</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-m</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的方向上。因此，λ</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可写为：</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911225" y="1607185"/>
            <a:ext cx="1216660" cy="553085"/>
          </a:xfrm>
          <a:prstGeom prst="rect">
            <a:avLst/>
          </a:prstGeom>
          <a:solidFill>
            <a:schemeClr val="accent4">
              <a:lumMod val="20000"/>
              <a:lumOff val="80000"/>
            </a:schemeClr>
          </a:solidFill>
        </p:spPr>
        <p:txBody>
          <a:bodyPr wrap="square" rtlCol="0" anchor="t">
            <a:spAutoFit/>
          </a:bodyPr>
          <a:p>
            <a:pPr>
              <a:lnSpc>
                <a:spcPct val="15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又由于：</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0" name="Object 7"/>
          <p:cNvGraphicFramePr/>
          <p:nvPr/>
        </p:nvGraphicFramePr>
        <p:xfrm>
          <a:off x="2127885" y="1677670"/>
          <a:ext cx="4686935" cy="482600"/>
        </p:xfrm>
        <a:graphic>
          <a:graphicData uri="http://schemas.openxmlformats.org/presentationml/2006/ole">
            <mc:AlternateContent xmlns:mc="http://schemas.openxmlformats.org/markup-compatibility/2006">
              <mc:Choice xmlns:v="urn:schemas-microsoft-com:vml" Requires="v">
                <p:oleObj spid="_x0000_s17" name="" r:id="rId1" imgW="2679700" imgH="241300" progId="Equation.3">
                  <p:embed/>
                </p:oleObj>
              </mc:Choice>
              <mc:Fallback>
                <p:oleObj name="" r:id="rId1" imgW="2679700" imgH="241300" progId="Equation.3">
                  <p:embed/>
                  <p:pic>
                    <p:nvPicPr>
                      <p:cNvPr id="0" name="图片 3337"/>
                      <p:cNvPicPr/>
                      <p:nvPr/>
                    </p:nvPicPr>
                    <p:blipFill>
                      <a:blip r:embed="rId2"/>
                      <a:stretch>
                        <a:fillRect/>
                      </a:stretch>
                    </p:blipFill>
                    <p:spPr>
                      <a:xfrm>
                        <a:off x="2127885" y="1677670"/>
                        <a:ext cx="4686935" cy="482600"/>
                      </a:xfrm>
                      <a:prstGeom prst="rect">
                        <a:avLst/>
                      </a:prstGeom>
                      <a:noFill/>
                      <a:ln w="38100">
                        <a:noFill/>
                        <a:miter/>
                      </a:ln>
                    </p:spPr>
                  </p:pic>
                </p:oleObj>
              </mc:Fallback>
            </mc:AlternateContent>
          </a:graphicData>
        </a:graphic>
      </p:graphicFrame>
      <p:graphicFrame>
        <p:nvGraphicFramePr>
          <p:cNvPr id="18" name="Object 7"/>
          <p:cNvGraphicFramePr/>
          <p:nvPr/>
        </p:nvGraphicFramePr>
        <p:xfrm>
          <a:off x="3119120" y="3012440"/>
          <a:ext cx="5240655" cy="508000"/>
        </p:xfrm>
        <a:graphic>
          <a:graphicData uri="http://schemas.openxmlformats.org/presentationml/2006/ole">
            <mc:AlternateContent xmlns:mc="http://schemas.openxmlformats.org/markup-compatibility/2006">
              <mc:Choice xmlns:v="urn:schemas-microsoft-com:vml" Requires="v">
                <p:oleObj spid="_x0000_s31" name="" r:id="rId3" imgW="1955800" imgH="241300" progId="Equation.3">
                  <p:embed/>
                </p:oleObj>
              </mc:Choice>
              <mc:Fallback>
                <p:oleObj name="" r:id="rId3" imgW="1955800" imgH="241300" progId="Equation.3">
                  <p:embed/>
                  <p:pic>
                    <p:nvPicPr>
                      <p:cNvPr id="0" name="图片 3337"/>
                      <p:cNvPicPr/>
                      <p:nvPr/>
                    </p:nvPicPr>
                    <p:blipFill>
                      <a:blip r:embed="rId4"/>
                      <a:stretch>
                        <a:fillRect/>
                      </a:stretch>
                    </p:blipFill>
                    <p:spPr>
                      <a:xfrm>
                        <a:off x="3119120" y="3012440"/>
                        <a:ext cx="5240655" cy="508000"/>
                      </a:xfrm>
                      <a:prstGeom prst="rect">
                        <a:avLst/>
                      </a:prstGeom>
                      <a:noFill/>
                      <a:ln w="38100">
                        <a:noFill/>
                        <a:miter/>
                      </a:ln>
                    </p:spPr>
                  </p:pic>
                </p:oleObj>
              </mc:Fallback>
            </mc:AlternateContent>
          </a:graphicData>
        </a:graphic>
      </p:graphicFrame>
      <p:sp>
        <p:nvSpPr>
          <p:cNvPr id="32" name="文本框 31"/>
          <p:cNvSpPr txBox="1"/>
          <p:nvPr/>
        </p:nvSpPr>
        <p:spPr>
          <a:xfrm>
            <a:off x="911225" y="3837940"/>
            <a:ext cx="1489075" cy="553085"/>
          </a:xfrm>
          <a:prstGeom prst="rect">
            <a:avLst/>
          </a:prstGeom>
          <a:solidFill>
            <a:schemeClr val="accent4">
              <a:lumMod val="20000"/>
              <a:lumOff val="80000"/>
            </a:schemeClr>
          </a:solidFill>
        </p:spPr>
        <p:txBody>
          <a:bodyPr wrap="square" rtlCol="0" anchor="t">
            <a:spAutoFit/>
          </a:bodyPr>
          <a:p>
            <a:pPr>
              <a:lnSpc>
                <a:spcPct val="15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从而，有：</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33" name="Object 7"/>
          <p:cNvGraphicFramePr/>
          <p:nvPr/>
        </p:nvGraphicFramePr>
        <p:xfrm>
          <a:off x="2400300" y="3763010"/>
          <a:ext cx="2625090" cy="734060"/>
        </p:xfrm>
        <a:graphic>
          <a:graphicData uri="http://schemas.openxmlformats.org/presentationml/2006/ole">
            <mc:AlternateContent xmlns:mc="http://schemas.openxmlformats.org/markup-compatibility/2006">
              <mc:Choice xmlns:v="urn:schemas-microsoft-com:vml" Requires="v">
                <p:oleObj spid="_x0000_s34" name="" r:id="rId5" imgW="1270000" imgH="393700" progId="Equation.3">
                  <p:embed/>
                </p:oleObj>
              </mc:Choice>
              <mc:Fallback>
                <p:oleObj name="" r:id="rId5" imgW="1270000" imgH="393700" progId="Equation.3">
                  <p:embed/>
                  <p:pic>
                    <p:nvPicPr>
                      <p:cNvPr id="0" name="图片 3337"/>
                      <p:cNvPicPr/>
                      <p:nvPr/>
                    </p:nvPicPr>
                    <p:blipFill>
                      <a:blip r:embed="rId6"/>
                      <a:stretch>
                        <a:fillRect/>
                      </a:stretch>
                    </p:blipFill>
                    <p:spPr>
                      <a:xfrm>
                        <a:off x="2400300" y="3763010"/>
                        <a:ext cx="2625090" cy="734060"/>
                      </a:xfrm>
                      <a:prstGeom prst="rect">
                        <a:avLst/>
                      </a:prstGeom>
                      <a:noFill/>
                      <a:ln w="38100">
                        <a:noFill/>
                        <a:miter/>
                      </a:ln>
                    </p:spPr>
                  </p:pic>
                </p:oleObj>
              </mc:Fallback>
            </mc:AlternateContent>
          </a:graphicData>
        </a:graphic>
      </p:graphicFrame>
      <p:sp>
        <p:nvSpPr>
          <p:cNvPr id="35" name="文本框 34"/>
          <p:cNvSpPr txBox="1"/>
          <p:nvPr/>
        </p:nvSpPr>
        <p:spPr>
          <a:xfrm>
            <a:off x="613410" y="4853940"/>
            <a:ext cx="10516235" cy="1014730"/>
          </a:xfrm>
          <a:prstGeom prst="rect">
            <a:avLst/>
          </a:prstGeom>
          <a:solidFill>
            <a:schemeClr val="accent4">
              <a:lumMod val="20000"/>
              <a:lumOff val="80000"/>
            </a:schemeClr>
          </a:solidFill>
        </p:spPr>
        <p:txBody>
          <a:bodyPr wrap="square" rtlCol="0" anchor="t">
            <a:spAutoFit/>
          </a:bodyPr>
          <a:p>
            <a:pPr>
              <a:lnSpc>
                <a:spcPct val="15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由于</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线性变换的目的就是求取最佳投影方向，比例因子</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R/</a:t>
            </a:r>
            <a:r>
              <a:rPr lang="en-US" altLang="zh-CN" sz="2000" noProof="0" dirty="0">
                <a:ln>
                  <a:noFill/>
                </a:ln>
                <a:solidFill>
                  <a:srgbClr val="000000"/>
                </a:solidFill>
                <a:effectLst/>
                <a:uLnTx/>
                <a:uFillTx/>
                <a:latin typeface="宋体" panose="02010600030101010101" pitchFamily="2" charset="-122"/>
                <a:ea typeface="宋体" panose="02010600030101010101" pitchFamily="2" charset="-122"/>
                <a:cs typeface="微软雅黑" panose="020B0503020204020204" pitchFamily="34" charset="-122"/>
                <a:sym typeface="+mn-ea"/>
              </a:rPr>
              <a:t>λ</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不会影响投影方向，可以忽略，最终</a:t>
            </a: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可得</a:t>
            </a:r>
            <a:r>
              <a:rPr lang="en-US" altLang="zh-CN"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a:t>
            </a:r>
            <a:endParaRPr lang="zh-CN" altLang="en-US" sz="2000" noProof="0" dirty="0">
              <a:ln w="22225">
                <a:solidFill>
                  <a:schemeClr val="accent2"/>
                </a:solidFill>
                <a:prstDash val="solid"/>
              </a:ln>
              <a:solidFill>
                <a:schemeClr val="accent2">
                  <a:lumMod val="40000"/>
                  <a:lumOff val="6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36" name="Object 7"/>
          <p:cNvGraphicFramePr/>
          <p:nvPr/>
        </p:nvGraphicFramePr>
        <p:xfrm>
          <a:off x="3886518" y="5995353"/>
          <a:ext cx="2290445" cy="521970"/>
        </p:xfrm>
        <a:graphic>
          <a:graphicData uri="http://schemas.openxmlformats.org/presentationml/2006/ole">
            <mc:AlternateContent xmlns:mc="http://schemas.openxmlformats.org/markup-compatibility/2006">
              <mc:Choice xmlns:v="urn:schemas-microsoft-com:vml" Requires="v">
                <p:oleObj spid="_x0000_s37" name="" r:id="rId7" imgW="1130300" imgH="241300" progId="Equation.3">
                  <p:embed/>
                </p:oleObj>
              </mc:Choice>
              <mc:Fallback>
                <p:oleObj name="" r:id="rId7" imgW="1130300" imgH="241300" progId="Equation.3">
                  <p:embed/>
                  <p:pic>
                    <p:nvPicPr>
                      <p:cNvPr id="0" name="图片 3337"/>
                      <p:cNvPicPr/>
                      <p:nvPr/>
                    </p:nvPicPr>
                    <p:blipFill>
                      <a:blip r:embed="rId8"/>
                      <a:stretch>
                        <a:fillRect/>
                      </a:stretch>
                    </p:blipFill>
                    <p:spPr>
                      <a:xfrm>
                        <a:off x="3886518" y="5995353"/>
                        <a:ext cx="2290445" cy="521970"/>
                      </a:xfrm>
                      <a:prstGeom prst="rect">
                        <a:avLst/>
                      </a:prstGeom>
                      <a:noFill/>
                      <a:ln w="38100">
                        <a:noFill/>
                        <a:miter/>
                      </a:ln>
                    </p:spPr>
                  </p:pic>
                </p:oleObj>
              </mc:Fallback>
            </mc:AlternateContent>
          </a:graphicData>
        </a:graphic>
      </p:graphicFrame>
      <p:pic>
        <p:nvPicPr>
          <p:cNvPr id="24" name="图片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par>
                                <p:cTn id="24" presetID="22" presetClass="entr" presetSubtype="4"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down)">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p:cTn id="31" dur="500" fill="hold"/>
                                        <p:tgtEl>
                                          <p:spTgt spid="35"/>
                                        </p:tgtEl>
                                        <p:attrNameLst>
                                          <p:attrName>ppt_w</p:attrName>
                                        </p:attrNameLst>
                                      </p:cBhvr>
                                      <p:tavLst>
                                        <p:tav tm="0">
                                          <p:val>
                                            <p:fltVal val="0"/>
                                          </p:val>
                                        </p:tav>
                                        <p:tav tm="100000">
                                          <p:val>
                                            <p:strVal val="#ppt_w"/>
                                          </p:val>
                                        </p:tav>
                                      </p:tavLst>
                                    </p:anim>
                                    <p:anim calcmode="lin" valueType="num">
                                      <p:cBhvr>
                                        <p:cTn id="32" dur="5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6" grpId="0" bldLvl="0" animBg="1"/>
      <p:bldP spid="5" grpId="0" bldLvl="0" animBg="1"/>
      <p:bldP spid="16" grpId="1" animBg="1"/>
      <p:bldP spid="5" grpId="1" animBg="1"/>
      <p:bldP spid="32" grpId="0" bldLvl="0" animBg="1"/>
      <p:bldP spid="32" grpId="1" animBg="1"/>
      <p:bldP spid="35" grpId="0" bldLvl="0" animBg="1"/>
      <p:bldP spid="3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418147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分类判别阈值</a:t>
            </a: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Tc</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的确定</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Fisher</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判别分析</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910590" y="4128770"/>
            <a:ext cx="1248410"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方法二：</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911225" y="1646555"/>
            <a:ext cx="4127500" cy="398780"/>
          </a:xfrm>
          <a:prstGeom prst="rect">
            <a:avLst/>
          </a:prstGeom>
          <a:solidFill>
            <a:schemeClr val="accent4">
              <a:lumMod val="20000"/>
              <a:lumOff val="80000"/>
            </a:schemeClr>
          </a:solidFill>
        </p:spPr>
        <p:txBody>
          <a:bodyPr wrap="square" rtlCol="0" anchor="t">
            <a:spAutoFit/>
          </a:bodyPr>
          <a:p>
            <a:pPr>
              <a:lnSpc>
                <a:spcPct val="100000"/>
              </a:lnSpc>
            </a:pP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分类判别阈值</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T</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有两种常用的方法：</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911225" y="2409825"/>
            <a:ext cx="1247775" cy="398780"/>
          </a:xfrm>
          <a:prstGeom prst="rect">
            <a:avLst/>
          </a:prstGeom>
          <a:solidFill>
            <a:schemeClr val="accent4">
              <a:lumMod val="20000"/>
              <a:lumOff val="80000"/>
            </a:schemeClr>
          </a:solidFill>
        </p:spPr>
        <p:txBody>
          <a:bodyPr wrap="square" rtlCol="0" anchor="t">
            <a:spAutoFit/>
          </a:bodyPr>
          <a:p>
            <a:pPr>
              <a:lnSpc>
                <a:spcPct val="100000"/>
              </a:lnSpc>
            </a:pP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方法一：</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57348" name="Object 7"/>
          <p:cNvGraphicFramePr/>
          <p:nvPr/>
        </p:nvGraphicFramePr>
        <p:xfrm>
          <a:off x="3052763" y="2409508"/>
          <a:ext cx="2524125" cy="859155"/>
        </p:xfrm>
        <a:graphic>
          <a:graphicData uri="http://schemas.openxmlformats.org/presentationml/2006/ole">
            <mc:AlternateContent xmlns:mc="http://schemas.openxmlformats.org/markup-compatibility/2006">
              <mc:Choice xmlns:v="urn:schemas-microsoft-com:vml" Requires="v">
                <p:oleObj spid="_x0000_s3338" name="" r:id="rId1" imgW="1231265" imgH="419100" progId="Equation.3">
                  <p:embed/>
                </p:oleObj>
              </mc:Choice>
              <mc:Fallback>
                <p:oleObj name="" r:id="rId1" imgW="1231265" imgH="419100" progId="Equation.3">
                  <p:embed/>
                  <p:pic>
                    <p:nvPicPr>
                      <p:cNvPr id="0" name="图片 3337"/>
                      <p:cNvPicPr/>
                      <p:nvPr/>
                    </p:nvPicPr>
                    <p:blipFill>
                      <a:blip r:embed="rId2"/>
                      <a:stretch>
                        <a:fillRect/>
                      </a:stretch>
                    </p:blipFill>
                    <p:spPr>
                      <a:xfrm>
                        <a:off x="3052763" y="2409508"/>
                        <a:ext cx="2524125" cy="859155"/>
                      </a:xfrm>
                      <a:prstGeom prst="rect">
                        <a:avLst/>
                      </a:prstGeom>
                      <a:noFill/>
                      <a:ln w="38100">
                        <a:noFill/>
                        <a:miter/>
                      </a:ln>
                    </p:spPr>
                  </p:pic>
                </p:oleObj>
              </mc:Fallback>
            </mc:AlternateContent>
          </a:graphicData>
        </a:graphic>
      </p:graphicFrame>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graphicFrame>
        <p:nvGraphicFramePr>
          <p:cNvPr id="4" name="Object 7"/>
          <p:cNvGraphicFramePr/>
          <p:nvPr/>
        </p:nvGraphicFramePr>
        <p:xfrm>
          <a:off x="2713356" y="4128771"/>
          <a:ext cx="3202940" cy="937260"/>
        </p:xfrm>
        <a:graphic>
          <a:graphicData uri="http://schemas.openxmlformats.org/presentationml/2006/ole">
            <mc:AlternateContent xmlns:mc="http://schemas.openxmlformats.org/markup-compatibility/2006">
              <mc:Choice xmlns:v="urn:schemas-microsoft-com:vml" Requires="v">
                <p:oleObj spid="_x0000_s12" name="" r:id="rId4" imgW="1562100" imgH="457200" progId="Equation.3">
                  <p:embed/>
                </p:oleObj>
              </mc:Choice>
              <mc:Fallback>
                <p:oleObj name="" r:id="rId4" imgW="1562100" imgH="457200" progId="Equation.3">
                  <p:embed/>
                  <p:pic>
                    <p:nvPicPr>
                      <p:cNvPr id="0" name="图片 3337"/>
                      <p:cNvPicPr/>
                      <p:nvPr/>
                    </p:nvPicPr>
                    <p:blipFill>
                      <a:blip r:embed="rId5"/>
                      <a:stretch>
                        <a:fillRect/>
                      </a:stretch>
                    </p:blipFill>
                    <p:spPr>
                      <a:xfrm>
                        <a:off x="2713356" y="4128771"/>
                        <a:ext cx="3202940" cy="937260"/>
                      </a:xfrm>
                      <a:prstGeom prst="rect">
                        <a:avLst/>
                      </a:prstGeom>
                      <a:noFill/>
                      <a:ln w="38100">
                        <a:noFill/>
                        <a:miter/>
                      </a:ln>
                    </p:spPr>
                  </p:pic>
                </p:oleObj>
              </mc:Fallback>
            </mc:AlternateContent>
          </a:graphicData>
        </a:graphic>
      </p:graphicFrame>
      <p:sp>
        <p:nvSpPr>
          <p:cNvPr id="13" name="文本框 12"/>
          <p:cNvSpPr txBox="1"/>
          <p:nvPr/>
        </p:nvSpPr>
        <p:spPr>
          <a:xfrm>
            <a:off x="6551295" y="2540635"/>
            <a:ext cx="2336800"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两类数据量相近时</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1617980" y="3451860"/>
            <a:ext cx="9696450"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为最佳变换向量，</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为变换后类别</a:t>
            </a:r>
            <a:r>
              <a:rPr lang="zh-CN" altLang="en-US" sz="200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ω</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的均值，</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为变换后类别</a:t>
            </a:r>
            <a:r>
              <a:rPr lang="zh-CN" altLang="en-US" sz="200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ω</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的均值。</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nvSpPr>
        <p:spPr>
          <a:xfrm>
            <a:off x="910590" y="5257800"/>
            <a:ext cx="6403975" cy="398780"/>
          </a:xfrm>
          <a:prstGeom prst="rect">
            <a:avLst/>
          </a:prstGeom>
          <a:solidFill>
            <a:schemeClr val="accent4">
              <a:lumMod val="20000"/>
              <a:lumOff val="80000"/>
            </a:schemeClr>
          </a:solidFill>
        </p:spPr>
        <p:txBody>
          <a:bodyPr wrap="square" rtlCol="0" anchor="t">
            <a:spAutoFit/>
          </a:bodyPr>
          <a:p>
            <a:pPr>
              <a:lnSpc>
                <a:spcPct val="100000"/>
              </a:lnSpc>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其中</a:t>
            </a:r>
            <a:r>
              <a:rPr 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为类别</a:t>
            </a:r>
            <a:r>
              <a:rPr lang="zh-CN" altLang="en-US" sz="200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ω</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的样本数量，</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N</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为类别</a:t>
            </a:r>
            <a:r>
              <a:rPr lang="zh-CN" altLang="en-US" sz="2000" noProof="0" dirty="0">
                <a:ln>
                  <a:noFill/>
                </a:ln>
                <a:solidFill>
                  <a:srgbClr val="000000"/>
                </a:solidFill>
                <a:effectLst/>
                <a:uLnTx/>
                <a:uFillTx/>
                <a:latin typeface="Arial" panose="020B0604020202020204" pitchFamily="34" charset="0"/>
                <a:ea typeface="微软雅黑" panose="020B0503020204020204" pitchFamily="34" charset="-122"/>
                <a:cs typeface="Arial" panose="020B0604020202020204" pitchFamily="34" charset="0"/>
                <a:sym typeface="+mn-ea"/>
              </a:rPr>
              <a:t>ω</a:t>
            </a:r>
            <a:r>
              <a:rPr lang="en-US" altLang="zh-CN" sz="200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的样本数量。</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23" name="对象 22">
            <a:hlinkClick r:id="" action="ppaction://ole?verb="/>
          </p:cNvPr>
          <p:cNvGraphicFramePr>
            <a:graphicFrameLocks noChangeAspect="1"/>
          </p:cNvGraphicFramePr>
          <p:nvPr/>
        </p:nvGraphicFramePr>
        <p:xfrm>
          <a:off x="7919720" y="3360420"/>
          <a:ext cx="462280" cy="490220"/>
        </p:xfrm>
        <a:graphic>
          <a:graphicData uri="http://schemas.openxmlformats.org/presentationml/2006/ole">
            <mc:AlternateContent xmlns:mc="http://schemas.openxmlformats.org/markup-compatibility/2006">
              <mc:Choice xmlns:v="urn:schemas-microsoft-com:vml" Requires="v">
                <p:oleObj spid="_x0000_s1025" name="" r:id="rId6" imgW="203200" imgH="215900" progId="Equation.KSEE3">
                  <p:embed/>
                </p:oleObj>
              </mc:Choice>
              <mc:Fallback>
                <p:oleObj name="" r:id="rId6" imgW="203200" imgH="215900" progId="Equation.KSEE3">
                  <p:embed/>
                  <p:pic>
                    <p:nvPicPr>
                      <p:cNvPr id="0" name="图片 1024"/>
                      <p:cNvPicPr/>
                      <p:nvPr/>
                    </p:nvPicPr>
                    <p:blipFill>
                      <a:blip r:embed="rId7"/>
                      <a:stretch>
                        <a:fillRect/>
                      </a:stretch>
                    </p:blipFill>
                    <p:spPr>
                      <a:xfrm>
                        <a:off x="7919720" y="3360420"/>
                        <a:ext cx="462280" cy="490220"/>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605655" y="3406140"/>
          <a:ext cx="433070" cy="490220"/>
        </p:xfrm>
        <a:graphic>
          <a:graphicData uri="http://schemas.openxmlformats.org/presentationml/2006/ole">
            <mc:AlternateContent xmlns:mc="http://schemas.openxmlformats.org/markup-compatibility/2006">
              <mc:Choice xmlns:v="urn:schemas-microsoft-com:vml" Requires="v">
                <p:oleObj spid="_x0000_s3" name="" r:id="rId8" imgW="190500" imgH="215900" progId="Equation.KSEE3">
                  <p:embed/>
                </p:oleObj>
              </mc:Choice>
              <mc:Fallback>
                <p:oleObj name="" r:id="rId8" imgW="190500" imgH="215900" progId="Equation.KSEE3">
                  <p:embed/>
                  <p:pic>
                    <p:nvPicPr>
                      <p:cNvPr id="0" name="图片 1024"/>
                      <p:cNvPicPr/>
                      <p:nvPr/>
                    </p:nvPicPr>
                    <p:blipFill>
                      <a:blip r:embed="rId9"/>
                      <a:stretch>
                        <a:fillRect/>
                      </a:stretch>
                    </p:blipFill>
                    <p:spPr>
                      <a:xfrm>
                        <a:off x="4605655" y="3406140"/>
                        <a:ext cx="433070" cy="4902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57348"/>
                                        </p:tgtEl>
                                        <p:attrNameLst>
                                          <p:attrName>style.visibility</p:attrName>
                                        </p:attrNameLst>
                                      </p:cBhvr>
                                      <p:to>
                                        <p:strVal val="visible"/>
                                      </p:to>
                                    </p:set>
                                    <p:animEffect transition="in" filter="blinds(horizontal)">
                                      <p:cBhvr>
                                        <p:cTn id="18" dur="500"/>
                                        <p:tgtEl>
                                          <p:spTgt spid="5734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linds(horizontal)">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bldLvl="0" animBg="1"/>
      <p:bldP spid="5" grpId="1" animBg="1"/>
      <p:bldP spid="9" grpId="0" bldLvl="0" animBg="1"/>
      <p:bldP spid="13" grpId="0" bldLvl="0" animBg="1"/>
      <p:bldP spid="9" grpId="1" animBg="1"/>
      <p:bldP spid="13" grpId="1" animBg="1"/>
      <p:bldP spid="16" grpId="0" bldLvl="0" animBg="1"/>
      <p:bldP spid="22" grpId="0" bldLvl="0" animBg="1"/>
      <p:bldP spid="16" grpId="1" animBg="1"/>
      <p:bldP spid="22" grpId="1" animBg="1"/>
      <p:bldP spid="21" grpId="0" bldLvl="0" animBg="1"/>
      <p:bldP spid="21"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418147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判别分析步骤</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算法实例讲解</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1125855" y="3960495"/>
            <a:ext cx="2813050"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3"/>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计算类间散度矩阵：</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1638300" y="1902460"/>
            <a:ext cx="2300605"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a:pP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计算各类均值：</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1126490" y="2698115"/>
            <a:ext cx="2812415"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2"/>
            </a:pP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计算类内散度矩阵：</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graphicFrame>
        <p:nvGraphicFramePr>
          <p:cNvPr id="54274" name="Object 8"/>
          <p:cNvGraphicFramePr/>
          <p:nvPr/>
        </p:nvGraphicFramePr>
        <p:xfrm>
          <a:off x="4110038" y="1727518"/>
          <a:ext cx="2198687" cy="747712"/>
        </p:xfrm>
        <a:graphic>
          <a:graphicData uri="http://schemas.openxmlformats.org/presentationml/2006/ole">
            <mc:AlternateContent xmlns:mc="http://schemas.openxmlformats.org/markup-compatibility/2006">
              <mc:Choice xmlns:v="urn:schemas-microsoft-com:vml" Requires="v">
                <p:oleObj spid="_x0000_s3184" name="" r:id="rId2" imgW="1294765" imgH="444500" progId="Equation.3">
                  <p:embed/>
                </p:oleObj>
              </mc:Choice>
              <mc:Fallback>
                <p:oleObj name="" r:id="rId2" imgW="1294765" imgH="444500" progId="Equation.3">
                  <p:embed/>
                  <p:pic>
                    <p:nvPicPr>
                      <p:cNvPr id="0" name="图片 3183"/>
                      <p:cNvPicPr/>
                      <p:nvPr/>
                    </p:nvPicPr>
                    <p:blipFill>
                      <a:blip r:embed="rId3"/>
                      <a:stretch>
                        <a:fillRect/>
                      </a:stretch>
                    </p:blipFill>
                    <p:spPr>
                      <a:xfrm>
                        <a:off x="4110038" y="1727518"/>
                        <a:ext cx="2198687" cy="747712"/>
                      </a:xfrm>
                      <a:prstGeom prst="rect">
                        <a:avLst/>
                      </a:prstGeom>
                      <a:noFill/>
                      <a:ln w="38100">
                        <a:noFill/>
                        <a:miter/>
                      </a:ln>
                    </p:spPr>
                  </p:pic>
                </p:oleObj>
              </mc:Fallback>
            </mc:AlternateContent>
          </a:graphicData>
        </a:graphic>
      </p:graphicFrame>
      <p:graphicFrame>
        <p:nvGraphicFramePr>
          <p:cNvPr id="54275" name="Object 7"/>
          <p:cNvGraphicFramePr/>
          <p:nvPr/>
        </p:nvGraphicFramePr>
        <p:xfrm>
          <a:off x="4110355" y="2682240"/>
          <a:ext cx="4790440" cy="1051560"/>
        </p:xfrm>
        <a:graphic>
          <a:graphicData uri="http://schemas.openxmlformats.org/presentationml/2006/ole">
            <mc:AlternateContent xmlns:mc="http://schemas.openxmlformats.org/markup-compatibility/2006">
              <mc:Choice xmlns:v="urn:schemas-microsoft-com:vml" Requires="v">
                <p:oleObj spid="_x0000_s3186" name="" r:id="rId4" imgW="2032000" imgH="609600" progId="Equation.3">
                  <p:embed/>
                </p:oleObj>
              </mc:Choice>
              <mc:Fallback>
                <p:oleObj name="" r:id="rId4" imgW="2032000" imgH="609600" progId="Equation.3">
                  <p:embed/>
                  <p:pic>
                    <p:nvPicPr>
                      <p:cNvPr id="0" name="图片 3185"/>
                      <p:cNvPicPr/>
                      <p:nvPr/>
                    </p:nvPicPr>
                    <p:blipFill>
                      <a:blip r:embed="rId5"/>
                      <a:stretch>
                        <a:fillRect/>
                      </a:stretch>
                    </p:blipFill>
                    <p:spPr>
                      <a:xfrm>
                        <a:off x="4110355" y="2682240"/>
                        <a:ext cx="4790440" cy="1051560"/>
                      </a:xfrm>
                      <a:prstGeom prst="rect">
                        <a:avLst/>
                      </a:prstGeom>
                      <a:noFill/>
                      <a:ln w="38100">
                        <a:noFill/>
                        <a:miter/>
                      </a:ln>
                    </p:spPr>
                  </p:pic>
                </p:oleObj>
              </mc:Fallback>
            </mc:AlternateContent>
          </a:graphicData>
        </a:graphic>
      </p:graphicFrame>
      <p:graphicFrame>
        <p:nvGraphicFramePr>
          <p:cNvPr id="54276" name="Object 6"/>
          <p:cNvGraphicFramePr/>
          <p:nvPr/>
        </p:nvGraphicFramePr>
        <p:xfrm>
          <a:off x="4110355" y="3947795"/>
          <a:ext cx="3332480" cy="424180"/>
        </p:xfrm>
        <a:graphic>
          <a:graphicData uri="http://schemas.openxmlformats.org/presentationml/2006/ole">
            <mc:AlternateContent xmlns:mc="http://schemas.openxmlformats.org/markup-compatibility/2006">
              <mc:Choice xmlns:v="urn:schemas-microsoft-com:vml" Requires="v">
                <p:oleObj spid="_x0000_s3185" name="" r:id="rId6" imgW="1638300" imgH="241300" progId="Equation.3">
                  <p:embed/>
                </p:oleObj>
              </mc:Choice>
              <mc:Fallback>
                <p:oleObj name="" r:id="rId6" imgW="1638300" imgH="241300" progId="Equation.3">
                  <p:embed/>
                  <p:pic>
                    <p:nvPicPr>
                      <p:cNvPr id="0" name="图片 3184"/>
                      <p:cNvPicPr/>
                      <p:nvPr/>
                    </p:nvPicPr>
                    <p:blipFill>
                      <a:blip r:embed="rId7"/>
                      <a:stretch>
                        <a:fillRect/>
                      </a:stretch>
                    </p:blipFill>
                    <p:spPr>
                      <a:xfrm>
                        <a:off x="4110355" y="3947795"/>
                        <a:ext cx="3332480" cy="424180"/>
                      </a:xfrm>
                      <a:prstGeom prst="rect">
                        <a:avLst/>
                      </a:prstGeom>
                      <a:noFill/>
                      <a:ln w="38100">
                        <a:noFill/>
                        <a:miter/>
                      </a:ln>
                    </p:spPr>
                  </p:pic>
                </p:oleObj>
              </mc:Fallback>
            </mc:AlternateContent>
          </a:graphicData>
        </a:graphic>
      </p:graphicFrame>
      <p:sp>
        <p:nvSpPr>
          <p:cNvPr id="3" name="文本框 2"/>
          <p:cNvSpPr txBox="1"/>
          <p:nvPr/>
        </p:nvSpPr>
        <p:spPr>
          <a:xfrm>
            <a:off x="1125855" y="4924425"/>
            <a:ext cx="2812415"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4"/>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计算最佳变换向量：</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36" name="Object 7"/>
          <p:cNvGraphicFramePr/>
          <p:nvPr/>
        </p:nvGraphicFramePr>
        <p:xfrm>
          <a:off x="4110038" y="4862513"/>
          <a:ext cx="2290445" cy="521970"/>
        </p:xfrm>
        <a:graphic>
          <a:graphicData uri="http://schemas.openxmlformats.org/presentationml/2006/ole">
            <mc:AlternateContent xmlns:mc="http://schemas.openxmlformats.org/markup-compatibility/2006">
              <mc:Choice xmlns:v="urn:schemas-microsoft-com:vml" Requires="v">
                <p:oleObj spid="_x0000_s37" name="" r:id="rId8" imgW="1130300" imgH="241300" progId="Equation.3">
                  <p:embed/>
                </p:oleObj>
              </mc:Choice>
              <mc:Fallback>
                <p:oleObj name="" r:id="rId8" imgW="1130300" imgH="241300" progId="Equation.3">
                  <p:embed/>
                  <p:pic>
                    <p:nvPicPr>
                      <p:cNvPr id="0" name="图片 3337"/>
                      <p:cNvPicPr/>
                      <p:nvPr/>
                    </p:nvPicPr>
                    <p:blipFill>
                      <a:blip r:embed="rId9"/>
                      <a:stretch>
                        <a:fillRect/>
                      </a:stretch>
                    </p:blipFill>
                    <p:spPr>
                      <a:xfrm>
                        <a:off x="4110038" y="4862513"/>
                        <a:ext cx="2290445" cy="521970"/>
                      </a:xfrm>
                      <a:prstGeom prst="rect">
                        <a:avLst/>
                      </a:prstGeom>
                      <a:noFill/>
                      <a:ln w="38100">
                        <a:noFill/>
                        <a:miter/>
                      </a:ln>
                    </p:spPr>
                  </p:pic>
                </p:oleObj>
              </mc:Fallback>
            </mc:AlternateContent>
          </a:graphicData>
        </a:graphic>
      </p:graphicFrame>
      <p:sp>
        <p:nvSpPr>
          <p:cNvPr id="4" name="文本框 3"/>
          <p:cNvSpPr txBox="1"/>
          <p:nvPr/>
        </p:nvSpPr>
        <p:spPr>
          <a:xfrm>
            <a:off x="81280" y="5773420"/>
            <a:ext cx="3857625"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5"/>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将样本数据投影到一维空间：</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2" name="对象 11">
            <a:hlinkClick r:id="" action="ppaction://ole?verb="/>
          </p:cNvPr>
          <p:cNvGraphicFramePr>
            <a:graphicFrameLocks noChangeAspect="1"/>
          </p:cNvGraphicFramePr>
          <p:nvPr/>
        </p:nvGraphicFramePr>
        <p:xfrm>
          <a:off x="4110038" y="5742623"/>
          <a:ext cx="4229735" cy="459740"/>
        </p:xfrm>
        <a:graphic>
          <a:graphicData uri="http://schemas.openxmlformats.org/presentationml/2006/ole">
            <mc:AlternateContent xmlns:mc="http://schemas.openxmlformats.org/markup-compatibility/2006">
              <mc:Choice xmlns:v="urn:schemas-microsoft-com:vml" Requires="v">
                <p:oleObj spid="_x0000_s1025" name="" r:id="rId10" imgW="2222500" imgH="241300" progId="Equation.KSEE3">
                  <p:embed/>
                </p:oleObj>
              </mc:Choice>
              <mc:Fallback>
                <p:oleObj name="" r:id="rId10" imgW="2222500" imgH="241300" progId="Equation.KSEE3">
                  <p:embed/>
                  <p:pic>
                    <p:nvPicPr>
                      <p:cNvPr id="0" name="图片 1024"/>
                      <p:cNvPicPr/>
                      <p:nvPr/>
                    </p:nvPicPr>
                    <p:blipFill>
                      <a:blip r:embed="rId11"/>
                      <a:stretch>
                        <a:fillRect/>
                      </a:stretch>
                    </p:blipFill>
                    <p:spPr>
                      <a:xfrm>
                        <a:off x="4110038" y="5742623"/>
                        <a:ext cx="4229735" cy="4597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70" decel="100000"/>
                                        <p:tgtEl>
                                          <p:spTgt spid="12"/>
                                        </p:tgtEl>
                                      </p:cBhvr>
                                    </p:animEffect>
                                    <p:animScale>
                                      <p:cBhvr>
                                        <p:cTn id="26" dur="770" decel="100000"/>
                                        <p:tgtEl>
                                          <p:spTgt spid="12"/>
                                        </p:tgtEl>
                                      </p:cBhvr>
                                      <p:from x="10000" y="10000"/>
                                      <p:to x="200000" y="450000"/>
                                    </p:animScale>
                                    <p:animScale>
                                      <p:cBhvr>
                                        <p:cTn id="27" dur="1230" accel="100000" fill="hold">
                                          <p:stCondLst>
                                            <p:cond delay="770"/>
                                          </p:stCondLst>
                                        </p:cTn>
                                        <p:tgtEl>
                                          <p:spTgt spid="12"/>
                                        </p:tgtEl>
                                      </p:cBhvr>
                                      <p:from x="200000" y="450000"/>
                                      <p:to x="100000" y="100000"/>
                                    </p:animScale>
                                    <p:set>
                                      <p:cBhvr>
                                        <p:cTn id="28" dur="770" fill="hold"/>
                                        <p:tgtEl>
                                          <p:spTgt spid="12"/>
                                        </p:tgtEl>
                                        <p:attrNameLst>
                                          <p:attrName>ppt_x</p:attrName>
                                        </p:attrNameLst>
                                      </p:cBhvr>
                                      <p:to>
                                        <p:strVal val="(0.5)"/>
                                      </p:to>
                                    </p:set>
                                    <p:anim from="(0.5)" to="(#ppt_x)" calcmode="lin" valueType="num">
                                      <p:cBhvr>
                                        <p:cTn id="29" dur="1230" accel="100000" fill="hold">
                                          <p:stCondLst>
                                            <p:cond delay="770"/>
                                          </p:stCondLst>
                                        </p:cTn>
                                        <p:tgtEl>
                                          <p:spTgt spid="12"/>
                                        </p:tgtEl>
                                        <p:attrNameLst>
                                          <p:attrName>ppt_x</p:attrName>
                                        </p:attrNameLst>
                                      </p:cBhvr>
                                    </p:anim>
                                    <p:set>
                                      <p:cBhvr>
                                        <p:cTn id="30" dur="770" fill="hold"/>
                                        <p:tgtEl>
                                          <p:spTgt spid="12"/>
                                        </p:tgtEl>
                                        <p:attrNameLst>
                                          <p:attrName>ppt_y</p:attrName>
                                        </p:attrNameLst>
                                      </p:cBhvr>
                                      <p:to>
                                        <p:strVal val="(#ppt_y+0.4)"/>
                                      </p:to>
                                    </p:set>
                                    <p:anim from="(#ppt_y+0.4)" to="(#ppt_y)" calcmode="lin" valueType="num">
                                      <p:cBhvr>
                                        <p:cTn id="31" dur="1230" accel="100000" fill="hold">
                                          <p:stCondLst>
                                            <p:cond delay="770"/>
                                          </p:stCondLst>
                                        </p:cTn>
                                        <p:tgtEl>
                                          <p:spTgt spid="1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6462395"/>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文本框 10"/>
          <p:cNvSpPr txBox="1"/>
          <p:nvPr/>
        </p:nvSpPr>
        <p:spPr>
          <a:xfrm>
            <a:off x="2797810" y="2452370"/>
            <a:ext cx="6096000" cy="645160"/>
          </a:xfrm>
          <a:prstGeom prst="rect">
            <a:avLst/>
          </a:prstGeom>
          <a:noFill/>
        </p:spPr>
        <p:txBody>
          <a:bodyPr wrap="square" rtlCol="0">
            <a:spAutoFit/>
            <a:scene3d>
              <a:camera prst="orthographicFront"/>
              <a:lightRig rig="threePt" dir="t"/>
            </a:scene3d>
          </a:bodyPr>
          <a:p>
            <a:pPr algn="ctr"/>
            <a:r>
              <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特征选择</a:t>
            </a:r>
            <a:endParaRPr lang="zh-CN" altLang="en-US" sz="3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794385"/>
            <a:ext cx="418147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判别分析步骤</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算法实例讲解</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1853565" y="4361180"/>
            <a:ext cx="3498215"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8"/>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将测试样本</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，投影为</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y</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a:t>
            </a: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2190115" y="1788160"/>
            <a:ext cx="3136900"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6"/>
            </a:pP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计算变换后各类均值：</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文本框 8"/>
          <p:cNvSpPr txBox="1"/>
          <p:nvPr/>
        </p:nvSpPr>
        <p:spPr>
          <a:xfrm>
            <a:off x="2465070" y="2872740"/>
            <a:ext cx="2886710"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7"/>
            </a:pP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计算分类判别阈值：</a:t>
            </a:r>
            <a:endPar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graphicFrame>
        <p:nvGraphicFramePr>
          <p:cNvPr id="54274" name="Object 8"/>
          <p:cNvGraphicFramePr/>
          <p:nvPr/>
        </p:nvGraphicFramePr>
        <p:xfrm>
          <a:off x="5846921" y="1613377"/>
          <a:ext cx="2134870" cy="747395"/>
        </p:xfrm>
        <a:graphic>
          <a:graphicData uri="http://schemas.openxmlformats.org/presentationml/2006/ole">
            <mc:AlternateContent xmlns:mc="http://schemas.openxmlformats.org/markup-compatibility/2006">
              <mc:Choice xmlns:v="urn:schemas-microsoft-com:vml" Requires="v">
                <p:oleObj spid="_x0000_s3184" name="" r:id="rId2" imgW="1257300" imgH="444500" progId="Equation.3">
                  <p:embed/>
                </p:oleObj>
              </mc:Choice>
              <mc:Fallback>
                <p:oleObj name="" r:id="rId2" imgW="1257300" imgH="444500" progId="Equation.3">
                  <p:embed/>
                  <p:pic>
                    <p:nvPicPr>
                      <p:cNvPr id="0" name="图片 3183"/>
                      <p:cNvPicPr/>
                      <p:nvPr/>
                    </p:nvPicPr>
                    <p:blipFill>
                      <a:blip r:embed="rId3"/>
                      <a:stretch>
                        <a:fillRect/>
                      </a:stretch>
                    </p:blipFill>
                    <p:spPr>
                      <a:xfrm>
                        <a:off x="5846921" y="1613377"/>
                        <a:ext cx="2134870" cy="747395"/>
                      </a:xfrm>
                      <a:prstGeom prst="rect">
                        <a:avLst/>
                      </a:prstGeom>
                      <a:noFill/>
                      <a:ln w="38100">
                        <a:noFill/>
                        <a:miter/>
                      </a:ln>
                    </p:spPr>
                  </p:pic>
                </p:oleObj>
              </mc:Fallback>
            </mc:AlternateContent>
          </a:graphicData>
        </a:graphic>
      </p:graphicFrame>
      <p:sp>
        <p:nvSpPr>
          <p:cNvPr id="3" name="文本框 2"/>
          <p:cNvSpPr txBox="1"/>
          <p:nvPr/>
        </p:nvSpPr>
        <p:spPr>
          <a:xfrm>
            <a:off x="259715" y="5488305"/>
            <a:ext cx="5338445" cy="398780"/>
          </a:xfrm>
          <a:prstGeom prst="rect">
            <a:avLst/>
          </a:prstGeom>
          <a:solidFill>
            <a:schemeClr val="accent4">
              <a:lumMod val="20000"/>
              <a:lumOff val="80000"/>
            </a:schemeClr>
          </a:solidFill>
        </p:spPr>
        <p:txBody>
          <a:bodyPr wrap="square" rtlCol="0" anchor="t">
            <a:spAutoFit/>
          </a:bodyPr>
          <a:p>
            <a:pPr marL="457200" indent="-457200">
              <a:lnSpc>
                <a:spcPct val="100000"/>
              </a:lnSpc>
              <a:buFont typeface="+mj-ea"/>
              <a:buAutoNum type="circleNumDbPlain" startAt="9"/>
            </a:pP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依据分类判别准则确定测试样本</a:t>
            </a:r>
            <a:r>
              <a:rPr lang="en-US" alt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x</a:t>
            </a:r>
            <a:r>
              <a:rPr lang="en-US" altLang="zh-CN" sz="200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a:t>
            </a:r>
            <a:r>
              <a:rPr lang="zh-CN" altLang="en-US"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的类别</a:t>
            </a:r>
            <a:r>
              <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00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36" name="Object 7"/>
          <p:cNvGraphicFramePr/>
          <p:nvPr/>
        </p:nvGraphicFramePr>
        <p:xfrm>
          <a:off x="5996306" y="5227003"/>
          <a:ext cx="2291080" cy="1043940"/>
        </p:xfrm>
        <a:graphic>
          <a:graphicData uri="http://schemas.openxmlformats.org/presentationml/2006/ole">
            <mc:AlternateContent xmlns:mc="http://schemas.openxmlformats.org/markup-compatibility/2006">
              <mc:Choice xmlns:v="urn:schemas-microsoft-com:vml" Requires="v">
                <p:oleObj spid="_x0000_s37" name="" r:id="rId4" imgW="1130300" imgH="482600" progId="Equation.3">
                  <p:embed/>
                </p:oleObj>
              </mc:Choice>
              <mc:Fallback>
                <p:oleObj name="" r:id="rId4" imgW="1130300" imgH="482600" progId="Equation.3">
                  <p:embed/>
                  <p:pic>
                    <p:nvPicPr>
                      <p:cNvPr id="0" name="图片 3337"/>
                      <p:cNvPicPr/>
                      <p:nvPr/>
                    </p:nvPicPr>
                    <p:blipFill>
                      <a:blip r:embed="rId5"/>
                      <a:stretch>
                        <a:fillRect/>
                      </a:stretch>
                    </p:blipFill>
                    <p:spPr>
                      <a:xfrm>
                        <a:off x="5996306" y="5227003"/>
                        <a:ext cx="2291080" cy="1043940"/>
                      </a:xfrm>
                      <a:prstGeom prst="rect">
                        <a:avLst/>
                      </a:prstGeom>
                      <a:noFill/>
                      <a:ln w="38100">
                        <a:noFill/>
                        <a:miter/>
                      </a:ln>
                    </p:spPr>
                  </p:pic>
                </p:oleObj>
              </mc:Fallback>
            </mc:AlternateContent>
          </a:graphicData>
        </a:graphic>
      </p:graphicFrame>
      <p:graphicFrame>
        <p:nvGraphicFramePr>
          <p:cNvPr id="10" name="Object 7"/>
          <p:cNvGraphicFramePr/>
          <p:nvPr/>
        </p:nvGraphicFramePr>
        <p:xfrm>
          <a:off x="5847081" y="2734946"/>
          <a:ext cx="3202940" cy="937260"/>
        </p:xfrm>
        <a:graphic>
          <a:graphicData uri="http://schemas.openxmlformats.org/presentationml/2006/ole">
            <mc:AlternateContent xmlns:mc="http://schemas.openxmlformats.org/markup-compatibility/2006">
              <mc:Choice xmlns:v="urn:schemas-microsoft-com:vml" Requires="v">
                <p:oleObj spid="_x0000_s13" name="" r:id="rId6" imgW="1562100" imgH="457200" progId="Equation.3">
                  <p:embed/>
                </p:oleObj>
              </mc:Choice>
              <mc:Fallback>
                <p:oleObj name="" r:id="rId6" imgW="1562100" imgH="457200" progId="Equation.3">
                  <p:embed/>
                  <p:pic>
                    <p:nvPicPr>
                      <p:cNvPr id="0" name="图片 3337"/>
                      <p:cNvPicPr/>
                      <p:nvPr/>
                    </p:nvPicPr>
                    <p:blipFill>
                      <a:blip r:embed="rId7"/>
                      <a:stretch>
                        <a:fillRect/>
                      </a:stretch>
                    </p:blipFill>
                    <p:spPr>
                      <a:xfrm>
                        <a:off x="5847081" y="2734946"/>
                        <a:ext cx="3202940" cy="937260"/>
                      </a:xfrm>
                      <a:prstGeom prst="rect">
                        <a:avLst/>
                      </a:prstGeom>
                      <a:noFill/>
                      <a:ln w="38100">
                        <a:no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508943" y="4360863"/>
          <a:ext cx="4229735" cy="459740"/>
        </p:xfrm>
        <a:graphic>
          <a:graphicData uri="http://schemas.openxmlformats.org/presentationml/2006/ole">
            <mc:AlternateContent xmlns:mc="http://schemas.openxmlformats.org/markup-compatibility/2006">
              <mc:Choice xmlns:v="urn:schemas-microsoft-com:vml" Requires="v">
                <p:oleObj spid="_x0000_s14" name="" r:id="rId8" imgW="2222500" imgH="241300" progId="Equation.KSEE3">
                  <p:embed/>
                </p:oleObj>
              </mc:Choice>
              <mc:Fallback>
                <p:oleObj name="" r:id="rId8" imgW="2222500" imgH="241300" progId="Equation.KSEE3">
                  <p:embed/>
                  <p:pic>
                    <p:nvPicPr>
                      <p:cNvPr id="0" name="图片 1024"/>
                      <p:cNvPicPr/>
                      <p:nvPr/>
                    </p:nvPicPr>
                    <p:blipFill>
                      <a:blip r:embed="rId9"/>
                      <a:stretch>
                        <a:fillRect/>
                      </a:stretch>
                    </p:blipFill>
                    <p:spPr>
                      <a:xfrm>
                        <a:off x="5508943" y="4360863"/>
                        <a:ext cx="4229735" cy="4597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blinds(horizontal)">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70" decel="100000"/>
                                        <p:tgtEl>
                                          <p:spTgt spid="4"/>
                                        </p:tgtEl>
                                      </p:cBhvr>
                                    </p:animEffect>
                                    <p:animScale>
                                      <p:cBhvr>
                                        <p:cTn id="15" dur="770" decel="100000"/>
                                        <p:tgtEl>
                                          <p:spTgt spid="4"/>
                                        </p:tgtEl>
                                      </p:cBhvr>
                                      <p:from x="10000" y="10000"/>
                                      <p:to x="200000" y="450000"/>
                                    </p:animScale>
                                    <p:animScale>
                                      <p:cBhvr>
                                        <p:cTn id="16" dur="1230" accel="100000" fill="hold">
                                          <p:stCondLst>
                                            <p:cond delay="770"/>
                                          </p:stCondLst>
                                        </p:cTn>
                                        <p:tgtEl>
                                          <p:spTgt spid="4"/>
                                        </p:tgtEl>
                                      </p:cBhvr>
                                      <p:from x="200000" y="450000"/>
                                      <p:to x="100000" y="100000"/>
                                    </p:animScale>
                                    <p:set>
                                      <p:cBhvr>
                                        <p:cTn id="17" dur="770" fill="hold"/>
                                        <p:tgtEl>
                                          <p:spTgt spid="4"/>
                                        </p:tgtEl>
                                        <p:attrNameLst>
                                          <p:attrName>ppt_x</p:attrName>
                                        </p:attrNameLst>
                                      </p:cBhvr>
                                      <p:to>
                                        <p:strVal val="(0.5)"/>
                                      </p:to>
                                    </p:set>
                                    <p:anim from="(0.5)" to="(#ppt_x)" calcmode="lin" valueType="num">
                                      <p:cBhvr>
                                        <p:cTn id="18" dur="1230" accel="100000" fill="hold">
                                          <p:stCondLst>
                                            <p:cond delay="770"/>
                                          </p:stCondLst>
                                        </p:cTn>
                                        <p:tgtEl>
                                          <p:spTgt spid="4"/>
                                        </p:tgtEl>
                                        <p:attrNameLst>
                                          <p:attrName>ppt_x</p:attrName>
                                        </p:attrNameLst>
                                      </p:cBhvr>
                                    </p:anim>
                                    <p:set>
                                      <p:cBhvr>
                                        <p:cTn id="19" dur="770" fill="hold"/>
                                        <p:tgtEl>
                                          <p:spTgt spid="4"/>
                                        </p:tgtEl>
                                        <p:attrNameLst>
                                          <p:attrName>ppt_y</p:attrName>
                                        </p:attrNameLst>
                                      </p:cBhvr>
                                      <p:to>
                                        <p:strVal val="(#ppt_y+0.4)"/>
                                      </p:to>
                                    </p:set>
                                    <p:anim from="(#ppt_y+0.4)" to="(#ppt_y)" calcmode="lin" valueType="num">
                                      <p:cBhvr>
                                        <p:cTn id="20" dur="1230" accel="100000" fill="hold">
                                          <p:stCondLst>
                                            <p:cond delay="770"/>
                                          </p:stCondLst>
                                        </p:cTn>
                                        <p:tgtEl>
                                          <p:spTgt spid="4"/>
                                        </p:tgtEl>
                                        <p:attrNameLst>
                                          <p:attrName>ppt_y</p:attrName>
                                        </p:attrNameLst>
                                      </p:cBhvr>
                                    </p:anim>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900" decel="100000" fill="hold"/>
                                        <p:tgtEl>
                                          <p:spTgt spid="3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656590"/>
            <a:ext cx="580834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en-US" altLang="zh-CN"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Fisher</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判别算法的实现</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算法实例讲解</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1025525" y="1461770"/>
            <a:ext cx="9919970" cy="398780"/>
          </a:xfrm>
          <a:prstGeom prst="rect">
            <a:avLst/>
          </a:prstGeom>
          <a:noFill/>
        </p:spPr>
        <p:txBody>
          <a:bodyPr wrap="square" rtlCol="0" anchor="t">
            <a:spAutoFit/>
          </a:bodyPr>
          <a:p>
            <a:pPr>
              <a:lnSpc>
                <a:spcPct val="100000"/>
              </a:lnSpc>
            </a:pPr>
            <a:r>
              <a:rPr 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例：用</a:t>
            </a:r>
            <a:r>
              <a:rPr lang="en-US" alt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sklearn</a:t>
            </a:r>
            <a:r>
              <a:rPr lang="zh-CN" altLang="en-US"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库中判别分析的</a:t>
            </a:r>
            <a:r>
              <a:rPr lang="en-US" altLang="zh-CN" sz="2000" noProof="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LinearDiscriminentAnalysis</a:t>
            </a:r>
            <a:r>
              <a:rPr lang="zh-CN" altLang="en-US"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类实现</a:t>
            </a:r>
            <a:r>
              <a:rPr lang="en-US" alt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Fisher</a:t>
            </a:r>
            <a:r>
              <a:rPr lang="zh-CN" altLang="en-US"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判别分析</a:t>
            </a:r>
            <a:endParaRPr lang="zh-CN" altLang="en-US"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10" name="文本框 9"/>
          <p:cNvSpPr txBox="1"/>
          <p:nvPr/>
        </p:nvSpPr>
        <p:spPr>
          <a:xfrm>
            <a:off x="1111885" y="1953260"/>
            <a:ext cx="9507220" cy="398780"/>
          </a:xfrm>
          <a:prstGeom prst="rect">
            <a:avLst/>
          </a:prstGeom>
          <a:noFill/>
        </p:spPr>
        <p:txBody>
          <a:bodyPr wrap="square" rtlCol="0" anchor="t">
            <a:spAutoFit/>
          </a:bodyPr>
          <a:p>
            <a:pPr algn="ctr"/>
            <a:r>
              <a:rPr lang="zh-CN" altLang="en-US" sz="2000">
                <a:latin typeface="微软雅黑" panose="020B0503020204020204" pitchFamily="34" charset="-122"/>
                <a:ea typeface="微软雅黑" panose="020B0503020204020204" pitchFamily="34" charset="-122"/>
              </a:rPr>
              <a:t>from </a:t>
            </a:r>
            <a:r>
              <a:rPr lang="zh-CN" altLang="en-US" sz="200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sklearn.discriminant_analysis</a:t>
            </a:r>
            <a:r>
              <a:rPr lang="zh-CN" altLang="en-US" sz="2000">
                <a:latin typeface="微软雅黑" panose="020B0503020204020204" pitchFamily="34" charset="-122"/>
                <a:ea typeface="微软雅黑" panose="020B0503020204020204" pitchFamily="34" charset="-122"/>
              </a:rPr>
              <a:t> import </a:t>
            </a:r>
            <a:r>
              <a:rPr lang="zh-CN" altLang="en-US" sz="200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rPr>
              <a:t>LinearDiscriminantAnalysis</a:t>
            </a:r>
            <a:endParaRPr lang="zh-CN" altLang="en-US" sz="200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endParaRPr>
          </a:p>
        </p:txBody>
      </p:sp>
      <p:pic>
        <p:nvPicPr>
          <p:cNvPr id="3" name="图片 2" descr="LDA1"/>
          <p:cNvPicPr>
            <a:picLocks noChangeAspect="1"/>
          </p:cNvPicPr>
          <p:nvPr/>
        </p:nvPicPr>
        <p:blipFill>
          <a:blip r:embed="rId2"/>
          <a:stretch>
            <a:fillRect/>
          </a:stretch>
        </p:blipFill>
        <p:spPr>
          <a:xfrm>
            <a:off x="7418705" y="3801110"/>
            <a:ext cx="4542790" cy="2988945"/>
          </a:xfrm>
          <a:prstGeom prst="rect">
            <a:avLst/>
          </a:prstGeom>
        </p:spPr>
      </p:pic>
      <p:sp>
        <p:nvSpPr>
          <p:cNvPr id="4" name="文本框 3"/>
          <p:cNvSpPr txBox="1"/>
          <p:nvPr/>
        </p:nvSpPr>
        <p:spPr>
          <a:xfrm>
            <a:off x="351790" y="2478405"/>
            <a:ext cx="8695690" cy="1322070"/>
          </a:xfrm>
          <a:prstGeom prst="rect">
            <a:avLst/>
          </a:prstGeom>
          <a:noFill/>
          <a:ln w="12700" cmpd="sng">
            <a:solidFill>
              <a:schemeClr val="accent1">
                <a:shade val="50000"/>
              </a:schemeClr>
            </a:solidFill>
            <a:prstDash val="solid"/>
          </a:ln>
        </p:spPr>
        <p:txBody>
          <a:bodyPr wrap="square" rtlCol="0" anchor="t">
            <a:spAutoFit/>
          </a:bodyPr>
          <a:p>
            <a:r>
              <a:rPr lang="zh-CN" altLang="en-US" sz="2000">
                <a:latin typeface="微软雅黑" panose="020B0503020204020204" pitchFamily="34" charset="-122"/>
                <a:ea typeface="微软雅黑" panose="020B0503020204020204" pitchFamily="34" charset="-122"/>
                <a:sym typeface="+mn-ea"/>
              </a:rPr>
              <a:t>from sklearn.discriminant_analysis import LinearDiscriminantAnalysis</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import numpy as np</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from sklearn.datasets import make_blobs</a:t>
            </a:r>
            <a:endParaRPr lang="zh-CN" altLang="en-US" sz="2000">
              <a:latin typeface="微软雅黑" panose="020B0503020204020204" pitchFamily="34" charset="-122"/>
              <a:ea typeface="微软雅黑" panose="020B0503020204020204" pitchFamily="34" charset="-122"/>
            </a:endParaRPr>
          </a:p>
          <a:p>
            <a:r>
              <a:rPr lang="zh-CN" altLang="en-US" sz="2000">
                <a:latin typeface="微软雅黑" panose="020B0503020204020204" pitchFamily="34" charset="-122"/>
                <a:ea typeface="微软雅黑" panose="020B0503020204020204" pitchFamily="34" charset="-122"/>
              </a:rPr>
              <a:t>from sklearn.model_selection import train_test_split</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351790" y="3909060"/>
            <a:ext cx="6851015" cy="132207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zh-CN" altLang="en-US" sz="2000">
                <a:latin typeface="微软雅黑" panose="020B0503020204020204" pitchFamily="34" charset="-122"/>
                <a:ea typeface="微软雅黑" panose="020B0503020204020204" pitchFamily="34" charset="-122"/>
                <a:sym typeface="+mn-ea"/>
              </a:rPr>
              <a:t>X,y = make_blobs(n_samples=300, n_features=2, centers=2)</a:t>
            </a:r>
            <a:endParaRPr lang="zh-CN" altLang="en-US" sz="2000">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x_train, x_test, y_train, y_test = train_test_split(X, y, random_state=1, train_size=0.7)</a:t>
            </a:r>
            <a:endParaRPr lang="zh-CN" altLang="en-US" sz="2000">
              <a:latin typeface="微软雅黑" panose="020B0503020204020204" pitchFamily="34" charset="-122"/>
              <a:ea typeface="微软雅黑" panose="020B0503020204020204" pitchFamily="34" charset="-122"/>
              <a:sym typeface="+mn-ea"/>
            </a:endParaRPr>
          </a:p>
        </p:txBody>
      </p:sp>
      <p:sp>
        <p:nvSpPr>
          <p:cNvPr id="12" name="文本框 11"/>
          <p:cNvSpPr txBox="1"/>
          <p:nvPr/>
        </p:nvSpPr>
        <p:spPr>
          <a:xfrm>
            <a:off x="351790" y="5328285"/>
            <a:ext cx="6851015" cy="1322070"/>
          </a:xfrm>
          <a:prstGeom prst="rect">
            <a:avLst/>
          </a:prstGeom>
          <a:noFill/>
          <a:ln w="12700" cmpd="sng">
            <a:solidFill>
              <a:schemeClr val="accent1">
                <a:shade val="50000"/>
              </a:schemeClr>
            </a:solidFill>
            <a:prstDash val="solid"/>
          </a:ln>
        </p:spPr>
        <p:txBody>
          <a:bodyPr wrap="square" rtlCol="0" anchor="t">
            <a:spAutoFit/>
          </a:bodyPr>
          <a:p>
            <a:pPr lvl="0" algn="l">
              <a:buClrTx/>
              <a:buSzTx/>
              <a:buFontTx/>
            </a:pPr>
            <a:r>
              <a:rPr lang="zh-CN" altLang="en-US" sz="2000">
                <a:latin typeface="微软雅黑" panose="020B0503020204020204" pitchFamily="34" charset="-122"/>
                <a:ea typeface="微软雅黑" panose="020B0503020204020204" pitchFamily="34" charset="-122"/>
                <a:sym typeface="+mn-ea"/>
              </a:rPr>
              <a:t>lda = LinearDiscriminantAnalysis()    </a:t>
            </a:r>
            <a:endParaRPr lang="zh-CN" altLang="en-US" sz="2000">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lda.fit(X, y)</a:t>
            </a:r>
            <a:endParaRPr lang="zh-CN" altLang="en-US" sz="2000">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w = lda.coef_</a:t>
            </a:r>
            <a:endParaRPr lang="zh-CN" altLang="en-US" sz="2000">
              <a:latin typeface="微软雅黑" panose="020B0503020204020204" pitchFamily="34" charset="-122"/>
              <a:ea typeface="微软雅黑" panose="020B0503020204020204" pitchFamily="34" charset="-122"/>
              <a:sym typeface="+mn-ea"/>
            </a:endParaRPr>
          </a:p>
          <a:p>
            <a:pPr lvl="0" algn="l">
              <a:buClrTx/>
              <a:buSzTx/>
              <a:buFontTx/>
            </a:pPr>
            <a:r>
              <a:rPr lang="zh-CN" altLang="en-US" sz="2000">
                <a:latin typeface="微软雅黑" panose="020B0503020204020204" pitchFamily="34" charset="-122"/>
                <a:ea typeface="微软雅黑" panose="020B0503020204020204" pitchFamily="34" charset="-122"/>
                <a:sym typeface="+mn-ea"/>
              </a:rPr>
              <a:t>w0 = lda.intercept_     </a:t>
            </a:r>
            <a:endParaRPr lang="zh-CN" altLang="en-US" sz="20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7"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900" decel="100000" fill="hold"/>
                                        <p:tgtEl>
                                          <p:spTgt spid="3"/>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5" grpId="0"/>
      <p:bldP spid="10" grpId="0"/>
      <p:bldP spid="5" grpId="1"/>
      <p:bldP spid="10" grpId="1"/>
      <p:bldP spid="4" grpId="0" bldLvl="0" animBg="1"/>
      <p:bldP spid="9" grpId="0" bldLvl="0" animBg="1"/>
      <p:bldP spid="12" grpId="0" bldLvl="0" animBg="1"/>
      <p:bldP spid="4" grpId="1" animBg="1"/>
      <p:bldP spid="9" grpId="1" animBg="1"/>
      <p:bldP spid="1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70595"/>
            <a:ext cx="12192000" cy="485775"/>
            <a:chOff x="0" y="140731"/>
            <a:chExt cx="12192000" cy="485775"/>
          </a:xfrm>
        </p:grpSpPr>
        <p:sp>
          <p:nvSpPr>
            <p:cNvPr id="8" name="矩形 7"/>
            <p:cNvSpPr/>
            <p:nvPr/>
          </p:nvSpPr>
          <p:spPr>
            <a:xfrm>
              <a:off x="5204460" y="248046"/>
              <a:ext cx="698754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410" y="140731"/>
              <a:ext cx="4483100"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奇异值分解（</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SVD</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的基本思想</a:t>
              </a:r>
              <a:endPar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391160" y="829310"/>
            <a:ext cx="11257280" cy="3415030"/>
          </a:xfrm>
          <a:prstGeom prst="rect">
            <a:avLst/>
          </a:prstGeom>
          <a:noFill/>
        </p:spPr>
        <p:txBody>
          <a:bodyPr wrap="square" rtlCol="0" anchor="t">
            <a:spAutoFit/>
          </a:bodyPr>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SVD奇异值分解（Singular Value Decomposition）是很多机器学习算法的基石。SVD算法本质是：将一个比较复杂的矩阵用更小更简单的3个子矩阵的相乘来表示，这3个小矩阵描述了大矩阵重要的特性。SVD算法是一个降维算法，是很多机器学习领域算法的基础。</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SVD算法描述：假设矩阵M是一个m×n阶矩阵，其中的元素全部属于域 K，也就是实数域或复数域。存在这样一个分解使得：</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6377940" y="3646805"/>
            <a:ext cx="4129405" cy="1296670"/>
          </a:xfrm>
          <a:prstGeom prst="rect">
            <a:avLst/>
          </a:prstGeom>
        </p:spPr>
      </p:pic>
      <p:sp>
        <p:nvSpPr>
          <p:cNvPr id="4" name="文本框 3"/>
          <p:cNvSpPr txBox="1"/>
          <p:nvPr/>
        </p:nvSpPr>
        <p:spPr>
          <a:xfrm>
            <a:off x="441325" y="4943475"/>
            <a:ext cx="11156950" cy="1753235"/>
          </a:xfrm>
          <a:prstGeom prst="rect">
            <a:avLst/>
          </a:prstGeom>
          <a:noFill/>
        </p:spPr>
        <p:txBody>
          <a:bodyPr wrap="square" rtlCol="0" anchor="t">
            <a:spAutoFit/>
          </a:bodyPr>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其中U是m×m阶酉矩阵；Σ是半正定m×n阶对角矩阵；V*是V的共轭转置，是n×n阶酉矩阵。称这样的分解叫做矩阵M的奇异值分解。Σ对角线上的元素Σi，其中Σi即为M的奇异值。</a:t>
            </a:r>
            <a:r>
              <a:rPr lang="zh-CN" sz="2400">
                <a:latin typeface="微软雅黑" panose="020B0503020204020204" pitchFamily="34" charset="-122"/>
                <a:ea typeface="微软雅黑" panose="020B0503020204020204" pitchFamily="34" charset="-122"/>
                <a:cs typeface="微软雅黑" panose="020B0503020204020204" pitchFamily="34" charset="-122"/>
              </a:rPr>
              <a:t>（注：</a:t>
            </a:r>
            <a:r>
              <a:rPr lang="zh-CN" sz="2400">
                <a:latin typeface="微软雅黑" panose="020B0503020204020204" pitchFamily="34" charset="-122"/>
                <a:ea typeface="微软雅黑" panose="020B0503020204020204" pitchFamily="34" charset="-122"/>
                <a:cs typeface="微软雅黑" panose="020B0503020204020204" pitchFamily="34" charset="-122"/>
              </a:rPr>
              <a:t>酉矩阵指矩阵的转置与逆相等）</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70595"/>
            <a:ext cx="12192000" cy="485775"/>
            <a:chOff x="0" y="140731"/>
            <a:chExt cx="12192000" cy="485775"/>
          </a:xfrm>
        </p:grpSpPr>
        <p:sp>
          <p:nvSpPr>
            <p:cNvPr id="8" name="矩形 7"/>
            <p:cNvSpPr/>
            <p:nvPr/>
          </p:nvSpPr>
          <p:spPr>
            <a:xfrm>
              <a:off x="5204460" y="248046"/>
              <a:ext cx="698754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410" y="140731"/>
              <a:ext cx="4483100"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奇异值分解（</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SVD</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的基本思想</a:t>
              </a:r>
              <a:endPar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836295"/>
            <a:ext cx="10836275" cy="5631180"/>
          </a:xfrm>
          <a:prstGeom prst="rect">
            <a:avLst/>
          </a:prstGeom>
          <a:noFill/>
        </p:spPr>
        <p:txBody>
          <a:bodyPr wrap="square" rtlCol="0" anchor="t">
            <a:spAutoFit/>
          </a:bodyPr>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在矩阵M的奇异值分解中,U的列(columns)组成一套对M的正交"输入"或"分析"的基向量。这些向量是MM*的特征向量。V的列(columns)组成一套对M的正交"输出"的基向量。这些向量是M*M的特征向量。Σ对角线上的元素是奇异值，可视为是在输入与输出间进行的标量的"膨胀控制"。这些是M*M及MM*的奇异值，并与U和V的列向量相对应。</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对于任意的奇异值分解，矩阵Σ的对角线上的元素等于M的奇异值。U和V的列分别是奇异值中的左、右奇异向量。</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奇异值往往隐含着矩阵M中潜在的重要信息，重要性和奇异值大小正相关，每一个矩阵可以表示成一系列的秩为1的特殊矩阵之和，而奇异值则是衡量这些矩阵的权重。</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70595"/>
            <a:ext cx="12192000" cy="485775"/>
            <a:chOff x="0" y="140731"/>
            <a:chExt cx="12192000" cy="485775"/>
          </a:xfrm>
        </p:grpSpPr>
        <p:sp>
          <p:nvSpPr>
            <p:cNvPr id="8" name="矩形 7"/>
            <p:cNvSpPr/>
            <p:nvPr/>
          </p:nvSpPr>
          <p:spPr>
            <a:xfrm>
              <a:off x="5204460" y="248046"/>
              <a:ext cx="698754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410" y="140731"/>
              <a:ext cx="4483100"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奇异值分解（</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SVD</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的基本思想</a:t>
              </a:r>
              <a:endPar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380365" y="672465"/>
            <a:ext cx="10836275" cy="2861310"/>
          </a:xfrm>
          <a:prstGeom prst="rect">
            <a:avLst/>
          </a:prstGeom>
          <a:noFill/>
        </p:spPr>
        <p:txBody>
          <a:bodyPr wrap="square" rtlCol="0" anchor="t">
            <a:spAutoFit/>
          </a:bodyPr>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根据公式M=UΣV* 。因为U 和V 向量都是单位化的向量, U的列向量u1,...,um组成了K空间的一组标准正交基。同样，V的列向量v1,...,vn也组成了K空间的一组标准正交基。</a:t>
            </a:r>
            <a:endParaRPr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sz="2400">
                <a:latin typeface="微软雅黑" panose="020B0503020204020204" pitchFamily="34" charset="-122"/>
                <a:ea typeface="微软雅黑" panose="020B0503020204020204" pitchFamily="34" charset="-122"/>
                <a:cs typeface="微软雅黑" panose="020B0503020204020204" pitchFamily="34" charset="-122"/>
              </a:rPr>
              <a:t>几何意义是：将一个向量从V这组正交基向量的空间旋转到U这组正交基向量的空间，并且按照Σ在各个方向做了缩放，缩放的倍数就是奇异值。</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326640" y="3535680"/>
            <a:ext cx="6943725" cy="3322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70595"/>
            <a:ext cx="12192000" cy="485775"/>
            <a:chOff x="0" y="140731"/>
            <a:chExt cx="12192000" cy="485775"/>
          </a:xfrm>
        </p:grpSpPr>
        <p:sp>
          <p:nvSpPr>
            <p:cNvPr id="8" name="矩形 7"/>
            <p:cNvSpPr/>
            <p:nvPr/>
          </p:nvSpPr>
          <p:spPr>
            <a:xfrm>
              <a:off x="5204460" y="248046"/>
              <a:ext cx="6987540"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613410" y="140731"/>
              <a:ext cx="4483100"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奇异值分解（</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SVD</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a:t>
              </a: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的基本思想</a:t>
              </a:r>
              <a:endPar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9" name="文本框 8"/>
          <p:cNvSpPr txBox="1"/>
          <p:nvPr/>
        </p:nvSpPr>
        <p:spPr>
          <a:xfrm>
            <a:off x="613410" y="1036320"/>
            <a:ext cx="10836275" cy="5077460"/>
          </a:xfrm>
          <a:prstGeom prst="rect">
            <a:avLst/>
          </a:prstGeom>
          <a:noFill/>
        </p:spPr>
        <p:txBody>
          <a:bodyPr wrap="square" rtlCol="0" anchor="t">
            <a:spAutoFit/>
          </a:bodyPr>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奇异值分解（又称</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LDA</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Linear Discriminant Analysis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是根据方差分析的思想建立起来的一种线性分类判别法。SVD奇异值分解作为一个很基本的算法，在很多机器学习算法中都有它的身影。SVD奇异值分解是线性代数中一种重要的矩阵分解，是矩阵分析中正规矩阵酉对角化的推广。只需要线性代数知识就可以理解SVD算法，简单实用，分解出的矩阵解释性不强，但不影响它的使用，因此值得研究。</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Font typeface="+mj-ea"/>
              <a:buNone/>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SVD在信号处理、统计学、机器学习等领域有重要应用，比如：LSA（隐性语义分析）、推荐系统、图像处理、自然语言处理和特征压缩（或称数据降维）等。SVD奇异值分解则是谱分析理论在任意矩阵上的推广。</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195995"/>
            <a:ext cx="12192000" cy="460375"/>
            <a:chOff x="0" y="166131"/>
            <a:chExt cx="12192000" cy="460375"/>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166131"/>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SVD</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算法</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mc:AlternateContent xmlns:mc="http://schemas.openxmlformats.org/markup-compatibility/2006">
        <mc:Choice xmlns:a14="http://schemas.microsoft.com/office/drawing/2010/main" Requires="a14">
          <p:sp>
            <p:nvSpPr>
              <p:cNvPr id="14" name="文本框 13"/>
              <p:cNvSpPr txBox="1"/>
              <p:nvPr/>
            </p:nvSpPr>
            <p:spPr>
              <a:xfrm>
                <a:off x="391160" y="762000"/>
                <a:ext cx="10836275" cy="4756785"/>
              </a:xfrm>
              <a:prstGeom prst="rect">
                <a:avLst/>
              </a:prstGeom>
              <a:noFill/>
            </p:spPr>
            <p:txBody>
              <a:bodyPr wrap="square" rtlCol="0" anchor="t">
                <a:spAutoFit/>
              </a:bodyPr>
              <a:p>
                <a:pPr>
                  <a:lnSpc>
                    <a:spcPct val="150000"/>
                  </a:lnSpc>
                </a:pPr>
                <a:r>
                  <a:rPr lang="zh-CN" sz="2400">
                    <a:latin typeface="微软雅黑" panose="020B0503020204020204" pitchFamily="34" charset="-122"/>
                    <a:ea typeface="微软雅黑" panose="020B0503020204020204" pitchFamily="34" charset="-122"/>
                    <a:cs typeface="微软雅黑" panose="020B0503020204020204" pitchFamily="34" charset="-122"/>
                  </a:rPr>
                  <a:t>求取等式：</a:t>
                </a:r>
                <a14:m>
                  <m:oMath xmlns:m="http://schemas.openxmlformats.org/officeDocument/2006/math">
                    <m:r>
                      <a:rPr lang="en-US" altLang="zh-CN" sz="2400" i="1">
                        <a:latin typeface="Cambria Math" panose="02040503050406030204" charset="0"/>
                        <a:ea typeface="微软雅黑" panose="020B0503020204020204" pitchFamily="34" charset="-122"/>
                        <a:cs typeface="Cambria Math" panose="02040503050406030204" charset="0"/>
                      </a:rPr>
                      <m:t>𝑀</m:t>
                    </m:r>
                    <m:r>
                      <a:rPr lang="en-US" altLang="zh-CN" sz="2400" i="1">
                        <a:latin typeface="Cambria Math" panose="02040503050406030204" charset="0"/>
                        <a:ea typeface="微软雅黑" panose="020B0503020204020204" pitchFamily="34" charset="-122"/>
                        <a:cs typeface="Cambria Math" panose="02040503050406030204" charset="0"/>
                      </a:rPr>
                      <m:t>=</m:t>
                    </m:r>
                    <m:r>
                      <a:rPr lang="en-US" altLang="zh-CN" sz="2400" i="1">
                        <a:latin typeface="Cambria Math" panose="02040503050406030204" charset="0"/>
                        <a:ea typeface="微软雅黑" panose="020B0503020204020204" pitchFamily="34" charset="-122"/>
                        <a:cs typeface="Cambria Math" panose="02040503050406030204" charset="0"/>
                      </a:rPr>
                      <m:t>𝑈</m:t>
                    </m:r>
                    <m:nary>
                      <m:naryPr>
                        <m:chr m:val="∑"/>
                        <m:limLoc m:val="undOvr"/>
                        <m:subHide m:val="on"/>
                        <m:supHide m:val="on"/>
                        <m:ctrlPr>
                          <a:rPr lang="en-US" altLang="zh-CN" sz="2400" i="1">
                            <a:latin typeface="Cambria Math" panose="02040503050406030204" charset="0"/>
                            <a:ea typeface="微软雅黑" panose="020B0503020204020204" pitchFamily="34" charset="-122"/>
                            <a:cs typeface="Cambria Math" panose="02040503050406030204" charset="0"/>
                          </a:rPr>
                        </m:ctrlPr>
                      </m:naryPr>
                      <m:sub/>
                      <m:sup/>
                      <m:e>
                        <m:sSup>
                          <m:sSupPr>
                            <m:ctrlPr>
                              <a:rPr lang="en-US" altLang="zh-CN" sz="2400" i="1">
                                <a:latin typeface="Cambria Math" panose="02040503050406030204" charset="0"/>
                                <a:ea typeface="微软雅黑" panose="020B0503020204020204" pitchFamily="34" charset="-122"/>
                                <a:cs typeface="Cambria Math" panose="02040503050406030204" charset="0"/>
                              </a:rPr>
                            </m:ctrlPr>
                          </m:sSupPr>
                          <m:e>
                            <m:r>
                              <a:rPr lang="en-US" altLang="zh-CN" sz="2400" i="1">
                                <a:latin typeface="Cambria Math" panose="02040503050406030204" charset="0"/>
                                <a:ea typeface="微软雅黑" panose="020B0503020204020204" pitchFamily="34" charset="-122"/>
                                <a:cs typeface="Cambria Math" panose="02040503050406030204" charset="0"/>
                              </a:rPr>
                              <m:t>𝑉</m:t>
                            </m:r>
                          </m:e>
                          <m:sup>
                            <m:r>
                              <a:rPr lang="en-US" altLang="zh-CN" sz="2400" i="1">
                                <a:latin typeface="Cambria Math" panose="02040503050406030204" charset="0"/>
                                <a:ea typeface="微软雅黑" panose="020B0503020204020204" pitchFamily="34" charset="-122"/>
                                <a:cs typeface="Cambria Math" panose="02040503050406030204" charset="0"/>
                              </a:rPr>
                              <m:t>𝑇</m:t>
                            </m:r>
                          </m:sup>
                        </m:sSup>
                      </m:e>
                    </m:nary>
                  </m:oMath>
                </a14:m>
                <a:r>
                  <a:rPr lang="zh-CN" sz="2400">
                    <a:latin typeface="微软雅黑" panose="020B0503020204020204" pitchFamily="34" charset="-122"/>
                    <a:ea typeface="微软雅黑" panose="020B0503020204020204" pitchFamily="34" charset="-122"/>
                    <a:cs typeface="微软雅黑" panose="020B0503020204020204" pitchFamily="34" charset="-122"/>
                  </a:rPr>
                  <a:t>中的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个矩阵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）求</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2400" baseline="30000">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的特征值和特征向量：</a:t>
                </a:r>
                <a14:m>
                  <m:oMath xmlns:m="http://schemas.openxmlformats.org/officeDocument/2006/math">
                    <m:sSup>
                      <m:sSupPr>
                        <m:ctrlPr>
                          <a:rPr lang="en-US" altLang="zh-CN" sz="2400" i="1">
                            <a:latin typeface="Cambria Math" panose="02040503050406030204" charset="0"/>
                            <a:ea typeface="微软雅黑" panose="020B0503020204020204" pitchFamily="34" charset="-122"/>
                            <a:cs typeface="Cambria Math" panose="02040503050406030204" charset="0"/>
                          </a:rPr>
                        </m:ctrlPr>
                      </m:sSupPr>
                      <m:e>
                        <m:r>
                          <a:rPr lang="en-US" altLang="zh-CN" sz="2400" i="1">
                            <a:latin typeface="Cambria Math" panose="02040503050406030204" charset="0"/>
                            <a:ea typeface="微软雅黑" panose="020B0503020204020204" pitchFamily="34" charset="-122"/>
                            <a:cs typeface="Cambria Math" panose="02040503050406030204" charset="0"/>
                          </a:rPr>
                          <m:t>(</m:t>
                        </m:r>
                        <m:r>
                          <a:rPr lang="en-US" altLang="zh-CN" sz="2400" i="1">
                            <a:latin typeface="Cambria Math" panose="02040503050406030204" charset="0"/>
                            <a:ea typeface="微软雅黑" panose="020B0503020204020204" pitchFamily="34" charset="-122"/>
                            <a:cs typeface="Cambria Math" panose="02040503050406030204" charset="0"/>
                          </a:rPr>
                          <m:t>𝑀</m:t>
                        </m:r>
                      </m:e>
                      <m:sup>
                        <m:r>
                          <a:rPr lang="en-US" altLang="zh-CN" sz="2400" i="1">
                            <a:latin typeface="Cambria Math" panose="02040503050406030204" charset="0"/>
                            <a:ea typeface="微软雅黑" panose="020B0503020204020204" pitchFamily="34" charset="-122"/>
                            <a:cs typeface="Cambria Math" panose="02040503050406030204" charset="0"/>
                          </a:rPr>
                          <m:t>𝑇</m:t>
                        </m:r>
                      </m:sup>
                    </m:sSup>
                    <m:r>
                      <a:rPr lang="en-US" altLang="zh-CN" sz="2400" i="1">
                        <a:latin typeface="Cambria Math" panose="02040503050406030204" charset="0"/>
                        <a:ea typeface="微软雅黑" panose="020B0503020204020204" pitchFamily="34" charset="-122"/>
                        <a:cs typeface="Cambria Math" panose="02040503050406030204" charset="0"/>
                      </a:rPr>
                      <m:t>𝑀</m:t>
                    </m:r>
                    <m:r>
                      <a:rPr lang="en-US" altLang="zh-CN" sz="2400" i="1">
                        <a:latin typeface="Cambria Math" panose="02040503050406030204" charset="0"/>
                        <a:ea typeface="微软雅黑" panose="020B0503020204020204" pitchFamily="34" charset="-122"/>
                        <a:cs typeface="Cambria Math" panose="02040503050406030204" charset="0"/>
                      </a:rPr>
                      <m:t>)</m:t>
                    </m:r>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𝑣</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r>
                      <a:rPr lang="en-US" altLang="zh-CN" sz="2400" i="1">
                        <a:latin typeface="Cambria Math" panose="02040503050406030204" charset="0"/>
                        <a:ea typeface="微软雅黑" panose="020B0503020204020204" pitchFamily="34" charset="-122"/>
                        <a:cs typeface="Cambria Math" panose="02040503050406030204" charset="0"/>
                      </a:rPr>
                      <m:t>=</m:t>
                    </m:r>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𝜆</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𝑣</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oMath>
                </a14:m>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得到的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个特征值和特征向量</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（右奇异向量），将</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个特征向量张成一个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n*n</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矩阵</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V</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）求</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MM</a:t>
                </a:r>
                <a:r>
                  <a:rPr lang="en-US" altLang="zh-CN" sz="2400" baseline="30000">
                    <a:latin typeface="微软雅黑" panose="020B0503020204020204" pitchFamily="34" charset="-122"/>
                    <a:ea typeface="微软雅黑" panose="020B0503020204020204" pitchFamily="34" charset="-122"/>
                    <a:cs typeface="微软雅黑" panose="020B0503020204020204" pitchFamily="34" charset="-122"/>
                    <a:sym typeface="+mn-ea"/>
                  </a:rPr>
                  <a:t>T</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的特征值和特征向量：</a:t>
                </a:r>
                <a14:m>
                  <m:oMath xmlns:m="http://schemas.openxmlformats.org/officeDocument/2006/math">
                    <m:r>
                      <a:rPr lang="en-US" altLang="zh-CN" sz="2400" i="1">
                        <a:latin typeface="Cambria Math" panose="02040503050406030204" charset="0"/>
                        <a:ea typeface="微软雅黑" panose="020B0503020204020204" pitchFamily="34" charset="-122"/>
                        <a:cs typeface="Cambria Math" panose="02040503050406030204" charset="0"/>
                      </a:rPr>
                      <m:t>(</m:t>
                    </m:r>
                    <m:r>
                      <a:rPr lang="en-US" altLang="zh-CN" sz="2400" i="1">
                        <a:latin typeface="Cambria Math" panose="02040503050406030204" charset="0"/>
                        <a:ea typeface="微软雅黑" panose="020B0503020204020204" pitchFamily="34" charset="-122"/>
                        <a:cs typeface="Cambria Math" panose="02040503050406030204" charset="0"/>
                      </a:rPr>
                      <m:t>𝑀</m:t>
                    </m:r>
                    <m:sSup>
                      <m:sSupPr>
                        <m:ctrlPr>
                          <a:rPr lang="en-US" altLang="zh-CN" sz="2400" i="1">
                            <a:latin typeface="Cambria Math" panose="02040503050406030204" charset="0"/>
                            <a:ea typeface="微软雅黑" panose="020B0503020204020204" pitchFamily="34" charset="-122"/>
                            <a:cs typeface="Cambria Math" panose="02040503050406030204" charset="0"/>
                          </a:rPr>
                        </m:ctrlPr>
                      </m:sSupPr>
                      <m:e>
                        <m:r>
                          <a:rPr lang="en-US" altLang="zh-CN" sz="2400" i="1">
                            <a:latin typeface="Cambria Math" panose="02040503050406030204" charset="0"/>
                            <a:ea typeface="微软雅黑" panose="020B0503020204020204" pitchFamily="34" charset="-122"/>
                            <a:cs typeface="Cambria Math" panose="02040503050406030204" charset="0"/>
                          </a:rPr>
                          <m:t>𝑀</m:t>
                        </m:r>
                      </m:e>
                      <m:sup>
                        <m:r>
                          <a:rPr lang="en-US" altLang="zh-CN" sz="2400" i="1">
                            <a:latin typeface="Cambria Math" panose="02040503050406030204" charset="0"/>
                            <a:ea typeface="微软雅黑" panose="020B0503020204020204" pitchFamily="34" charset="-122"/>
                            <a:cs typeface="Cambria Math" panose="02040503050406030204" charset="0"/>
                          </a:rPr>
                          <m:t>𝑇</m:t>
                        </m:r>
                      </m:sup>
                    </m:sSup>
                    <m:r>
                      <a:rPr lang="en-US" altLang="zh-CN" sz="2400" i="1">
                        <a:latin typeface="Cambria Math" panose="02040503050406030204" charset="0"/>
                        <a:ea typeface="微软雅黑" panose="020B0503020204020204" pitchFamily="34" charset="-122"/>
                        <a:cs typeface="Cambria Math" panose="02040503050406030204" charset="0"/>
                      </a:rPr>
                      <m:t>)</m:t>
                    </m:r>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𝜇</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r>
                      <a:rPr lang="en-US" altLang="zh-CN" sz="2400" i="1">
                        <a:latin typeface="Cambria Math" panose="02040503050406030204" charset="0"/>
                        <a:ea typeface="微软雅黑" panose="020B0503020204020204" pitchFamily="34" charset="-122"/>
                        <a:cs typeface="Cambria Math" panose="02040503050406030204" charset="0"/>
                      </a:rPr>
                      <m:t>=</m:t>
                    </m:r>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𝜇</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𝑣</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oMath>
                </a14:m>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得到的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个特征值和特征向量（</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左奇异向量），将</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个特征向量张成一个</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n*n</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矩阵</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U</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）奇异值</a:t>
                </a:r>
                <a14:m>
                  <m:oMath xmlns:m="http://schemas.openxmlformats.org/officeDocument/2006/math">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𝜎</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r>
                      <a:rPr lang="en-US" altLang="zh-CN" sz="2400" i="1">
                        <a:latin typeface="Cambria Math" panose="02040503050406030204" charset="0"/>
                        <a:ea typeface="微软雅黑" panose="020B0503020204020204" pitchFamily="34" charset="-122"/>
                        <a:cs typeface="Cambria Math" panose="02040503050406030204" charset="0"/>
                      </a:rPr>
                      <m:t>=</m:t>
                    </m:r>
                    <m:rad>
                      <m:radPr>
                        <m:degHide m:val="on"/>
                        <m:ctrlPr>
                          <a:rPr lang="en-US" altLang="zh-CN" sz="2400" i="1">
                            <a:latin typeface="Cambria Math" panose="02040503050406030204" charset="0"/>
                            <a:ea typeface="微软雅黑" panose="020B0503020204020204" pitchFamily="34" charset="-122"/>
                            <a:cs typeface="Cambria Math" panose="02040503050406030204" charset="0"/>
                          </a:rPr>
                        </m:ctrlPr>
                      </m:radPr>
                      <m:deg/>
                      <m:e>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𝜆</m:t>
                            </m:r>
                          </m:e>
                          <m:sub>
                            <m:r>
                              <a:rPr lang="en-US" altLang="zh-CN" sz="2400" i="1">
                                <a:latin typeface="Cambria Math" panose="02040503050406030204" charset="0"/>
                                <a:ea typeface="微软雅黑" panose="020B0503020204020204" pitchFamily="34" charset="-122"/>
                                <a:cs typeface="Cambria Math" panose="02040503050406030204" charset="0"/>
                              </a:rPr>
                              <m:t>𝑖</m:t>
                            </m:r>
                          </m:sub>
                        </m:sSub>
                      </m:e>
                    </m:rad>
                  </m:oMath>
                </a14:m>
                <a:endParaRPr lang="en-US" altLang="zh-CN" sz="2400">
                  <a:latin typeface="宋体" panose="02010600030101010101" pitchFamily="2" charset="-122"/>
                  <a:ea typeface="宋体" panose="02010600030101010101" pitchFamily="2" charset="-122"/>
                  <a:cs typeface="微软雅黑" panose="020B0503020204020204" pitchFamily="34" charset="-122"/>
                </a:endParaRPr>
              </a:p>
            </p:txBody>
          </p:sp>
        </mc:Choice>
        <mc:Fallback>
          <p:sp>
            <p:nvSpPr>
              <p:cNvPr id="14" name="文本框 13"/>
              <p:cNvSpPr txBox="1">
                <a:spLocks noRot="1" noChangeAspect="1" noMove="1" noResize="1" noEditPoints="1" noAdjustHandles="1" noChangeArrowheads="1" noChangeShapeType="1" noTextEdit="1"/>
              </p:cNvSpPr>
              <p:nvPr/>
            </p:nvSpPr>
            <p:spPr>
              <a:xfrm>
                <a:off x="391160" y="762000"/>
                <a:ext cx="10836275" cy="475678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77813"/>
            <a:ext cx="12192000" cy="460472"/>
            <a:chOff x="0" y="247949"/>
            <a:chExt cx="12192000" cy="460472"/>
          </a:xfrm>
        </p:grpSpPr>
        <p:sp>
          <p:nvSpPr>
            <p:cNvPr id="8" name="矩形 7"/>
            <p:cNvSpPr/>
            <p:nvPr/>
          </p:nvSpPr>
          <p:spPr>
            <a:xfrm>
              <a:off x="4392295" y="248046"/>
              <a:ext cx="779970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536622" y="248046"/>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lvl="0" algn="ctr">
                <a:buClrTx/>
                <a:buSzTx/>
                <a:buFontTx/>
              </a:pP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SVD</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算法</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举例</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pic>
        <p:nvPicPr>
          <p:cNvPr id="2" name="图片 1"/>
          <p:cNvPicPr>
            <a:picLocks noChangeAspect="1"/>
          </p:cNvPicPr>
          <p:nvPr/>
        </p:nvPicPr>
        <p:blipFill>
          <a:blip r:embed="rId2"/>
          <a:stretch>
            <a:fillRect/>
          </a:stretch>
        </p:blipFill>
        <p:spPr>
          <a:xfrm>
            <a:off x="102235" y="918845"/>
            <a:ext cx="5419090" cy="4790440"/>
          </a:xfrm>
          <a:prstGeom prst="rect">
            <a:avLst/>
          </a:prstGeom>
        </p:spPr>
      </p:pic>
      <p:pic>
        <p:nvPicPr>
          <p:cNvPr id="3" name="图片 2"/>
          <p:cNvPicPr>
            <a:picLocks noChangeAspect="1"/>
          </p:cNvPicPr>
          <p:nvPr/>
        </p:nvPicPr>
        <p:blipFill>
          <a:blip r:embed="rId3"/>
          <a:stretch>
            <a:fillRect/>
          </a:stretch>
        </p:blipFill>
        <p:spPr>
          <a:xfrm>
            <a:off x="5521325" y="1580515"/>
            <a:ext cx="6565900" cy="3467100"/>
          </a:xfrm>
          <a:prstGeom prst="rect">
            <a:avLst/>
          </a:prstGeom>
        </p:spPr>
      </p:pic>
      <p:sp>
        <p:nvSpPr>
          <p:cNvPr id="4" name="文本框 3"/>
          <p:cNvSpPr txBox="1"/>
          <p:nvPr/>
        </p:nvSpPr>
        <p:spPr>
          <a:xfrm>
            <a:off x="5949950" y="5310505"/>
            <a:ext cx="5368290" cy="398780"/>
          </a:xfrm>
          <a:prstGeom prst="rect">
            <a:avLst/>
          </a:prstGeom>
          <a:noFill/>
        </p:spPr>
        <p:txBody>
          <a:bodyPr wrap="square" rtlCol="0" anchor="t">
            <a:spAutoFit/>
          </a:bodyPr>
          <a:p>
            <a:r>
              <a:rPr lang="zh-CN" altLang="en-US" sz="2000" b="1">
                <a:solidFill>
                  <a:srgbClr val="1D41D5"/>
                </a:solidFill>
                <a:latin typeface="微软雅黑" panose="020B0503020204020204" pitchFamily="34" charset="-122"/>
                <a:ea typeface="微软雅黑" panose="020B0503020204020204" pitchFamily="34" charset="-122"/>
              </a:rPr>
              <a:t>https://www.imooc.com/article/287629</a:t>
            </a:r>
            <a:endParaRPr lang="zh-CN" altLang="en-US" sz="2000" b="1">
              <a:solidFill>
                <a:srgbClr val="1D41D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447453"/>
            <a:ext cx="12192000" cy="410547"/>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711206" y="1960860"/>
            <a:ext cx="6442569" cy="768350"/>
          </a:xfrm>
          <a:prstGeom prst="rect">
            <a:avLst/>
          </a:prstGeom>
          <a:noFill/>
        </p:spPr>
        <p:txBody>
          <a:bodyPr wrap="square" rtlCol="0">
            <a:spAutoFit/>
          </a:bodyPr>
          <a:lstStyle/>
          <a:p>
            <a:pPr algn="ctr"/>
            <a:r>
              <a:rPr lang="zh-CN" altLang="zh-CN" sz="4400" dirty="0">
                <a:solidFill>
                  <a:srgbClr val="084772"/>
                </a:solidFill>
                <a:latin typeface="微软雅黑" panose="020B0503020204020204" pitchFamily="34" charset="-122"/>
                <a:ea typeface="微软雅黑" panose="020B0503020204020204" pitchFamily="34" charset="-122"/>
              </a:rPr>
              <a:t>第</a:t>
            </a:r>
            <a:r>
              <a:rPr lang="en-US" altLang="zh-CN" sz="4400" dirty="0">
                <a:solidFill>
                  <a:srgbClr val="084772"/>
                </a:solidFill>
                <a:latin typeface="微软雅黑" panose="020B0503020204020204" pitchFamily="34" charset="-122"/>
                <a:ea typeface="微软雅黑" panose="020B0503020204020204" pitchFamily="34" charset="-122"/>
              </a:rPr>
              <a:t>3</a:t>
            </a:r>
            <a:r>
              <a:rPr lang="zh-CN" altLang="en-US" sz="4400" dirty="0">
                <a:solidFill>
                  <a:srgbClr val="084772"/>
                </a:solidFill>
                <a:latin typeface="微软雅黑" panose="020B0503020204020204" pitchFamily="34" charset="-122"/>
                <a:ea typeface="微软雅黑" panose="020B0503020204020204" pitchFamily="34" charset="-122"/>
              </a:rPr>
              <a:t>讲   模式识别</a:t>
            </a:r>
            <a:endParaRPr lang="zh-CN" altLang="en-US" sz="4400" dirty="0">
              <a:solidFill>
                <a:srgbClr val="084772"/>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3305031" y="3058136"/>
            <a:ext cx="5458120" cy="10913"/>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sp>
        <p:nvSpPr>
          <p:cNvPr id="18" name="文本框 32"/>
          <p:cNvSpPr txBox="1">
            <a:spLocks noChangeArrowheads="1"/>
          </p:cNvSpPr>
          <p:nvPr/>
        </p:nvSpPr>
        <p:spPr bwMode="auto">
          <a:xfrm>
            <a:off x="2334158" y="3365608"/>
            <a:ext cx="7197294"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lnSpc>
                <a:spcPct val="125000"/>
              </a:lnSpc>
              <a:buFont typeface="Arial" panose="020B0604020202020204" pitchFamily="34" charset="0"/>
              <a:buNone/>
            </a:pPr>
            <a:r>
              <a:rPr lang="zh-CN" altLang="en-US" sz="3200" dirty="0"/>
              <a:t>分类与聚类</a:t>
            </a:r>
            <a:endParaRPr lang="zh-CN" altLang="en-US" sz="3200" dirty="0"/>
          </a:p>
        </p:txBody>
      </p:sp>
      <p:pic>
        <p:nvPicPr>
          <p:cNvPr id="21"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0"/>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613410" y="859790"/>
            <a:ext cx="580834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分类</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分类与聚类</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16" name="TextBox 15"/>
          <p:cNvSpPr txBox="1"/>
          <p:nvPr/>
        </p:nvSpPr>
        <p:spPr>
          <a:xfrm>
            <a:off x="902653" y="1634173"/>
            <a:ext cx="6619875" cy="460375"/>
          </a:xfrm>
          <a:prstGeom prst="rect">
            <a:avLst/>
          </a:prstGeom>
          <a:noFill/>
        </p:spPr>
        <p:txBody>
          <a:bodyPr>
            <a:spAutoFit/>
          </a:bodyPr>
          <a:p>
            <a:pPr marR="0" defTabSz="914400">
              <a:buClrTx/>
              <a:buSzTx/>
              <a:defRPr/>
            </a:pPr>
            <a:r>
              <a:rPr kumimoji="0" lang="zh-CN" sz="2000" kern="1200" cap="none" spc="0" normalizeH="0" baseline="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将对象按照分类规则划分为相应的类别</a:t>
            </a:r>
            <a:endParaRPr kumimoji="0" lang="zh-CN" sz="2000" kern="1200" cap="none" spc="0" normalizeH="0" baseline="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TextBox 17"/>
          <p:cNvSpPr txBox="1"/>
          <p:nvPr/>
        </p:nvSpPr>
        <p:spPr>
          <a:xfrm>
            <a:off x="903923" y="2740025"/>
            <a:ext cx="6618288" cy="398780"/>
          </a:xfrm>
          <a:prstGeom prst="rect">
            <a:avLst/>
          </a:prstGeom>
          <a:noFill/>
        </p:spPr>
        <p:txBody>
          <a:bodyPr>
            <a:spAutoFit/>
          </a:bodyPr>
          <a:p>
            <a:pPr lvl="0" algn="l">
              <a:buClrTx/>
              <a:buSzTx/>
              <a:buFontTx/>
              <a:defRPr/>
            </a:pPr>
            <a:r>
              <a:rPr 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将对象按照</a:t>
            </a:r>
            <a:r>
              <a:rPr 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相似程度</a:t>
            </a:r>
            <a:r>
              <a:rPr 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划分为相应的类别</a:t>
            </a:r>
            <a:endParaRPr lang="zh-CN" sz="2000" noProof="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文本框 13"/>
          <p:cNvSpPr txBox="1"/>
          <p:nvPr/>
        </p:nvSpPr>
        <p:spPr>
          <a:xfrm>
            <a:off x="613410" y="2003425"/>
            <a:ext cx="5808345" cy="645160"/>
          </a:xfrm>
          <a:prstGeom prst="rect">
            <a:avLst/>
          </a:prstGeom>
          <a:noFill/>
        </p:spPr>
        <p:txBody>
          <a:bodyPr wrap="square" rtlCol="0" anchor="t">
            <a:spAutoFit/>
            <a:scene3d>
              <a:camera prst="orthographicFront"/>
              <a:lightRig rig="threePt" dir="t"/>
            </a:scene3d>
          </a:bodyPr>
          <a:p>
            <a:pPr marL="342900" indent="-342900">
              <a:lnSpc>
                <a:spcPct val="150000"/>
              </a:lnSpc>
              <a:buFont typeface="Wingdings" panose="05000000000000000000" charset="0"/>
              <a:buChar char="Ø"/>
            </a:pP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聚</a:t>
            </a:r>
            <a:r>
              <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rPr>
              <a:t>类</a:t>
            </a:r>
            <a:endParaRPr lang="zh-CN" altLang="en-US" sz="2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6" name="Rectangle 3"/>
          <p:cNvSpPr txBox="1"/>
          <p:nvPr/>
        </p:nvSpPr>
        <p:spPr>
          <a:xfrm>
            <a:off x="2215515" y="3790950"/>
            <a:ext cx="7560945" cy="1753235"/>
          </a:xfrm>
          <a:prstGeom prst="rect">
            <a:avLst/>
          </a:prstGeom>
          <a:noFill/>
        </p:spPr>
        <p:txBody>
          <a:bodyPr wrap="square" rtlCol="0">
            <a:spAutoFit/>
          </a:bodyPr>
          <a:p>
            <a:pPr marL="571500" lvl="0" indent="-571500" algn="l">
              <a:lnSpc>
                <a:spcPct val="150000"/>
              </a:lnSpc>
              <a:buClrTx/>
              <a:buSzTx/>
              <a:buFont typeface="Wingdings" panose="05000000000000000000" charset="0"/>
              <a:buChar char="Ø"/>
            </a:pPr>
            <a:r>
              <a:rPr lang="zh-CN" altLang="en-US" sz="3600" dirty="0">
                <a:solidFill>
                  <a:srgbClr val="084772"/>
                </a:solidFill>
                <a:latin typeface="微软雅黑" panose="020B0503020204020204" pitchFamily="34" charset="-122"/>
                <a:ea typeface="微软雅黑" panose="020B0503020204020204" pitchFamily="34" charset="-122"/>
                <a:sym typeface="+mn-ea"/>
              </a:rPr>
              <a:t>KNN</a:t>
            </a:r>
            <a:r>
              <a:rPr lang="zh-CN" altLang="en-US" sz="3600" dirty="0">
                <a:solidFill>
                  <a:srgbClr val="084772"/>
                </a:solidFill>
                <a:latin typeface="微软雅黑" panose="020B0503020204020204" pitchFamily="34" charset="-122"/>
                <a:ea typeface="微软雅黑" panose="020B0503020204020204" pitchFamily="34" charset="-122"/>
                <a:sym typeface="+mn-ea"/>
              </a:rPr>
              <a:t>分类算法</a:t>
            </a:r>
            <a:endParaRPr lang="zh-CN" altLang="en-US" sz="3600" dirty="0">
              <a:solidFill>
                <a:srgbClr val="084772"/>
              </a:solidFill>
              <a:latin typeface="微软雅黑" panose="020B0503020204020204" pitchFamily="34" charset="-122"/>
              <a:ea typeface="微软雅黑" panose="020B0503020204020204" pitchFamily="34" charset="-122"/>
              <a:sym typeface="+mn-ea"/>
            </a:endParaRPr>
          </a:p>
          <a:p>
            <a:pPr marL="571500" lvl="0" indent="-571500" algn="l">
              <a:lnSpc>
                <a:spcPct val="150000"/>
              </a:lnSpc>
              <a:buClrTx/>
              <a:buSzTx/>
              <a:buFont typeface="Wingdings" panose="05000000000000000000" charset="0"/>
              <a:buChar char="Ø"/>
            </a:pPr>
            <a:r>
              <a:rPr lang="zh-CN" altLang="en-US" sz="3600" dirty="0">
                <a:solidFill>
                  <a:srgbClr val="084772"/>
                </a:solidFill>
                <a:latin typeface="微软雅黑" panose="020B0503020204020204" pitchFamily="34" charset="-122"/>
                <a:ea typeface="微软雅黑" panose="020B0503020204020204" pitchFamily="34" charset="-122"/>
                <a:sym typeface="+mn-ea"/>
              </a:rPr>
              <a:t>K-means</a:t>
            </a:r>
            <a:r>
              <a:rPr lang="zh-CN" altLang="en-US" sz="3600" dirty="0">
                <a:solidFill>
                  <a:srgbClr val="084772"/>
                </a:solidFill>
                <a:latin typeface="微软雅黑" panose="020B0503020204020204" pitchFamily="34" charset="-122"/>
                <a:ea typeface="微软雅黑" panose="020B0503020204020204" pitchFamily="34" charset="-122"/>
                <a:sym typeface="+mn-ea"/>
              </a:rPr>
              <a:t>聚类算法</a:t>
            </a:r>
            <a:endParaRPr lang="zh-CN" altLang="en-US" sz="3600" dirty="0">
              <a:solidFill>
                <a:srgbClr val="084772"/>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09330"/>
            <a:ext cx="12192000" cy="460375"/>
            <a:chOff x="0" y="179466"/>
            <a:chExt cx="12192000" cy="460375"/>
          </a:xfrm>
        </p:grpSpPr>
        <p:sp>
          <p:nvSpPr>
            <p:cNvPr id="8" name="矩形 7"/>
            <p:cNvSpPr/>
            <p:nvPr/>
          </p:nvSpPr>
          <p:spPr>
            <a:xfrm>
              <a:off x="4411345" y="248046"/>
              <a:ext cx="778065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85725" y="179466"/>
              <a:ext cx="467931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 </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特征选择一般流程</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141" name="Text Box 5"/>
          <p:cNvSpPr txBox="1">
            <a:spLocks noChangeArrowheads="1"/>
          </p:cNvSpPr>
          <p:nvPr/>
        </p:nvSpPr>
        <p:spPr bwMode="auto">
          <a:xfrm>
            <a:off x="4411345" y="656590"/>
            <a:ext cx="6943725" cy="3415030"/>
          </a:xfrm>
          <a:prstGeom prst="rect">
            <a:avLst/>
          </a:prstGeom>
          <a:noFill/>
          <a:ln w="9525">
            <a:noFill/>
            <a:miter lim="800000"/>
          </a:ln>
          <a:effectLst/>
        </p:spPr>
        <p:txBody>
          <a:bodyPr wrap="square">
            <a:spAutoFit/>
          </a:bodyPr>
          <a:p>
            <a:pPr marR="0" defTabSz="914400" fontAlgn="auto">
              <a:lnSpc>
                <a:spcPct val="150000"/>
              </a:lnSpc>
              <a:spcBef>
                <a:spcPts val="0"/>
              </a:spcBef>
              <a:buClrTx/>
              <a:buSzTx/>
              <a:buFontTx/>
              <a:defRPr/>
            </a:pPr>
            <a:r>
              <a:rPr kumimoji="0" lang="zh-CN" altLang="en-US" sz="2400" kern="1200" cap="none" spc="0" normalizeH="0" baseline="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2个关键问题：</a:t>
            </a:r>
            <a:endParaRPr kumimoji="0" lang="zh-CN" altLang="en-US" sz="2400" kern="1200" cap="none" spc="0" normalizeH="0" baseline="0">
              <a:solidFill>
                <a:srgbClr val="1D41D5"/>
              </a:solidFill>
              <a:latin typeface="微软雅黑" panose="020B0503020204020204" pitchFamily="34" charset="-122"/>
              <a:ea typeface="微软雅黑" panose="020B0503020204020204" pitchFamily="34" charset="-122"/>
            </a:endParaRPr>
          </a:p>
          <a:p>
            <a:pPr marR="0" defTabSz="914400" fontAlgn="auto">
              <a:lnSpc>
                <a:spcPct val="150000"/>
              </a:lnSpc>
              <a:spcBef>
                <a:spcPts val="0"/>
              </a:spcBef>
              <a:buClrTx/>
              <a:buSzTx/>
              <a:buFontTx/>
              <a:defRPr/>
            </a:pPr>
            <a:r>
              <a:rPr kumimoji="0" lang="zh-CN" altLang="en-US" sz="2400" kern="1200" cap="none" spc="0" normalizeH="0" baseline="0">
                <a:solidFill>
                  <a:schemeClr val="tx1"/>
                </a:solidFill>
                <a:latin typeface="微软雅黑" panose="020B0503020204020204" pitchFamily="34" charset="-122"/>
                <a:ea typeface="微软雅黑" panose="020B0503020204020204" pitchFamily="34" charset="-122"/>
              </a:rPr>
              <a:t>1）搜索策略：特征子集的产生策略，</a:t>
            </a:r>
            <a:r>
              <a:rPr lang="zh-CN" sz="24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在一个特征空间中，产生特征子集的过程可以看成是一个搜索问题。</a:t>
            </a:r>
            <a:endParaRPr kumimoji="0" lang="zh-CN" altLang="en-US" sz="2400" kern="1200" cap="none" spc="0" normalizeH="0" baseline="0">
              <a:solidFill>
                <a:schemeClr val="tx1"/>
              </a:solidFill>
              <a:latin typeface="微软雅黑" panose="020B0503020204020204" pitchFamily="34" charset="-122"/>
              <a:ea typeface="微软雅黑" panose="020B0503020204020204" pitchFamily="34" charset="-122"/>
            </a:endParaRPr>
          </a:p>
          <a:p>
            <a:pPr marR="0" defTabSz="914400" fontAlgn="auto">
              <a:lnSpc>
                <a:spcPct val="150000"/>
              </a:lnSpc>
              <a:spcBef>
                <a:spcPts val="0"/>
              </a:spcBef>
              <a:buClrTx/>
              <a:buSzTx/>
              <a:buFontTx/>
              <a:defRPr/>
            </a:pPr>
            <a:r>
              <a:rPr kumimoji="0" lang="zh-CN" altLang="en-US" sz="2400" kern="1200" cap="none" spc="0" normalizeH="0" baseline="0">
                <a:solidFill>
                  <a:schemeClr val="tx1"/>
                </a:solidFill>
                <a:latin typeface="微软雅黑" panose="020B0503020204020204" pitchFamily="34" charset="-122"/>
                <a:ea typeface="微软雅黑" panose="020B0503020204020204" pitchFamily="34" charset="-122"/>
              </a:rPr>
              <a:t>2）评估函数：特征子集的评价准则，评判</a:t>
            </a:r>
            <a:r>
              <a:rPr kumimoji="0" lang="zh-CN" altLang="en-US" sz="2400" kern="1200" cap="none" spc="0" normalizeH="0" baseline="0">
                <a:solidFill>
                  <a:schemeClr val="tx1"/>
                </a:solidFill>
                <a:latin typeface="微软雅黑" panose="020B0503020204020204" pitchFamily="34" charset="-122"/>
                <a:ea typeface="微软雅黑" panose="020B0503020204020204" pitchFamily="34" charset="-122"/>
              </a:rPr>
              <a:t>每个特征子集的性能。</a:t>
            </a:r>
            <a:endParaRPr kumimoji="0" lang="zh-CN" altLang="en-US" sz="2400" kern="1200" cap="none" spc="0" normalizeH="0" baseline="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5185" y="1519555"/>
            <a:ext cx="1778635" cy="460375"/>
          </a:xfrm>
          <a:prstGeom prst="rect">
            <a:avLst/>
          </a:prstGeom>
          <a:noFill/>
          <a:ln w="25400" cmpd="sng">
            <a:solidFill>
              <a:srgbClr val="1D41D5"/>
            </a:solidFill>
            <a:prstDash val="solid"/>
          </a:ln>
        </p:spPr>
        <p:txBody>
          <a:bodyPr wrap="square" rtlCol="0">
            <a:spAutoFit/>
          </a:bodyPr>
          <a:p>
            <a:pPr algn="ctr"/>
            <a:r>
              <a:rPr lang="zh-CN" altLang="en-US" sz="2400">
                <a:solidFill>
                  <a:srgbClr val="1D41D5"/>
                </a:solidFill>
                <a:latin typeface="微软雅黑" panose="020B0503020204020204" pitchFamily="34" charset="-122"/>
                <a:ea typeface="微软雅黑" panose="020B0503020204020204" pitchFamily="34" charset="-122"/>
              </a:rPr>
              <a:t>原始特征集</a:t>
            </a:r>
            <a:endParaRPr lang="zh-CN" altLang="en-US" sz="2400">
              <a:solidFill>
                <a:srgbClr val="1D41D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78180" y="2376805"/>
            <a:ext cx="2114550" cy="460375"/>
          </a:xfrm>
          <a:prstGeom prst="rect">
            <a:avLst/>
          </a:prstGeom>
          <a:noFill/>
          <a:ln w="25400" cmpd="sng">
            <a:solidFill>
              <a:srgbClr val="1D41D5"/>
            </a:solidFill>
            <a:prstDash val="solid"/>
          </a:ln>
        </p:spPr>
        <p:txBody>
          <a:bodyPr wrap="square" rtlCol="0">
            <a:spAutoFit/>
          </a:bodyPr>
          <a:p>
            <a:pPr algn="ctr"/>
            <a:r>
              <a:rPr lang="zh-CN" altLang="en-US" sz="2400">
                <a:solidFill>
                  <a:srgbClr val="1D41D5"/>
                </a:solidFill>
                <a:latin typeface="微软雅黑" panose="020B0503020204020204" pitchFamily="34" charset="-122"/>
                <a:ea typeface="微软雅黑" panose="020B0503020204020204" pitchFamily="34" charset="-122"/>
              </a:rPr>
              <a:t>特征搜索策略</a:t>
            </a:r>
            <a:endParaRPr lang="zh-CN" altLang="en-US" sz="2400">
              <a:solidFill>
                <a:srgbClr val="1D41D5"/>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8815" y="3233420"/>
            <a:ext cx="2113915" cy="460375"/>
          </a:xfrm>
          <a:prstGeom prst="rect">
            <a:avLst/>
          </a:prstGeom>
          <a:noFill/>
          <a:ln w="25400" cmpd="sng">
            <a:solidFill>
              <a:srgbClr val="1D41D5"/>
            </a:solidFill>
            <a:prstDash val="solid"/>
          </a:ln>
        </p:spPr>
        <p:txBody>
          <a:bodyPr wrap="square" rtlCol="0">
            <a:spAutoFit/>
          </a:bodyPr>
          <a:p>
            <a:pPr algn="ctr"/>
            <a:r>
              <a:rPr lang="zh-CN" altLang="en-US" sz="2400">
                <a:solidFill>
                  <a:srgbClr val="1D41D5"/>
                </a:solidFill>
                <a:latin typeface="微软雅黑" panose="020B0503020204020204" pitchFamily="34" charset="-122"/>
                <a:ea typeface="微软雅黑" panose="020B0503020204020204" pitchFamily="34" charset="-122"/>
              </a:rPr>
              <a:t>特征评估函数</a:t>
            </a:r>
            <a:endParaRPr lang="zh-CN" altLang="en-US" sz="2400">
              <a:solidFill>
                <a:srgbClr val="1D41D5"/>
              </a:solidFill>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flipH="1">
            <a:off x="1724025" y="1979930"/>
            <a:ext cx="6350" cy="407035"/>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717675" y="2837180"/>
            <a:ext cx="6350" cy="407035"/>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13" name="流程图: 决策 12"/>
          <p:cNvSpPr/>
          <p:nvPr/>
        </p:nvSpPr>
        <p:spPr>
          <a:xfrm>
            <a:off x="504825" y="4090035"/>
            <a:ext cx="2461895" cy="803910"/>
          </a:xfrm>
          <a:prstGeom prst="flowChartDecision">
            <a:avLst/>
          </a:prstGeom>
          <a:noFill/>
          <a:ln w="25400">
            <a:solidFill>
              <a:srgbClr val="1D41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rgbClr val="1D41D5"/>
                </a:solidFill>
                <a:latin typeface="微软雅黑" panose="020B0503020204020204" pitchFamily="34" charset="-122"/>
                <a:ea typeface="微软雅黑" panose="020B0503020204020204" pitchFamily="34" charset="-122"/>
              </a:rPr>
              <a:t>终止条件？</a:t>
            </a:r>
            <a:endParaRPr lang="zh-CN" altLang="en-US" sz="2000">
              <a:solidFill>
                <a:srgbClr val="1D41D5"/>
              </a:solidFill>
              <a:latin typeface="微软雅黑" panose="020B0503020204020204" pitchFamily="34" charset="-122"/>
              <a:ea typeface="微软雅黑" panose="020B0503020204020204" pitchFamily="34" charset="-122"/>
            </a:endParaRPr>
          </a:p>
        </p:txBody>
      </p:sp>
      <p:cxnSp>
        <p:nvCxnSpPr>
          <p:cNvPr id="14" name="直接箭头连接符 13"/>
          <p:cNvCxnSpPr/>
          <p:nvPr/>
        </p:nvCxnSpPr>
        <p:spPr>
          <a:xfrm flipH="1">
            <a:off x="1711325" y="3683000"/>
            <a:ext cx="6350" cy="407035"/>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78815" y="5280660"/>
            <a:ext cx="2113915" cy="460375"/>
          </a:xfrm>
          <a:prstGeom prst="rect">
            <a:avLst/>
          </a:prstGeom>
          <a:noFill/>
          <a:ln w="25400" cmpd="sng">
            <a:solidFill>
              <a:srgbClr val="1D41D5"/>
            </a:solidFill>
            <a:prstDash val="solid"/>
          </a:ln>
        </p:spPr>
        <p:txBody>
          <a:bodyPr wrap="square" rtlCol="0">
            <a:spAutoFit/>
          </a:bodyPr>
          <a:p>
            <a:pPr algn="ctr"/>
            <a:r>
              <a:rPr lang="zh-CN" altLang="en-US" sz="2400">
                <a:solidFill>
                  <a:srgbClr val="1D41D5"/>
                </a:solidFill>
                <a:latin typeface="微软雅黑" panose="020B0503020204020204" pitchFamily="34" charset="-122"/>
                <a:ea typeface="微软雅黑" panose="020B0503020204020204" pitchFamily="34" charset="-122"/>
              </a:rPr>
              <a:t>最佳特征子集</a:t>
            </a:r>
            <a:endParaRPr lang="zh-CN" altLang="en-US" sz="2400">
              <a:solidFill>
                <a:srgbClr val="1D41D5"/>
              </a:solidFill>
              <a:latin typeface="微软雅黑" panose="020B0503020204020204" pitchFamily="34" charset="-122"/>
              <a:ea typeface="微软雅黑" panose="020B0503020204020204" pitchFamily="34" charset="-122"/>
            </a:endParaRPr>
          </a:p>
        </p:txBody>
      </p:sp>
      <p:cxnSp>
        <p:nvCxnSpPr>
          <p:cNvPr id="16" name="直接箭头连接符 15"/>
          <p:cNvCxnSpPr/>
          <p:nvPr/>
        </p:nvCxnSpPr>
        <p:spPr>
          <a:xfrm flipH="1">
            <a:off x="1732915" y="4893945"/>
            <a:ext cx="6350" cy="407035"/>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536065" y="2845435"/>
            <a:ext cx="1778635" cy="398780"/>
          </a:xfrm>
          <a:prstGeom prst="rect">
            <a:avLst/>
          </a:prstGeom>
          <a:noFill/>
          <a:ln w="25400" cmpd="sng">
            <a:noFill/>
            <a:prstDash val="solid"/>
          </a:ln>
        </p:spPr>
        <p:txBody>
          <a:bodyPr wrap="square" rtlCol="0">
            <a:spAutoFit/>
            <a:scene3d>
              <a:camera prst="orthographicFront"/>
              <a:lightRig rig="threePt" dir="t"/>
            </a:scene3d>
          </a:bodyPr>
          <a:p>
            <a:pPr algn="ctr"/>
            <a:r>
              <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特征子集</a:t>
            </a:r>
            <a:endParaRPr lang="zh-CN" altLang="en-US"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cxnSp>
        <p:nvCxnSpPr>
          <p:cNvPr id="18" name="直接连接符 17"/>
          <p:cNvCxnSpPr>
            <a:stCxn id="13" idx="3"/>
          </p:cNvCxnSpPr>
          <p:nvPr/>
        </p:nvCxnSpPr>
        <p:spPr>
          <a:xfrm>
            <a:off x="2966720" y="4491990"/>
            <a:ext cx="753110" cy="10160"/>
          </a:xfrm>
          <a:prstGeom prst="line">
            <a:avLst/>
          </a:prstGeom>
          <a:ln w="25400">
            <a:solidFill>
              <a:srgbClr val="1D41D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709035" y="2137410"/>
            <a:ext cx="10795" cy="2354580"/>
          </a:xfrm>
          <a:prstGeom prst="line">
            <a:avLst/>
          </a:prstGeom>
          <a:ln w="25400">
            <a:solidFill>
              <a:srgbClr val="1D41D5"/>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930400" y="2137410"/>
            <a:ext cx="1778635" cy="0"/>
          </a:xfrm>
          <a:prstGeom prst="straightConnector1">
            <a:avLst/>
          </a:prstGeom>
          <a:ln w="25400">
            <a:solidFill>
              <a:srgbClr val="1D41D5"/>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930400" y="4881880"/>
            <a:ext cx="422275" cy="398780"/>
          </a:xfrm>
          <a:prstGeom prst="rect">
            <a:avLst/>
          </a:prstGeom>
          <a:noFill/>
          <a:ln w="25400" cmpd="sng">
            <a:noFill/>
            <a:prstDash val="solid"/>
          </a:ln>
        </p:spPr>
        <p:txBody>
          <a:bodyPr wrap="square" rtlCol="0">
            <a:spAutoFit/>
            <a:scene3d>
              <a:camera prst="orthographicFront"/>
              <a:lightRig rig="threePt" dir="t"/>
            </a:scene3d>
          </a:bodyPr>
          <a:p>
            <a:pPr algn="ct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Y</a:t>
            </a:r>
            <a:endPar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3131820" y="3989070"/>
            <a:ext cx="422275" cy="398780"/>
          </a:xfrm>
          <a:prstGeom prst="rect">
            <a:avLst/>
          </a:prstGeom>
          <a:noFill/>
          <a:ln w="25400" cmpd="sng">
            <a:noFill/>
            <a:prstDash val="solid"/>
          </a:ln>
        </p:spPr>
        <p:txBody>
          <a:bodyPr wrap="square" rtlCol="0">
            <a:spAutoFit/>
            <a:scene3d>
              <a:camera prst="orthographicFront"/>
              <a:lightRig rig="threePt" dir="t"/>
            </a:scene3d>
          </a:bodyPr>
          <a:p>
            <a:pPr algn="ctr"/>
            <a:r>
              <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N</a:t>
            </a:r>
            <a:endParaRPr lang="en-US" altLang="zh-CN" sz="20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endParaRPr>
          </a:p>
        </p:txBody>
      </p:sp>
      <p:sp>
        <p:nvSpPr>
          <p:cNvPr id="23" name="文本框 22"/>
          <p:cNvSpPr txBox="1"/>
          <p:nvPr/>
        </p:nvSpPr>
        <p:spPr bwMode="auto">
          <a:xfrm>
            <a:off x="4411345" y="4357370"/>
            <a:ext cx="7202170" cy="2306955"/>
          </a:xfrm>
          <a:prstGeom prst="rect">
            <a:avLst/>
          </a:prstGeom>
          <a:noFill/>
          <a:ln w="9525">
            <a:noFill/>
            <a:miter lim="800000"/>
          </a:ln>
          <a:effectLst/>
        </p:spPr>
        <p:txBody>
          <a:bodyPr wrap="square" rtlCol="0" anchor="t">
            <a:spAutoFit/>
          </a:bodyPr>
          <a:p>
            <a:pPr lvl="0" algn="l">
              <a:lnSpc>
                <a:spcPct val="150000"/>
              </a:lnSpc>
              <a:spcBef>
                <a:spcPct val="50000"/>
              </a:spcBef>
              <a:buClrTx/>
              <a:buSzTx/>
              <a:buFontTx/>
              <a:defRPr/>
            </a:pP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３类</a:t>
            </a: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特征选择方法</a:t>
            </a:r>
            <a:r>
              <a:rPr lang="zh-CN" altLang="en-US" sz="240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a:t>
            </a:r>
            <a:endParaRPr lang="zh-CN" altLang="en-US" sz="2400">
              <a:solidFill>
                <a:srgbClr val="1D41D5"/>
              </a:solidFill>
              <a:latin typeface="微软雅黑" panose="020B0503020204020204" pitchFamily="34" charset="-122"/>
              <a:ea typeface="微软雅黑" panose="020B0503020204020204" pitchFamily="34" charset="-122"/>
              <a:sym typeface="+mn-ea"/>
            </a:endParaRPr>
          </a:p>
          <a:p>
            <a:pPr marL="342900" lvl="0" indent="-342900" algn="l">
              <a:lnSpc>
                <a:spcPct val="100000"/>
              </a:lnSpc>
              <a:spcBef>
                <a:spcPct val="50000"/>
              </a:spcBef>
              <a:buClrTx/>
              <a:buSzTx/>
              <a:buFont typeface="Wingdings" panose="05000000000000000000" charset="0"/>
              <a:buChar char="u"/>
              <a:defRPr/>
            </a:pPr>
            <a:r>
              <a:rPr lang="zh-CN" altLang="en-US" sz="2400">
                <a:solidFill>
                  <a:schemeClr val="tx1"/>
                </a:solidFill>
                <a:latin typeface="微软雅黑" panose="020B0503020204020204" pitchFamily="34" charset="-122"/>
                <a:ea typeface="微软雅黑" panose="020B0503020204020204" pitchFamily="34" charset="-122"/>
                <a:sym typeface="+mn-ea"/>
              </a:rPr>
              <a:t>Filter（过滤式算法）</a:t>
            </a:r>
            <a:endParaRPr lang="zh-CN" altLang="en-US" sz="2400">
              <a:solidFill>
                <a:schemeClr val="tx1"/>
              </a:solidFill>
              <a:latin typeface="微软雅黑" panose="020B0503020204020204" pitchFamily="34" charset="-122"/>
              <a:ea typeface="微软雅黑" panose="020B0503020204020204" pitchFamily="34" charset="-122"/>
              <a:sym typeface="+mn-ea"/>
            </a:endParaRPr>
          </a:p>
          <a:p>
            <a:pPr marL="342900" lvl="0" indent="-342900" algn="l">
              <a:lnSpc>
                <a:spcPct val="100000"/>
              </a:lnSpc>
              <a:spcBef>
                <a:spcPct val="50000"/>
              </a:spcBef>
              <a:buClrTx/>
              <a:buSzTx/>
              <a:buFont typeface="Wingdings" panose="05000000000000000000" charset="0"/>
              <a:buChar char="u"/>
              <a:defRPr/>
            </a:pPr>
            <a:r>
              <a:rPr lang="zh-CN" altLang="en-US" sz="2400">
                <a:solidFill>
                  <a:schemeClr val="tx1"/>
                </a:solidFill>
                <a:latin typeface="微软雅黑" panose="020B0503020204020204" pitchFamily="34" charset="-122"/>
                <a:ea typeface="微软雅黑" panose="020B0503020204020204" pitchFamily="34" charset="-122"/>
                <a:sym typeface="+mn-ea"/>
              </a:rPr>
              <a:t>wrapper（包裹式算法）</a:t>
            </a:r>
            <a:endParaRPr lang="zh-CN" altLang="en-US" sz="2400">
              <a:solidFill>
                <a:schemeClr val="tx1"/>
              </a:solidFill>
              <a:latin typeface="微软雅黑" panose="020B0503020204020204" pitchFamily="34" charset="-122"/>
              <a:ea typeface="微软雅黑" panose="020B0503020204020204" pitchFamily="34" charset="-122"/>
              <a:sym typeface="+mn-ea"/>
            </a:endParaRPr>
          </a:p>
          <a:p>
            <a:pPr marL="342900" lvl="0" indent="-342900" algn="l">
              <a:lnSpc>
                <a:spcPct val="100000"/>
              </a:lnSpc>
              <a:spcBef>
                <a:spcPct val="50000"/>
              </a:spcBef>
              <a:buClrTx/>
              <a:buSzTx/>
              <a:buFont typeface="Wingdings" panose="05000000000000000000" charset="0"/>
              <a:buChar char="u"/>
              <a:defRPr/>
            </a:pPr>
            <a:r>
              <a:rPr lang="zh-CN" altLang="en-US" sz="2400">
                <a:solidFill>
                  <a:schemeClr val="tx1"/>
                </a:solidFill>
                <a:latin typeface="微软雅黑" panose="020B0503020204020204" pitchFamily="34" charset="-122"/>
                <a:ea typeface="微软雅黑" panose="020B0503020204020204" pitchFamily="34" charset="-122"/>
                <a:sym typeface="+mn-ea"/>
              </a:rPr>
              <a:t>embedded（嵌入式算法）</a:t>
            </a:r>
            <a:endParaRPr lang="zh-CN" altLang="en-US" sz="2400">
              <a:solidFill>
                <a:schemeClr val="tx1"/>
              </a:solidFill>
              <a:latin typeface="微软雅黑" panose="020B0503020204020204" pitchFamily="34" charset="-122"/>
              <a:ea typeface="微软雅黑" panose="020B0503020204020204" pitchFamily="34" charset="-122"/>
              <a:sym typeface="+mn-ea"/>
            </a:endParaRPr>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9114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13" grpId="0" bldLvl="0" animBg="1"/>
      <p:bldP spid="15" grpId="0" bldLvl="0" animBg="1"/>
      <p:bldP spid="17" grpId="0"/>
      <p:bldP spid="21" grpId="0"/>
      <p:bldP spid="22" grpId="0"/>
      <p:bldP spid="2" grpId="1" animBg="1"/>
      <p:bldP spid="3" grpId="1" animBg="1"/>
      <p:bldP spid="4" grpId="1" animBg="1"/>
      <p:bldP spid="13" grpId="1" animBg="1"/>
      <p:bldP spid="15" grpId="1" animBg="1"/>
      <p:bldP spid="17" grpId="1"/>
      <p:bldP spid="21" grpId="1"/>
      <p:bldP spid="22" grpId="1"/>
      <p:bldP spid="91141" grpId="0" bldLvl="0" animBg="1"/>
      <p:bldP spid="91141" grpId="1" animBg="1"/>
      <p:bldP spid="23" grpId="0" bldLvl="0" animBg="1"/>
      <p:bldP spid="23"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分类与聚类</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3076" name="Rectangle 3"/>
          <p:cNvSpPr txBox="1"/>
          <p:nvPr/>
        </p:nvSpPr>
        <p:spPr>
          <a:xfrm>
            <a:off x="1828165" y="2400300"/>
            <a:ext cx="7560945" cy="922020"/>
          </a:xfrm>
          <a:prstGeom prst="rect">
            <a:avLst/>
          </a:prstGeom>
          <a:noFill/>
        </p:spPr>
        <p:txBody>
          <a:bodyPr wrap="square" rtlCol="0">
            <a:spAutoFit/>
          </a:bodyPr>
          <a:p>
            <a:pPr marL="571500" lvl="0" indent="-571500" algn="ctr">
              <a:lnSpc>
                <a:spcPct val="150000"/>
              </a:lnSpc>
              <a:buClrTx/>
              <a:buSzTx/>
              <a:buFont typeface="Wingdings" panose="05000000000000000000" charset="0"/>
              <a:buChar char="Ø"/>
            </a:pPr>
            <a:r>
              <a:rPr lang="zh-CN" altLang="en-US" sz="3600" dirty="0">
                <a:solidFill>
                  <a:srgbClr val="084772"/>
                </a:solidFill>
                <a:latin typeface="微软雅黑" panose="020B0503020204020204" pitchFamily="34" charset="-122"/>
                <a:ea typeface="微软雅黑" panose="020B0503020204020204" pitchFamily="34" charset="-122"/>
                <a:sym typeface="+mn-ea"/>
              </a:rPr>
              <a:t>KNN</a:t>
            </a:r>
            <a:r>
              <a:rPr lang="zh-CN" altLang="en-US" sz="3600" dirty="0">
                <a:solidFill>
                  <a:srgbClr val="084772"/>
                </a:solidFill>
                <a:latin typeface="微软雅黑" panose="020B0503020204020204" pitchFamily="34" charset="-122"/>
                <a:ea typeface="微软雅黑" panose="020B0503020204020204" pitchFamily="34" charset="-122"/>
                <a:sym typeface="+mn-ea"/>
              </a:rPr>
              <a:t>分类算法</a:t>
            </a:r>
            <a:endParaRPr lang="zh-CN" altLang="en-US" sz="3600" dirty="0">
              <a:solidFill>
                <a:srgbClr val="084772"/>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2000" cy="378554"/>
            <a:chOff x="0" y="247949"/>
            <a:chExt cx="12192000" cy="378554"/>
          </a:xfrm>
        </p:grpSpPr>
        <p:sp>
          <p:nvSpPr>
            <p:cNvPr id="8" name="矩形 7"/>
            <p:cNvSpPr/>
            <p:nvPr/>
          </p:nvSpPr>
          <p:spPr>
            <a:xfrm>
              <a:off x="3075305" y="247949"/>
              <a:ext cx="911669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575" y="196215"/>
            <a:ext cx="253936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KNN</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原理</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3" name="文本框 2"/>
          <p:cNvSpPr txBox="1"/>
          <p:nvPr/>
        </p:nvSpPr>
        <p:spPr>
          <a:xfrm>
            <a:off x="721360" y="1167130"/>
            <a:ext cx="10252075" cy="4523105"/>
          </a:xfrm>
          <a:prstGeom prst="rect">
            <a:avLst/>
          </a:prstGeom>
          <a:noFill/>
        </p:spPr>
        <p:txBody>
          <a:bodyPr wrap="square">
            <a:spAutoFit/>
          </a:bodyPr>
          <a:p>
            <a:pPr marL="342900" marR="0" indent="-342900" defTabSz="914400">
              <a:lnSpc>
                <a:spcPct val="150000"/>
              </a:lnSpc>
              <a:buClrTx/>
              <a:buSzTx/>
              <a:buChar char="•"/>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假设现有一套</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样本数据</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，即</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训练集</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。并且拥有所有这些数据的</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标签</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，即：我们知道每一部分数据应该属于哪一类。 当我们获得一个没有标签的</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新数据</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时，我们会将该新数据与现有数据以及现有数据进行比较。 然后我们采取</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最相似的数据</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（最近的邻居）并查看他们的标签。</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Tx/>
              <a:buChar char="•"/>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 我们查看来自已知数据集的</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前k个</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最相似的数据; 这就是k的含义（k是一个整数，通常小于20）。最后，根据k个最相似数据的标签来</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投票</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，获得大多数的标签分类便是新数据的类别。</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Tx/>
              <a:buChar char="•"/>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具有以上功能的算法模型，称为</a:t>
            </a:r>
            <a:r>
              <a:rPr kumimoji="0" lang="en-US" altLang="zh-CN"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KNN</a:t>
            </a:r>
            <a:r>
              <a:rPr kumimoji="0" lang="zh-CN" altLang="en-US" sz="2400" b="1" kern="1200" cap="none" spc="0" normalizeH="0" baseline="0" noProof="1">
                <a:ln w="10160">
                  <a:solidFill>
                    <a:schemeClr val="accent5"/>
                  </a:solidFill>
                  <a:prstDash val="solid"/>
                </a:ln>
                <a:solidFill>
                  <a:srgbClr val="C0000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分类器</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endPar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2000" cy="378554"/>
            <a:chOff x="0" y="247949"/>
            <a:chExt cx="12192000" cy="378554"/>
          </a:xfrm>
        </p:grpSpPr>
        <p:sp>
          <p:nvSpPr>
            <p:cNvPr id="8" name="矩形 7"/>
            <p:cNvSpPr/>
            <p:nvPr/>
          </p:nvSpPr>
          <p:spPr>
            <a:xfrm>
              <a:off x="3075305" y="247949"/>
              <a:ext cx="911669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575" y="196215"/>
            <a:ext cx="253936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KNN</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算法流程</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6" name="圆角矩形 5"/>
          <p:cNvSpPr/>
          <p:nvPr/>
        </p:nvSpPr>
        <p:spPr>
          <a:xfrm>
            <a:off x="1945323" y="2021205"/>
            <a:ext cx="3036888" cy="41433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输入样本数据、</a:t>
            </a:r>
            <a:r>
              <a:rPr kumimoji="0" lang="en-US" altLang="zh-CN"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k</a:t>
            </a: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值</a:t>
            </a:r>
            <a:endPar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5" name="圆角矩形 4"/>
          <p:cNvSpPr/>
          <p:nvPr/>
        </p:nvSpPr>
        <p:spPr>
          <a:xfrm>
            <a:off x="2554923" y="2718118"/>
            <a:ext cx="1774825" cy="47942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输入待测数据</a:t>
            </a:r>
            <a:endPar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237298" y="3511868"/>
            <a:ext cx="4430713" cy="50165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计算待测数据与样本数据之间的距离</a:t>
            </a:r>
            <a:endPar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650048" y="4316730"/>
            <a:ext cx="3690938" cy="4587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对计算出来的距离按升序排列</a:t>
            </a:r>
            <a:endPar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1432560" y="5046980"/>
            <a:ext cx="4105275" cy="642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依据前面</a:t>
            </a:r>
            <a:r>
              <a:rPr kumimoji="0" lang="en-US" altLang="zh-CN"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k</a:t>
            </a: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个样本数据中最多数的类别认定待测数据类别</a:t>
            </a:r>
            <a:endPar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3" name="圆角矩形 12"/>
          <p:cNvSpPr/>
          <p:nvPr/>
        </p:nvSpPr>
        <p:spPr>
          <a:xfrm>
            <a:off x="2358073" y="5983605"/>
            <a:ext cx="2341563" cy="47942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输出待测数据类别</a:t>
            </a:r>
            <a:endParaRPr kumimoji="0" lang="zh-CN" altLang="en-US" sz="20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4" name="下箭头 13"/>
          <p:cNvSpPr/>
          <p:nvPr/>
        </p:nvSpPr>
        <p:spPr>
          <a:xfrm>
            <a:off x="3328035" y="2435543"/>
            <a:ext cx="228600" cy="282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下箭头 14"/>
          <p:cNvSpPr/>
          <p:nvPr/>
        </p:nvSpPr>
        <p:spPr>
          <a:xfrm>
            <a:off x="3339148" y="3218180"/>
            <a:ext cx="228600" cy="284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下箭头 15"/>
          <p:cNvSpPr/>
          <p:nvPr/>
        </p:nvSpPr>
        <p:spPr>
          <a:xfrm>
            <a:off x="3359785" y="4024630"/>
            <a:ext cx="228600" cy="282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下箭头 16"/>
          <p:cNvSpPr/>
          <p:nvPr/>
        </p:nvSpPr>
        <p:spPr>
          <a:xfrm>
            <a:off x="3382010" y="4775518"/>
            <a:ext cx="228600" cy="282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下箭头 17"/>
          <p:cNvSpPr/>
          <p:nvPr/>
        </p:nvSpPr>
        <p:spPr>
          <a:xfrm>
            <a:off x="3404235" y="5678805"/>
            <a:ext cx="228600" cy="282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圆角矩形标注 18"/>
          <p:cNvSpPr/>
          <p:nvPr/>
        </p:nvSpPr>
        <p:spPr>
          <a:xfrm>
            <a:off x="5036185" y="1073468"/>
            <a:ext cx="3789363" cy="685800"/>
          </a:xfrm>
          <a:prstGeom prst="wedgeRoundRectCallout">
            <a:avLst>
              <a:gd name="adj1" fmla="val -59616"/>
              <a:gd name="adj2" fmla="val 11035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样本数据已是特征数据</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K</a:t>
            </a: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值为算法预设参数（超参数）</a:t>
            </a:r>
            <a:endPar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0" name="圆角矩形标注 19"/>
          <p:cNvSpPr/>
          <p:nvPr/>
        </p:nvSpPr>
        <p:spPr>
          <a:xfrm>
            <a:off x="5188585" y="2326005"/>
            <a:ext cx="1512888" cy="609600"/>
          </a:xfrm>
          <a:prstGeom prst="wedgeRoundRectCallout">
            <a:avLst>
              <a:gd name="adj1" fmla="val -106935"/>
              <a:gd name="adj2" fmla="val 496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应用数据</a:t>
            </a:r>
            <a:endPar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1" name="圆角矩形标注 20"/>
          <p:cNvSpPr/>
          <p:nvPr/>
        </p:nvSpPr>
        <p:spPr>
          <a:xfrm>
            <a:off x="6102985" y="5243830"/>
            <a:ext cx="3789363" cy="1306513"/>
          </a:xfrm>
          <a:prstGeom prst="wedgeRoundRectCallout">
            <a:avLst>
              <a:gd name="adj1" fmla="val -46110"/>
              <a:gd name="adj2" fmla="val -9047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由于</a:t>
            </a:r>
            <a:r>
              <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KNN</a:t>
            </a: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算法的决策模型就是样本数据，因此，该算法没有学习过程，直接利用样本数据作出分类决策</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2" name="右大括号 21"/>
          <p:cNvSpPr/>
          <p:nvPr/>
        </p:nvSpPr>
        <p:spPr>
          <a:xfrm>
            <a:off x="5721985" y="3969068"/>
            <a:ext cx="414338" cy="1447800"/>
          </a:xfrm>
          <a:prstGeom prst="rightBrace">
            <a:avLst/>
          </a:prstGeom>
          <a:ln w="19050"/>
        </p:spPr>
        <p:style>
          <a:lnRef idx="1">
            <a:schemeClr val="accent1"/>
          </a:lnRef>
          <a:fillRef idx="0">
            <a:schemeClr val="accent1"/>
          </a:fillRef>
          <a:effectRef idx="0">
            <a:schemeClr val="accent1"/>
          </a:effectRef>
          <a:fontRef idx="minor">
            <a:schemeClr val="tx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2000" cy="378554"/>
            <a:chOff x="0" y="247949"/>
            <a:chExt cx="12192000" cy="378554"/>
          </a:xfrm>
        </p:grpSpPr>
        <p:sp>
          <p:nvSpPr>
            <p:cNvPr id="8" name="矩形 7"/>
            <p:cNvSpPr/>
            <p:nvPr/>
          </p:nvSpPr>
          <p:spPr>
            <a:xfrm>
              <a:off x="3075305" y="247949"/>
              <a:ext cx="911669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575" y="196215"/>
            <a:ext cx="253936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KNN</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4" name="文本框 3"/>
          <p:cNvSpPr txBox="1"/>
          <p:nvPr/>
        </p:nvSpPr>
        <p:spPr>
          <a:xfrm>
            <a:off x="1685288" y="1070598"/>
            <a:ext cx="8131175" cy="645160"/>
          </a:xfrm>
          <a:prstGeom prst="rect">
            <a:avLst/>
          </a:prstGeom>
          <a:noFill/>
        </p:spPr>
        <p:txBody>
          <a:bodyPr>
            <a:spAutoFit/>
          </a:bodyPr>
          <a:p>
            <a:pPr marL="342900" marR="0" indent="-342900" defTabSz="914400">
              <a:lnSpc>
                <a:spcPct val="150000"/>
              </a:lnSpc>
              <a:buClrTx/>
              <a:buSzTx/>
              <a:buChar char="•"/>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一个简单的例子：</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电影分类</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endParaRPr kumimoji="0" sz="2200" b="1"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mn-cs"/>
              <a:sym typeface="+mn-ea"/>
            </a:endParaRPr>
          </a:p>
        </p:txBody>
      </p:sp>
      <p:pic>
        <p:nvPicPr>
          <p:cNvPr id="40963" name="图片 2"/>
          <p:cNvPicPr>
            <a:picLocks noChangeAspect="1"/>
          </p:cNvPicPr>
          <p:nvPr/>
        </p:nvPicPr>
        <p:blipFill>
          <a:blip r:embed="rId2"/>
          <a:stretch>
            <a:fillRect/>
          </a:stretch>
        </p:blipFill>
        <p:spPr>
          <a:xfrm>
            <a:off x="1313815" y="2319655"/>
            <a:ext cx="8667750" cy="4460875"/>
          </a:xfrm>
          <a:prstGeom prst="rect">
            <a:avLst/>
          </a:prstGeom>
          <a:noFill/>
          <a:ln w="9525">
            <a:no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2000" cy="378554"/>
            <a:chOff x="0" y="247949"/>
            <a:chExt cx="12192000" cy="378554"/>
          </a:xfrm>
        </p:grpSpPr>
        <p:sp>
          <p:nvSpPr>
            <p:cNvPr id="8" name="矩形 7"/>
            <p:cNvSpPr/>
            <p:nvPr/>
          </p:nvSpPr>
          <p:spPr>
            <a:xfrm>
              <a:off x="3075305" y="247949"/>
              <a:ext cx="911669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575" y="196215"/>
            <a:ext cx="253936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KNN</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4" name="文本框 3"/>
          <p:cNvSpPr txBox="1"/>
          <p:nvPr/>
        </p:nvSpPr>
        <p:spPr>
          <a:xfrm>
            <a:off x="2943858" y="656578"/>
            <a:ext cx="8131175" cy="645160"/>
          </a:xfrm>
          <a:prstGeom prst="rect">
            <a:avLst/>
          </a:prstGeom>
          <a:noFill/>
        </p:spPr>
        <p:txBody>
          <a:bodyPr>
            <a:spAutoFit/>
          </a:bodyPr>
          <a:p>
            <a:pPr marL="342900" marR="0" indent="-342900" defTabSz="914400">
              <a:lnSpc>
                <a:spcPct val="150000"/>
              </a:lnSpc>
              <a:buClrTx/>
              <a:buSzTx/>
              <a:buChar char="•"/>
              <a:defRPr/>
            </a:pP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一个简单的例子：</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电影分类</a:t>
            </a:r>
            <a:r>
              <a:rPr kumimoji="0" lang="en-US" altLang="zh-CN" sz="24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a:t>
            </a:r>
            <a:endParaRPr kumimoji="0" sz="2200" b="1" kern="1200" cap="none" spc="0" normalizeH="0" baseline="0" noProof="1">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微软雅黑" panose="020B0503020204020204" pitchFamily="34" charset="-122"/>
              <a:cs typeface="+mn-cs"/>
              <a:sym typeface="+mn-ea"/>
            </a:endParaRPr>
          </a:p>
        </p:txBody>
      </p:sp>
      <p:sp>
        <p:nvSpPr>
          <p:cNvPr id="3" name="文本框 2"/>
          <p:cNvSpPr txBox="1"/>
          <p:nvPr/>
        </p:nvSpPr>
        <p:spPr>
          <a:xfrm>
            <a:off x="361950" y="1301750"/>
            <a:ext cx="11610340" cy="553085"/>
          </a:xfrm>
          <a:prstGeom prst="rect">
            <a:avLst/>
          </a:prstGeom>
          <a:noFill/>
        </p:spPr>
        <p:txBody>
          <a:bodyPr wrap="square">
            <a:spAutoFit/>
          </a:bodyPr>
          <a:p>
            <a:pPr marL="342900" marR="0" indent="-342900" defTabSz="914400">
              <a:lnSpc>
                <a:spcPct val="150000"/>
              </a:lnSpc>
              <a:buClrTx/>
              <a:buSzTx/>
              <a:defRPr/>
            </a:pPr>
            <a:r>
              <a:rPr kumimoji="0" lang="en-US" altLang="zh-CN" sz="2000" b="1" kern="1200" cap="none" spc="0" normalizeH="0" baseline="0"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0" lang="zh-CN" altLang="en-US" sz="2000" b="1" kern="1200" cap="none" spc="0" normalizeH="0" baseline="0"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）采集并整理样本数据：</a:t>
            </a:r>
            <a:r>
              <a:rPr kumimoji="0" 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假如有人统计了电影中</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kiss</a:t>
            </a:r>
            <a:r>
              <a:rPr kumimoji="0" 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和</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kick</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数量并绘制成了以下二维分布图：</a:t>
            </a:r>
            <a:endParaRPr kumimoji="0"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3011" name="图片 2"/>
          <p:cNvPicPr>
            <a:picLocks noChangeAspect="1"/>
          </p:cNvPicPr>
          <p:nvPr/>
        </p:nvPicPr>
        <p:blipFill>
          <a:blip r:embed="rId2"/>
          <a:stretch>
            <a:fillRect/>
          </a:stretch>
        </p:blipFill>
        <p:spPr>
          <a:xfrm>
            <a:off x="7413943" y="2188528"/>
            <a:ext cx="3768725" cy="2682875"/>
          </a:xfrm>
          <a:prstGeom prst="rect">
            <a:avLst/>
          </a:prstGeom>
          <a:noFill/>
          <a:ln w="9525">
            <a:noFill/>
          </a:ln>
        </p:spPr>
      </p:pic>
      <p:pic>
        <p:nvPicPr>
          <p:cNvPr id="43012" name="图片 4"/>
          <p:cNvPicPr>
            <a:picLocks noChangeAspect="1"/>
          </p:cNvPicPr>
          <p:nvPr/>
        </p:nvPicPr>
        <p:blipFill>
          <a:blip r:embed="rId3"/>
          <a:stretch>
            <a:fillRect/>
          </a:stretch>
        </p:blipFill>
        <p:spPr>
          <a:xfrm>
            <a:off x="613093" y="1867535"/>
            <a:ext cx="5040312" cy="2163763"/>
          </a:xfrm>
          <a:prstGeom prst="rect">
            <a:avLst/>
          </a:prstGeom>
          <a:noFill/>
          <a:ln w="9525">
            <a:noFill/>
          </a:ln>
        </p:spPr>
      </p:pic>
      <p:sp>
        <p:nvSpPr>
          <p:cNvPr id="6" name="椭圆 5"/>
          <p:cNvSpPr/>
          <p:nvPr/>
        </p:nvSpPr>
        <p:spPr>
          <a:xfrm>
            <a:off x="7931468" y="1931353"/>
            <a:ext cx="2198688" cy="200342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 name="直接箭头连接符 4"/>
          <p:cNvCxnSpPr/>
          <p:nvPr/>
        </p:nvCxnSpPr>
        <p:spPr>
          <a:xfrm flipH="1" flipV="1">
            <a:off x="8572818" y="2747328"/>
            <a:ext cx="544513" cy="250825"/>
          </a:xfrm>
          <a:prstGeom prst="straightConnector1">
            <a:avLst/>
          </a:prstGeom>
          <a:ln w="19050">
            <a:solidFill>
              <a:srgbClr val="0000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8496618" y="2518728"/>
            <a:ext cx="620713" cy="468313"/>
          </a:xfrm>
          <a:prstGeom prst="straightConnector1">
            <a:avLst/>
          </a:prstGeom>
          <a:ln w="19050">
            <a:solidFill>
              <a:srgbClr val="0000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8464868" y="3020378"/>
            <a:ext cx="663575" cy="206375"/>
          </a:xfrm>
          <a:prstGeom prst="straightConnector1">
            <a:avLst/>
          </a:prstGeom>
          <a:ln w="19050">
            <a:solidFill>
              <a:srgbClr val="0000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9160193" y="3009265"/>
            <a:ext cx="1447800" cy="663575"/>
          </a:xfrm>
          <a:prstGeom prst="straightConnector1">
            <a:avLst/>
          </a:prstGeom>
          <a:ln w="19050">
            <a:solidFill>
              <a:srgbClr val="0000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9171305" y="3020378"/>
            <a:ext cx="1328738" cy="1033463"/>
          </a:xfrm>
          <a:prstGeom prst="straightConnector1">
            <a:avLst/>
          </a:prstGeom>
          <a:ln w="19050">
            <a:solidFill>
              <a:srgbClr val="0000FF"/>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9128443" y="3041015"/>
            <a:ext cx="1066800" cy="1219200"/>
          </a:xfrm>
          <a:prstGeom prst="straightConnector1">
            <a:avLst/>
          </a:prstGeom>
          <a:ln w="19050">
            <a:solidFill>
              <a:srgbClr val="0000FF"/>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43840" y="4209415"/>
            <a:ext cx="6659880" cy="1014730"/>
          </a:xfrm>
          <a:prstGeom prst="rect">
            <a:avLst/>
          </a:prstGeom>
          <a:noFill/>
        </p:spPr>
        <p:txBody>
          <a:bodyPr wrap="square">
            <a:spAutoFit/>
          </a:bodyPr>
          <a:p>
            <a:pPr marL="342900" marR="0" indent="-342900" defTabSz="914400">
              <a:lnSpc>
                <a:spcPct val="150000"/>
              </a:lnSpc>
              <a:buClrTx/>
              <a:buSzTx/>
              <a:defRPr/>
            </a:pPr>
            <a:r>
              <a:rPr kumimoji="0" lang="en-US" altLang="zh-CN" sz="2000" b="1" kern="1200" cap="none" spc="0" normalizeH="0" baseline="0"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0" lang="zh-CN" altLang="en-US" sz="2000" b="1" kern="1200" cap="none" spc="0" normalizeH="0" baseline="0"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）利用决策模型分类：</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计算出未知电影与已知电影数据的距离如下：</a:t>
            </a:r>
            <a:endParaRPr kumimoji="0"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4035" name="图片 5"/>
          <p:cNvPicPr>
            <a:picLocks noChangeAspect="1"/>
          </p:cNvPicPr>
          <p:nvPr/>
        </p:nvPicPr>
        <p:blipFill>
          <a:blip r:embed="rId4"/>
          <a:stretch>
            <a:fillRect/>
          </a:stretch>
        </p:blipFill>
        <p:spPr>
          <a:xfrm>
            <a:off x="7414895" y="4762500"/>
            <a:ext cx="4477385" cy="2078355"/>
          </a:xfrm>
          <a:prstGeom prst="rect">
            <a:avLst/>
          </a:prstGeom>
          <a:noFill/>
          <a:ln w="9525">
            <a:noFill/>
          </a:ln>
        </p:spPr>
      </p:pic>
      <p:sp>
        <p:nvSpPr>
          <p:cNvPr id="13" name="文本框 12"/>
          <p:cNvSpPr txBox="1"/>
          <p:nvPr/>
        </p:nvSpPr>
        <p:spPr>
          <a:xfrm>
            <a:off x="171450" y="5300345"/>
            <a:ext cx="7111365" cy="1476375"/>
          </a:xfrm>
          <a:prstGeom prst="rect">
            <a:avLst/>
          </a:prstGeom>
          <a:noFill/>
        </p:spPr>
        <p:txBody>
          <a:bodyPr wrap="square">
            <a:spAutoFit/>
          </a:bodyPr>
          <a:p>
            <a:pPr marL="342900" marR="0" indent="-342900" defTabSz="914400">
              <a:lnSpc>
                <a:spcPct val="150000"/>
              </a:lnSpc>
              <a:buClrTx/>
              <a:buSzTx/>
              <a:buChar char="•"/>
              <a:defRPr/>
            </a:pPr>
            <a:r>
              <a:rPr kumimoji="0" lang="zh-CN" altLang="en-US" sz="2000" b="1" kern="1200" cap="none" spc="0" normalizeH="0" baseline="0" noProof="1">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确定</a:t>
            </a:r>
            <a:r>
              <a:rPr kumimoji="0" lang="en-US" altLang="zh-CN" sz="2000" b="1" kern="1200" cap="none" spc="0" normalizeH="0" baseline="0" noProof="1">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k</a:t>
            </a:r>
            <a:r>
              <a:rPr kumimoji="0" lang="zh-CN" altLang="en-US" sz="2000" b="1" kern="1200" cap="none" spc="0" normalizeH="0" baseline="0" noProof="1">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值</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，并利用投票方式决定类别：假如</a:t>
            </a:r>
            <a:r>
              <a:rPr kumimoji="0" lang="en-US" altLang="zh-CN" sz="2000" b="1" kern="1200" cap="none" spc="0" normalizeH="0" baseline="0" noProof="1">
                <a:solidFill>
                  <a:srgbClr val="00B05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k=3</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，计算出与未知电影最接近的</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3</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个电影，</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3</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个都是爱情电影，因此判断未知电影为爱情电影。</a:t>
            </a:r>
            <a:endParaRPr kumimoji="0"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2000" cy="378554"/>
            <a:chOff x="0" y="247949"/>
            <a:chExt cx="12192000" cy="378554"/>
          </a:xfrm>
        </p:grpSpPr>
        <p:sp>
          <p:nvSpPr>
            <p:cNvPr id="8" name="矩形 7"/>
            <p:cNvSpPr/>
            <p:nvPr/>
          </p:nvSpPr>
          <p:spPr>
            <a:xfrm>
              <a:off x="3075305" y="247949"/>
              <a:ext cx="911669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575" y="196215"/>
            <a:ext cx="253936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KNN</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3" name="文本框 2"/>
          <p:cNvSpPr txBox="1"/>
          <p:nvPr/>
        </p:nvSpPr>
        <p:spPr>
          <a:xfrm>
            <a:off x="613410" y="890270"/>
            <a:ext cx="9897745" cy="3322955"/>
          </a:xfrm>
          <a:prstGeom prst="rect">
            <a:avLst/>
          </a:prstGeom>
          <a:noFill/>
        </p:spPr>
        <p:txBody>
          <a:bodyPr wrap="square">
            <a:spAutoFit/>
          </a:bodyPr>
          <a:p>
            <a:pPr marL="342900" marR="0" indent="-342900" defTabSz="914400">
              <a:lnSpc>
                <a:spcPct val="150000"/>
              </a:lnSpc>
              <a:buClrTx/>
              <a:buSzTx/>
              <a:buFont typeface="Wingdings" panose="05000000000000000000" charset="0"/>
              <a:buChar char="Ø"/>
              <a:defRPr/>
            </a:pPr>
            <a:r>
              <a:rPr kumimoji="0"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KNN分类器</a:t>
            </a:r>
            <a:r>
              <a:rPr kumimoji="0" lang="zh-CN"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rPr>
              <a:t>算法描述：</a:t>
            </a:r>
            <a:endParaRPr kumimoji="0" lang="zh-CN" sz="2000" b="1" kern="1200" cap="none" spc="0" normalizeH="0" baseline="0" noProof="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Tx/>
              <a:buChar char="•"/>
              <a:defRPr/>
            </a:pP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input</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：训练数据集以及测试对象</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Tx/>
              <a:buChar char="•"/>
              <a:defRPr/>
            </a:pP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output</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：测试对象所属类别</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342900" marR="0" indent="-342900" defTabSz="914400">
              <a:lnSpc>
                <a:spcPct val="150000"/>
              </a:lnSpc>
              <a:buClrTx/>
              <a:buSzTx/>
              <a:buChar char="•"/>
              <a:defRPr/>
            </a:pP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step：</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mj-lt"/>
              <a:buAutoNum type="arabicPeriod"/>
              <a:defRPr/>
            </a:pP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根据给定的</a:t>
            </a:r>
            <a:r>
              <a:rPr kumimoji="0" lang="zh-CN" altLang="en-US" sz="2000" b="1" kern="1200" cap="none" spc="0" normalizeH="0" baseline="0" noProof="1">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距离度量</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方式，在训练集中，找到与测试对象最相似的</a:t>
            </a:r>
            <a:r>
              <a:rPr kumimoji="0" lang="zh-CN" altLang="en-US" sz="2000" b="1" kern="1200" cap="none" spc="0" normalizeH="0" baseline="0" noProof="1">
                <a:solidFill>
                  <a:srgbClr val="C0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K个</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对象的集合，对这K个近邻统计属于每个类别的情况</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mj-lt"/>
              <a:buAutoNum type="arabicPeriod"/>
              <a:defRPr/>
            </a:pP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根据第</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1</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步统计结果，在训练集中的类别信息来决定测试对象的类别</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sp>
        <p:nvSpPr>
          <p:cNvPr id="14" name="文本框 1"/>
          <p:cNvSpPr txBox="1"/>
          <p:nvPr/>
        </p:nvSpPr>
        <p:spPr>
          <a:xfrm>
            <a:off x="613410" y="4408170"/>
            <a:ext cx="10504170" cy="1938020"/>
          </a:xfrm>
          <a:prstGeom prst="rect">
            <a:avLst/>
          </a:prstGeom>
          <a:noFill/>
        </p:spPr>
        <p:txBody>
          <a:bodyPr wrap="square">
            <a:spAutoFit/>
          </a:bodyPr>
          <a:p>
            <a:pPr marL="342900" marR="0" indent="-342900" defTabSz="914400">
              <a:lnSpc>
                <a:spcPct val="150000"/>
              </a:lnSpc>
              <a:buClrTx/>
              <a:buSzTx/>
              <a:buFont typeface="Wingdings" panose="05000000000000000000" charset="0"/>
              <a:buChar char="Ø"/>
              <a:defRPr/>
            </a:pPr>
            <a:r>
              <a:rPr sz="2000" b="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KNN</a:t>
            </a:r>
            <a:r>
              <a:rPr lang="zh-CN" sz="2000" b="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算法特性</a:t>
            </a:r>
            <a:r>
              <a:rPr lang="zh-CN" sz="2000" b="1">
                <a:ln w="10160">
                  <a:solidFill>
                    <a:schemeClr val="accent5"/>
                  </a:solidFill>
                  <a:prstDash val="solid"/>
                </a:ln>
                <a:solidFill>
                  <a:srgbClr val="002060"/>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a:t>
            </a:r>
            <a:endPar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a:lnSpc>
                <a:spcPct val="150000"/>
              </a:lnSpc>
              <a:buClrTx/>
              <a:buSzTx/>
              <a:defRPr/>
            </a:pP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KNN</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算法没有学习过程，直接应用样本数据作为分类决策的依据</a:t>
            </a:r>
            <a:endPar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a:lnSpc>
                <a:spcPct val="150000"/>
              </a:lnSpc>
              <a:buClrTx/>
              <a:buSzTx/>
              <a:defRPr/>
            </a:pP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2</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k</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值是</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KNN</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算法的</a:t>
            </a:r>
            <a:r>
              <a:rPr kumimoji="0" lang="zh-CN" altLang="en-US" sz="2000" b="1" u="sng"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超参数</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hype-parameter</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）需要事先设置</a:t>
            </a:r>
            <a:endPar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marR="0" indent="-342900" defTabSz="914400">
              <a:lnSpc>
                <a:spcPct val="150000"/>
              </a:lnSpc>
              <a:buClrTx/>
              <a:buSzTx/>
              <a:defRPr/>
            </a:pP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3</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）由于距离是</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KNN</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rPr>
              <a:t>算法应用的关键指标，因此，数据通常需要归一化处理</a:t>
            </a:r>
            <a:endPar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分类与聚类</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3076" name="Rectangle 3"/>
          <p:cNvSpPr txBox="1"/>
          <p:nvPr/>
        </p:nvSpPr>
        <p:spPr>
          <a:xfrm>
            <a:off x="1828165" y="2400300"/>
            <a:ext cx="7560945" cy="922020"/>
          </a:xfrm>
          <a:prstGeom prst="rect">
            <a:avLst/>
          </a:prstGeom>
          <a:noFill/>
        </p:spPr>
        <p:txBody>
          <a:bodyPr wrap="square" rtlCol="0">
            <a:spAutoFit/>
          </a:bodyPr>
          <a:p>
            <a:pPr marL="571500" lvl="0" indent="-571500" algn="ctr">
              <a:lnSpc>
                <a:spcPct val="150000"/>
              </a:lnSpc>
              <a:buClrTx/>
              <a:buSzTx/>
              <a:buFont typeface="Wingdings" panose="05000000000000000000" charset="0"/>
              <a:buChar char="Ø"/>
            </a:pPr>
            <a:r>
              <a:rPr lang="zh-CN" altLang="en-US" sz="3600" dirty="0">
                <a:solidFill>
                  <a:srgbClr val="084772"/>
                </a:solidFill>
                <a:latin typeface="微软雅黑" panose="020B0503020204020204" pitchFamily="34" charset="-122"/>
                <a:ea typeface="微软雅黑" panose="020B0503020204020204" pitchFamily="34" charset="-122"/>
                <a:sym typeface="+mn-ea"/>
              </a:rPr>
              <a:t>K</a:t>
            </a:r>
            <a:r>
              <a:rPr lang="en-US" altLang="zh-CN" sz="3600" dirty="0">
                <a:solidFill>
                  <a:srgbClr val="084772"/>
                </a:solidFill>
                <a:latin typeface="微软雅黑" panose="020B0503020204020204" pitchFamily="34" charset="-122"/>
                <a:ea typeface="微软雅黑" panose="020B0503020204020204" pitchFamily="34" charset="-122"/>
                <a:sym typeface="+mn-ea"/>
              </a:rPr>
              <a:t>-means</a:t>
            </a:r>
            <a:r>
              <a:rPr lang="zh-CN" altLang="en-US" sz="3600" dirty="0">
                <a:solidFill>
                  <a:srgbClr val="084772"/>
                </a:solidFill>
                <a:latin typeface="微软雅黑" panose="020B0503020204020204" pitchFamily="34" charset="-122"/>
                <a:ea typeface="微软雅黑" panose="020B0503020204020204" pitchFamily="34" charset="-122"/>
                <a:sym typeface="+mn-ea"/>
              </a:rPr>
              <a:t>聚</a:t>
            </a:r>
            <a:r>
              <a:rPr lang="zh-CN" altLang="en-US" sz="3600" dirty="0">
                <a:solidFill>
                  <a:srgbClr val="084772"/>
                </a:solidFill>
                <a:latin typeface="微软雅黑" panose="020B0503020204020204" pitchFamily="34" charset="-122"/>
                <a:ea typeface="微软雅黑" panose="020B0503020204020204" pitchFamily="34" charset="-122"/>
                <a:sym typeface="+mn-ea"/>
              </a:rPr>
              <a:t>类算法</a:t>
            </a:r>
            <a:endParaRPr lang="zh-CN" altLang="en-US" sz="3600" dirty="0">
              <a:solidFill>
                <a:srgbClr val="084772"/>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k-means</a:t>
            </a: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聚类算法</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37889" name="文本框 1"/>
          <p:cNvSpPr txBox="1"/>
          <p:nvPr/>
        </p:nvSpPr>
        <p:spPr>
          <a:xfrm>
            <a:off x="550545" y="865505"/>
            <a:ext cx="10859770" cy="4799965"/>
          </a:xfrm>
          <a:prstGeom prst="rect">
            <a:avLst/>
          </a:prstGeom>
          <a:noFill/>
          <a:ln w="9525">
            <a:noFill/>
          </a:ln>
        </p:spPr>
        <p:txBody>
          <a:bodyPr wrap="square">
            <a:spAutoFit/>
          </a:bodyPr>
          <a:p>
            <a:pPr marR="0" defTabSz="914400">
              <a:lnSpc>
                <a:spcPct val="150000"/>
              </a:lnSpc>
              <a:buClrTx/>
              <a:buSzTx/>
              <a:defRPr/>
            </a:pPr>
            <a:r>
              <a:rPr kumimoji="0" lang="zh-CN" altLang="en-US" sz="28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聚  类</a:t>
            </a:r>
            <a:endParaRPr kumimoji="0" lang="zh-CN" altLang="en-US" sz="28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defRPr/>
            </a:pP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       将物理或抽象对象的集合</a:t>
            </a:r>
            <a:r>
              <a:rPr kumimoji="0" lang="zh-CN" altLang="zh-CN" sz="2200" b="1" kern="1200" cap="none" spc="0" normalizeH="0" baseline="0" noProof="1">
                <a:solidFill>
                  <a:srgbClr val="00B050"/>
                </a:solidFill>
                <a:latin typeface="微软雅黑" panose="020B0503020204020204" pitchFamily="34" charset="-122"/>
                <a:ea typeface="微软雅黑" panose="020B0503020204020204" pitchFamily="34" charset="-122"/>
                <a:cs typeface="+mn-cs"/>
              </a:rPr>
              <a:t>分成由类似的对象组成的多个类</a:t>
            </a: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的过程被称为</a:t>
            </a:r>
            <a:r>
              <a:rPr kumimoji="0" lang="zh-CN" altLang="zh-CN" sz="220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聚类</a:t>
            </a: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。由聚类所生成的</a:t>
            </a:r>
            <a:r>
              <a:rPr kumimoji="0" lang="zh-CN" altLang="zh-CN" sz="220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簇</a:t>
            </a: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是一组数据对象的集合，这些对象与同一个簇中的对象彼此相似，与其他簇中的对象相异。</a:t>
            </a:r>
            <a:endPar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      “物以类聚，人以群分”，在自然科学和社会科学中，存在着大量的聚类问题。聚类分析又称</a:t>
            </a:r>
            <a:r>
              <a:rPr kumimoji="0" lang="zh-CN" altLang="zh-CN" sz="220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群分析</a:t>
            </a: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，它是研究（样品或指标）分类问题的一种统计分析方法。聚类分析起源于分类学，但是聚类不等于分类。聚类与分类的不同在于，聚类</a:t>
            </a:r>
            <a:r>
              <a:rPr kumimoji="0" lang="zh-CN" altLang="zh-CN" sz="220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所要求划分的类是未知的</a:t>
            </a:r>
            <a:r>
              <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。聚类分析内容非常丰富，有系统聚类法、有序样品聚类法、动态聚类法、模糊聚类法、图论聚类法、聚类预报法等。</a:t>
            </a:r>
            <a:endParaRPr kumimoji="0" lang="zh-CN"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k-means</a:t>
            </a: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聚类算法</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5" name="Rectangle 31"/>
          <p:cNvSpPr>
            <a:spLocks noChangeArrowheads="1"/>
          </p:cNvSpPr>
          <p:nvPr/>
        </p:nvSpPr>
        <p:spPr bwMode="auto">
          <a:xfrm>
            <a:off x="1629410" y="1573530"/>
            <a:ext cx="8272463" cy="461645"/>
          </a:xfrm>
          <a:prstGeom prst="rect">
            <a:avLst/>
          </a:prstGeom>
          <a:noFill/>
          <a:ln w="9525" algn="ctr">
            <a:noFill/>
            <a:miter lim="800000"/>
          </a:ln>
        </p:spPr>
        <p:txBody>
          <a:bodyPr lIns="0" tIns="0" rIns="0" bIns="0">
            <a:spAutoFit/>
          </a:bodyPr>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相似性测度：衡量模式之间相似性的一种尺度。如：距离。</a:t>
            </a:r>
            <a:endPar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6" name="Rectangle 32"/>
          <p:cNvSpPr>
            <a:spLocks noChangeArrowheads="1"/>
          </p:cNvSpPr>
          <p:nvPr/>
        </p:nvSpPr>
        <p:spPr bwMode="auto">
          <a:xfrm>
            <a:off x="613410" y="984885"/>
            <a:ext cx="2955925" cy="368935"/>
          </a:xfrm>
          <a:prstGeom prst="rect">
            <a:avLst/>
          </a:prstGeom>
          <a:solidFill>
            <a:schemeClr val="tx2">
              <a:lumMod val="20000"/>
              <a:lumOff val="80000"/>
            </a:schemeClr>
          </a:solidFill>
          <a:ln w="9525" algn="ctr">
            <a:noFill/>
            <a:miter lim="800000"/>
          </a:ln>
        </p:spPr>
        <p:txBody>
          <a:bodyPr lIns="0" tIns="0" rIns="0" bIns="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相似性测度</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 name="Rectangle 5"/>
          <p:cNvSpPr>
            <a:spLocks noChangeArrowheads="1"/>
          </p:cNvSpPr>
          <p:nvPr/>
        </p:nvSpPr>
        <p:spPr bwMode="auto">
          <a:xfrm>
            <a:off x="1443673" y="2159318"/>
            <a:ext cx="7485063" cy="1014730"/>
          </a:xfrm>
          <a:prstGeom prst="rect">
            <a:avLst/>
          </a:prstGeom>
          <a:noFill/>
          <a:ln w="9525">
            <a:noFill/>
            <a:miter lim="800000"/>
          </a:ln>
        </p:spPr>
        <p:txBody>
          <a:bodyPr>
            <a:spAutoFit/>
          </a:bodyPr>
          <a:p>
            <a:pPr marL="0" marR="0" lvl="0" indent="0" algn="l" defTabSz="914400" rtl="0" eaLnBrk="1" fontAlgn="base" latinLnBrk="0" hangingPunct="1">
              <a:lnSpc>
                <a:spcPct val="150000"/>
              </a:lnSpc>
              <a:spcBef>
                <a:spcPct val="0"/>
              </a:spcBef>
              <a:spcAft>
                <a:spcPct val="0"/>
              </a:spcAft>
              <a:buClr>
                <a:srgbClr val="C00000"/>
              </a:buClr>
              <a:buSzTx/>
              <a:buFont typeface="Wingdings" panose="05000000000000000000" pitchFamily="2" charset="2"/>
              <a:buChar char="Ø"/>
              <a:defRPr/>
            </a:pPr>
            <a:r>
              <a:rPr kumimoji="0" lang="en-US" altLang="zh-CN"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欧氏距离（</a:t>
            </a:r>
            <a:r>
              <a:rPr kumimoji="0" lang="en-US" altLang="zh-CN"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Euclid</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，欧几里德） </a:t>
            </a:r>
            <a:r>
              <a:rPr kumimoji="0" lang="en-US" altLang="zh-CN"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简称距离</a:t>
            </a:r>
            <a:endParaRPr kumimoji="0" lang="zh-CN" altLang="en-US" sz="2000" b="1" i="0" u="none" strike="noStrike" kern="1200" cap="none" spc="0" normalizeH="0" baseline="0" noProof="0" dirty="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设</a:t>
            </a:r>
            <a:r>
              <a:rPr kumimoji="0" lang="en-US" altLang="zh-CN" sz="2000" b="1" i="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a:t>
            </a:r>
            <a:r>
              <a:rPr kumimoji="0"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en-US" altLang="zh-CN" sz="2000" b="1" i="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X</a:t>
            </a:r>
            <a:r>
              <a:rPr kumimoji="0" lang="en-US" altLang="zh-CN" sz="2000" b="1" i="0" u="none" strike="noStrike" kern="1200" cap="none" spc="0" normalizeH="0" baseline="-2500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2</a:t>
            </a:r>
            <a:r>
              <a:rPr kumimoji="0"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为两个</a:t>
            </a:r>
            <a:r>
              <a:rPr kumimoji="0" lang="en-US" altLang="zh-CN" sz="2000" b="1" i="1"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n </a:t>
            </a:r>
            <a:r>
              <a:rPr kumimoji="0"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维模式样本</a:t>
            </a:r>
            <a:r>
              <a:rPr kumimoji="0" lang="en-US" altLang="zh-CN"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endParaRPr kumimoji="0"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aphicFrame>
        <p:nvGraphicFramePr>
          <p:cNvPr id="1026" name="Object 9"/>
          <p:cNvGraphicFramePr/>
          <p:nvPr/>
        </p:nvGraphicFramePr>
        <p:xfrm>
          <a:off x="1950085" y="3434080"/>
          <a:ext cx="2724150" cy="487363"/>
        </p:xfrm>
        <a:graphic>
          <a:graphicData uri="http://schemas.openxmlformats.org/presentationml/2006/ole">
            <mc:AlternateContent xmlns:mc="http://schemas.openxmlformats.org/markup-compatibility/2006">
              <mc:Choice xmlns:v="urn:schemas-microsoft-com:vml" Requires="v">
                <p:oleObj spid="_x0000_s3078" name="" r:id="rId2" imgW="1332865" imgH="241300" progId="Equation.3">
                  <p:embed/>
                </p:oleObj>
              </mc:Choice>
              <mc:Fallback>
                <p:oleObj name="" r:id="rId2" imgW="1332865" imgH="241300" progId="Equation.3">
                  <p:embed/>
                  <p:pic>
                    <p:nvPicPr>
                      <p:cNvPr id="0" name="图片 3077"/>
                      <p:cNvPicPr/>
                      <p:nvPr/>
                    </p:nvPicPr>
                    <p:blipFill>
                      <a:blip r:embed="rId3"/>
                      <a:stretch>
                        <a:fillRect/>
                      </a:stretch>
                    </p:blipFill>
                    <p:spPr>
                      <a:xfrm>
                        <a:off x="1950085" y="3434080"/>
                        <a:ext cx="2724150" cy="487363"/>
                      </a:xfrm>
                      <a:prstGeom prst="rect">
                        <a:avLst/>
                      </a:prstGeom>
                      <a:noFill/>
                      <a:ln w="38100">
                        <a:noFill/>
                        <a:miter/>
                      </a:ln>
                    </p:spPr>
                  </p:pic>
                </p:oleObj>
              </mc:Fallback>
            </mc:AlternateContent>
          </a:graphicData>
        </a:graphic>
      </p:graphicFrame>
      <p:graphicFrame>
        <p:nvGraphicFramePr>
          <p:cNvPr id="1027" name="Object 10"/>
          <p:cNvGraphicFramePr/>
          <p:nvPr/>
        </p:nvGraphicFramePr>
        <p:xfrm>
          <a:off x="5244148" y="3432493"/>
          <a:ext cx="2947987" cy="468312"/>
        </p:xfrm>
        <a:graphic>
          <a:graphicData uri="http://schemas.openxmlformats.org/presentationml/2006/ole">
            <mc:AlternateContent xmlns:mc="http://schemas.openxmlformats.org/markup-compatibility/2006">
              <mc:Choice xmlns:v="urn:schemas-microsoft-com:vml" Requires="v">
                <p:oleObj spid="_x0000_s3079" name="" r:id="rId4" imgW="1383665" imgH="241300" progId="Equation.3">
                  <p:embed/>
                </p:oleObj>
              </mc:Choice>
              <mc:Fallback>
                <p:oleObj name="" r:id="rId4" imgW="1383665" imgH="241300" progId="Equation.3">
                  <p:embed/>
                  <p:pic>
                    <p:nvPicPr>
                      <p:cNvPr id="0" name="图片 3078"/>
                      <p:cNvPicPr/>
                      <p:nvPr/>
                    </p:nvPicPr>
                    <p:blipFill>
                      <a:blip r:embed="rId5"/>
                      <a:stretch>
                        <a:fillRect/>
                      </a:stretch>
                    </p:blipFill>
                    <p:spPr>
                      <a:xfrm>
                        <a:off x="5244148" y="3432493"/>
                        <a:ext cx="2947987" cy="468312"/>
                      </a:xfrm>
                      <a:prstGeom prst="rect">
                        <a:avLst/>
                      </a:prstGeom>
                      <a:noFill/>
                      <a:ln w="38100">
                        <a:noFill/>
                        <a:miter/>
                      </a:ln>
                    </p:spPr>
                  </p:pic>
                </p:oleObj>
              </mc:Fallback>
            </mc:AlternateContent>
          </a:graphicData>
        </a:graphic>
      </p:graphicFrame>
      <p:graphicFrame>
        <p:nvGraphicFramePr>
          <p:cNvPr id="1028" name="Object 11"/>
          <p:cNvGraphicFramePr/>
          <p:nvPr/>
        </p:nvGraphicFramePr>
        <p:xfrm>
          <a:off x="1850073" y="4758055"/>
          <a:ext cx="2557462" cy="458788"/>
        </p:xfrm>
        <a:graphic>
          <a:graphicData uri="http://schemas.openxmlformats.org/presentationml/2006/ole">
            <mc:AlternateContent xmlns:mc="http://schemas.openxmlformats.org/markup-compatibility/2006">
              <mc:Choice xmlns:v="urn:schemas-microsoft-com:vml" Requires="v">
                <p:oleObj spid="_x0000_s3081" name="" r:id="rId6" imgW="1421130" imgH="254000" progId="Equation.3">
                  <p:embed/>
                </p:oleObj>
              </mc:Choice>
              <mc:Fallback>
                <p:oleObj name="" r:id="rId6" imgW="1421130" imgH="254000" progId="Equation.3">
                  <p:embed/>
                  <p:pic>
                    <p:nvPicPr>
                      <p:cNvPr id="0" name="图片 3080"/>
                      <p:cNvPicPr/>
                      <p:nvPr/>
                    </p:nvPicPr>
                    <p:blipFill>
                      <a:blip r:embed="rId7"/>
                      <a:stretch>
                        <a:fillRect/>
                      </a:stretch>
                    </p:blipFill>
                    <p:spPr>
                      <a:xfrm>
                        <a:off x="1850073" y="4758055"/>
                        <a:ext cx="2557462" cy="458788"/>
                      </a:xfrm>
                      <a:prstGeom prst="rect">
                        <a:avLst/>
                      </a:prstGeom>
                      <a:noFill/>
                      <a:ln w="38100">
                        <a:noFill/>
                        <a:miter/>
                      </a:ln>
                    </p:spPr>
                  </p:pic>
                </p:oleObj>
              </mc:Fallback>
            </mc:AlternateContent>
          </a:graphicData>
        </a:graphic>
      </p:graphicFrame>
      <p:graphicFrame>
        <p:nvGraphicFramePr>
          <p:cNvPr id="1029" name="Object 12"/>
          <p:cNvGraphicFramePr/>
          <p:nvPr/>
        </p:nvGraphicFramePr>
        <p:xfrm>
          <a:off x="4398010" y="4734243"/>
          <a:ext cx="2770188" cy="482600"/>
        </p:xfrm>
        <a:graphic>
          <a:graphicData uri="http://schemas.openxmlformats.org/presentationml/2006/ole">
            <mc:AlternateContent xmlns:mc="http://schemas.openxmlformats.org/markup-compatibility/2006">
              <mc:Choice xmlns:v="urn:schemas-microsoft-com:vml" Requires="v">
                <p:oleObj spid="_x0000_s3077" name="" r:id="rId8" imgW="1574800" imgH="279400" progId="Equation.3">
                  <p:embed/>
                </p:oleObj>
              </mc:Choice>
              <mc:Fallback>
                <p:oleObj name="" r:id="rId8" imgW="1574800" imgH="279400" progId="Equation.3">
                  <p:embed/>
                  <p:pic>
                    <p:nvPicPr>
                      <p:cNvPr id="0" name="图片 3076"/>
                      <p:cNvPicPr/>
                      <p:nvPr/>
                    </p:nvPicPr>
                    <p:blipFill>
                      <a:blip r:embed="rId9"/>
                      <a:stretch>
                        <a:fillRect/>
                      </a:stretch>
                    </p:blipFill>
                    <p:spPr>
                      <a:xfrm>
                        <a:off x="4398010" y="4734243"/>
                        <a:ext cx="2770188" cy="482600"/>
                      </a:xfrm>
                      <a:prstGeom prst="rect">
                        <a:avLst/>
                      </a:prstGeom>
                      <a:noFill/>
                      <a:ln w="38100">
                        <a:noFill/>
                        <a:miter/>
                      </a:ln>
                    </p:spPr>
                  </p:pic>
                </p:oleObj>
              </mc:Fallback>
            </mc:AlternateContent>
          </a:graphicData>
        </a:graphic>
      </p:graphicFrame>
      <p:graphicFrame>
        <p:nvGraphicFramePr>
          <p:cNvPr id="1030" name="Object 13"/>
          <p:cNvGraphicFramePr/>
          <p:nvPr/>
        </p:nvGraphicFramePr>
        <p:xfrm>
          <a:off x="3161348" y="5502593"/>
          <a:ext cx="4289425" cy="587375"/>
        </p:xfrm>
        <a:graphic>
          <a:graphicData uri="http://schemas.openxmlformats.org/presentationml/2006/ole">
            <mc:AlternateContent xmlns:mc="http://schemas.openxmlformats.org/markup-compatibility/2006">
              <mc:Choice xmlns:v="urn:schemas-microsoft-com:vml" Requires="v">
                <p:oleObj spid="_x0000_s3080" name="" r:id="rId10" imgW="2146300" imgH="292100" progId="Equation.3">
                  <p:embed/>
                </p:oleObj>
              </mc:Choice>
              <mc:Fallback>
                <p:oleObj name="" r:id="rId10" imgW="2146300" imgH="292100" progId="Equation.3">
                  <p:embed/>
                  <p:pic>
                    <p:nvPicPr>
                      <p:cNvPr id="0" name="图片 3079"/>
                      <p:cNvPicPr/>
                      <p:nvPr/>
                    </p:nvPicPr>
                    <p:blipFill>
                      <a:blip r:embed="rId11"/>
                      <a:stretch>
                        <a:fillRect/>
                      </a:stretch>
                    </p:blipFill>
                    <p:spPr>
                      <a:xfrm>
                        <a:off x="3161348" y="5502593"/>
                        <a:ext cx="4289425" cy="587375"/>
                      </a:xfrm>
                      <a:prstGeom prst="rect">
                        <a:avLst/>
                      </a:prstGeom>
                      <a:noFill/>
                      <a:ln w="38100">
                        <a:noFill/>
                        <a:miter/>
                      </a:ln>
                    </p:spPr>
                  </p:pic>
                </p:oleObj>
              </mc:Fallback>
            </mc:AlternateContent>
          </a:graphicData>
        </a:graphic>
      </p:graphicFrame>
      <p:sp>
        <p:nvSpPr>
          <p:cNvPr id="15" name="Rectangle 18"/>
          <p:cNvSpPr>
            <a:spLocks noChangeArrowheads="1"/>
          </p:cNvSpPr>
          <p:nvPr/>
        </p:nvSpPr>
        <p:spPr bwMode="auto">
          <a:xfrm>
            <a:off x="3255963" y="6290945"/>
            <a:ext cx="2361565" cy="400050"/>
          </a:xfrm>
          <a:prstGeom prst="rect">
            <a:avLst/>
          </a:prstGeom>
          <a:noFill/>
          <a:ln w="9525" algn="ctr">
            <a:noFill/>
            <a:miter lim="800000"/>
          </a:ln>
        </p:spPr>
        <p:txBody>
          <a:bodyPr wrap="none" lIns="0" tIns="0" rIns="0" bIns="0" anchorCtr="1">
            <a:spAutoFit/>
          </a:bodyPr>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距离越小，越相似。</a:t>
            </a:r>
            <a:endParaRPr kumimoji="0" lang="zh-CN" altLang="en-US" sz="2000" b="1" i="0" u="none" strike="noStrike" kern="1200" cap="none" spc="0" normalizeH="0" baseline="0"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6" name="Rectangle 19"/>
          <p:cNvSpPr>
            <a:spLocks noChangeArrowheads="1"/>
          </p:cNvSpPr>
          <p:nvPr/>
        </p:nvSpPr>
        <p:spPr bwMode="auto">
          <a:xfrm>
            <a:off x="1454785" y="4124643"/>
            <a:ext cx="3017838" cy="307340"/>
          </a:xfrm>
          <a:prstGeom prst="rect">
            <a:avLst/>
          </a:prstGeom>
          <a:noFill/>
          <a:ln w="9525" algn="ctr">
            <a:noFill/>
            <a:miter lim="800000"/>
          </a:ln>
        </p:spPr>
        <p:txBody>
          <a:bodyPr lIns="0" tIns="0" rIns="0" bIns="0">
            <a:spAutoFit/>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欧氏距离定义为：</a:t>
            </a:r>
            <a:endPar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7" name="TextBox 11"/>
          <p:cNvSpPr txBox="1">
            <a:spLocks noChangeArrowheads="1"/>
          </p:cNvSpPr>
          <p:nvPr/>
        </p:nvSpPr>
        <p:spPr bwMode="auto">
          <a:xfrm>
            <a:off x="5163185" y="5650230"/>
            <a:ext cx="600075" cy="398780"/>
          </a:xfrm>
          <a:prstGeom prst="rect">
            <a:avLst/>
          </a:prstGeom>
          <a:solidFill>
            <a:schemeClr val="bg1"/>
          </a:solidFill>
          <a:ln w="9525">
            <a:noFill/>
            <a:miter lim="800000"/>
          </a:ln>
        </p:spPr>
        <p:txBody>
          <a:bodyPr>
            <a:spAutoFit/>
          </a:bodyPr>
          <a:p>
            <a:pPr marR="0" defTabSz="914400">
              <a:buClrTx/>
              <a:buSzTx/>
              <a:defRPr/>
            </a:pPr>
            <a:r>
              <a:rPr kumimoji="0" lang="en-US" altLang="zh-CN" sz="2000" b="1" kern="120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en-US" altLang="zh-CN" sz="2000" b="1" kern="120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k-means</a:t>
            </a: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聚类算法</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pic>
        <p:nvPicPr>
          <p:cNvPr id="33795" name="Picture 10" descr="https://img-blog.csdn.net/20180427224646216?watermark/2/text/aHR0cHM6Ly9ibG9nLmNzZG4ubmV0L3NpbmF0XzI5OTU3NDU1/font/5a6L5L2T/fontsize/400/fill/I0JBQkFCMA==/dissolve/70"/>
          <p:cNvPicPr>
            <a:picLocks noChangeAspect="1"/>
          </p:cNvPicPr>
          <p:nvPr/>
        </p:nvPicPr>
        <p:blipFill>
          <a:blip r:embed="rId2"/>
          <a:stretch>
            <a:fillRect/>
          </a:stretch>
        </p:blipFill>
        <p:spPr>
          <a:xfrm>
            <a:off x="329565" y="2916555"/>
            <a:ext cx="6955790" cy="1146810"/>
          </a:xfrm>
          <a:prstGeom prst="rect">
            <a:avLst/>
          </a:prstGeom>
          <a:noFill/>
          <a:ln w="9525">
            <a:noFill/>
          </a:ln>
        </p:spPr>
      </p:pic>
      <p:sp>
        <p:nvSpPr>
          <p:cNvPr id="18" name="Rectangle 32"/>
          <p:cNvSpPr>
            <a:spLocks noChangeArrowheads="1"/>
          </p:cNvSpPr>
          <p:nvPr/>
        </p:nvSpPr>
        <p:spPr bwMode="auto">
          <a:xfrm>
            <a:off x="613410" y="1096645"/>
            <a:ext cx="2955925" cy="368935"/>
          </a:xfrm>
          <a:prstGeom prst="rect">
            <a:avLst/>
          </a:prstGeom>
          <a:solidFill>
            <a:schemeClr val="tx2">
              <a:lumMod val="20000"/>
              <a:lumOff val="80000"/>
            </a:schemeClr>
          </a:solidFill>
          <a:ln w="9525" algn="ctr">
            <a:noFill/>
            <a:miter lim="800000"/>
          </a:ln>
        </p:spPr>
        <p:txBody>
          <a:bodyPr lIns="0" tIns="0" rIns="0" bIns="0">
            <a:spAutoFit/>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聚类性能指标</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3797" name="矩形 18"/>
          <p:cNvSpPr/>
          <p:nvPr/>
        </p:nvSpPr>
        <p:spPr>
          <a:xfrm>
            <a:off x="613410" y="1618615"/>
            <a:ext cx="7517765" cy="1014730"/>
          </a:xfrm>
          <a:prstGeom prst="rect">
            <a:avLst/>
          </a:prstGeom>
          <a:noFill/>
          <a:ln w="9525">
            <a:noFill/>
          </a:ln>
        </p:spPr>
        <p:txBody>
          <a:bodyPr wrap="square">
            <a:spAutoFit/>
          </a:bodyPr>
          <a:p>
            <a:pPr>
              <a:lnSpc>
                <a:spcPct val="150000"/>
              </a:lnSpc>
              <a:buFont typeface="Wingdings" panose="05000000000000000000" pitchFamily="2" charset="2"/>
              <a:buChar char="Ø"/>
            </a:pPr>
            <a:r>
              <a:rPr lang="zh-CN" altLang="en-US"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  </a:t>
            </a:r>
            <a:r>
              <a:rPr lang="zh-CN"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簇内误方差(SSE，</a:t>
            </a:r>
            <a:r>
              <a:rPr lang="en-US"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Sum of Squared Error</a:t>
            </a:r>
            <a:r>
              <a:rPr lang="zh-CN"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zh-CN"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       一种用于度量聚类效果的指标是</a:t>
            </a:r>
            <a:r>
              <a:rPr lang="en-US" altLang="zh-CN"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SSE</a:t>
            </a:r>
            <a:r>
              <a:rPr lang="zh-CN" altLang="en-US"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SSE</a:t>
            </a:r>
            <a:r>
              <a:rPr lang="zh-CN" altLang="en-US" sz="2000" b="1" dirty="0">
                <a:solidFill>
                  <a:srgbClr val="0000FF"/>
                </a:solidFill>
                <a:latin typeface="微软雅黑" panose="020B0503020204020204" pitchFamily="34" charset="-122"/>
                <a:ea typeface="微软雅黑" panose="020B0503020204020204" pitchFamily="34" charset="-122"/>
                <a:sym typeface="宋体" panose="02010600030101010101" pitchFamily="2" charset="-122"/>
              </a:rPr>
              <a:t>指标定义为：</a:t>
            </a:r>
            <a:endParaRPr lang="zh-CN" altLang="en-US" sz="2000" dirty="0">
              <a:solidFill>
                <a:srgbClr val="0000FF"/>
              </a:solidFill>
              <a:latin typeface="Calibri" panose="020F0502020204030204" charset="0"/>
            </a:endParaRPr>
          </a:p>
        </p:txBody>
      </p:sp>
      <p:sp>
        <p:nvSpPr>
          <p:cNvPr id="44035" name="文本框 1"/>
          <p:cNvSpPr/>
          <p:nvPr/>
        </p:nvSpPr>
        <p:spPr>
          <a:xfrm>
            <a:off x="329565" y="5141278"/>
            <a:ext cx="8356600" cy="1476375"/>
          </a:xfrm>
          <a:prstGeom prst="rect">
            <a:avLst/>
          </a:prstGeom>
        </p:spPr>
        <p:txBody>
          <a:bodyPr wrap="square">
            <a:spAutoFit/>
          </a:bodyPr>
          <a:p>
            <a:pPr lvl="0" algn="l" fontAlgn="base">
              <a:lnSpc>
                <a:spcPct val="150000"/>
              </a:lnSpc>
              <a:buClrTx/>
              <a:buSzTx/>
              <a:buFont typeface="Arial" panose="020B0604020202020204" pitchFamily="34" charset="0"/>
              <a:defRPr/>
            </a:pPr>
            <a:r>
              <a:rPr lang="en-US" altLang="zh-CN" sz="2000" b="1"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宋体" panose="02010600030101010101" pitchFamily="2" charset="-122"/>
              </a:rPr>
              <a:t>SSE</a:t>
            </a:r>
            <a:r>
              <a:rPr lang="en-US" altLang="zh-CN" sz="2000" b="1"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宋体" panose="02010600030101010101" pitchFamily="2" charset="-122"/>
              </a:rPr>
              <a:t>值越小表示数据点越接近于它们的质心，聚类效果也越好。因为对误差取了平方，因此更加重视那些远离中心的点。一种可以降低</a:t>
            </a:r>
            <a:r>
              <a:rPr lang="en-US" altLang="zh-CN" sz="2000" b="1"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宋体" panose="02010600030101010101" pitchFamily="2" charset="-122"/>
              </a:rPr>
              <a:t>SSE</a:t>
            </a:r>
            <a:r>
              <a:rPr lang="en-US" altLang="zh-CN" sz="2000" b="1"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宋体" panose="02010600030101010101" pitchFamily="2" charset="-122"/>
              </a:rPr>
              <a:t>值的方法是增加簇的个数，但这也会违背聚类的原则，因此，需要在两者间取舍。</a:t>
            </a:r>
            <a:endParaRPr lang="en-US" altLang="zh-CN" sz="2000" b="1" noProof="0" dirty="0">
              <a:ln>
                <a:noFill/>
              </a:ln>
              <a:solidFill>
                <a:srgbClr val="008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4036" name="图片 2"/>
          <p:cNvPicPr>
            <a:picLocks noChangeAspect="1"/>
          </p:cNvPicPr>
          <p:nvPr/>
        </p:nvPicPr>
        <p:blipFill>
          <a:blip r:embed="rId3"/>
          <a:stretch>
            <a:fillRect/>
          </a:stretch>
        </p:blipFill>
        <p:spPr>
          <a:xfrm>
            <a:off x="7493318" y="1618298"/>
            <a:ext cx="4487862" cy="345122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09330"/>
            <a:ext cx="12192000" cy="460375"/>
            <a:chOff x="0" y="179466"/>
            <a:chExt cx="12192000" cy="460375"/>
          </a:xfrm>
        </p:grpSpPr>
        <p:sp>
          <p:nvSpPr>
            <p:cNvPr id="8" name="矩形 7"/>
            <p:cNvSpPr/>
            <p:nvPr/>
          </p:nvSpPr>
          <p:spPr>
            <a:xfrm>
              <a:off x="4411345" y="248046"/>
              <a:ext cx="7780655" cy="378460"/>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85725" y="179466"/>
              <a:ext cx="4679315"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 </a:t>
              </a:r>
              <a:r>
                <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特征选择方法</a:t>
              </a:r>
              <a:endParaRPr lang="zh-CN" altLang="en-US"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图示 5"/>
          <p:cNvGraphicFramePr/>
          <p:nvPr/>
        </p:nvGraphicFramePr>
        <p:xfrm>
          <a:off x="1410335" y="1394460"/>
          <a:ext cx="7205980" cy="3752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k-means</a:t>
            </a: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聚类算法</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2052" name="文本框 1"/>
          <p:cNvSpPr txBox="1"/>
          <p:nvPr/>
        </p:nvSpPr>
        <p:spPr>
          <a:xfrm>
            <a:off x="393700" y="694055"/>
            <a:ext cx="11015980" cy="2553335"/>
          </a:xfrm>
          <a:prstGeom prst="rect">
            <a:avLst/>
          </a:prstGeom>
          <a:noFill/>
          <a:ln w="9525">
            <a:noFill/>
          </a:ln>
        </p:spPr>
        <p:txBody>
          <a:bodyPr wrap="square">
            <a:spAutoFit/>
          </a:bodyPr>
          <a:p>
            <a:pPr marL="342900" indent="-342900">
              <a:lnSpc>
                <a:spcPct val="200000"/>
              </a:lnSpc>
              <a:buFont typeface="Wingdings" panose="05000000000000000000" charset="0"/>
              <a:buChar char="Ø"/>
            </a:pPr>
            <a:r>
              <a:rPr lang="zh-CN"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K-均值聚类</a:t>
            </a:r>
            <a:endParaRPr lang="zh-CN"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marL="342900" indent="-342900">
              <a:lnSpc>
                <a:spcPct val="200000"/>
              </a:lnSpc>
            </a:pPr>
            <a:r>
              <a:rPr lang="zh-CN" altLang="zh-CN"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en-US" altLang="zh-CN"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a:t>
            </a:r>
            <a:r>
              <a:rPr lang="zh-CN" altLang="en-US"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均值是发现给定数据集的</a:t>
            </a:r>
            <a:r>
              <a:rPr lang="en-US" altLang="zh-CN" sz="2000" b="1" i="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a:t>
            </a:r>
            <a:r>
              <a:rPr lang="zh-CN" altLang="en-US"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个簇的算法。簇的个数</a:t>
            </a:r>
            <a:r>
              <a:rPr lang="en-US" altLang="zh-CN" sz="2000" b="1" i="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a:t>
            </a:r>
            <a:r>
              <a:rPr lang="zh-CN" altLang="en-US"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是用户给定的，每一个簇通过其质心（</a:t>
            </a:r>
            <a:r>
              <a:rPr lang="en-US" altLang="zh-CN"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centroid</a:t>
            </a:r>
            <a:r>
              <a:rPr lang="zh-CN" altLang="en-US"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），即簇中所有点的中心来描述。围绕簇的质心聚类主要在于</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数据点与</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最近质心</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距离的计算</a:t>
            </a:r>
            <a:r>
              <a:rPr lang="zh-CN" altLang="en-US"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，计算公式通常如下：</a:t>
            </a:r>
            <a:endParaRPr lang="zh-CN" altLang="en-US"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aphicFrame>
        <p:nvGraphicFramePr>
          <p:cNvPr id="2050" name="对象 7"/>
          <p:cNvGraphicFramePr>
            <a:graphicFrameLocks noChangeAspect="1"/>
          </p:cNvGraphicFramePr>
          <p:nvPr/>
        </p:nvGraphicFramePr>
        <p:xfrm>
          <a:off x="5306378" y="2716848"/>
          <a:ext cx="2835275" cy="1146175"/>
        </p:xfrm>
        <a:graphic>
          <a:graphicData uri="http://schemas.openxmlformats.org/presentationml/2006/ole">
            <mc:AlternateContent xmlns:mc="http://schemas.openxmlformats.org/markup-compatibility/2006">
              <mc:Choice xmlns:v="urn:schemas-microsoft-com:vml" Requires="v">
                <p:oleObj spid="_x0000_s3076" name="" r:id="rId2" imgW="27127200" imgH="10972800" progId="Equation.DSMT4">
                  <p:embed/>
                </p:oleObj>
              </mc:Choice>
              <mc:Fallback>
                <p:oleObj name="" r:id="rId2" imgW="27127200" imgH="10972800" progId="Equation.DSMT4">
                  <p:embed/>
                  <p:pic>
                    <p:nvPicPr>
                      <p:cNvPr id="0" name="图片 3075"/>
                      <p:cNvPicPr/>
                      <p:nvPr/>
                    </p:nvPicPr>
                    <p:blipFill>
                      <a:blip r:embed="rId3"/>
                      <a:stretch>
                        <a:fillRect/>
                      </a:stretch>
                    </p:blipFill>
                    <p:spPr>
                      <a:xfrm>
                        <a:off x="5306378" y="2716848"/>
                        <a:ext cx="2835275" cy="1146175"/>
                      </a:xfrm>
                      <a:prstGeom prst="rect">
                        <a:avLst/>
                      </a:prstGeom>
                      <a:noFill/>
                      <a:ln w="38100">
                        <a:noFill/>
                        <a:miter/>
                      </a:ln>
                    </p:spPr>
                  </p:pic>
                </p:oleObj>
              </mc:Fallback>
            </mc:AlternateContent>
          </a:graphicData>
        </a:graphic>
      </p:graphicFrame>
      <p:sp>
        <p:nvSpPr>
          <p:cNvPr id="38915" name="文本框 1"/>
          <p:cNvSpPr txBox="1"/>
          <p:nvPr/>
        </p:nvSpPr>
        <p:spPr>
          <a:xfrm>
            <a:off x="613093" y="3649028"/>
            <a:ext cx="7978775" cy="3014980"/>
          </a:xfrm>
          <a:prstGeom prst="rect">
            <a:avLst/>
          </a:prstGeom>
          <a:noFill/>
          <a:ln w="9525">
            <a:noFill/>
          </a:ln>
        </p:spPr>
        <p:txBody>
          <a:bodyPr>
            <a:spAutoFit/>
          </a:bodyPr>
          <a:p>
            <a:pPr marL="342900" indent="-342900">
              <a:lnSpc>
                <a:spcPct val="150000"/>
              </a:lnSpc>
              <a:buFont typeface="Wingdings" panose="05000000000000000000" charset="0"/>
              <a:buChar char="Ø"/>
            </a:pPr>
            <a:r>
              <a:rPr lang="zh-CN" altLang="zh-CN" sz="20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K-均值聚类算法的设计思路：</a:t>
            </a:r>
            <a:endPar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200000"/>
              </a:lnSpc>
              <a:buFont typeface="Wingdings" panose="05000000000000000000" pitchFamily="2" charset="2"/>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确定簇的数目</a:t>
            </a:r>
            <a:r>
              <a:rPr lang="zh-CN" altLang="zh-CN" sz="2000" b="1" i="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2" indent="-457200" eaLnBrk="1" hangingPunct="1">
              <a:lnSpc>
                <a:spcPct val="150000"/>
              </a:lnSpc>
              <a:buFont typeface="宋体" panose="02010600030101010101" pitchFamily="2" charset="-122"/>
              <a:buAutoNum type="arabicPeriod"/>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随机初始化质心</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2" indent="-457200" eaLnBrk="1" hangingPunct="1">
              <a:lnSpc>
                <a:spcPct val="150000"/>
              </a:lnSpc>
              <a:buFont typeface="宋体" panose="02010600030101010101" pitchFamily="2" charset="-122"/>
              <a:buAutoNum type="arabicPeriod"/>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根据样本数据到当前簇质心的距离，确定样本数据的归属</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2" indent="-457200" eaLnBrk="1" hangingPunct="1">
              <a:lnSpc>
                <a:spcPct val="150000"/>
              </a:lnSpc>
              <a:buFont typeface="宋体" panose="02010600030101010101" pitchFamily="2" charset="-122"/>
              <a:buAutoNum type="arabicPeriod"/>
            </a:pPr>
            <a:r>
              <a:rPr lang="zh-CN" altLang="zh-CN"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重新计算簇的质心</a:t>
            </a:r>
            <a:endParaRPr lang="zh-CN" altLang="zh-CN"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lvl="2" indent="-457200" eaLnBrk="1" hangingPunct="1">
              <a:lnSpc>
                <a:spcPct val="150000"/>
              </a:lnSpc>
              <a:buFont typeface="宋体" panose="02010600030101010101" pitchFamily="2" charset="-122"/>
              <a:buAutoNum type="arabicPeriod"/>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如果有簇质心改变，则返回2继续</a:t>
            </a:r>
            <a:endPar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k-means</a:t>
            </a: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聚类算法</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45059" name="文本框 1"/>
          <p:cNvSpPr txBox="1"/>
          <p:nvPr/>
        </p:nvSpPr>
        <p:spPr>
          <a:xfrm>
            <a:off x="393700" y="694055"/>
            <a:ext cx="6829425" cy="1938020"/>
          </a:xfrm>
          <a:prstGeom prst="rect">
            <a:avLst/>
          </a:prstGeom>
          <a:noFill/>
          <a:ln w="9525">
            <a:noFill/>
          </a:ln>
        </p:spPr>
        <p:txBody>
          <a:bodyPr wrap="square">
            <a:spAutoFit/>
          </a:bodyPr>
          <a:p>
            <a:pPr>
              <a:lnSpc>
                <a:spcPct val="200000"/>
              </a:lnSpc>
              <a:buFont typeface="Wingdings" panose="05000000000000000000" pitchFamily="2" charset="2"/>
            </a:pPr>
            <a:r>
              <a:rPr lang="zh-CN"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使用后处理，提高</a:t>
            </a:r>
            <a:r>
              <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k-</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均值聚类性能</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200000"/>
              </a:lnSpc>
            </a:pPr>
            <a:r>
              <a:rPr lang="zh-CN"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K-</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均值聚类算法收敛但效果较差的原因是，</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K-</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均值聚类算法收敛到了局部最小值，而非全局最小值。如图：</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5060" name="图片 1"/>
          <p:cNvPicPr>
            <a:picLocks noChangeAspect="1"/>
          </p:cNvPicPr>
          <p:nvPr/>
        </p:nvPicPr>
        <p:blipFill>
          <a:blip r:embed="rId2"/>
          <a:stretch>
            <a:fillRect/>
          </a:stretch>
        </p:blipFill>
        <p:spPr>
          <a:xfrm>
            <a:off x="7223125" y="774700"/>
            <a:ext cx="4163060" cy="3301365"/>
          </a:xfrm>
          <a:prstGeom prst="rect">
            <a:avLst/>
          </a:prstGeom>
          <a:noFill/>
          <a:ln w="9525">
            <a:noFill/>
          </a:ln>
        </p:spPr>
      </p:pic>
      <p:sp>
        <p:nvSpPr>
          <p:cNvPr id="64514" name="文本框 1"/>
          <p:cNvSpPr txBox="1"/>
          <p:nvPr/>
        </p:nvSpPr>
        <p:spPr>
          <a:xfrm>
            <a:off x="371475" y="3820795"/>
            <a:ext cx="11014710" cy="2861310"/>
          </a:xfrm>
          <a:prstGeom prst="rect">
            <a:avLst/>
          </a:prstGeom>
          <a:noFill/>
          <a:ln w="9525">
            <a:noFill/>
          </a:ln>
        </p:spPr>
        <p:txBody>
          <a:bodyPr wrap="square">
            <a:spAutoFit/>
          </a:bodyPr>
          <a:p>
            <a:pPr marR="0" defTabSz="914400">
              <a:lnSpc>
                <a:spcPct val="150000"/>
              </a:lnSpc>
              <a:buClrTx/>
              <a:buSzTx/>
              <a:buFont typeface="Wingdings" panose="05000000000000000000" charset="0"/>
              <a:defRPr/>
            </a:pPr>
            <a:r>
              <a:rPr kumimoji="0" lang="zh-CN" altLang="en-US"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簇合并方法</a:t>
            </a:r>
            <a:endParaRPr kumimoji="0" lang="zh-CN" altLang="en-US"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R="0" defTabSz="914400">
              <a:lnSpc>
                <a:spcPct val="150000"/>
              </a:lnSpc>
              <a:buClrTx/>
              <a:buSzTx/>
              <a:defRPr/>
            </a:pPr>
            <a:r>
              <a:rPr kumimoji="0" lang="zh-CN" altLang="zh-CN"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       为了保持簇总数不变，可以将某两个族进行合并。有两种可以量化的合并方法，即：</a:t>
            </a:r>
            <a:r>
              <a:rPr kumimoji="0" lang="zh-CN" altLang="zh-CN"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合并最近的质心</a:t>
            </a:r>
            <a:r>
              <a:rPr kumimoji="0" lang="zh-CN" altLang="zh-CN"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，或者</a:t>
            </a:r>
            <a:r>
              <a:rPr kumimoji="0" lang="zh-CN" altLang="zh-CN"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合并两个使得</a:t>
            </a:r>
            <a:r>
              <a:rPr kumimoji="0" lang="en-US" altLang="zh-CN"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SSE</a:t>
            </a:r>
            <a:r>
              <a:rPr kumimoji="0" lang="zh-CN" altLang="en-US"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增加幅度最小的质心</a:t>
            </a: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a:t>
            </a:r>
            <a:endPar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342900" marR="0" indent="-342900" defTabSz="914400">
              <a:lnSpc>
                <a:spcPct val="150000"/>
              </a:lnSpc>
              <a:buClrTx/>
              <a:buSzTx/>
              <a:buFont typeface="Wingdings" panose="05000000000000000000" charset="0"/>
              <a:buChar char=""/>
              <a:defRPr/>
            </a:pP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第一种思路是通过计算所有</a:t>
            </a:r>
            <a:r>
              <a:rPr kumimoji="0" lang="zh-CN" altLang="en-US" sz="2000" b="1" kern="1200" cap="none" spc="0" normalizeH="0" baseline="0" noProof="1">
                <a:solidFill>
                  <a:srgbClr val="FF0000"/>
                </a:solidFill>
                <a:latin typeface="微软雅黑" panose="020B0503020204020204" pitchFamily="34" charset="-122"/>
                <a:ea typeface="微软雅黑" panose="020B0503020204020204" pitchFamily="34" charset="-122"/>
                <a:cs typeface="+mn-cs"/>
                <a:sym typeface="宋体" panose="02010600030101010101" pitchFamily="2" charset="-122"/>
              </a:rPr>
              <a:t>质心之间</a:t>
            </a: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的距离，然后合并距离最近的两个点。</a:t>
            </a:r>
            <a:endPar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342900" marR="0" indent="-342900" defTabSz="914400">
              <a:lnSpc>
                <a:spcPct val="150000"/>
              </a:lnSpc>
              <a:buClrTx/>
              <a:buSzTx/>
              <a:buFont typeface="Wingdings" panose="05000000000000000000" charset="0"/>
              <a:buChar char=""/>
              <a:defRPr/>
            </a:pP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第二种思路是合并两个</a:t>
            </a:r>
            <a:r>
              <a:rPr kumimoji="0" lang="zh-CN" altLang="zh-CN"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簇</a:t>
            </a: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然后计算总的</a:t>
            </a:r>
            <a:r>
              <a:rPr kumimoji="0" lang="en-US" altLang="zh-CN"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SSE</a:t>
            </a: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值，必须在所有可能的两个</a:t>
            </a:r>
            <a:r>
              <a:rPr kumimoji="0" lang="zh-CN" altLang="zh-CN"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簇</a:t>
            </a: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上重复上述处理过程，直到找到合并最佳的两个</a:t>
            </a:r>
            <a:r>
              <a:rPr kumimoji="0" lang="zh-CN" altLang="zh-CN"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簇</a:t>
            </a: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rPr>
              <a:t>为止。</a:t>
            </a:r>
            <a:endPar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 y="271589"/>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27"/>
          <p:cNvSpPr txBox="1"/>
          <p:nvPr/>
        </p:nvSpPr>
        <p:spPr>
          <a:xfrm>
            <a:off x="536622" y="195995"/>
            <a:ext cx="385595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k-means</a:t>
            </a:r>
            <a:r>
              <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聚类算法</a:t>
            </a:r>
            <a:endParaRPr lang="zh-CN" altLang="zh-CN" sz="2400" b="1" dirty="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226675" y="144780"/>
            <a:ext cx="1965325" cy="511810"/>
          </a:xfrm>
          <a:prstGeom prst="rect">
            <a:avLst/>
          </a:prstGeom>
          <a:solidFill>
            <a:schemeClr val="bg1"/>
          </a:solidFill>
        </p:spPr>
      </p:pic>
      <p:sp>
        <p:nvSpPr>
          <p:cNvPr id="48131" name="文本框 1"/>
          <p:cNvSpPr txBox="1"/>
          <p:nvPr/>
        </p:nvSpPr>
        <p:spPr>
          <a:xfrm>
            <a:off x="436245" y="762000"/>
            <a:ext cx="11320145" cy="1938020"/>
          </a:xfrm>
          <a:prstGeom prst="rect">
            <a:avLst/>
          </a:prstGeom>
          <a:noFill/>
          <a:ln w="9525">
            <a:noFill/>
          </a:ln>
        </p:spPr>
        <p:txBody>
          <a:bodyPr wrap="square">
            <a:spAutoFit/>
          </a:bodyPr>
          <a:p>
            <a:pPr marL="342900" indent="-342900">
              <a:lnSpc>
                <a:spcPct val="150000"/>
              </a:lnSpc>
              <a:buFont typeface="Wingdings" panose="05000000000000000000" charset="0"/>
              <a:buChar char="Ø"/>
            </a:pPr>
            <a:r>
              <a:rPr lang="zh-CN" altLang="en-US"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二分</a:t>
            </a:r>
            <a:r>
              <a:rPr lang="en-US"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K-</a:t>
            </a:r>
            <a:r>
              <a:rPr lang="zh-CN" altLang="en-US"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均值聚类（</a:t>
            </a:r>
            <a:r>
              <a:rPr lang="en-US" altLang="zh-CN"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bisecting K-means</a:t>
            </a:r>
            <a:r>
              <a:rPr lang="zh-CN" altLang="en-US"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该算法首先将所有点作为一个簇，然后将该簇一分为二。之后选择其中一个簇继续进行划分，选择哪个簇进行划分，取决于对其划分</a:t>
            </a:r>
            <a:r>
              <a:rPr lang="zh-CN"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是否可以最大程度降低</a:t>
            </a:r>
            <a:r>
              <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SSE</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的值</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。上述基于</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SSE</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的划分过程不断重复，直到得到用户指定的簇数目为止。</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9155" name="文本框 1"/>
          <p:cNvSpPr txBox="1"/>
          <p:nvPr/>
        </p:nvSpPr>
        <p:spPr>
          <a:xfrm>
            <a:off x="871855" y="2893060"/>
            <a:ext cx="6173470" cy="3784600"/>
          </a:xfrm>
          <a:prstGeom prst="rect">
            <a:avLst/>
          </a:prstGeom>
          <a:noFill/>
          <a:ln w="12700" cmpd="sng">
            <a:solidFill>
              <a:schemeClr val="accent1">
                <a:shade val="50000"/>
              </a:schemeClr>
            </a:solidFill>
            <a:prstDash val="solid"/>
          </a:ln>
        </p:spPr>
        <p:txBody>
          <a:bodyPr wrap="square">
            <a:spAutoFit/>
          </a:bodyPr>
          <a:p>
            <a:pPr>
              <a:lnSpc>
                <a:spcPct val="150000"/>
              </a:lnSpc>
              <a:buFont typeface="Wingdings" panose="05000000000000000000" pitchFamily="2" charset="2"/>
            </a:pPr>
            <a:r>
              <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二分K-均值聚类伪代码：</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zh-CN"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将所有点看成一个簇</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当簇数目小于</a:t>
            </a:r>
            <a:r>
              <a:rPr lang="en-US" altLang="zh-CN" sz="2000" b="1" i="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时</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对于每一个簇</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计算总误差</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在给定的簇上面进行</a:t>
            </a:r>
            <a:r>
              <a:rPr lang="en-US" altLang="zh-CN" sz="2000" b="1" i="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均值聚类（</a:t>
            </a:r>
            <a:r>
              <a:rPr lang="en-US" altLang="zh-CN" sz="2000" b="1" i="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k=2</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计算将该簇一分为二之后的</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SSE</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a:p>
            <a:pPr>
              <a:lnSpc>
                <a:spcPct val="150000"/>
              </a:lnSpc>
            </a:pP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选择使得</a:t>
            </a:r>
            <a:r>
              <a:rPr lang="en-US" altLang="zh-CN"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SSE</a:t>
            </a:r>
            <a:r>
              <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最小的那个簇进行划分操作。</a:t>
            </a:r>
            <a:endParaRPr lang="zh-CN" altLang="zh-CN" sz="2000" b="1" dirty="0">
              <a:solidFill>
                <a:srgbClr val="000099"/>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 name="文本框 2"/>
          <p:cNvSpPr txBox="1"/>
          <p:nvPr/>
        </p:nvSpPr>
        <p:spPr>
          <a:xfrm>
            <a:off x="7642225" y="5674360"/>
            <a:ext cx="4311650" cy="922020"/>
          </a:xfrm>
          <a:prstGeom prst="rect">
            <a:avLst/>
          </a:prstGeom>
          <a:solidFill>
            <a:schemeClr val="accent6">
              <a:lumMod val="20000"/>
              <a:lumOff val="80000"/>
            </a:schemeClr>
          </a:solidFill>
        </p:spPr>
        <p:txBody>
          <a:bodyPr wrap="square" rtlCol="0" anchor="t">
            <a:spAutoFit/>
          </a:bodyPr>
          <a:p>
            <a:pPr>
              <a:lnSpc>
                <a:spcPct val="150000"/>
              </a:lnSpc>
            </a:pPr>
            <a:r>
              <a:rPr lang="zh-CN" altLang="zh-CN" b="1" dirty="0">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另一种做法是选择SSE最大的簇进行划分，直到簇数目达到用户指定的数目为止。</a:t>
            </a:r>
            <a:endParaRPr lang="zh-CN" altLang="zh-CN" b="1" dirty="0">
              <a:solidFill>
                <a:srgbClr val="00B05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346396"/>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546715"/>
            <a:ext cx="12192000" cy="311285"/>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3219003" y="908356"/>
            <a:ext cx="5885445" cy="829945"/>
          </a:xfrm>
          <a:prstGeom prst="rect">
            <a:avLst/>
          </a:prstGeom>
          <a:noFill/>
        </p:spPr>
        <p:txBody>
          <a:bodyPr wrap="square" rtlCol="0">
            <a:spAutoFit/>
          </a:bodyPr>
          <a:lstStyle/>
          <a:p>
            <a:pPr algn="ctr"/>
            <a:r>
              <a:rPr lang="zh-CN" altLang="en-US" sz="4800" dirty="0">
                <a:solidFill>
                  <a:srgbClr val="084772"/>
                </a:solidFill>
                <a:latin typeface="微软雅黑" panose="020B0503020204020204" pitchFamily="34" charset="-122"/>
                <a:ea typeface="微软雅黑" panose="020B0503020204020204" pitchFamily="34" charset="-122"/>
              </a:rPr>
              <a:t>模式识别小结</a:t>
            </a:r>
            <a:endParaRPr lang="zh-CN" altLang="en-US" sz="4800" dirty="0">
              <a:solidFill>
                <a:srgbClr val="084772"/>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3432666" y="2153261"/>
            <a:ext cx="5458120" cy="10913"/>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pic>
        <p:nvPicPr>
          <p:cNvPr id="21"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493203" y="-14088"/>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89" name="文本框 1"/>
          <p:cNvSpPr txBox="1"/>
          <p:nvPr/>
        </p:nvSpPr>
        <p:spPr>
          <a:xfrm>
            <a:off x="3142615" y="2595880"/>
            <a:ext cx="6356350" cy="2306955"/>
          </a:xfrm>
          <a:prstGeom prst="rect">
            <a:avLst/>
          </a:prstGeom>
          <a:noFill/>
          <a:ln w="9525">
            <a:noFill/>
          </a:ln>
        </p:spPr>
        <p:txBody>
          <a:bodyPr wrap="square">
            <a:spAutoFit/>
            <a:scene3d>
              <a:camera prst="orthographicFront"/>
              <a:lightRig rig="threePt" dir="t"/>
            </a:scene3d>
          </a:bodyPr>
          <a:p>
            <a:pPr marL="457200" marR="0" indent="-457200" defTabSz="914400">
              <a:lnSpc>
                <a:spcPct val="150000"/>
              </a:lnSpc>
              <a:buClrTx/>
              <a:buSzTx/>
              <a:buFont typeface="Wingdings" panose="05000000000000000000" charset="0"/>
              <a:buChar char="u"/>
              <a:defRPr/>
            </a:pP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模式识别主要任务和研究内容</a:t>
            </a:r>
            <a:endPar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Wingdings" panose="05000000000000000000" charset="0"/>
              <a:buChar char="u"/>
              <a:defRPr/>
            </a:pP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模式识别中的数据预处理任务和方法</a:t>
            </a:r>
            <a:endPar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Wingdings" panose="05000000000000000000" charset="0"/>
              <a:buChar char="u"/>
              <a:defRPr/>
            </a:pP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模式识别中的特征选择和特征抽取</a:t>
            </a:r>
            <a:endPar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 typeface="Wingdings" panose="05000000000000000000" charset="0"/>
              <a:buChar char="u"/>
              <a:defRPr/>
            </a:pP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模式识别中的分类方法和聚类方法</a:t>
            </a:r>
            <a:endPar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346396"/>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0" y="6546715"/>
            <a:ext cx="12192000" cy="311285"/>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137338" y="572441"/>
            <a:ext cx="5885445" cy="829945"/>
          </a:xfrm>
          <a:prstGeom prst="rect">
            <a:avLst/>
          </a:prstGeom>
          <a:noFill/>
        </p:spPr>
        <p:txBody>
          <a:bodyPr wrap="square" rtlCol="0">
            <a:spAutoFit/>
          </a:bodyPr>
          <a:lstStyle/>
          <a:p>
            <a:pPr algn="ctr"/>
            <a:r>
              <a:rPr lang="zh-CN" altLang="en-US" sz="4800" dirty="0">
                <a:solidFill>
                  <a:srgbClr val="084772"/>
                </a:solidFill>
                <a:latin typeface="微软雅黑" panose="020B0503020204020204" pitchFamily="34" charset="-122"/>
                <a:ea typeface="微软雅黑" panose="020B0503020204020204" pitchFamily="34" charset="-122"/>
              </a:rPr>
              <a:t>课后任务</a:t>
            </a:r>
            <a:endParaRPr lang="zh-CN" altLang="en-US" sz="4800" dirty="0">
              <a:solidFill>
                <a:srgbClr val="084772"/>
              </a:solidFill>
              <a:latin typeface="微软雅黑" panose="020B0503020204020204" pitchFamily="34" charset="-122"/>
              <a:ea typeface="微软雅黑" panose="020B0503020204020204" pitchFamily="34" charset="-122"/>
            </a:endParaRPr>
          </a:p>
        </p:txBody>
      </p:sp>
      <p:cxnSp>
        <p:nvCxnSpPr>
          <p:cNvPr id="33" name="直接连接符 32"/>
          <p:cNvCxnSpPr/>
          <p:nvPr/>
        </p:nvCxnSpPr>
        <p:spPr>
          <a:xfrm>
            <a:off x="5564996" y="1391261"/>
            <a:ext cx="5458120" cy="10913"/>
          </a:xfrm>
          <a:prstGeom prst="line">
            <a:avLst/>
          </a:prstGeom>
          <a:ln w="19050">
            <a:solidFill>
              <a:srgbClr val="084772"/>
            </a:solidFill>
          </a:ln>
        </p:spPr>
        <p:style>
          <a:lnRef idx="1">
            <a:schemeClr val="accent1"/>
          </a:lnRef>
          <a:fillRef idx="0">
            <a:schemeClr val="accent1"/>
          </a:fillRef>
          <a:effectRef idx="0">
            <a:schemeClr val="accent1"/>
          </a:effectRef>
          <a:fontRef idx="minor">
            <a:schemeClr val="tx1"/>
          </a:fontRef>
        </p:style>
      </p:cxnSp>
      <p:pic>
        <p:nvPicPr>
          <p:cNvPr id="21"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493203" y="-14088"/>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89" name="文本框 1"/>
          <p:cNvSpPr txBox="1"/>
          <p:nvPr/>
        </p:nvSpPr>
        <p:spPr>
          <a:xfrm>
            <a:off x="4408170" y="1534160"/>
            <a:ext cx="7602855" cy="5077460"/>
          </a:xfrm>
          <a:prstGeom prst="rect">
            <a:avLst/>
          </a:prstGeom>
          <a:noFill/>
          <a:ln w="9525">
            <a:noFill/>
          </a:ln>
        </p:spPr>
        <p:txBody>
          <a:bodyPr wrap="square">
            <a:spAutoFit/>
            <a:scene3d>
              <a:camera prst="orthographicFront"/>
              <a:lightRig rig="threePt" dir="t"/>
            </a:scene3d>
          </a:bodyPr>
          <a:p>
            <a:pPr marL="457200" marR="0" indent="-457200" defTabSz="914400">
              <a:lnSpc>
                <a:spcPct val="150000"/>
              </a:lnSpc>
              <a:buClrTx/>
              <a:buSzTx/>
              <a:buFont typeface="Wingdings" panose="05000000000000000000" charset="0"/>
              <a:buChar char="u"/>
              <a:defRPr/>
            </a:pP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设计并实现一个模糊推理系统（</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个组）</a:t>
            </a:r>
            <a:endPar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Wingdings" panose="05000000000000000000" charset="0"/>
              <a:buChar char="u"/>
              <a:defRPr/>
            </a:pP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用</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A*</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算法，设计并实现</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16</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数码游戏（</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个组</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a:t>
            </a:r>
            <a:endPar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Wingdings" panose="05000000000000000000" charset="0"/>
              <a:buChar char="u"/>
              <a:defRPr/>
            </a:pP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用博弈树，设计并实现</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5</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子棋游戏（</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个组）</a:t>
            </a:r>
            <a:endPar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Wingdings" panose="05000000000000000000" charset="0"/>
              <a:buChar char="u"/>
              <a:defRPr/>
            </a:pP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简述数据预处理的任务和方法，列举并实现</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2</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种及以上数据预处理方法的实例。（</a:t>
            </a:r>
            <a:r>
              <a:rPr kumimoji="0" lang="en-US" altLang="zh-CN"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3</a:t>
            </a:r>
            <a:r>
              <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个组）</a:t>
            </a:r>
            <a:endParaRPr kumimoji="0" lang="zh-CN" altLang="en-US" sz="2400" kern="1200" cap="none" spc="0" normalizeH="0" baseline="0" noProof="1">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 typeface="Wingdings" panose="05000000000000000000" charset="0"/>
              <a:buChar char="u"/>
              <a:defRPr/>
            </a:pP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简述特征选择和特征抽取的任务和方法，列举并实现</a:t>
            </a:r>
            <a:r>
              <a:rPr lang="en-US" altLang="zh-CN"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2</a:t>
            </a: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种及以上</a:t>
            </a: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特征选择和方法的实例。（</a:t>
            </a:r>
            <a:r>
              <a:rPr lang="en-US" altLang="zh-CN"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2</a:t>
            </a: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个组）</a:t>
            </a:r>
            <a:endPar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 typeface="Wingdings" panose="05000000000000000000" charset="0"/>
              <a:buChar char="u"/>
              <a:defRPr/>
            </a:pP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简述</a:t>
            </a:r>
            <a:r>
              <a:rPr lang="en-US" altLang="zh-CN"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ICA</a:t>
            </a:r>
            <a:r>
              <a:rPr lang="zh-CN" altLang="zh-CN"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算法</a:t>
            </a: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的任务和方法，实现</a:t>
            </a:r>
            <a:r>
              <a:rPr lang="en-US" altLang="zh-CN"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ICA</a:t>
            </a: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算法的实例。（</a:t>
            </a:r>
            <a:r>
              <a:rPr lang="en-US" altLang="zh-CN"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1</a:t>
            </a:r>
            <a:r>
              <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个组）</a:t>
            </a:r>
            <a:endParaRPr lang="zh-CN" altLang="en-US" sz="2400">
              <a:solidFill>
                <a:srgbClr val="1D41D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3855" y="1667510"/>
            <a:ext cx="3033395" cy="2861310"/>
          </a:xfrm>
          <a:prstGeom prst="rect">
            <a:avLst/>
          </a:prstGeom>
          <a:noFill/>
        </p:spPr>
        <p:txBody>
          <a:bodyPr wrap="square" rtlCol="0">
            <a:spAutoFit/>
          </a:bodyPr>
          <a:p>
            <a:pPr>
              <a:lnSpc>
                <a:spcPct val="150000"/>
              </a:lnSpc>
            </a:pPr>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PPT</a:t>
            </a:r>
            <a:r>
              <a:rPr lang="zh-CN"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内容提要：</a:t>
            </a:r>
            <a:endParaRPr lang="zh-CN"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）概念介绍</a:t>
            </a:r>
            <a:endPar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）方法描述</a:t>
            </a:r>
            <a:endPar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）实验方案及数据介绍</a:t>
            </a:r>
            <a:endPar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）实验结果及分析</a:t>
            </a:r>
            <a:endPar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）小结</a:t>
            </a:r>
            <a:endParaRPr lang="zh-CN" altLang="en-US" sz="2000" b="1">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8152"/>
            <a:ext cx="12008485" cy="460375"/>
            <a:chOff x="0" y="206553"/>
            <a:chExt cx="12191999" cy="460242"/>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254075" y="206553"/>
              <a:ext cx="3855952" cy="46024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特征选择的搜索策略</a:t>
              </a:r>
              <a:endPar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816"/>
              <a:ext cx="745278" cy="378351"/>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本框 11"/>
          <p:cNvSpPr txBox="1"/>
          <p:nvPr/>
        </p:nvSpPr>
        <p:spPr>
          <a:xfrm>
            <a:off x="967740" y="834390"/>
            <a:ext cx="9819640" cy="553085"/>
          </a:xfrm>
          <a:prstGeom prst="rect">
            <a:avLst/>
          </a:prstGeom>
          <a:noFill/>
          <a:ln w="9525">
            <a:noFill/>
          </a:ln>
        </p:spPr>
        <p:txBody>
          <a:bodyPr wrap="square">
            <a:spAutoFit/>
          </a:bodyPr>
          <a:p>
            <a:pPr marL="0" marR="0" lvl="0" indent="0" algn="l" defTabSz="914400" rtl="0" eaLnBrk="1" fontAlgn="base" latinLnBrk="0" hangingPunct="1">
              <a:lnSpc>
                <a:spcPct val="150000"/>
              </a:lnSpc>
              <a:spcBef>
                <a:spcPct val="0"/>
              </a:spcBef>
              <a:spcAft>
                <a:spcPct val="0"/>
              </a:spcAft>
              <a:buClrTx/>
              <a:buSzTx/>
              <a:buFontTx/>
              <a:buNone/>
              <a:defRPr/>
            </a:pPr>
            <a:r>
              <a:rPr lang="zh-CN" altLang="en-US" sz="2000">
                <a:solidFill>
                  <a:srgbClr val="000000"/>
                </a:solidFill>
                <a:latin typeface="微软雅黑" panose="020B0503020204020204" pitchFamily="34" charset="-122"/>
                <a:ea typeface="微软雅黑" panose="020B0503020204020204" pitchFamily="34" charset="-122"/>
                <a:sym typeface="+mn-ea"/>
              </a:rPr>
              <a:t>搜索策略是指特征选择过程中所采用的特征子集的生成方式。常用的搜索策略包括：</a:t>
            </a:r>
            <a:endParaRPr lang="zh-CN" altLang="en-US" sz="2000">
              <a:solidFill>
                <a:srgbClr val="000000"/>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968375" y="1256030"/>
            <a:ext cx="10379710" cy="5169535"/>
          </a:xfrm>
          <a:prstGeom prst="rect">
            <a:avLst/>
          </a:prstGeom>
          <a:noFill/>
        </p:spPr>
        <p:txBody>
          <a:bodyPr wrap="square" rtlCol="0" anchor="t">
            <a:spAutoFit/>
          </a:bodyPr>
          <a:p>
            <a:pPr marL="457200" indent="-457200">
              <a:lnSpc>
                <a:spcPct val="150000"/>
              </a:lnSpc>
              <a:buFont typeface="+mj-ea"/>
              <a:buAutoNum type="circleNumDbPlain"/>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完全搜索</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枚举所有可能的特征子集，并选出最优的特征子集。由于计算复杂度太高，在实际应用中不常用。</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50000"/>
              </a:lnSpc>
              <a:buFont typeface="+mj-ea"/>
              <a:buAutoNum type="circleNumDbPlain" startAt="2"/>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启发式搜索</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按照一定的启发式信息进行特征子集的选择和评价。序列前向选择（</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Sequential Forward Selection</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SFS</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）；序列后向选择</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Sequential backward Selection</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SBS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；双向搜索（</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Bi-directional Search</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BDS</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）；序列浮动选择（</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Sequential Floating Selection</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50000"/>
              </a:lnSpc>
              <a:buFont typeface="+mj-ea"/>
              <a:buAutoNum type="circleNumDbPlain" startAt="3"/>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随机搜索</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将优化搜索算法（禁忌搜索算法、模拟退火算法、遗传算法等）用于特征选择，对每个特征赋予一个权重，最终根据权重和选择特征的数量选择权重最前面的特征作为结果。例如</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Relief</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算法</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4" grpId="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48152"/>
            <a:ext cx="12008485" cy="460375"/>
            <a:chOff x="0" y="206553"/>
            <a:chExt cx="12191999" cy="460242"/>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7"/>
            <p:cNvSpPr txBox="1"/>
            <p:nvPr/>
          </p:nvSpPr>
          <p:spPr>
            <a:xfrm>
              <a:off x="254075" y="206553"/>
              <a:ext cx="3855952" cy="460242"/>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1. Filter</a:t>
              </a:r>
              <a:r>
                <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rPr>
                <a:t>算法</a:t>
              </a:r>
              <a:endPar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endParaRPr>
            </a:p>
          </p:txBody>
        </p:sp>
        <p:sp>
          <p:nvSpPr>
            <p:cNvPr id="11" name="矩形 10"/>
            <p:cNvSpPr/>
            <p:nvPr/>
          </p:nvSpPr>
          <p:spPr>
            <a:xfrm>
              <a:off x="0" y="247816"/>
              <a:ext cx="745278" cy="378351"/>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734060" y="708660"/>
            <a:ext cx="10719435" cy="1476375"/>
          </a:xfrm>
          <a:prstGeom prst="rect">
            <a:avLst/>
          </a:prstGeom>
          <a:noFill/>
          <a:ln w="9525">
            <a:noFill/>
          </a:ln>
        </p:spPr>
        <p:txBody>
          <a:bodyPr wrap="square">
            <a:spAutoFit/>
          </a:bodyPr>
          <a:p>
            <a:pPr marL="0" marR="0" lvl="0" indent="0" algn="l" defTabSz="914400" rtl="0" eaLnBrk="1" fontAlgn="base" latinLnBrk="0" hangingPunct="1">
              <a:lnSpc>
                <a:spcPct val="150000"/>
              </a:lnSpc>
              <a:spcBef>
                <a:spcPct val="0"/>
              </a:spcBef>
              <a:spcAft>
                <a:spcPct val="0"/>
              </a:spcAft>
              <a:buClrTx/>
              <a:buSzTx/>
              <a:buFontTx/>
              <a:buNone/>
              <a:defRPr/>
            </a:pPr>
            <a:r>
              <a:rPr lang="en-US" altLang="zh-CN" sz="2000">
                <a:solidFill>
                  <a:srgbClr val="000000"/>
                </a:solidFill>
                <a:latin typeface="微软雅黑" panose="020B0503020204020204" pitchFamily="34" charset="-122"/>
                <a:ea typeface="微软雅黑" panose="020B0503020204020204" pitchFamily="34" charset="-122"/>
                <a:sym typeface="+mn-ea"/>
              </a:rPr>
              <a:t>Filter</a:t>
            </a:r>
            <a:r>
              <a:rPr lang="zh-CN" sz="2000">
                <a:solidFill>
                  <a:srgbClr val="000000"/>
                </a:solidFill>
                <a:latin typeface="微软雅黑" panose="020B0503020204020204" pitchFamily="34" charset="-122"/>
                <a:ea typeface="微软雅黑" panose="020B0503020204020204" pitchFamily="34" charset="-122"/>
                <a:sym typeface="+mn-ea"/>
              </a:rPr>
              <a:t>算法只针对数据集本身的特性进行特征选择，其评估函数是独立于应用模型的，即评估函数的设计只考虑数据集本身的特性，不考虑具体的应用模型。通常评估函数会重点考查输入特征变量与输出变量之间的相关性。</a:t>
            </a:r>
            <a:endParaRPr lang="zh-CN" sz="2000" b="0">
              <a:solidFill>
                <a:srgbClr val="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49655" y="4074795"/>
            <a:ext cx="10198100" cy="1014730"/>
          </a:xfrm>
          <a:prstGeom prst="rect">
            <a:avLst/>
          </a:prstGeom>
          <a:noFill/>
          <a:ln w="9525">
            <a:noFill/>
          </a:ln>
        </p:spPr>
        <p:txBody>
          <a:bodyPr wrap="square" rtlCol="0" anchor="t">
            <a:spAutoFit/>
          </a:bodyPr>
          <a:p>
            <a:pPr lvl="0" algn="l" fontAlgn="base">
              <a:lnSpc>
                <a:spcPct val="150000"/>
              </a:lnSpc>
              <a:buClrTx/>
              <a:buSzTx/>
              <a:buFontTx/>
              <a:defRPr/>
            </a:pPr>
            <a:r>
              <a:rPr lang="en-US" altLang="zh-CN" sz="2000">
                <a:solidFill>
                  <a:srgbClr val="000000"/>
                </a:solidFill>
                <a:latin typeface="微软雅黑" panose="020B0503020204020204" pitchFamily="34" charset="-122"/>
                <a:ea typeface="微软雅黑" panose="020B0503020204020204" pitchFamily="34" charset="-122"/>
                <a:sym typeface="+mn-ea"/>
              </a:rPr>
              <a:t>Filter</a:t>
            </a:r>
            <a:r>
              <a:rPr lang="zh-CN" altLang="en-US" sz="2000">
                <a:solidFill>
                  <a:srgbClr val="000000"/>
                </a:solidFill>
                <a:latin typeface="微软雅黑" panose="020B0503020204020204" pitchFamily="34" charset="-122"/>
                <a:ea typeface="微软雅黑" panose="020B0503020204020204" pitchFamily="34" charset="-122"/>
                <a:sym typeface="+mn-ea"/>
              </a:rPr>
              <a:t>算法</a:t>
            </a:r>
            <a:r>
              <a:rPr lang="en-US" altLang="zh-CN" sz="2000">
                <a:solidFill>
                  <a:srgbClr val="000000"/>
                </a:solidFill>
                <a:latin typeface="微软雅黑" panose="020B0503020204020204" pitchFamily="34" charset="-122"/>
                <a:ea typeface="微软雅黑" panose="020B0503020204020204" pitchFamily="34" charset="-122"/>
                <a:sym typeface="+mn-ea"/>
              </a:rPr>
              <a:t>的评估</a:t>
            </a:r>
            <a:r>
              <a:rPr lang="zh-CN" altLang="en-US" sz="2000">
                <a:solidFill>
                  <a:srgbClr val="000000"/>
                </a:solidFill>
                <a:latin typeface="微软雅黑" panose="020B0503020204020204" pitchFamily="34" charset="-122"/>
                <a:ea typeface="微软雅黑" panose="020B0503020204020204" pitchFamily="34" charset="-122"/>
                <a:sym typeface="+mn-ea"/>
              </a:rPr>
              <a:t>函数多采用</a:t>
            </a:r>
            <a:r>
              <a:rPr lang="en-US" altLang="zh-CN" sz="2000">
                <a:solidFill>
                  <a:srgbClr val="000000"/>
                </a:solidFill>
                <a:latin typeface="微软雅黑" panose="020B0503020204020204" pitchFamily="34" charset="-122"/>
                <a:ea typeface="微软雅黑" panose="020B0503020204020204" pitchFamily="34" charset="-122"/>
                <a:sym typeface="+mn-ea"/>
              </a:rPr>
              <a:t>类间距离、方差、信息增益、关联度(Correlation)和不一致度等为准则。</a:t>
            </a:r>
            <a:endParaRPr lang="en-US" altLang="zh-CN" sz="2000">
              <a:solidFill>
                <a:srgbClr val="000000"/>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34060" y="5374640"/>
            <a:ext cx="10904220" cy="1014730"/>
          </a:xfrm>
          <a:prstGeom prst="rect">
            <a:avLst/>
          </a:prstGeom>
          <a:noFill/>
        </p:spPr>
        <p:txBody>
          <a:bodyPr wrap="square" rtlCol="0" anchor="t">
            <a:spAutoFit/>
          </a:bodyPr>
          <a:p>
            <a:pPr>
              <a:lnSpc>
                <a:spcPct val="150000"/>
              </a:lnSpc>
            </a:pPr>
            <a:r>
              <a:rPr lang="en-US" altLang="zh-CN" sz="2000"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Filter</a:t>
            </a:r>
            <a:r>
              <a:rPr lang="zh-CN" altLang="en-US" sz="2000"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算法具有运行效率高、算法复杂性低、通用性强、适用于大规模数据集等优点；但因为忽略了所选择特征在具体应用模型上的性能，所以选出的特征子集不一定是最优的。 </a:t>
            </a:r>
            <a:endParaRPr lang="zh-CN" altLang="en-US" sz="2000" noProof="0" dirty="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3"/>
          <p:cNvSpPr txBox="1"/>
          <p:nvPr/>
        </p:nvSpPr>
        <p:spPr>
          <a:xfrm>
            <a:off x="734060" y="2374265"/>
            <a:ext cx="2982595" cy="521970"/>
          </a:xfrm>
          <a:prstGeom prst="rect">
            <a:avLst/>
          </a:prstGeom>
          <a:noFill/>
        </p:spPr>
        <p:txBody>
          <a:bodyPr wrap="square" rtlCol="0">
            <a:spAutoFit/>
          </a:bodyPr>
          <a:p>
            <a:pPr marL="457200" indent="-457200">
              <a:buFont typeface="Wingdings" panose="05000000000000000000" charset="0"/>
              <a:buChar char="Ø"/>
            </a:pPr>
            <a:r>
              <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rPr>
              <a:t>搜索策略</a:t>
            </a:r>
            <a:endPar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1030605" y="2896235"/>
            <a:ext cx="10385425" cy="553085"/>
          </a:xfrm>
          <a:prstGeom prst="rect">
            <a:avLst/>
          </a:prstGeom>
          <a:noFill/>
          <a:ln w="9525">
            <a:noFill/>
          </a:ln>
        </p:spPr>
        <p:txBody>
          <a:bodyPr wrap="square" rtlCol="0" anchor="t">
            <a:spAutoFit/>
          </a:bodyPr>
          <a:p>
            <a:pPr lvl="0" algn="l" fontAlgn="base">
              <a:lnSpc>
                <a:spcPct val="150000"/>
              </a:lnSpc>
              <a:buClrTx/>
              <a:buSzTx/>
              <a:buFontTx/>
              <a:defRPr/>
            </a:pPr>
            <a:r>
              <a:rPr lang="zh-CN" altLang="en-US" sz="2000">
                <a:solidFill>
                  <a:srgbClr val="000000"/>
                </a:solidFill>
                <a:latin typeface="微软雅黑" panose="020B0503020204020204" pitchFamily="34" charset="-122"/>
                <a:ea typeface="微软雅黑" panose="020B0503020204020204" pitchFamily="34" charset="-122"/>
                <a:sym typeface="+mn-ea"/>
              </a:rPr>
              <a:t>前述搜索策略都可以用于</a:t>
            </a:r>
            <a:r>
              <a:rPr lang="en-US" altLang="zh-CN" sz="2000">
                <a:solidFill>
                  <a:srgbClr val="000000"/>
                </a:solidFill>
                <a:latin typeface="微软雅黑" panose="020B0503020204020204" pitchFamily="34" charset="-122"/>
                <a:ea typeface="微软雅黑" panose="020B0503020204020204" pitchFamily="34" charset="-122"/>
                <a:sym typeface="+mn-ea"/>
              </a:rPr>
              <a:t>Filter</a:t>
            </a:r>
            <a:r>
              <a:rPr lang="zh-CN" altLang="en-US" sz="2000">
                <a:solidFill>
                  <a:srgbClr val="000000"/>
                </a:solidFill>
                <a:latin typeface="微软雅黑" panose="020B0503020204020204" pitchFamily="34" charset="-122"/>
                <a:ea typeface="微软雅黑" panose="020B0503020204020204" pitchFamily="34" charset="-122"/>
                <a:sym typeface="+mn-ea"/>
              </a:rPr>
              <a:t>算法</a:t>
            </a:r>
            <a:r>
              <a:rPr lang="en-US" altLang="zh-CN" sz="2000">
                <a:solidFill>
                  <a:srgbClr val="000000"/>
                </a:solidFill>
                <a:latin typeface="微软雅黑" panose="020B0503020204020204" pitchFamily="34" charset="-122"/>
                <a:ea typeface="微软雅黑" panose="020B0503020204020204" pitchFamily="34" charset="-122"/>
                <a:sym typeface="+mn-ea"/>
              </a:rPr>
              <a:t>。</a:t>
            </a:r>
            <a:endParaRPr lang="en-US" altLang="zh-CN" sz="2000">
              <a:solidFill>
                <a:srgbClr val="000000"/>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734060" y="3552825"/>
            <a:ext cx="2982595" cy="521970"/>
          </a:xfrm>
          <a:prstGeom prst="rect">
            <a:avLst/>
          </a:prstGeom>
          <a:noFill/>
        </p:spPr>
        <p:txBody>
          <a:bodyPr wrap="square" rtlCol="0">
            <a:spAutoFit/>
          </a:bodyPr>
          <a:p>
            <a:pPr marL="457200" indent="-457200">
              <a:buFont typeface="Wingdings" panose="05000000000000000000" charset="0"/>
              <a:buChar char="Ø"/>
            </a:pPr>
            <a:r>
              <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rPr>
              <a:t>评估函数</a:t>
            </a:r>
            <a:endPar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900" decel="100000" fill="hold"/>
                                        <p:tgtEl>
                                          <p:spTgt spid="3"/>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4" grpId="0"/>
      <p:bldP spid="4" grpId="1"/>
      <p:bldP spid="6" grpId="0"/>
      <p:bldP spid="6" grpId="1"/>
      <p:bldP spid="9" grpId="0"/>
      <p:bldP spid="9" grpId="1"/>
      <p:bldP spid="2" grpId="0"/>
      <p:bldP spid="2" grpId="1"/>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280467"/>
            <a:ext cx="12191999" cy="378554"/>
            <a:chOff x="0" y="247949"/>
            <a:chExt cx="12191999" cy="378554"/>
          </a:xfrm>
        </p:grpSpPr>
        <p:sp>
          <p:nvSpPr>
            <p:cNvPr id="8" name="矩形 7"/>
            <p:cNvSpPr/>
            <p:nvPr/>
          </p:nvSpPr>
          <p:spPr>
            <a:xfrm>
              <a:off x="4110086" y="247949"/>
              <a:ext cx="8081913"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247949"/>
              <a:ext cx="613186" cy="378554"/>
            </a:xfrm>
            <a:prstGeom prst="rect">
              <a:avLst/>
            </a:prstGeom>
            <a:solidFill>
              <a:srgbClr val="0847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0" name="文本框 99"/>
          <p:cNvSpPr txBox="1"/>
          <p:nvPr/>
        </p:nvSpPr>
        <p:spPr>
          <a:xfrm>
            <a:off x="613410" y="901700"/>
            <a:ext cx="10556875" cy="1476375"/>
          </a:xfrm>
          <a:prstGeom prst="rect">
            <a:avLst/>
          </a:prstGeom>
          <a:noFill/>
          <a:ln w="9525">
            <a:noFill/>
          </a:ln>
        </p:spPr>
        <p:txBody>
          <a:bodyPr wrap="square">
            <a:spAutoFit/>
          </a:bodyPr>
          <a:p>
            <a:pPr indent="0">
              <a:lnSpc>
                <a:spcPct val="150000"/>
              </a:lnSpc>
            </a:pP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与</a:t>
            </a:r>
            <a:r>
              <a:rPr lang="en-US" alt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Filter</a:t>
            </a:r>
            <a:r>
              <a:rPr lang="zh-CN"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不同，</a:t>
            </a:r>
            <a:r>
              <a:rPr lang="zh-CN"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Wrapper算法直接采用一种具体的模型（分类器）作为特征评价依据，通过特征子集应用于模型的具体性能来评估特征的好坏。目前主要用的一个Wrapper方法是递归特征消除法。</a:t>
            </a:r>
            <a:endParaRPr lang="zh-CN" altLang="en-US" sz="20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TextBox 27"/>
          <p:cNvSpPr txBox="1"/>
          <p:nvPr/>
        </p:nvSpPr>
        <p:spPr>
          <a:xfrm>
            <a:off x="418465" y="280670"/>
            <a:ext cx="3722412" cy="460375"/>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a:r>
              <a:rPr lang="en-US" altLang="zh-CN"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2. Wrapper</a:t>
            </a:r>
            <a:r>
              <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rPr>
              <a:t>算法</a:t>
            </a:r>
            <a:endParaRPr lang="zh-CN" altLang="en-US" sz="2400" b="1" dirty="0" smtClean="0">
              <a:solidFill>
                <a:srgbClr val="084772"/>
              </a:solidFill>
              <a:effectLst>
                <a:reflection blurRad="6350" stA="60000" endA="900" endPos="58000" dir="5400000" sy="-100000" algn="bl" rotWithShape="0"/>
              </a:effectLst>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34060" y="5588635"/>
            <a:ext cx="10557510" cy="1014730"/>
          </a:xfrm>
          <a:prstGeom prst="rect">
            <a:avLst/>
          </a:prstGeom>
          <a:noFill/>
          <a:ln w="9525">
            <a:noFill/>
          </a:ln>
        </p:spPr>
        <p:txBody>
          <a:bodyPr wrap="square" rtlCol="0" anchor="t">
            <a:spAutoFit/>
          </a:bodyPr>
          <a:p>
            <a:pPr lvl="0" algn="l">
              <a:lnSpc>
                <a:spcPct val="150000"/>
              </a:lnSpc>
              <a:buClrTx/>
              <a:buSzTx/>
              <a:buFontTx/>
            </a:pPr>
            <a:r>
              <a:rPr lang="en-US" altLang="zh-CN" sz="20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Wrapper</a:t>
            </a:r>
            <a:r>
              <a:rPr lang="zh-CN" altLang="en-US" sz="20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算法</a:t>
            </a:r>
            <a:r>
              <a:rPr lang="zh-CN" sz="20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rPr>
              <a:t>简单、直观，易于实现；但是往往用一种分类器选出的特征子集，应用于另一种分类器时效果不一定好，因此，选择结果缺乏一致性。</a:t>
            </a:r>
            <a:endParaRPr lang="zh-CN" sz="2000">
              <a:solidFill>
                <a:srgbClr val="1D41D5"/>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18768" b="24320"/>
          <a:stretch>
            <a:fillRect/>
          </a:stretch>
        </p:blipFill>
        <p:spPr bwMode="auto">
          <a:xfrm>
            <a:off x="9715197" y="635"/>
            <a:ext cx="2476500" cy="72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本框 3"/>
          <p:cNvSpPr txBox="1"/>
          <p:nvPr/>
        </p:nvSpPr>
        <p:spPr>
          <a:xfrm>
            <a:off x="613410" y="2378075"/>
            <a:ext cx="2982595" cy="521970"/>
          </a:xfrm>
          <a:prstGeom prst="rect">
            <a:avLst/>
          </a:prstGeom>
          <a:noFill/>
        </p:spPr>
        <p:txBody>
          <a:bodyPr wrap="square" rtlCol="0">
            <a:spAutoFit/>
          </a:bodyPr>
          <a:p>
            <a:pPr marL="457200" indent="-457200">
              <a:buFont typeface="Wingdings" panose="05000000000000000000" charset="0"/>
              <a:buChar char="Ø"/>
            </a:pPr>
            <a:r>
              <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rPr>
              <a:t>搜索策略</a:t>
            </a:r>
            <a:endPar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endParaRPr>
          </a:p>
        </p:txBody>
      </p:sp>
      <p:sp>
        <p:nvSpPr>
          <p:cNvPr id="6" name="文本框 5"/>
          <p:cNvSpPr txBox="1"/>
          <p:nvPr/>
        </p:nvSpPr>
        <p:spPr>
          <a:xfrm>
            <a:off x="972820" y="2900045"/>
            <a:ext cx="9442450" cy="1337945"/>
          </a:xfrm>
          <a:prstGeom prst="rect">
            <a:avLst/>
          </a:prstGeom>
          <a:noFill/>
        </p:spPr>
        <p:txBody>
          <a:bodyPr wrap="square" rtlCol="0" anchor="t">
            <a:spAutoFit/>
          </a:bodyPr>
          <a:p>
            <a:pPr indent="0">
              <a:lnSpc>
                <a:spcPct val="150000"/>
              </a:lnSpc>
            </a:pPr>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从特征空间中抽取出来的特征子集构建模型，然后选出最好的的特征，把选出来的特征放到一边</a:t>
            </a:r>
            <a:r>
              <a:rPr lang="zh-CN">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，然后在剩余的特征上重复这个过程，直到所有特征都遍历了。这个过程中特征被消除的次序就是特征的排序。</a:t>
            </a:r>
            <a:endParaRPr lang="zh-CN" altLang="en-US"/>
          </a:p>
        </p:txBody>
      </p:sp>
      <p:sp>
        <p:nvSpPr>
          <p:cNvPr id="9" name="文本框 8"/>
          <p:cNvSpPr txBox="1"/>
          <p:nvPr/>
        </p:nvSpPr>
        <p:spPr>
          <a:xfrm>
            <a:off x="996950" y="4759960"/>
            <a:ext cx="10198100" cy="553085"/>
          </a:xfrm>
          <a:prstGeom prst="rect">
            <a:avLst/>
          </a:prstGeom>
          <a:noFill/>
          <a:ln w="9525">
            <a:noFill/>
          </a:ln>
        </p:spPr>
        <p:txBody>
          <a:bodyPr wrap="square" rtlCol="0" anchor="t">
            <a:spAutoFit/>
          </a:bodyPr>
          <a:p>
            <a:pPr lvl="0" algn="l" fontAlgn="base">
              <a:lnSpc>
                <a:spcPct val="150000"/>
              </a:lnSpc>
              <a:buClrTx/>
              <a:buSzTx/>
              <a:buFontTx/>
              <a:defRPr/>
            </a:pPr>
            <a:r>
              <a:rPr lang="zh-CN" altLang="en-US" sz="2000">
                <a:solidFill>
                  <a:srgbClr val="000000"/>
                </a:solidFill>
                <a:latin typeface="微软雅黑" panose="020B0503020204020204" pitchFamily="34" charset="-122"/>
                <a:ea typeface="微软雅黑" panose="020B0503020204020204" pitchFamily="34" charset="-122"/>
                <a:sym typeface="+mn-ea"/>
              </a:rPr>
              <a:t>将特征子集应用于一个具体的分类器，并以及分类准确率对特征子集进行评价。</a:t>
            </a:r>
            <a:endParaRPr lang="zh-CN" altLang="en-US" sz="2000">
              <a:solidFill>
                <a:srgbClr val="000000"/>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613410" y="4237990"/>
            <a:ext cx="2982595" cy="521970"/>
          </a:xfrm>
          <a:prstGeom prst="rect">
            <a:avLst/>
          </a:prstGeom>
          <a:noFill/>
        </p:spPr>
        <p:txBody>
          <a:bodyPr wrap="square" rtlCol="0">
            <a:spAutoFit/>
          </a:bodyPr>
          <a:p>
            <a:pPr marL="457200" indent="-457200">
              <a:buFont typeface="Wingdings" panose="05000000000000000000" charset="0"/>
              <a:buChar char="Ø"/>
            </a:pPr>
            <a:r>
              <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rPr>
              <a:t>评估函数</a:t>
            </a:r>
            <a:endParaRPr lang="zh-CN" altLang="en-US" sz="2800" b="1" kern="0" noProof="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900" decel="100000" fill="hold"/>
                                        <p:tgtEl>
                                          <p:spTgt spid="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4" grpId="0"/>
      <p:bldP spid="6" grpId="0"/>
      <p:bldP spid="9" grpId="0"/>
      <p:bldP spid="10" grpId="0"/>
      <p:bldP spid="4" grpId="1"/>
      <p:bldP spid="6" grpId="1"/>
      <p:bldP spid="9" grpId="1"/>
      <p:bldP spid="10" grpId="1"/>
      <p:bldP spid="3" grpId="0"/>
      <p:bldP spid="3" grpId="1"/>
    </p:bldLst>
  </p:timing>
</p:sld>
</file>

<file path=ppt/tags/tag1.xml><?xml version="1.0" encoding="utf-8"?>
<p:tagLst xmlns:p="http://schemas.openxmlformats.org/presentationml/2006/main">
  <p:tag name="KSO_WM_TAG_VERSION" val="1.0"/>
  <p:tag name="KSO_WM_TEMPLATE_CATEGORY" val="diagram"/>
  <p:tag name="KSO_WM_TEMPLATE_INDEX" val="160447"/>
  <p:tag name="KSO_WM_UNIT_TYPE" val="m_i"/>
  <p:tag name="KSO_WM_UNIT_INDEX" val="1_1"/>
  <p:tag name="KSO_WM_UNIT_ID" val="260*m_i*1_1"/>
  <p:tag name="KSO_WM_UNIT_CLEAR" val="1"/>
  <p:tag name="KSO_WM_UNIT_LAYERLEVEL" val="1_1"/>
  <p:tag name="KSO_WM_BEAUTIFY_FLAG" val="#wm#"/>
  <p:tag name="KSO_WM_DIAGRAM_GROUP_CODE" val="m1-1"/>
  <p:tag name="KSO_WM_UNIT_FILL_FORE_SCHEMECOLOR_INDEX" val="5"/>
  <p:tag name="KSO_WM_UNIT_FILL_TYPE" val="1"/>
  <p:tag name="KSO_WM_UNIT_TEXT_FILL_FORE_SCHEMECOLOR_INDEX" val="14"/>
  <p:tag name="KSO_WM_UNIT_TEXT_FILL_TYPE" val="1"/>
</p:tagLst>
</file>

<file path=ppt/tags/tag2.xml><?xml version="1.0" encoding="utf-8"?>
<p:tagLst xmlns:p="http://schemas.openxmlformats.org/presentationml/2006/main">
  <p:tag name="KSO_WM_TAG_VERSION" val="1.0"/>
  <p:tag name="KSO_WM_TEMPLATE_CATEGORY" val="diagram"/>
  <p:tag name="KSO_WM_TEMPLATE_INDEX" val="160447"/>
  <p:tag name="KSO_WM_UNIT_TYPE" val="m_i"/>
  <p:tag name="KSO_WM_UNIT_INDEX" val="1_2"/>
  <p:tag name="KSO_WM_UNIT_ID" val="260*m_i*1_2"/>
  <p:tag name="KSO_WM_UNIT_CLEAR" val="1"/>
  <p:tag name="KSO_WM_UNIT_LAYERLEVEL" val="1_1"/>
  <p:tag name="KSO_WM_BEAUTIFY_FLAG" val="#wm#"/>
  <p:tag name="KSO_WM_DIAGRAM_GROUP_CODE" val="m1-1"/>
  <p:tag name="KSO_WM_UNIT_FILL_FORE_SCHEMECOLOR_INDEX" val="6"/>
  <p:tag name="KSO_WM_UNIT_FILL_TYPE" val="1"/>
  <p:tag name="KSO_WM_UNIT_TEXT_FILL_FORE_SCHEMECOLOR_INDEX" val="14"/>
  <p:tag name="KSO_WM_UNIT_TEXT_FILL_TYPE" val="1"/>
</p:tagLst>
</file>

<file path=ppt/tags/tag3.xml><?xml version="1.0" encoding="utf-8"?>
<p:tagLst xmlns:p="http://schemas.openxmlformats.org/presentationml/2006/main">
  <p:tag name="KSO_WM_UNIT_DIAGRAM_MODELTYPE" val="dynamicNum"/>
  <p:tag name="KSO_WM_BEAUTIFY_FLAG" val="#wm#"/>
  <p:tag name="KSO_WM_UNIT_TYPE" val="ζ_h_f"/>
  <p:tag name="KSO_WM_UNIT_DYNAMIC_NUM_END" val="1"/>
  <p:tag name="KSO_WM_UNIT_INDEX" val="1575272815037_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11188</Words>
  <Application>WPS 演示</Application>
  <PresentationFormat>宽屏</PresentationFormat>
  <Paragraphs>651</Paragraphs>
  <Slides>64</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61</vt:i4>
      </vt:variant>
      <vt:variant>
        <vt:lpstr>幻灯片标题</vt:lpstr>
      </vt:variant>
      <vt:variant>
        <vt:i4>64</vt:i4>
      </vt:variant>
    </vt:vector>
  </HeadingPairs>
  <TitlesOfParts>
    <vt:vector size="137" baseType="lpstr">
      <vt:lpstr>Arial</vt:lpstr>
      <vt:lpstr>宋体</vt:lpstr>
      <vt:lpstr>Wingdings</vt:lpstr>
      <vt:lpstr>微软雅黑</vt:lpstr>
      <vt:lpstr>Arial Rounded MT Bold</vt:lpstr>
      <vt:lpstr>Wingdings</vt:lpstr>
      <vt:lpstr>Calibri</vt:lpstr>
      <vt:lpstr>Arial Unicode MS</vt:lpstr>
      <vt:lpstr>Calibri Light</vt:lpstr>
      <vt:lpstr>Cambria Math</vt:lpstr>
      <vt:lpstr>Times New Roman</vt:lpstr>
      <vt:lpstr>Office 主题</vt:lpstr>
      <vt:lpstr>Equation.KSEE3</vt:lpstr>
      <vt:lpstr>Equation.3</vt:lpstr>
      <vt:lpstr>Equation.3</vt:lpstr>
      <vt:lpstr>Equation.3</vt:lpstr>
      <vt:lpstr>Equation.3</vt:lpstr>
      <vt:lpstr>Equation.3</vt:lpstr>
      <vt:lpstr>Equation.KSEE3</vt:lpstr>
      <vt:lpstr>Equation.KSEE3</vt:lpstr>
      <vt:lpstr>Equation.3</vt:lpstr>
      <vt:lpstr>Equation.KSEE3</vt:lpstr>
      <vt:lpstr>Equation.3</vt:lpstr>
      <vt:lpstr>Equation.KSEE3</vt:lpstr>
      <vt:lpstr>Equation.KSEE3</vt:lpstr>
      <vt:lpstr>Equation.KSEE3</vt:lpstr>
      <vt:lpstr>Equation.3</vt:lpstr>
      <vt:lpstr>Equation.KSEE3</vt:lpstr>
      <vt:lpstr>Equation.3</vt:lpstr>
      <vt:lpstr>Equation.3</vt:lpstr>
      <vt:lpstr>Equation.3</vt:lpstr>
      <vt:lpstr>Equation.3</vt:lpstr>
      <vt:lpstr>Equation.3</vt:lpstr>
      <vt:lpstr>Equation.KSEE3</vt:lpstr>
      <vt:lpstr>Equation.KSEE3</vt:lpstr>
      <vt:lpstr>Equation.3</vt:lpstr>
      <vt:lpstr>Equation.3</vt:lpstr>
      <vt:lpstr>Equation.KSEE3</vt:lpstr>
      <vt:lpstr>Equation.3</vt:lpstr>
      <vt:lpstr>Equation.KSEE3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Equation.KSEE3</vt:lpstr>
      <vt:lpstr>Equation.KSEE3</vt:lpstr>
      <vt:lpstr>Equation.3</vt:lpstr>
      <vt:lpstr>Equation.3</vt:lpstr>
      <vt:lpstr>Equation.3</vt:lpstr>
      <vt:lpstr>Equation.KSEE3</vt:lpstr>
      <vt:lpstr>Equation.3</vt:lpstr>
      <vt:lpstr>Equation.KSEE3</vt:lpstr>
      <vt:lpstr>Equation.3</vt:lpstr>
      <vt:lpstr>Equation.3</vt:lpstr>
      <vt:lpstr>Equation.3</vt:lpstr>
      <vt:lpstr>Equation.KSEE3</vt:lpstr>
      <vt:lpstr>Equation.3</vt:lpstr>
      <vt:lpstr>Equation.3</vt:lpstr>
      <vt:lpstr>Equation.3</vt:lpstr>
      <vt:lpstr>Equation.3</vt:lpstr>
      <vt:lpstr>Equation.KSEE3</vt:lpstr>
      <vt:lpstr>Equation.3</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dc:creator>
  <cp:lastModifiedBy>静待花开</cp:lastModifiedBy>
  <cp:revision>264</cp:revision>
  <cp:lastPrinted>2019-05-22T07:30:00Z</cp:lastPrinted>
  <dcterms:created xsi:type="dcterms:W3CDTF">2019-05-01T08:02:00Z</dcterms:created>
  <dcterms:modified xsi:type="dcterms:W3CDTF">2021-04-07T02:46:43Z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14FEF43FF4424F1D969A95CBF4CBEE9E</vt:lpwstr>
  </property>
</Properties>
</file>