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83" r:id="rId5"/>
    <p:sldMasterId id="2147483695" r:id="rId6"/>
    <p:sldMasterId id="2147483707" r:id="rId7"/>
    <p:sldMasterId id="2147483719" r:id="rId8"/>
    <p:sldMasterId id="2147483731" r:id="rId9"/>
    <p:sldMasterId id="2147483743" r:id="rId10"/>
    <p:sldMasterId id="2147483755" r:id="rId11"/>
    <p:sldMasterId id="2147483767" r:id="rId12"/>
  </p:sldMasterIdLst>
  <p:notesMasterIdLst>
    <p:notesMasterId r:id="rId18"/>
  </p:notesMasterIdLst>
  <p:sldIdLst>
    <p:sldId id="1943" r:id="rId13"/>
    <p:sldId id="1942" r:id="rId14"/>
    <p:sldId id="1658" r:id="rId15"/>
    <p:sldId id="1945" r:id="rId16"/>
    <p:sldId id="1558" r:id="rId17"/>
    <p:sldId id="1855" r:id="rId19"/>
    <p:sldId id="2064" r:id="rId20"/>
    <p:sldId id="1858" r:id="rId21"/>
    <p:sldId id="1759" r:id="rId22"/>
    <p:sldId id="1718" r:id="rId23"/>
    <p:sldId id="1796" r:id="rId24"/>
    <p:sldId id="1797" r:id="rId25"/>
    <p:sldId id="1688" r:id="rId26"/>
    <p:sldId id="1720" r:id="rId27"/>
    <p:sldId id="1760" r:id="rId28"/>
    <p:sldId id="1722" r:id="rId29"/>
    <p:sldId id="1721" r:id="rId30"/>
    <p:sldId id="1723" r:id="rId31"/>
    <p:sldId id="1724" r:id="rId32"/>
    <p:sldId id="1726" r:id="rId33"/>
    <p:sldId id="1725" r:id="rId34"/>
    <p:sldId id="1729" r:id="rId35"/>
    <p:sldId id="1730" r:id="rId36"/>
    <p:sldId id="1717" r:id="rId37"/>
    <p:sldId id="1689" r:id="rId38"/>
    <p:sldId id="1708" r:id="rId39"/>
    <p:sldId id="1731" r:id="rId40"/>
    <p:sldId id="1761" r:id="rId41"/>
    <p:sldId id="1732" r:id="rId42"/>
    <p:sldId id="1709" r:id="rId43"/>
    <p:sldId id="1705" r:id="rId44"/>
    <p:sldId id="1711" r:id="rId45"/>
    <p:sldId id="1712" r:id="rId46"/>
    <p:sldId id="1710" r:id="rId47"/>
    <p:sldId id="1716" r:id="rId48"/>
    <p:sldId id="1713" r:id="rId49"/>
    <p:sldId id="1734" r:id="rId50"/>
    <p:sldId id="1733" r:id="rId51"/>
    <p:sldId id="1841" r:id="rId52"/>
    <p:sldId id="1842" r:id="rId53"/>
    <p:sldId id="1757" r:id="rId54"/>
    <p:sldId id="1737" r:id="rId55"/>
    <p:sldId id="1738" r:id="rId56"/>
    <p:sldId id="1739" r:id="rId57"/>
    <p:sldId id="1740" r:id="rId58"/>
    <p:sldId id="1762" r:id="rId59"/>
    <p:sldId id="1755" r:id="rId60"/>
    <p:sldId id="1834" r:id="rId61"/>
    <p:sldId id="1838" r:id="rId62"/>
    <p:sldId id="1835" r:id="rId63"/>
    <p:sldId id="1836" r:id="rId64"/>
    <p:sldId id="1837" r:id="rId65"/>
    <p:sldId id="1895" r:id="rId66"/>
    <p:sldId id="1896" r:id="rId67"/>
    <p:sldId id="2031" r:id="rId68"/>
    <p:sldId id="1864" r:id="rId69"/>
    <p:sldId id="1865" r:id="rId70"/>
    <p:sldId id="1866" r:id="rId71"/>
    <p:sldId id="1868" r:id="rId72"/>
    <p:sldId id="1869" r:id="rId73"/>
    <p:sldId id="1897" r:id="rId74"/>
    <p:sldId id="1871" r:id="rId75"/>
    <p:sldId id="1872" r:id="rId76"/>
    <p:sldId id="1873" r:id="rId77"/>
    <p:sldId id="1874" r:id="rId78"/>
    <p:sldId id="1875" r:id="rId79"/>
    <p:sldId id="1876" r:id="rId80"/>
    <p:sldId id="1877" r:id="rId81"/>
    <p:sldId id="1878" r:id="rId82"/>
    <p:sldId id="1879" r:id="rId83"/>
    <p:sldId id="1880" r:id="rId84"/>
    <p:sldId id="1881" r:id="rId85"/>
    <p:sldId id="1882" r:id="rId86"/>
    <p:sldId id="1883" r:id="rId87"/>
    <p:sldId id="1898" r:id="rId88"/>
    <p:sldId id="1884" r:id="rId89"/>
    <p:sldId id="1885" r:id="rId90"/>
    <p:sldId id="1886" r:id="rId91"/>
    <p:sldId id="1887" r:id="rId92"/>
    <p:sldId id="1888" r:id="rId93"/>
    <p:sldId id="1889" r:id="rId94"/>
    <p:sldId id="1890" r:id="rId95"/>
    <p:sldId id="1891" r:id="rId96"/>
    <p:sldId id="1892" r:id="rId97"/>
    <p:sldId id="1893" r:id="rId98"/>
    <p:sldId id="1894" r:id="rId99"/>
  </p:sldIdLst>
  <p:sldSz cx="9144000" cy="6858000" type="screen4x3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8B2"/>
    <a:srgbClr val="000099"/>
    <a:srgbClr val="FF66FF"/>
    <a:srgbClr val="E9EDF4"/>
    <a:srgbClr val="CEF6FE"/>
    <a:srgbClr val="FFCC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88" d="100"/>
          <a:sy n="88" d="100"/>
        </p:scale>
        <p:origin x="-192" y="-186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数据预处理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9D010-9885-4F8F-B8E9-E2C717658764}" cxnId="{7972F6D8-7EFC-464C-B8AE-F5DF51BD882D}" type="parTrans">
      <dgm:prSet/>
      <dgm:spPr/>
      <dgm:t>
        <a:bodyPr/>
        <a:p>
          <a:endParaRPr lang="zh-CN" altLang="en-US"/>
        </a:p>
      </dgm:t>
    </dgm:pt>
    <dgm:pt modelId="{ABC69D63-56ED-48ED-9346-231F6A6139BF}" cxnId="{7972F6D8-7EFC-464C-B8AE-F5DF51BD882D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去除唯一值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D8CDC7-1381-4175-B7BB-6022CF4D82E6}" cxnId="{3DCCD081-7A21-4B3F-BBE0-C5164111BBE7}" type="parTrans">
      <dgm:prSet/>
      <dgm:spPr/>
      <dgm:t>
        <a:bodyPr/>
        <a:p>
          <a:endParaRPr lang="zh-CN" altLang="en-US"/>
        </a:p>
      </dgm:t>
    </dgm:pt>
    <dgm:pt modelId="{6093660C-20EB-4964-87F9-BCEC151AEF5F}" cxnId="{3DCCD081-7A21-4B3F-BBE0-C5164111BBE7}" type="sibTrans">
      <dgm:prSet/>
      <dgm:spPr/>
      <dgm:t>
        <a:bodyPr/>
        <a:p>
          <a:endParaRPr lang="zh-CN" altLang="en-US"/>
        </a:p>
      </dgm:t>
    </dgm:pt>
    <dgm:pt modelId="{AE2DC901-80D8-40B1-8D22-EE683A2DC91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异常值处理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C6D53-1442-455F-B676-CF2FFB670977}" cxnId="{295131DA-F963-43F4-AF1A-AA389AB29EDE}" type="parTrans">
      <dgm:prSet/>
      <dgm:spPr/>
    </dgm:pt>
    <dgm:pt modelId="{8C10ECD2-B738-4C7C-84FE-0E18806B5D3F}" cxnId="{295131DA-F963-43F4-AF1A-AA389AB29EDE}" type="sibTrans">
      <dgm:prSet/>
      <dgm:spPr/>
    </dgm:pt>
    <dgm:pt modelId="{7D8523BE-856A-4455-A11C-92A6D623475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缺失值处理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7C56AB-007B-468E-AB64-680E7F8752C2}" cxnId="{FBA9397D-08C3-45DF-A7DF-7E950D84AE68}" type="parTrans">
      <dgm:prSet/>
      <dgm:spPr/>
    </dgm:pt>
    <dgm:pt modelId="{4414DC75-4307-4C9C-BF77-75F06EDF99A1}" cxnId="{FBA9397D-08C3-45DF-A7DF-7E950D84AE68}" type="sibTrans">
      <dgm:prSet/>
      <dgm:spPr/>
    </dgm:pt>
    <dgm:pt modelId="{399C54AC-C609-4C20-BEB0-C320A5A44CE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特征标准化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A46938-5987-4443-B49F-4C7EBC5E922F}" cxnId="{88CC8F9D-55AE-44D5-BFD6-50DB6E5B243B}" type="parTrans">
      <dgm:prSet/>
      <dgm:spPr/>
    </dgm:pt>
    <dgm:pt modelId="{41EA47AF-7402-4BBF-A47B-D8AFDD51C2CD}" cxnId="{88CC8F9D-55AE-44D5-BFD6-50DB6E5B243B}" type="sibTrans">
      <dgm:prSet/>
      <dgm:spPr/>
    </dgm:pt>
    <dgm:pt modelId="{1706FC73-BD5B-443E-9766-8A95ACFB0B7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特征编码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F4C978-3D07-4F32-8EE0-6D56CC431319}" cxnId="{AE06F9CA-AC8E-4905-A807-821CA2C89CFD}" type="parTrans">
      <dgm:prSet/>
      <dgm:spPr/>
    </dgm:pt>
    <dgm:pt modelId="{80DDB3CF-236B-48E8-9B4B-87125399FBD4}" cxnId="{AE06F9CA-AC8E-4905-A807-821CA2C89CFD}" type="sibTrans">
      <dgm:prSet/>
      <dgm:spPr/>
    </dgm:pt>
    <dgm:pt modelId="{1E2CC1A7-EE79-4C18-A179-CE42EF3B3F4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特征工程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0C36B-7FD0-41F4-845A-9000C47B4900}" cxnId="{8A36317E-CF91-4FF9-A201-A6D2B9A46ED9}" type="parTrans">
      <dgm:prSet/>
      <dgm:spPr/>
      <dgm:t>
        <a:bodyPr/>
        <a:p>
          <a:endParaRPr lang="zh-CN" altLang="en-US"/>
        </a:p>
      </dgm:t>
    </dgm:pt>
    <dgm:pt modelId="{1BAAE311-27E8-4383-9AB4-C15DA1D4E64A}" cxnId="{8A36317E-CF91-4FF9-A201-A6D2B9A46ED9}" type="sibTrans">
      <dgm:prSet/>
      <dgm:spPr/>
      <dgm:t>
        <a:bodyPr/>
        <a:p>
          <a:endParaRPr lang="zh-CN" altLang="en-US"/>
        </a:p>
      </dgm:t>
    </dgm:pt>
    <dgm:pt modelId="{99B048AD-4207-4FBF-AC96-32E95F73710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特征选择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D632FF-BB4F-4E18-882E-B48E55588B8F}" cxnId="{41AE855E-A240-4F10-9F44-16FD0B011BF2}" type="parTrans">
      <dgm:prSet/>
      <dgm:spPr/>
      <dgm:t>
        <a:bodyPr/>
        <a:p>
          <a:endParaRPr lang="zh-CN" altLang="en-US"/>
        </a:p>
      </dgm:t>
    </dgm:pt>
    <dgm:pt modelId="{FF53DED4-9E89-47A5-A21C-6C2BA42171BF}" cxnId="{41AE855E-A240-4F10-9F44-16FD0B011BF2}" type="sibTrans">
      <dgm:prSet/>
      <dgm:spPr/>
      <dgm:t>
        <a:bodyPr/>
        <a:p>
          <a:endParaRPr lang="zh-CN" altLang="en-US"/>
        </a:p>
      </dgm:t>
    </dgm:pt>
    <dgm:pt modelId="{FF43D9C4-F41A-41AE-876C-EC28DDE3DB2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特征抽取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FD0B4F-4168-493C-B4FE-B3A23C410204}" cxnId="{6C4E7EAC-3AEE-412F-A4BC-F8E9966CCBB0}" type="parTrans">
      <dgm:prSet/>
      <dgm:spPr/>
    </dgm:pt>
    <dgm:pt modelId="{4311F72E-5633-4AFB-8E15-F805C113CF78}" cxnId="{6C4E7EAC-3AEE-412F-A4BC-F8E9966CCBB0}" type="sibTrans">
      <dgm:prSet/>
      <dgm:spPr/>
    </dgm:pt>
    <dgm:pt modelId="{9D997F84-2D28-4244-BC92-89AA4C3EBF0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特征构建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607DC9-3581-41AB-95E9-B3FDB9B2D99B}" cxnId="{9FE6FC2F-6A16-4A45-AEBA-620FA493E099}" type="parTrans">
      <dgm:prSet/>
      <dgm:spPr/>
    </dgm:pt>
    <dgm:pt modelId="{569BE7C8-DE9C-4B21-9059-53EC95A2339E}" cxnId="{9FE6FC2F-6A16-4A45-AEBA-620FA493E099}" type="sibTrans">
      <dgm:prSet/>
      <dgm:spPr/>
    </dgm:pt>
    <dgm:pt modelId="{A484B16A-D33B-49BA-80C2-13C962B6C98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模型选择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6C04-37F5-4AE7-BD5A-88A90D22B7DF}" cxnId="{7423A4F5-B337-487C-A3C6-1B8A93C3BE96}" type="parTrans">
      <dgm:prSet/>
      <dgm:spPr/>
      <dgm:t>
        <a:bodyPr/>
        <a:p>
          <a:endParaRPr lang="zh-CN" altLang="en-US"/>
        </a:p>
      </dgm:t>
    </dgm:pt>
    <dgm:pt modelId="{A5EBB2B7-A37E-4898-A92E-017C79366253}" cxnId="{7423A4F5-B337-487C-A3C6-1B8A93C3BE96}" type="sibTrans">
      <dgm:prSet/>
      <dgm:spPr/>
      <dgm:t>
        <a:bodyPr/>
        <a:p>
          <a:endParaRPr lang="zh-CN" altLang="en-US"/>
        </a:p>
      </dgm:t>
    </dgm:pt>
    <dgm:pt modelId="{3FE43A09-7FA9-430A-9A2C-BD8BB8A3FAB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决策模型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1C8A90-C430-46FD-B21C-339809E07A93}" cxnId="{87FE6616-DB01-44C2-8D2E-E658E66F5124}" type="parTrans">
      <dgm:prSet/>
      <dgm:spPr/>
      <dgm:t>
        <a:bodyPr/>
        <a:p>
          <a:endParaRPr lang="zh-CN" altLang="en-US"/>
        </a:p>
      </dgm:t>
    </dgm:pt>
    <dgm:pt modelId="{65E243BC-A999-421C-8C58-849682F62438}" cxnId="{87FE6616-DB01-44C2-8D2E-E658E66F5124}" type="sibTrans">
      <dgm:prSet/>
      <dgm:spPr/>
      <dgm:t>
        <a:bodyPr/>
        <a:p>
          <a:endParaRPr lang="zh-CN" altLang="en-US"/>
        </a:p>
      </dgm:t>
    </dgm:pt>
    <dgm:pt modelId="{3A1A48CD-44C4-47DC-A3C5-2466BA143C5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超参数设置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433644-4DE3-46B2-BAB2-85073FC2CB90}" cxnId="{A670F364-A2A3-45EF-AFBC-006794F81D0B}" type="parTrans">
      <dgm:prSet/>
      <dgm:spPr/>
    </dgm:pt>
    <dgm:pt modelId="{8D5F3A6B-844F-415B-AADB-D8A4899F3795}" cxnId="{A670F364-A2A3-45EF-AFBC-006794F81D0B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972F6D8-7EFC-464C-B8AE-F5DF51BD882D}" srcId="{49F218E0-E72F-4FB4-B861-C83F0E35F934}" destId="{17264811-B842-45CA-8023-890707C56826}" srcOrd="0" destOrd="0" parTransId="{A109D010-9885-4F8F-B8E9-E2C717658764}" sibTransId="{ABC69D63-56ED-48ED-9346-231F6A6139BF}"/>
    <dgm:cxn modelId="{3DCCD081-7A21-4B3F-BBE0-C5164111BBE7}" srcId="{17264811-B842-45CA-8023-890707C56826}" destId="{3A04E1E2-A022-47CE-8997-EF18827AD0A2}" srcOrd="0" destOrd="0" parTransId="{27D8CDC7-1381-4175-B7BB-6022CF4D82E6}" sibTransId="{6093660C-20EB-4964-87F9-BCEC151AEF5F}"/>
    <dgm:cxn modelId="{295131DA-F963-43F4-AF1A-AA389AB29EDE}" srcId="{17264811-B842-45CA-8023-890707C56826}" destId="{AE2DC901-80D8-40B1-8D22-EE683A2DC91B}" srcOrd="1" destOrd="0" parTransId="{5E6C6D53-1442-455F-B676-CF2FFB670977}" sibTransId="{8C10ECD2-B738-4C7C-84FE-0E18806B5D3F}"/>
    <dgm:cxn modelId="{FBA9397D-08C3-45DF-A7DF-7E950D84AE68}" srcId="{17264811-B842-45CA-8023-890707C56826}" destId="{7D8523BE-856A-4455-A11C-92A6D6234755}" srcOrd="2" destOrd="0" parTransId="{927C56AB-007B-468E-AB64-680E7F8752C2}" sibTransId="{4414DC75-4307-4C9C-BF77-75F06EDF99A1}"/>
    <dgm:cxn modelId="{88CC8F9D-55AE-44D5-BFD6-50DB6E5B243B}" srcId="{17264811-B842-45CA-8023-890707C56826}" destId="{399C54AC-C609-4C20-BEB0-C320A5A44CE0}" srcOrd="3" destOrd="0" parTransId="{ACA46938-5987-4443-B49F-4C7EBC5E922F}" sibTransId="{41EA47AF-7402-4BBF-A47B-D8AFDD51C2CD}"/>
    <dgm:cxn modelId="{AE06F9CA-AC8E-4905-A807-821CA2C89CFD}" srcId="{17264811-B842-45CA-8023-890707C56826}" destId="{1706FC73-BD5B-443E-9766-8A95ACFB0B70}" srcOrd="4" destOrd="0" parTransId="{7EF4C978-3D07-4F32-8EE0-6D56CC431319}" sibTransId="{80DDB3CF-236B-48E8-9B4B-87125399FBD4}"/>
    <dgm:cxn modelId="{8A36317E-CF91-4FF9-A201-A6D2B9A46ED9}" srcId="{49F218E0-E72F-4FB4-B861-C83F0E35F934}" destId="{1E2CC1A7-EE79-4C18-A179-CE42EF3B3F4A}" srcOrd="1" destOrd="0" parTransId="{4420C36B-7FD0-41F4-845A-9000C47B4900}" sibTransId="{1BAAE311-27E8-4383-9AB4-C15DA1D4E64A}"/>
    <dgm:cxn modelId="{41AE855E-A240-4F10-9F44-16FD0B011BF2}" srcId="{1E2CC1A7-EE79-4C18-A179-CE42EF3B3F4A}" destId="{99B048AD-4207-4FBF-AC96-32E95F737103}" srcOrd="0" destOrd="1" parTransId="{51D632FF-BB4F-4E18-882E-B48E55588B8F}" sibTransId="{FF53DED4-9E89-47A5-A21C-6C2BA42171BF}"/>
    <dgm:cxn modelId="{6C4E7EAC-3AEE-412F-A4BC-F8E9966CCBB0}" srcId="{1E2CC1A7-EE79-4C18-A179-CE42EF3B3F4A}" destId="{FF43D9C4-F41A-41AE-876C-EC28DDE3DB2C}" srcOrd="1" destOrd="1" parTransId="{34FD0B4F-4168-493C-B4FE-B3A23C410204}" sibTransId="{4311F72E-5633-4AFB-8E15-F805C113CF78}"/>
    <dgm:cxn modelId="{9FE6FC2F-6A16-4A45-AEBA-620FA493E099}" srcId="{1E2CC1A7-EE79-4C18-A179-CE42EF3B3F4A}" destId="{9D997F84-2D28-4244-BC92-89AA4C3EBF03}" srcOrd="2" destOrd="1" parTransId="{44607DC9-3581-41AB-95E9-B3FDB9B2D99B}" sibTransId="{569BE7C8-DE9C-4B21-9059-53EC95A2339E}"/>
    <dgm:cxn modelId="{7423A4F5-B337-487C-A3C6-1B8A93C3BE96}" srcId="{49F218E0-E72F-4FB4-B861-C83F0E35F934}" destId="{A484B16A-D33B-49BA-80C2-13C962B6C989}" srcOrd="2" destOrd="0" parTransId="{57CF6C04-37F5-4AE7-BD5A-88A90D22B7DF}" sibTransId="{A5EBB2B7-A37E-4898-A92E-017C79366253}"/>
    <dgm:cxn modelId="{87FE6616-DB01-44C2-8D2E-E658E66F5124}" srcId="{A484B16A-D33B-49BA-80C2-13C962B6C989}" destId="{3FE43A09-7FA9-430A-9A2C-BD8BB8A3FABC}" srcOrd="0" destOrd="2" parTransId="{681C8A90-C430-46FD-B21C-339809E07A93}" sibTransId="{65E243BC-A999-421C-8C58-849682F62438}"/>
    <dgm:cxn modelId="{A670F364-A2A3-45EF-AFBC-006794F81D0B}" srcId="{A484B16A-D33B-49BA-80C2-13C962B6C989}" destId="{3A1A48CD-44C4-47DC-A3C5-2466BA143C5A}" srcOrd="1" destOrd="2" parTransId="{36433644-4DE3-46B2-BAB2-85073FC2CB90}" sibTransId="{8D5F3A6B-844F-415B-AADB-D8A4899F3795}"/>
    <dgm:cxn modelId="{70C54410-0DA3-45A6-A185-4C2740772794}" type="presOf" srcId="{49F218E0-E72F-4FB4-B861-C83F0E35F934}" destId="{7CF2E237-A323-4932-9A99-5C3801C407F7}" srcOrd="0" destOrd="0" presId="urn:microsoft.com/office/officeart/2005/8/layout/hList1"/>
    <dgm:cxn modelId="{959EAED1-0DE4-4372-AB6B-565C1F5E8279}" type="presParOf" srcId="{7CF2E237-A323-4932-9A99-5C3801C407F7}" destId="{600174B3-3EC6-4ED8-9A64-BCC193972B36}" srcOrd="0" destOrd="0" presId="urn:microsoft.com/office/officeart/2005/8/layout/hList1"/>
    <dgm:cxn modelId="{EEC70278-EC0A-426D-A878-761CE6355A83}" type="presParOf" srcId="{600174B3-3EC6-4ED8-9A64-BCC193972B36}" destId="{27C3B081-C62D-4789-ACCC-6B5C4C4AC593}" srcOrd="0" destOrd="0" presId="urn:microsoft.com/office/officeart/2005/8/layout/hList1"/>
    <dgm:cxn modelId="{C642BDF1-5434-4087-B89D-9A0BFCECE4A0}" type="presOf" srcId="{17264811-B842-45CA-8023-890707C56826}" destId="{27C3B081-C62D-4789-ACCC-6B5C4C4AC593}" srcOrd="0" destOrd="0" presId="urn:microsoft.com/office/officeart/2005/8/layout/hList1"/>
    <dgm:cxn modelId="{AF6153DD-8946-423D-9651-7B786C2EEDD9}" type="presParOf" srcId="{600174B3-3EC6-4ED8-9A64-BCC193972B36}" destId="{EF7A3F2B-0DDF-464D-BB82-2FD9B2735E45}" srcOrd="1" destOrd="0" presId="urn:microsoft.com/office/officeart/2005/8/layout/hList1"/>
    <dgm:cxn modelId="{47018685-1959-4577-AD31-EE8ED6440B1A}" type="presOf" srcId="{3A04E1E2-A022-47CE-8997-EF18827AD0A2}" destId="{EF7A3F2B-0DDF-464D-BB82-2FD9B2735E45}" srcOrd="0" destOrd="0" presId="urn:microsoft.com/office/officeart/2005/8/layout/hList1"/>
    <dgm:cxn modelId="{89A1A0F5-64CE-4C28-917F-D0A1504E6996}" type="presOf" srcId="{AE2DC901-80D8-40B1-8D22-EE683A2DC91B}" destId="{EF7A3F2B-0DDF-464D-BB82-2FD9B2735E45}" srcOrd="0" destOrd="1" presId="urn:microsoft.com/office/officeart/2005/8/layout/hList1"/>
    <dgm:cxn modelId="{4B034D04-7D69-4132-B150-B30B5D1A6129}" type="presOf" srcId="{7D8523BE-856A-4455-A11C-92A6D6234755}" destId="{EF7A3F2B-0DDF-464D-BB82-2FD9B2735E45}" srcOrd="0" destOrd="2" presId="urn:microsoft.com/office/officeart/2005/8/layout/hList1"/>
    <dgm:cxn modelId="{96562ECA-D3AB-437A-8B33-B1449DC3C5A0}" type="presOf" srcId="{399C54AC-C609-4C20-BEB0-C320A5A44CE0}" destId="{EF7A3F2B-0DDF-464D-BB82-2FD9B2735E45}" srcOrd="0" destOrd="3" presId="urn:microsoft.com/office/officeart/2005/8/layout/hList1"/>
    <dgm:cxn modelId="{77D1E259-C55A-4EAF-B674-8BEACB9E680C}" type="presOf" srcId="{1706FC73-BD5B-443E-9766-8A95ACFB0B70}" destId="{EF7A3F2B-0DDF-464D-BB82-2FD9B2735E45}" srcOrd="0" destOrd="4" presId="urn:microsoft.com/office/officeart/2005/8/layout/hList1"/>
    <dgm:cxn modelId="{2CD7EEA1-FCC6-440D-9D3B-232E3F979A51}" type="presParOf" srcId="{7CF2E237-A323-4932-9A99-5C3801C407F7}" destId="{74BFF946-DBE8-4C9C-BE94-FFDC86C27C98}" srcOrd="1" destOrd="0" presId="urn:microsoft.com/office/officeart/2005/8/layout/hList1"/>
    <dgm:cxn modelId="{686902D0-F205-4376-8B47-EAB1B3DFD4B9}" type="presParOf" srcId="{7CF2E237-A323-4932-9A99-5C3801C407F7}" destId="{F09E7C67-D483-4458-8932-ED733A6AD0BE}" srcOrd="2" destOrd="0" presId="urn:microsoft.com/office/officeart/2005/8/layout/hList1"/>
    <dgm:cxn modelId="{F17E36E0-2A0B-4E4D-AE3D-4289C3E033E8}" type="presParOf" srcId="{F09E7C67-D483-4458-8932-ED733A6AD0BE}" destId="{F8668B23-714E-4127-97FC-1CD6337621BE}" srcOrd="0" destOrd="2" presId="urn:microsoft.com/office/officeart/2005/8/layout/hList1"/>
    <dgm:cxn modelId="{D5CB3CB9-6AD2-4B21-940B-4D5C7347F934}" type="presOf" srcId="{1E2CC1A7-EE79-4C18-A179-CE42EF3B3F4A}" destId="{F8668B23-714E-4127-97FC-1CD6337621BE}" srcOrd="0" destOrd="0" presId="urn:microsoft.com/office/officeart/2005/8/layout/hList1"/>
    <dgm:cxn modelId="{2A8C9584-F255-43AE-9DAE-4BBEC951AAA1}" type="presParOf" srcId="{F09E7C67-D483-4458-8932-ED733A6AD0BE}" destId="{DBD11FAB-8B7F-4F8A-8171-934118D8A205}" srcOrd="1" destOrd="2" presId="urn:microsoft.com/office/officeart/2005/8/layout/hList1"/>
    <dgm:cxn modelId="{474D4D7C-CC64-46BE-AD96-5A0731A9BF01}" type="presOf" srcId="{99B048AD-4207-4FBF-AC96-32E95F737103}" destId="{DBD11FAB-8B7F-4F8A-8171-934118D8A205}" srcOrd="0" destOrd="0" presId="urn:microsoft.com/office/officeart/2005/8/layout/hList1"/>
    <dgm:cxn modelId="{B9DCEE33-428B-4EF6-8AA2-5D0CC7B74011}" type="presOf" srcId="{FF43D9C4-F41A-41AE-876C-EC28DDE3DB2C}" destId="{DBD11FAB-8B7F-4F8A-8171-934118D8A205}" srcOrd="0" destOrd="1" presId="urn:microsoft.com/office/officeart/2005/8/layout/hList1"/>
    <dgm:cxn modelId="{BC4250C5-7365-45E5-8E91-0B6BCFF05BC6}" type="presOf" srcId="{9D997F84-2D28-4244-BC92-89AA4C3EBF03}" destId="{DBD11FAB-8B7F-4F8A-8171-934118D8A205}" srcOrd="0" destOrd="2" presId="urn:microsoft.com/office/officeart/2005/8/layout/hList1"/>
    <dgm:cxn modelId="{B7BE1994-8D5F-4C0E-807F-92B8369DB313}" type="presParOf" srcId="{7CF2E237-A323-4932-9A99-5C3801C407F7}" destId="{D35F3378-C772-4716-BE81-93512F9BEC82}" srcOrd="3" destOrd="0" presId="urn:microsoft.com/office/officeart/2005/8/layout/hList1"/>
    <dgm:cxn modelId="{84D52584-9D00-400E-804E-EF9E588C331D}" type="presParOf" srcId="{7CF2E237-A323-4932-9A99-5C3801C407F7}" destId="{AF734243-87E9-4C66-B7B8-A3E0E4E6C1E3}" srcOrd="4" destOrd="0" presId="urn:microsoft.com/office/officeart/2005/8/layout/hList1"/>
    <dgm:cxn modelId="{7A3BE56D-9788-4ECA-9181-61AEA9AE0FB3}" type="presParOf" srcId="{AF734243-87E9-4C66-B7B8-A3E0E4E6C1E3}" destId="{85F0829B-F0D0-4040-B2D6-0D289700BD62}" srcOrd="0" destOrd="4" presId="urn:microsoft.com/office/officeart/2005/8/layout/hList1"/>
    <dgm:cxn modelId="{C778227D-AEC3-45DE-B8E6-C025CF0AFF87}" type="presOf" srcId="{A484B16A-D33B-49BA-80C2-13C962B6C989}" destId="{85F0829B-F0D0-4040-B2D6-0D289700BD62}" srcOrd="0" destOrd="0" presId="urn:microsoft.com/office/officeart/2005/8/layout/hList1"/>
    <dgm:cxn modelId="{F389D118-1E3F-4277-B8FE-B3A3D9122EF0}" type="presParOf" srcId="{AF734243-87E9-4C66-B7B8-A3E0E4E6C1E3}" destId="{8E8B5376-0863-491C-83DC-52E304B5A1D3}" srcOrd="1" destOrd="4" presId="urn:microsoft.com/office/officeart/2005/8/layout/hList1"/>
    <dgm:cxn modelId="{1CAE7298-0D48-4393-8B0D-ABAC3F499D1D}" type="presOf" srcId="{3FE43A09-7FA9-430A-9A2C-BD8BB8A3FABC}" destId="{8E8B5376-0863-491C-83DC-52E304B5A1D3}" srcOrd="0" destOrd="0" presId="urn:microsoft.com/office/officeart/2005/8/layout/hList1"/>
    <dgm:cxn modelId="{71212D95-BC8E-4B22-A51A-3A834A2B3E41}" type="presOf" srcId="{3A1A48CD-44C4-47DC-A3C5-2466BA143C5A}" destId="{8E8B5376-0863-491C-83DC-52E304B5A1D3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17264811-B842-45CA-8023-890707C5682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目标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9D010-9885-4F8F-B8E9-E2C717658764}" cxnId="{2B2DDA31-87F2-42CD-82A7-6FD46CF48DA1}" type="parTrans">
      <dgm:prSet/>
      <dgm:spPr/>
      <dgm:t>
        <a:bodyPr/>
        <a:p>
          <a:endParaRPr lang="zh-CN" altLang="en-US"/>
        </a:p>
      </dgm:t>
    </dgm:pt>
    <dgm:pt modelId="{ABC69D63-56ED-48ED-9346-231F6A6139BF}" cxnId="{2B2DDA31-87F2-42CD-82A7-6FD46CF48DA1}" type="sibTrans">
      <dgm:prSet/>
      <dgm:spPr/>
      <dgm:t>
        <a:bodyPr/>
        <a:p>
          <a:endParaRPr lang="zh-CN" altLang="en-US"/>
        </a:p>
      </dgm:t>
    </dgm:pt>
    <dgm:pt modelId="{3A04E1E2-A022-47CE-8997-EF18827AD0A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误差平方和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D8CDC7-1381-4175-B7BB-6022CF4D82E6}" cxnId="{120A150D-E0DF-474B-8111-D14A83E29E38}" type="parTrans">
      <dgm:prSet/>
      <dgm:spPr/>
      <dgm:t>
        <a:bodyPr/>
        <a:p>
          <a:endParaRPr lang="zh-CN" altLang="en-US"/>
        </a:p>
      </dgm:t>
    </dgm:pt>
    <dgm:pt modelId="{6093660C-20EB-4964-87F9-BCEC151AEF5F}" cxnId="{120A150D-E0DF-474B-8111-D14A83E29E38}" type="sibTrans">
      <dgm:prSet/>
      <dgm:spPr/>
      <dgm:t>
        <a:bodyPr/>
        <a:p>
          <a:endParaRPr lang="zh-CN" altLang="en-US"/>
        </a:p>
      </dgm:t>
    </dgm:pt>
    <dgm:pt modelId="{8335BEA2-0DEB-4F1C-9353-32EE256E1E5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似然函数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469C3-1006-41D3-AA96-7BA5F3DD9C0C}" cxnId="{85A9C163-15BF-4DE6-856C-682969DBCC3A}" type="parTrans">
      <dgm:prSet/>
      <dgm:spPr/>
    </dgm:pt>
    <dgm:pt modelId="{6827BB06-C8C5-488A-8099-E0253E1D7AE0}" cxnId="{85A9C163-15BF-4DE6-856C-682969DBCC3A}" type="sibTrans">
      <dgm:prSet/>
      <dgm:spPr/>
    </dgm:pt>
    <dgm:pt modelId="{1E2CC1A7-EE79-4C18-A179-CE42EF3B3F4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学习算法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0C36B-7FD0-41F4-845A-9000C47B4900}" cxnId="{8A61CBD8-E51D-4B4D-92EC-45094C0474EA}" type="parTrans">
      <dgm:prSet/>
      <dgm:spPr/>
      <dgm:t>
        <a:bodyPr/>
        <a:p>
          <a:endParaRPr lang="zh-CN" altLang="en-US"/>
        </a:p>
      </dgm:t>
    </dgm:pt>
    <dgm:pt modelId="{1BAAE311-27E8-4383-9AB4-C15DA1D4E64A}" cxnId="{8A61CBD8-E51D-4B4D-92EC-45094C0474EA}" type="sibTrans">
      <dgm:prSet/>
      <dgm:spPr/>
      <dgm:t>
        <a:bodyPr/>
        <a:p>
          <a:endParaRPr lang="zh-CN" altLang="en-US"/>
        </a:p>
      </dgm:t>
    </dgm:pt>
    <dgm:pt modelId="{99B048AD-4207-4FBF-AC96-32E95F73710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参数计算式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D632FF-BB4F-4E18-882E-B48E55588B8F}" cxnId="{50F4961E-789D-48E9-B5BE-09F4114CE2D2}" type="parTrans">
      <dgm:prSet/>
      <dgm:spPr/>
      <dgm:t>
        <a:bodyPr/>
        <a:p>
          <a:endParaRPr lang="zh-CN" altLang="en-US"/>
        </a:p>
      </dgm:t>
    </dgm:pt>
    <dgm:pt modelId="{FF53DED4-9E89-47A5-A21C-6C2BA42171BF}" cxnId="{50F4961E-789D-48E9-B5BE-09F4114CE2D2}" type="sibTrans">
      <dgm:prSet/>
      <dgm:spPr/>
      <dgm:t>
        <a:bodyPr/>
        <a:p>
          <a:endParaRPr lang="zh-CN" altLang="en-US"/>
        </a:p>
      </dgm:t>
    </dgm:pt>
    <dgm:pt modelId="{C94396B5-8134-42DD-BEE3-3431E4414B2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梯度下降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的参数修正公式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4F5570-ADBA-444C-B408-FE0DCF5AB293}" cxnId="{86226A71-107E-4C5B-87E2-AC84E5664170}" type="parTrans">
      <dgm:prSet/>
      <dgm:spPr/>
    </dgm:pt>
    <dgm:pt modelId="{8D68A6DE-CD3C-4AF5-A756-5559C2708FCC}" cxnId="{86226A71-107E-4C5B-87E2-AC84E5664170}" type="sibTrans">
      <dgm:prSet/>
      <dgm:spPr/>
    </dgm:pt>
    <dgm:pt modelId="{C1EAC3D0-57C7-4759-8271-6219375E52A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 u="heavy">
              <a:latin typeface="微软雅黑" panose="020B0503020204020204" pitchFamily="34" charset="-122"/>
              <a:ea typeface="微软雅黑" panose="020B0503020204020204" pitchFamily="34" charset="-122"/>
            </a:rPr>
            <a:t>其它优化方法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E546B4-21DD-404C-AFFD-E18E90A13CB7}" cxnId="{F1B32B8D-F621-45FA-B79E-3C887325EEA1}" type="parTrans">
      <dgm:prSet/>
      <dgm:spPr/>
    </dgm:pt>
    <dgm:pt modelId="{FE405C6F-2650-448E-B2B9-6EA1F5D5BCFC}" cxnId="{F1B32B8D-F621-45FA-B79E-3C887325EEA1}" type="sibTrans">
      <dgm:prSet/>
      <dgm:spPr/>
    </dgm:pt>
    <dgm:pt modelId="{C40ACAE3-E7EC-4B27-8E7F-4A68FB7B255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91524F-091C-4916-BBB5-BEC1516E5418}" cxnId="{B957BFE7-3AE0-4622-9A4D-3F8FA95F984C}" type="parTrans">
      <dgm:prSet/>
      <dgm:spPr/>
    </dgm:pt>
    <dgm:pt modelId="{1A149D38-7BE7-4C3E-B2BA-6416CDE1DBAA}" cxnId="{B957BFE7-3AE0-4622-9A4D-3F8FA95F984C}" type="sibTrans">
      <dgm:prSet/>
      <dgm:spPr/>
    </dgm:pt>
    <dgm:pt modelId="{A484B16A-D33B-49BA-80C2-13C962B6C98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学习性能评价</a:t>
          </a: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6C04-37F5-4AE7-BD5A-88A90D22B7DF}" cxnId="{A24AA962-5216-4A22-9856-C9D11933D96F}" type="parTrans">
      <dgm:prSet/>
      <dgm:spPr/>
      <dgm:t>
        <a:bodyPr/>
        <a:p>
          <a:endParaRPr lang="zh-CN" altLang="en-US"/>
        </a:p>
      </dgm:t>
    </dgm:pt>
    <dgm:pt modelId="{A5EBB2B7-A37E-4898-A92E-017C79366253}" cxnId="{A24AA962-5216-4A22-9856-C9D11933D96F}" type="sibTrans">
      <dgm:prSet/>
      <dgm:spPr/>
      <dgm:t>
        <a:bodyPr/>
        <a:p>
          <a:endParaRPr lang="zh-CN" altLang="en-US"/>
        </a:p>
      </dgm:t>
    </dgm:pt>
    <dgm:pt modelId="{3FE43A09-7FA9-430A-9A2C-BD8BB8A3FABC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分类性能评价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1C8A90-C430-46FD-B21C-339809E07A93}" cxnId="{EA4BAA41-A434-43B0-A99B-77E7627C4C30}" type="parTrans">
      <dgm:prSet/>
      <dgm:spPr/>
      <dgm:t>
        <a:bodyPr/>
        <a:p>
          <a:endParaRPr lang="zh-CN" altLang="en-US"/>
        </a:p>
      </dgm:t>
    </dgm:pt>
    <dgm:pt modelId="{65E243BC-A999-421C-8C58-849682F62438}" cxnId="{EA4BAA41-A434-43B0-A99B-77E7627C4C30}" type="sibTrans">
      <dgm:prSet/>
      <dgm:spPr/>
      <dgm:t>
        <a:bodyPr/>
        <a:p>
          <a:endParaRPr lang="zh-CN" altLang="en-US"/>
        </a:p>
      </dgm:t>
    </dgm:pt>
    <dgm:pt modelId="{ED58BA43-5FC3-469A-AC43-631D65F20E4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预测性能评价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257886-2252-4C77-BB2B-6684DCD194E0}" cxnId="{067D33AD-A04F-4447-B3E2-5330B7113078}" type="parTrans">
      <dgm:prSet/>
      <dgm:spPr/>
    </dgm:pt>
    <dgm:pt modelId="{0C4B0927-EBA2-4DA5-AA14-03AA7F675467}" cxnId="{067D33AD-A04F-4447-B3E2-5330B7113078}" type="sibTrans">
      <dgm:prSet/>
      <dgm:spPr/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B2DDA31-87F2-42CD-82A7-6FD46CF48DA1}" srcId="{49F218E0-E72F-4FB4-B861-C83F0E35F934}" destId="{17264811-B842-45CA-8023-890707C56826}" srcOrd="0" destOrd="0" parTransId="{A109D010-9885-4F8F-B8E9-E2C717658764}" sibTransId="{ABC69D63-56ED-48ED-9346-231F6A6139BF}"/>
    <dgm:cxn modelId="{120A150D-E0DF-474B-8111-D14A83E29E38}" srcId="{17264811-B842-45CA-8023-890707C56826}" destId="{3A04E1E2-A022-47CE-8997-EF18827AD0A2}" srcOrd="0" destOrd="0" parTransId="{27D8CDC7-1381-4175-B7BB-6022CF4D82E6}" sibTransId="{6093660C-20EB-4964-87F9-BCEC151AEF5F}"/>
    <dgm:cxn modelId="{85A9C163-15BF-4DE6-856C-682969DBCC3A}" srcId="{17264811-B842-45CA-8023-890707C56826}" destId="{8335BEA2-0DEB-4F1C-9353-32EE256E1E54}" srcOrd="1" destOrd="0" parTransId="{21C469C3-1006-41D3-AA96-7BA5F3DD9C0C}" sibTransId="{6827BB06-C8C5-488A-8099-E0253E1D7AE0}"/>
    <dgm:cxn modelId="{8A61CBD8-E51D-4B4D-92EC-45094C0474EA}" srcId="{49F218E0-E72F-4FB4-B861-C83F0E35F934}" destId="{1E2CC1A7-EE79-4C18-A179-CE42EF3B3F4A}" srcOrd="1" destOrd="0" parTransId="{4420C36B-7FD0-41F4-845A-9000C47B4900}" sibTransId="{1BAAE311-27E8-4383-9AB4-C15DA1D4E64A}"/>
    <dgm:cxn modelId="{50F4961E-789D-48E9-B5BE-09F4114CE2D2}" srcId="{1E2CC1A7-EE79-4C18-A179-CE42EF3B3F4A}" destId="{99B048AD-4207-4FBF-AC96-32E95F737103}" srcOrd="0" destOrd="1" parTransId="{51D632FF-BB4F-4E18-882E-B48E55588B8F}" sibTransId="{FF53DED4-9E89-47A5-A21C-6C2BA42171BF}"/>
    <dgm:cxn modelId="{86226A71-107E-4C5B-87E2-AC84E5664170}" srcId="{1E2CC1A7-EE79-4C18-A179-CE42EF3B3F4A}" destId="{C94396B5-8134-42DD-BEE3-3431E4414B24}" srcOrd="1" destOrd="1" parTransId="{824F5570-ADBA-444C-B408-FE0DCF5AB293}" sibTransId="{8D68A6DE-CD3C-4AF5-A756-5559C2708FCC}"/>
    <dgm:cxn modelId="{F1B32B8D-F621-45FA-B79E-3C887325EEA1}" srcId="{1E2CC1A7-EE79-4C18-A179-CE42EF3B3F4A}" destId="{C1EAC3D0-57C7-4759-8271-6219375E52A0}" srcOrd="2" destOrd="1" parTransId="{25E546B4-21DD-404C-AFFD-E18E90A13CB7}" sibTransId="{FE405C6F-2650-448E-B2B9-6EA1F5D5BCFC}"/>
    <dgm:cxn modelId="{B957BFE7-3AE0-4622-9A4D-3F8FA95F984C}" srcId="{1E2CC1A7-EE79-4C18-A179-CE42EF3B3F4A}" destId="{C40ACAE3-E7EC-4B27-8E7F-4A68FB7B2554}" srcOrd="3" destOrd="1" parTransId="{E791524F-091C-4916-BBB5-BEC1516E5418}" sibTransId="{1A149D38-7BE7-4C3E-B2BA-6416CDE1DBAA}"/>
    <dgm:cxn modelId="{A24AA962-5216-4A22-9856-C9D11933D96F}" srcId="{49F218E0-E72F-4FB4-B861-C83F0E35F934}" destId="{A484B16A-D33B-49BA-80C2-13C962B6C989}" srcOrd="2" destOrd="0" parTransId="{57CF6C04-37F5-4AE7-BD5A-88A90D22B7DF}" sibTransId="{A5EBB2B7-A37E-4898-A92E-017C79366253}"/>
    <dgm:cxn modelId="{EA4BAA41-A434-43B0-A99B-77E7627C4C30}" srcId="{A484B16A-D33B-49BA-80C2-13C962B6C989}" destId="{3FE43A09-7FA9-430A-9A2C-BD8BB8A3FABC}" srcOrd="0" destOrd="2" parTransId="{681C8A90-C430-46FD-B21C-339809E07A93}" sibTransId="{65E243BC-A999-421C-8C58-849682F62438}"/>
    <dgm:cxn modelId="{067D33AD-A04F-4447-B3E2-5330B7113078}" srcId="{A484B16A-D33B-49BA-80C2-13C962B6C989}" destId="{ED58BA43-5FC3-469A-AC43-631D65F20E40}" srcOrd="1" destOrd="2" parTransId="{EC257886-2252-4C77-BB2B-6684DCD194E0}" sibTransId="{0C4B0927-EBA2-4DA5-AA14-03AA7F675467}"/>
    <dgm:cxn modelId="{30C7535E-E87D-404B-B582-DB4FE2AD5D83}" type="presOf" srcId="{49F218E0-E72F-4FB4-B861-C83F0E35F934}" destId="{7CF2E237-A323-4932-9A99-5C3801C407F7}" srcOrd="0" destOrd="0" presId="urn:microsoft.com/office/officeart/2005/8/layout/hList1"/>
    <dgm:cxn modelId="{10CDC54F-E918-4FD1-AD1C-81C6D2DBE2B3}" type="presParOf" srcId="{7CF2E237-A323-4932-9A99-5C3801C407F7}" destId="{600174B3-3EC6-4ED8-9A64-BCC193972B36}" srcOrd="0" destOrd="0" presId="urn:microsoft.com/office/officeart/2005/8/layout/hList1"/>
    <dgm:cxn modelId="{D98FBF68-0557-497D-977B-DE937654816E}" type="presParOf" srcId="{600174B3-3EC6-4ED8-9A64-BCC193972B36}" destId="{27C3B081-C62D-4789-ACCC-6B5C4C4AC593}" srcOrd="0" destOrd="0" presId="urn:microsoft.com/office/officeart/2005/8/layout/hList1"/>
    <dgm:cxn modelId="{5656D025-9D7E-4CCC-944E-9E1814AD8DAF}" type="presOf" srcId="{17264811-B842-45CA-8023-890707C56826}" destId="{27C3B081-C62D-4789-ACCC-6B5C4C4AC593}" srcOrd="0" destOrd="0" presId="urn:microsoft.com/office/officeart/2005/8/layout/hList1"/>
    <dgm:cxn modelId="{876F67B6-BC0B-486E-85F9-2686F24B531E}" type="presParOf" srcId="{600174B3-3EC6-4ED8-9A64-BCC193972B36}" destId="{EF7A3F2B-0DDF-464D-BB82-2FD9B2735E45}" srcOrd="1" destOrd="0" presId="urn:microsoft.com/office/officeart/2005/8/layout/hList1"/>
    <dgm:cxn modelId="{A4326B08-EF5D-48D4-896A-DF048FC89684}" type="presOf" srcId="{3A04E1E2-A022-47CE-8997-EF18827AD0A2}" destId="{EF7A3F2B-0DDF-464D-BB82-2FD9B2735E45}" srcOrd="0" destOrd="0" presId="urn:microsoft.com/office/officeart/2005/8/layout/hList1"/>
    <dgm:cxn modelId="{92AB0441-A33F-4270-BAED-4BC3E53FFBE5}" type="presOf" srcId="{8335BEA2-0DEB-4F1C-9353-32EE256E1E54}" destId="{EF7A3F2B-0DDF-464D-BB82-2FD9B2735E45}" srcOrd="0" destOrd="1" presId="urn:microsoft.com/office/officeart/2005/8/layout/hList1"/>
    <dgm:cxn modelId="{C88B9335-C3FA-43CB-924E-7D8B3B3738F9}" type="presParOf" srcId="{7CF2E237-A323-4932-9A99-5C3801C407F7}" destId="{74BFF946-DBE8-4C9C-BE94-FFDC86C27C98}" srcOrd="1" destOrd="0" presId="urn:microsoft.com/office/officeart/2005/8/layout/hList1"/>
    <dgm:cxn modelId="{3020406D-4B83-4636-974E-65C90A594DA5}" type="presParOf" srcId="{7CF2E237-A323-4932-9A99-5C3801C407F7}" destId="{F09E7C67-D483-4458-8932-ED733A6AD0BE}" srcOrd="2" destOrd="0" presId="urn:microsoft.com/office/officeart/2005/8/layout/hList1"/>
    <dgm:cxn modelId="{6123E7A1-A226-4E74-BF33-30CAF760E1A0}" type="presParOf" srcId="{F09E7C67-D483-4458-8932-ED733A6AD0BE}" destId="{F8668B23-714E-4127-97FC-1CD6337621BE}" srcOrd="0" destOrd="2" presId="urn:microsoft.com/office/officeart/2005/8/layout/hList1"/>
    <dgm:cxn modelId="{64A82C64-AD3D-447D-B835-551F1BA31F07}" type="presOf" srcId="{1E2CC1A7-EE79-4C18-A179-CE42EF3B3F4A}" destId="{F8668B23-714E-4127-97FC-1CD6337621BE}" srcOrd="0" destOrd="0" presId="urn:microsoft.com/office/officeart/2005/8/layout/hList1"/>
    <dgm:cxn modelId="{CA656610-BFF2-4629-A530-BD00E30A9625}" type="presParOf" srcId="{F09E7C67-D483-4458-8932-ED733A6AD0BE}" destId="{DBD11FAB-8B7F-4F8A-8171-934118D8A205}" srcOrd="1" destOrd="2" presId="urn:microsoft.com/office/officeart/2005/8/layout/hList1"/>
    <dgm:cxn modelId="{2E58152F-0DF4-42F8-B0BD-EB38BBA36363}" type="presOf" srcId="{99B048AD-4207-4FBF-AC96-32E95F737103}" destId="{DBD11FAB-8B7F-4F8A-8171-934118D8A205}" srcOrd="0" destOrd="0" presId="urn:microsoft.com/office/officeart/2005/8/layout/hList1"/>
    <dgm:cxn modelId="{86EFE618-0CF9-45CE-BE12-0167EAB1D41A}" type="presOf" srcId="{C94396B5-8134-42DD-BEE3-3431E4414B24}" destId="{DBD11FAB-8B7F-4F8A-8171-934118D8A205}" srcOrd="0" destOrd="1" presId="urn:microsoft.com/office/officeart/2005/8/layout/hList1"/>
    <dgm:cxn modelId="{882BA37D-2C38-45BC-9595-3B85EE97DBAE}" type="presOf" srcId="{C1EAC3D0-57C7-4759-8271-6219375E52A0}" destId="{DBD11FAB-8B7F-4F8A-8171-934118D8A205}" srcOrd="0" destOrd="2" presId="urn:microsoft.com/office/officeart/2005/8/layout/hList1"/>
    <dgm:cxn modelId="{033923A7-2FD0-4E5D-8670-CAE8121192D9}" type="presOf" srcId="{C40ACAE3-E7EC-4B27-8E7F-4A68FB7B2554}" destId="{DBD11FAB-8B7F-4F8A-8171-934118D8A205}" srcOrd="0" destOrd="3" presId="urn:microsoft.com/office/officeart/2005/8/layout/hList1"/>
    <dgm:cxn modelId="{65636FBA-E252-4A72-8776-E4374F5595AE}" type="presParOf" srcId="{7CF2E237-A323-4932-9A99-5C3801C407F7}" destId="{D35F3378-C772-4716-BE81-93512F9BEC82}" srcOrd="3" destOrd="0" presId="urn:microsoft.com/office/officeart/2005/8/layout/hList1"/>
    <dgm:cxn modelId="{D65930DD-F4C9-4EFB-9231-E60909650FBE}" type="presParOf" srcId="{7CF2E237-A323-4932-9A99-5C3801C407F7}" destId="{AF734243-87E9-4C66-B7B8-A3E0E4E6C1E3}" srcOrd="4" destOrd="0" presId="urn:microsoft.com/office/officeart/2005/8/layout/hList1"/>
    <dgm:cxn modelId="{B9C34397-3EA7-401E-B87B-85A193351E7C}" type="presParOf" srcId="{AF734243-87E9-4C66-B7B8-A3E0E4E6C1E3}" destId="{85F0829B-F0D0-4040-B2D6-0D289700BD62}" srcOrd="0" destOrd="4" presId="urn:microsoft.com/office/officeart/2005/8/layout/hList1"/>
    <dgm:cxn modelId="{44212A2C-2F22-428E-9376-ED03B2FDAFEE}" type="presOf" srcId="{A484B16A-D33B-49BA-80C2-13C962B6C989}" destId="{85F0829B-F0D0-4040-B2D6-0D289700BD62}" srcOrd="0" destOrd="0" presId="urn:microsoft.com/office/officeart/2005/8/layout/hList1"/>
    <dgm:cxn modelId="{00741CF0-603D-4EDF-8465-976133EC8882}" type="presParOf" srcId="{AF734243-87E9-4C66-B7B8-A3E0E4E6C1E3}" destId="{8E8B5376-0863-491C-83DC-52E304B5A1D3}" srcOrd="1" destOrd="4" presId="urn:microsoft.com/office/officeart/2005/8/layout/hList1"/>
    <dgm:cxn modelId="{B6FE74AE-A7EE-4073-A2B4-350E7BF1528D}" type="presOf" srcId="{3FE43A09-7FA9-430A-9A2C-BD8BB8A3FABC}" destId="{8E8B5376-0863-491C-83DC-52E304B5A1D3}" srcOrd="0" destOrd="0" presId="urn:microsoft.com/office/officeart/2005/8/layout/hList1"/>
    <dgm:cxn modelId="{EE68100A-B803-4297-9E3C-1B9056B96D2A}" type="presOf" srcId="{ED58BA43-5FC3-469A-AC43-631D65F20E40}" destId="{8E8B5376-0863-491C-83DC-52E304B5A1D3}" srcOrd="0" destOrd="1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56910" cy="2717165"/>
        <a:chOff x="0" y="0"/>
        <a:chExt cx="5756910" cy="271716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0"/>
          <a:ext cx="1755155" cy="53632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数据预处理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1755155" cy="536321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536321"/>
          <a:ext cx="1755155" cy="218084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去除唯一值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异常值处理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缺失值处理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特征标准化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特征编码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6321"/>
        <a:ext cx="1755155" cy="2180844"/>
      </dsp:txXfrm>
    </dsp:sp>
    <dsp:sp modelId="{F8668B23-714E-4127-97FC-1CD6337621BE}">
      <dsp:nvSpPr>
        <dsp:cNvPr id="5" name="矩形 4"/>
        <dsp:cNvSpPr/>
      </dsp:nvSpPr>
      <dsp:spPr bwMode="white">
        <a:xfrm>
          <a:off x="2000877" y="0"/>
          <a:ext cx="1755155" cy="53632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特征工程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0877" y="0"/>
        <a:ext cx="1755155" cy="536321"/>
      </dsp:txXfrm>
    </dsp:sp>
    <dsp:sp modelId="{DBD11FAB-8B7F-4F8A-8171-934118D8A205}">
      <dsp:nvSpPr>
        <dsp:cNvPr id="6" name="矩形 5"/>
        <dsp:cNvSpPr/>
      </dsp:nvSpPr>
      <dsp:spPr bwMode="white">
        <a:xfrm>
          <a:off x="2000877" y="536321"/>
          <a:ext cx="1755155" cy="218084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特征选择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特征抽取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特征构建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0877" y="536321"/>
        <a:ext cx="1755155" cy="2180844"/>
      </dsp:txXfrm>
    </dsp:sp>
    <dsp:sp modelId="{85F0829B-F0D0-4040-B2D6-0D289700BD62}">
      <dsp:nvSpPr>
        <dsp:cNvPr id="7" name="矩形 6"/>
        <dsp:cNvSpPr/>
      </dsp:nvSpPr>
      <dsp:spPr bwMode="white">
        <a:xfrm>
          <a:off x="4001755" y="0"/>
          <a:ext cx="1755155" cy="53632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模型选择</a:t>
          </a:r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01755" y="0"/>
        <a:ext cx="1755155" cy="536321"/>
      </dsp:txXfrm>
    </dsp:sp>
    <dsp:sp modelId="{8E8B5376-0863-491C-83DC-52E304B5A1D3}">
      <dsp:nvSpPr>
        <dsp:cNvPr id="8" name="矩形 7"/>
        <dsp:cNvSpPr/>
      </dsp:nvSpPr>
      <dsp:spPr bwMode="white">
        <a:xfrm>
          <a:off x="4001755" y="536321"/>
          <a:ext cx="1755155" cy="218084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决策模型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超参数设置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01755" y="536321"/>
        <a:ext cx="1755155" cy="2180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56910" cy="2717165"/>
        <a:chOff x="0" y="0"/>
        <a:chExt cx="5756910" cy="2717165"/>
      </a:xfrm>
    </dsp:grpSpPr>
    <dsp:sp modelId="{27C3B081-C62D-4789-ACCC-6B5C4C4AC593}">
      <dsp:nvSpPr>
        <dsp:cNvPr id="3" name="矩形 2"/>
        <dsp:cNvSpPr/>
      </dsp:nvSpPr>
      <dsp:spPr bwMode="white">
        <a:xfrm>
          <a:off x="0" y="0"/>
          <a:ext cx="1755155" cy="53632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数据预处理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1755155" cy="536321"/>
      </dsp:txXfrm>
    </dsp:sp>
    <dsp:sp modelId="{EF7A3F2B-0DDF-464D-BB82-2FD9B2735E45}">
      <dsp:nvSpPr>
        <dsp:cNvPr id="4" name="矩形 3"/>
        <dsp:cNvSpPr/>
      </dsp:nvSpPr>
      <dsp:spPr bwMode="white">
        <a:xfrm>
          <a:off x="0" y="536321"/>
          <a:ext cx="1755155" cy="218084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去除唯一值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异常值处理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缺失值处理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特征标准化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特征编码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6321"/>
        <a:ext cx="1755155" cy="2180844"/>
      </dsp:txXfrm>
    </dsp:sp>
    <dsp:sp modelId="{F8668B23-714E-4127-97FC-1CD6337621BE}">
      <dsp:nvSpPr>
        <dsp:cNvPr id="5" name="矩形 4"/>
        <dsp:cNvSpPr/>
      </dsp:nvSpPr>
      <dsp:spPr bwMode="white">
        <a:xfrm>
          <a:off x="2000877" y="0"/>
          <a:ext cx="1755155" cy="53632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特征工程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0877" y="0"/>
        <a:ext cx="1755155" cy="536321"/>
      </dsp:txXfrm>
    </dsp:sp>
    <dsp:sp modelId="{DBD11FAB-8B7F-4F8A-8171-934118D8A205}">
      <dsp:nvSpPr>
        <dsp:cNvPr id="6" name="矩形 5"/>
        <dsp:cNvSpPr/>
      </dsp:nvSpPr>
      <dsp:spPr bwMode="white">
        <a:xfrm>
          <a:off x="2000877" y="536321"/>
          <a:ext cx="1755155" cy="218084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特征选择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特征抽取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特征构建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0877" y="536321"/>
        <a:ext cx="1755155" cy="2180844"/>
      </dsp:txXfrm>
    </dsp:sp>
    <dsp:sp modelId="{85F0829B-F0D0-4040-B2D6-0D289700BD62}">
      <dsp:nvSpPr>
        <dsp:cNvPr id="7" name="矩形 6"/>
        <dsp:cNvSpPr/>
      </dsp:nvSpPr>
      <dsp:spPr bwMode="white">
        <a:xfrm>
          <a:off x="4001755" y="0"/>
          <a:ext cx="1755155" cy="53632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2240" tIns="81280" rIns="142240" bIns="812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模型选择</a:t>
          </a:r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01755" y="0"/>
        <a:ext cx="1755155" cy="536321"/>
      </dsp:txXfrm>
    </dsp:sp>
    <dsp:sp modelId="{8E8B5376-0863-491C-83DC-52E304B5A1D3}">
      <dsp:nvSpPr>
        <dsp:cNvPr id="8" name="矩形 7"/>
        <dsp:cNvSpPr/>
      </dsp:nvSpPr>
      <dsp:spPr bwMode="white">
        <a:xfrm>
          <a:off x="4001755" y="536321"/>
          <a:ext cx="1755155" cy="2180844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决策模型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超参数设置</a:t>
          </a:r>
          <a:endParaRPr lang="zh-CN" altLang="en-US" sz="200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01755" y="536321"/>
        <a:ext cx="1755155" cy="2180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2F3308-5C7C-4D49-AA58-2006585115D2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501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522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563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583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604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624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645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665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686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706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737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757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788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808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880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额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911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额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931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额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972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9933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276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0137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034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054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075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105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126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146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167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187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208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2288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259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280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310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331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3721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392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413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433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4541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317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4745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4950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515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15462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358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4198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TextEdi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ln>
            <a:miter/>
          </a:ln>
        </p:spPr>
      </p:sp>
      <p:sp>
        <p:nvSpPr>
          <p:cNvPr id="4403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4" Type="http://schemas.openxmlformats.org/officeDocument/2006/relationships/theme" Target="../theme/theme10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4" Type="http://schemas.openxmlformats.org/officeDocument/2006/relationships/theme" Target="../theme/theme1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4" Type="http://schemas.openxmlformats.org/officeDocument/2006/relationships/theme" Target="../theme/theme4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4" Type="http://schemas.openxmlformats.org/officeDocument/2006/relationships/theme" Target="../theme/theme5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4" Type="http://schemas.openxmlformats.org/officeDocument/2006/relationships/theme" Target="../theme/theme7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4" Type="http://schemas.openxmlformats.org/officeDocument/2006/relationships/theme" Target="../theme/theme8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1" Type="http://schemas.openxmlformats.org/officeDocument/2006/relationships/theme" Target="../theme/theme9.xml"/><Relationship Id="rId20" Type="http://schemas.openxmlformats.org/officeDocument/2006/relationships/tags" Target="../tags/tag7.xml"/><Relationship Id="rId2" Type="http://schemas.openxmlformats.org/officeDocument/2006/relationships/slideLayout" Target="../slideLayouts/slideLayout89.xml"/><Relationship Id="rId19" Type="http://schemas.openxmlformats.org/officeDocument/2006/relationships/image" Target="../media/image2.jpeg"/><Relationship Id="rId18" Type="http://schemas.openxmlformats.org/officeDocument/2006/relationships/tags" Target="../tags/tag6.xml"/><Relationship Id="rId17" Type="http://schemas.openxmlformats.org/officeDocument/2006/relationships/tags" Target="../tags/tag5.xml"/><Relationship Id="rId16" Type="http://schemas.openxmlformats.org/officeDocument/2006/relationships/tags" Target="../tags/tag4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EA5407-0C27-48AA-95D0-8013C5468146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1024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8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11271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2055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307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4103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51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8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6151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7175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81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0" name="灯片编号占位符 5"/>
          <p:cNvSpPr txBox="1"/>
          <p:nvPr/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algn="ctr" fontAlgn="auto">
              <a:defRPr sz="1200" noProof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9223" name="图片 1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4" name="灯片编号占位符 5"/>
          <p:cNvSpPr txBox="1"/>
          <p:nvPr>
            <p:custDataLst>
              <p:tags r:id="rId20"/>
            </p:custDataLst>
          </p:nvPr>
        </p:nvSpPr>
        <p:spPr>
          <a:xfrm>
            <a:off x="8675688" y="6326188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17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3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3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9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9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23.png"/><Relationship Id="rId1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image" Target="../media/image37.png"/><Relationship Id="rId1" Type="http://schemas.openxmlformats.org/officeDocument/2006/relationships/tags" Target="../tags/tag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4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4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94.xml"/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4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2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7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2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4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5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58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2.xml"/><Relationship Id="rId2" Type="http://schemas.openxmlformats.org/officeDocument/2006/relationships/image" Target="../media/image58.png"/><Relationship Id="rId1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7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715125" y="5205413"/>
            <a:ext cx="382588" cy="366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Y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95263" y="2339975"/>
            <a:ext cx="620713" cy="1905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样本数据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下箭头 6"/>
          <p:cNvSpPr/>
          <p:nvPr/>
        </p:nvSpPr>
        <p:spPr>
          <a:xfrm rot="16200000">
            <a:off x="2557463" y="2209800"/>
            <a:ext cx="403225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下箭头 7"/>
          <p:cNvSpPr/>
          <p:nvPr/>
        </p:nvSpPr>
        <p:spPr>
          <a:xfrm rot="16200000">
            <a:off x="2568575" y="4060825"/>
            <a:ext cx="403225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014663" y="1709738"/>
            <a:ext cx="544513" cy="1577975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训练数据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036888" y="3581400"/>
            <a:ext cx="501650" cy="161131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测试数据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3668713" y="771525"/>
            <a:ext cx="3384550" cy="6096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根据任务选择决策模型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1284288" y="1763713"/>
            <a:ext cx="1196975" cy="323215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数据预处理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4103688" y="1568450"/>
            <a:ext cx="490538" cy="192563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③学习算法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5148263" y="2492375"/>
            <a:ext cx="501650" cy="252571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②决策模型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870744" y="3069431"/>
            <a:ext cx="403225" cy="49053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 rot="16200000">
            <a:off x="3635375" y="2220913"/>
            <a:ext cx="403225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" name="下箭头 18"/>
          <p:cNvSpPr/>
          <p:nvPr/>
        </p:nvSpPr>
        <p:spPr>
          <a:xfrm rot="16200000">
            <a:off x="4671219" y="2623344"/>
            <a:ext cx="401638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下箭头 19"/>
          <p:cNvSpPr/>
          <p:nvPr/>
        </p:nvSpPr>
        <p:spPr>
          <a:xfrm rot="16200000">
            <a:off x="4147344" y="3526631"/>
            <a:ext cx="403225" cy="157956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6194425" y="2547938"/>
            <a:ext cx="500063" cy="238283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④性能评价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7205663" y="2481263"/>
            <a:ext cx="936625" cy="239553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性能满意？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3" name="下箭头 22"/>
          <p:cNvSpPr/>
          <p:nvPr/>
        </p:nvSpPr>
        <p:spPr>
          <a:xfrm rot="16200000">
            <a:off x="5715000" y="3451225"/>
            <a:ext cx="403225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4" name="下箭头 23"/>
          <p:cNvSpPr/>
          <p:nvPr/>
        </p:nvSpPr>
        <p:spPr>
          <a:xfrm rot="16200000">
            <a:off x="6770688" y="3451225"/>
            <a:ext cx="403225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直角上箭头 24"/>
          <p:cNvSpPr/>
          <p:nvPr/>
        </p:nvSpPr>
        <p:spPr>
          <a:xfrm rot="16200000">
            <a:off x="6620669" y="1423194"/>
            <a:ext cx="1485900" cy="620713"/>
          </a:xfrm>
          <a:prstGeom prst="bentUpArrow">
            <a:avLst>
              <a:gd name="adj1" fmla="val 9186"/>
              <a:gd name="adj2" fmla="val 13098"/>
              <a:gd name="adj3" fmla="val 2981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5799931" y="580231"/>
            <a:ext cx="706438" cy="3095625"/>
          </a:xfrm>
          <a:prstGeom prst="bentUpArrow">
            <a:avLst>
              <a:gd name="adj1" fmla="val 9186"/>
              <a:gd name="adj2" fmla="val 13098"/>
              <a:gd name="adj3" fmla="val 2981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7" name="直角上箭头 26"/>
          <p:cNvSpPr/>
          <p:nvPr/>
        </p:nvSpPr>
        <p:spPr>
          <a:xfrm rot="5400000" flipV="1">
            <a:off x="6172200" y="4289425"/>
            <a:ext cx="914400" cy="2155825"/>
          </a:xfrm>
          <a:prstGeom prst="bentUpArrow">
            <a:avLst>
              <a:gd name="adj1" fmla="val 9186"/>
              <a:gd name="adj2" fmla="val 13098"/>
              <a:gd name="adj3" fmla="val 2981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271463" y="4856163"/>
            <a:ext cx="501650" cy="161131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应用数据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9" name="下箭头 28"/>
          <p:cNvSpPr/>
          <p:nvPr/>
        </p:nvSpPr>
        <p:spPr>
          <a:xfrm rot="16200000">
            <a:off x="1082675" y="5221288"/>
            <a:ext cx="239713" cy="88106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336" name="TextBox 29"/>
          <p:cNvSpPr txBox="1"/>
          <p:nvPr/>
        </p:nvSpPr>
        <p:spPr>
          <a:xfrm>
            <a:off x="1436688" y="5356225"/>
            <a:ext cx="773112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1730375" y="4986338"/>
            <a:ext cx="217488" cy="52228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3" name="下箭头 32"/>
          <p:cNvSpPr/>
          <p:nvPr/>
        </p:nvSpPr>
        <p:spPr>
          <a:xfrm rot="16200000">
            <a:off x="3478213" y="4087813"/>
            <a:ext cx="271463" cy="322103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339" name="TextBox 33"/>
          <p:cNvSpPr txBox="1"/>
          <p:nvPr/>
        </p:nvSpPr>
        <p:spPr>
          <a:xfrm>
            <a:off x="5018088" y="5367338"/>
            <a:ext cx="773112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endParaRPr lang="zh-CN" altLang="en-US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5257800" y="5029200"/>
            <a:ext cx="250825" cy="5334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04150" y="1865313"/>
            <a:ext cx="382588" cy="366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5268913" y="1382713"/>
            <a:ext cx="260350" cy="109855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4451350" y="6096000"/>
            <a:ext cx="1916113" cy="6096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⑤问题得解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5268913" y="5834063"/>
            <a:ext cx="239713" cy="26193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0" y="708025"/>
            <a:ext cx="8904288" cy="4516438"/>
          </a:xfrm>
          <a:prstGeom prst="roundRect">
            <a:avLst/>
          </a:prstGeom>
          <a:noFill/>
          <a:ln w="38100">
            <a:solidFill>
              <a:srgbClr val="FB7E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0" y="4670425"/>
            <a:ext cx="9056688" cy="2187575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七角星 41"/>
          <p:cNvSpPr/>
          <p:nvPr/>
        </p:nvSpPr>
        <p:spPr>
          <a:xfrm>
            <a:off x="0" y="696913"/>
            <a:ext cx="1154113" cy="979488"/>
          </a:xfrm>
          <a:prstGeom prst="star7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B7E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B7E0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七角星 42"/>
          <p:cNvSpPr/>
          <p:nvPr/>
        </p:nvSpPr>
        <p:spPr>
          <a:xfrm>
            <a:off x="7380288" y="5878513"/>
            <a:ext cx="1241425" cy="979488"/>
          </a:xfrm>
          <a:prstGeom prst="star7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2"/>
          <p:cNvSpPr txBox="1">
            <a:spLocks noRot="1" noChangeArrowheads="1"/>
          </p:cNvSpPr>
          <p:nvPr/>
        </p:nvSpPr>
        <p:spPr>
          <a:xfrm>
            <a:off x="1042988" y="0"/>
            <a:ext cx="7086600" cy="692150"/>
          </a:xfrm>
          <a:prstGeom prst="rect">
            <a:avLst/>
          </a:prstGeom>
        </p:spPr>
        <p:txBody>
          <a:bodyPr/>
          <a:p>
            <a:pPr marR="0" algn="ctr" defTabSz="914400">
              <a:buClrTx/>
              <a:buSzTx/>
              <a:defRPr/>
            </a:pPr>
            <a:r>
              <a:rPr kumimoji="0" lang="zh-CN" altLang="en-US" sz="4000" b="1" kern="0" cap="none" spc="0" normalizeH="0" baseline="0" noProof="0" dirty="0">
                <a:solidFill>
                  <a:srgbClr val="E9ED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机器学习系统的基本模型</a:t>
            </a:r>
            <a:endParaRPr kumimoji="0" lang="zh-CN" altLang="en-US" sz="4000" b="1" kern="0" cap="none" spc="0" normalizeH="0" baseline="0" noProof="0" dirty="0">
              <a:solidFill>
                <a:srgbClr val="E9ED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5225" y="1981200"/>
            <a:ext cx="6183313" cy="7778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决策树的概念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198909" y="2835275"/>
            <a:ext cx="444137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3538" y="692150"/>
            <a:ext cx="8245475" cy="343852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kumimoji="0" lang="zh-CN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概念学习系统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(Concept Learning System</a:t>
            </a: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CLS) </a:t>
            </a:r>
            <a:endParaRPr kumimoji="0" lang="en-US" altLang="zh-CN" sz="2400" b="1" kern="1200" cap="none" spc="0" normalizeH="0" baseline="0" noProof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概念（Idea；Notion；Concept）是人类在认识过程中，从感性认识上升到理性认识，把所感知的事物的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共同本质特点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抽象出来，加以概括，是自我认知意识的一种表达，形成概念式思维惯性。在人类所认知的思维体系中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最基本的构筑单位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2338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决策树的概念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6475" y="5283200"/>
            <a:ext cx="671513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8638" y="5283200"/>
            <a:ext cx="671513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5400" y="5283200"/>
            <a:ext cx="669925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0100" y="5283200"/>
            <a:ext cx="671513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6475" y="606425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8638" y="606425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5400" y="606425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100" y="606425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3775" y="37084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8638" y="37084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5400" y="37084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50100" y="37084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6475" y="44577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8638" y="44577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75400" y="44577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50100" y="44577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77188" y="5283200"/>
            <a:ext cx="669925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77188" y="606425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77188" y="37084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7188" y="44577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3079750" y="4943475"/>
            <a:ext cx="1266825" cy="339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337" name="文本框 27"/>
          <p:cNvSpPr txBox="1"/>
          <p:nvPr/>
        </p:nvSpPr>
        <p:spPr>
          <a:xfrm>
            <a:off x="4413250" y="3821113"/>
            <a:ext cx="3175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8" name="文本框 28"/>
          <p:cNvSpPr txBox="1"/>
          <p:nvPr/>
        </p:nvSpPr>
        <p:spPr>
          <a:xfrm>
            <a:off x="4346575" y="4570413"/>
            <a:ext cx="48101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39" name="文本框 29"/>
          <p:cNvSpPr txBox="1"/>
          <p:nvPr/>
        </p:nvSpPr>
        <p:spPr>
          <a:xfrm>
            <a:off x="4297363" y="5394325"/>
            <a:ext cx="57943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0" name="文本框 30"/>
          <p:cNvSpPr txBox="1"/>
          <p:nvPr/>
        </p:nvSpPr>
        <p:spPr>
          <a:xfrm>
            <a:off x="4324350" y="6176963"/>
            <a:ext cx="5524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1" name="文本框 31"/>
          <p:cNvSpPr txBox="1"/>
          <p:nvPr/>
        </p:nvSpPr>
        <p:spPr>
          <a:xfrm>
            <a:off x="1055688" y="4332288"/>
            <a:ext cx="1954212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I——%</a:t>
            </a:r>
            <a:endParaRPr lang="en-US" altLang="zh-CN" sz="20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2" name="文本框 32"/>
          <p:cNvSpPr txBox="1"/>
          <p:nvPr/>
        </p:nvSpPr>
        <p:spPr>
          <a:xfrm>
            <a:off x="989013" y="4954588"/>
            <a:ext cx="1801812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II——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3" name="文本框 33"/>
          <p:cNvSpPr txBox="1"/>
          <p:nvPr/>
        </p:nvSpPr>
        <p:spPr>
          <a:xfrm>
            <a:off x="989013" y="5507038"/>
            <a:ext cx="202088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III——*</a:t>
            </a:r>
            <a:endParaRPr lang="en-US" altLang="zh-CN" sz="20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4" name="文本框 34"/>
          <p:cNvSpPr txBox="1"/>
          <p:nvPr/>
        </p:nvSpPr>
        <p:spPr>
          <a:xfrm>
            <a:off x="989013" y="6176963"/>
            <a:ext cx="172243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IV——#</a:t>
            </a:r>
            <a:endParaRPr lang="en-US" altLang="zh-CN" sz="20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3337" grpId="0"/>
      <p:bldP spid="13338" grpId="0"/>
      <p:bldP spid="13339" grpId="0"/>
      <p:bldP spid="13340" grpId="0"/>
      <p:bldP spid="2" grpId="1" animBg="1"/>
      <p:bldP spid="4" grpId="1" animBg="1"/>
      <p:bldP spid="8" grpId="1" animBg="1"/>
      <p:bldP spid="9" grpId="1" animBg="1"/>
      <p:bldP spid="10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1" animBg="1"/>
      <p:bldP spid="26" grpId="1" animBg="1"/>
      <p:bldP spid="13337" grpId="1"/>
      <p:bldP spid="13338" grpId="1"/>
      <p:bldP spid="13339" grpId="1"/>
      <p:bldP spid="13340" grpId="1"/>
      <p:bldP spid="27" grpId="0" animBg="1"/>
      <p:bldP spid="27" grpId="1" animBg="1"/>
      <p:bldP spid="13341" grpId="0"/>
      <p:bldP spid="13342" grpId="0"/>
      <p:bldP spid="13343" grpId="0"/>
      <p:bldP spid="13344" grpId="0"/>
      <p:bldP spid="13341" grpId="1"/>
      <p:bldP spid="13342" grpId="1"/>
      <p:bldP spid="13343" grpId="1"/>
      <p:bldP spid="1334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3538" y="692150"/>
            <a:ext cx="8245475" cy="7620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kumimoji="0" lang="zh-CN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概念学习系统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(Concept Learning System</a:t>
            </a: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CLS) 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2338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决策树的概念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6475" y="5283200"/>
            <a:ext cx="671513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8638" y="5283200"/>
            <a:ext cx="671513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5400" y="5283200"/>
            <a:ext cx="669925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0100" y="5283200"/>
            <a:ext cx="671513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6475" y="606425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8638" y="606425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5400" y="606425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100" y="606425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3775" y="37084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8638" y="37084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5400" y="37084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50100" y="37084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6475" y="44577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8638" y="44577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75400" y="44577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50100" y="4457700"/>
            <a:ext cx="671513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77188" y="5283200"/>
            <a:ext cx="669925" cy="6223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5*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77188" y="606425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77188" y="37084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en-US" altLang="zh-CN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7188" y="4457700"/>
            <a:ext cx="669925" cy="6238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b="1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3021013" y="5394325"/>
            <a:ext cx="1154113" cy="339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649" name="文本框 27"/>
          <p:cNvSpPr txBox="1"/>
          <p:nvPr/>
        </p:nvSpPr>
        <p:spPr>
          <a:xfrm>
            <a:off x="4413250" y="3821113"/>
            <a:ext cx="3175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0" name="文本框 28"/>
          <p:cNvSpPr txBox="1"/>
          <p:nvPr/>
        </p:nvSpPr>
        <p:spPr>
          <a:xfrm>
            <a:off x="4346575" y="4570413"/>
            <a:ext cx="48101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1" name="文本框 29"/>
          <p:cNvSpPr txBox="1"/>
          <p:nvPr/>
        </p:nvSpPr>
        <p:spPr>
          <a:xfrm>
            <a:off x="4297363" y="5394325"/>
            <a:ext cx="57943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2" name="文本框 30"/>
          <p:cNvSpPr txBox="1"/>
          <p:nvPr/>
        </p:nvSpPr>
        <p:spPr>
          <a:xfrm>
            <a:off x="4324350" y="6176963"/>
            <a:ext cx="55245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endParaRPr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箭头 2"/>
          <p:cNvSpPr/>
          <p:nvPr/>
        </p:nvSpPr>
        <p:spPr>
          <a:xfrm rot="10800000">
            <a:off x="3810000" y="2095500"/>
            <a:ext cx="763588" cy="295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90" name="文本框 6"/>
          <p:cNvSpPr txBox="1"/>
          <p:nvPr/>
        </p:nvSpPr>
        <p:spPr>
          <a:xfrm>
            <a:off x="2905125" y="4968875"/>
            <a:ext cx="1508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以数字划分</a:t>
            </a:r>
            <a:endParaRPr lang="zh-CN" altLang="en-US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大括号 10"/>
          <p:cNvSpPr/>
          <p:nvPr/>
        </p:nvSpPr>
        <p:spPr>
          <a:xfrm rot="10800000">
            <a:off x="4667250" y="1652588"/>
            <a:ext cx="209550" cy="1195388"/>
          </a:xfrm>
          <a:prstGeom prst="righ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392" name="文本框 35"/>
          <p:cNvSpPr txBox="1"/>
          <p:nvPr/>
        </p:nvSpPr>
        <p:spPr>
          <a:xfrm>
            <a:off x="363538" y="4327525"/>
            <a:ext cx="2065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1%, 1!, 1*, 1#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3" name="文本框 36"/>
          <p:cNvSpPr txBox="1"/>
          <p:nvPr/>
        </p:nvSpPr>
        <p:spPr>
          <a:xfrm>
            <a:off x="363538" y="4914900"/>
            <a:ext cx="2065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2%, 2!, 2*, 2#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4" name="文本框 37"/>
          <p:cNvSpPr txBox="1"/>
          <p:nvPr/>
        </p:nvSpPr>
        <p:spPr>
          <a:xfrm>
            <a:off x="363538" y="5426075"/>
            <a:ext cx="2065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3%, 3!, 3*, 3#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5" name="文本框 38"/>
          <p:cNvSpPr txBox="1"/>
          <p:nvPr/>
        </p:nvSpPr>
        <p:spPr>
          <a:xfrm>
            <a:off x="363538" y="5905500"/>
            <a:ext cx="2065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4%, 4!, 4*, 4#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弧形箭头 39"/>
          <p:cNvSpPr/>
          <p:nvPr/>
        </p:nvSpPr>
        <p:spPr>
          <a:xfrm rot="10500000" flipH="1">
            <a:off x="180975" y="2965450"/>
            <a:ext cx="509588" cy="12334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5397" name="文本框 40"/>
          <p:cNvSpPr txBox="1"/>
          <p:nvPr/>
        </p:nvSpPr>
        <p:spPr>
          <a:xfrm>
            <a:off x="546100" y="3338513"/>
            <a:ext cx="1509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以符号划分</a:t>
            </a:r>
            <a:endParaRPr lang="zh-CN" altLang="en-US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8" name="文本框 41"/>
          <p:cNvSpPr txBox="1"/>
          <p:nvPr/>
        </p:nvSpPr>
        <p:spPr>
          <a:xfrm>
            <a:off x="447675" y="1471613"/>
            <a:ext cx="973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9" name="文本框 42"/>
          <p:cNvSpPr txBox="1"/>
          <p:nvPr/>
        </p:nvSpPr>
        <p:spPr>
          <a:xfrm>
            <a:off x="447675" y="1839913"/>
            <a:ext cx="973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0" name="文本框 43"/>
          <p:cNvSpPr txBox="1"/>
          <p:nvPr/>
        </p:nvSpPr>
        <p:spPr>
          <a:xfrm>
            <a:off x="363538" y="6392863"/>
            <a:ext cx="2065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5%, 5!, 5*, 5#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1" name="文本框 44"/>
          <p:cNvSpPr txBox="1"/>
          <p:nvPr/>
        </p:nvSpPr>
        <p:spPr>
          <a:xfrm>
            <a:off x="447675" y="2208213"/>
            <a:ext cx="973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2" name="文本框 45"/>
          <p:cNvSpPr txBox="1"/>
          <p:nvPr/>
        </p:nvSpPr>
        <p:spPr>
          <a:xfrm>
            <a:off x="1420813" y="1471613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3" name="文本框 46"/>
          <p:cNvSpPr txBox="1"/>
          <p:nvPr/>
        </p:nvSpPr>
        <p:spPr>
          <a:xfrm>
            <a:off x="1420813" y="1839913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4" name="文本框 47"/>
          <p:cNvSpPr txBox="1"/>
          <p:nvPr/>
        </p:nvSpPr>
        <p:spPr>
          <a:xfrm>
            <a:off x="1420813" y="2208213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5" name="文本框 48"/>
          <p:cNvSpPr txBox="1"/>
          <p:nvPr/>
        </p:nvSpPr>
        <p:spPr>
          <a:xfrm>
            <a:off x="447675" y="2576513"/>
            <a:ext cx="973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6" name="文本框 49"/>
          <p:cNvSpPr txBox="1"/>
          <p:nvPr/>
        </p:nvSpPr>
        <p:spPr>
          <a:xfrm>
            <a:off x="1420813" y="2576513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7" name="文本框 50"/>
          <p:cNvSpPr txBox="1"/>
          <p:nvPr/>
        </p:nvSpPr>
        <p:spPr>
          <a:xfrm>
            <a:off x="2847975" y="1460500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8" name="文本框 51"/>
          <p:cNvSpPr txBox="1"/>
          <p:nvPr/>
        </p:nvSpPr>
        <p:spPr>
          <a:xfrm>
            <a:off x="2847975" y="1828800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9" name="文本框 52"/>
          <p:cNvSpPr txBox="1"/>
          <p:nvPr/>
        </p:nvSpPr>
        <p:spPr>
          <a:xfrm>
            <a:off x="2847975" y="2197100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5*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10" name="文本框 53"/>
          <p:cNvSpPr txBox="1"/>
          <p:nvPr/>
        </p:nvSpPr>
        <p:spPr>
          <a:xfrm>
            <a:off x="2847975" y="2565400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11" name="文本框 54"/>
          <p:cNvSpPr txBox="1"/>
          <p:nvPr/>
        </p:nvSpPr>
        <p:spPr>
          <a:xfrm>
            <a:off x="2392363" y="2058988"/>
            <a:ext cx="9731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  <a:endParaRPr lang="zh-CN" altLang="en-US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412" name="文本框 55"/>
          <p:cNvSpPr txBox="1"/>
          <p:nvPr/>
        </p:nvSpPr>
        <p:spPr>
          <a:xfrm>
            <a:off x="4876800" y="1330325"/>
            <a:ext cx="39243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num=1 or 2 or 3 or 4 or 5 and sign=%   then class I</a:t>
            </a:r>
            <a:endParaRPr lang="en-US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13" name="文本框 56"/>
          <p:cNvSpPr txBox="1"/>
          <p:nvPr/>
        </p:nvSpPr>
        <p:spPr>
          <a:xfrm>
            <a:off x="4876800" y="2438400"/>
            <a:ext cx="39243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num=1 or 2 or 3 or 4 or 5 and sign=#   then class IV</a:t>
            </a:r>
            <a:endParaRPr lang="en-US" altLang="zh-CN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14" name="文本框 57"/>
          <p:cNvSpPr txBox="1"/>
          <p:nvPr/>
        </p:nvSpPr>
        <p:spPr>
          <a:xfrm>
            <a:off x="5045075" y="2022475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  <a:endParaRPr lang="zh-CN" altLang="en-US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390" grpId="0"/>
      <p:bldP spid="27" grpId="1" animBg="1"/>
      <p:bldP spid="15390" grpId="1"/>
      <p:bldP spid="15392" grpId="0"/>
      <p:bldP spid="15393" grpId="0"/>
      <p:bldP spid="15394" grpId="0"/>
      <p:bldP spid="15395" grpId="0"/>
      <p:bldP spid="15400" grpId="0"/>
      <p:bldP spid="15392" grpId="1"/>
      <p:bldP spid="15393" grpId="1"/>
      <p:bldP spid="15394" grpId="1"/>
      <p:bldP spid="15395" grpId="1"/>
      <p:bldP spid="15400" grpId="1"/>
      <p:bldP spid="40" grpId="0" animBg="1"/>
      <p:bldP spid="15397" grpId="0"/>
      <p:bldP spid="40" grpId="1" animBg="1"/>
      <p:bldP spid="15397" grpId="1"/>
      <p:bldP spid="15398" grpId="0"/>
      <p:bldP spid="15399" grpId="0"/>
      <p:bldP spid="15401" grpId="0"/>
      <p:bldP spid="15402" grpId="0"/>
      <p:bldP spid="15403" grpId="0"/>
      <p:bldP spid="15404" grpId="0"/>
      <p:bldP spid="15405" grpId="0"/>
      <p:bldP spid="15406" grpId="0"/>
      <p:bldP spid="15407" grpId="0"/>
      <p:bldP spid="15408" grpId="0"/>
      <p:bldP spid="15409" grpId="0"/>
      <p:bldP spid="15410" grpId="0"/>
      <p:bldP spid="15411" grpId="0"/>
      <p:bldP spid="15398" grpId="1"/>
      <p:bldP spid="15399" grpId="1"/>
      <p:bldP spid="15401" grpId="1"/>
      <p:bldP spid="15402" grpId="1"/>
      <p:bldP spid="15403" grpId="1"/>
      <p:bldP spid="15404" grpId="1"/>
      <p:bldP spid="15405" grpId="1"/>
      <p:bldP spid="15406" grpId="1"/>
      <p:bldP spid="15407" grpId="1"/>
      <p:bldP spid="15408" grpId="1"/>
      <p:bldP spid="15409" grpId="1"/>
      <p:bldP spid="15410" grpId="1"/>
      <p:bldP spid="15411" grpId="1"/>
      <p:bldP spid="3" grpId="0" animBg="1"/>
      <p:bldP spid="11" grpId="0" animBg="1"/>
      <p:bldP spid="15412" grpId="0"/>
      <p:bldP spid="15413" grpId="0"/>
      <p:bldP spid="15414" grpId="0"/>
      <p:bldP spid="3" grpId="1" animBg="1"/>
      <p:bldP spid="11" grpId="1" animBg="1"/>
      <p:bldP spid="15412" grpId="1"/>
      <p:bldP spid="15413" grpId="1"/>
      <p:bldP spid="154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3538" y="692150"/>
            <a:ext cx="8245475" cy="448627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(Decision Tree) </a:t>
            </a:r>
            <a:endParaRPr kumimoji="0" lang="en-US" altLang="zh-CN" sz="2400" b="1" kern="1200" cap="none" spc="0" normalizeH="0" baseline="0" noProof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一种描述概念空间的有效的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归纳推理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办法。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决策树学习是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以实例为基础的归纳学习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从一类无序、无规则的事物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概念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推理出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决策树表示的分类规则。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基于决策树的学习方法可以进行不相关的</a:t>
            </a:r>
            <a:r>
              <a:rPr kumimoji="0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多概念学习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具有简单快捷的优势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已经在各个领域取得广泛应用。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2338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决策树的概念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7663" y="4887913"/>
            <a:ext cx="8132763" cy="1828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决策树类型</a:t>
            </a:r>
            <a:endParaRPr kumimoji="0" lang="zh-CN" altLang="en-US" sz="2400" b="1" kern="1200" cap="none" spc="0" normalizeH="0" baseline="0" noProof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分类树：叶节点对应于一类别；对应于分类问题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50000"/>
              </a:lnSpc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回归树：叶节点对应于一连续值；对应于回归问题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2338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决策树的概念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AutoShape 2" descr="http://t10.baidu.com/it/u=3436376787,1436579371&amp;fm=173&amp;app=25&amp;f=JPEG?w=640&amp;h=353&amp;s=2CE0F813590864CA00FD815A030080F3"/>
          <p:cNvSpPr>
            <a:spLocks noChangeAspect="1"/>
          </p:cNvSpPr>
          <p:nvPr/>
        </p:nvSpPr>
        <p:spPr>
          <a:xfrm>
            <a:off x="144463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0724" name="Picture 3" descr="E:\2019研究生\2019AIPPT\PPT\决策树图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3" y="1589088"/>
            <a:ext cx="8072437" cy="445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椭圆 7"/>
          <p:cNvSpPr/>
          <p:nvPr/>
        </p:nvSpPr>
        <p:spPr>
          <a:xfrm>
            <a:off x="7151688" y="1600200"/>
            <a:ext cx="871538" cy="4349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848600" y="1044575"/>
            <a:ext cx="1044575" cy="327025"/>
          </a:xfrm>
          <a:prstGeom prst="wedgeRoundRectCallout">
            <a:avLst>
              <a:gd name="adj1" fmla="val -52859"/>
              <a:gd name="adj2" fmla="val 12250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根节点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5913" y="1643063"/>
            <a:ext cx="1273175" cy="4365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267200" y="881063"/>
            <a:ext cx="1414463" cy="327025"/>
          </a:xfrm>
          <a:prstGeom prst="wedgeRoundRectCallout">
            <a:avLst>
              <a:gd name="adj1" fmla="val -25167"/>
              <a:gd name="adj2" fmla="val 18250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决策节点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173913" y="5551488"/>
            <a:ext cx="1089025" cy="327025"/>
          </a:xfrm>
          <a:prstGeom prst="wedgeRoundRectCallout">
            <a:avLst>
              <a:gd name="adj1" fmla="val 11525"/>
              <a:gd name="adj2" fmla="val -19083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叶节点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39000" y="4659313"/>
            <a:ext cx="1012825" cy="4238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149975" y="903288"/>
            <a:ext cx="1546225" cy="327025"/>
          </a:xfrm>
          <a:prstGeom prst="wedgeRoundRectCallout">
            <a:avLst>
              <a:gd name="adj1" fmla="val -23602"/>
              <a:gd name="adj2" fmla="val 24916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96000" y="1938338"/>
            <a:ext cx="1012825" cy="4238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454150" y="1352457"/>
            <a:ext cx="5761990" cy="403187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en-US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决策树概述</a:t>
            </a:r>
            <a:endParaRPr kumimoji="0" lang="zh-CN" altLang="en-US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en-US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决策树分类模型</a:t>
            </a:r>
            <a:endParaRPr kumimoji="0" lang="en-US" altLang="zh-CN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3.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信息熵与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4</a:t>
            </a: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算法的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实现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决策树分类模型</a:t>
            </a: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5225" y="1981200"/>
            <a:ext cx="6183313" cy="7778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决策树分类构造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036173" y="2763838"/>
            <a:ext cx="4441371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决策树构造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AutoShape 2" descr="http://t10.baidu.com/it/u=3436376787,1436579371&amp;fm=173&amp;app=25&amp;f=JPEG?w=640&amp;h=353&amp;s=2CE0F813590864CA00FD815A030080F3"/>
          <p:cNvSpPr>
            <a:spLocks noChangeAspect="1"/>
          </p:cNvSpPr>
          <p:nvPr/>
        </p:nvSpPr>
        <p:spPr>
          <a:xfrm>
            <a:off x="144463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063" y="963613"/>
            <a:ext cx="8056563" cy="5170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开始：构建根节点，将所有训练数据都放在根节点，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选择一个特征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，按着这一特征将训练数据集分割成子集；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如果这些子集已经能够被基本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正确分类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，那么构建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叶节点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，并将这些子集分到所对应的叶节点去。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）如果还有子集不能够被正确的分类，那么就对这些子集选择新的特征，继续对其进行分割，构建相应的节点，如此递归进行，直至所有训练数据子集被基本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正确的分类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，或者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没有合适的特征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为止。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）每个子集都被分到叶节点上，即都有了明确的类，这样就生成了一颗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表格 17409"/>
          <p:cNvGraphicFramePr/>
          <p:nvPr/>
        </p:nvGraphicFramePr>
        <p:xfrm>
          <a:off x="0" y="1274763"/>
          <a:ext cx="9109075" cy="4362450"/>
        </p:xfrm>
        <a:graphic>
          <a:graphicData uri="http://schemas.openxmlformats.org/drawingml/2006/table">
            <a:tbl>
              <a:tblPr/>
              <a:tblGrid>
                <a:gridCol w="719138"/>
                <a:gridCol w="728662"/>
                <a:gridCol w="728663"/>
                <a:gridCol w="708025"/>
                <a:gridCol w="730250"/>
                <a:gridCol w="750887"/>
                <a:gridCol w="728663"/>
                <a:gridCol w="827087"/>
                <a:gridCol w="784225"/>
                <a:gridCol w="750888"/>
                <a:gridCol w="1652587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鸡肉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猪肉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牛肉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羊肉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鱼肉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鸡蛋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青菜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番茄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牛奶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健康情况</a:t>
                      </a:r>
                      <a:endParaRPr lang="zh-CN" altLang="en-US" sz="2000" b="1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缺钙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不缺钙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缺钙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不缺钙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缺钙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缺钙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不缺钙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不缺钙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不缺钙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不缺钙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69" name="Text Box 153"/>
          <p:cNvSpPr txBox="1">
            <a:spLocks noChangeArrowheads="1"/>
          </p:cNvSpPr>
          <p:nvPr/>
        </p:nvSpPr>
        <p:spPr bwMode="auto">
          <a:xfrm>
            <a:off x="942975" y="130175"/>
            <a:ext cx="3841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学生膳食结构和缺钙调查表</a:t>
            </a:r>
            <a:endParaRPr kumimoji="0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042988" y="917575"/>
            <a:ext cx="66468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采用的测试属性的顺序不同生成决策树也不一样</a:t>
            </a:r>
            <a:endParaRPr kumimoji="0" lang="zh-CN" altLang="en-US" sz="2400" b="1" kern="1200" cap="none" spc="0" normalizeH="0" baseline="0" noProof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8" name="Oval 8"/>
          <p:cNvSpPr>
            <a:spLocks noChangeArrowheads="1"/>
          </p:cNvSpPr>
          <p:nvPr/>
        </p:nvSpPr>
        <p:spPr bwMode="auto">
          <a:xfrm>
            <a:off x="3848100" y="1774825"/>
            <a:ext cx="8636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1" name="Oval 9"/>
          <p:cNvSpPr/>
          <p:nvPr/>
        </p:nvSpPr>
        <p:spPr>
          <a:xfrm>
            <a:off x="5092700" y="2628900"/>
            <a:ext cx="863600" cy="431800"/>
          </a:xfrm>
          <a:prstGeom prst="ellipse">
            <a:avLst/>
          </a:prstGeom>
          <a:solidFill>
            <a:srgbClr val="FFCCFF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Oval 10"/>
          <p:cNvSpPr/>
          <p:nvPr/>
        </p:nvSpPr>
        <p:spPr>
          <a:xfrm>
            <a:off x="2627313" y="2682875"/>
            <a:ext cx="863600" cy="431800"/>
          </a:xfrm>
          <a:prstGeom prst="ellipse">
            <a:avLst/>
          </a:prstGeom>
          <a:solidFill>
            <a:srgbClr val="FFCCFF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Oval 11"/>
          <p:cNvSpPr/>
          <p:nvPr/>
        </p:nvSpPr>
        <p:spPr>
          <a:xfrm>
            <a:off x="1687513" y="3530600"/>
            <a:ext cx="863600" cy="431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Oval 12"/>
          <p:cNvSpPr/>
          <p:nvPr/>
        </p:nvSpPr>
        <p:spPr>
          <a:xfrm>
            <a:off x="3322638" y="3573463"/>
            <a:ext cx="863600" cy="431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5" name="Oval 13"/>
          <p:cNvSpPr/>
          <p:nvPr/>
        </p:nvSpPr>
        <p:spPr>
          <a:xfrm>
            <a:off x="5214938" y="3546475"/>
            <a:ext cx="863600" cy="431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6" name="Oval 14"/>
          <p:cNvSpPr/>
          <p:nvPr/>
        </p:nvSpPr>
        <p:spPr>
          <a:xfrm>
            <a:off x="6858000" y="3492500"/>
            <a:ext cx="993775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7" name="Oval 15"/>
          <p:cNvSpPr/>
          <p:nvPr/>
        </p:nvSpPr>
        <p:spPr>
          <a:xfrm>
            <a:off x="446088" y="4721225"/>
            <a:ext cx="947737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8" name="Oval 16"/>
          <p:cNvSpPr/>
          <p:nvPr/>
        </p:nvSpPr>
        <p:spPr>
          <a:xfrm>
            <a:off x="1871663" y="4710113"/>
            <a:ext cx="1017587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9" name="Oval 17"/>
          <p:cNvSpPr/>
          <p:nvPr/>
        </p:nvSpPr>
        <p:spPr>
          <a:xfrm>
            <a:off x="3179763" y="4710113"/>
            <a:ext cx="881062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0" name="Oval 18"/>
          <p:cNvSpPr/>
          <p:nvPr/>
        </p:nvSpPr>
        <p:spPr>
          <a:xfrm>
            <a:off x="4271963" y="4699000"/>
            <a:ext cx="963612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1" name="Oval 19"/>
          <p:cNvSpPr/>
          <p:nvPr/>
        </p:nvSpPr>
        <p:spPr>
          <a:xfrm>
            <a:off x="5657850" y="4710113"/>
            <a:ext cx="982663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2" name="Oval 20"/>
          <p:cNvSpPr/>
          <p:nvPr/>
        </p:nvSpPr>
        <p:spPr>
          <a:xfrm>
            <a:off x="7215188" y="4633913"/>
            <a:ext cx="863600" cy="431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3" name="Oval 21"/>
          <p:cNvSpPr/>
          <p:nvPr/>
        </p:nvSpPr>
        <p:spPr>
          <a:xfrm>
            <a:off x="6335713" y="5664200"/>
            <a:ext cx="914400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4" name="Oval 22"/>
          <p:cNvSpPr/>
          <p:nvPr/>
        </p:nvSpPr>
        <p:spPr>
          <a:xfrm>
            <a:off x="7727950" y="5632450"/>
            <a:ext cx="1012825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5" name="Text Box 23"/>
          <p:cNvSpPr txBox="1"/>
          <p:nvPr/>
        </p:nvSpPr>
        <p:spPr>
          <a:xfrm>
            <a:off x="3233738" y="2098675"/>
            <a:ext cx="439737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6" name="Text Box 24"/>
          <p:cNvSpPr txBox="1"/>
          <p:nvPr/>
        </p:nvSpPr>
        <p:spPr>
          <a:xfrm>
            <a:off x="4859338" y="20605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7" name="Line 25"/>
          <p:cNvSpPr/>
          <p:nvPr/>
        </p:nvSpPr>
        <p:spPr>
          <a:xfrm flipH="1">
            <a:off x="3025775" y="2165350"/>
            <a:ext cx="1023938" cy="534988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8" name="Line 26"/>
          <p:cNvSpPr/>
          <p:nvPr/>
        </p:nvSpPr>
        <p:spPr>
          <a:xfrm>
            <a:off x="4498975" y="2176463"/>
            <a:ext cx="1008063" cy="4318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9" name="Line 27"/>
          <p:cNvSpPr/>
          <p:nvPr/>
        </p:nvSpPr>
        <p:spPr>
          <a:xfrm flipH="1">
            <a:off x="2111375" y="3081338"/>
            <a:ext cx="696913" cy="4572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0" name="Line 28"/>
          <p:cNvSpPr/>
          <p:nvPr/>
        </p:nvSpPr>
        <p:spPr>
          <a:xfrm>
            <a:off x="3263900" y="3103563"/>
            <a:ext cx="503238" cy="4445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1" name="Text Box 29"/>
          <p:cNvSpPr txBox="1"/>
          <p:nvPr/>
        </p:nvSpPr>
        <p:spPr>
          <a:xfrm>
            <a:off x="987425" y="39909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2" name="Text Box 30"/>
          <p:cNvSpPr txBox="1"/>
          <p:nvPr/>
        </p:nvSpPr>
        <p:spPr>
          <a:xfrm>
            <a:off x="2224088" y="412432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3" name="Text Box 31"/>
          <p:cNvSpPr txBox="1"/>
          <p:nvPr/>
        </p:nvSpPr>
        <p:spPr>
          <a:xfrm>
            <a:off x="4260850" y="40417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4" name="Text Box 32"/>
          <p:cNvSpPr txBox="1"/>
          <p:nvPr/>
        </p:nvSpPr>
        <p:spPr>
          <a:xfrm>
            <a:off x="6408738" y="29146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5" name="Text Box 34"/>
          <p:cNvSpPr txBox="1"/>
          <p:nvPr/>
        </p:nvSpPr>
        <p:spPr>
          <a:xfrm>
            <a:off x="6532563" y="393541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6" name="Text Box 35"/>
          <p:cNvSpPr txBox="1"/>
          <p:nvPr/>
        </p:nvSpPr>
        <p:spPr>
          <a:xfrm>
            <a:off x="8059738" y="510698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7" name="Line 36"/>
          <p:cNvSpPr/>
          <p:nvPr/>
        </p:nvSpPr>
        <p:spPr>
          <a:xfrm>
            <a:off x="2217738" y="3962400"/>
            <a:ext cx="177800" cy="7397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8" name="Line 37"/>
          <p:cNvSpPr/>
          <p:nvPr/>
        </p:nvSpPr>
        <p:spPr>
          <a:xfrm>
            <a:off x="3995738" y="3933825"/>
            <a:ext cx="739775" cy="7683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9" name="Line 38"/>
          <p:cNvSpPr/>
          <p:nvPr/>
        </p:nvSpPr>
        <p:spPr>
          <a:xfrm>
            <a:off x="5868988" y="3951288"/>
            <a:ext cx="1739900" cy="6635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0" name="Line 39"/>
          <p:cNvSpPr/>
          <p:nvPr/>
        </p:nvSpPr>
        <p:spPr>
          <a:xfrm>
            <a:off x="7764463" y="5065713"/>
            <a:ext cx="498475" cy="5524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1" name="Line 40"/>
          <p:cNvSpPr/>
          <p:nvPr/>
        </p:nvSpPr>
        <p:spPr>
          <a:xfrm>
            <a:off x="5743575" y="3022600"/>
            <a:ext cx="1593850" cy="4826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2" name="Text Box 41"/>
          <p:cNvSpPr txBox="1"/>
          <p:nvPr/>
        </p:nvSpPr>
        <p:spPr>
          <a:xfrm>
            <a:off x="3092450" y="42481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23" name="Text Box 42"/>
          <p:cNvSpPr txBox="1"/>
          <p:nvPr/>
        </p:nvSpPr>
        <p:spPr>
          <a:xfrm>
            <a:off x="2105025" y="299561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24" name="Text Box 43"/>
          <p:cNvSpPr txBox="1"/>
          <p:nvPr/>
        </p:nvSpPr>
        <p:spPr>
          <a:xfrm>
            <a:off x="5141913" y="311943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25" name="Text Box 44"/>
          <p:cNvSpPr txBox="1"/>
          <p:nvPr/>
        </p:nvSpPr>
        <p:spPr>
          <a:xfrm>
            <a:off x="6719888" y="5114925"/>
            <a:ext cx="439737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26" name="Line 45"/>
          <p:cNvSpPr/>
          <p:nvPr/>
        </p:nvSpPr>
        <p:spPr>
          <a:xfrm flipH="1">
            <a:off x="795338" y="3917950"/>
            <a:ext cx="1103312" cy="8064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7" name="Line 46"/>
          <p:cNvSpPr/>
          <p:nvPr/>
        </p:nvSpPr>
        <p:spPr>
          <a:xfrm>
            <a:off x="3563938" y="4005263"/>
            <a:ext cx="71437" cy="70802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8" name="Line 47"/>
          <p:cNvSpPr/>
          <p:nvPr/>
        </p:nvSpPr>
        <p:spPr>
          <a:xfrm>
            <a:off x="5737225" y="3995738"/>
            <a:ext cx="401638" cy="69532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29" name="Line 48"/>
          <p:cNvSpPr/>
          <p:nvPr/>
        </p:nvSpPr>
        <p:spPr>
          <a:xfrm flipH="1">
            <a:off x="6858000" y="5073650"/>
            <a:ext cx="652463" cy="5873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30" name="Line 49"/>
          <p:cNvSpPr/>
          <p:nvPr/>
        </p:nvSpPr>
        <p:spPr>
          <a:xfrm>
            <a:off x="5573713" y="3059113"/>
            <a:ext cx="11112" cy="468312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31" name="Text Box 50"/>
          <p:cNvSpPr txBox="1"/>
          <p:nvPr/>
        </p:nvSpPr>
        <p:spPr>
          <a:xfrm>
            <a:off x="5526088" y="4311650"/>
            <a:ext cx="439737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53"/>
          <p:cNvSpPr txBox="1">
            <a:spLocks noChangeArrowheads="1"/>
          </p:cNvSpPr>
          <p:nvPr/>
        </p:nvSpPr>
        <p:spPr bwMode="auto">
          <a:xfrm>
            <a:off x="942975" y="130175"/>
            <a:ext cx="3841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学生膳食结构和缺钙调查表</a:t>
            </a:r>
            <a:endParaRPr kumimoji="0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35950" y="1760538"/>
            <a:ext cx="749300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鸡肉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725" y="2608263"/>
            <a:ext cx="749300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猪肉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224838" y="3468688"/>
            <a:ext cx="749300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24838" y="4503738"/>
            <a:ext cx="749300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羊肉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937" name="Text Box 35"/>
          <p:cNvSpPr txBox="1"/>
          <p:nvPr/>
        </p:nvSpPr>
        <p:spPr>
          <a:xfrm>
            <a:off x="3433763" y="30384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38" name="Oval 11"/>
          <p:cNvSpPr/>
          <p:nvPr/>
        </p:nvSpPr>
        <p:spPr>
          <a:xfrm>
            <a:off x="374650" y="1570038"/>
            <a:ext cx="1384300" cy="490537"/>
          </a:xfrm>
          <a:prstGeom prst="ellipse">
            <a:avLst/>
          </a:prstGeom>
          <a:noFill/>
          <a:ln w="28575" cap="flat" cmpd="sng">
            <a:solidFill>
              <a:srgbClr val="385D8A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（缺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不缺）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横卷形 11"/>
          <p:cNvSpPr/>
          <p:nvPr/>
        </p:nvSpPr>
        <p:spPr>
          <a:xfrm>
            <a:off x="871538" y="804863"/>
            <a:ext cx="7304088" cy="828675"/>
          </a:xfrm>
          <a:prstGeom prst="horizontalScroll">
            <a:avLst/>
          </a:prstGeom>
          <a:solidFill>
            <a:srgbClr val="FCD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机器学习的基本研究内容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953769" y="1755140"/>
            <a:ext cx="60515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）如何有效获取样本数据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954088" y="2257425"/>
            <a:ext cx="7756525" cy="1200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）如何进行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数据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清洗和规范化及划分</a:t>
            </a: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训练集与测试集</a:t>
            </a:r>
            <a:endParaRPr kumimoji="0" lang="zh-CN" altLang="en-US" sz="2400" b="1" kern="1200" cap="none" spc="0" normalizeH="0" baseline="0" noProof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）如何获取有效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特征</a:t>
            </a:r>
            <a:endParaRPr kumimoji="0" lang="zh-CN" altLang="en-US" sz="2400" b="1" kern="1200" cap="none" spc="0" normalizeH="0" baseline="0" noProof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675" y="4938713"/>
            <a:ext cx="5773738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7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）如何构造</a:t>
            </a: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评价函数</a:t>
            </a: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评估</a:t>
            </a: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学习效果</a:t>
            </a:r>
            <a:endParaRPr kumimoji="0" lang="zh-CN" altLang="en-US" sz="2400" b="1" kern="1200" cap="none" spc="0" normalizeH="0" baseline="0" noProof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954088" y="3343275"/>
            <a:ext cx="4097338" cy="644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）如何选择或设计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决策模型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955675" y="3894138"/>
            <a:ext cx="4095750" cy="644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）如何设定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目标函数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5675" y="4425950"/>
            <a:ext cx="4097338" cy="6461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</a:t>
            </a:r>
            <a:r>
              <a:rPr lang="zh-CN" altLang="en-US" sz="2400" b="1" noProof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）如何构造</a:t>
            </a: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学习算法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6" grpId="1"/>
      <p:bldP spid="5" grpId="0"/>
      <p:bldP spid="5" grpId="1"/>
      <p:bldP spid="3" grpId="0" bldLvl="0" animBg="1"/>
      <p:bldP spid="3" grpId="1"/>
      <p:bldP spid="4" grpId="0" bldLvl="0" animBg="1"/>
      <p:bldP spid="4" grpId="1"/>
      <p:bldP spid="14" grpId="0" bldLvl="0" animBg="1"/>
      <p:bldP spid="14" grpId="1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决策树构造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5950" y="960438"/>
            <a:ext cx="7983538" cy="4548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决策树分类规则：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从根节点到叶节点的每一条路径都对应着一条合理的规则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规则间各个部分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各个层的条件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的关系是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合取关系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。整个决策树就对应着一组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析取的规则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用决策树实现分类：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决策树的每一层节点依照某一属性值向下分为子节点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待分类的实例在每一节点处与该节点相关的属性值进行比较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根据不同的比较结果向相应的子节点扩展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这一过程在到达决策树的叶节点时结束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此时得到结论。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决策树构造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9925" y="720725"/>
            <a:ext cx="7983538" cy="1206500"/>
          </a:xfrm>
          <a:prstGeom prst="rect">
            <a:avLst/>
          </a:prstGeom>
          <a:solidFill>
            <a:srgbClr val="CEF6FE"/>
          </a:solidFill>
          <a:ln w="19050" algn="ctr">
            <a:solidFill>
              <a:srgbClr val="00B050"/>
            </a:solidFill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分类规则：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吃猪肉和鸡肉但不吃牛肉；或，吃鸡肉不吃猪肉但吃牛肉；或，不吃鸡肉不吃猪肉；或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then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不缺钙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662363" y="2341563"/>
            <a:ext cx="8636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鸡肉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906963" y="3195638"/>
            <a:ext cx="863600" cy="431800"/>
          </a:xfrm>
          <a:prstGeom prst="ellipse">
            <a:avLst/>
          </a:prstGeom>
          <a:solidFill>
            <a:srgbClr val="FFCCFF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猪肉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1575" y="3249613"/>
            <a:ext cx="863600" cy="4318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0070C0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猪肉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501775" y="4097338"/>
            <a:ext cx="863600" cy="431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136900" y="4140200"/>
            <a:ext cx="863600" cy="431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4113213"/>
            <a:ext cx="863600" cy="431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0" name="Oval 14"/>
          <p:cNvSpPr/>
          <p:nvPr/>
        </p:nvSpPr>
        <p:spPr>
          <a:xfrm>
            <a:off x="6672263" y="4059238"/>
            <a:ext cx="993775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Oval 15"/>
          <p:cNvSpPr/>
          <p:nvPr/>
        </p:nvSpPr>
        <p:spPr>
          <a:xfrm>
            <a:off x="260350" y="5287963"/>
            <a:ext cx="947738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2" name="Oval 16"/>
          <p:cNvSpPr/>
          <p:nvPr/>
        </p:nvSpPr>
        <p:spPr>
          <a:xfrm>
            <a:off x="1685925" y="5276850"/>
            <a:ext cx="1017588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3" name="Oval 17"/>
          <p:cNvSpPr/>
          <p:nvPr/>
        </p:nvSpPr>
        <p:spPr>
          <a:xfrm>
            <a:off x="2852738" y="5308600"/>
            <a:ext cx="881062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4" name="Oval 18"/>
          <p:cNvSpPr/>
          <p:nvPr/>
        </p:nvSpPr>
        <p:spPr>
          <a:xfrm>
            <a:off x="4086225" y="5265738"/>
            <a:ext cx="963613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5" name="Oval 19"/>
          <p:cNvSpPr/>
          <p:nvPr/>
        </p:nvSpPr>
        <p:spPr>
          <a:xfrm>
            <a:off x="5451475" y="5243513"/>
            <a:ext cx="982663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6" name="Oval 20"/>
          <p:cNvSpPr/>
          <p:nvPr/>
        </p:nvSpPr>
        <p:spPr>
          <a:xfrm>
            <a:off x="7031038" y="5187950"/>
            <a:ext cx="863600" cy="431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羊肉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7" name="Oval 21"/>
          <p:cNvSpPr/>
          <p:nvPr/>
        </p:nvSpPr>
        <p:spPr>
          <a:xfrm>
            <a:off x="6324600" y="6218238"/>
            <a:ext cx="914400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8" name="Oval 22"/>
          <p:cNvSpPr/>
          <p:nvPr/>
        </p:nvSpPr>
        <p:spPr>
          <a:xfrm>
            <a:off x="7586663" y="6186488"/>
            <a:ext cx="1012825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9" name="Text Box 23"/>
          <p:cNvSpPr txBox="1"/>
          <p:nvPr/>
        </p:nvSpPr>
        <p:spPr>
          <a:xfrm>
            <a:off x="3048000" y="2665413"/>
            <a:ext cx="439738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0" name="Text Box 24"/>
          <p:cNvSpPr txBox="1"/>
          <p:nvPr/>
        </p:nvSpPr>
        <p:spPr>
          <a:xfrm>
            <a:off x="4673600" y="262731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1" name="Line 25"/>
          <p:cNvSpPr/>
          <p:nvPr/>
        </p:nvSpPr>
        <p:spPr>
          <a:xfrm flipH="1">
            <a:off x="2840038" y="2732088"/>
            <a:ext cx="1023937" cy="5349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2" name="Line 26"/>
          <p:cNvSpPr/>
          <p:nvPr/>
        </p:nvSpPr>
        <p:spPr>
          <a:xfrm>
            <a:off x="4313238" y="2743200"/>
            <a:ext cx="1008062" cy="4318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3" name="Line 27"/>
          <p:cNvSpPr/>
          <p:nvPr/>
        </p:nvSpPr>
        <p:spPr>
          <a:xfrm flipH="1">
            <a:off x="1925638" y="3648075"/>
            <a:ext cx="696912" cy="4572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4" name="Line 28"/>
          <p:cNvSpPr/>
          <p:nvPr/>
        </p:nvSpPr>
        <p:spPr>
          <a:xfrm>
            <a:off x="3078163" y="3670300"/>
            <a:ext cx="503237" cy="4445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85" name="Text Box 29"/>
          <p:cNvSpPr txBox="1"/>
          <p:nvPr/>
        </p:nvSpPr>
        <p:spPr>
          <a:xfrm>
            <a:off x="801688" y="455771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6" name="Text Box 30"/>
          <p:cNvSpPr txBox="1"/>
          <p:nvPr/>
        </p:nvSpPr>
        <p:spPr>
          <a:xfrm>
            <a:off x="2038350" y="469106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7" name="Text Box 31"/>
          <p:cNvSpPr txBox="1"/>
          <p:nvPr/>
        </p:nvSpPr>
        <p:spPr>
          <a:xfrm>
            <a:off x="4184650" y="45751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8" name="Text Box 32"/>
          <p:cNvSpPr txBox="1"/>
          <p:nvPr/>
        </p:nvSpPr>
        <p:spPr>
          <a:xfrm>
            <a:off x="6223000" y="348138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9" name="Text Box 34"/>
          <p:cNvSpPr txBox="1"/>
          <p:nvPr/>
        </p:nvSpPr>
        <p:spPr>
          <a:xfrm>
            <a:off x="6346825" y="45021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0" name="Text Box 35"/>
          <p:cNvSpPr txBox="1"/>
          <p:nvPr/>
        </p:nvSpPr>
        <p:spPr>
          <a:xfrm>
            <a:off x="7831138" y="564038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1" name="Line 36"/>
          <p:cNvSpPr/>
          <p:nvPr/>
        </p:nvSpPr>
        <p:spPr>
          <a:xfrm>
            <a:off x="2032000" y="4529138"/>
            <a:ext cx="177800" cy="7397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2" name="Line 37"/>
          <p:cNvSpPr/>
          <p:nvPr/>
        </p:nvSpPr>
        <p:spPr>
          <a:xfrm>
            <a:off x="3810000" y="4500563"/>
            <a:ext cx="739775" cy="7683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3" name="Line 38"/>
          <p:cNvSpPr/>
          <p:nvPr/>
        </p:nvSpPr>
        <p:spPr>
          <a:xfrm>
            <a:off x="5683250" y="4518025"/>
            <a:ext cx="1762125" cy="6635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4" name="Line 39"/>
          <p:cNvSpPr/>
          <p:nvPr/>
        </p:nvSpPr>
        <p:spPr>
          <a:xfrm>
            <a:off x="7578725" y="5630863"/>
            <a:ext cx="498475" cy="5524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5" name="Line 40"/>
          <p:cNvSpPr/>
          <p:nvPr/>
        </p:nvSpPr>
        <p:spPr>
          <a:xfrm>
            <a:off x="5557838" y="3589338"/>
            <a:ext cx="1593850" cy="4826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96" name="Text Box 41"/>
          <p:cNvSpPr txBox="1"/>
          <p:nvPr/>
        </p:nvSpPr>
        <p:spPr>
          <a:xfrm>
            <a:off x="2906713" y="481488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7" name="Text Box 42"/>
          <p:cNvSpPr txBox="1"/>
          <p:nvPr/>
        </p:nvSpPr>
        <p:spPr>
          <a:xfrm>
            <a:off x="1919288" y="35623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8" name="Text Box 43"/>
          <p:cNvSpPr txBox="1"/>
          <p:nvPr/>
        </p:nvSpPr>
        <p:spPr>
          <a:xfrm>
            <a:off x="4956175" y="36861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9" name="Text Box 44"/>
          <p:cNvSpPr txBox="1"/>
          <p:nvPr/>
        </p:nvSpPr>
        <p:spPr>
          <a:xfrm>
            <a:off x="6469063" y="5561013"/>
            <a:ext cx="439737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0" name="Line 45"/>
          <p:cNvSpPr/>
          <p:nvPr/>
        </p:nvSpPr>
        <p:spPr>
          <a:xfrm flipH="1">
            <a:off x="609600" y="4484688"/>
            <a:ext cx="1103313" cy="8064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01" name="Line 46"/>
          <p:cNvSpPr/>
          <p:nvPr/>
        </p:nvSpPr>
        <p:spPr>
          <a:xfrm flipH="1">
            <a:off x="3287713" y="4572000"/>
            <a:ext cx="90487" cy="7397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02" name="Line 47"/>
          <p:cNvSpPr/>
          <p:nvPr/>
        </p:nvSpPr>
        <p:spPr>
          <a:xfrm>
            <a:off x="5551488" y="4562475"/>
            <a:ext cx="403225" cy="6731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03" name="Line 48"/>
          <p:cNvSpPr/>
          <p:nvPr/>
        </p:nvSpPr>
        <p:spPr>
          <a:xfrm flipH="1">
            <a:off x="6804025" y="5627688"/>
            <a:ext cx="652463" cy="5873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04" name="Line 49"/>
          <p:cNvSpPr/>
          <p:nvPr/>
        </p:nvSpPr>
        <p:spPr>
          <a:xfrm>
            <a:off x="5387975" y="3625850"/>
            <a:ext cx="11113" cy="468313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05" name="Text Box 50"/>
          <p:cNvSpPr txBox="1"/>
          <p:nvPr/>
        </p:nvSpPr>
        <p:spPr>
          <a:xfrm>
            <a:off x="5340350" y="4878388"/>
            <a:ext cx="439738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6" name="Text Box 31"/>
          <p:cNvSpPr txBox="1"/>
          <p:nvPr/>
        </p:nvSpPr>
        <p:spPr>
          <a:xfrm>
            <a:off x="3292475" y="36385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决策树构造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978275" y="1746250"/>
            <a:ext cx="863600" cy="43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鸡肉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222875" y="2600325"/>
            <a:ext cx="863600" cy="431800"/>
          </a:xfrm>
          <a:prstGeom prst="ellipse">
            <a:avLst/>
          </a:prstGeom>
          <a:solidFill>
            <a:srgbClr val="FFCCFF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猪肉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757488" y="2654300"/>
            <a:ext cx="863600" cy="431800"/>
          </a:xfrm>
          <a:prstGeom prst="ellipse">
            <a:avLst/>
          </a:prstGeom>
          <a:solidFill>
            <a:srgbClr val="FFCCFF"/>
          </a:solidFill>
          <a:ln w="19050">
            <a:solidFill>
              <a:srgbClr val="0070C0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猪肉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817688" y="3502025"/>
            <a:ext cx="863600" cy="431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452813" y="3544888"/>
            <a:ext cx="863600" cy="431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345113" y="3517900"/>
            <a:ext cx="863600" cy="431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17" name="Oval 14"/>
          <p:cNvSpPr/>
          <p:nvPr/>
        </p:nvSpPr>
        <p:spPr>
          <a:xfrm>
            <a:off x="6988175" y="3463925"/>
            <a:ext cx="993775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8" name="Oval 15"/>
          <p:cNvSpPr/>
          <p:nvPr/>
        </p:nvSpPr>
        <p:spPr>
          <a:xfrm>
            <a:off x="576263" y="4692650"/>
            <a:ext cx="947737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9" name="Oval 16"/>
          <p:cNvSpPr/>
          <p:nvPr/>
        </p:nvSpPr>
        <p:spPr>
          <a:xfrm>
            <a:off x="2001838" y="4681538"/>
            <a:ext cx="1017587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0" name="Oval 17"/>
          <p:cNvSpPr/>
          <p:nvPr/>
        </p:nvSpPr>
        <p:spPr>
          <a:xfrm>
            <a:off x="3168650" y="4714875"/>
            <a:ext cx="881063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1" name="Oval 18"/>
          <p:cNvSpPr/>
          <p:nvPr/>
        </p:nvSpPr>
        <p:spPr>
          <a:xfrm>
            <a:off x="4402138" y="4670425"/>
            <a:ext cx="963612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2" name="Oval 19"/>
          <p:cNvSpPr/>
          <p:nvPr/>
        </p:nvSpPr>
        <p:spPr>
          <a:xfrm>
            <a:off x="5767388" y="4649788"/>
            <a:ext cx="982662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3" name="Oval 20"/>
          <p:cNvSpPr/>
          <p:nvPr/>
        </p:nvSpPr>
        <p:spPr>
          <a:xfrm>
            <a:off x="7345363" y="4594225"/>
            <a:ext cx="863600" cy="431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羊肉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4" name="Oval 21"/>
          <p:cNvSpPr/>
          <p:nvPr/>
        </p:nvSpPr>
        <p:spPr>
          <a:xfrm>
            <a:off x="6640513" y="5624513"/>
            <a:ext cx="914400" cy="43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5" name="Oval 22"/>
          <p:cNvSpPr/>
          <p:nvPr/>
        </p:nvSpPr>
        <p:spPr>
          <a:xfrm>
            <a:off x="7902575" y="5592763"/>
            <a:ext cx="1012825" cy="431800"/>
          </a:xfrm>
          <a:prstGeom prst="ellipse">
            <a:avLst/>
          </a:prstGeom>
          <a:solidFill>
            <a:srgbClr val="FFC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不缺钙</a:t>
            </a:r>
            <a:endParaRPr lang="zh-CN" altLang="en-US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6" name="Text Box 23"/>
          <p:cNvSpPr txBox="1"/>
          <p:nvPr/>
        </p:nvSpPr>
        <p:spPr>
          <a:xfrm>
            <a:off x="3363913" y="2070100"/>
            <a:ext cx="439737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7" name="Text Box 24"/>
          <p:cNvSpPr txBox="1"/>
          <p:nvPr/>
        </p:nvSpPr>
        <p:spPr>
          <a:xfrm>
            <a:off x="4989513" y="203200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8" name="Line 25"/>
          <p:cNvSpPr/>
          <p:nvPr/>
        </p:nvSpPr>
        <p:spPr>
          <a:xfrm flipH="1">
            <a:off x="3155950" y="2136775"/>
            <a:ext cx="1023938" cy="534988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9" name="Line 26"/>
          <p:cNvSpPr/>
          <p:nvPr/>
        </p:nvSpPr>
        <p:spPr>
          <a:xfrm>
            <a:off x="4629150" y="2147888"/>
            <a:ext cx="1008063" cy="4318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0" name="Line 27"/>
          <p:cNvSpPr/>
          <p:nvPr/>
        </p:nvSpPr>
        <p:spPr>
          <a:xfrm flipH="1">
            <a:off x="2241550" y="3052763"/>
            <a:ext cx="696913" cy="4572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1" name="Line 28"/>
          <p:cNvSpPr/>
          <p:nvPr/>
        </p:nvSpPr>
        <p:spPr>
          <a:xfrm>
            <a:off x="3394075" y="3074988"/>
            <a:ext cx="503238" cy="4445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2" name="Text Box 29"/>
          <p:cNvSpPr txBox="1"/>
          <p:nvPr/>
        </p:nvSpPr>
        <p:spPr>
          <a:xfrm>
            <a:off x="1117600" y="396240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3" name="Text Box 30"/>
          <p:cNvSpPr txBox="1"/>
          <p:nvPr/>
        </p:nvSpPr>
        <p:spPr>
          <a:xfrm>
            <a:off x="2354263" y="40957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4" name="Text Box 31"/>
          <p:cNvSpPr txBox="1"/>
          <p:nvPr/>
        </p:nvSpPr>
        <p:spPr>
          <a:xfrm>
            <a:off x="4500563" y="3981450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5" name="Text Box 32"/>
          <p:cNvSpPr txBox="1"/>
          <p:nvPr/>
        </p:nvSpPr>
        <p:spPr>
          <a:xfrm>
            <a:off x="6538913" y="28860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6" name="Text Box 34"/>
          <p:cNvSpPr txBox="1"/>
          <p:nvPr/>
        </p:nvSpPr>
        <p:spPr>
          <a:xfrm>
            <a:off x="6662738" y="390683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7" name="Text Box 35"/>
          <p:cNvSpPr txBox="1"/>
          <p:nvPr/>
        </p:nvSpPr>
        <p:spPr>
          <a:xfrm>
            <a:off x="8147050" y="504666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38" name="Line 36"/>
          <p:cNvSpPr/>
          <p:nvPr/>
        </p:nvSpPr>
        <p:spPr>
          <a:xfrm>
            <a:off x="2347913" y="3933825"/>
            <a:ext cx="177800" cy="7397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39" name="Line 37"/>
          <p:cNvSpPr/>
          <p:nvPr/>
        </p:nvSpPr>
        <p:spPr>
          <a:xfrm>
            <a:off x="4125913" y="3905250"/>
            <a:ext cx="739775" cy="7683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0" name="Line 38"/>
          <p:cNvSpPr/>
          <p:nvPr/>
        </p:nvSpPr>
        <p:spPr>
          <a:xfrm>
            <a:off x="5999163" y="3922713"/>
            <a:ext cx="1762125" cy="665162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1" name="Line 39"/>
          <p:cNvSpPr/>
          <p:nvPr/>
        </p:nvSpPr>
        <p:spPr>
          <a:xfrm>
            <a:off x="7894638" y="5037138"/>
            <a:ext cx="498475" cy="5524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2" name="Line 40"/>
          <p:cNvSpPr/>
          <p:nvPr/>
        </p:nvSpPr>
        <p:spPr>
          <a:xfrm>
            <a:off x="5873750" y="2994025"/>
            <a:ext cx="1593850" cy="4826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3" name="Text Box 41"/>
          <p:cNvSpPr txBox="1"/>
          <p:nvPr/>
        </p:nvSpPr>
        <p:spPr>
          <a:xfrm>
            <a:off x="3222625" y="421957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4" name="Text Box 42"/>
          <p:cNvSpPr txBox="1"/>
          <p:nvPr/>
        </p:nvSpPr>
        <p:spPr>
          <a:xfrm>
            <a:off x="2235200" y="2967038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5" name="Text Box 43"/>
          <p:cNvSpPr txBox="1"/>
          <p:nvPr/>
        </p:nvSpPr>
        <p:spPr>
          <a:xfrm>
            <a:off x="5272088" y="3090863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6" name="Text Box 44"/>
          <p:cNvSpPr txBox="1"/>
          <p:nvPr/>
        </p:nvSpPr>
        <p:spPr>
          <a:xfrm>
            <a:off x="6784975" y="4967288"/>
            <a:ext cx="439738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47" name="Line 45"/>
          <p:cNvSpPr/>
          <p:nvPr/>
        </p:nvSpPr>
        <p:spPr>
          <a:xfrm flipH="1">
            <a:off x="925513" y="3889375"/>
            <a:ext cx="1103312" cy="80645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8" name="Line 46"/>
          <p:cNvSpPr/>
          <p:nvPr/>
        </p:nvSpPr>
        <p:spPr>
          <a:xfrm flipH="1">
            <a:off x="3603625" y="3976688"/>
            <a:ext cx="90488" cy="741362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49" name="Line 47"/>
          <p:cNvSpPr/>
          <p:nvPr/>
        </p:nvSpPr>
        <p:spPr>
          <a:xfrm>
            <a:off x="5867400" y="3967163"/>
            <a:ext cx="403225" cy="6746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50" name="Line 48"/>
          <p:cNvSpPr/>
          <p:nvPr/>
        </p:nvSpPr>
        <p:spPr>
          <a:xfrm flipH="1">
            <a:off x="7119938" y="5033963"/>
            <a:ext cx="652462" cy="5873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51" name="Line 49"/>
          <p:cNvSpPr/>
          <p:nvPr/>
        </p:nvSpPr>
        <p:spPr>
          <a:xfrm>
            <a:off x="5703888" y="3030538"/>
            <a:ext cx="11112" cy="468312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52" name="Text Box 50"/>
          <p:cNvSpPr txBox="1"/>
          <p:nvPr/>
        </p:nvSpPr>
        <p:spPr>
          <a:xfrm>
            <a:off x="5656263" y="4283075"/>
            <a:ext cx="439737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53" name="Text Box 31"/>
          <p:cNvSpPr txBox="1"/>
          <p:nvPr/>
        </p:nvSpPr>
        <p:spPr>
          <a:xfrm>
            <a:off x="3606800" y="3044825"/>
            <a:ext cx="441325" cy="40005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674688" y="709613"/>
            <a:ext cx="8054975" cy="6080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如果有人吃猪肉和牛肉不吃鸡肉，不吃羊肉，请问该人是否缺钙？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101975" y="5721350"/>
            <a:ext cx="2406650" cy="6080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答案：不缺钙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648200" y="2127250"/>
            <a:ext cx="989013" cy="4524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70550" y="3030538"/>
            <a:ext cx="33338" cy="4794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845175" y="3944938"/>
            <a:ext cx="412750" cy="7048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5225" y="1981200"/>
            <a:ext cx="6183313" cy="7778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决策树构造实现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036626" y="2940050"/>
            <a:ext cx="4441371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4075" y="141288"/>
            <a:ext cx="52117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决策树分类模型生成的一般流程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7038" y="930275"/>
            <a:ext cx="8259763" cy="50784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）生成一颗</a:t>
            </a: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空决策树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和一张训练样本</a:t>
            </a:r>
            <a:r>
              <a:rPr kumimoji="0" lang="zh-CN" altLang="en-US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属性集；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）若训练样本集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中所有的样本都属于同一类，则生成节点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，并终止学习算法；否则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）根据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某种策略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从训练样本属性表中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选择属性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作为测试属 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性，生成测试节点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）若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的取值为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2400" b="1" kern="1200" cap="none" spc="0" normalizeH="0" baseline="-25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,v</a:t>
            </a:r>
            <a:r>
              <a:rPr kumimoji="0" lang="en-US" altLang="zh-CN" sz="2400" b="1" kern="1200" cap="none" spc="0" normalizeH="0" baseline="-25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,…,</a:t>
            </a:r>
            <a:r>
              <a:rPr kumimoji="0" lang="en-US" altLang="zh-CN" sz="2400" b="1" kern="1200" cap="none" spc="0" normalizeH="0" baseline="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2400" b="1" kern="1200" cap="none" spc="0" normalizeH="0" baseline="-250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，则根据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的取值的不同，将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划分成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个子集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en-US" altLang="zh-CN" sz="2400" b="1" kern="1200" cap="none" spc="0" normalizeH="0" baseline="-25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</a:t>
            </a:r>
            <a:r>
              <a:rPr kumimoji="0" lang="en-US" altLang="zh-CN" sz="2400" b="1" kern="1200" cap="none" spc="0" normalizeH="0" baseline="-25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,…,T</a:t>
            </a:r>
            <a:r>
              <a:rPr kumimoji="0" lang="en-US" altLang="zh-CN" sz="2400" b="1" kern="1200" cap="none" spc="0" normalizeH="0" baseline="-25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）从训练样本属性表中删除属性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-45720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）转步骤</a:t>
            </a: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，对每个子集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递归调用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算法过程。</a:t>
            </a:r>
            <a:endParaRPr kumimoji="0" lang="en-US" altLang="zh-CN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2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88" y="2106613"/>
            <a:ext cx="8302625" cy="34940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/>
        </p:nvSpPr>
        <p:spPr>
          <a:xfrm>
            <a:off x="854075" y="141288"/>
            <a:ext cx="4852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决策树分类模型生成的伪代码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538" y="1050925"/>
            <a:ext cx="73691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决策树学习采用的是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自顶向下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的递归方法。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603625" y="3711575"/>
            <a:ext cx="10064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6084" name="文本框 1"/>
          <p:cNvSpPr txBox="1">
            <a:spLocks noChangeArrowheads="1"/>
          </p:cNvSpPr>
          <p:nvPr/>
        </p:nvSpPr>
        <p:spPr bwMode="auto">
          <a:xfrm>
            <a:off x="841375" y="1350963"/>
            <a:ext cx="7747000" cy="4708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 if every item in the dataset is in the same class: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If   so   return   the   class</a:t>
            </a:r>
            <a:r>
              <a:rPr kumimoji="0" lang="en-US" altLang="zh-CN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label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Else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find  the  best  feature  to split  the data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split the dataset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create a branch node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for each split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call createBranch</a:t>
            </a:r>
            <a:r>
              <a:rPr kumimoji="0" lang="en-US" altLang="zh-CN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and add the result to the branch node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return branch node</a:t>
            </a:r>
            <a:endParaRPr kumimoji="0" lang="zh-CN" altLang="en-US" sz="20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40025" y="4660900"/>
            <a:ext cx="2573338" cy="4143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48529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决策树分类模型生成的伪代码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175" y="695325"/>
            <a:ext cx="5345113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决策树构造算法</a:t>
            </a:r>
            <a:r>
              <a:rPr kumimoji="0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createBranch()</a:t>
            </a:r>
            <a:r>
              <a:rPr kumimoji="0" lang="zh-CN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的伪代码:</a:t>
            </a:r>
            <a:endParaRPr kumimoji="0" lang="zh-CN" altLang="en-US" sz="2200" b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8313" y="6081713"/>
            <a:ext cx="7499350" cy="431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以上代码是一个递归算法，在倒数第2行调用了自己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92438" y="3263900"/>
            <a:ext cx="1639888" cy="206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  <p:bldP spid="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627" name="Oval 5"/>
          <p:cNvSpPr/>
          <p:nvPr/>
        </p:nvSpPr>
        <p:spPr>
          <a:xfrm>
            <a:off x="3925888" y="1995488"/>
            <a:ext cx="733425" cy="5000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Oval 6"/>
          <p:cNvSpPr/>
          <p:nvPr/>
        </p:nvSpPr>
        <p:spPr>
          <a:xfrm>
            <a:off x="2330450" y="2935288"/>
            <a:ext cx="838200" cy="431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Oval 7"/>
          <p:cNvSpPr/>
          <p:nvPr/>
        </p:nvSpPr>
        <p:spPr>
          <a:xfrm>
            <a:off x="5280025" y="2825750"/>
            <a:ext cx="871538" cy="46513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4,0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Line 8"/>
          <p:cNvSpPr/>
          <p:nvPr/>
        </p:nvSpPr>
        <p:spPr>
          <a:xfrm flipH="1">
            <a:off x="2754313" y="2408238"/>
            <a:ext cx="1252537" cy="512762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1" name="Line 9"/>
          <p:cNvSpPr/>
          <p:nvPr/>
        </p:nvSpPr>
        <p:spPr>
          <a:xfrm>
            <a:off x="4540250" y="2441575"/>
            <a:ext cx="1141413" cy="384175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60388" y="3662363"/>
            <a:ext cx="8097838" cy="1754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在上例中，显然生成的两种决策树的复杂性和分类意义相差很大。由此可见，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选择测试属性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是决策树学习算法中需要研究的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重要课题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0000" y="1876425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 Box 153"/>
          <p:cNvSpPr txBox="1">
            <a:spLocks noChangeArrowheads="1"/>
          </p:cNvSpPr>
          <p:nvPr/>
        </p:nvSpPr>
        <p:spPr bwMode="auto">
          <a:xfrm>
            <a:off x="942975" y="130175"/>
            <a:ext cx="3841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学生膳食结构和缺钙调查表</a:t>
            </a:r>
            <a:endParaRPr kumimoji="0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663" y="5843588"/>
            <a:ext cx="7761288" cy="523875"/>
          </a:xfrm>
          <a:prstGeom prst="rect">
            <a:avLst/>
          </a:prstGeom>
          <a:solidFill>
            <a:srgbClr val="CEF6FE"/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如何选择测试属性，从而更有效地构造决策树？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8163" y="958850"/>
            <a:ext cx="5838825" cy="522288"/>
          </a:xfrm>
          <a:prstGeom prst="rect">
            <a:avLst/>
          </a:prstGeom>
          <a:solidFill>
            <a:srgbClr val="CEF6FE"/>
          </a:solidFill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why best feature 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allAtOnce"/>
      <p:bldP spid="26627" grpId="0" animBg="1"/>
      <p:bldP spid="26628" grpId="0" animBg="1"/>
      <p:bldP spid="26629" grpId="0" animBg="1"/>
      <p:bldP spid="15" grpId="0"/>
      <p:bldP spid="26627" grpId="1" animBg="1"/>
      <p:bldP spid="26628" grpId="1" animBg="1"/>
      <p:bldP spid="26629" grpId="1" animBg="1"/>
      <p:bldP spid="15" grpId="1"/>
      <p:bldP spid="14" grpId="0"/>
      <p:bldP spid="14" grpId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454150" y="1352457"/>
            <a:ext cx="5761990" cy="403187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en-US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决策树概述</a:t>
            </a:r>
            <a:endParaRPr kumimoji="0" lang="zh-CN" altLang="en-US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en-US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决策树分类模型</a:t>
            </a:r>
            <a:endParaRPr kumimoji="0" lang="en-US" altLang="zh-CN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3.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信息熵与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</a:t>
            </a:r>
            <a:endParaRPr kumimoji="0" lang="zh-CN" altLang="en-US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4</a:t>
            </a: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算法的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实现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决策树分类模型</a:t>
            </a: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5225" y="1981200"/>
            <a:ext cx="6183313" cy="7778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信息熵与信息增益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036718" y="2759075"/>
            <a:ext cx="4441371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示 1"/>
          <p:cNvGraphicFramePr/>
          <p:nvPr/>
        </p:nvGraphicFramePr>
        <p:xfrm>
          <a:off x="1348740" y="861695"/>
          <a:ext cx="5756910" cy="271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366395" y="3822700"/>
          <a:ext cx="7528560" cy="2320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8131" name="文本框 2"/>
          <p:cNvSpPr txBox="1">
            <a:spLocks noChangeArrowheads="1"/>
          </p:cNvSpPr>
          <p:nvPr/>
        </p:nvSpPr>
        <p:spPr bwMode="auto">
          <a:xfrm>
            <a:off x="482600" y="855663"/>
            <a:ext cx="7858125" cy="212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明天的温度？：</a:t>
            </a:r>
            <a:r>
              <a:rPr kumimoji="0" lang="en-US" altLang="zh-CN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[18℃</a:t>
            </a:r>
            <a:r>
              <a:rPr kumimoji="0" lang="zh-CN" altLang="en-US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 ℃]</a:t>
            </a:r>
            <a:endParaRPr kumimoji="0" lang="en-US" altLang="zh-CN" sz="22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明天的天气？：（晴天，阴天，雨天）</a:t>
            </a:r>
            <a:endParaRPr kumimoji="0" lang="en-US" altLang="zh-CN" sz="22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明天晚上</a:t>
            </a:r>
            <a:r>
              <a:rPr kumimoji="0" lang="en-US" altLang="zh-CN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2200" b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点我在哪里？（宿舍，课室，操场）</a:t>
            </a:r>
            <a:endParaRPr kumimoji="0" lang="zh-CN" altLang="en-US" sz="2200" b="1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35665" y="3437067"/>
            <a:ext cx="7856856" cy="175323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 一般而言，如果信息中包含事件越不确定，或发生的概率越低，则其信息量越大。即可以用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不确定性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，或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概率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来度量信息量。</a:t>
            </a:r>
            <a:endParaRPr kumimoji="0" lang="en-US" altLang="zh-CN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769" y="139509"/>
            <a:ext cx="2087433" cy="523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 w="10160">
                  <a:solidFill>
                    <a:srgbClr val="B3C1DA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信息的度量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389889" y="958850"/>
            <a:ext cx="808799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• 信息论创始人：香农  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6" name="文本框 2"/>
          <p:cNvSpPr txBox="1">
            <a:spLocks noChangeArrowheads="1"/>
          </p:cNvSpPr>
          <p:nvPr/>
        </p:nvSpPr>
        <p:spPr bwMode="auto">
          <a:xfrm>
            <a:off x="482600" y="1662113"/>
            <a:ext cx="5448300" cy="415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克劳德·艾尔伍德·香农（Claude Elwood Shannon ，1916年4月30日—2001年2月24日）美国数学家、信息论的创始人。1936年获得密歇根大学学士学位 。</a:t>
            </a:r>
            <a:endParaRPr kumimoji="0" lang="zh-CN" altLang="zh-CN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1940年在麻省理工学院获得硕士和博士学位，1941年进入贝尔实验室工作。香农提出了信息熵的概念，为信息论和数字通信奠定了基础。</a:t>
            </a:r>
            <a:endParaRPr kumimoji="0" lang="zh-CN" altLang="zh-CN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734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1475" y="3173413"/>
            <a:ext cx="2046288" cy="299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4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085850"/>
            <a:ext cx="1784350" cy="195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8131" name="文本框 2"/>
          <p:cNvSpPr txBox="1"/>
          <p:nvPr/>
        </p:nvSpPr>
        <p:spPr>
          <a:xfrm>
            <a:off x="430213" y="822325"/>
            <a:ext cx="7858125" cy="2306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假设某个信息源提出了多个事件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，设事件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发生的概率为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p(x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则该事件包含的信息量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h(x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可以表示为：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SzTx/>
            </a:pP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h(x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- log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p(x</a:t>
            </a:r>
            <a:r>
              <a:rPr lang="en-US" altLang="zh-CN" sz="2400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注意：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h(</a:t>
            </a:r>
            <a:r>
              <a:rPr lang="en-US" altLang="zh-CN" sz="24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sz="24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 = h(x</a:t>
            </a:r>
            <a:r>
              <a:rPr lang="en-US" altLang="zh-CN" sz="2400" b="1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+h(</a:t>
            </a:r>
            <a:r>
              <a:rPr lang="en-US" altLang="zh-CN" sz="24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;p(</a:t>
            </a:r>
            <a:r>
              <a:rPr lang="en-US" altLang="zh-CN" sz="24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sz="24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= p(x</a:t>
            </a:r>
            <a:r>
              <a:rPr lang="en-US" altLang="zh-CN" sz="2400" b="1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)p(</a:t>
            </a:r>
            <a:r>
              <a:rPr lang="en-US" altLang="zh-CN" sz="2400" b="1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197600" y="4464050"/>
            <a:ext cx="0" cy="1951038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016625" y="6210300"/>
            <a:ext cx="2106613" cy="317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6280150" y="5327650"/>
            <a:ext cx="282575" cy="874713"/>
          </a:xfrm>
          <a:custGeom>
            <a:avLst/>
            <a:gdLst>
              <a:gd name="connisteX0" fmla="*/ 0 w 283845"/>
              <a:gd name="connsiteY0" fmla="*/ 0 h 875030"/>
              <a:gd name="connisteX1" fmla="*/ 94615 w 283845"/>
              <a:gd name="connsiteY1" fmla="*/ 603250 h 875030"/>
              <a:gd name="connisteX2" fmla="*/ 283845 w 283845"/>
              <a:gd name="connsiteY2" fmla="*/ 875030 h 8750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3845" h="875030">
                <a:moveTo>
                  <a:pt x="0" y="0"/>
                </a:moveTo>
                <a:cubicBezTo>
                  <a:pt x="15240" y="114935"/>
                  <a:pt x="38100" y="427990"/>
                  <a:pt x="94615" y="603250"/>
                </a:cubicBezTo>
                <a:cubicBezTo>
                  <a:pt x="151130" y="778510"/>
                  <a:pt x="247650" y="832485"/>
                  <a:pt x="283845" y="875030"/>
                </a:cubicBezTo>
              </a:path>
            </a:pathLst>
          </a:cu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280150" y="4362450"/>
            <a:ext cx="7508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h(x</a:t>
            </a:r>
            <a:r>
              <a:rPr kumimoji="0" lang="en-US" altLang="zh-CN" sz="2000" b="1" i="1" kern="1200" cap="none" spc="0" normalizeH="0" baseline="-25000" noProof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</a:t>
            </a:r>
            <a:r>
              <a:rPr kumimoji="0" lang="en-US" altLang="zh-CN" sz="2000" b="1" i="1" kern="1200" cap="none" spc="0" normalizeH="0" baseline="0" noProof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)</a:t>
            </a:r>
            <a:endParaRPr kumimoji="0" lang="zh-CN" altLang="en-US" sz="2000" b="1" kern="1200" cap="none" spc="0" normalizeH="0" baseline="0" noProof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531100" y="5845175"/>
            <a:ext cx="75723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000" b="1" i="1" kern="1200" cap="none" spc="0" normalizeH="0" baseline="0" noProof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p(x</a:t>
            </a:r>
            <a:r>
              <a:rPr kumimoji="0" lang="en-US" altLang="zh-CN" sz="2000" b="1" i="1" kern="1200" cap="none" spc="0" normalizeH="0" baseline="-25000" noProof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</a:t>
            </a:r>
            <a:r>
              <a:rPr kumimoji="0" lang="en-US" altLang="zh-CN" sz="2000" b="1" i="1" kern="1200" cap="none" spc="0" normalizeH="0" baseline="0" noProof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)</a:t>
            </a:r>
            <a:endParaRPr kumimoji="0" lang="zh-CN" altLang="en-US" sz="2000" b="1" kern="1200" cap="none" spc="0" normalizeH="0" baseline="0" noProof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3769" y="139509"/>
            <a:ext cx="2087433" cy="523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 w="10160">
                  <a:solidFill>
                    <a:srgbClr val="B3C1DA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信息的度量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8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charRg st="8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charRg st="8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271144" y="662932"/>
            <a:ext cx="860107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  <a:buClrTx/>
              <a:buSzTx/>
              <a:defRPr/>
            </a:pPr>
            <a:r>
              <a:rPr lang="zh-CN" altLang="en-US" sz="24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信息熵（Information entropy）  </a:t>
            </a:r>
            <a:endParaRPr lang="zh-CN" altLang="en-US" sz="24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0180" name="文本框 1"/>
          <p:cNvSpPr txBox="1">
            <a:spLocks noChangeArrowheads="1"/>
          </p:cNvSpPr>
          <p:nvPr/>
        </p:nvSpPr>
        <p:spPr bwMode="auto">
          <a:xfrm>
            <a:off x="577850" y="1362075"/>
            <a:ext cx="7997825" cy="415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   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可以将该信息源（划分数据集）所包含事件（特征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/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属性）的信息量</a:t>
            </a:r>
            <a:r>
              <a:rPr kumimoji="0" lang="en-US" altLang="zh-CN" sz="2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H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通过数学期望表示：</a:t>
            </a:r>
            <a:endParaRPr kumimoji="0" lang="zh-CN" altLang="en-US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en-US" altLang="zh-CN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en-US" altLang="zh-CN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“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熵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是热力学中的术语，热力学中的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热熵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是表示分子状态混乱程度的物理量，其物理意义是体系混乱程度的度量。</a:t>
            </a:r>
            <a:endParaRPr kumimoji="0" lang="zh-CN" altLang="en-US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信息熵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其实是指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信息量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，但是用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熵</a:t>
            </a: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字来描述信源的不确定度。</a:t>
            </a:r>
            <a:endParaRPr kumimoji="0" lang="en-US" altLang="zh-CN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14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0" y="2695575"/>
            <a:ext cx="4316413" cy="77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53769" y="139509"/>
            <a:ext cx="2087433" cy="523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 w="10160">
                  <a:solidFill>
                    <a:srgbClr val="B3C1DA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信息的度量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700" y="5502275"/>
            <a:ext cx="8526463" cy="1152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上式，对数底数可以为任何数，不同的取值对应了熵的不同单位。</a:t>
            </a:r>
            <a:r>
              <a:rPr kumimoji="0" lang="zh-CN" altLang="en-US" sz="2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通常取</a:t>
            </a:r>
            <a:r>
              <a:rPr kumimoji="0" lang="en-US" altLang="zh-CN" sz="2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，并规定当</a:t>
            </a:r>
            <a:r>
              <a:rPr kumimoji="0" lang="en-US" altLang="zh-CN" sz="2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p(xi)=0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 </a:t>
            </a:r>
            <a:r>
              <a:rPr kumimoji="0" lang="en-US" altLang="zh-CN" sz="2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p(xi)log</a:t>
            </a:r>
            <a:r>
              <a:rPr kumimoji="0" lang="en-US" altLang="zh-CN" sz="2200" b="1" kern="1200" cap="none" spc="0" normalizeH="0" baseline="-25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p(xi)=0</a:t>
            </a:r>
            <a:endParaRPr kumimoji="0" lang="en-US" altLang="zh-CN" sz="2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272409" y="803267"/>
            <a:ext cx="86010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  <a:buClrTx/>
              <a:buSzTx/>
              <a:defRPr/>
            </a:pPr>
            <a:r>
              <a:rPr lang="zh-CN" altLang="en-US" sz="24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数据集的信息熵（Information entropy）  </a:t>
            </a:r>
            <a:endParaRPr lang="zh-CN" altLang="en-US" sz="24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390525" y="1549400"/>
            <a:ext cx="7724775" cy="1198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   </a:t>
            </a:r>
            <a:r>
              <a:rPr kumimoji="0" lang="zh-CN" altLang="en-US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假定当前样本集合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zh-CN" altLang="en-US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中有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|y|</a:t>
            </a:r>
            <a:r>
              <a:rPr kumimoji="0" lang="zh-CN" altLang="en-US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类样本，其中第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k</a:t>
            </a:r>
            <a:r>
              <a:rPr kumimoji="0" lang="zh-CN" altLang="en-US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类样本所占的比例为</a:t>
            </a:r>
            <a:r>
              <a:rPr kumimoji="0" lang="en-US" altLang="zh-CN" sz="2400" b="1" kern="1200" cap="none" spc="0" normalizeH="0" baseline="0" noProof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</a:t>
            </a:r>
            <a:r>
              <a:rPr kumimoji="0" lang="en-US" altLang="zh-CN" sz="2400" b="1" kern="1200" cap="none" spc="0" normalizeH="0" baseline="-25000" noProof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k</a:t>
            </a:r>
            <a:r>
              <a:rPr kumimoji="0" lang="en-US" altLang="zh-CN" sz="2400" b="1" kern="1200" cap="none" spc="0" normalizeH="0" baseline="0" noProof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（k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=1,2,...,|y|）</a:t>
            </a:r>
            <a:r>
              <a:rPr kumimoji="0" lang="zh-CN" altLang="en-US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，则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zh-CN" altLang="en-US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的信息熵定义为：</a:t>
            </a:r>
            <a:endParaRPr kumimoji="0" lang="en-US" altLang="zh-CN" sz="24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349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0" y="3286125"/>
            <a:ext cx="3810000" cy="118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3" name="文本框 3"/>
          <p:cNvSpPr txBox="1"/>
          <p:nvPr/>
        </p:nvSpPr>
        <p:spPr>
          <a:xfrm>
            <a:off x="6357938" y="3738563"/>
            <a:ext cx="766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(4.1)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3769" y="139509"/>
            <a:ext cx="2087433" cy="523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 w="10160">
                  <a:solidFill>
                    <a:srgbClr val="B3C1DA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信息的度量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272409" y="803267"/>
            <a:ext cx="8601075" cy="5810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数据集的信息增益（</a:t>
            </a:r>
            <a:r>
              <a:rPr kumimoji="0" lang="en-US" alt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Information gain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  </a:t>
            </a:r>
            <a:endParaRPr kumimoji="0" lang="zh-CN" altLang="en-US" sz="2000" kern="1200" cap="none" spc="0" normalizeH="0" baseline="0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2228" name="文本框 1"/>
          <p:cNvSpPr txBox="1">
            <a:spLocks noChangeArrowheads="1"/>
          </p:cNvSpPr>
          <p:nvPr/>
        </p:nvSpPr>
        <p:spPr bwMode="auto">
          <a:xfrm>
            <a:off x="573088" y="1528763"/>
            <a:ext cx="7997825" cy="396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   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假定属性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有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个可能的取值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{a</a:t>
            </a:r>
            <a:r>
              <a:rPr kumimoji="0" lang="en-US" altLang="zh-CN" sz="2400" b="1" kern="1200" cap="none" spc="0" normalizeH="0" baseline="-2500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,a</a:t>
            </a:r>
            <a:r>
              <a:rPr kumimoji="0" lang="en-US" altLang="zh-CN" sz="2400" b="1" kern="1200" cap="none" spc="0" normalizeH="0" baseline="-2500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,...,</a:t>
            </a:r>
            <a:r>
              <a:rPr kumimoji="0" lang="en-US" altLang="zh-CN" sz="2400" b="1" kern="1200" cap="none" spc="0" normalizeH="0" baseline="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</a:t>
            </a:r>
            <a:r>
              <a:rPr kumimoji="0" lang="en-US" altLang="zh-CN" sz="2400" b="1" kern="1200" cap="none" spc="0" normalizeH="0" baseline="-2500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}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，若使用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来对样本数据集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进行划分，则会产生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个分支节点，其中，第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个分支节点包含了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中所有在属性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上取值为</a:t>
            </a:r>
            <a:r>
              <a:rPr kumimoji="0" lang="en-US" altLang="zh-CN" sz="2400" b="1" kern="1200" cap="none" spc="0" normalizeH="0" baseline="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</a:t>
            </a:r>
            <a:r>
              <a:rPr kumimoji="0" lang="en-US" altLang="zh-CN" sz="2400" b="1" kern="1200" cap="none" spc="0" normalizeH="0" baseline="-2500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的样本，记为</a:t>
            </a:r>
            <a:r>
              <a:rPr kumimoji="0" lang="en-US" altLang="zh-CN" sz="2400" b="1" kern="1200" cap="none" spc="0" normalizeH="0" baseline="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en-US" altLang="zh-CN" sz="2400" b="1" kern="1200" cap="none" spc="0" normalizeH="0" baseline="-2500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。我们可以根据公式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(4.1)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计算出</a:t>
            </a:r>
            <a:r>
              <a:rPr kumimoji="0" lang="en-US" altLang="zh-CN" sz="2400" b="1" kern="1200" cap="none" spc="0" normalizeH="0" baseline="0" noProof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en-US" altLang="zh-CN" sz="2400" b="1" kern="1200" cap="none" spc="0" normalizeH="0" baseline="-25000" noProof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的信息熵，在考虑不同的分支节点包含的样本数不同，给分支节点赋予权重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|</a:t>
            </a:r>
            <a:r>
              <a:rPr kumimoji="0" lang="en-US" altLang="zh-CN" sz="2400" b="1" kern="1200" cap="none" spc="0" normalizeH="0" baseline="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en-US" altLang="zh-CN" sz="2400" b="1" kern="1200" cap="none" spc="0" normalizeH="0" baseline="-25000" noProof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v</a:t>
            </a:r>
            <a:r>
              <a:rPr kumimoji="0" lang="en-US" altLang="zh-CN" sz="24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|/|D|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，即样本数量越多的分支节点的影响越大，于是，可以计算出用属性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对样本</a:t>
            </a:r>
            <a:r>
              <a:rPr kumimoji="0" lang="en-US" altLang="zh-CN" sz="24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D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进行划分所获得的</a:t>
            </a:r>
            <a:r>
              <a:rPr kumimoji="0" lang="en-US" altLang="zh-CN" sz="2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“</a:t>
            </a:r>
            <a:r>
              <a:rPr kumimoji="0" lang="zh-CN" altLang="en-US" sz="2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信息增益</a:t>
            </a:r>
            <a:r>
              <a:rPr kumimoji="0" lang="en-US" altLang="zh-CN" sz="2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”</a:t>
            </a:r>
            <a:r>
              <a:rPr kumimoji="0" lang="zh-CN" altLang="en-US" sz="22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。</a:t>
            </a:r>
            <a:endParaRPr kumimoji="0" lang="zh-CN" altLang="en-US" sz="22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554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713" y="5497513"/>
            <a:ext cx="6024562" cy="106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文本框 3"/>
          <p:cNvSpPr txBox="1"/>
          <p:nvPr/>
        </p:nvSpPr>
        <p:spPr>
          <a:xfrm>
            <a:off x="7583488" y="5797550"/>
            <a:ext cx="7667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(4.2)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3769" y="139509"/>
            <a:ext cx="2087433" cy="523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 w="10160">
                  <a:solidFill>
                    <a:srgbClr val="B3C1DA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信息的度量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272409" y="803267"/>
            <a:ext cx="86010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• 信息熵和信息增益的计算  </a:t>
            </a:r>
            <a:endParaRPr kumimoji="0" lang="zh-CN" altLang="en-US" sz="2000" kern="1200" cap="none" spc="0" normalizeH="0" baseline="0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75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420813"/>
            <a:ext cx="5700712" cy="525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/>
          <p:cNvSpPr/>
          <p:nvPr/>
        </p:nvSpPr>
        <p:spPr>
          <a:xfrm>
            <a:off x="795338" y="1687513"/>
            <a:ext cx="4310063" cy="4032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80025" y="1676400"/>
            <a:ext cx="717550" cy="4032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29138" y="804863"/>
            <a:ext cx="1163638" cy="414338"/>
          </a:xfrm>
          <a:prstGeom prst="wedgeRoundRectCallout">
            <a:avLst>
              <a:gd name="adj1" fmla="val -73169"/>
              <a:gd name="adj2" fmla="val 16513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个属性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83313" y="860425"/>
            <a:ext cx="1165225" cy="412750"/>
          </a:xfrm>
          <a:prstGeom prst="wedgeRoundRectCallout">
            <a:avLst>
              <a:gd name="adj1" fmla="val -73169"/>
              <a:gd name="adj2" fmla="val 16513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个类别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216650" y="1673225"/>
            <a:ext cx="27971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根据是否为</a:t>
            </a:r>
            <a:r>
              <a:rPr kumimoji="0" lang="en-US" altLang="zh-CN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好瓜</a:t>
            </a:r>
            <a:r>
              <a:rPr kumimoji="0" lang="en-US" altLang="zh-CN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计算该数据集的信息熵</a:t>
            </a:r>
            <a:endParaRPr kumimoji="0" lang="zh-CN" altLang="en-US" sz="20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354" name="文本框 2"/>
          <p:cNvSpPr txBox="1">
            <a:spLocks noChangeArrowheads="1"/>
          </p:cNvSpPr>
          <p:nvPr/>
        </p:nvSpPr>
        <p:spPr bwMode="auto">
          <a:xfrm>
            <a:off x="6129338" y="3208338"/>
            <a:ext cx="2862263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根据属性</a:t>
            </a:r>
            <a:r>
              <a:rPr kumimoji="0" lang="en-US" altLang="zh-CN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色泽</a:t>
            </a:r>
            <a:r>
              <a:rPr kumimoji="0" lang="en-US" altLang="zh-CN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000" b="1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划分数据集，计算其信息熵和信息增益</a:t>
            </a:r>
            <a:endParaRPr kumimoji="0" lang="zh-CN" altLang="en-US" sz="2000" b="1" kern="1200" cap="none" spc="0" normalizeH="0" baseline="0" noProof="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594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7595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5500" y="2503488"/>
            <a:ext cx="323850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6" name="Rectangle 14"/>
          <p:cNvSpPr/>
          <p:nvPr/>
        </p:nvSpPr>
        <p:spPr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597" name="Rectangle 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7598" name="Pictur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0913" y="4419600"/>
            <a:ext cx="2847975" cy="59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9" name="Rectangle 17"/>
          <p:cNvSpPr/>
          <p:nvPr/>
        </p:nvSpPr>
        <p:spPr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600" name="Rectangle 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7601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0913" y="4995863"/>
            <a:ext cx="284797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602" name="Rectangle 20"/>
          <p:cNvSpPr/>
          <p:nvPr/>
        </p:nvSpPr>
        <p:spPr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Rectangle 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7604" name="Picture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0913" y="5529263"/>
            <a:ext cx="284797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605" name="Rectangle 23"/>
          <p:cNvSpPr/>
          <p:nvPr/>
        </p:nvSpPr>
        <p:spPr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272409" y="803267"/>
            <a:ext cx="86010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• 信息熵和信息增益的计算  </a:t>
            </a:r>
            <a:endParaRPr kumimoji="0" lang="zh-CN" altLang="en-US" sz="2000" kern="1200" cap="none" spc="0" normalizeH="0" baseline="0" noProof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9635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288" y="1589088"/>
            <a:ext cx="4954587" cy="73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6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75" y="2343150"/>
            <a:ext cx="4540250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7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738" y="3052763"/>
            <a:ext cx="4381500" cy="703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738" y="3862388"/>
            <a:ext cx="4092575" cy="655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9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938" y="4452938"/>
            <a:ext cx="5964237" cy="201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40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41" name="Rectangle 12"/>
          <p:cNvSpPr/>
          <p:nvPr/>
        </p:nvSpPr>
        <p:spPr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42" name="Rectangle 13"/>
          <p:cNvSpPr/>
          <p:nvPr/>
        </p:nvSpPr>
        <p:spPr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43" name="Rectangle 14"/>
          <p:cNvSpPr/>
          <p:nvPr/>
        </p:nvSpPr>
        <p:spPr>
          <a:xfrm>
            <a:off x="0" y="2228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44" name="Rectangle 15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45" name="Rectangle 16"/>
          <p:cNvSpPr/>
          <p:nvPr/>
        </p:nvSpPr>
        <p:spPr>
          <a:xfrm>
            <a:off x="0" y="4600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752475"/>
            <a:ext cx="5191125" cy="47894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5"/>
          <p:cNvGrpSpPr/>
          <p:nvPr/>
        </p:nvGrpSpPr>
        <p:grpSpPr>
          <a:xfrm>
            <a:off x="142875" y="4738688"/>
            <a:ext cx="5416550" cy="1957387"/>
            <a:chOff x="226" y="7462"/>
            <a:chExt cx="8529" cy="3084"/>
          </a:xfrm>
        </p:grpSpPr>
        <p:pic>
          <p:nvPicPr>
            <p:cNvPr id="71683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" y="7462"/>
              <a:ext cx="4932" cy="3085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71684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158" y="8727"/>
            <a:ext cx="3597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397000" imgH="215900" progId="Equation.KSEE3">
                    <p:embed/>
                  </p:oleObj>
                </mc:Choice>
                <mc:Fallback>
                  <p:oleObj name="" r:id="rId3" imgW="1397000" imgH="215900" progId="Equation.KSEE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58" y="8727"/>
                          <a:ext cx="3597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/>
          <p:nvPr/>
        </p:nvGrpSpPr>
        <p:grpSpPr>
          <a:xfrm>
            <a:off x="146050" y="989013"/>
            <a:ext cx="3598863" cy="3344862"/>
            <a:chOff x="452" y="1744"/>
            <a:chExt cx="5196" cy="5268"/>
          </a:xfrm>
        </p:grpSpPr>
        <p:sp>
          <p:nvSpPr>
            <p:cNvPr id="6" name="圆角矩形 5"/>
            <p:cNvSpPr/>
            <p:nvPr/>
          </p:nvSpPr>
          <p:spPr>
            <a:xfrm>
              <a:off x="452" y="4274"/>
              <a:ext cx="1705" cy="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纹理</a:t>
              </a: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=</a:t>
              </a: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？</a:t>
              </a:r>
              <a:endPara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157" y="1744"/>
              <a:ext cx="3491" cy="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{1,2,3,4,5,6,8,10,15}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136" y="4177"/>
              <a:ext cx="2512" cy="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{7,9,13,14,17}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77" y="6297"/>
              <a:ext cx="1971" cy="7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{11,12,16}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111" y="2462"/>
              <a:ext cx="1047" cy="18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1"/>
            </p:cNvCxnSpPr>
            <p:nvPr/>
          </p:nvCxnSpPr>
          <p:spPr>
            <a:xfrm>
              <a:off x="2150" y="4537"/>
              <a:ext cx="98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1"/>
            </p:cNvCxnSpPr>
            <p:nvPr/>
          </p:nvCxnSpPr>
          <p:spPr>
            <a:xfrm>
              <a:off x="2054" y="4867"/>
              <a:ext cx="1623" cy="17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93" name="文本框 12"/>
            <p:cNvSpPr txBox="1"/>
            <p:nvPr/>
          </p:nvSpPr>
          <p:spPr>
            <a:xfrm>
              <a:off x="1609" y="3072"/>
              <a:ext cx="1018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4" name="文本框 13"/>
            <p:cNvSpPr txBox="1"/>
            <p:nvPr/>
          </p:nvSpPr>
          <p:spPr>
            <a:xfrm>
              <a:off x="2112" y="3956"/>
              <a:ext cx="1018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稍糊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95" name="文本框 14"/>
            <p:cNvSpPr txBox="1"/>
            <p:nvPr/>
          </p:nvSpPr>
          <p:spPr>
            <a:xfrm>
              <a:off x="2574" y="5110"/>
              <a:ext cx="1018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075" y="141288"/>
            <a:ext cx="22256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775" y="696913"/>
            <a:ext cx="5192713" cy="56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8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113" y="1341438"/>
            <a:ext cx="4265612" cy="56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9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976438"/>
            <a:ext cx="4849813" cy="56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10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863" y="2632075"/>
            <a:ext cx="7408862" cy="796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1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12" name="Rectangle 6"/>
          <p:cNvSpPr/>
          <p:nvPr/>
        </p:nvSpPr>
        <p:spPr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13" name="Rectangle 7"/>
          <p:cNvSpPr/>
          <p:nvPr/>
        </p:nvSpPr>
        <p:spPr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14" name="Rectangle 8"/>
          <p:cNvSpPr/>
          <p:nvPr/>
        </p:nvSpPr>
        <p:spPr>
          <a:xfrm>
            <a:off x="0" y="1771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15" name="Rectangle 9"/>
          <p:cNvSpPr/>
          <p:nvPr/>
        </p:nvSpPr>
        <p:spPr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2716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863" y="3538538"/>
            <a:ext cx="5086350" cy="58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17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4367213"/>
            <a:ext cx="4967287" cy="57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18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5067300"/>
            <a:ext cx="7446963" cy="71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9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20" name="Rectangle 14"/>
          <p:cNvSpPr/>
          <p:nvPr/>
        </p:nvSpPr>
        <p:spPr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21" name="Rectangle 15"/>
          <p:cNvSpPr/>
          <p:nvPr/>
        </p:nvSpPr>
        <p:spPr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22" name="Rectangle 16"/>
          <p:cNvSpPr/>
          <p:nvPr/>
        </p:nvSpPr>
        <p:spPr>
          <a:xfrm>
            <a:off x="0" y="1847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723" name="Rectangle 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2724" name="Picture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513" y="5921375"/>
            <a:ext cx="7302500" cy="685800"/>
          </a:xfrm>
          <a:prstGeom prst="rect">
            <a:avLst/>
          </a:prstGeom>
          <a:solidFill>
            <a:srgbClr val="F2DCDB"/>
          </a:solidFill>
          <a:ln w="9525">
            <a:noFill/>
          </a:ln>
        </p:spPr>
      </p:pic>
      <p:sp>
        <p:nvSpPr>
          <p:cNvPr id="72725" name="Rectangle 19"/>
          <p:cNvSpPr/>
          <p:nvPr/>
        </p:nvSpPr>
        <p:spPr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3" y="661988"/>
            <a:ext cx="8931275" cy="607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627" name="Oval 5"/>
          <p:cNvSpPr/>
          <p:nvPr/>
        </p:nvSpPr>
        <p:spPr>
          <a:xfrm>
            <a:off x="3925888" y="1995488"/>
            <a:ext cx="733425" cy="5000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Oval 6"/>
          <p:cNvSpPr/>
          <p:nvPr/>
        </p:nvSpPr>
        <p:spPr>
          <a:xfrm>
            <a:off x="2330450" y="2935288"/>
            <a:ext cx="838200" cy="431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Oval 7"/>
          <p:cNvSpPr/>
          <p:nvPr/>
        </p:nvSpPr>
        <p:spPr>
          <a:xfrm>
            <a:off x="5280025" y="2825750"/>
            <a:ext cx="871538" cy="46513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4,0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Line 8"/>
          <p:cNvSpPr/>
          <p:nvPr/>
        </p:nvSpPr>
        <p:spPr>
          <a:xfrm flipH="1">
            <a:off x="2754313" y="2408238"/>
            <a:ext cx="1252537" cy="512762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1" name="Line 9"/>
          <p:cNvSpPr/>
          <p:nvPr/>
        </p:nvSpPr>
        <p:spPr>
          <a:xfrm>
            <a:off x="4540250" y="2441575"/>
            <a:ext cx="1141413" cy="384175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矩形 14"/>
          <p:cNvSpPr/>
          <p:nvPr/>
        </p:nvSpPr>
        <p:spPr>
          <a:xfrm>
            <a:off x="6350000" y="1876425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牛奶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 Box 153"/>
          <p:cNvSpPr txBox="1">
            <a:spLocks noChangeArrowheads="1"/>
          </p:cNvSpPr>
          <p:nvPr/>
        </p:nvSpPr>
        <p:spPr bwMode="auto">
          <a:xfrm>
            <a:off x="942975" y="130175"/>
            <a:ext cx="3841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学生膳食结构和缺钙调查表</a:t>
            </a:r>
            <a:endParaRPr kumimoji="0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0313" y="4273550"/>
            <a:ext cx="6457950" cy="522288"/>
          </a:xfrm>
          <a:prstGeom prst="rect">
            <a:avLst/>
          </a:prstGeom>
          <a:solidFill>
            <a:srgbClr val="CEF6FE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某人喝牛奶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then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她不缺钙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582613" y="720725"/>
            <a:ext cx="289877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判断某人是否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缺钙？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  <p:bldP spid="26628" grpId="0" bldLvl="0" animBg="1"/>
      <p:bldP spid="26629" grpId="0" bldLvl="0" animBg="1"/>
      <p:bldP spid="15" grpId="0"/>
      <p:bldP spid="26627" grpId="1" animBg="1"/>
      <p:bldP spid="26628" grpId="1" animBg="1"/>
      <p:bldP spid="26629" grpId="1" animBg="1"/>
      <p:bldP spid="15" grpId="1"/>
      <p:bldP spid="12" grpId="0" bldLvl="0" animBg="1"/>
      <p:bldP spid="1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5225" y="1981200"/>
            <a:ext cx="6183313" cy="7778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生成决策树的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ID3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1415137" y="2906486"/>
            <a:ext cx="5606143" cy="1088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737234" y="1228725"/>
            <a:ext cx="7980673" cy="483106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•  对于样本数据集</a:t>
            </a:r>
            <a:r>
              <a:rPr kumimoji="0" lang="en-US" altLang="zh-CN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，当其信息熵越小，说明</a:t>
            </a:r>
            <a:r>
              <a:rPr kumimoji="0" lang="en-US" altLang="zh-CN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纯度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（高 </a:t>
            </a:r>
            <a:r>
              <a:rPr kumimoji="0" lang="en-US" altLang="zh-CN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/ 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低） </a:t>
            </a:r>
            <a:r>
              <a:rPr kumimoji="0" lang="zh-CN" altLang="en-US" sz="2800" b="1" u="sng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lang="zh-CN" altLang="en-US" sz="2800" b="1" u="sng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800" b="1" u="sng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•  对于样本数据集D的划分，当其划分后数据集计算出的信息增益越大时，说明D的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纯度提升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越（小 </a:t>
            </a:r>
            <a:r>
              <a:rPr kumimoji="0" lang="en-US" altLang="zh-CN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/ </a:t>
            </a:r>
            <a:r>
              <a:rPr kumimoji="0" lang="zh-CN" altLang="en-US" sz="28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大） </a:t>
            </a:r>
            <a:endParaRPr kumimoji="0" lang="zh-CN" altLang="en-US" sz="28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911225" y="-1873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生成决策树的ID3算法</a:t>
            </a:r>
            <a:endParaRPr kumimoji="0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4538" y="2698750"/>
            <a:ext cx="406400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3488" y="5661025"/>
            <a:ext cx="4064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√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315593" y="815335"/>
            <a:ext cx="6100440" cy="563118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•  ID3（Iterative Dichotomiser 3）算法 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ID3算法以信息论为基础，以信息熵和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信息增益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为衡量标准，从而实现对数据的归纳分类。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009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在ID3算法中，选择信息增益最大的特征作为当前的特征  </a:t>
            </a:r>
            <a:r>
              <a:rPr kumimoji="0" lang="en-US" alt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           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对数据集分类，通过不断的选择特征，对数据集不断划分，直到以下两种情况结束划分：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009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第一，划分出来的类属于同一个类；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009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第二，已经没有属性可供再分。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0099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911225" y="-1873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生成决策树的ID3算法</a:t>
            </a:r>
            <a:endParaRPr kumimoji="0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7987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896938"/>
            <a:ext cx="2730500" cy="546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778250"/>
            <a:ext cx="1730375" cy="350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752475"/>
            <a:ext cx="5191125" cy="47894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5"/>
          <p:cNvGrpSpPr/>
          <p:nvPr/>
        </p:nvGrpSpPr>
        <p:grpSpPr>
          <a:xfrm>
            <a:off x="142875" y="4738688"/>
            <a:ext cx="5416550" cy="1957387"/>
            <a:chOff x="226" y="7462"/>
            <a:chExt cx="8529" cy="3084"/>
          </a:xfrm>
        </p:grpSpPr>
        <p:pic>
          <p:nvPicPr>
            <p:cNvPr id="81923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" y="7462"/>
              <a:ext cx="4932" cy="3085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81924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158" y="8727"/>
            <a:ext cx="3597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397000" imgH="215900" progId="Equation.KSEE3">
                    <p:embed/>
                  </p:oleObj>
                </mc:Choice>
                <mc:Fallback>
                  <p:oleObj name="" r:id="rId3" imgW="1397000" imgH="2159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58" y="8727"/>
                          <a:ext cx="3597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/>
          <p:nvPr/>
        </p:nvGrpSpPr>
        <p:grpSpPr>
          <a:xfrm>
            <a:off x="287338" y="1108075"/>
            <a:ext cx="3298825" cy="3344863"/>
            <a:chOff x="452" y="1744"/>
            <a:chExt cx="5196" cy="5268"/>
          </a:xfrm>
        </p:grpSpPr>
        <p:sp>
          <p:nvSpPr>
            <p:cNvPr id="6" name="圆角矩形 5"/>
            <p:cNvSpPr/>
            <p:nvPr/>
          </p:nvSpPr>
          <p:spPr>
            <a:xfrm>
              <a:off x="452" y="4274"/>
              <a:ext cx="1705" cy="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纹理</a:t>
              </a: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=</a:t>
              </a:r>
              <a:r>
                <a: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？</a:t>
              </a: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157" y="1744"/>
              <a:ext cx="3491" cy="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{1,2,3,4,5,6,8,10,15}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135" y="4177"/>
              <a:ext cx="2513" cy="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{7,9,13,14,17}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78" y="6297"/>
              <a:ext cx="1970" cy="7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{11,12,16}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112" y="2462"/>
              <a:ext cx="1048" cy="18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1"/>
            </p:cNvCxnSpPr>
            <p:nvPr/>
          </p:nvCxnSpPr>
          <p:spPr>
            <a:xfrm>
              <a:off x="2150" y="4537"/>
              <a:ext cx="9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1"/>
            </p:cNvCxnSpPr>
            <p:nvPr/>
          </p:nvCxnSpPr>
          <p:spPr>
            <a:xfrm>
              <a:off x="2055" y="4867"/>
              <a:ext cx="1623" cy="17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33" name="文本框 12"/>
            <p:cNvSpPr txBox="1"/>
            <p:nvPr/>
          </p:nvSpPr>
          <p:spPr>
            <a:xfrm>
              <a:off x="1609" y="3072"/>
              <a:ext cx="10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清晰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34" name="文本框 13"/>
            <p:cNvSpPr txBox="1"/>
            <p:nvPr/>
          </p:nvSpPr>
          <p:spPr>
            <a:xfrm>
              <a:off x="2112" y="3956"/>
              <a:ext cx="10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稍糊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35" name="文本框 14"/>
            <p:cNvSpPr txBox="1"/>
            <p:nvPr/>
          </p:nvSpPr>
          <p:spPr>
            <a:xfrm>
              <a:off x="2574" y="5110"/>
              <a:ext cx="10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模糊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94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3" y="1752600"/>
            <a:ext cx="6675437" cy="351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56335" y="6057264"/>
            <a:ext cx="6830686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思考：如果把“编号”作为划分属性结果会怎样？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635" y="934718"/>
            <a:ext cx="6183634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西瓜数据集</a:t>
            </a:r>
            <a:r>
              <a:rPr kumimoji="0" lang="en-US" alt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2.0</a:t>
            </a:r>
            <a:r>
              <a:rPr kumimoji="0" lang="zh-CN" altLang="en-US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的划分结果：</a:t>
            </a:r>
            <a:endParaRPr kumimoji="0" lang="zh-CN" altLang="en-US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7294563" y="719138"/>
            <a:ext cx="1316037" cy="5221287"/>
            <a:chOff x="11487" y="1132"/>
            <a:chExt cx="2072" cy="8222"/>
          </a:xfrm>
        </p:grpSpPr>
        <p:pic>
          <p:nvPicPr>
            <p:cNvPr id="82949" name="图片 5"/>
            <p:cNvPicPr>
              <a:picLocks noChangeAspect="1"/>
            </p:cNvPicPr>
            <p:nvPr/>
          </p:nvPicPr>
          <p:blipFill>
            <a:blip r:embed="rId2"/>
            <a:srcRect t="252" r="74661"/>
            <a:stretch>
              <a:fillRect/>
            </a:stretch>
          </p:blipFill>
          <p:spPr>
            <a:xfrm>
              <a:off x="11487" y="1472"/>
              <a:ext cx="2072" cy="75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11584" y="1132"/>
              <a:ext cx="1005" cy="822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454150" y="1352457"/>
            <a:ext cx="5761990" cy="403187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en-US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决策树概述</a:t>
            </a:r>
            <a:endParaRPr kumimoji="0" lang="zh-CN" altLang="en-US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en-US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决策树分类模型</a:t>
            </a:r>
            <a:endParaRPr kumimoji="0" lang="en-US" altLang="zh-CN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3.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信息熵与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</a:t>
            </a:r>
            <a:endParaRPr kumimoji="0" lang="zh-CN" altLang="en-US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4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算法的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实现</a:t>
            </a:r>
            <a:endParaRPr kumimoji="0" lang="zh-CN" altLang="en-US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决策树分类模型</a:t>
            </a: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2275" y="836613"/>
            <a:ext cx="8002588" cy="554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1)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决定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分类属性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kumimoji="0" lang="zh-CN" altLang="en-US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2)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对目前的数据表，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建立一个节点</a:t>
            </a:r>
            <a:r>
              <a:rPr kumimoji="0" lang="en-US" altLang="zh-CN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endParaRPr kumimoji="0" lang="en-US" altLang="zh-CN" sz="2000" b="1" kern="1200" cap="none" spc="0" normalizeH="0" baseline="0" noProof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3)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如果数据库中的数据都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属于同一个类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就是树叶，在树叶上标出所属的类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4)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如果数据表中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没有其他属性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可以考虑，则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也是树叶，按照少数服从多数的原则在树叶上标出所属类别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5)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否则，根据平均信息期望值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GAIN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值选出一个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最佳属性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作为节点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的测试属性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6)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节点属性选定后，对于该属性中的每个值：</a:t>
            </a:r>
            <a:endParaRPr kumimoji="0" lang="zh-CN" altLang="en-US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从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生成一个分支，并将数据表中与该分支有关的数据收集形成分支节点的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数据表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，在表中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删除节点属性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那一栏</a:t>
            </a: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如果分支数据表非空，则运用以上算法从该节点</a:t>
            </a:r>
            <a:r>
              <a:rPr kumimoji="0" lang="zh-CN" altLang="en-US" sz="2000" b="1" kern="1200" cap="none" spc="0" normalizeH="0" baseline="0" noProof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建立子树</a:t>
            </a:r>
            <a:r>
              <a:rPr kumimoji="0" lang="zh-CN" altLang="en-US" sz="20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0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5338" y="0"/>
            <a:ext cx="517048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ID3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决策树建立算法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95338" y="0"/>
            <a:ext cx="517048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ID3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决策树建立算法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601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68350"/>
            <a:ext cx="8456613" cy="53213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 flipV="1">
            <a:off x="617538" y="1692275"/>
            <a:ext cx="1049338" cy="11113"/>
          </a:xfrm>
          <a:prstGeom prst="line">
            <a:avLst/>
          </a:prstGeom>
          <a:ln w="31750" cmpd="sng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66875" y="3063875"/>
            <a:ext cx="1204913" cy="4763"/>
          </a:xfrm>
          <a:prstGeom prst="line">
            <a:avLst/>
          </a:prstGeom>
          <a:ln w="317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36725" y="3333750"/>
            <a:ext cx="2476500" cy="7938"/>
          </a:xfrm>
          <a:prstGeom prst="line">
            <a:avLst/>
          </a:prstGeom>
          <a:ln w="3175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/>
          <p:cNvSpPr/>
          <p:nvPr/>
        </p:nvSpPr>
        <p:spPr>
          <a:xfrm>
            <a:off x="5591175" y="6005513"/>
            <a:ext cx="3244850" cy="6223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遍历当前属性所有取值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将当前数据集划分子集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153275" y="1123950"/>
            <a:ext cx="11113" cy="4159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164388" y="1992313"/>
            <a:ext cx="11113" cy="4159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5846763" y="654050"/>
            <a:ext cx="2609850" cy="5588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构造数据集的类别列表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5241925" y="1539875"/>
            <a:ext cx="3833813" cy="53657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是否属于同一类？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75500" y="2773363"/>
            <a:ext cx="11113" cy="4159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5253038" y="2408238"/>
            <a:ext cx="3833813" cy="449263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属性是否用完？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86613" y="3516313"/>
            <a:ext cx="11113" cy="4143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86613" y="4165600"/>
            <a:ext cx="11113" cy="4143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97725" y="4879975"/>
            <a:ext cx="9525" cy="4143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/>
          <p:cNvSpPr/>
          <p:nvPr/>
        </p:nvSpPr>
        <p:spPr>
          <a:xfrm>
            <a:off x="5581650" y="4579938"/>
            <a:ext cx="3419475" cy="39528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从属性列表中删除当前属性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5335588" y="3930650"/>
            <a:ext cx="3690938" cy="35718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构造一个字典</a:t>
            </a:r>
            <a:r>
              <a:rPr lang="en-US" altLang="zh-CN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myTree</a:t>
            </a:r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</a:t>
            </a:r>
            <a:r>
              <a:rPr lang="en-US" altLang="zh-CN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endParaRPr lang="en-US" altLang="zh-CN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5591175" y="3209925"/>
            <a:ext cx="3201988" cy="43815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</a:t>
            </a:r>
            <a:r>
              <a:rPr lang="zh-CN" altLang="en-US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最好的属性</a:t>
            </a:r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作为当前属性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207250" y="5589588"/>
            <a:ext cx="11113" cy="4159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286250" y="5497513"/>
            <a:ext cx="1049338" cy="11113"/>
          </a:xfrm>
          <a:prstGeom prst="line">
            <a:avLst/>
          </a:prstGeom>
          <a:ln w="31750" cmpd="sng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5946775" y="5294313"/>
            <a:ext cx="2533650" cy="4159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b="1" strike="noStrike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获取当前属性的取值</a:t>
            </a:r>
            <a:endParaRPr lang="zh-CN" altLang="en-US" b="1" strike="noStrike" noProof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4676775" y="6313488"/>
            <a:ext cx="904875" cy="6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676775" y="927100"/>
            <a:ext cx="9525" cy="53927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5" idx="1"/>
          </p:cNvCxnSpPr>
          <p:nvPr/>
        </p:nvCxnSpPr>
        <p:spPr>
          <a:xfrm>
            <a:off x="4608513" y="927100"/>
            <a:ext cx="1238250" cy="6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 flipH="1">
            <a:off x="4675188" y="1809750"/>
            <a:ext cx="547688" cy="349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1"/>
            <a:endCxn id="5" idx="1"/>
          </p:cNvCxnSpPr>
          <p:nvPr/>
        </p:nvCxnSpPr>
        <p:spPr>
          <a:xfrm flipH="1">
            <a:off x="4675188" y="2632075"/>
            <a:ext cx="577850" cy="190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4892675" y="0"/>
            <a:ext cx="2851150" cy="588963"/>
          </a:xfrm>
          <a:prstGeom prst="wedgeRoundRectCallout">
            <a:avLst>
              <a:gd name="adj1" fmla="val -101759"/>
              <a:gd name="adj2" fmla="val 187735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输入为数据集和属性列表</a:t>
            </a:r>
            <a:endParaRPr kumimoji="0" lang="zh-CN" altLang="en-US" sz="1800" b="1" i="0" u="none" strike="noStrike" kern="1200" cap="none" spc="0" normalizeH="0" baseline="0" noProof="1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895350" y="6178550"/>
            <a:ext cx="3713163" cy="588963"/>
          </a:xfrm>
          <a:prstGeom prst="wedgeRoundRectCallout">
            <a:avLst>
              <a:gd name="adj1" fmla="val -418"/>
              <a:gd name="adj2" fmla="val -146120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输出为决策树字典：属性</a:t>
            </a:r>
            <a:r>
              <a:rPr kumimoji="0" lang="en-US" altLang="zh-CN" sz="18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r>
              <a:rPr kumimoji="0" lang="en-US" altLang="zh-CN" sz="18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类别</a:t>
            </a:r>
            <a:endParaRPr kumimoji="0" lang="zh-CN" altLang="en-US" sz="1800" b="1" i="0" u="none" strike="noStrike" kern="1200" cap="none" spc="0" normalizeH="0" baseline="0" noProof="1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8" grpId="1" animBg="1"/>
      <p:bldP spid="29" grpId="0" bldLvl="0" animBg="1"/>
      <p:bldP spid="29" grpId="1" animBg="1"/>
      <p:bldP spid="14" grpId="0" animBg="1"/>
      <p:bldP spid="5" grpId="0" animBg="1"/>
      <p:bldP spid="7" grpId="0" animBg="1"/>
      <p:bldP spid="8" grpId="0" animBg="1"/>
      <p:bldP spid="13" grpId="0" animBg="1"/>
      <p:bldP spid="11" grpId="0" animBg="1"/>
      <p:bldP spid="6" grpId="0" bldLvl="0" animBg="1"/>
      <p:bldP spid="12" grpId="0" animBg="1"/>
      <p:bldP spid="14" grpId="1" animBg="1"/>
      <p:bldP spid="5" grpId="1" animBg="1"/>
      <p:bldP spid="7" grpId="1" animBg="1"/>
      <p:bldP spid="8" grpId="1" animBg="1"/>
      <p:bldP spid="13" grpId="1" animBg="1"/>
      <p:bldP spid="11" grpId="1" animBg="1"/>
      <p:bldP spid="6" grpId="1" animBg="1"/>
      <p:bldP spid="1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4485" y="801369"/>
            <a:ext cx="618362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构建决策树的函数代码</a:t>
            </a:r>
            <a:endParaRPr kumimoji="0" lang="zh-CN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548063" y="4038600"/>
            <a:ext cx="565150" cy="285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43" name="文本框 13"/>
          <p:cNvSpPr txBox="1"/>
          <p:nvPr/>
        </p:nvSpPr>
        <p:spPr>
          <a:xfrm>
            <a:off x="4098925" y="3886200"/>
            <a:ext cx="21542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用字典类型存储树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矩形 13"/>
          <p:cNvSpPr/>
          <p:nvPr/>
        </p:nvSpPr>
        <p:spPr>
          <a:xfrm>
            <a:off x="271780" y="1300477"/>
            <a:ext cx="7618095" cy="53232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def </a:t>
            </a:r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createTree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(dataSet,labels):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classList = [example[-1] for example in dataSet]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if classList.</a:t>
            </a:r>
            <a:r>
              <a:rPr lang="en-US" altLang="zh-CN" sz="2000" b="1" strike="noStrike" noProof="1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count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(classList[0]) ==</a:t>
            </a:r>
            <a:r>
              <a:rPr lang="en-US" altLang="zh-CN" sz="2000" b="1" strike="noStrike" noProof="1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len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(classList):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return classList[0]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if len(dataSet[0]) == 1: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return </a:t>
            </a:r>
            <a:r>
              <a:rPr lang="en-US" altLang="zh-CN" sz="2000" b="1" strike="noStrike" noProof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majorityCnt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(classList)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bestFeat = </a:t>
            </a:r>
            <a:r>
              <a:rPr lang="en-US" altLang="zh-CN" sz="2000" b="1" strike="noStrike" noProof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chooseBestFeatureToSplit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(dataSet)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bestFeatLabel = labels[bestFeat]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myTree = {bestFeatLabel:{}}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b="1" strike="noStrike" noProof="1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del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(labels[bestFeat])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featValues = [example[bestFeat] for example in dataSet]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uniqueVals = </a:t>
            </a:r>
            <a:r>
              <a:rPr lang="en-US" altLang="zh-CN" sz="2000" b="1" strike="noStrike" noProof="1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set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(featValues)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for value in uniqueVals: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subLabels = labels[:]      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myTree[bestFeatLabel][value] = </a:t>
            </a:r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createTree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000" b="1" strike="noStrike" noProof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splitDataSet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(dataSet, bestFeat, value),subLabels)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return myTree</a:t>
            </a:r>
            <a:endParaRPr lang="zh-CN" altLang="en-US" sz="2000" b="1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765800" y="603250"/>
            <a:ext cx="1900238" cy="487363"/>
          </a:xfrm>
          <a:prstGeom prst="wedgeRoundRectCallout">
            <a:avLst>
              <a:gd name="adj1" fmla="val -72359"/>
              <a:gd name="adj2" fmla="val 167493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获取类别列表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5338" y="141288"/>
            <a:ext cx="51704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P41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程序清单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626100" y="2230438"/>
            <a:ext cx="1682750" cy="455613"/>
          </a:xfrm>
          <a:prstGeom prst="wedgeRoundRectCallout">
            <a:avLst>
              <a:gd name="adj1" fmla="val -221859"/>
              <a:gd name="adj2" fmla="val 557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返回类别标签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445250" y="2971800"/>
            <a:ext cx="2328863" cy="574675"/>
          </a:xfrm>
          <a:prstGeom prst="wedgeRoundRectCallout">
            <a:avLst>
              <a:gd name="adj1" fmla="val -158812"/>
              <a:gd name="adj2" fmla="val -43968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没有属性可用，将数据集标为多数类别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840538" y="4983163"/>
            <a:ext cx="2166938" cy="511175"/>
          </a:xfrm>
          <a:prstGeom prst="wedgeRoundRectCallout">
            <a:avLst>
              <a:gd name="adj1" fmla="val -199004"/>
              <a:gd name="adj2" fmla="val -66770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获取当前属性取值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765800" y="1481138"/>
            <a:ext cx="3116263" cy="463550"/>
          </a:xfrm>
          <a:prstGeom prst="wedgeRoundRectCallout">
            <a:avLst>
              <a:gd name="adj1" fmla="val -60617"/>
              <a:gd name="adj2" fmla="val 88356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数据集所有样本</a:t>
            </a: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属于同一类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545263" y="3760788"/>
            <a:ext cx="2130425" cy="404813"/>
          </a:xfrm>
          <a:prstGeom prst="wedgeRoundRectCallout">
            <a:avLst>
              <a:gd name="adj1" fmla="val -164187"/>
              <a:gd name="adj2" fmla="val -69466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选出最好的属性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877050" y="4359275"/>
            <a:ext cx="2130425" cy="403225"/>
          </a:xfrm>
          <a:prstGeom prst="wedgeRoundRectCallout">
            <a:avLst>
              <a:gd name="adj1" fmla="val -164187"/>
              <a:gd name="adj2" fmla="val -69466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</a:t>
            </a: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最好的属性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83038" y="5216525"/>
            <a:ext cx="2130425" cy="403225"/>
          </a:xfrm>
          <a:prstGeom prst="wedgeRoundRectCallout">
            <a:avLst>
              <a:gd name="adj1" fmla="val -89940"/>
              <a:gd name="adj2" fmla="val -44034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遍历属性值建树</a:t>
            </a:r>
            <a:endParaRPr kumimoji="0" lang="zh-CN" altLang="en-US" sz="1800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5" descr="7校徽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88"/>
            <a:ext cx="219392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0" name="Picture 5" descr="学校大门"/>
          <p:cNvPicPr>
            <a:picLocks noChangeAspect="1"/>
          </p:cNvPicPr>
          <p:nvPr/>
        </p:nvPicPr>
        <p:blipFill>
          <a:blip r:embed="rId2"/>
          <a:srcRect b="39082"/>
          <a:stretch>
            <a:fillRect/>
          </a:stretch>
        </p:blipFill>
        <p:spPr>
          <a:xfrm>
            <a:off x="0" y="5024438"/>
            <a:ext cx="9144000" cy="1833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3"/>
          <p:cNvSpPr/>
          <p:nvPr/>
        </p:nvSpPr>
        <p:spPr>
          <a:xfrm>
            <a:off x="12700" y="1973263"/>
            <a:ext cx="9144000" cy="12858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FFFF66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002A55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4400" b="1" i="0" u="none" strike="noStrike" kern="1200" cap="none" spc="0" normalizeH="0" baseline="0" noProof="1">
                <a:ln>
                  <a:noFill/>
                </a:ln>
                <a:solidFill>
                  <a:srgbClr val="002A55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zh-CN" sz="4400" b="1" i="0" u="none" strike="noStrike" kern="1200" cap="none" spc="0" normalizeH="0" baseline="0" noProof="1">
                <a:ln>
                  <a:noFill/>
                </a:ln>
                <a:solidFill>
                  <a:srgbClr val="002A55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</a:t>
            </a: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002A55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分类与回归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rgbClr val="002A55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4485" y="801369"/>
            <a:ext cx="618362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计算数据集的信息熵</a:t>
            </a:r>
            <a:endParaRPr kumimoji="0" lang="zh-CN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090" name="矩形 5"/>
          <p:cNvSpPr/>
          <p:nvPr/>
        </p:nvSpPr>
        <p:spPr>
          <a:xfrm>
            <a:off x="447675" y="1474788"/>
            <a:ext cx="6324600" cy="4892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def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calcShannonEnt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(dataSet):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numEntries = len(dataSet)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labelCounts = {}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for featVec in dataSet: 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currentLabel = featVec[-1]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if currentLabel not in labelCounts.keys():        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labelCounts[currentLabel] = 0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labelCounts[currentLabel] += 1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shannonEnt = 0.0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for key in labelCounts: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prob = float(labelCounts[key])/numEntries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shannonEnt -= prob * log(prob,2) #log base 2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return shannonEnt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70413" y="1260475"/>
            <a:ext cx="3571875" cy="717550"/>
          </a:xfrm>
          <a:prstGeom prst="wedgeRoundRectCallout">
            <a:avLst>
              <a:gd name="adj1" fmla="val -107404"/>
              <a:gd name="adj2" fmla="val 11955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创建一个类别标签计数</a:t>
            </a: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字典，其键为类别标签，值为类别计数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708525" y="2522538"/>
            <a:ext cx="3676650" cy="495300"/>
          </a:xfrm>
          <a:prstGeom prst="wedgeRoundRectCallout">
            <a:avLst>
              <a:gd name="adj1" fmla="val -73394"/>
              <a:gd name="adj2" fmla="val 8375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遍历当前数据集所有的类别标签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416550" y="3319463"/>
            <a:ext cx="3357563" cy="795338"/>
          </a:xfrm>
          <a:prstGeom prst="wedgeRoundRectCallout">
            <a:avLst>
              <a:gd name="adj1" fmla="val -79020"/>
              <a:gd name="adj2" fmla="val 2988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如果类别标签计数字典中没有该类别，则计数值初始化为</a:t>
            </a:r>
            <a:r>
              <a:rPr kumimoji="0" lang="en-US" altLang="zh-CN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en-US" altLang="zh-CN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042025" y="4278313"/>
            <a:ext cx="2960688" cy="606425"/>
          </a:xfrm>
          <a:prstGeom prst="wedgeRoundRectCallout">
            <a:avLst>
              <a:gd name="adj1" fmla="val -111340"/>
              <a:gd name="adj2" fmla="val -5273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否则，对应类别计数加</a:t>
            </a:r>
            <a:r>
              <a:rPr kumimoji="0" lang="en-US" altLang="zh-CN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840413" y="5126038"/>
            <a:ext cx="3032125" cy="417513"/>
          </a:xfrm>
          <a:prstGeom prst="wedgeRoundRectCallout">
            <a:avLst>
              <a:gd name="adj1" fmla="val -137643"/>
              <a:gd name="adj2" fmla="val -6684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计算并返回数据集的信息熵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338" y="141288"/>
            <a:ext cx="51704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P36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：程序清单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237038" y="706438"/>
            <a:ext cx="1728788" cy="361950"/>
          </a:xfrm>
          <a:prstGeom prst="wedgeRoundRectCallout">
            <a:avLst>
              <a:gd name="adj1" fmla="val -85402"/>
              <a:gd name="adj2" fmla="val 199560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输入：数据集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237038" y="6184900"/>
            <a:ext cx="2535238" cy="361950"/>
          </a:xfrm>
          <a:prstGeom prst="wedgeRoundRectCallout">
            <a:avLst>
              <a:gd name="adj1" fmla="val -106538"/>
              <a:gd name="adj2" fmla="val -51054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输出：数据集的信息熵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2862263" y="4005263"/>
            <a:ext cx="795338" cy="2730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39975" y="4441825"/>
            <a:ext cx="784225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056" y="812255"/>
            <a:ext cx="618362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按指定特征划分数据集</a:t>
            </a:r>
            <a:endParaRPr kumimoji="0" lang="zh-CN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338" y="141288"/>
            <a:ext cx="51704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P37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：程序清单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117" name="矩形 10"/>
          <p:cNvSpPr/>
          <p:nvPr/>
        </p:nvSpPr>
        <p:spPr>
          <a:xfrm>
            <a:off x="347663" y="1547813"/>
            <a:ext cx="5999162" cy="3738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def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splitDataSet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(dataSet, axis, value):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retDataSet = []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for featVec in dataSet: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if featVec[axis] == value: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reducedFeatVec = featVec[:axis]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reducedFeatVec.extend(featVec[axis+1:])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retDataSet.append(reducedFeatVec)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return retDataSet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038725" y="1901825"/>
            <a:ext cx="2416175" cy="533400"/>
          </a:xfrm>
          <a:prstGeom prst="wedgeRoundRectCallout">
            <a:avLst>
              <a:gd name="adj1" fmla="val -163206"/>
              <a:gd name="adj2" fmla="val 23333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创建一个新的列表</a:t>
            </a:r>
            <a:endParaRPr kumimoji="0" lang="zh-CN" altLang="en-US" sz="180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464175" y="2595563"/>
            <a:ext cx="3679825" cy="903288"/>
          </a:xfrm>
          <a:prstGeom prst="wedgeRoundRectCallout">
            <a:avLst>
              <a:gd name="adj1" fmla="val -112984"/>
              <a:gd name="adj2" fmla="val 7791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这个列表中的各个元素也是列表，我们要遍历数据集中的每个元素</a:t>
            </a:r>
            <a:endParaRPr kumimoji="0" lang="zh-CN" altLang="en-US" sz="180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692775" y="4953000"/>
            <a:ext cx="3222625" cy="903288"/>
          </a:xfrm>
          <a:prstGeom prst="wedgeRoundRectCallout">
            <a:avLst>
              <a:gd name="adj1" fmla="val -59949"/>
              <a:gd name="adj2" fmla="val -122325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一旦发现符合要求的值，则将其添加到新创建的列表中</a:t>
            </a:r>
            <a:endParaRPr kumimoji="0" lang="zh-CN" altLang="en-US" sz="1800" i="0" u="none" strike="noStrike" kern="1200" cap="none" spc="0" normalizeH="0" baseline="0" noProof="1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121" name="文本框 3"/>
          <p:cNvSpPr txBox="1"/>
          <p:nvPr/>
        </p:nvSpPr>
        <p:spPr>
          <a:xfrm>
            <a:off x="6278563" y="3732213"/>
            <a:ext cx="20113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还原当前数据向量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657600" y="3886200"/>
            <a:ext cx="2643188" cy="130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23" name="文本框 8"/>
          <p:cNvSpPr txBox="1"/>
          <p:nvPr/>
        </p:nvSpPr>
        <p:spPr>
          <a:xfrm>
            <a:off x="3778250" y="5999163"/>
            <a:ext cx="42973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将当前数据向量加入到数据子集的列表中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700338" y="4800600"/>
            <a:ext cx="2947988" cy="1206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标注 1"/>
          <p:cNvSpPr/>
          <p:nvPr/>
        </p:nvSpPr>
        <p:spPr>
          <a:xfrm>
            <a:off x="4902200" y="774700"/>
            <a:ext cx="3262313" cy="361950"/>
          </a:xfrm>
          <a:prstGeom prst="wedgeRoundRectCallout">
            <a:avLst>
              <a:gd name="adj1" fmla="val -70840"/>
              <a:gd name="adj2" fmla="val 202724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输入：数据集；属性；属性值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69875" y="5781675"/>
            <a:ext cx="3263900" cy="361950"/>
          </a:xfrm>
          <a:prstGeom prst="wedgeRoundRectCallout">
            <a:avLst>
              <a:gd name="adj1" fmla="val -19935"/>
              <a:gd name="adj2" fmla="val -222231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输出：当前属性值的数据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子集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4438650" y="3732213"/>
            <a:ext cx="1851025" cy="131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标注 19"/>
          <p:cNvSpPr/>
          <p:nvPr/>
        </p:nvSpPr>
        <p:spPr>
          <a:xfrm>
            <a:off x="5932488" y="4016375"/>
            <a:ext cx="3036888" cy="685800"/>
          </a:xfrm>
          <a:prstGeom prst="wedgeRoundRectCallout">
            <a:avLst>
              <a:gd name="adj1" fmla="val -140953"/>
              <a:gd name="adj2" fmla="val -54838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对于每个属性值计算数据子集的信息熵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35175" y="3243263"/>
            <a:ext cx="392113" cy="2730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338" y="141288"/>
            <a:ext cx="51704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P38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：程序清单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83313" y="849313"/>
            <a:ext cx="1720850" cy="533400"/>
          </a:xfrm>
          <a:prstGeom prst="wedgeRoundRectCallout">
            <a:avLst>
              <a:gd name="adj1" fmla="val -176356"/>
              <a:gd name="adj2" fmla="val 132380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获取属性数量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16638" y="1633538"/>
            <a:ext cx="2787650" cy="619125"/>
          </a:xfrm>
          <a:prstGeom prst="wedgeRoundRectCallout">
            <a:avLst>
              <a:gd name="adj1" fmla="val -101525"/>
              <a:gd name="adj2" fmla="val 33351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计算总</a:t>
            </a: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数据集的信息熵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757863" y="2319338"/>
            <a:ext cx="3386138" cy="760413"/>
          </a:xfrm>
          <a:prstGeom prst="wedgeRoundRectCallout">
            <a:avLst>
              <a:gd name="adj1" fmla="val -115816"/>
              <a:gd name="adj2" fmla="val 18729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遍历所有特征，对每个属性计算对应的信息增益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67" name="文本框 3"/>
          <p:cNvSpPr txBox="1"/>
          <p:nvPr/>
        </p:nvSpPr>
        <p:spPr>
          <a:xfrm>
            <a:off x="5965825" y="3494088"/>
            <a:ext cx="2581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函数对特征值去重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408238" y="3494088"/>
            <a:ext cx="3568700" cy="2397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矩形 17"/>
          <p:cNvSpPr/>
          <p:nvPr/>
        </p:nvSpPr>
        <p:spPr>
          <a:xfrm>
            <a:off x="152400" y="1346200"/>
            <a:ext cx="6389687" cy="532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def </a:t>
            </a:r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chooseBestFeatureToSplit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(dataSet):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numFeatures = len(dataSet[0]) - 1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baseEntropy = </a:t>
            </a:r>
            <a:r>
              <a:rPr lang="en-US" altLang="zh-CN" sz="2000" b="1" strike="noStrike" noProof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calcShannonEnt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(dataSet)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bestInfoGain = 0.0; bestFeature = -1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for i in range(numFeatures):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featList = [example[i] for example in dataSet]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uniqueVals = set(featList)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newEntropy = 0.0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for value in uniqueVals: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subDataSet = </a:t>
            </a:r>
            <a:r>
              <a:rPr lang="en-US" altLang="zh-CN" sz="2000" b="1" strike="noStrike" noProof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splitDataSet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(dataSet, i, value)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prob = len(subDataSet)/float(len(dataSet))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newEntropy += prob * calcShannonEnt(subDataSet)    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infoGain = baseEntropy - newEntropy    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if (infoGain &gt; bestInfoGain):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bestInfoGain = infoGain        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bestFeature = i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  <a:p>
            <a:pPr fontAlgn="base"/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return bestFeature </a:t>
            </a:r>
            <a:r>
              <a:rPr lang="en-US" altLang="zh-CN" sz="20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          </a:t>
            </a:r>
            <a:endParaRPr lang="en-US" altLang="zh-CN" sz="2000" b="1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24485" y="801369"/>
            <a:ext cx="618362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选择最优特征划分数据集</a:t>
            </a:r>
            <a:endParaRPr kumimoji="0" lang="zh-CN" sz="24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237038" y="706438"/>
            <a:ext cx="1728788" cy="361950"/>
          </a:xfrm>
          <a:prstGeom prst="wedgeRoundRectCallout">
            <a:avLst>
              <a:gd name="adj1" fmla="val -62890"/>
              <a:gd name="adj2" fmla="val 151933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输入：数据集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122738" y="6308725"/>
            <a:ext cx="2965450" cy="361950"/>
          </a:xfrm>
          <a:prstGeom prst="wedgeRoundRectCallout">
            <a:avLst>
              <a:gd name="adj1" fmla="val -100792"/>
              <a:gd name="adj2" fmla="val 2899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输出：信息增益最大的属性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373688" y="5335588"/>
            <a:ext cx="3036888" cy="685800"/>
          </a:xfrm>
          <a:prstGeom prst="wedgeRoundRectCallout">
            <a:avLst>
              <a:gd name="adj1" fmla="val -104730"/>
              <a:gd name="adj2" fmla="val -23055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获取最优属性（信息增益最大的属性）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>
            <p:custDataLst>
              <p:tags r:id="rId1"/>
            </p:custDataLst>
          </p:nvPr>
        </p:nvSpPr>
        <p:spPr>
          <a:xfrm>
            <a:off x="1588769" y="959118"/>
            <a:ext cx="576199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>
            <p:custDataLst>
              <p:tags r:id="rId2"/>
            </p:custDataLst>
          </p:nvPr>
        </p:nvSpPr>
        <p:spPr>
          <a:xfrm>
            <a:off x="831850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71877" y="1730375"/>
            <a:ext cx="7000240" cy="18415"/>
          </a:xfrm>
          <a:prstGeom prst="line">
            <a:avLst/>
          </a:prstGeom>
          <a:ln w="38100" cmpd="thickThin">
            <a:solidFill>
              <a:schemeClr val="accent2">
                <a:lumMod val="75000"/>
              </a:schemeClr>
            </a:solidFill>
            <a:prstDash val="solid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6985" y="1906269"/>
            <a:ext cx="695642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条件概率与贝叶斯决策理论</a:t>
            </a:r>
            <a:endParaRPr lang="zh-CN" altLang="en-US" sz="2800" b="1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朴素贝叶斯分类算法</a:t>
            </a:r>
            <a:endParaRPr lang="zh-CN" altLang="en-US" sz="2800" b="1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用朴素贝叶斯分类器实现文本分类</a:t>
            </a:r>
            <a:endParaRPr lang="zh-CN" altLang="en-US" sz="2800" b="1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>
            <p:custDataLst>
              <p:tags r:id="rId1"/>
            </p:custDataLst>
          </p:nvPr>
        </p:nvSpPr>
        <p:spPr>
          <a:xfrm>
            <a:off x="1588769" y="959118"/>
            <a:ext cx="576199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>
            <p:custDataLst>
              <p:tags r:id="rId2"/>
            </p:custDataLst>
          </p:nvPr>
        </p:nvSpPr>
        <p:spPr>
          <a:xfrm>
            <a:off x="831850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71877" y="1730375"/>
            <a:ext cx="7000240" cy="18415"/>
          </a:xfrm>
          <a:prstGeom prst="line">
            <a:avLst/>
          </a:prstGeom>
          <a:ln w="38100" cmpd="thickThin">
            <a:solidFill>
              <a:schemeClr val="accent2">
                <a:lumMod val="75000"/>
              </a:schemeClr>
            </a:solidFill>
            <a:prstDash val="solid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6985" y="1906269"/>
            <a:ext cx="695642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条件概率与贝叶斯决策理论</a:t>
            </a:r>
            <a:endParaRPr lang="zh-CN" altLang="en-US" sz="2800" b="1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朴素贝叶斯分类算法</a:t>
            </a:r>
            <a:endParaRPr lang="zh-CN" altLang="en-US" sz="28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用朴素贝叶斯分类器实现文本分类</a:t>
            </a:r>
            <a:endParaRPr lang="zh-CN" altLang="en-US" sz="28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分类问题的概率描述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341313" y="776288"/>
            <a:ext cx="8461375" cy="862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例如：已知某人咳嗽、流涕、低烧，判断该人是否得了肺炎。这是一个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类问题，</a:t>
            </a:r>
            <a:r>
              <a:rPr kumimoji="0" lang="el-GR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ω</a:t>
            </a:r>
            <a:r>
              <a:rPr kumimoji="0" lang="el-GR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诊断为患有肺炎，</a:t>
            </a:r>
            <a:r>
              <a:rPr kumimoji="0" lang="el-GR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ω</a:t>
            </a:r>
            <a:r>
              <a:rPr kumimoji="0" lang="el-GR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诊断为不是肺炎。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表示其症状描述。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423863" y="5087938"/>
            <a:ext cx="6308725" cy="862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="b" anchorCtr="1"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其中：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表示该院得肺炎的患者中，出现症状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的概率；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P(</a:t>
            </a:r>
            <a:r>
              <a:rPr kumimoji="0" lang="el-GR" altLang="zh-CN" sz="2000" b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ω</a:t>
            </a:r>
            <a:r>
              <a:rPr kumimoji="0" lang="el-GR" altLang="zh-CN" sz="2000" b="1" u="none" strike="noStrike" kern="1200" cap="none" spc="0" normalizeH="0" baseline="-2500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表示该院病人诊断为肺炎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的概率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Rectangle 59"/>
          <p:cNvSpPr>
            <a:spLocks noChangeArrowheads="1"/>
          </p:cNvSpPr>
          <p:nvPr/>
        </p:nvSpPr>
        <p:spPr bwMode="auto">
          <a:xfrm>
            <a:off x="341313" y="1570038"/>
            <a:ext cx="8142288" cy="124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="b" anchorCtr="1"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求取： 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P(</a:t>
            </a:r>
            <a:r>
              <a:rPr kumimoji="0" lang="el-GR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ω</a:t>
            </a:r>
            <a:r>
              <a:rPr kumimoji="0" lang="el-GR" altLang="zh-CN" sz="2000" b="1" u="none" strike="noStrike" kern="1200" cap="none" spc="0" normalizeH="0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el-GR" altLang="zh-CN" sz="2000" b="1" u="none" strike="noStrike" kern="1200" cap="none" spc="0" normalizeH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</a:t>
            </a:r>
            <a:r>
              <a:rPr kumimoji="0" lang="en-US" altLang="el-GR" sz="2000" b="1" u="none" strike="noStrike" kern="1200" cap="none" spc="0" normalizeH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0" lang="en-US" altLang="zh-CN" sz="2000" b="1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表示有症状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诊断为肺炎的概率，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n-US" altLang="el-GR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表示有症状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诊断为不是肺炎的概率，如果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n-US" altLang="el-GR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则，结果就是肺炎，否则，就不是。</a:t>
            </a:r>
            <a:endParaRPr lang="zh-CN" altLang="en-US" sz="2000" b="1" strike="noStrike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23863" y="3111500"/>
            <a:ext cx="52990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 anchor="b" anchorCtr="1"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依据条件概率公式： 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,X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)/P(X)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7165975" y="5873750"/>
            <a:ext cx="1447800" cy="533400"/>
          </a:xfrm>
          <a:prstGeom prst="wedgeRoundRectCallout">
            <a:avLst>
              <a:gd name="adj1" fmla="val -96722"/>
              <a:gd name="adj2" fmla="val -220357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更容易获取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423863" y="3587750"/>
            <a:ext cx="8274050" cy="862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="b" anchorCtr="1"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其中： 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,X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表示该院就诊者出现症状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且诊断为肺炎的概率，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P(X)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表示该院就诊者出现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症状的概率。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558800" y="4611688"/>
            <a:ext cx="7586663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000" tIns="46800" rIns="90000" bIns="46800" anchor="b" anchorCtr="1">
            <a:spAutoFit/>
          </a:bodyPr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依据概率公式： 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,X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)/P(X)=(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el-GR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|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·P(</a:t>
            </a:r>
            <a:r>
              <a:rPr lang="el-GR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ω</a:t>
            </a:r>
            <a:r>
              <a:rPr lang="el-GR" altLang="zh-CN" sz="2000" b="1" strike="noStrike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))/</a:t>
            </a:r>
            <a:r>
              <a:rPr lang="en-US" altLang="zh-CN" sz="2000" b="1" strike="noStrike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P(X)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96266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圆角矩形标注 30"/>
          <p:cNvSpPr/>
          <p:nvPr/>
        </p:nvSpPr>
        <p:spPr>
          <a:xfrm>
            <a:off x="5921375" y="2441575"/>
            <a:ext cx="1447800" cy="533400"/>
          </a:xfrm>
          <a:prstGeom prst="wedgeRoundRectCallout">
            <a:avLst>
              <a:gd name="adj1" fmla="val -140267"/>
              <a:gd name="adj2" fmla="val 89047"/>
              <a:gd name="adj3" fmla="val 16667"/>
            </a:avLst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联合概率</a:t>
            </a:r>
            <a:endParaRPr kumimoji="0" lang="zh-CN" altLang="en-US" sz="180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626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5" y="2384425"/>
            <a:ext cx="1416050" cy="7270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2" name="直接箭头连接符 31"/>
          <p:cNvCxnSpPr>
            <a:stCxn id="96268" idx="1"/>
          </p:cNvCxnSpPr>
          <p:nvPr/>
        </p:nvCxnSpPr>
        <p:spPr>
          <a:xfrm flipH="1">
            <a:off x="1646238" y="2747963"/>
            <a:ext cx="719138" cy="39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贝叶斯准则与公式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746" name="文本框 1"/>
          <p:cNvSpPr txBox="1"/>
          <p:nvPr/>
        </p:nvSpPr>
        <p:spPr>
          <a:xfrm>
            <a:off x="403225" y="958850"/>
            <a:ext cx="8601075" cy="3968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贝叶斯准则：</a:t>
            </a:r>
            <a:r>
              <a:rPr kumimoji="0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lang="en-US" altLang="zh-CN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</a:t>
            </a:r>
            <a:r>
              <a:rPr kumimoji="0" 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条件概率中的条件和结果可以进行交换。如果已知</a:t>
            </a:r>
            <a:r>
              <a:rPr kumimoji="0" lang="en-US" altLang="zh-CN" sz="2400" b="1" i="1" kern="1200" cap="none" spc="0" normalizeH="0" baseline="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p(x|c)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，要求</a:t>
            </a:r>
            <a:r>
              <a:rPr kumimoji="0" lang="en-US" altLang="zh-CN" sz="2400" b="1" i="1" kern="1200" cap="none" spc="0" normalizeH="0" baseline="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p(c|x)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，可以用以下公式计算：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以上准则，称为贝叶斯准则。推广到多个事件，可表示为以下的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“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贝叶斯公式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”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830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2790825"/>
            <a:ext cx="2692400" cy="974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830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5" y="4927600"/>
            <a:ext cx="3440113" cy="811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贝叶斯决策理论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34988" y="989013"/>
            <a:ext cx="7989888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贝叶斯决策理论 </a:t>
            </a:r>
            <a:r>
              <a:rPr kumimoji="0" 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(Bayesian Decision Theory)</a:t>
            </a:r>
            <a:endParaRPr kumimoji="0" lang="en-US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贝叶斯决策理论是主观贝叶斯派归纳理论的重要组成部分。 贝叶斯决策就是在不完全情报下，对部分未知的状态用主观概率估计，然后用贝叶斯公式对发生概率进行修正，最后再利用期望值和修正概率做出最优决策。</a:t>
            </a:r>
            <a:endParaRPr kumimoji="0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贝叶斯决策理论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77850" y="823913"/>
            <a:ext cx="7988300" cy="1198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贝叶斯决策理论</a:t>
            </a:r>
            <a:r>
              <a:rPr kumimoji="0" 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的分类思想</a:t>
            </a:r>
            <a:r>
              <a:rPr kumimoji="0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r>
              <a:rPr kumimoji="0" 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假设存在以下数据集</a:t>
            </a:r>
            <a:endParaRPr kumimoji="0" lang="zh-CN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0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2178050"/>
            <a:ext cx="5113338" cy="4008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贝叶斯决策理论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77850" y="823913"/>
            <a:ext cx="8035925" cy="4522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</a:t>
            </a:r>
            <a:r>
              <a:rPr kumimoji="0" 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设数据点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的分类概率表示如下：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 令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p(c</a:t>
            </a:r>
            <a:r>
              <a:rPr kumimoji="0" lang="en-US" altLang="zh-CN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表示数据点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来自类别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的概率，令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p(c</a:t>
            </a:r>
            <a:r>
              <a:rPr kumimoji="0" lang="en-US" altLang="zh-CN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表示数据点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来自类别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的概率，那么对于一个新数据点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，可以用下面的公式来判断其类别的概率：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注意，此处的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p(x,y|c</a:t>
            </a:r>
            <a:r>
              <a:rPr kumimoji="0" lang="en-US" altLang="zh-CN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类似于之前提到的：从分类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c</a:t>
            </a:r>
            <a:r>
              <a:rPr kumimoji="0" lang="en-US" altLang="zh-CN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中选取或抽取数据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的概率。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445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3182938"/>
            <a:ext cx="3482975" cy="982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691003" y="1037220"/>
            <a:ext cx="5761992" cy="5015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决策树分类器</a:t>
            </a:r>
            <a:endParaRPr kumimoji="0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32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逻辑回归</a:t>
            </a:r>
            <a:endParaRPr lang="zh-CN" altLang="en-US" sz="32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线性回归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贝叶斯决策理论分类器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77850" y="823913"/>
            <a:ext cx="8035925" cy="5076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进一步讨论</a:t>
            </a:r>
            <a:r>
              <a:rPr kumimoji="0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endParaRPr kumimoji="0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 </a:t>
            </a:r>
            <a:r>
              <a:rPr kumimoji="0" 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如果用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P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(c</a:t>
            </a:r>
            <a:r>
              <a:rPr kumimoji="0" lang="en-US" altLang="zh-CN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来表示</a:t>
            </a:r>
            <a:r>
              <a:rPr kumimoji="0" 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数据点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(x,y)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的归入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c</a:t>
            </a:r>
            <a:r>
              <a:rPr kumimoji="0" lang="en-US" altLang="zh-CN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i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类别的概率，则可以采用以下方式确定其分类：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If P(c</a:t>
            </a:r>
            <a:r>
              <a:rPr kumimoji="0" lang="zh-CN" altLang="en-US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 y) &gt; P(c</a:t>
            </a:r>
            <a:r>
              <a:rPr kumimoji="0" lang="zh-CN" altLang="en-US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 y), the class is c</a:t>
            </a:r>
            <a:r>
              <a:rPr kumimoji="0" lang="zh-CN" altLang="en-US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.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If P(c</a:t>
            </a:r>
            <a:r>
              <a:rPr kumimoji="0" lang="zh-CN" altLang="en-US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 y) &lt; P(c</a:t>
            </a:r>
            <a:r>
              <a:rPr kumimoji="0" lang="zh-CN" altLang="en-US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|x, y), the class is c</a:t>
            </a:r>
            <a:r>
              <a:rPr kumimoji="0" lang="zh-CN" altLang="en-US" sz="2400" b="1" kern="1200" cap="none" spc="0" normalizeH="0" baseline="-2500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.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 typeface="Wingdings" panose="05000000000000000000" charset="0"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利用贝叶斯公式，使用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个已知的概率计算得到未知的分类概率，即是基于贝叶斯决策理论的分类器。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>
            <p:custDataLst>
              <p:tags r:id="rId1"/>
            </p:custDataLst>
          </p:nvPr>
        </p:nvSpPr>
        <p:spPr>
          <a:xfrm>
            <a:off x="1588769" y="959118"/>
            <a:ext cx="576199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>
            <p:custDataLst>
              <p:tags r:id="rId2"/>
            </p:custDataLst>
          </p:nvPr>
        </p:nvSpPr>
        <p:spPr>
          <a:xfrm>
            <a:off x="831850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71877" y="1730375"/>
            <a:ext cx="7000240" cy="18415"/>
          </a:xfrm>
          <a:prstGeom prst="line">
            <a:avLst/>
          </a:prstGeom>
          <a:ln w="38100" cmpd="thickThin">
            <a:solidFill>
              <a:schemeClr val="accent2">
                <a:lumMod val="75000"/>
              </a:schemeClr>
            </a:solidFill>
            <a:prstDash val="solid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6985" y="1906269"/>
            <a:ext cx="695642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条件概率与贝叶斯决策理论</a:t>
            </a:r>
            <a:endParaRPr lang="zh-CN" altLang="en-US" sz="2800" b="1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朴素贝叶斯分类算法</a:t>
            </a:r>
            <a:endParaRPr lang="zh-CN" altLang="en-US" sz="28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用朴素贝叶斯分类器实现文本分类</a:t>
            </a:r>
            <a:endParaRPr lang="zh-CN" altLang="en-US" sz="28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77850" y="823913"/>
            <a:ext cx="8035925" cy="4522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朴素贝叶斯</a:t>
            </a:r>
            <a:r>
              <a:rPr kumimoji="0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</a:t>
            </a:r>
            <a:endParaRPr kumimoji="0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</a:t>
            </a:r>
            <a:r>
              <a:rPr kumimoji="0" 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使用贝叶斯决策理论，在满足以下假设的基础上用于分类，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则称之为朴素贝叶斯分类器：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特征之间相互独立，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即一个特征出现的可能性与其他特征的出现没有关系。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L="914400" marR="0" lvl="2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每个特征同等重要。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朴素贝叶斯分类算法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77850" y="823913"/>
            <a:ext cx="80359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朴素贝叶斯分类器 </a:t>
            </a: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( </a:t>
            </a:r>
            <a:r>
              <a:rPr kumimoji="0" 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Naïve Bayesian Classifier </a:t>
            </a:r>
            <a:r>
              <a:rPr kumimoji="0" 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     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16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5232400"/>
            <a:ext cx="5800725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下箭头 2"/>
          <p:cNvSpPr/>
          <p:nvPr/>
        </p:nvSpPr>
        <p:spPr>
          <a:xfrm>
            <a:off x="731838" y="2432050"/>
            <a:ext cx="438150" cy="795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162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3441700"/>
            <a:ext cx="2484437" cy="400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1623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1533525"/>
          <a:ext cx="2968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384300" imgH="419100" progId="Equation.KSEE3">
                  <p:embed/>
                </p:oleObj>
              </mc:Choice>
              <mc:Fallback>
                <p:oleObj name="" r:id="rId3" imgW="1384300" imgH="4191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1533525"/>
                        <a:ext cx="29686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1624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363" y="3227388"/>
            <a:ext cx="3492500" cy="78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625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513" y="3162300"/>
            <a:ext cx="267970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下箭头 12"/>
          <p:cNvSpPr/>
          <p:nvPr/>
        </p:nvSpPr>
        <p:spPr>
          <a:xfrm>
            <a:off x="3946525" y="4202113"/>
            <a:ext cx="542925" cy="103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朴素贝叶斯分类算法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207963" y="769938"/>
            <a:ext cx="276383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西瓜分类实例</a:t>
            </a: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366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488" y="795338"/>
            <a:ext cx="6161087" cy="5684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2797175" y="1501775"/>
            <a:ext cx="4986338" cy="2508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08288" y="6138863"/>
            <a:ext cx="4975225" cy="2730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朴素贝叶斯分类算法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571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963" y="1123950"/>
            <a:ext cx="4972050" cy="769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71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3" y="1914525"/>
            <a:ext cx="1431925" cy="811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717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3" y="1917700"/>
            <a:ext cx="6791325" cy="877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00063" y="4538663"/>
            <a:ext cx="7348538" cy="1689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）计算类别的先验概率</a:t>
            </a:r>
            <a:endParaRPr kumimoji="0" lang="en-US" altLang="zh-CN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好瓜的先验概率：</a:t>
            </a: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好瓜</a:t>
            </a: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)=7/15</a:t>
            </a:r>
            <a:endParaRPr kumimoji="0" lang="en-US" altLang="zh-CN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不是好瓜的先验概率：</a:t>
            </a: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好瓜</a:t>
            </a: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否</a:t>
            </a: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)=8/15</a:t>
            </a:r>
            <a:endParaRPr kumimoji="0" lang="zh-CN" altLang="en-US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85738" y="693738"/>
            <a:ext cx="2763838" cy="661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800" b="1" u="sng" kern="120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西瓜分类实例</a:t>
            </a:r>
            <a:r>
              <a:rPr kumimoji="0" sz="2800" b="1" u="sng" kern="1200" cap="none" spc="0" normalizeH="0" baseline="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r>
              <a:rPr kumimoji="0" lang="zh-CN" altLang="en-US" sz="2800" b="1" u="sng" kern="1200" cap="none" spc="0" normalizeH="0" baseline="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endParaRPr kumimoji="0" lang="zh-CN" altLang="en-US" sz="2800" b="1" u="sng" kern="1200" cap="none" spc="0" normalizeH="0" baseline="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58975" y="2959100"/>
          <a:ext cx="6096000" cy="1189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色泽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根蒂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敲声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脐部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触感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浊响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清晰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凹陷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沉闷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稍糊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稍凹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2765425"/>
            <a:ext cx="1501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测试数据：</a:t>
            </a:r>
            <a:endParaRPr kumimoji="0" lang="zh-CN" altLang="en-US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朴素贝叶斯分类算法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77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2020888"/>
            <a:ext cx="4984750" cy="45989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74625" y="2867025"/>
          <a:ext cx="3702050" cy="2635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3714"/>
                <a:gridCol w="1233714"/>
                <a:gridCol w="1233714"/>
              </a:tblGrid>
              <a:tr h="41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条件概率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好瓜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好瓜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浊响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凹陷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5263" y="803275"/>
          <a:ext cx="6564313" cy="1096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511"/>
                <a:gridCol w="820511"/>
                <a:gridCol w="820511"/>
                <a:gridCol w="820511"/>
                <a:gridCol w="820511"/>
                <a:gridCol w="820511"/>
                <a:gridCol w="820511"/>
                <a:gridCol w="820511"/>
              </a:tblGrid>
              <a:tr h="261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色泽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根蒂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敲声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脐部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触感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1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浊响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清晰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凹陷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1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沉闷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稍糊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稍凹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4625" y="2079625"/>
            <a:ext cx="38211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）计算各属性的条件概率</a:t>
            </a:r>
            <a:endParaRPr kumimoji="0" lang="zh-CN" altLang="en-US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朴素贝叶斯分类算法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74625" y="2867025"/>
          <a:ext cx="3702050" cy="3794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3714"/>
                <a:gridCol w="1233714"/>
                <a:gridCol w="1233714"/>
              </a:tblGrid>
              <a:tr h="410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条件概率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好瓜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浊响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凹陷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好瓜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|X1)=0.019</a:t>
                      </a:r>
                      <a:endParaRPr lang="en-US" altLang="zh-CN" sz="2000" b="1" dirty="0" smtClean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P(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好瓜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|X1)=0.00977</a:t>
                      </a:r>
                      <a:endParaRPr lang="zh-CN" altLang="en-US" sz="2000" b="1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5263" y="803275"/>
          <a:ext cx="6564313" cy="1096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511"/>
                <a:gridCol w="820511"/>
                <a:gridCol w="820511"/>
                <a:gridCol w="820511"/>
                <a:gridCol w="820511"/>
                <a:gridCol w="820511"/>
                <a:gridCol w="820511"/>
                <a:gridCol w="820511"/>
              </a:tblGrid>
              <a:tr h="261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色泽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根蒂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敲声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纹理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脐部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触感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1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浊响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清晰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凹陷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1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青绿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蜷缩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沉闷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稍糊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稍凹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硬滑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4625" y="2079625"/>
            <a:ext cx="38211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）计算类别的后验概率</a:t>
            </a:r>
            <a:endParaRPr kumimoji="0" lang="zh-CN" altLang="en-US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886" name="TextBox 7"/>
          <p:cNvSpPr txBox="1"/>
          <p:nvPr/>
        </p:nvSpPr>
        <p:spPr>
          <a:xfrm>
            <a:off x="4594225" y="2732088"/>
            <a:ext cx="3711575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好瓜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|X1)&gt;P(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好瓜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|X1)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测试样本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是：好瓜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6738" y="2057400"/>
            <a:ext cx="45053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）比较后验概率给出分类判别</a:t>
            </a:r>
            <a:endParaRPr kumimoji="0" lang="zh-CN" altLang="en-US" sz="2400" b="1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419100" y="698500"/>
            <a:ext cx="80359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分类器的改进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480050" y="1679575"/>
            <a:ext cx="2044700" cy="327025"/>
          </a:xfrm>
          <a:prstGeom prst="wedgeRoundRectCallout">
            <a:avLst>
              <a:gd name="adj1" fmla="val -74025"/>
              <a:gd name="adj2" fmla="val -12007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样本数量为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724275" y="3465513"/>
            <a:ext cx="3314700" cy="327025"/>
          </a:xfrm>
          <a:prstGeom prst="wedgeRoundRectCallout">
            <a:avLst>
              <a:gd name="adj1" fmla="val -64560"/>
              <a:gd name="adj2" fmla="val -22779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计算该项时，某些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en-US" altLang="zh-C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朴素贝叶斯分类算法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218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2187575"/>
            <a:ext cx="4378325" cy="677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6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1864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1388" y="1220788"/>
            <a:ext cx="1303337" cy="590550"/>
          </a:xfrm>
          <a:prstGeom prst="rect">
            <a:avLst/>
          </a:prstGeom>
          <a:solidFill>
            <a:srgbClr val="F2DCDB"/>
          </a:solidFill>
          <a:ln w="9525">
            <a:noFill/>
          </a:ln>
        </p:spPr>
      </p:pic>
      <p:sp>
        <p:nvSpPr>
          <p:cNvPr id="121865" name="Rectangle 3"/>
          <p:cNvSpPr/>
          <p:nvPr/>
        </p:nvSpPr>
        <p:spPr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178300" y="1854200"/>
            <a:ext cx="141288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867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1868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913" y="4316413"/>
            <a:ext cx="4581525" cy="64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869" name="Rectangle 6"/>
          <p:cNvSpPr/>
          <p:nvPr/>
        </p:nvSpPr>
        <p:spPr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1728788" y="3121025"/>
            <a:ext cx="452438" cy="955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871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1872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475" y="5373688"/>
            <a:ext cx="1700213" cy="582612"/>
          </a:xfrm>
          <a:prstGeom prst="rect">
            <a:avLst/>
          </a:prstGeom>
          <a:solidFill>
            <a:srgbClr val="F2DCDB"/>
          </a:solidFill>
          <a:ln w="9525">
            <a:noFill/>
          </a:ln>
        </p:spPr>
      </p:pic>
      <p:sp>
        <p:nvSpPr>
          <p:cNvPr id="121873" name="Rectangle 9"/>
          <p:cNvSpPr/>
          <p:nvPr/>
        </p:nvSpPr>
        <p:spPr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4371975" y="4883150"/>
            <a:ext cx="142875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1875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3" y="3851275"/>
            <a:ext cx="3689350" cy="2671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276985" y="1906269"/>
            <a:ext cx="6956425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sz="32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条件概率与贝叶斯决策理论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sz="3200" b="1" kern="1200" cap="none" spc="0" normalizeH="0" baseline="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朴素贝叶斯分类算法</a:t>
            </a:r>
            <a:endParaRPr kumimoji="0" sz="32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朴素贝叶斯分类器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实现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968375" y="-169862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朴素贝叶斯分类模型</a:t>
            </a:r>
            <a:endParaRPr kumimoji="0" lang="zh-CN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691003" y="1037221"/>
            <a:ext cx="5761991" cy="5015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决策树分类器</a:t>
            </a:r>
            <a:endParaRPr kumimoji="0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3200" b="1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逻辑回归</a:t>
            </a:r>
            <a:endParaRPr lang="zh-CN" altLang="en-US" sz="3200" b="1" noProof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3200" b="1" kern="1200" cap="none" spc="0" normalizeH="0" baseline="0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线性回归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Ø"/>
              <a:defRPr/>
            </a:pP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23900" y="-211137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</a:t>
            </a:r>
            <a:r>
              <a:rPr kumimoji="0" lang="en-US" alt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python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4931" name="矩形 10"/>
          <p:cNvSpPr/>
          <p:nvPr/>
        </p:nvSpPr>
        <p:spPr>
          <a:xfrm>
            <a:off x="444500" y="1304925"/>
            <a:ext cx="8270875" cy="5399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trainNB0(trainMatrix,trainCategory):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numTrainDocs = len(trainMatrix)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numWords = len(trainMatrix[0])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pAbusive = sum(trainCategory)/float(numTrainDocs)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p0Num = ones(numWords); p1Num = ones(numWords)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p0Denom = 2.0; p1Denom = 2.0                      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i in range(numTrainDocs):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trainCategory[i] == 1: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p1Num += trainMatrix[i]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p1Denom += sum(trainMatrix[i])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else: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p0Num += trainMatrix[i]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p0Denom += sum(trainMatrix[i])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p1Vect = log(p1Num/p1Denom)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p0Vect = log(p0Num/p0Denom)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p0Vect,p1Vect,pAbusive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419100" y="698500"/>
            <a:ext cx="80359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分类器训练函数</a:t>
            </a:r>
            <a:r>
              <a:rPr kumimoji="0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01925" y="1685925"/>
            <a:ext cx="1920875" cy="3111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981700" y="939800"/>
            <a:ext cx="1819275" cy="327025"/>
          </a:xfrm>
          <a:prstGeom prst="wedgeRoundRectCallout">
            <a:avLst>
              <a:gd name="adj1" fmla="val -116869"/>
              <a:gd name="adj2" fmla="val 23901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训练样本数量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3625" y="2022475"/>
            <a:ext cx="2263775" cy="301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024563" y="1603375"/>
            <a:ext cx="1820863" cy="327025"/>
          </a:xfrm>
          <a:prstGeom prst="wedgeRoundRectCallout">
            <a:avLst>
              <a:gd name="adj1" fmla="val -125625"/>
              <a:gd name="adj2" fmla="val 12875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样本属性数量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57413" y="2333625"/>
            <a:ext cx="4797425" cy="3603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140575" y="2065338"/>
            <a:ext cx="1820863" cy="327025"/>
          </a:xfrm>
          <a:prstGeom prst="wedgeRoundRectCallout">
            <a:avLst>
              <a:gd name="adj1" fmla="val -56961"/>
              <a:gd name="adj2" fmla="val 8260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P(C)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3725" y="5670550"/>
            <a:ext cx="2817813" cy="6540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991225" y="4867275"/>
            <a:ext cx="2255838" cy="327025"/>
          </a:xfrm>
          <a:prstGeom prst="wedgeRoundRectCallout">
            <a:avLst>
              <a:gd name="adj1" fmla="val -106082"/>
              <a:gd name="adj2" fmla="val 29798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log(P(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xi|C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23900" y="-211137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</a:t>
            </a:r>
            <a:r>
              <a:rPr kumimoji="0" lang="en-US" alt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python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17475" y="774700"/>
            <a:ext cx="8035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ea"/>
              </a:rPr>
              <a:t>分类器的实现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103563" y="1828800"/>
            <a:ext cx="2466975" cy="327025"/>
          </a:xfrm>
          <a:prstGeom prst="wedgeRoundRectCallout">
            <a:avLst>
              <a:gd name="adj1" fmla="val -48163"/>
              <a:gd name="adj2" fmla="val 11588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测试样本的数字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7123113" y="2206625"/>
            <a:ext cx="1820863" cy="327025"/>
          </a:xfrm>
          <a:prstGeom prst="wedgeRoundRectCallout">
            <a:avLst>
              <a:gd name="adj1" fmla="val -88768"/>
              <a:gd name="adj2" fmla="val -207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类别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的频率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721350" y="1789113"/>
            <a:ext cx="2468563" cy="327025"/>
          </a:xfrm>
          <a:prstGeom prst="wedgeRoundRectCallout">
            <a:avLst>
              <a:gd name="adj1" fmla="val -76440"/>
              <a:gd name="adj2" fmla="val 12877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类别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的属性频率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84288" y="2659063"/>
            <a:ext cx="5310188" cy="5365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746875" y="2719388"/>
            <a:ext cx="2255838" cy="695325"/>
          </a:xfrm>
          <a:prstGeom prst="wedgeRoundRectCallout">
            <a:avLst>
              <a:gd name="adj1" fmla="val -71125"/>
              <a:gd name="adj2" fmla="val -2010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P(C1|x)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P(C0|x)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6985" name="矩形 20"/>
          <p:cNvSpPr/>
          <p:nvPr/>
        </p:nvSpPr>
        <p:spPr>
          <a:xfrm>
            <a:off x="322263" y="2316163"/>
            <a:ext cx="7051675" cy="203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classifyNB(vec2Classify, p0Vec, p1Vec, pClass1):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p1 = sum(vec2Classify * p1Vec) + log(pClass1)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p0 = sum(vec2Classify * p0Vec) + log(1.0 - pClass1)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p1 &gt; p0: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else: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184706" y="2300552"/>
            <a:ext cx="6956425" cy="9314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indent="-457200" algn="ctr" defTabSz="914400">
              <a:lnSpc>
                <a:spcPct val="200000"/>
              </a:lnSpc>
              <a:buClrTx/>
              <a:buSzTx/>
              <a:defRPr/>
            </a:pP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用朴素贝叶斯分类器实现文本分类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968375" y="-169862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朴素贝叶斯分类模型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应用</a:t>
            </a:r>
            <a:endParaRPr kumimoji="0" lang="zh-CN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16405" y="3397542"/>
            <a:ext cx="6686025" cy="8388"/>
          </a:xfrm>
          <a:prstGeom prst="line">
            <a:avLst/>
          </a:prstGeom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"/>
          <p:cNvSpPr txBox="1"/>
          <p:nvPr/>
        </p:nvSpPr>
        <p:spPr>
          <a:xfrm>
            <a:off x="1035103" y="3434464"/>
            <a:ext cx="6956425" cy="9314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indent="-457200" algn="ctr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一个简单的例子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722313"/>
            <a:ext cx="8035925" cy="4062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实施步骤：</a:t>
            </a:r>
            <a:endParaRPr kumimoji="0" lang="zh-CN" altLang="en-US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AutoNum type="arabicPeriod"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收集数据：人工构建一个文本向量集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AutoNum type="arabicPeriod"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准备数据：从文本向量集获取词条向量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AutoNum type="arabicPeriod" startAt="3"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分析数据：依据词条向量将文本向量转换为数字向量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AutoNum type="arabicPeriod" startAt="3"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训练算法：使用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trainNB0( )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函数计算每个词条向量的类别频率和总频率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+mj-lt"/>
              <a:buAutoNum type="arabicPeriod" startAt="5"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测试算法：使用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classifyNB( )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，并构建一个新的测试函数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testingNB( )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来应用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NBC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23900" y="-211137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</a:t>
            </a:r>
            <a:r>
              <a:rPr kumimoji="0" lang="en-US" alt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python</a:t>
            </a: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419100" y="698500"/>
            <a:ext cx="30289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NBC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分类器的实现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2100" name="矩形 21"/>
          <p:cNvSpPr/>
          <p:nvPr/>
        </p:nvSpPr>
        <p:spPr>
          <a:xfrm>
            <a:off x="276225" y="1463675"/>
            <a:ext cx="8331200" cy="4802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testingNB():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listOPosts,listClasses =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loadDataSet()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生成训练文本向量集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myVocabList =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createVocabList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(listOPosts)    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从文本向量集抽取词表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trainMat=[]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依据词表，将文本向量集转换为数字向量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postinDoc in listOPosts: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trainMat.append(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setOfWords2Vec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(myVocabList, postinDoc))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利用训练样本计算各个频率值：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p0V,p1V,pAb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p0V,p1V,pAb =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trainNB0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(array(trainMat),array(listClasses))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testEntry = ['love', 'my', 'dalmation']              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载入测试文本向量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将测试文本向量转换为数字向量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thisDoc = array(setOfWords2Vec(myVocabList, testEntry))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显示测试向量及分类结果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testEntry,'classified as: ',classifyNB(thisDoc,p0V,p1V,pAb)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testEntry = ['stupid', 'garbage']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thisDoc = array(setOfWords2Vec(myVocabList, testEntry))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testEntry,'classified as: ',classifyNB(thisDoc,p0V,p1V,pAb)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6502400" y="779463"/>
            <a:ext cx="2255838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R="0" algn="ctr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16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参见：第</a:t>
            </a:r>
            <a:r>
              <a:rPr kumimoji="0" lang="en-US" altLang="zh-CN" sz="16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4-1</a:t>
            </a:r>
            <a:r>
              <a:rPr kumimoji="0" lang="zh-CN" altLang="en-US" sz="16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章</a:t>
            </a:r>
            <a:endParaRPr kumimoji="0" lang="zh-CN" altLang="en-US" sz="16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>
            <p:custDataLst>
              <p:tags r:id="rId1"/>
            </p:custDataLst>
          </p:nvPr>
        </p:nvSpPr>
        <p:spPr>
          <a:xfrm>
            <a:off x="1588769" y="959118"/>
            <a:ext cx="576199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>
            <p:custDataLst>
              <p:tags r:id="rId2"/>
            </p:custDataLst>
          </p:nvPr>
        </p:nvSpPr>
        <p:spPr>
          <a:xfrm>
            <a:off x="831850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71877" y="1730375"/>
            <a:ext cx="7000240" cy="18415"/>
          </a:xfrm>
          <a:prstGeom prst="line">
            <a:avLst/>
          </a:prstGeom>
          <a:ln w="38100" cmpd="thickThin">
            <a:solidFill>
              <a:schemeClr val="accent2">
                <a:lumMod val="75000"/>
              </a:schemeClr>
            </a:solidFill>
            <a:prstDash val="solid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6985" y="1906269"/>
            <a:ext cx="695642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条件概率与贝叶斯决策理论</a:t>
            </a:r>
            <a:endParaRPr lang="zh-CN" altLang="en-US" sz="2800" b="1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朴素贝叶斯分类算法</a:t>
            </a:r>
            <a:endParaRPr lang="zh-CN" altLang="en-US" sz="28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514350" indent="-514350">
              <a:lnSpc>
                <a:spcPct val="200000"/>
              </a:lnSpc>
              <a:buClrTx/>
              <a:buSzTx/>
              <a:buFont typeface="+mj-lt"/>
              <a:buAutoNum type="arabicPeriod"/>
              <a:defRPr/>
            </a:pPr>
            <a:r>
              <a:rPr lang="zh-CN" altLang="en-US" sz="2800" b="1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用朴素贝叶斯分类器实现文本分类</a:t>
            </a:r>
            <a:endParaRPr lang="zh-CN" altLang="en-US" sz="2800" b="1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184706" y="2300552"/>
            <a:ext cx="6956425" cy="9314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indent="-457200" algn="ctr" defTabSz="914400">
              <a:lnSpc>
                <a:spcPct val="200000"/>
              </a:lnSpc>
              <a:buClrTx/>
              <a:buSzTx/>
              <a:defRPr/>
            </a:pP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用朴素贝叶斯分类器实现文本分类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968375" y="-169862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朴素贝叶斯分类模型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应用</a:t>
            </a:r>
            <a:endParaRPr kumimoji="0" lang="zh-CN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16405" y="3397542"/>
            <a:ext cx="6686025" cy="8388"/>
          </a:xfrm>
          <a:prstGeom prst="line">
            <a:avLst/>
          </a:prstGeom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"/>
          <p:cNvSpPr txBox="1"/>
          <p:nvPr/>
        </p:nvSpPr>
        <p:spPr>
          <a:xfrm>
            <a:off x="1035103" y="3434464"/>
            <a:ext cx="6956425" cy="9314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indent="-457200" algn="ctr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过滤垃圾邮件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722308"/>
            <a:ext cx="8035925" cy="52622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实施步骤：</a:t>
            </a:r>
            <a:endParaRPr kumimoji="0" lang="zh-CN" altLang="en-US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1.  收集数据：提供文本文件。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2.  准备数据：将文本文件解析成词条向量。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3.  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分析数据：检查词条确保解析的正确性。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4.  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训练算法：使用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trainNB0( )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函数。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5.  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测试算法：使用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classifyNB( )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，并构建一个新的测试函数来计算文档集的错误率。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6.  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使用算法：构建一个完整的程序对一组文档进行分类，将错分的文档输出到屏幕上。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文本分类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77825" y="815975"/>
            <a:ext cx="8035925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sz="20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文本分类 </a:t>
            </a:r>
            <a:r>
              <a:rPr kumimoji="0" lang="en-US" altLang="zh-CN" sz="20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 </a:t>
            </a:r>
            <a:r>
              <a:rPr kumimoji="0" lang="zh-CN" sz="20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Classifying text </a:t>
            </a:r>
            <a:r>
              <a:rPr kumimoji="0" lang="en-US" sz="20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r>
              <a:rPr kumimoji="0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    </a:t>
            </a:r>
            <a:r>
              <a:rPr kumimoji="0" 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对文本进行分类，要先从文本中获取特征，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文本的特征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/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属性就是文本所包含的词条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(token)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r>
              <a:rPr kumimoji="0" lang="zh-CN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具体如何做呢？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）对训练文本进行分词，获得每个文本的词向量；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）依据训练文本的词向量构造词表（字典，词条的集合）；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）依据词表建立文本的词袋模型（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bag-of-words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model</a:t>
            </a:r>
            <a:r>
              <a:rPr kumimoji="0" lang="zh-CN" altLang="en-US" sz="20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kumimoji="0" lang="en-US" altLang="zh-CN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250" y="3759200"/>
            <a:ext cx="4852988" cy="15700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[['my', 'dog', 'has', 'flea', 'problems', 'help', 'please'],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['maybe', 'not', 'take', 'him', 'to', 'dog', 'park', 'stupid'],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['my', '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dalmation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', 'is', 'so', 'cute', 'I', 'love', 'him'],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['stop', 'posting', 'stupid', 'worthless', 'garbage'],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['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', 'licks', 'ate', 'my', 'steak', 'how', 'to', 'stop', 'him'],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['quit', 'buying', 'worthless', 'dog', 'food', 'stupid']]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0188" y="3608388"/>
            <a:ext cx="3698875" cy="20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'cute', 'love', 'help', 'garbage', 'quit', 'I', 'problems', 'is', 'park', 'stop', 'flea', 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dalmation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', 'licks', 'food', 'not', 'him', 'buying', 'posting', 'has', 'worthless', 'ate', 'to', 'maybe', 'please', 'dog', 'how', 'stupid', 'so', 'take', 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', 'steak', 'my']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891088" y="4446588"/>
            <a:ext cx="444500" cy="201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3450" y="5932488"/>
            <a:ext cx="3879850" cy="646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[0, 0, 1, 0, 0, 0, 1, 0, 0, 0, 1, 0, 0, 0, 0, 0, 0, 0, 1, 0, 0, 0, 0, 1, 1, 0, 0, 0, 0, 0, 0, 1]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625" y="5883275"/>
            <a:ext cx="3890963" cy="646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[['my', 'dog', 'has', 'flea', 'problems', 'help’, 'please']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364038" y="6208713"/>
            <a:ext cx="444500" cy="2016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661150" y="5468938"/>
            <a:ext cx="201613" cy="4699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722308"/>
            <a:ext cx="8035925" cy="304609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准备数据：切分文本</a:t>
            </a:r>
            <a:endParaRPr kumimoji="0" lang="zh-CN" altLang="en-US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从文档中构建自己的词列表，使用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string.split( 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方法将其切分。代码示例及显示结果如下：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029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3983038"/>
            <a:ext cx="8067675" cy="65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29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5092700"/>
            <a:ext cx="8772525" cy="484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>
            <p:custDataLst>
              <p:tags r:id="rId1"/>
            </p:custDataLst>
          </p:nvPr>
        </p:nvSpPr>
        <p:spPr>
          <a:xfrm>
            <a:off x="1588769" y="959118"/>
            <a:ext cx="576199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32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决策树分类器</a:t>
            </a:r>
            <a:endParaRPr kumimoji="0" lang="zh-CN" altLang="en-US" sz="32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>
            <p:custDataLst>
              <p:tags r:id="rId2"/>
            </p:custDataLst>
          </p:nvPr>
        </p:nvSpPr>
        <p:spPr>
          <a:xfrm>
            <a:off x="831850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分类与回归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071877" y="1730375"/>
            <a:ext cx="7000240" cy="18415"/>
          </a:xfrm>
          <a:prstGeom prst="line">
            <a:avLst/>
          </a:prstGeom>
          <a:ln w="38100" cmpd="thickThin">
            <a:solidFill>
              <a:schemeClr val="accent2">
                <a:lumMod val="75000"/>
              </a:schemeClr>
            </a:solidFill>
            <a:prstDash val="solid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"/>
          <p:cNvSpPr txBox="1"/>
          <p:nvPr/>
        </p:nvSpPr>
        <p:spPr>
          <a:xfrm>
            <a:off x="1994535" y="1927493"/>
            <a:ext cx="576199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1. 决策树概述</a:t>
            </a:r>
            <a:endParaRPr kumimoji="0" lang="zh-CN" altLang="en-US" sz="28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2. 决策树分类模型</a:t>
            </a:r>
            <a:endParaRPr kumimoji="0" lang="zh-CN" altLang="en-US" sz="28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3. 信息熵与ID3算法</a:t>
            </a:r>
            <a:endParaRPr kumimoji="0" lang="zh-CN" altLang="en-US" sz="28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4. ID3算法的Python实现</a:t>
            </a:r>
            <a:endParaRPr kumimoji="0" lang="zh-CN" altLang="en-US" sz="28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874078"/>
            <a:ext cx="8035925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准备数据：切分文本</a:t>
            </a:r>
            <a:endParaRPr kumimoji="0" lang="zh-CN" altLang="en-US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对切分后的数据进行如下处理：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引入正则表达式去除标点符号；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通过判断词条长度去除空格；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indent="-3429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lower( )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函数将词条统一成小写。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874078"/>
            <a:ext cx="8035925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分析数据</a:t>
            </a:r>
            <a:endParaRPr kumimoji="0" lang="zh-CN" altLang="en-US" sz="2400" b="1" kern="1200" cap="none" spc="0" normalizeH="0" baseline="0" noProof="1">
              <a:solidFill>
                <a:srgbClr val="0000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打开样本文档，并对文本分词。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43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3409950"/>
            <a:ext cx="7224713" cy="139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874078"/>
            <a:ext cx="8035925" cy="15696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分析数据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643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3597275"/>
            <a:ext cx="8304213" cy="153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936625" y="2430463"/>
            <a:ext cx="56292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createVocabList()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构建文本的词表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9650" y="3000375"/>
            <a:ext cx="57245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构建文本的词袋模型（不同于词集模型）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文本分类</a:t>
            </a:r>
            <a:endParaRPr kumimoji="0" lang="zh-CN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630238" y="1990725"/>
            <a:ext cx="4125913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defRPr/>
            </a:pPr>
            <a:r>
              <a:rPr kumimoji="0" lang="zh-CN" altLang="zh-CN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从文本中构建</a:t>
            </a:r>
            <a:r>
              <a:rPr kumimoji="0" lang="zh-CN" altLang="zh-CN" sz="2400" b="1" kern="1200" cap="none" spc="0" normalizeH="0" baseline="0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词</a:t>
            </a:r>
            <a:r>
              <a:rPr kumimoji="0" lang="zh-CN" altLang="en-US" sz="2400" b="1" kern="1200" cap="none" spc="0" normalizeH="0" baseline="0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</a:t>
            </a:r>
            <a:r>
              <a:rPr kumimoji="0" lang="en-US" altLang="zh-CN" sz="2400" b="1" kern="1200" cap="none" spc="0" normalizeH="0" baseline="0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r>
              <a:rPr kumimoji="0" lang="zh-CN" altLang="en-US" sz="2400" b="1" kern="1200" cap="none" spc="0" normalizeH="0" baseline="0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  </a:t>
            </a:r>
            <a:endParaRPr kumimoji="0" lang="zh-CN" altLang="en-US" sz="24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4848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613025"/>
            <a:ext cx="7772400" cy="169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8485" name="文本框 3"/>
          <p:cNvSpPr txBox="1"/>
          <p:nvPr/>
        </p:nvSpPr>
        <p:spPr>
          <a:xfrm>
            <a:off x="4737100" y="3157538"/>
            <a:ext cx="20113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求两个集合的并集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>
            <a:stCxn id="148485" idx="1"/>
          </p:cNvCxnSpPr>
          <p:nvPr/>
        </p:nvCxnSpPr>
        <p:spPr>
          <a:xfrm flipH="1">
            <a:off x="3752850" y="3341688"/>
            <a:ext cx="984250" cy="184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87" name="文本框 6"/>
          <p:cNvSpPr txBox="1"/>
          <p:nvPr/>
        </p:nvSpPr>
        <p:spPr>
          <a:xfrm>
            <a:off x="3960813" y="2789238"/>
            <a:ext cx="269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返回一个不重复的词汇表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148487" idx="1"/>
          </p:cNvCxnSpPr>
          <p:nvPr/>
        </p:nvCxnSpPr>
        <p:spPr>
          <a:xfrm flipH="1">
            <a:off x="3184525" y="2973388"/>
            <a:ext cx="776288" cy="198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"/>
          <p:cNvSpPr txBox="1"/>
          <p:nvPr/>
        </p:nvSpPr>
        <p:spPr>
          <a:xfrm>
            <a:off x="284233" y="538519"/>
            <a:ext cx="8035925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400" b="1" kern="1200" cap="none" spc="0" normalizeH="0" baseline="0" noProof="1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分析数据</a:t>
            </a:r>
            <a:r>
              <a:rPr kumimoji="0" lang="zh-CN" altLang="en-US" sz="2400" b="1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1988" y="3984625"/>
            <a:ext cx="4464050" cy="30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849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4578350"/>
            <a:ext cx="8304212" cy="153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665163" y="4032250"/>
            <a:ext cx="57245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构建文本的词袋模型（不同于词集模型）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93" name="文本框 6"/>
          <p:cNvSpPr txBox="1"/>
          <p:nvPr/>
        </p:nvSpPr>
        <p:spPr>
          <a:xfrm>
            <a:off x="5059363" y="6219825"/>
            <a:ext cx="23145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累计词条出现的次数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48493" idx="1"/>
          </p:cNvCxnSpPr>
          <p:nvPr/>
        </p:nvCxnSpPr>
        <p:spPr>
          <a:xfrm flipH="1" flipV="1">
            <a:off x="4462463" y="5889625"/>
            <a:ext cx="596900" cy="515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731838" y="-169862"/>
            <a:ext cx="8272463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朴素贝叶斯分类器的应用</a:t>
            </a:r>
            <a:endParaRPr kumimoji="0" lang="zh-CN" altLang="en-US" sz="35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874078"/>
            <a:ext cx="8035925" cy="15696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使用朴素贝叶斯过滤垃圾邮件</a:t>
            </a:r>
            <a:endParaRPr kumimoji="0" lang="zh-CN" altLang="en-US" sz="24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2400" b="1" kern="1200" cap="none" spc="0" normalizeH="0" baseline="0" noProof="1" smtClean="0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400" b="1" kern="1200" cap="none" spc="0" normalizeH="0" baseline="0" noProof="1" smtClean="0"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训练算法</a:t>
            </a:r>
            <a:endParaRPr kumimoji="0" lang="zh-CN" altLang="en-US" sz="2000" b="1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4238" y="2371725"/>
            <a:ext cx="69294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调用</a:t>
            </a:r>
            <a:r>
              <a:rPr kumimoji="0" lang="en-US" altLang="zh-CN" sz="24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trainNB0(</a:t>
            </a: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函数获取先验概率和类条件概率。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100" y="2811463"/>
            <a:ext cx="1784350" cy="72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</a:t>
            </a: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测试算法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775" y="3614738"/>
            <a:ext cx="6340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采用交叉验证方式随机选取测试集进行测试。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535" name="矩形 16"/>
          <p:cNvSpPr/>
          <p:nvPr/>
        </p:nvSpPr>
        <p:spPr>
          <a:xfrm>
            <a:off x="600075" y="4183063"/>
            <a:ext cx="7964488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折交叉验证（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K-fold Cross Validation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，记为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K-CV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将原始数据分成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组（一般是均分），将每个子集数据分别做一次验证集，其余的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组子集数据作为训练集，这样会得到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个模型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，用这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个模型最终的验证集的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分类准确率的平均数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K-CV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下分类器的性能指标。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一般大于等于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，实际操作时一般从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开始取，只有在原始数据集合数据量小的时候才会尝试取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。应用最多，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K-CV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可以有效的避免过拟合与欠拟合的发生，最后得到的结果也比较具有说服性。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553673" y="1906269"/>
            <a:ext cx="7679737" cy="3046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3200" b="1" kern="1200" cap="none" spc="0" normalizeH="0" baseline="0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多项式</a:t>
            </a:r>
            <a:r>
              <a:rPr kumimoji="0" sz="3200" b="1" kern="1200" cap="none" spc="0" normalizeH="0" baseline="0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朴素贝叶斯</a:t>
            </a:r>
            <a:r>
              <a:rPr kumimoji="0" lang="en-US" sz="3200" b="1" kern="1200" cap="none" spc="0" normalizeH="0" baseline="0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(MultinomialNB)</a:t>
            </a:r>
            <a:r>
              <a:rPr kumimoji="0" sz="3200" b="1" kern="1200" cap="none" spc="0" normalizeH="0" baseline="0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算法</a:t>
            </a:r>
            <a:endParaRPr kumimoji="0" sz="3200" b="1" kern="1200" cap="none" spc="0" normalizeH="0" baseline="0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高斯</a:t>
            </a:r>
            <a:r>
              <a:rPr kumimoji="0" sz="3200" b="1" kern="1200" cap="none" spc="0" normalizeH="0" baseline="0" noProof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朴素贝叶斯</a:t>
            </a:r>
            <a:r>
              <a:rPr kumimoji="0" lang="zh-CN" altLang="en-US" sz="3200" b="1" kern="1200" cap="none" spc="0" normalizeH="0" baseline="0" noProof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算法</a:t>
            </a:r>
            <a:endParaRPr kumimoji="0" lang="en-US" altLang="zh-CN" sz="3200" b="1" kern="1200" cap="none" spc="0" normalizeH="0" baseline="0" noProof="1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457200" marR="0" indent="-457200" defTabSz="914400">
              <a:lnSpc>
                <a:spcPct val="20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伯努利朴素贝叶斯算法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968375" y="-169862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附：其它</a:t>
            </a:r>
            <a:r>
              <a:rPr kumimoji="0" lang="zh-CN" sz="36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</a:t>
            </a:r>
            <a:r>
              <a:rPr kumimoji="0" lang="zh-CN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贝叶斯分类模型</a:t>
            </a:r>
            <a:endParaRPr kumimoji="0" lang="zh-CN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0675" y="530225"/>
            <a:ext cx="3241675" cy="719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高斯朴素贝叶斯算法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968375" y="-169862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附：其它</a:t>
            </a:r>
            <a:r>
              <a:rPr kumimoji="0" lang="zh-CN" sz="36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朴素</a:t>
            </a:r>
            <a:r>
              <a:rPr kumimoji="0" lang="zh-CN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贝叶斯分类模型</a:t>
            </a:r>
            <a:endParaRPr kumimoji="0" lang="zh-CN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3875" y="1268413"/>
            <a:ext cx="7621588" cy="43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高斯模型假设每一维特征都服从高斯分布（正态分布）：</a:t>
            </a:r>
            <a:endParaRPr kumimoji="0" lang="zh-CN" altLang="en-US" sz="2200" b="1" i="0" u="none" strike="noStrike" kern="1200" cap="none" spc="0" normalizeH="0" baseline="0" noProof="1" smtClean="0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05" name="AutoShape 2" descr="https://upload-images.jianshu.io/upload_images/5156379-cd7c07ea38e0bb61.png?imageMogr2/auto-orient/strip%7CimageView2/2/w/303/format/webp"/>
          <p:cNvSpPr>
            <a:spLocks noChangeAspect="1"/>
          </p:cNvSpPr>
          <p:nvPr/>
        </p:nvSpPr>
        <p:spPr>
          <a:xfrm>
            <a:off x="144463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53606" name="Picture 4" descr="https://upload-images.jianshu.io/upload_images/5156379-cd7c07ea38e0bb6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688" y="2506663"/>
            <a:ext cx="3468687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圆角矩形标注 18"/>
          <p:cNvSpPr/>
          <p:nvPr/>
        </p:nvSpPr>
        <p:spPr>
          <a:xfrm>
            <a:off x="1233488" y="1828800"/>
            <a:ext cx="2508250" cy="444500"/>
          </a:xfrm>
          <a:prstGeom prst="wedgeRoundRectCallout">
            <a:avLst>
              <a:gd name="adj1" fmla="val 44247"/>
              <a:gd name="adj2" fmla="val 107385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在类别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中的均值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1033463" y="3533775"/>
            <a:ext cx="2800350" cy="444500"/>
          </a:xfrm>
          <a:prstGeom prst="wedgeRoundRectCallout">
            <a:avLst>
              <a:gd name="adj1" fmla="val 36473"/>
              <a:gd name="adj2" fmla="val -160539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在类别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中取值的方差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3075" y="3971925"/>
            <a:ext cx="3549650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伯努利朴素贝叶斯算法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1675" y="4784725"/>
            <a:ext cx="7621588" cy="43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高斯模型假设每一维特征都服从伯努利分布：</a:t>
            </a:r>
            <a:endParaRPr kumimoji="0" lang="zh-CN" altLang="en-US" sz="2200" b="1" i="0" u="none" strike="noStrike" kern="1200" cap="none" spc="0" normalizeH="0" baseline="0" noProof="1" smtClean="0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3611" name="Picture 6" descr="https://upload-images.jianshu.io/upload_images/5156379-61e78aec918600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5518150"/>
            <a:ext cx="4225925" cy="22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矩形 23"/>
          <p:cNvSpPr/>
          <p:nvPr/>
        </p:nvSpPr>
        <p:spPr>
          <a:xfrm>
            <a:off x="5410200" y="2212975"/>
            <a:ext cx="3062288" cy="922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GaussianNB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常用于属性取值为连续值的情况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6388" y="3765550"/>
            <a:ext cx="3062288" cy="923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BernoulliNB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常用于属性取值为二值（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）的情况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2332038" y="6234113"/>
            <a:ext cx="3548063" cy="444500"/>
          </a:xfrm>
          <a:prstGeom prst="wedgeRoundRectCallout">
            <a:avLst>
              <a:gd name="adj1" fmla="val -34337"/>
              <a:gd name="adj2" fmla="val -151106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属性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在类别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中的取值为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的频率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1482090" y="1088297"/>
            <a:ext cx="5761989" cy="403187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0099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决策树概述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rgbClr val="000099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决策树分类模型</a:t>
            </a:r>
            <a:endParaRPr kumimoji="0" lang="en-US" altLang="zh-CN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3. 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信息熵与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R="0" defTabSz="914400">
              <a:lnSpc>
                <a:spcPct val="200000"/>
              </a:lnSpc>
              <a:buClrTx/>
              <a:buSzTx/>
              <a:defRPr/>
            </a:pP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4</a:t>
            </a:r>
            <a:r>
              <a:rPr kumimoji="0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. 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ID3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算法的</a:t>
            </a:r>
            <a:r>
              <a:rPr kumimoji="0" lang="en-US" altLang="zh-CN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Python</a:t>
            </a:r>
            <a:r>
              <a:rPr kumimoji="0" lang="zh-CN" altLang="en-US" sz="3200" b="1" kern="1200" cap="none" spc="0" normalizeH="0" baseline="0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实现</a:t>
            </a:r>
            <a:endParaRPr kumimoji="0" sz="3200" b="1" kern="1200" cap="none" spc="0" normalizeH="0" baseline="0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8" name="Rectangle 5"/>
          <p:cNvSpPr/>
          <p:nvPr/>
        </p:nvSpPr>
        <p:spPr>
          <a:xfrm>
            <a:off x="841375" y="-200025"/>
            <a:ext cx="7772400" cy="1158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决策树分类模型</a:t>
            </a: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36503900"/>
</p:tagLst>
</file>

<file path=ppt/tags/tag10.xml><?xml version="1.0" encoding="utf-8"?>
<p:tagLst xmlns:p="http://schemas.openxmlformats.org/presentationml/2006/main">
  <p:tag name="KSO_WM_SLIDE_ITEM_CNT" val="4"/>
</p:tagLst>
</file>

<file path=ppt/tags/tag11.xml><?xml version="1.0" encoding="utf-8"?>
<p:tagLst xmlns:p="http://schemas.openxmlformats.org/presentationml/2006/main">
  <p:tag name="REFSHAPE" val="986839916"/>
  <p:tag name="KSO_WM_UNIT_PLACING_PICTURE_USER_VIEWPORT" val="{&quot;height&quot;:6975,&quot;width&quot;:13815}"/>
</p:tagLst>
</file>

<file path=ppt/tags/tag12.xml><?xml version="1.0" encoding="utf-8"?>
<p:tagLst xmlns:p="http://schemas.openxmlformats.org/presentationml/2006/main">
  <p:tag name="REFSHAPE" val="477199852"/>
</p:tagLst>
</file>

<file path=ppt/tags/tag13.xml><?xml version="1.0" encoding="utf-8"?>
<p:tagLst xmlns:p="http://schemas.openxmlformats.org/presentationml/2006/main">
  <p:tag name="REFSHAPE" val="477199716"/>
</p:tagLst>
</file>

<file path=ppt/tags/tag14.xml><?xml version="1.0" encoding="utf-8"?>
<p:tagLst xmlns:p="http://schemas.openxmlformats.org/presentationml/2006/main">
  <p:tag name="KSO_WM_SLIDE_ITEM_CNT" val="4"/>
</p:tagLst>
</file>

<file path=ppt/tags/tag15.xml><?xml version="1.0" encoding="utf-8"?>
<p:tagLst xmlns:p="http://schemas.openxmlformats.org/presentationml/2006/main">
  <p:tag name="REFSHAPE" val="477199852"/>
</p:tagLst>
</file>

<file path=ppt/tags/tag16.xml><?xml version="1.0" encoding="utf-8"?>
<p:tagLst xmlns:p="http://schemas.openxmlformats.org/presentationml/2006/main">
  <p:tag name="REFSHAPE" val="477199716"/>
</p:tagLst>
</file>

<file path=ppt/tags/tag17.xml><?xml version="1.0" encoding="utf-8"?>
<p:tagLst xmlns:p="http://schemas.openxmlformats.org/presentationml/2006/main">
  <p:tag name="KSO_WM_SLIDE_ITEM_CNT" val="4"/>
</p:tagLst>
</file>

<file path=ppt/tags/tag18.xml><?xml version="1.0" encoding="utf-8"?>
<p:tagLst xmlns:p="http://schemas.openxmlformats.org/presentationml/2006/main">
  <p:tag name="REFSHAPE" val="477199852"/>
</p:tagLst>
</file>

<file path=ppt/tags/tag19.xml><?xml version="1.0" encoding="utf-8"?>
<p:tagLst xmlns:p="http://schemas.openxmlformats.org/presentationml/2006/main">
  <p:tag name="REFSHAPE" val="477199716"/>
</p:tagLst>
</file>

<file path=ppt/tags/tag2.xml><?xml version="1.0" encoding="utf-8"?>
<p:tagLst xmlns:p="http://schemas.openxmlformats.org/presentationml/2006/main">
  <p:tag name="REFSHAPE" val="436504308"/>
</p:tagLst>
</file>

<file path=ppt/tags/tag20.xml><?xml version="1.0" encoding="utf-8"?>
<p:tagLst xmlns:p="http://schemas.openxmlformats.org/presentationml/2006/main">
  <p:tag name="KSO_WM_SLIDE_ITEM_CNT" val="4"/>
</p:tagLst>
</file>

<file path=ppt/tags/tag21.xml><?xml version="1.0" encoding="utf-8"?>
<p:tagLst xmlns:p="http://schemas.openxmlformats.org/presentationml/2006/main">
  <p:tag name="REFSHAPE" val="477199852"/>
</p:tagLst>
</file>

<file path=ppt/tags/tag22.xml><?xml version="1.0" encoding="utf-8"?>
<p:tagLst xmlns:p="http://schemas.openxmlformats.org/presentationml/2006/main">
  <p:tag name="REFSHAPE" val="477199716"/>
</p:tagLst>
</file>

<file path=ppt/tags/tag23.xml><?xml version="1.0" encoding="utf-8"?>
<p:tagLst xmlns:p="http://schemas.openxmlformats.org/presentationml/2006/main">
  <p:tag name="KSO_WM_SLIDE_ITEM_CNT" val="4"/>
</p:tagLst>
</file>

<file path=ppt/tags/tag3.xml><?xml version="1.0" encoding="utf-8"?>
<p:tagLst xmlns:p="http://schemas.openxmlformats.org/presentationml/2006/main">
  <p:tag name="REFSHAPE" val="436504036"/>
</p:tagLst>
</file>

<file path=ppt/tags/tag4.xml><?xml version="1.0" encoding="utf-8"?>
<p:tagLst xmlns:p="http://schemas.openxmlformats.org/presentationml/2006/main">
  <p:tag name="REFSHAPE" val="434540332"/>
</p:tagLst>
</file>

<file path=ppt/tags/tag5.xml><?xml version="1.0" encoding="utf-8"?>
<p:tagLst xmlns:p="http://schemas.openxmlformats.org/presentationml/2006/main">
  <p:tag name="REFSHAPE" val="434540468"/>
</p:tagLst>
</file>

<file path=ppt/tags/tag6.xml><?xml version="1.0" encoding="utf-8"?>
<p:tagLst xmlns:p="http://schemas.openxmlformats.org/presentationml/2006/main">
  <p:tag name="REFSHAPE" val="434540604"/>
</p:tagLst>
</file>

<file path=ppt/tags/tag7.xml><?xml version="1.0" encoding="utf-8"?>
<p:tagLst xmlns:p="http://schemas.openxmlformats.org/presentationml/2006/main">
  <p:tag name="REFSHAPE" val="434540740"/>
</p:tagLst>
</file>

<file path=ppt/tags/tag8.xml><?xml version="1.0" encoding="utf-8"?>
<p:tagLst xmlns:p="http://schemas.openxmlformats.org/presentationml/2006/main">
  <p:tag name="REFSHAPE" val="477199852"/>
</p:tagLst>
</file>

<file path=ppt/tags/tag9.xml><?xml version="1.0" encoding="utf-8"?>
<p:tagLst xmlns:p="http://schemas.openxmlformats.org/presentationml/2006/main">
  <p:tag name="REFSHAPE" val="47719971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13811</Words>
  <Application>WPS 演示</Application>
  <PresentationFormat/>
  <Paragraphs>1675</Paragraphs>
  <Slides>86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86</vt:i4>
      </vt:variant>
    </vt:vector>
  </HeadingPairs>
  <TitlesOfParts>
    <vt:vector size="119" baseType="lpstr">
      <vt:lpstr>Arial</vt:lpstr>
      <vt:lpstr>宋体</vt:lpstr>
      <vt:lpstr>Wingdings</vt:lpstr>
      <vt:lpstr>Calibri</vt:lpstr>
      <vt:lpstr>Calibri Light</vt:lpstr>
      <vt:lpstr>微软雅黑</vt:lpstr>
      <vt:lpstr>+mn-ea</vt:lpstr>
      <vt:lpstr>Segoe Print</vt:lpstr>
      <vt:lpstr>Times New Roman</vt:lpstr>
      <vt:lpstr>Arial Unicode MS</vt:lpstr>
      <vt:lpstr>华文楷体</vt:lpstr>
      <vt:lpstr>华文中宋</vt:lpstr>
      <vt:lpstr>Wingdings</vt:lpstr>
      <vt:lpstr>楷体</vt:lpstr>
      <vt:lpstr>Roboto Condensed Light</vt:lpstr>
      <vt:lpstr>Wide Latin</vt:lpstr>
      <vt:lpstr>Gulim</vt:lpstr>
      <vt:lpstr>Source Sans Pro</vt:lpstr>
      <vt:lpstr>Office 主题</vt:lpstr>
      <vt:lpstr>5_Office 主题​​</vt:lpstr>
      <vt:lpstr>3_Office 主题​​</vt:lpstr>
      <vt:lpstr>4_Office 主题​​</vt:lpstr>
      <vt:lpstr>8_Office 主题​​</vt:lpstr>
      <vt:lpstr>1_Office 主题​​</vt:lpstr>
      <vt:lpstr>2_Office 主题​​</vt:lpstr>
      <vt:lpstr>6_Office 主题​​</vt:lpstr>
      <vt:lpstr>7_Office 主题​​</vt:lpstr>
      <vt:lpstr>9_Office 主题​​</vt:lpstr>
      <vt:lpstr>10_Office 主题​​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SCNU</dc:creator>
  <cp:lastModifiedBy>静待花开</cp:lastModifiedBy>
  <cp:revision>812</cp:revision>
  <dcterms:created xsi:type="dcterms:W3CDTF">2017-09-04T08:36:33Z</dcterms:created>
  <dcterms:modified xsi:type="dcterms:W3CDTF">2021-04-14T11:34:45Z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23BB25A88CE54CF09C044A51B06537B1</vt:lpwstr>
  </property>
</Properties>
</file>