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71" r:id="rId4"/>
    <p:sldMasterId id="2147483683" r:id="rId5"/>
    <p:sldMasterId id="2147483695" r:id="rId6"/>
    <p:sldMasterId id="2147483707" r:id="rId7"/>
    <p:sldMasterId id="2147483719" r:id="rId8"/>
    <p:sldMasterId id="2147483731" r:id="rId9"/>
    <p:sldMasterId id="2147483743" r:id="rId10"/>
    <p:sldMasterId id="2147483755" r:id="rId11"/>
  </p:sldMasterIdLst>
  <p:notesMasterIdLst>
    <p:notesMasterId r:id="rId13"/>
  </p:notesMasterIdLst>
  <p:sldIdLst>
    <p:sldId id="1855" r:id="rId12"/>
    <p:sldId id="1243" r:id="rId14"/>
    <p:sldId id="1558" r:id="rId15"/>
    <p:sldId id="2047" r:id="rId16"/>
    <p:sldId id="2048" r:id="rId17"/>
    <p:sldId id="1854" r:id="rId18"/>
    <p:sldId id="1893" r:id="rId19"/>
    <p:sldId id="1819" r:id="rId20"/>
    <p:sldId id="1857" r:id="rId21"/>
    <p:sldId id="1858" r:id="rId22"/>
    <p:sldId id="1859" r:id="rId23"/>
    <p:sldId id="1951" r:id="rId24"/>
    <p:sldId id="1860" r:id="rId25"/>
    <p:sldId id="1861" r:id="rId26"/>
    <p:sldId id="1862" r:id="rId27"/>
    <p:sldId id="1952" r:id="rId28"/>
    <p:sldId id="1936" r:id="rId29"/>
    <p:sldId id="1953" r:id="rId30"/>
    <p:sldId id="1937" r:id="rId31"/>
    <p:sldId id="1938" r:id="rId32"/>
    <p:sldId id="1945" r:id="rId33"/>
    <p:sldId id="1939" r:id="rId34"/>
    <p:sldId id="1940" r:id="rId35"/>
    <p:sldId id="1955" r:id="rId36"/>
    <p:sldId id="1943" r:id="rId37"/>
    <p:sldId id="1944" r:id="rId38"/>
    <p:sldId id="1954" r:id="rId39"/>
    <p:sldId id="1948" r:id="rId40"/>
    <p:sldId id="1950" r:id="rId41"/>
    <p:sldId id="1956" r:id="rId42"/>
    <p:sldId id="1880" r:id="rId43"/>
    <p:sldId id="1898" r:id="rId44"/>
    <p:sldId id="1879" r:id="rId45"/>
    <p:sldId id="1881" r:id="rId46"/>
    <p:sldId id="1882" r:id="rId47"/>
    <p:sldId id="1992" r:id="rId48"/>
    <p:sldId id="1899" r:id="rId49"/>
    <p:sldId id="2028" r:id="rId50"/>
    <p:sldId id="2010" r:id="rId51"/>
    <p:sldId id="1994" r:id="rId52"/>
    <p:sldId id="2027" r:id="rId53"/>
    <p:sldId id="1885" r:id="rId54"/>
    <p:sldId id="1883" r:id="rId55"/>
    <p:sldId id="1900" r:id="rId56"/>
    <p:sldId id="1901" r:id="rId57"/>
    <p:sldId id="1886" r:id="rId58"/>
    <p:sldId id="1888" r:id="rId59"/>
    <p:sldId id="1889" r:id="rId60"/>
    <p:sldId id="1890" r:id="rId61"/>
    <p:sldId id="1904" r:id="rId62"/>
    <p:sldId id="2180" r:id="rId63"/>
    <p:sldId id="2179" r:id="rId64"/>
    <p:sldId id="1905" r:id="rId65"/>
    <p:sldId id="2049" r:id="rId66"/>
    <p:sldId id="2050" r:id="rId67"/>
    <p:sldId id="2051" r:id="rId68"/>
    <p:sldId id="2052" r:id="rId69"/>
    <p:sldId id="2053" r:id="rId70"/>
    <p:sldId id="2054" r:id="rId71"/>
    <p:sldId id="2055" r:id="rId72"/>
    <p:sldId id="2056" r:id="rId73"/>
    <p:sldId id="2057" r:id="rId74"/>
    <p:sldId id="2141" r:id="rId75"/>
    <p:sldId id="2058" r:id="rId76"/>
    <p:sldId id="2059" r:id="rId77"/>
    <p:sldId id="2060" r:id="rId78"/>
    <p:sldId id="2061" r:id="rId79"/>
    <p:sldId id="2062" r:id="rId80"/>
    <p:sldId id="2142" r:id="rId81"/>
    <p:sldId id="2143" r:id="rId82"/>
    <p:sldId id="2064" r:id="rId83"/>
    <p:sldId id="2144" r:id="rId84"/>
    <p:sldId id="2066" r:id="rId85"/>
    <p:sldId id="2065" r:id="rId86"/>
    <p:sldId id="2067" r:id="rId87"/>
    <p:sldId id="2068" r:id="rId88"/>
    <p:sldId id="2069" r:id="rId89"/>
    <p:sldId id="2071" r:id="rId90"/>
    <p:sldId id="2072" r:id="rId91"/>
    <p:sldId id="2073" r:id="rId92"/>
    <p:sldId id="2074" r:id="rId93"/>
    <p:sldId id="2075" r:id="rId94"/>
    <p:sldId id="2076" r:id="rId95"/>
    <p:sldId id="2077" r:id="rId96"/>
    <p:sldId id="2078" r:id="rId97"/>
    <p:sldId id="2079" r:id="rId98"/>
    <p:sldId id="2080" r:id="rId99"/>
    <p:sldId id="2081" r:id="rId100"/>
    <p:sldId id="2082" r:id="rId101"/>
    <p:sldId id="2083" r:id="rId102"/>
    <p:sldId id="2084" r:id="rId103"/>
    <p:sldId id="2085" r:id="rId104"/>
    <p:sldId id="2086" r:id="rId105"/>
    <p:sldId id="2087" r:id="rId106"/>
    <p:sldId id="2088" r:id="rId107"/>
    <p:sldId id="2089" r:id="rId108"/>
    <p:sldId id="2090" r:id="rId109"/>
    <p:sldId id="2091" r:id="rId110"/>
    <p:sldId id="2092" r:id="rId111"/>
    <p:sldId id="2093" r:id="rId112"/>
    <p:sldId id="2230" r:id="rId113"/>
  </p:sldIdLst>
  <p:sldSz cx="9144000" cy="6858000" type="screen4x3"/>
  <p:notesSz cx="7104380" cy="1023493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FFFF99"/>
    <a:srgbClr val="660033"/>
    <a:srgbClr val="FFFFFF"/>
    <a:srgbClr val="FFCCFF"/>
    <a:srgbClr val="E9EDF4"/>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4" d="100"/>
          <a:sy n="114" d="100"/>
        </p:scale>
        <p:origin x="-1554" y="-96"/>
      </p:cViewPr>
      <p:guideLst>
        <p:guide orient="horz" pos="2159"/>
        <p:guide pos="283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87.xml"/><Relationship Id="rId98" Type="http://schemas.openxmlformats.org/officeDocument/2006/relationships/slide" Target="slides/slide86.xml"/><Relationship Id="rId97" Type="http://schemas.openxmlformats.org/officeDocument/2006/relationships/slide" Target="slides/slide85.xml"/><Relationship Id="rId96" Type="http://schemas.openxmlformats.org/officeDocument/2006/relationships/slide" Target="slides/slide84.xml"/><Relationship Id="rId95" Type="http://schemas.openxmlformats.org/officeDocument/2006/relationships/slide" Target="slides/slide83.xml"/><Relationship Id="rId94" Type="http://schemas.openxmlformats.org/officeDocument/2006/relationships/slide" Target="slides/slide82.xml"/><Relationship Id="rId93" Type="http://schemas.openxmlformats.org/officeDocument/2006/relationships/slide" Target="slides/slide81.xml"/><Relationship Id="rId92" Type="http://schemas.openxmlformats.org/officeDocument/2006/relationships/slide" Target="slides/slide80.xml"/><Relationship Id="rId91" Type="http://schemas.openxmlformats.org/officeDocument/2006/relationships/slide" Target="slides/slide79.xml"/><Relationship Id="rId90" Type="http://schemas.openxmlformats.org/officeDocument/2006/relationships/slide" Target="slides/slide78.xml"/><Relationship Id="rId9" Type="http://schemas.openxmlformats.org/officeDocument/2006/relationships/slideMaster" Target="slideMasters/slideMaster8.xml"/><Relationship Id="rId89" Type="http://schemas.openxmlformats.org/officeDocument/2006/relationships/slide" Target="slides/slide77.xml"/><Relationship Id="rId88" Type="http://schemas.openxmlformats.org/officeDocument/2006/relationships/slide" Target="slides/slide76.xml"/><Relationship Id="rId87" Type="http://schemas.openxmlformats.org/officeDocument/2006/relationships/slide" Target="slides/slide75.xml"/><Relationship Id="rId86" Type="http://schemas.openxmlformats.org/officeDocument/2006/relationships/slide" Target="slides/slide74.xml"/><Relationship Id="rId85" Type="http://schemas.openxmlformats.org/officeDocument/2006/relationships/slide" Target="slides/slide73.xml"/><Relationship Id="rId84" Type="http://schemas.openxmlformats.org/officeDocument/2006/relationships/slide" Target="slides/slide72.xml"/><Relationship Id="rId83" Type="http://schemas.openxmlformats.org/officeDocument/2006/relationships/slide" Target="slides/slide71.xml"/><Relationship Id="rId82" Type="http://schemas.openxmlformats.org/officeDocument/2006/relationships/slide" Target="slides/slide70.xml"/><Relationship Id="rId81" Type="http://schemas.openxmlformats.org/officeDocument/2006/relationships/slide" Target="slides/slide69.xml"/><Relationship Id="rId80" Type="http://schemas.openxmlformats.org/officeDocument/2006/relationships/slide" Target="slides/slide68.xml"/><Relationship Id="rId8" Type="http://schemas.openxmlformats.org/officeDocument/2006/relationships/slideMaster" Target="slideMasters/slideMaster7.xml"/><Relationship Id="rId79" Type="http://schemas.openxmlformats.org/officeDocument/2006/relationships/slide" Target="slides/slide67.xml"/><Relationship Id="rId78" Type="http://schemas.openxmlformats.org/officeDocument/2006/relationships/slide" Target="slides/slide66.xml"/><Relationship Id="rId77" Type="http://schemas.openxmlformats.org/officeDocument/2006/relationships/slide" Target="slides/slide65.xml"/><Relationship Id="rId76" Type="http://schemas.openxmlformats.org/officeDocument/2006/relationships/slide" Target="slides/slide64.xml"/><Relationship Id="rId75" Type="http://schemas.openxmlformats.org/officeDocument/2006/relationships/slide" Target="slides/slide63.xml"/><Relationship Id="rId74" Type="http://schemas.openxmlformats.org/officeDocument/2006/relationships/slide" Target="slides/slide62.xml"/><Relationship Id="rId73" Type="http://schemas.openxmlformats.org/officeDocument/2006/relationships/slide" Target="slides/slide61.xml"/><Relationship Id="rId72" Type="http://schemas.openxmlformats.org/officeDocument/2006/relationships/slide" Target="slides/slide60.xml"/><Relationship Id="rId71" Type="http://schemas.openxmlformats.org/officeDocument/2006/relationships/slide" Target="slides/slide59.xml"/><Relationship Id="rId70" Type="http://schemas.openxmlformats.org/officeDocument/2006/relationships/slide" Target="slides/slide58.xml"/><Relationship Id="rId7" Type="http://schemas.openxmlformats.org/officeDocument/2006/relationships/slideMaster" Target="slideMasters/slideMaster6.xml"/><Relationship Id="rId69" Type="http://schemas.openxmlformats.org/officeDocument/2006/relationships/slide" Target="slides/slide57.xml"/><Relationship Id="rId68" Type="http://schemas.openxmlformats.org/officeDocument/2006/relationships/slide" Target="slides/slide56.xml"/><Relationship Id="rId67" Type="http://schemas.openxmlformats.org/officeDocument/2006/relationships/slide" Target="slides/slide55.xml"/><Relationship Id="rId66" Type="http://schemas.openxmlformats.org/officeDocument/2006/relationships/slide" Target="slides/slide54.xml"/><Relationship Id="rId65" Type="http://schemas.openxmlformats.org/officeDocument/2006/relationships/slide" Target="slides/slide53.xml"/><Relationship Id="rId64" Type="http://schemas.openxmlformats.org/officeDocument/2006/relationships/slide" Target="slides/slide52.xml"/><Relationship Id="rId63" Type="http://schemas.openxmlformats.org/officeDocument/2006/relationships/slide" Target="slides/slide51.xml"/><Relationship Id="rId62" Type="http://schemas.openxmlformats.org/officeDocument/2006/relationships/slide" Target="slides/slide50.xml"/><Relationship Id="rId61" Type="http://schemas.openxmlformats.org/officeDocument/2006/relationships/slide" Target="slides/slide49.xml"/><Relationship Id="rId60" Type="http://schemas.openxmlformats.org/officeDocument/2006/relationships/slide" Target="slides/slide48.xml"/><Relationship Id="rId6" Type="http://schemas.openxmlformats.org/officeDocument/2006/relationships/slideMaster" Target="slideMasters/slideMaster5.xml"/><Relationship Id="rId59" Type="http://schemas.openxmlformats.org/officeDocument/2006/relationships/slide" Target="slides/slide47.xml"/><Relationship Id="rId58" Type="http://schemas.openxmlformats.org/officeDocument/2006/relationships/slide" Target="slides/slide46.xml"/><Relationship Id="rId57" Type="http://schemas.openxmlformats.org/officeDocument/2006/relationships/slide" Target="slides/slide45.xml"/><Relationship Id="rId56" Type="http://schemas.openxmlformats.org/officeDocument/2006/relationships/slide" Target="slides/slide44.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notesMaster" Target="notesMasters/notesMaster1.xml"/><Relationship Id="rId12" Type="http://schemas.openxmlformats.org/officeDocument/2006/relationships/slide" Target="slides/slide1.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01.xml"/><Relationship Id="rId112" Type="http://schemas.openxmlformats.org/officeDocument/2006/relationships/slide" Target="slides/slide100.xml"/><Relationship Id="rId111" Type="http://schemas.openxmlformats.org/officeDocument/2006/relationships/slide" Target="slides/slide99.xml"/><Relationship Id="rId110" Type="http://schemas.openxmlformats.org/officeDocument/2006/relationships/slide" Target="slides/slide98.xml"/><Relationship Id="rId11" Type="http://schemas.openxmlformats.org/officeDocument/2006/relationships/slideMaster" Target="slideMasters/slideMaster10.xml"/><Relationship Id="rId109" Type="http://schemas.openxmlformats.org/officeDocument/2006/relationships/slide" Target="slides/slide97.xml"/><Relationship Id="rId108" Type="http://schemas.openxmlformats.org/officeDocument/2006/relationships/slide" Target="slides/slide96.xml"/><Relationship Id="rId107" Type="http://schemas.openxmlformats.org/officeDocument/2006/relationships/slide" Target="slides/slide95.xml"/><Relationship Id="rId106" Type="http://schemas.openxmlformats.org/officeDocument/2006/relationships/slide" Target="slides/slide94.xml"/><Relationship Id="rId105" Type="http://schemas.openxmlformats.org/officeDocument/2006/relationships/slide" Target="slides/slide93.xml"/><Relationship Id="rId104" Type="http://schemas.openxmlformats.org/officeDocument/2006/relationships/slide" Target="slides/slide92.xml"/><Relationship Id="rId103" Type="http://schemas.openxmlformats.org/officeDocument/2006/relationships/slide" Target="slides/slide91.xml"/><Relationship Id="rId102" Type="http://schemas.openxmlformats.org/officeDocument/2006/relationships/slide" Target="slides/slide90.xml"/><Relationship Id="rId101" Type="http://schemas.openxmlformats.org/officeDocument/2006/relationships/slide" Target="slides/slide89.xml"/><Relationship Id="rId100" Type="http://schemas.openxmlformats.org/officeDocument/2006/relationships/slide" Target="slides/slide88.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59.wmf"/><Relationship Id="rId4" Type="http://schemas.openxmlformats.org/officeDocument/2006/relationships/image" Target="../media/image58.wmf"/><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noProof="1">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0244" name="幻灯片图像占位符 3"/>
          <p:cNvSpPr>
            <a:spLocks noGrp="1" noRot="1" noChangeAspect="1"/>
          </p:cNvSpPr>
          <p:nvPr>
            <p:ph type="sldImg"/>
          </p:nvPr>
        </p:nvSpPr>
        <p:spPr>
          <a:xfrm>
            <a:off x="481013" y="1279525"/>
            <a:ext cx="6142037" cy="3454400"/>
          </a:xfrm>
          <a:prstGeom prst="rect">
            <a:avLst/>
          </a:prstGeom>
          <a:noFill/>
          <a:ln w="12700" cap="flat" cmpd="sng">
            <a:solidFill>
              <a:srgbClr val="000000"/>
            </a:solidFill>
            <a:prstDash val="solid"/>
            <a:round/>
            <a:headEnd type="none" w="med" len="med"/>
            <a:tailEnd type="none" w="med" len="med"/>
          </a:ln>
        </p:spPr>
      </p:sp>
      <p:sp>
        <p:nvSpPr>
          <p:cNvPr id="13317" name="备注占位符 4"/>
          <p:cNvSpPr>
            <a:spLocks noGrp="1" noChangeArrowheads="1"/>
          </p:cNvSpPr>
          <p:nvPr>
            <p:ph type="body" sz="quarter" idx="4294967295"/>
          </p:nvPr>
        </p:nvSpPr>
        <p:spPr bwMode="auto">
          <a:xfrm>
            <a:off x="711200" y="4926013"/>
            <a:ext cx="5683250" cy="4029075"/>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noTextEdit="1"/>
          </p:cNvSpPr>
          <p:nvPr>
            <p:ph type="sldImg"/>
          </p:nvPr>
        </p:nvSpPr>
        <p:spPr>
          <a:xfrm>
            <a:off x="1249363" y="1279525"/>
            <a:ext cx="4605337" cy="3454400"/>
          </a:xfrm>
          <a:ln/>
        </p:spPr>
      </p:sp>
      <p:sp>
        <p:nvSpPr>
          <p:cNvPr id="12290" name="文本占位符 2"/>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幻灯片图像占位符 1"/>
          <p:cNvSpPr>
            <a:spLocks noGrp="1" noRot="1" noTextEdit="1"/>
          </p:cNvSpPr>
          <p:nvPr>
            <p:ph type="sldImg"/>
          </p:nvPr>
        </p:nvSpPr>
        <p:spPr>
          <a:xfrm>
            <a:off x="1249363" y="1279525"/>
            <a:ext cx="4605337" cy="3454400"/>
          </a:xfrm>
          <a:ln>
            <a:miter/>
          </a:ln>
        </p:spPr>
      </p:sp>
      <p:sp>
        <p:nvSpPr>
          <p:cNvPr id="86018"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TextEdit="1"/>
          </p:cNvSpPr>
          <p:nvPr>
            <p:ph type="sldImg"/>
          </p:nvPr>
        </p:nvSpPr>
        <p:spPr>
          <a:xfrm>
            <a:off x="1249363" y="1279525"/>
            <a:ext cx="4605337" cy="3454400"/>
          </a:xfrm>
          <a:ln>
            <a:miter/>
          </a:ln>
        </p:spPr>
      </p:sp>
      <p:sp>
        <p:nvSpPr>
          <p:cNvPr id="8806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幻灯片图像占位符 1"/>
          <p:cNvSpPr>
            <a:spLocks noGrp="1" noRot="1" noTextEdit="1"/>
          </p:cNvSpPr>
          <p:nvPr>
            <p:ph type="sldImg"/>
          </p:nvPr>
        </p:nvSpPr>
        <p:spPr>
          <a:xfrm>
            <a:off x="1249363" y="1279525"/>
            <a:ext cx="4605337" cy="3454400"/>
          </a:xfrm>
          <a:ln>
            <a:miter/>
          </a:ln>
        </p:spPr>
      </p:sp>
      <p:sp>
        <p:nvSpPr>
          <p:cNvPr id="9011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幻灯片图像占位符 1"/>
          <p:cNvSpPr>
            <a:spLocks noGrp="1" noRot="1" noTextEdit="1"/>
          </p:cNvSpPr>
          <p:nvPr>
            <p:ph type="sldImg"/>
          </p:nvPr>
        </p:nvSpPr>
        <p:spPr>
          <a:xfrm>
            <a:off x="1249363" y="1279525"/>
            <a:ext cx="4605337" cy="3454400"/>
          </a:xfrm>
          <a:ln>
            <a:miter/>
          </a:ln>
        </p:spPr>
      </p:sp>
      <p:sp>
        <p:nvSpPr>
          <p:cNvPr id="9216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幻灯片图像占位符 1"/>
          <p:cNvSpPr>
            <a:spLocks noGrp="1" noRot="1" noTextEdit="1"/>
          </p:cNvSpPr>
          <p:nvPr>
            <p:ph type="sldImg"/>
          </p:nvPr>
        </p:nvSpPr>
        <p:spPr>
          <a:xfrm>
            <a:off x="1249363" y="1279525"/>
            <a:ext cx="4605337" cy="3454400"/>
          </a:xfrm>
          <a:ln>
            <a:miter/>
          </a:ln>
        </p:spPr>
      </p:sp>
      <p:sp>
        <p:nvSpPr>
          <p:cNvPr id="9523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幻灯片图像占位符 1"/>
          <p:cNvSpPr>
            <a:spLocks noGrp="1" noRot="1" noTextEdit="1"/>
          </p:cNvSpPr>
          <p:nvPr>
            <p:ph type="sldImg"/>
          </p:nvPr>
        </p:nvSpPr>
        <p:spPr>
          <a:xfrm>
            <a:off x="1249363" y="1279525"/>
            <a:ext cx="4605337" cy="3454400"/>
          </a:xfrm>
          <a:ln>
            <a:miter/>
          </a:ln>
        </p:spPr>
      </p:sp>
      <p:sp>
        <p:nvSpPr>
          <p:cNvPr id="9728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幻灯片图像占位符 1"/>
          <p:cNvSpPr>
            <a:spLocks noGrp="1" noRot="1" noTextEdit="1"/>
          </p:cNvSpPr>
          <p:nvPr>
            <p:ph type="sldImg"/>
          </p:nvPr>
        </p:nvSpPr>
        <p:spPr>
          <a:xfrm>
            <a:off x="1249363" y="1279525"/>
            <a:ext cx="4605337" cy="3454400"/>
          </a:xfrm>
          <a:ln>
            <a:miter/>
          </a:ln>
        </p:spPr>
      </p:sp>
      <p:sp>
        <p:nvSpPr>
          <p:cNvPr id="99330"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幻灯片图像占位符 1"/>
          <p:cNvSpPr>
            <a:spLocks noGrp="1" noRot="1" noTextEdit="1"/>
          </p:cNvSpPr>
          <p:nvPr>
            <p:ph type="sldImg"/>
          </p:nvPr>
        </p:nvSpPr>
        <p:spPr>
          <a:xfrm>
            <a:off x="1249363" y="1279525"/>
            <a:ext cx="4605337" cy="3454400"/>
          </a:xfrm>
          <a:ln>
            <a:miter/>
          </a:ln>
        </p:spPr>
      </p:sp>
      <p:sp>
        <p:nvSpPr>
          <p:cNvPr id="101378"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幻灯片图像占位符 1"/>
          <p:cNvSpPr>
            <a:spLocks noGrp="1" noRot="1" noTextEdit="1"/>
          </p:cNvSpPr>
          <p:nvPr>
            <p:ph type="sldImg"/>
          </p:nvPr>
        </p:nvSpPr>
        <p:spPr>
          <a:xfrm>
            <a:off x="1249363" y="1279525"/>
            <a:ext cx="4605337" cy="3454400"/>
          </a:xfrm>
          <a:ln>
            <a:miter/>
          </a:ln>
        </p:spPr>
      </p:sp>
      <p:sp>
        <p:nvSpPr>
          <p:cNvPr id="10342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幻灯片图像占位符 1"/>
          <p:cNvSpPr>
            <a:spLocks noGrp="1" noRot="1" noTextEdit="1"/>
          </p:cNvSpPr>
          <p:nvPr>
            <p:ph type="sldImg"/>
          </p:nvPr>
        </p:nvSpPr>
        <p:spPr>
          <a:xfrm>
            <a:off x="1249363" y="1279525"/>
            <a:ext cx="4605337" cy="3454400"/>
          </a:xfrm>
          <a:ln>
            <a:miter/>
          </a:ln>
        </p:spPr>
      </p:sp>
      <p:sp>
        <p:nvSpPr>
          <p:cNvPr id="10547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TextEdit="1"/>
          </p:cNvSpPr>
          <p:nvPr>
            <p:ph type="sldImg"/>
          </p:nvPr>
        </p:nvSpPr>
        <p:spPr>
          <a:xfrm>
            <a:off x="1249363" y="1279525"/>
            <a:ext cx="4605337" cy="3454400"/>
          </a:xfrm>
          <a:ln>
            <a:miter/>
          </a:ln>
        </p:spPr>
      </p:sp>
      <p:sp>
        <p:nvSpPr>
          <p:cNvPr id="15362" name="文本占位符 2"/>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幻灯片图像占位符 1"/>
          <p:cNvSpPr>
            <a:spLocks noGrp="1" noRot="1" noTextEdit="1"/>
          </p:cNvSpPr>
          <p:nvPr>
            <p:ph type="sldImg"/>
          </p:nvPr>
        </p:nvSpPr>
        <p:spPr>
          <a:xfrm>
            <a:off x="1249363" y="1279525"/>
            <a:ext cx="4605337" cy="3454400"/>
          </a:xfrm>
          <a:ln>
            <a:miter/>
          </a:ln>
        </p:spPr>
      </p:sp>
      <p:sp>
        <p:nvSpPr>
          <p:cNvPr id="10752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幻灯片图像占位符 1"/>
          <p:cNvSpPr>
            <a:spLocks noGrp="1" noRot="1" noTextEdit="1"/>
          </p:cNvSpPr>
          <p:nvPr>
            <p:ph type="sldImg"/>
          </p:nvPr>
        </p:nvSpPr>
        <p:spPr>
          <a:xfrm>
            <a:off x="1249363" y="1279525"/>
            <a:ext cx="4605337" cy="3454400"/>
          </a:xfrm>
          <a:ln>
            <a:miter/>
          </a:ln>
        </p:spPr>
      </p:sp>
      <p:sp>
        <p:nvSpPr>
          <p:cNvPr id="109570"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幻灯片图像占位符 1"/>
          <p:cNvSpPr>
            <a:spLocks noGrp="1" noRot="1" noTextEdit="1"/>
          </p:cNvSpPr>
          <p:nvPr>
            <p:ph type="sldImg"/>
          </p:nvPr>
        </p:nvSpPr>
        <p:spPr>
          <a:xfrm>
            <a:off x="1249363" y="1279525"/>
            <a:ext cx="4605337" cy="3454400"/>
          </a:xfrm>
          <a:ln>
            <a:miter/>
          </a:ln>
        </p:spPr>
      </p:sp>
      <p:sp>
        <p:nvSpPr>
          <p:cNvPr id="111618"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幻灯片图像占位符 1"/>
          <p:cNvSpPr>
            <a:spLocks noGrp="1" noRot="1" noTextEdit="1"/>
          </p:cNvSpPr>
          <p:nvPr>
            <p:ph type="sldImg"/>
          </p:nvPr>
        </p:nvSpPr>
        <p:spPr>
          <a:xfrm>
            <a:off x="1249363" y="1279525"/>
            <a:ext cx="4605337" cy="3454400"/>
          </a:xfrm>
          <a:ln>
            <a:miter/>
          </a:ln>
        </p:spPr>
      </p:sp>
      <p:sp>
        <p:nvSpPr>
          <p:cNvPr id="11571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幻灯片图像占位符 1"/>
          <p:cNvSpPr>
            <a:spLocks noGrp="1" noRot="1" noTextEdit="1"/>
          </p:cNvSpPr>
          <p:nvPr>
            <p:ph type="sldImg"/>
          </p:nvPr>
        </p:nvSpPr>
        <p:spPr>
          <a:xfrm>
            <a:off x="1249363" y="1279525"/>
            <a:ext cx="4605337" cy="3454400"/>
          </a:xfrm>
          <a:ln>
            <a:miter/>
          </a:ln>
        </p:spPr>
      </p:sp>
      <p:sp>
        <p:nvSpPr>
          <p:cNvPr id="11776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幻灯片图像占位符 1"/>
          <p:cNvSpPr>
            <a:spLocks noGrp="1" noRot="1" noTextEdit="1"/>
          </p:cNvSpPr>
          <p:nvPr>
            <p:ph type="sldImg"/>
          </p:nvPr>
        </p:nvSpPr>
        <p:spPr>
          <a:xfrm>
            <a:off x="1249363" y="1279525"/>
            <a:ext cx="4605337" cy="3454400"/>
          </a:xfrm>
          <a:ln>
            <a:miter/>
          </a:ln>
        </p:spPr>
      </p:sp>
      <p:sp>
        <p:nvSpPr>
          <p:cNvPr id="119810"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幻灯片图像占位符 1"/>
          <p:cNvSpPr>
            <a:spLocks noGrp="1" noRot="1" noTextEdit="1"/>
          </p:cNvSpPr>
          <p:nvPr>
            <p:ph type="sldImg"/>
          </p:nvPr>
        </p:nvSpPr>
        <p:spPr>
          <a:xfrm>
            <a:off x="1249363" y="1279525"/>
            <a:ext cx="4605337" cy="3454400"/>
          </a:xfrm>
          <a:ln>
            <a:miter/>
          </a:ln>
        </p:spPr>
      </p:sp>
      <p:sp>
        <p:nvSpPr>
          <p:cNvPr id="12390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幻灯片图像占位符 1"/>
          <p:cNvSpPr>
            <a:spLocks noGrp="1" noRot="1" noTextEdit="1"/>
          </p:cNvSpPr>
          <p:nvPr>
            <p:ph type="sldImg"/>
          </p:nvPr>
        </p:nvSpPr>
        <p:spPr>
          <a:xfrm>
            <a:off x="1249363" y="1279525"/>
            <a:ext cx="4605337" cy="3454400"/>
          </a:xfrm>
          <a:ln>
            <a:miter/>
          </a:ln>
        </p:spPr>
      </p:sp>
      <p:sp>
        <p:nvSpPr>
          <p:cNvPr id="12595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幻灯片图像占位符 1"/>
          <p:cNvSpPr>
            <a:spLocks noGrp="1" noRot="1" noTextEdit="1"/>
          </p:cNvSpPr>
          <p:nvPr>
            <p:ph type="sldImg"/>
          </p:nvPr>
        </p:nvSpPr>
        <p:spPr>
          <a:xfrm>
            <a:off x="1249363" y="1279525"/>
            <a:ext cx="4605337" cy="3454400"/>
          </a:xfrm>
          <a:ln>
            <a:miter/>
          </a:ln>
        </p:spPr>
      </p:sp>
      <p:sp>
        <p:nvSpPr>
          <p:cNvPr id="12800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幻灯片图像占位符 1"/>
          <p:cNvSpPr>
            <a:spLocks noGrp="1" noRot="1" noTextEdit="1"/>
          </p:cNvSpPr>
          <p:nvPr>
            <p:ph type="sldImg"/>
          </p:nvPr>
        </p:nvSpPr>
        <p:spPr>
          <a:xfrm>
            <a:off x="1249363" y="1279525"/>
            <a:ext cx="4605337" cy="3454400"/>
          </a:xfrm>
          <a:ln>
            <a:miter/>
          </a:ln>
        </p:spPr>
      </p:sp>
      <p:sp>
        <p:nvSpPr>
          <p:cNvPr id="130050"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TextEdit="1"/>
          </p:cNvSpPr>
          <p:nvPr>
            <p:ph type="sldImg"/>
          </p:nvPr>
        </p:nvSpPr>
        <p:spPr>
          <a:xfrm>
            <a:off x="1249363" y="1279525"/>
            <a:ext cx="4605337" cy="3454400"/>
          </a:xfrm>
          <a:ln>
            <a:miter/>
          </a:ln>
        </p:spPr>
      </p:sp>
      <p:sp>
        <p:nvSpPr>
          <p:cNvPr id="3379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幻灯片图像占位符 1"/>
          <p:cNvSpPr>
            <a:spLocks noGrp="1" noRot="1" noTextEdit="1"/>
          </p:cNvSpPr>
          <p:nvPr>
            <p:ph type="sldImg"/>
          </p:nvPr>
        </p:nvSpPr>
        <p:spPr>
          <a:xfrm>
            <a:off x="1249363" y="1279525"/>
            <a:ext cx="4605337" cy="3454400"/>
          </a:xfrm>
          <a:ln>
            <a:miter/>
          </a:ln>
        </p:spPr>
      </p:sp>
      <p:sp>
        <p:nvSpPr>
          <p:cNvPr id="132098"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幻灯片图像占位符 1"/>
          <p:cNvSpPr>
            <a:spLocks noGrp="1" noRot="1" noTextEdit="1"/>
          </p:cNvSpPr>
          <p:nvPr>
            <p:ph type="sldImg"/>
          </p:nvPr>
        </p:nvSpPr>
        <p:spPr>
          <a:xfrm>
            <a:off x="1249363" y="1279525"/>
            <a:ext cx="4605337" cy="3454400"/>
          </a:xfrm>
          <a:ln>
            <a:miter/>
          </a:ln>
        </p:spPr>
      </p:sp>
      <p:sp>
        <p:nvSpPr>
          <p:cNvPr id="13414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幻灯片图像占位符 1"/>
          <p:cNvSpPr>
            <a:spLocks noGrp="1" noRot="1" noTextEdit="1"/>
          </p:cNvSpPr>
          <p:nvPr>
            <p:ph type="sldImg"/>
          </p:nvPr>
        </p:nvSpPr>
        <p:spPr>
          <a:xfrm>
            <a:off x="1249363" y="1279525"/>
            <a:ext cx="4605337" cy="3454400"/>
          </a:xfrm>
          <a:ln>
            <a:miter/>
          </a:ln>
        </p:spPr>
      </p:sp>
      <p:sp>
        <p:nvSpPr>
          <p:cNvPr id="13619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幻灯片图像占位符 1"/>
          <p:cNvSpPr>
            <a:spLocks noGrp="1" noRot="1" noTextEdit="1"/>
          </p:cNvSpPr>
          <p:nvPr>
            <p:ph type="sldImg"/>
          </p:nvPr>
        </p:nvSpPr>
        <p:spPr>
          <a:xfrm>
            <a:off x="1249363" y="1279525"/>
            <a:ext cx="4605337" cy="3454400"/>
          </a:xfrm>
          <a:ln>
            <a:miter/>
          </a:ln>
        </p:spPr>
      </p:sp>
      <p:sp>
        <p:nvSpPr>
          <p:cNvPr id="13824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幻灯片图像占位符 1"/>
          <p:cNvSpPr>
            <a:spLocks noGrp="1" noRot="1" noTextEdit="1"/>
          </p:cNvSpPr>
          <p:nvPr>
            <p:ph type="sldImg"/>
          </p:nvPr>
        </p:nvSpPr>
        <p:spPr>
          <a:xfrm>
            <a:off x="1249363" y="1279525"/>
            <a:ext cx="4605337" cy="3454400"/>
          </a:xfrm>
          <a:ln>
            <a:miter/>
          </a:ln>
        </p:spPr>
      </p:sp>
      <p:sp>
        <p:nvSpPr>
          <p:cNvPr id="14336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幻灯片图像占位符 1"/>
          <p:cNvSpPr>
            <a:spLocks noGrp="1" noRot="1" noTextEdit="1"/>
          </p:cNvSpPr>
          <p:nvPr>
            <p:ph type="sldImg"/>
          </p:nvPr>
        </p:nvSpPr>
        <p:spPr>
          <a:xfrm>
            <a:off x="1249363" y="1279525"/>
            <a:ext cx="4605337" cy="3454400"/>
          </a:xfrm>
          <a:ln>
            <a:miter/>
          </a:ln>
        </p:spPr>
      </p:sp>
      <p:sp>
        <p:nvSpPr>
          <p:cNvPr id="145410"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幻灯片图像占位符 1"/>
          <p:cNvSpPr>
            <a:spLocks noGrp="1" noRot="1" noTextEdit="1"/>
          </p:cNvSpPr>
          <p:nvPr>
            <p:ph type="sldImg"/>
          </p:nvPr>
        </p:nvSpPr>
        <p:spPr>
          <a:xfrm>
            <a:off x="1249363" y="1279525"/>
            <a:ext cx="4605337" cy="3454400"/>
          </a:xfrm>
          <a:ln>
            <a:miter/>
          </a:ln>
        </p:spPr>
      </p:sp>
      <p:sp>
        <p:nvSpPr>
          <p:cNvPr id="147458"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幻灯片图像占位符 1"/>
          <p:cNvSpPr>
            <a:spLocks noGrp="1" noRot="1" noTextEdit="1"/>
          </p:cNvSpPr>
          <p:nvPr>
            <p:ph type="sldImg"/>
          </p:nvPr>
        </p:nvSpPr>
        <p:spPr>
          <a:xfrm>
            <a:off x="1249363" y="1279525"/>
            <a:ext cx="4605337" cy="3454400"/>
          </a:xfrm>
          <a:ln>
            <a:miter/>
          </a:ln>
        </p:spPr>
      </p:sp>
      <p:sp>
        <p:nvSpPr>
          <p:cNvPr id="14950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幻灯片图像占位符 1"/>
          <p:cNvSpPr>
            <a:spLocks noGrp="1" noRot="1" noTextEdit="1"/>
          </p:cNvSpPr>
          <p:nvPr>
            <p:ph type="sldImg"/>
          </p:nvPr>
        </p:nvSpPr>
        <p:spPr>
          <a:xfrm>
            <a:off x="1249363" y="1279525"/>
            <a:ext cx="4605337" cy="3454400"/>
          </a:xfrm>
          <a:ln>
            <a:miter/>
          </a:ln>
        </p:spPr>
      </p:sp>
      <p:sp>
        <p:nvSpPr>
          <p:cNvPr id="151554"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幻灯片图像占位符 1"/>
          <p:cNvSpPr>
            <a:spLocks noGrp="1" noRot="1" noTextEdit="1"/>
          </p:cNvSpPr>
          <p:nvPr>
            <p:ph type="sldImg"/>
          </p:nvPr>
        </p:nvSpPr>
        <p:spPr>
          <a:xfrm>
            <a:off x="1249363" y="1279525"/>
            <a:ext cx="4605337" cy="3454400"/>
          </a:xfrm>
          <a:ln>
            <a:miter/>
          </a:ln>
        </p:spPr>
      </p:sp>
      <p:sp>
        <p:nvSpPr>
          <p:cNvPr id="151554" name="文本占位符 2"/>
          <p:cNvSpPr/>
          <p:nvPr>
            <p:ph type="body"/>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TextEdit="1"/>
          </p:cNvSpPr>
          <p:nvPr>
            <p:ph type="sldImg"/>
          </p:nvPr>
        </p:nvSpPr>
        <p:spPr>
          <a:xfrm>
            <a:off x="1249363" y="1279525"/>
            <a:ext cx="4605337" cy="3454400"/>
          </a:xfrm>
          <a:ln>
            <a:miter/>
          </a:ln>
        </p:spPr>
      </p:sp>
      <p:sp>
        <p:nvSpPr>
          <p:cNvPr id="35842"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TextEdit="1"/>
          </p:cNvSpPr>
          <p:nvPr>
            <p:ph type="sldImg"/>
          </p:nvPr>
        </p:nvSpPr>
        <p:spPr>
          <a:xfrm>
            <a:off x="1249363" y="1279525"/>
            <a:ext cx="4605337" cy="3454400"/>
          </a:xfrm>
          <a:ln>
            <a:miter/>
          </a:ln>
        </p:spPr>
      </p:sp>
      <p:sp>
        <p:nvSpPr>
          <p:cNvPr id="37890"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TextEdit="1"/>
          </p:cNvSpPr>
          <p:nvPr>
            <p:ph type="sldImg"/>
          </p:nvPr>
        </p:nvSpPr>
        <p:spPr>
          <a:xfrm>
            <a:off x="1249363" y="1279525"/>
            <a:ext cx="4605337" cy="3454400"/>
          </a:xfrm>
          <a:ln>
            <a:miter/>
          </a:ln>
        </p:spPr>
      </p:sp>
      <p:sp>
        <p:nvSpPr>
          <p:cNvPr id="75778" name="文本占位符 2"/>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幻灯片图像占位符 1"/>
          <p:cNvSpPr>
            <a:spLocks noGrp="1" noRot="1" noTextEdit="1"/>
          </p:cNvSpPr>
          <p:nvPr>
            <p:ph type="sldImg"/>
          </p:nvPr>
        </p:nvSpPr>
        <p:spPr>
          <a:xfrm>
            <a:off x="1249363" y="1279525"/>
            <a:ext cx="4605337" cy="3454400"/>
          </a:xfrm>
          <a:ln>
            <a:miter/>
          </a:ln>
        </p:spPr>
      </p:sp>
      <p:sp>
        <p:nvSpPr>
          <p:cNvPr id="7782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幻灯片图像占位符 1"/>
          <p:cNvSpPr>
            <a:spLocks noGrp="1" noRot="1" noTextEdit="1"/>
          </p:cNvSpPr>
          <p:nvPr>
            <p:ph type="sldImg"/>
          </p:nvPr>
        </p:nvSpPr>
        <p:spPr>
          <a:xfrm>
            <a:off x="1249363" y="1279525"/>
            <a:ext cx="4605337" cy="3454400"/>
          </a:xfrm>
          <a:ln>
            <a:miter/>
          </a:ln>
        </p:spPr>
      </p:sp>
      <p:sp>
        <p:nvSpPr>
          <p:cNvPr id="80898"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幻灯片图像占位符 1"/>
          <p:cNvSpPr>
            <a:spLocks noGrp="1" noRot="1" noTextEdit="1"/>
          </p:cNvSpPr>
          <p:nvPr>
            <p:ph type="sldImg"/>
          </p:nvPr>
        </p:nvSpPr>
        <p:spPr>
          <a:xfrm>
            <a:off x="1249363" y="1279525"/>
            <a:ext cx="4605337" cy="3454400"/>
          </a:xfrm>
          <a:ln>
            <a:miter/>
          </a:ln>
        </p:spPr>
      </p:sp>
      <p:sp>
        <p:nvSpPr>
          <p:cNvPr id="82946" name="文本占位符 2"/>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7.xml"/><Relationship Id="rId8" Type="http://schemas.openxmlformats.org/officeDocument/2006/relationships/slideLayout" Target="../slideLayouts/slideLayout106.xml"/><Relationship Id="rId7" Type="http://schemas.openxmlformats.org/officeDocument/2006/relationships/slideLayout" Target="../slideLayouts/slideLayout105.xml"/><Relationship Id="rId6" Type="http://schemas.openxmlformats.org/officeDocument/2006/relationships/slideLayout" Target="../slideLayouts/slideLayout104.xml"/><Relationship Id="rId5" Type="http://schemas.openxmlformats.org/officeDocument/2006/relationships/slideLayout" Target="../slideLayouts/slideLayout103.xml"/><Relationship Id="rId4" Type="http://schemas.openxmlformats.org/officeDocument/2006/relationships/slideLayout" Target="../slideLayouts/slideLayout102.xml"/><Relationship Id="rId3" Type="http://schemas.openxmlformats.org/officeDocument/2006/relationships/slideLayout" Target="../slideLayouts/slideLayout101.xml"/><Relationship Id="rId2" Type="http://schemas.openxmlformats.org/officeDocument/2006/relationships/slideLayout" Target="../slideLayouts/slideLayout100.xml"/><Relationship Id="rId14" Type="http://schemas.openxmlformats.org/officeDocument/2006/relationships/theme" Target="../theme/theme10.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09.xml"/><Relationship Id="rId10" Type="http://schemas.openxmlformats.org/officeDocument/2006/relationships/slideLayout" Target="../slideLayouts/slideLayout108.xml"/><Relationship Id="rId1" Type="http://schemas.openxmlformats.org/officeDocument/2006/relationships/slideLayout" Target="../slideLayouts/slideLayout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4" Type="http://schemas.openxmlformats.org/officeDocument/2006/relationships/theme" Target="../theme/theme2.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4" Type="http://schemas.openxmlformats.org/officeDocument/2006/relationships/theme" Target="../theme/theme3.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4" Type="http://schemas.openxmlformats.org/officeDocument/2006/relationships/theme" Target="../theme/theme4.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2.xml"/><Relationship Id="rId8" Type="http://schemas.openxmlformats.org/officeDocument/2006/relationships/slideLayout" Target="../slideLayouts/slideLayout51.xml"/><Relationship Id="rId7" Type="http://schemas.openxmlformats.org/officeDocument/2006/relationships/slideLayout" Target="../slideLayouts/slideLayout50.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 Id="rId3" Type="http://schemas.openxmlformats.org/officeDocument/2006/relationships/slideLayout" Target="../slideLayouts/slideLayout46.xml"/><Relationship Id="rId2" Type="http://schemas.openxmlformats.org/officeDocument/2006/relationships/slideLayout" Target="../slideLayouts/slideLayout45.xml"/><Relationship Id="rId14" Type="http://schemas.openxmlformats.org/officeDocument/2006/relationships/theme" Target="../theme/theme5.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54.xml"/><Relationship Id="rId10" Type="http://schemas.openxmlformats.org/officeDocument/2006/relationships/slideLayout" Target="../slideLayouts/slideLayout53.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3.xml"/><Relationship Id="rId8" Type="http://schemas.openxmlformats.org/officeDocument/2006/relationships/slideLayout" Target="../slideLayouts/slideLayout62.xml"/><Relationship Id="rId7" Type="http://schemas.openxmlformats.org/officeDocument/2006/relationships/slideLayout" Target="../slideLayouts/slideLayout61.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 Id="rId3" Type="http://schemas.openxmlformats.org/officeDocument/2006/relationships/slideLayout" Target="../slideLayouts/slideLayout57.xml"/><Relationship Id="rId2" Type="http://schemas.openxmlformats.org/officeDocument/2006/relationships/slideLayout" Target="../slideLayouts/slideLayout56.xml"/><Relationship Id="rId14" Type="http://schemas.openxmlformats.org/officeDocument/2006/relationships/theme" Target="../theme/theme6.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65.xml"/><Relationship Id="rId10" Type="http://schemas.openxmlformats.org/officeDocument/2006/relationships/slideLayout" Target="../slideLayouts/slideLayout64.xml"/><Relationship Id="rId1" Type="http://schemas.openxmlformats.org/officeDocument/2006/relationships/slideLayout" Target="../slideLayouts/slideLayout55.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4" Type="http://schemas.openxmlformats.org/officeDocument/2006/relationships/theme" Target="../theme/theme7.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5.xml"/><Relationship Id="rId8" Type="http://schemas.openxmlformats.org/officeDocument/2006/relationships/slideLayout" Target="../slideLayouts/slideLayout84.xml"/><Relationship Id="rId7" Type="http://schemas.openxmlformats.org/officeDocument/2006/relationships/slideLayout" Target="../slideLayouts/slideLayout83.xml"/><Relationship Id="rId6" Type="http://schemas.openxmlformats.org/officeDocument/2006/relationships/slideLayout" Target="../slideLayouts/slideLayout82.xml"/><Relationship Id="rId5" Type="http://schemas.openxmlformats.org/officeDocument/2006/relationships/slideLayout" Target="../slideLayouts/slideLayout81.xml"/><Relationship Id="rId4" Type="http://schemas.openxmlformats.org/officeDocument/2006/relationships/slideLayout" Target="../slideLayouts/slideLayout80.xml"/><Relationship Id="rId3" Type="http://schemas.openxmlformats.org/officeDocument/2006/relationships/slideLayout" Target="../slideLayouts/slideLayout79.xml"/><Relationship Id="rId2" Type="http://schemas.openxmlformats.org/officeDocument/2006/relationships/slideLayout" Target="../slideLayouts/slideLayout78.xml"/><Relationship Id="rId14" Type="http://schemas.openxmlformats.org/officeDocument/2006/relationships/theme" Target="../theme/theme8.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87.xml"/><Relationship Id="rId10" Type="http://schemas.openxmlformats.org/officeDocument/2006/relationships/slideLayout" Target="../slideLayouts/slideLayout86.xml"/><Relationship Id="rId1" Type="http://schemas.openxmlformats.org/officeDocument/2006/relationships/slideLayout" Target="../slideLayouts/slideLayout77.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6.xml"/><Relationship Id="rId8" Type="http://schemas.openxmlformats.org/officeDocument/2006/relationships/slideLayout" Target="../slideLayouts/slideLayout95.xml"/><Relationship Id="rId7" Type="http://schemas.openxmlformats.org/officeDocument/2006/relationships/slideLayout" Target="../slideLayouts/slideLayout94.xml"/><Relationship Id="rId6" Type="http://schemas.openxmlformats.org/officeDocument/2006/relationships/slideLayout" Target="../slideLayouts/slideLayout93.xml"/><Relationship Id="rId5" Type="http://schemas.openxmlformats.org/officeDocument/2006/relationships/slideLayout" Target="../slideLayouts/slideLayout92.xml"/><Relationship Id="rId4" Type="http://schemas.openxmlformats.org/officeDocument/2006/relationships/slideLayout" Target="../slideLayouts/slideLayout91.xml"/><Relationship Id="rId3" Type="http://schemas.openxmlformats.org/officeDocument/2006/relationships/slideLayout" Target="../slideLayouts/slideLayout90.xml"/><Relationship Id="rId2" Type="http://schemas.openxmlformats.org/officeDocument/2006/relationships/slideLayout" Target="../slideLayouts/slideLayout89.xml"/><Relationship Id="rId14" Type="http://schemas.openxmlformats.org/officeDocument/2006/relationships/theme" Target="../theme/theme9.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98.xml"/><Relationship Id="rId10" Type="http://schemas.openxmlformats.org/officeDocument/2006/relationships/slideLayout" Target="../slideLayouts/slideLayout97.xml"/><Relationship Id="rId1"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628650" y="1825625"/>
            <a:ext cx="7886700" cy="4351338"/>
          </a:xfrm>
          <a:prstGeom prst="rect">
            <a:avLst/>
          </a:prstGeom>
          <a:noFill/>
          <a:ln w="9525">
            <a:noFill/>
          </a:ln>
        </p:spPr>
        <p:txBody>
          <a:bodyPr anchor="t" anchorCtr="0"/>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307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308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205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205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307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308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410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410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3"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5127"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5128"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4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6151"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6152"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7171"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7175"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7176"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819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8199"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8200"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921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3"/>
          <p:cNvSpPr>
            <a:spLocks noGrp="1"/>
          </p:cNvSpPr>
          <p:nvPr>
            <p:ph type="dt" sz="half"/>
          </p:nvPr>
        </p:nvSpPr>
        <p:spPr>
          <a:xfrm>
            <a:off x="457200" y="6356350"/>
            <a:ext cx="2133600" cy="365125"/>
          </a:xfrm>
          <a:prstGeom prst="rect">
            <a:avLst/>
          </a:prstGeom>
          <a:noFill/>
          <a:ln w="9525">
            <a:noFill/>
          </a:ln>
        </p:spPr>
        <p:txBody>
          <a:bodyPr wrap="square" anchor="ctr"/>
          <a:lstStyle>
            <a:lvl1pPr fontAlgn="auto">
              <a:defRPr sz="1200" noProof="1">
                <a:solidFill>
                  <a:srgbClr val="898989"/>
                </a:solidFill>
                <a:latin typeface="Calibri" panose="020F0502020204030204" pitchFamily="34" charset="0"/>
              </a:defRPr>
            </a:lvl1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p:cNvSpPr>
          <p:nvPr>
            <p:ph type="ftr" sz="quarter"/>
          </p:nvPr>
        </p:nvSpPr>
        <p:spPr>
          <a:xfrm>
            <a:off x="3124200" y="6356350"/>
            <a:ext cx="2895600" cy="365125"/>
          </a:xfrm>
          <a:prstGeom prst="rect">
            <a:avLst/>
          </a:prstGeom>
          <a:noFill/>
          <a:ln w="9525">
            <a:noFill/>
          </a:ln>
        </p:spPr>
        <p:txBody>
          <a:bodyPr wrap="square" anchor="ctr"/>
          <a:lstStyle>
            <a:lvl1pPr algn="ctr" fontAlgn="auto">
              <a:defRPr sz="1200" noProof="1">
                <a:solidFill>
                  <a:srgbClr val="898989"/>
                </a:solidFill>
                <a:latin typeface="Calibri" panose="020F0502020204030204" pitchFamily="34" charset="0"/>
              </a:defRPr>
            </a:lvl1pPr>
          </a:lstStyle>
          <a:p>
            <a:pPr marL="0" marR="0" lvl="0" indent="0" algn="ctr" defTabSz="914400" rtl="0" eaLnBrk="1" fontAlgn="auto"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p:cNvSpPr>
          <p:nvPr>
            <p:ph type="sldNum" sz="quarter"/>
          </p:nvPr>
        </p:nvSpPr>
        <p:spPr>
          <a:xfrm>
            <a:off x="6553200" y="6356350"/>
            <a:ext cx="2133600" cy="365125"/>
          </a:xfrm>
          <a:prstGeom prst="rect">
            <a:avLst/>
          </a:prstGeom>
          <a:noFill/>
          <a:ln w="9525">
            <a:noFill/>
          </a:ln>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pic>
        <p:nvPicPr>
          <p:cNvPr id="9223" name="图片 1"/>
          <p:cNvPicPr>
            <a:picLocks noChangeAspect="1"/>
          </p:cNvPicPr>
          <p:nvPr userDrawn="1"/>
        </p:nvPicPr>
        <p:blipFill>
          <a:blip r:embed="rId13"/>
          <a:stretch>
            <a:fillRect/>
          </a:stretch>
        </p:blipFill>
        <p:spPr>
          <a:xfrm>
            <a:off x="0" y="0"/>
            <a:ext cx="9145588" cy="6858000"/>
          </a:xfrm>
          <a:prstGeom prst="rect">
            <a:avLst/>
          </a:prstGeom>
          <a:noFill/>
          <a:ln w="9525">
            <a:noFill/>
          </a:ln>
        </p:spPr>
      </p:pic>
      <p:sp>
        <p:nvSpPr>
          <p:cNvPr id="9224" name="灯片编号占位符 5"/>
          <p:cNvSpPr txBox="1"/>
          <p:nvPr/>
        </p:nvSpPr>
        <p:spPr>
          <a:xfrm>
            <a:off x="8675688" y="6326188"/>
            <a:ext cx="2133600" cy="365125"/>
          </a:xfrm>
          <a:prstGeom prst="rect">
            <a:avLst/>
          </a:prstGeom>
          <a:noFill/>
          <a:ln w="9525">
            <a:noFill/>
          </a:ln>
        </p:spPr>
        <p:txBody>
          <a:bodyPr anchor="t" anchorCtr="0"/>
          <a:p>
            <a:pPr lvl="0"/>
            <a:fld id="{9A0DB2DC-4C9A-4742-B13C-FB6460FD3503}" type="slidenum">
              <a:rPr lang="zh-CN" altLang="en-US" dirty="0">
                <a:solidFill>
                  <a:srgbClr val="000000"/>
                </a:solidFill>
                <a:latin typeface="Calibri" panose="020F0502020204030204" pitchFamily="34" charset="0"/>
                <a:ea typeface="宋体" panose="02010600030101010101" pitchFamily="2" charset="-122"/>
              </a:rPr>
            </a:fld>
            <a:endParaRPr lang="zh-CN" altLang="en-US" sz="2000" dirty="0">
              <a:solidFill>
                <a:srgbClr val="000000"/>
              </a:solidFill>
              <a:latin typeface="Calibri" panose="020F050202020403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宋体" panose="02010600030101010101" pitchFamily="2" charset="-122"/>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宋体" panose="02010600030101010101" pitchFamily="2" charset="-122"/>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宋体" panose="02010600030101010101" pitchFamily="2" charset="-122"/>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8.xml"/><Relationship Id="rId1" Type="http://schemas.openxmlformats.org/officeDocument/2006/relationships/image" Target="../media/image76.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9.xml"/><Relationship Id="rId2" Type="http://schemas.openxmlformats.org/officeDocument/2006/relationships/image" Target="../media/image11.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vmlDrawing" Target="../drawings/vmlDrawing3.vml"/><Relationship Id="rId4" Type="http://schemas.openxmlformats.org/officeDocument/2006/relationships/slideLayout" Target="../slideLayouts/slideLayout39.xml"/><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4.vml"/><Relationship Id="rId4" Type="http://schemas.openxmlformats.org/officeDocument/2006/relationships/slideLayout" Target="../slideLayouts/slideLayout39.xml"/><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5.vml"/><Relationship Id="rId7" Type="http://schemas.openxmlformats.org/officeDocument/2006/relationships/slideLayout" Target="../slideLayouts/slideLayout39.x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39.xml"/><Relationship Id="rId5" Type="http://schemas.openxmlformats.org/officeDocument/2006/relationships/image" Target="../media/image19.wmf"/><Relationship Id="rId4" Type="http://schemas.openxmlformats.org/officeDocument/2006/relationships/oleObject" Target="../embeddings/oleObject9.bin"/><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9.xml"/><Relationship Id="rId2" Type="http://schemas.openxmlformats.org/officeDocument/2006/relationships/image" Target="../media/image20.wmf"/><Relationship Id="rId1" Type="http://schemas.openxmlformats.org/officeDocument/2006/relationships/oleObject" Target="../embeddings/oleObject10.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50.xml"/><Relationship Id="rId4" Type="http://schemas.openxmlformats.org/officeDocument/2006/relationships/image" Target="../media/image24.wmf"/><Relationship Id="rId3" Type="http://schemas.openxmlformats.org/officeDocument/2006/relationships/oleObject" Target="../embeddings/oleObject11.bin"/><Relationship Id="rId2" Type="http://schemas.openxmlformats.org/officeDocument/2006/relationships/image" Target="../media/image22.png"/><Relationship Id="rId1" Type="http://schemas.openxmlformats.org/officeDocument/2006/relationships/tags" Target="../tags/tag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8.png"/><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94.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28.xml"/><Relationship Id="rId6" Type="http://schemas.openxmlformats.org/officeDocument/2006/relationships/image" Target="../media/image39.wmf"/><Relationship Id="rId5" Type="http://schemas.openxmlformats.org/officeDocument/2006/relationships/oleObject" Target="../embeddings/oleObject14.bin"/><Relationship Id="rId4" Type="http://schemas.openxmlformats.org/officeDocument/2006/relationships/image" Target="../media/image38.wmf"/><Relationship Id="rId3" Type="http://schemas.openxmlformats.org/officeDocument/2006/relationships/oleObject" Target="../embeddings/oleObject13.bin"/><Relationship Id="rId2" Type="http://schemas.openxmlformats.org/officeDocument/2006/relationships/image" Target="../media/image37.wmf"/><Relationship Id="rId1" Type="http://schemas.openxmlformats.org/officeDocument/2006/relationships/oleObject" Target="../embeddings/oleObject12.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8.xml"/><Relationship Id="rId2" Type="http://schemas.openxmlformats.org/officeDocument/2006/relationships/image" Target="../media/image41.png"/><Relationship Id="rId1" Type="http://schemas.openxmlformats.org/officeDocument/2006/relationships/image" Target="../media/image40.png"/></Relationships>
</file>

<file path=ppt/slides/_rels/slide63.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8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wmf"/><Relationship Id="rId3" Type="http://schemas.openxmlformats.org/officeDocument/2006/relationships/oleObject" Target="../embeddings/oleObject16.bin"/><Relationship Id="rId2" Type="http://schemas.openxmlformats.org/officeDocument/2006/relationships/image" Target="../media/image42.wmf"/><Relationship Id="rId1" Type="http://schemas.openxmlformats.org/officeDocument/2006/relationships/oleObject" Target="../embeddings/oleObject1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image" Target="../media/image46.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8.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8.xml"/><Relationship Id="rId1" Type="http://schemas.openxmlformats.org/officeDocument/2006/relationships/image" Target="../media/image50.png"/></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11.vml"/><Relationship Id="rId6" Type="http://schemas.openxmlformats.org/officeDocument/2006/relationships/slideLayout" Target="../slideLayouts/slideLayout83.xml"/><Relationship Id="rId5" Type="http://schemas.openxmlformats.org/officeDocument/2006/relationships/image" Target="../media/image53.wmf"/><Relationship Id="rId4" Type="http://schemas.openxmlformats.org/officeDocument/2006/relationships/oleObject" Target="../embeddings/oleObject18.bin"/><Relationship Id="rId3" Type="http://schemas.openxmlformats.org/officeDocument/2006/relationships/image" Target="../media/image52.wmf"/><Relationship Id="rId2" Type="http://schemas.openxmlformats.org/officeDocument/2006/relationships/oleObject" Target="../embeddings/oleObject17.bin"/><Relationship Id="rId1"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3.xml"/><Relationship Id="rId1"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58.wmf"/><Relationship Id="rId7" Type="http://schemas.openxmlformats.org/officeDocument/2006/relationships/oleObject" Target="../embeddings/oleObject22.bin"/><Relationship Id="rId6" Type="http://schemas.openxmlformats.org/officeDocument/2006/relationships/image" Target="../media/image57.wmf"/><Relationship Id="rId5" Type="http://schemas.openxmlformats.org/officeDocument/2006/relationships/oleObject" Target="../embeddings/oleObject21.bin"/><Relationship Id="rId4" Type="http://schemas.openxmlformats.org/officeDocument/2006/relationships/image" Target="../media/image56.wmf"/><Relationship Id="rId3" Type="http://schemas.openxmlformats.org/officeDocument/2006/relationships/oleObject" Target="../embeddings/oleObject20.bin"/><Relationship Id="rId2" Type="http://schemas.openxmlformats.org/officeDocument/2006/relationships/image" Target="../media/image55.wmf"/><Relationship Id="rId14" Type="http://schemas.openxmlformats.org/officeDocument/2006/relationships/notesSlide" Target="../notesSlides/notesSlide17.xml"/><Relationship Id="rId13" Type="http://schemas.openxmlformats.org/officeDocument/2006/relationships/vmlDrawing" Target="../drawings/vmlDrawing12.vml"/><Relationship Id="rId12" Type="http://schemas.openxmlformats.org/officeDocument/2006/relationships/slideLayout" Target="../slideLayouts/slideLayout83.xml"/><Relationship Id="rId11" Type="http://schemas.openxmlformats.org/officeDocument/2006/relationships/image" Target="../media/image60.png"/><Relationship Id="rId10" Type="http://schemas.openxmlformats.org/officeDocument/2006/relationships/image" Target="../media/image59.wmf"/><Relationship Id="rId1" Type="http://schemas.openxmlformats.org/officeDocument/2006/relationships/oleObject" Target="../embeddings/oleObject19.bin"/></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xml"/><Relationship Id="rId1" Type="http://schemas.openxmlformats.org/officeDocument/2006/relationships/image" Target="../media/image6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8.xml"/><Relationship Id="rId1" Type="http://schemas.openxmlformats.org/officeDocument/2006/relationships/image" Target="../media/image62.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8.xml"/><Relationship Id="rId1" Type="http://schemas.openxmlformats.org/officeDocument/2006/relationships/image" Target="../media/image63.png"/></Relationships>
</file>

<file path=ppt/slides/_rels/slide78.xml.rels><?xml version="1.0" encoding="UTF-8" standalone="yes"?>
<Relationships xmlns="http://schemas.openxmlformats.org/package/2006/relationships"><Relationship Id="rId4" Type="http://schemas.openxmlformats.org/officeDocument/2006/relationships/slideLayout" Target="../slideLayouts/slideLayout28.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8.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13.vml"/><Relationship Id="rId3" Type="http://schemas.openxmlformats.org/officeDocument/2006/relationships/slideLayout" Target="../slideLayouts/slideLayout28.xml"/><Relationship Id="rId2" Type="http://schemas.openxmlformats.org/officeDocument/2006/relationships/image" Target="../media/image64.wmf"/><Relationship Id="rId1" Type="http://schemas.openxmlformats.org/officeDocument/2006/relationships/oleObject" Target="../embeddings/oleObject24.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14.vml"/><Relationship Id="rId5" Type="http://schemas.openxmlformats.org/officeDocument/2006/relationships/slideLayout" Target="../slideLayouts/slideLayout28.xml"/><Relationship Id="rId4" Type="http://schemas.openxmlformats.org/officeDocument/2006/relationships/image" Target="../media/image66.wmf"/><Relationship Id="rId3" Type="http://schemas.openxmlformats.org/officeDocument/2006/relationships/oleObject" Target="../embeddings/oleObject26.bin"/><Relationship Id="rId2" Type="http://schemas.openxmlformats.org/officeDocument/2006/relationships/image" Target="../media/image65.wmf"/><Relationship Id="rId1" Type="http://schemas.openxmlformats.org/officeDocument/2006/relationships/oleObject" Target="../embeddings/oleObject25.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87.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15.vml"/><Relationship Id="rId3" Type="http://schemas.openxmlformats.org/officeDocument/2006/relationships/slideLayout" Target="../slideLayouts/slideLayout28.xml"/><Relationship Id="rId2" Type="http://schemas.openxmlformats.org/officeDocument/2006/relationships/image" Target="../media/image66.wmf"/><Relationship Id="rId1" Type="http://schemas.openxmlformats.org/officeDocument/2006/relationships/oleObject" Target="../embeddings/oleObject27.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8.xml"/><Relationship Id="rId1" Type="http://schemas.openxmlformats.org/officeDocument/2006/relationships/image" Target="../media/image67.pn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8.xml"/><Relationship Id="rId2" Type="http://schemas.openxmlformats.org/officeDocument/2006/relationships/image" Target="../media/image69.png"/><Relationship Id="rId1" Type="http://schemas.openxmlformats.org/officeDocument/2006/relationships/image" Target="../media/image6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8.xml"/><Relationship Id="rId1" Type="http://schemas.openxmlformats.org/officeDocument/2006/relationships/image" Target="../media/image70.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72.png"/><Relationship Id="rId1" Type="http://schemas.openxmlformats.org/officeDocument/2006/relationships/image" Target="../media/image7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8.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8.xml"/><Relationship Id="rId1" Type="http://schemas.openxmlformats.org/officeDocument/2006/relationships/image" Target="../media/image73.pn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8.xml"/><Relationship Id="rId2" Type="http://schemas.openxmlformats.org/officeDocument/2006/relationships/image" Target="../media/image75.png"/><Relationship Id="rId1" Type="http://schemas.openxmlformats.org/officeDocument/2006/relationships/image" Target="../media/image74.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 name="矩形 11"/>
          <p:cNvSpPr/>
          <p:nvPr/>
        </p:nvSpPr>
        <p:spPr>
          <a:xfrm>
            <a:off x="6715125" y="5205413"/>
            <a:ext cx="382588" cy="366713"/>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rPr>
              <a:t>Y</a:t>
            </a:r>
            <a:endParaRPr kumimoji="0" lang="zh-CN" altLang="en-US"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6" name="流程图: 过程 5"/>
          <p:cNvSpPr/>
          <p:nvPr/>
        </p:nvSpPr>
        <p:spPr>
          <a:xfrm>
            <a:off x="195263" y="2339975"/>
            <a:ext cx="620713" cy="19050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样本数据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7" name="下箭头 6"/>
          <p:cNvSpPr/>
          <p:nvPr/>
        </p:nvSpPr>
        <p:spPr>
          <a:xfrm rot="16200000">
            <a:off x="2557463" y="2209800"/>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8" name="下箭头 7"/>
          <p:cNvSpPr/>
          <p:nvPr/>
        </p:nvSpPr>
        <p:spPr>
          <a:xfrm rot="16200000">
            <a:off x="2568575" y="4060825"/>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9" name="流程图: 过程 8"/>
          <p:cNvSpPr/>
          <p:nvPr/>
        </p:nvSpPr>
        <p:spPr>
          <a:xfrm>
            <a:off x="3014663" y="1709738"/>
            <a:ext cx="544513" cy="1577975"/>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训练数据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10" name="流程图: 过程 9"/>
          <p:cNvSpPr/>
          <p:nvPr/>
        </p:nvSpPr>
        <p:spPr>
          <a:xfrm>
            <a:off x="3036888" y="3581400"/>
            <a:ext cx="501650" cy="1611313"/>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测试数据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11" name="流程图: 过程 10"/>
          <p:cNvSpPr/>
          <p:nvPr/>
        </p:nvSpPr>
        <p:spPr>
          <a:xfrm>
            <a:off x="3668713" y="771525"/>
            <a:ext cx="3384550" cy="6096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根据任务选择决策模型</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14" name="流程图: 过程 13"/>
          <p:cNvSpPr/>
          <p:nvPr/>
        </p:nvSpPr>
        <p:spPr>
          <a:xfrm>
            <a:off x="1284288" y="1763713"/>
            <a:ext cx="1196975" cy="323215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①</a:t>
            </a:r>
            <a:endParaRPr kumimoji="0" lang="en-US" altLang="zh-CN"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rPr>
              <a:t>数据预处理</a:t>
            </a:r>
            <a:endParaRPr kumimoji="0" lang="zh-CN" altLang="en-US" sz="2400" b="1" i="0" u="none" strike="noStrike" kern="1200" cap="none" spc="0" normalizeH="0" baseline="0" noProof="0" dirty="0">
              <a:ln>
                <a:noFill/>
              </a:ln>
              <a:solidFill>
                <a:srgbClr val="7030A0"/>
              </a:solidFill>
              <a:effectLst/>
              <a:uLnTx/>
              <a:uFillTx/>
              <a:latin typeface="楷体" panose="02010609060101010101" pitchFamily="49" charset="-122"/>
              <a:ea typeface="楷体" panose="02010609060101010101" pitchFamily="49" charset="-122"/>
              <a:cs typeface="+mn-cs"/>
            </a:endParaRPr>
          </a:p>
        </p:txBody>
      </p:sp>
      <p:sp>
        <p:nvSpPr>
          <p:cNvPr id="15" name="流程图: 过程 14"/>
          <p:cNvSpPr/>
          <p:nvPr/>
        </p:nvSpPr>
        <p:spPr>
          <a:xfrm>
            <a:off x="4103688" y="1568450"/>
            <a:ext cx="490538" cy="1925638"/>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③学习算法</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16" name="流程图: 过程 15"/>
          <p:cNvSpPr/>
          <p:nvPr/>
        </p:nvSpPr>
        <p:spPr>
          <a:xfrm>
            <a:off x="5148263" y="2492375"/>
            <a:ext cx="501650" cy="2525713"/>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②决策模型</a:t>
            </a:r>
            <a:endPar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17" name="下箭头 16"/>
          <p:cNvSpPr/>
          <p:nvPr/>
        </p:nvSpPr>
        <p:spPr>
          <a:xfrm rot="16200000">
            <a:off x="870744" y="3069431"/>
            <a:ext cx="403225" cy="490538"/>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8" name="下箭头 17"/>
          <p:cNvSpPr/>
          <p:nvPr/>
        </p:nvSpPr>
        <p:spPr>
          <a:xfrm rot="16200000">
            <a:off x="3635375" y="2220913"/>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9" name="下箭头 18"/>
          <p:cNvSpPr/>
          <p:nvPr/>
        </p:nvSpPr>
        <p:spPr>
          <a:xfrm rot="16200000">
            <a:off x="4671219" y="2623344"/>
            <a:ext cx="401638"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0" name="下箭头 19"/>
          <p:cNvSpPr/>
          <p:nvPr/>
        </p:nvSpPr>
        <p:spPr>
          <a:xfrm rot="16200000">
            <a:off x="4147344" y="3526631"/>
            <a:ext cx="403225" cy="1579563"/>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1" name="流程图: 过程 20"/>
          <p:cNvSpPr/>
          <p:nvPr/>
        </p:nvSpPr>
        <p:spPr>
          <a:xfrm>
            <a:off x="6194425" y="2547938"/>
            <a:ext cx="500063" cy="2382838"/>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④性能评价</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22" name="流程图: 决策 21"/>
          <p:cNvSpPr/>
          <p:nvPr/>
        </p:nvSpPr>
        <p:spPr>
          <a:xfrm>
            <a:off x="7205663" y="2481263"/>
            <a:ext cx="936625" cy="2395538"/>
          </a:xfrm>
          <a:prstGeom prst="flowChartDecision">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rPr>
              <a:t>性能满意？</a:t>
            </a:r>
            <a:endParaRPr kumimoji="0" lang="zh-CN" altLang="en-US" sz="2400" b="1" i="0" u="none" strike="noStrike" kern="1200" cap="none" spc="0" normalizeH="0" baseline="0" noProof="0" dirty="0">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23" name="下箭头 22"/>
          <p:cNvSpPr/>
          <p:nvPr/>
        </p:nvSpPr>
        <p:spPr>
          <a:xfrm rot="16200000">
            <a:off x="5715000" y="3451225"/>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4" name="下箭头 23"/>
          <p:cNvSpPr/>
          <p:nvPr/>
        </p:nvSpPr>
        <p:spPr>
          <a:xfrm rot="16200000">
            <a:off x="6770688" y="3451225"/>
            <a:ext cx="403225" cy="533400"/>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5" name="直角上箭头 24"/>
          <p:cNvSpPr/>
          <p:nvPr/>
        </p:nvSpPr>
        <p:spPr>
          <a:xfrm rot="16200000">
            <a:off x="6620669" y="1423194"/>
            <a:ext cx="1485900" cy="620713"/>
          </a:xfrm>
          <a:prstGeom prst="bentUpArrow">
            <a:avLst>
              <a:gd name="adj1" fmla="val 9186"/>
              <a:gd name="adj2" fmla="val 13098"/>
              <a:gd name="adj3" fmla="val 298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6" name="直角上箭头 25"/>
          <p:cNvSpPr/>
          <p:nvPr/>
        </p:nvSpPr>
        <p:spPr>
          <a:xfrm rot="16200000">
            <a:off x="5799931" y="580231"/>
            <a:ext cx="706438" cy="3095625"/>
          </a:xfrm>
          <a:prstGeom prst="bentUpArrow">
            <a:avLst>
              <a:gd name="adj1" fmla="val 9186"/>
              <a:gd name="adj2" fmla="val 13098"/>
              <a:gd name="adj3" fmla="val 298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7" name="直角上箭头 26"/>
          <p:cNvSpPr/>
          <p:nvPr/>
        </p:nvSpPr>
        <p:spPr>
          <a:xfrm rot="5400000" flipV="1">
            <a:off x="6172200" y="4289425"/>
            <a:ext cx="914400" cy="2155825"/>
          </a:xfrm>
          <a:prstGeom prst="bentUpArrow">
            <a:avLst>
              <a:gd name="adj1" fmla="val 9186"/>
              <a:gd name="adj2" fmla="val 13098"/>
              <a:gd name="adj3" fmla="val 29819"/>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28" name="流程图: 过程 27"/>
          <p:cNvSpPr/>
          <p:nvPr/>
        </p:nvSpPr>
        <p:spPr>
          <a:xfrm>
            <a:off x="271463" y="4856163"/>
            <a:ext cx="501650" cy="1611313"/>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rPr>
              <a:t>应用数据</a:t>
            </a:r>
            <a:endParaRPr kumimoji="0" lang="zh-CN" altLang="en-US" sz="2400" b="1" i="0" u="none" strike="noStrike" kern="1200" cap="none" spc="0" normalizeH="0" baseline="0" noProof="0" dirty="0">
              <a:ln>
                <a:noFill/>
              </a:ln>
              <a:solidFill>
                <a:srgbClr val="00B050"/>
              </a:solidFill>
              <a:effectLst/>
              <a:uLnTx/>
              <a:uFillTx/>
              <a:latin typeface="楷体" panose="02010609060101010101" pitchFamily="49" charset="-122"/>
              <a:ea typeface="楷体" panose="02010609060101010101" pitchFamily="49" charset="-122"/>
              <a:cs typeface="+mn-cs"/>
            </a:endParaRPr>
          </a:p>
        </p:txBody>
      </p:sp>
      <p:sp>
        <p:nvSpPr>
          <p:cNvPr id="29" name="下箭头 28"/>
          <p:cNvSpPr/>
          <p:nvPr/>
        </p:nvSpPr>
        <p:spPr>
          <a:xfrm rot="16200000">
            <a:off x="1082675" y="5221288"/>
            <a:ext cx="239713" cy="881063"/>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1289" name="TextBox 29"/>
          <p:cNvSpPr txBox="1"/>
          <p:nvPr/>
        </p:nvSpPr>
        <p:spPr>
          <a:xfrm>
            <a:off x="1436688" y="5356225"/>
            <a:ext cx="773112" cy="584200"/>
          </a:xfrm>
          <a:prstGeom prst="rect">
            <a:avLst/>
          </a:prstGeom>
          <a:noFill/>
          <a:ln w="9525">
            <a:noFill/>
          </a:ln>
        </p:spPr>
        <p:txBody>
          <a:bodyPr anchor="t" anchorCtr="0">
            <a:spAutoFit/>
          </a:bodyPr>
          <a:p>
            <a:pPr algn="ctr"/>
            <a:r>
              <a:rPr lang="zh-CN" altLang="en-US" sz="3200" b="1" dirty="0">
                <a:solidFill>
                  <a:srgbClr val="0000FF"/>
                </a:solidFill>
                <a:latin typeface="楷体" panose="02010609060101010101" pitchFamily="49" charset="-122"/>
                <a:ea typeface="楷体" panose="02010609060101010101" pitchFamily="49" charset="-122"/>
              </a:rPr>
              <a:t>⊕</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32" name="下箭头 31"/>
          <p:cNvSpPr/>
          <p:nvPr/>
        </p:nvSpPr>
        <p:spPr>
          <a:xfrm>
            <a:off x="1730375" y="4986338"/>
            <a:ext cx="217488" cy="52228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3" name="下箭头 32"/>
          <p:cNvSpPr/>
          <p:nvPr/>
        </p:nvSpPr>
        <p:spPr>
          <a:xfrm rot="16200000">
            <a:off x="3478213" y="4087813"/>
            <a:ext cx="271463" cy="3221038"/>
          </a:xfrm>
          <a:prstGeom prst="downArrow">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11292" name="TextBox 33"/>
          <p:cNvSpPr txBox="1"/>
          <p:nvPr/>
        </p:nvSpPr>
        <p:spPr>
          <a:xfrm>
            <a:off x="5018088" y="5367338"/>
            <a:ext cx="773112" cy="584200"/>
          </a:xfrm>
          <a:prstGeom prst="rect">
            <a:avLst/>
          </a:prstGeom>
          <a:noFill/>
          <a:ln w="9525">
            <a:noFill/>
          </a:ln>
        </p:spPr>
        <p:txBody>
          <a:bodyPr anchor="t" anchorCtr="0">
            <a:spAutoFit/>
          </a:bodyPr>
          <a:p>
            <a:pPr algn="ctr"/>
            <a:r>
              <a:rPr lang="zh-CN" altLang="en-US" sz="3200" b="1" dirty="0">
                <a:solidFill>
                  <a:srgbClr val="0000FF"/>
                </a:solidFill>
                <a:latin typeface="楷体" panose="02010609060101010101" pitchFamily="49" charset="-122"/>
                <a:ea typeface="楷体" panose="02010609060101010101" pitchFamily="49" charset="-122"/>
              </a:rPr>
              <a:t>⊕</a:t>
            </a:r>
            <a:endParaRPr lang="zh-CN" altLang="en-US" sz="3200" b="1" dirty="0">
              <a:solidFill>
                <a:srgbClr val="0000FF"/>
              </a:solidFill>
              <a:latin typeface="楷体" panose="02010609060101010101" pitchFamily="49" charset="-122"/>
              <a:ea typeface="楷体" panose="02010609060101010101" pitchFamily="49" charset="-122"/>
            </a:endParaRPr>
          </a:p>
        </p:txBody>
      </p:sp>
      <p:sp>
        <p:nvSpPr>
          <p:cNvPr id="35" name="下箭头 34"/>
          <p:cNvSpPr/>
          <p:nvPr/>
        </p:nvSpPr>
        <p:spPr>
          <a:xfrm>
            <a:off x="5257800" y="5029200"/>
            <a:ext cx="250825" cy="53340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4" name="矩形 33"/>
          <p:cNvSpPr/>
          <p:nvPr/>
        </p:nvSpPr>
        <p:spPr>
          <a:xfrm>
            <a:off x="7804150" y="1865313"/>
            <a:ext cx="382588" cy="366713"/>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rPr>
              <a:t>N</a:t>
            </a:r>
            <a:endParaRPr kumimoji="0" lang="zh-CN" altLang="en-US" sz="2400" b="0" i="0" u="none" strike="noStrike" kern="1200" cap="none" spc="0" normalizeH="0" baseline="0" noProof="1">
              <a:ln>
                <a:noFill/>
              </a:ln>
              <a:solidFill>
                <a:srgbClr val="0000FF"/>
              </a:solidFill>
              <a:effectLst/>
              <a:uLnTx/>
              <a:uFillTx/>
              <a:latin typeface="楷体" panose="02010609060101010101" pitchFamily="49" charset="-122"/>
              <a:ea typeface="楷体" panose="02010609060101010101" pitchFamily="49" charset="-122"/>
              <a:cs typeface="+mn-cs"/>
            </a:endParaRPr>
          </a:p>
        </p:txBody>
      </p:sp>
      <p:sp>
        <p:nvSpPr>
          <p:cNvPr id="36" name="下箭头 35"/>
          <p:cNvSpPr/>
          <p:nvPr/>
        </p:nvSpPr>
        <p:spPr>
          <a:xfrm>
            <a:off x="5268913" y="1382713"/>
            <a:ext cx="260350" cy="1098550"/>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7" name="流程图: 过程 36"/>
          <p:cNvSpPr/>
          <p:nvPr/>
        </p:nvSpPr>
        <p:spPr>
          <a:xfrm>
            <a:off x="4451350" y="6096000"/>
            <a:ext cx="1916113" cy="609600"/>
          </a:xfrm>
          <a:prstGeom prst="flowChartProcess">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⑤问题得解</a:t>
            </a:r>
            <a:endPar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endParaRPr>
          </a:p>
        </p:txBody>
      </p:sp>
      <p:sp>
        <p:nvSpPr>
          <p:cNvPr id="38" name="下箭头 37"/>
          <p:cNvSpPr/>
          <p:nvPr/>
        </p:nvSpPr>
        <p:spPr>
          <a:xfrm>
            <a:off x="5268913" y="5834063"/>
            <a:ext cx="239713" cy="261938"/>
          </a:xfrm>
          <a:prstGeom prst="downArrow">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lt1"/>
              </a:solidFill>
              <a:effectLst/>
              <a:uLnTx/>
              <a:uFillTx/>
              <a:latin typeface="楷体" panose="02010609060101010101" pitchFamily="49" charset="-122"/>
              <a:ea typeface="楷体" panose="02010609060101010101" pitchFamily="49" charset="-122"/>
              <a:cs typeface="+mn-cs"/>
            </a:endParaRPr>
          </a:p>
        </p:txBody>
      </p:sp>
      <p:sp>
        <p:nvSpPr>
          <p:cNvPr id="39" name="圆角矩形 38"/>
          <p:cNvSpPr/>
          <p:nvPr/>
        </p:nvSpPr>
        <p:spPr>
          <a:xfrm>
            <a:off x="0" y="708025"/>
            <a:ext cx="8904288" cy="4516438"/>
          </a:xfrm>
          <a:prstGeom prst="roundRect">
            <a:avLst/>
          </a:prstGeom>
          <a:noFill/>
          <a:ln w="38100">
            <a:solidFill>
              <a:srgbClr val="FB7E03"/>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0" name="圆角矩形 39"/>
          <p:cNvSpPr/>
          <p:nvPr/>
        </p:nvSpPr>
        <p:spPr>
          <a:xfrm>
            <a:off x="0" y="4670425"/>
            <a:ext cx="9056688" cy="2187575"/>
          </a:xfrm>
          <a:prstGeom prst="roundRect">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2" name="七角星 41"/>
          <p:cNvSpPr/>
          <p:nvPr/>
        </p:nvSpPr>
        <p:spPr>
          <a:xfrm>
            <a:off x="0" y="696913"/>
            <a:ext cx="1154113" cy="979488"/>
          </a:xfrm>
          <a:prstGeom prst="star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rgbClr val="FB7E03"/>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学习</a:t>
            </a:r>
            <a:endParaRPr kumimoji="0" lang="zh-CN" altLang="en-US" sz="2000" b="1" i="0" u="none" strike="noStrike" kern="1200" cap="none" spc="0" normalizeH="0" baseline="0" noProof="0">
              <a:ln>
                <a:noFill/>
              </a:ln>
              <a:solidFill>
                <a:srgbClr val="FB7E03"/>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3" name="七角星 42"/>
          <p:cNvSpPr/>
          <p:nvPr/>
        </p:nvSpPr>
        <p:spPr>
          <a:xfrm>
            <a:off x="7380288" y="5878513"/>
            <a:ext cx="1241425" cy="979488"/>
          </a:xfrm>
          <a:prstGeom prst="star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应用</a:t>
            </a:r>
            <a:endParaRPr kumimoji="0" lang="zh-CN" altLang="en-US"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41" name="Rectangle 2"/>
          <p:cNvSpPr txBox="1">
            <a:spLocks noRot="1" noChangeArrowheads="1"/>
          </p:cNvSpPr>
          <p:nvPr/>
        </p:nvSpPr>
        <p:spPr>
          <a:xfrm>
            <a:off x="1042988" y="0"/>
            <a:ext cx="7086600" cy="692150"/>
          </a:xfrm>
          <a:prstGeom prst="rect">
            <a:avLst/>
          </a:prstGeom>
        </p:spPr>
        <p:txBody>
          <a:bodyPr/>
          <a:lstStyle/>
          <a:p>
            <a:pPr marR="0" algn="ctr" defTabSz="914400">
              <a:buClrTx/>
              <a:buSzTx/>
              <a:defRPr/>
            </a:pPr>
            <a:r>
              <a:rPr kumimoji="0" lang="zh-CN" altLang="en-US" sz="4000" b="1" kern="0" cap="none" spc="0" normalizeH="0" baseline="0" noProof="0" dirty="0">
                <a:solidFill>
                  <a:srgbClr val="E9EDF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机器学习系统的基本模型</a:t>
            </a:r>
            <a:endParaRPr kumimoji="0" lang="zh-CN" altLang="en-US" sz="4000" b="1" kern="0" cap="none" spc="0" normalizeH="0" baseline="0" noProof="0" dirty="0">
              <a:solidFill>
                <a:srgbClr val="E9EDF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bwMode="auto">
          <a:xfrm>
            <a:off x="2957513" y="1582738"/>
            <a:ext cx="2117725" cy="498475"/>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构造“目标函数”</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2530" name="Rectangle 6"/>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2531" name="Rectangle 8"/>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2532" name="Rectangle 10"/>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2533" name="Rectangle 12"/>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2534" name="Rectangle 14"/>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3"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最优化方法概述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2536" name="矩形 13"/>
          <p:cNvSpPr/>
          <p:nvPr/>
        </p:nvSpPr>
        <p:spPr>
          <a:xfrm>
            <a:off x="434975" y="803275"/>
            <a:ext cx="2339975"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学习算法的设计</a:t>
            </a:r>
            <a:endParaRPr lang="en-US" altLang="zh-CN" sz="2400" b="1" u="sng" dirty="0">
              <a:solidFill>
                <a:srgbClr val="660033"/>
              </a:solidFill>
              <a:latin typeface="微软雅黑" panose="020B0503020204020204" pitchFamily="34" charset="-122"/>
              <a:ea typeface="微软雅黑" panose="020B0503020204020204" pitchFamily="34" charset="-122"/>
            </a:endParaRPr>
          </a:p>
        </p:txBody>
      </p:sp>
      <p:sp>
        <p:nvSpPr>
          <p:cNvPr id="12" name="Rectangle 2"/>
          <p:cNvSpPr txBox="1">
            <a:spLocks noChangeArrowheads="1"/>
          </p:cNvSpPr>
          <p:nvPr/>
        </p:nvSpPr>
        <p:spPr bwMode="auto">
          <a:xfrm>
            <a:off x="215900" y="2625725"/>
            <a:ext cx="2938463" cy="1016000"/>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选择或设计“决策模型”</a:t>
            </a:r>
            <a:endParaRPr kumimoji="0" lang="en-US" altLang="zh-CN"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{h(</a:t>
            </a:r>
            <a:r>
              <a:rPr kumimoji="0" lang="en-US" altLang="zh-CN" sz="2000" b="1" kern="1200" cap="none" spc="0" normalizeH="0" baseline="0" noProof="0" dirty="0" err="1">
                <a:solidFill>
                  <a:srgbClr val="00B050"/>
                </a:solidFill>
                <a:latin typeface="微软雅黑" panose="020B0503020204020204" pitchFamily="34" charset="-122"/>
                <a:ea typeface="微软雅黑" panose="020B0503020204020204" pitchFamily="34" charset="-122"/>
                <a:cs typeface="+mn-cs"/>
              </a:rPr>
              <a:t>X;w</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或</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{P(y|(</a:t>
            </a:r>
            <a:r>
              <a:rPr kumimoji="0" lang="en-US" altLang="zh-CN" sz="2000" b="1" kern="1200" cap="none" spc="0" normalizeH="0" baseline="0" noProof="0" dirty="0" err="1">
                <a:solidFill>
                  <a:srgbClr val="00B050"/>
                </a:solidFill>
                <a:latin typeface="微软雅黑" panose="020B0503020204020204" pitchFamily="34" charset="-122"/>
                <a:ea typeface="微软雅黑" panose="020B0503020204020204" pitchFamily="34" charset="-122"/>
                <a:cs typeface="+mn-cs"/>
              </a:rPr>
              <a:t>X;w</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15" name="Rectangle 2"/>
          <p:cNvSpPr txBox="1">
            <a:spLocks noChangeArrowheads="1"/>
          </p:cNvSpPr>
          <p:nvPr/>
        </p:nvSpPr>
        <p:spPr bwMode="auto">
          <a:xfrm>
            <a:off x="4719627" y="2609850"/>
            <a:ext cx="3140075" cy="960437"/>
          </a:xfrm>
          <a:prstGeom prst="rect">
            <a:avLst/>
          </a:prstGeom>
          <a:noFill/>
          <a:ln w="9525">
            <a:noFill/>
            <a:miter lim="800000"/>
          </a:ln>
        </p:spPr>
        <p:txBody>
          <a:bodyPr anchor="ctr">
            <a:spAutoFit/>
            <a:scene3d>
              <a:camera prst="orthographicFront"/>
              <a:lightRig rig="threePt" dir="t"/>
            </a:scene3d>
          </a:bodyPr>
          <a:lstStyle/>
          <a:p>
            <a:pPr marR="0" algn="ctr" defTabSz="914400">
              <a:lnSpc>
                <a:spcPct val="150000"/>
              </a:lnSpc>
              <a:buClrTx/>
              <a:buSzTx/>
              <a:defRPr/>
            </a:pPr>
            <a:r>
              <a:rPr kumimoji="0" lang="zh-CN" altLang="en-US" sz="2000" b="1" kern="0" cap="none" spc="0" normalizeH="0" baseline="0" noProof="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rPr>
              <a:t>得到“代价函数”</a:t>
            </a:r>
            <a:endParaRPr kumimoji="0" lang="en-US" altLang="zh-CN" sz="2000" b="1" kern="0" cap="none" spc="0" normalizeH="0" baseline="0" noProof="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000" b="1" kern="0" cap="none" spc="0" normalizeH="0" baseline="0" noProof="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rPr>
              <a:t>J(w)</a:t>
            </a:r>
            <a:endParaRPr kumimoji="0" lang="en-US" altLang="zh-CN" sz="2000" b="1" kern="0" cap="none" spc="0" normalizeH="0" baseline="0" noProof="0" dirty="0">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endParaRPr>
          </a:p>
        </p:txBody>
      </p:sp>
      <p:sp>
        <p:nvSpPr>
          <p:cNvPr id="16" name="Rectangle 2"/>
          <p:cNvSpPr txBox="1">
            <a:spLocks noChangeArrowheads="1"/>
          </p:cNvSpPr>
          <p:nvPr/>
        </p:nvSpPr>
        <p:spPr bwMode="auto">
          <a:xfrm>
            <a:off x="3749675" y="3884613"/>
            <a:ext cx="1711325" cy="555625"/>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最优化方法</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17" name="圆角右箭头 16"/>
          <p:cNvSpPr/>
          <p:nvPr/>
        </p:nvSpPr>
        <p:spPr>
          <a:xfrm>
            <a:off x="2306638" y="1828800"/>
            <a:ext cx="444500" cy="7127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圆角右箭头 17"/>
          <p:cNvSpPr/>
          <p:nvPr/>
        </p:nvSpPr>
        <p:spPr>
          <a:xfrm rot="5400000">
            <a:off x="5391150" y="1933575"/>
            <a:ext cx="762000" cy="488950"/>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圆角右箭头 18"/>
          <p:cNvSpPr/>
          <p:nvPr/>
        </p:nvSpPr>
        <p:spPr>
          <a:xfrm>
            <a:off x="4640263" y="2854325"/>
            <a:ext cx="444500" cy="10302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圆角右箭头 19"/>
          <p:cNvSpPr/>
          <p:nvPr/>
        </p:nvSpPr>
        <p:spPr>
          <a:xfrm rot="5400000">
            <a:off x="6894513" y="3319463"/>
            <a:ext cx="762000" cy="488950"/>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Rectangle 2"/>
          <p:cNvSpPr txBox="1">
            <a:spLocks noChangeArrowheads="1"/>
          </p:cNvSpPr>
          <p:nvPr/>
        </p:nvSpPr>
        <p:spPr bwMode="auto">
          <a:xfrm>
            <a:off x="5838825" y="4019550"/>
            <a:ext cx="2936875" cy="1016000"/>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最优化“学习模型”</a:t>
            </a:r>
            <a:endParaRPr kumimoji="0" lang="en-US" altLang="zh-CN" sz="2000" b="1" kern="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h(</a:t>
            </a:r>
            <a:r>
              <a:rPr kumimoji="0" lang="en-US" altLang="zh-CN" sz="2000" b="1" kern="1200" cap="none" spc="0" normalizeH="0" baseline="0" noProof="0" dirty="0" err="1">
                <a:solidFill>
                  <a:srgbClr val="660033"/>
                </a:solidFill>
                <a:latin typeface="微软雅黑" panose="020B0503020204020204" pitchFamily="34" charset="-122"/>
                <a:ea typeface="微软雅黑" panose="020B0503020204020204" pitchFamily="34" charset="-122"/>
                <a:cs typeface="+mn-cs"/>
              </a:rPr>
              <a:t>X;w</a:t>
            </a:r>
            <a:r>
              <a:rPr kumimoji="0" lang="zh-CN" altLang="en-US"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或</a:t>
            </a: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P(y|(</a:t>
            </a:r>
            <a:r>
              <a:rPr kumimoji="0" lang="en-US" altLang="zh-CN" sz="2000" b="1" kern="1200" cap="none" spc="0" normalizeH="0" baseline="0" noProof="0" dirty="0" err="1">
                <a:solidFill>
                  <a:srgbClr val="660033"/>
                </a:solidFill>
                <a:latin typeface="微软雅黑" panose="020B0503020204020204" pitchFamily="34" charset="-122"/>
                <a:ea typeface="微软雅黑" panose="020B0503020204020204" pitchFamily="34" charset="-122"/>
                <a:cs typeface="+mn-cs"/>
              </a:rPr>
              <a:t>X;w</a:t>
            </a:r>
            <a:r>
              <a:rPr kumimoji="0" lang="zh-CN" altLang="en-US"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endParaRPr kumimoji="0" lang="zh-CN" altLang="en-US" sz="2000" b="1" kern="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2" name="矩形 21"/>
          <p:cNvSpPr/>
          <p:nvPr/>
        </p:nvSpPr>
        <p:spPr>
          <a:xfrm>
            <a:off x="3082925" y="5651500"/>
            <a:ext cx="1722438" cy="40005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学习效果评价</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3" name="圆角右箭头 22"/>
          <p:cNvSpPr/>
          <p:nvPr/>
        </p:nvSpPr>
        <p:spPr>
          <a:xfrm rot="10800000">
            <a:off x="4835525" y="5335588"/>
            <a:ext cx="2203450" cy="739775"/>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20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0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20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21" grpId="0"/>
      <p:bldP spid="2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权衡偏差与方差</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50530" name="文本框 1"/>
          <p:cNvSpPr txBox="1"/>
          <p:nvPr/>
        </p:nvSpPr>
        <p:spPr>
          <a:xfrm>
            <a:off x="514350" y="855663"/>
            <a:ext cx="8113713" cy="1476375"/>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训练模型的目的是为了让其在测试数据上拟合效果好，也就是测试误差小，但在实际问题中，往往不知道测试数据的内在规律，那么我们如何保证测试误差小呢？</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pic>
        <p:nvPicPr>
          <p:cNvPr id="150531" name="图片 3"/>
          <p:cNvPicPr>
            <a:picLocks noChangeAspect="1"/>
          </p:cNvPicPr>
          <p:nvPr/>
        </p:nvPicPr>
        <p:blipFill>
          <a:blip r:embed="rId1"/>
          <a:stretch>
            <a:fillRect/>
          </a:stretch>
        </p:blipFill>
        <p:spPr>
          <a:xfrm>
            <a:off x="3910013" y="2655888"/>
            <a:ext cx="4718050" cy="3760787"/>
          </a:xfrm>
          <a:prstGeom prst="rect">
            <a:avLst/>
          </a:prstGeom>
          <a:noFill/>
          <a:ln w="9525">
            <a:noFill/>
          </a:ln>
        </p:spPr>
      </p:pic>
      <p:sp>
        <p:nvSpPr>
          <p:cNvPr id="150532" name="文本框 4"/>
          <p:cNvSpPr txBox="1"/>
          <p:nvPr/>
        </p:nvSpPr>
        <p:spPr>
          <a:xfrm>
            <a:off x="6961188" y="5305425"/>
            <a:ext cx="1401762" cy="338138"/>
          </a:xfrm>
          <a:prstGeom prst="rect">
            <a:avLst/>
          </a:prstGeom>
          <a:noFill/>
          <a:ln w="9525">
            <a:noFill/>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训练误差曲线</a:t>
            </a:r>
            <a:endParaRPr lang="zh-CN" altLang="en-US" sz="1600" dirty="0">
              <a:solidFill>
                <a:srgbClr val="FF0000"/>
              </a:solidFill>
              <a:latin typeface="Calibri" panose="020F0502020204030204" pitchFamily="34" charset="0"/>
              <a:ea typeface="宋体" panose="02010600030101010101" pitchFamily="2" charset="-122"/>
            </a:endParaRPr>
          </a:p>
        </p:txBody>
      </p:sp>
      <p:sp>
        <p:nvSpPr>
          <p:cNvPr id="150533" name="文本框 5"/>
          <p:cNvSpPr txBox="1"/>
          <p:nvPr/>
        </p:nvSpPr>
        <p:spPr>
          <a:xfrm>
            <a:off x="5708650" y="4367213"/>
            <a:ext cx="1401763" cy="338137"/>
          </a:xfrm>
          <a:prstGeom prst="rect">
            <a:avLst/>
          </a:prstGeom>
          <a:noFill/>
          <a:ln w="9525">
            <a:noFill/>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测试误差曲线</a:t>
            </a:r>
            <a:endParaRPr lang="zh-CN" altLang="en-US" sz="1600" dirty="0">
              <a:solidFill>
                <a:srgbClr val="FF0000"/>
              </a:solidFill>
              <a:latin typeface="Calibri" panose="020F0502020204030204" pitchFamily="34" charset="0"/>
              <a:ea typeface="宋体" panose="02010600030101010101" pitchFamily="2" charset="-122"/>
            </a:endParaRPr>
          </a:p>
        </p:txBody>
      </p:sp>
      <p:sp>
        <p:nvSpPr>
          <p:cNvPr id="7" name="文本框 1"/>
          <p:cNvSpPr txBox="1"/>
          <p:nvPr/>
        </p:nvSpPr>
        <p:spPr>
          <a:xfrm>
            <a:off x="514350" y="2778125"/>
            <a:ext cx="3395663" cy="1938338"/>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策略：</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 </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让训练误差尽可能小</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 </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让测试误差尽可能等于训练误差</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课后任务</a:t>
            </a:r>
            <a:endParaRPr kumimoji="0" lang="zh-CN" alt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50530" name="文本框 1"/>
          <p:cNvSpPr txBox="1"/>
          <p:nvPr/>
        </p:nvSpPr>
        <p:spPr>
          <a:xfrm>
            <a:off x="514350" y="855663"/>
            <a:ext cx="8113713" cy="3784600"/>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参考书：</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机器学习实战</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数据集：</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sklearn</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自带的</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breastcancer</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数据集和波斯顿</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房价数据集；</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参考书中的数据集</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任务：</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）用参考书中的代码实现</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上述数据集的分类或回归；</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2</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）用</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sklearn</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实现上述数据集的分类或回归；</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3</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）比较同样数据集的性能；调整参数，</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观察性能的变化</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4</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）撰写</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ppt</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方法、实现、数据集、实验结果、结果分析、比较、总结</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6"/>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3554" name="Rectangle 8"/>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3555" name="Rectangle 10"/>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3556" name="Rectangle 12"/>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3557" name="Rectangle 14"/>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3"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最优化方法概述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3559" name="矩形 13"/>
          <p:cNvSpPr/>
          <p:nvPr/>
        </p:nvSpPr>
        <p:spPr>
          <a:xfrm>
            <a:off x="434975" y="803275"/>
            <a:ext cx="2339975"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学习算法的设计</a:t>
            </a:r>
            <a:endParaRPr lang="en-US" altLang="zh-CN" sz="2400" b="1" u="sng" dirty="0">
              <a:solidFill>
                <a:srgbClr val="660033"/>
              </a:solidFill>
              <a:latin typeface="微软雅黑" panose="020B0503020204020204" pitchFamily="34" charset="-122"/>
              <a:ea typeface="微软雅黑" panose="020B0503020204020204" pitchFamily="34" charset="-122"/>
            </a:endParaRPr>
          </a:p>
        </p:txBody>
      </p:sp>
      <p:sp>
        <p:nvSpPr>
          <p:cNvPr id="24" name="Rectangle 2"/>
          <p:cNvSpPr txBox="1">
            <a:spLocks noChangeArrowheads="1"/>
          </p:cNvSpPr>
          <p:nvPr/>
        </p:nvSpPr>
        <p:spPr bwMode="auto">
          <a:xfrm>
            <a:off x="952500" y="1449388"/>
            <a:ext cx="7243763" cy="1200150"/>
          </a:xfrm>
          <a:prstGeom prst="rect">
            <a:avLst/>
          </a:prstGeom>
          <a:noFill/>
          <a:ln w="9525">
            <a:noFill/>
            <a:miter lim="800000"/>
          </a:ln>
        </p:spPr>
        <p:txBody>
          <a:bodyPr anchor="ctr">
            <a:spAutoFit/>
          </a:bodyPr>
          <a:lstStyle/>
          <a:p>
            <a:pPr marR="0" defTabSz="914400">
              <a:lnSpc>
                <a:spcPct val="150000"/>
              </a:lnSpc>
              <a:buClrTx/>
              <a:buSzTx/>
              <a:defRPr/>
            </a:pPr>
            <a:r>
              <a:rPr kumimoji="0" lang="zh-CN" altLang="en-US"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学习算法就是一个求解最优化问题的算法，即：</a:t>
            </a:r>
            <a:endPar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w*=</a:t>
            </a:r>
            <a:r>
              <a:rPr kumimoji="0" lang="en-US" altLang="zh-CN" sz="2400" b="1" kern="0" cap="none" spc="0" normalizeH="0" baseline="0" noProof="0" dirty="0" err="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argmax</a:t>
            </a:r>
            <a:r>
              <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{J(w)} </a:t>
            </a:r>
            <a:r>
              <a:rPr kumimoji="0" lang="zh-CN" altLang="en-US"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或  </a:t>
            </a:r>
            <a:r>
              <a:rPr kumimoji="0" lang="en-US" altLang="zh-CN" sz="2400" b="1" kern="0" cap="none" spc="0" normalizeH="0" baseline="0" noProof="0" dirty="0" err="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argmin</a:t>
            </a:r>
            <a:r>
              <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{J(w)}</a:t>
            </a:r>
            <a:endParaRPr kumimoji="0" lang="zh-CN" altLang="en-US"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5" name="矩形 24"/>
          <p:cNvSpPr/>
          <p:nvPr/>
        </p:nvSpPr>
        <p:spPr>
          <a:xfrm>
            <a:off x="960438" y="4252913"/>
            <a:ext cx="4572000" cy="1568450"/>
          </a:xfrm>
          <a:prstGeom prst="rect">
            <a:avLst/>
          </a:prstGeom>
        </p:spPr>
        <p:txBody>
          <a:bodyPr>
            <a:spAutoFit/>
          </a:bodyPr>
          <a:lstStyle/>
          <a:p>
            <a:pPr marL="342900" marR="0" lvl="0" indent="-342900" algn="l" defTabSz="914400" rtl="0" eaLnBrk="1" fontAlgn="base" latinLnBrk="0" hangingPunct="1">
              <a:lnSpc>
                <a:spcPct val="200000"/>
              </a:lnSpc>
              <a:spcBef>
                <a:spcPct val="0"/>
              </a:spcBef>
              <a:spcAft>
                <a:spcPct val="0"/>
              </a:spcAft>
              <a:buClrTx/>
              <a:buSzTx/>
              <a:buFont typeface="Wingdings" panose="05000000000000000000" charset="0"/>
              <a:buChar char=""/>
              <a:defRPr/>
            </a:pPr>
            <a:r>
              <a:rPr kumimoji="0" lang="zh-CN" altLang="en-US" sz="24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rPr>
              <a:t>解析公式</a:t>
            </a:r>
            <a:endParaRPr kumimoji="0" lang="en-US" altLang="zh-CN" sz="24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200000"/>
              </a:lnSpc>
              <a:spcBef>
                <a:spcPct val="0"/>
              </a:spcBef>
              <a:spcAft>
                <a:spcPct val="0"/>
              </a:spcAft>
              <a:buClrTx/>
              <a:buSzTx/>
              <a:buFont typeface="Wingdings" panose="05000000000000000000" charset="0"/>
              <a:buChar char=""/>
              <a:defRPr/>
            </a:pPr>
            <a:r>
              <a:rPr kumimoji="0" lang="zh-CN" altLang="en-US" sz="24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rPr>
              <a:t>递推公式</a:t>
            </a:r>
            <a:endParaRPr kumimoji="0" lang="zh-CN" altLang="en-US" sz="24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endParaRPr>
          </a:p>
        </p:txBody>
      </p:sp>
      <p:sp>
        <p:nvSpPr>
          <p:cNvPr id="23562" name="矩形 26"/>
          <p:cNvSpPr/>
          <p:nvPr/>
        </p:nvSpPr>
        <p:spPr>
          <a:xfrm>
            <a:off x="596900" y="3790950"/>
            <a:ext cx="2954338"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求解优化问题的方法</a:t>
            </a:r>
            <a:endParaRPr lang="en-US" altLang="zh-CN" sz="2400" b="1" u="sng" dirty="0">
              <a:solidFill>
                <a:srgbClr val="66003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2400300" y="2019300"/>
            <a:ext cx="4654550" cy="1076325"/>
          </a:xfrm>
          <a:prstGeom prst="rect">
            <a:avLst/>
          </a:prstGeom>
          <a:noFill/>
        </p:spPr>
        <p:txBody>
          <a:bodyPr wrap="none" rtlCol="0" anchor="t">
            <a:spAutoFit/>
          </a:bodyPr>
          <a:p>
            <a:pPr marR="0" defTabSz="914400">
              <a:lnSpc>
                <a:spcPct val="200000"/>
              </a:lnSpc>
              <a:buClr>
                <a:srgbClr val="0000FF"/>
              </a:buClr>
              <a:buSzPct val="80000"/>
              <a:defRPr/>
            </a:pPr>
            <a:r>
              <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梯度上升法和梯度下降法</a:t>
            </a:r>
            <a:endPar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cxnSp>
        <p:nvCxnSpPr>
          <p:cNvPr id="4" name="直接连接符 3"/>
          <p:cNvCxnSpPr/>
          <p:nvPr/>
        </p:nvCxnSpPr>
        <p:spPr>
          <a:xfrm>
            <a:off x="1690359" y="3160395"/>
            <a:ext cx="6073775" cy="0"/>
          </a:xfrm>
          <a:prstGeom prst="line">
            <a:avLst/>
          </a:prstGeom>
          <a:ln w="28575" cmpd="sng">
            <a:solidFill>
              <a:srgbClr val="000099"/>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4"/>
          <p:cNvSpPr txBox="1"/>
          <p:nvPr/>
        </p:nvSpPr>
        <p:spPr>
          <a:xfrm>
            <a:off x="495300" y="4149725"/>
            <a:ext cx="8153400" cy="2020888"/>
          </a:xfrm>
          <a:prstGeom prst="rect">
            <a:avLst/>
          </a:prstGeom>
          <a:noFill/>
          <a:ln w="9525">
            <a:noFill/>
          </a:ln>
        </p:spPr>
        <p:txBody>
          <a:bodyPr>
            <a:spAutoFit/>
          </a:bodyPr>
          <a:lstStyle/>
          <a:p>
            <a:pPr marR="0" defTabSz="914400">
              <a:lnSpc>
                <a:spcPct val="200000"/>
              </a:lnSpc>
              <a:buClrTx/>
              <a:buSzTx/>
              <a:defRPr/>
            </a:pP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      </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这个梯度意味着要沿着</a:t>
            </a:r>
            <a:r>
              <a:rPr kumimoji="0" lang="en-US" altLang="zh-CN" sz="2200" b="1" kern="1200" cap="none" spc="0" normalizeH="0" baseline="0" noProof="1">
                <a:latin typeface="微软雅黑" panose="020B0503020204020204" pitchFamily="34" charset="-122"/>
                <a:ea typeface="微软雅黑" panose="020B0503020204020204" pitchFamily="34" charset="-122"/>
                <a:cs typeface="+mn-cs"/>
              </a:rPr>
              <a:t>x</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rPr>
              <a:t>的方向移动          ，</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沿着</a:t>
            </a:r>
            <a:r>
              <a:rPr kumimoji="0" lang="en-US" altLang="zh-CN" sz="2200" b="1" kern="1200" cap="none" spc="0" normalizeH="0" baseline="0" noProof="1">
                <a:latin typeface="微软雅黑" panose="020B0503020204020204" pitchFamily="34" charset="-122"/>
                <a:ea typeface="微软雅黑" panose="020B0503020204020204" pitchFamily="34" charset="-122"/>
                <a:cs typeface="+mn-cs"/>
                <a:sym typeface="+mn-ea"/>
              </a:rPr>
              <a:t>y</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的方向移动         。其中，函数</a:t>
            </a:r>
            <a:r>
              <a:rPr kumimoji="0" lang="en-US" altLang="zh-CN" sz="2200" b="1" kern="1200" cap="none" spc="0" normalizeH="0" baseline="0" noProof="1">
                <a:latin typeface="微软雅黑" panose="020B0503020204020204" pitchFamily="34" charset="-122"/>
                <a:ea typeface="微软雅黑" panose="020B0503020204020204" pitchFamily="34" charset="-122"/>
                <a:cs typeface="+mn-cs"/>
                <a:sym typeface="+mn-ea"/>
              </a:rPr>
              <a:t>f(x,y)</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必须要在待计算的点上有定义并且可微。</a:t>
            </a:r>
            <a:endPar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p:txBody>
      </p:sp>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梯度法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25603" name="图片 4"/>
          <p:cNvPicPr>
            <a:picLocks noChangeAspect="1"/>
          </p:cNvPicPr>
          <p:nvPr/>
        </p:nvPicPr>
        <p:blipFill>
          <a:blip r:embed="rId1"/>
          <a:stretch>
            <a:fillRect/>
          </a:stretch>
        </p:blipFill>
        <p:spPr>
          <a:xfrm>
            <a:off x="2527300" y="2770188"/>
            <a:ext cx="2257425" cy="1262062"/>
          </a:xfrm>
          <a:prstGeom prst="rect">
            <a:avLst/>
          </a:prstGeom>
          <a:noFill/>
          <a:ln w="9525">
            <a:noFill/>
          </a:ln>
        </p:spPr>
      </p:pic>
      <p:pic>
        <p:nvPicPr>
          <p:cNvPr id="25604" name="图片 2"/>
          <p:cNvPicPr>
            <a:picLocks noChangeAspect="1"/>
          </p:cNvPicPr>
          <p:nvPr/>
        </p:nvPicPr>
        <p:blipFill>
          <a:blip r:embed="rId2"/>
          <a:stretch>
            <a:fillRect/>
          </a:stretch>
        </p:blipFill>
        <p:spPr>
          <a:xfrm>
            <a:off x="5456238" y="4352925"/>
            <a:ext cx="809625" cy="619125"/>
          </a:xfrm>
          <a:prstGeom prst="rect">
            <a:avLst/>
          </a:prstGeom>
          <a:noFill/>
          <a:ln w="9525">
            <a:noFill/>
          </a:ln>
        </p:spPr>
      </p:pic>
      <p:pic>
        <p:nvPicPr>
          <p:cNvPr id="25605" name="图片 5"/>
          <p:cNvPicPr>
            <a:picLocks noChangeAspect="1"/>
          </p:cNvPicPr>
          <p:nvPr/>
        </p:nvPicPr>
        <p:blipFill>
          <a:blip r:embed="rId3"/>
          <a:stretch>
            <a:fillRect/>
          </a:stretch>
        </p:blipFill>
        <p:spPr>
          <a:xfrm>
            <a:off x="882650" y="5021263"/>
            <a:ext cx="781050" cy="628650"/>
          </a:xfrm>
          <a:prstGeom prst="rect">
            <a:avLst/>
          </a:prstGeom>
          <a:noFill/>
          <a:ln w="9525">
            <a:noFill/>
          </a:ln>
        </p:spPr>
      </p:pic>
      <p:sp>
        <p:nvSpPr>
          <p:cNvPr id="7" name="文本框 6"/>
          <p:cNvSpPr txBox="1"/>
          <p:nvPr/>
        </p:nvSpPr>
        <p:spPr>
          <a:xfrm>
            <a:off x="436563" y="871538"/>
            <a:ext cx="7969250" cy="1614488"/>
          </a:xfrm>
          <a:prstGeom prst="rect">
            <a:avLst/>
          </a:prstGeom>
          <a:noFill/>
        </p:spPr>
        <p:txBody>
          <a:bodyPr>
            <a:spAutoFit/>
          </a:bodyPr>
          <a:lstStyle/>
          <a:p>
            <a:pPr marL="285750" marR="0" indent="-285750" defTabSz="914400">
              <a:lnSpc>
                <a:spcPct val="150000"/>
              </a:lnSpc>
              <a:buClrTx/>
              <a:buSzTx/>
              <a:buFont typeface="Wingdings" panose="05000000000000000000" charset="0"/>
              <a:buChar char=""/>
              <a:defRPr/>
            </a:pP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梯度上升法：</a:t>
            </a:r>
            <a:endPar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endParaRPr>
          </a:p>
          <a:p>
            <a:pPr marR="0" defTabSz="914400">
              <a:lnSpc>
                <a:spcPct val="150000"/>
              </a:lnSpc>
              <a:buClrTx/>
              <a:buSzTx/>
              <a:buFont typeface="Wingdings" panose="05000000000000000000" charset="0"/>
              <a:defRPr/>
            </a:pP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要找到某函数的最大值，最好的方法是沿着该函数的梯度方向探寻。如果梯度记为</a:t>
            </a:r>
            <a:r>
              <a:rPr kumimoji="0" lang="zh-CN" altLang="en-US" sz="2200" b="1" kern="1200" cap="none" spc="0" normalizeH="0" baseline="0" noProof="1">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，则函数</a:t>
            </a:r>
            <a:r>
              <a:rPr kumimoji="0" lang="en-US" altLang="zh-CN" sz="2200" b="1" kern="1200" cap="none" spc="0" normalizeH="0" baseline="0" noProof="1">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f(x,y)</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的梯度表示如下：</a:t>
            </a:r>
            <a:endParaRPr kumimoji="0" lang="zh-CN" altLang="en-US" sz="2200" kern="1200" cap="none" spc="0" normalizeH="0" baseline="0" noProof="1">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梯度法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6626" name="文本框 6"/>
          <p:cNvSpPr txBox="1"/>
          <p:nvPr/>
        </p:nvSpPr>
        <p:spPr>
          <a:xfrm>
            <a:off x="298450" y="4762500"/>
            <a:ext cx="8442325" cy="1938338"/>
          </a:xfrm>
          <a:prstGeom prst="rect">
            <a:avLst/>
          </a:prstGeom>
          <a:noFill/>
          <a:ln w="9525">
            <a:noFill/>
          </a:ln>
        </p:spPr>
        <p:txBody>
          <a:bodyPr anchor="t" anchorCtr="0">
            <a:spAutoFit/>
          </a:bodyPr>
          <a:p>
            <a:pPr>
              <a:lnSpc>
                <a:spcPct val="150000"/>
              </a:lnSpc>
            </a:pP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梯度上升算法</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到达每个点后都会重新评估移动方向。 从P</a:t>
            </a:r>
            <a:r>
              <a:rPr lang="zh-CN" altLang="en-US" sz="2000" b="1" baseline="-25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0</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开始，评估梯度，并将函数根据梯度移至下一个点P</a:t>
            </a:r>
            <a:r>
              <a:rPr lang="zh-CN" altLang="en-US" sz="2000" b="1" baseline="-25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然后在P</a:t>
            </a:r>
            <a:r>
              <a:rPr lang="zh-CN" altLang="en-US" sz="2000" b="1" baseline="-25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重新评估梯度，并且沿新的梯度移至P</a:t>
            </a:r>
            <a:r>
              <a:rPr lang="zh-CN" altLang="en-US" sz="2000" b="1" baseline="-25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。如此循环迭代，直到满足停止条件。在这个过程中，</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梯度算子</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总是确保我们能选取最佳的移动方向。</a:t>
            </a:r>
            <a:endParaRPr lang="zh-CN" altLang="en-US" sz="2000" dirty="0">
              <a:latin typeface="Calibri" panose="020F0502020204030204" pitchFamily="34" charset="0"/>
              <a:ea typeface="宋体" panose="02010600030101010101" pitchFamily="2" charset="-122"/>
            </a:endParaRPr>
          </a:p>
        </p:txBody>
      </p:sp>
      <p:pic>
        <p:nvPicPr>
          <p:cNvPr id="26627" name="图片 1"/>
          <p:cNvPicPr>
            <a:picLocks noChangeAspect="1"/>
          </p:cNvPicPr>
          <p:nvPr/>
        </p:nvPicPr>
        <p:blipFill>
          <a:blip r:embed="rId1"/>
          <a:stretch>
            <a:fillRect/>
          </a:stretch>
        </p:blipFill>
        <p:spPr>
          <a:xfrm>
            <a:off x="1962150" y="863600"/>
            <a:ext cx="4957763" cy="3954463"/>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梯度法</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7650" name="文本框 6"/>
          <p:cNvSpPr txBox="1"/>
          <p:nvPr/>
        </p:nvSpPr>
        <p:spPr>
          <a:xfrm>
            <a:off x="304800" y="904875"/>
            <a:ext cx="8207375" cy="5630863"/>
          </a:xfrm>
          <a:prstGeom prst="rect">
            <a:avLst/>
          </a:prstGeom>
          <a:noFill/>
          <a:ln w="9525">
            <a:noFill/>
          </a:ln>
        </p:spPr>
        <p:txBody>
          <a:bodyPr anchor="t" anchorCtr="0">
            <a:spAutoFit/>
          </a:bodyPr>
          <a:p>
            <a:pPr>
              <a:lnSpc>
                <a:spcPct val="150000"/>
              </a:lnSpc>
            </a:pP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在该迭代过程中，梯度算子总是指向函数值增长最快的方向。而移动量的大小，称之为</a:t>
            </a:r>
            <a:r>
              <a:rPr lang="zh-CN" altLang="en-US" sz="2000" b="1" dirty="0">
                <a:solidFill>
                  <a:srgbClr val="C00000"/>
                </a:solidFill>
                <a:latin typeface="微软雅黑" panose="020B0503020204020204" pitchFamily="34" charset="-122"/>
                <a:ea typeface="微软雅黑" panose="020B0503020204020204" pitchFamily="34" charset="-122"/>
                <a:sym typeface="宋体" panose="02010600030101010101" pitchFamily="2" charset="-122"/>
              </a:rPr>
              <a:t>步长</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，记做</a:t>
            </a:r>
            <a:r>
              <a:rPr lang="en-US" altLang="zh-CN" sz="2000" b="1" dirty="0">
                <a:latin typeface="Arial" panose="020B0604020202020204" pitchFamily="34" charset="0"/>
                <a:ea typeface="微软雅黑" panose="020B0503020204020204" pitchFamily="34" charset="-122"/>
                <a:sym typeface="宋体" panose="02010600030101010101" pitchFamily="2" charset="-122"/>
              </a:rPr>
              <a:t>ɑ</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。用向量</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w</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来表示函数的参数，则梯度算法迭代公式如下：</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en-US" altLang="zh-CN" sz="2000" b="1" dirty="0">
                <a:latin typeface="微软雅黑" panose="020B0503020204020204" pitchFamily="34" charset="-122"/>
                <a:ea typeface="微软雅黑" panose="020B0503020204020204" pitchFamily="34" charset="-122"/>
              </a:rPr>
              <a:t>w:= w+</a:t>
            </a:r>
            <a:r>
              <a:rPr lang="en-US" altLang="zh-CN" sz="2000" b="1" dirty="0">
                <a:latin typeface="Arial" panose="020B0604020202020204" pitchFamily="34" charset="0"/>
                <a:ea typeface="微软雅黑" panose="020B0503020204020204" pitchFamily="34" charset="-122"/>
                <a:sym typeface="宋体" panose="02010600030101010101" pitchFamily="2" charset="-122"/>
              </a:rPr>
              <a:t>ɑ</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baseline="-25000" dirty="0">
                <a:latin typeface="微软雅黑" panose="020B0503020204020204" pitchFamily="34" charset="-122"/>
                <a:ea typeface="微软雅黑" panose="020B0503020204020204" pitchFamily="34" charset="-122"/>
                <a:sym typeface="宋体" panose="02010600030101010101" pitchFamily="2" charset="-122"/>
              </a:rPr>
              <a:t>w </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f(w)</a:t>
            </a: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与梯度上升算法相对应的</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梯度下降算法</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，只是公式中的加法需要改为减法，因此，对应的公式可以写成：</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r>
              <a:rPr lang="en-US" altLang="zh-CN" sz="2000" b="1" dirty="0">
                <a:latin typeface="微软雅黑" panose="020B0503020204020204" pitchFamily="34" charset="-122"/>
                <a:ea typeface="微软雅黑" panose="020B0503020204020204" pitchFamily="34" charset="-122"/>
              </a:rPr>
              <a:t>w:= w-</a:t>
            </a:r>
            <a:r>
              <a:rPr lang="en-US" altLang="zh-CN" sz="2000" b="1" dirty="0">
                <a:latin typeface="Arial" panose="020B0604020202020204" pitchFamily="34" charset="0"/>
                <a:ea typeface="微软雅黑" panose="020B0503020204020204" pitchFamily="34" charset="-122"/>
                <a:sym typeface="宋体" panose="02010600030101010101" pitchFamily="2" charset="-122"/>
              </a:rPr>
              <a:t>ɑ</a:t>
            </a:r>
            <a:r>
              <a:rPr lang="zh-CN" altLang="en-US" sz="2000" b="1" dirty="0">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baseline="-25000" dirty="0">
                <a:latin typeface="微软雅黑" panose="020B0503020204020204" pitchFamily="34" charset="-122"/>
                <a:ea typeface="微软雅黑" panose="020B0503020204020204" pitchFamily="34" charset="-122"/>
                <a:sym typeface="宋体" panose="02010600030101010101" pitchFamily="2" charset="-122"/>
              </a:rPr>
              <a:t>w </a:t>
            </a:r>
            <a:r>
              <a:rPr lang="en-US" altLang="zh-CN" sz="2000" b="1" dirty="0">
                <a:latin typeface="微软雅黑" panose="020B0503020204020204" pitchFamily="34" charset="-122"/>
                <a:ea typeface="微软雅黑" panose="020B0503020204020204" pitchFamily="34" charset="-122"/>
                <a:sym typeface="宋体" panose="02010600030101010101" pitchFamily="2" charset="-122"/>
              </a:rPr>
              <a:t>f(w)</a:t>
            </a: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a:p>
            <a:pPr algn="ctr">
              <a:lnSpc>
                <a:spcPct val="150000"/>
              </a:lnSpc>
            </a:pPr>
            <a:endParaRPr lang="en-US" altLang="zh-CN" sz="2000" b="1" dirty="0">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梯度上升算法用来求函数的最大值，梯度下降算法用来求函数的最小值。</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cxnSp>
        <p:nvCxnSpPr>
          <p:cNvPr id="39" name="直接箭头连接符 38"/>
          <p:cNvCxnSpPr/>
          <p:nvPr/>
        </p:nvCxnSpPr>
        <p:spPr>
          <a:xfrm>
            <a:off x="6300788" y="5386388"/>
            <a:ext cx="17541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6284913" y="3986213"/>
            <a:ext cx="7938" cy="1400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 name="任意多边形 40"/>
          <p:cNvSpPr/>
          <p:nvPr/>
        </p:nvSpPr>
        <p:spPr>
          <a:xfrm>
            <a:off x="6502400" y="4371975"/>
            <a:ext cx="1527175" cy="765175"/>
          </a:xfrm>
          <a:custGeom>
            <a:avLst/>
            <a:gdLst>
              <a:gd name="connsiteX0" fmla="*/ 0 w 1434518"/>
              <a:gd name="connsiteY0" fmla="*/ 0 h 823519"/>
              <a:gd name="connsiteX1" fmla="*/ 318782 w 1434518"/>
              <a:gd name="connsiteY1" fmla="*/ 805343 h 823519"/>
              <a:gd name="connsiteX2" fmla="*/ 1434518 w 1434518"/>
              <a:gd name="connsiteY2" fmla="*/ 109056 h 823519"/>
              <a:gd name="connsiteX3" fmla="*/ 1434518 w 1434518"/>
              <a:gd name="connsiteY3" fmla="*/ 109056 h 823519"/>
            </a:gdLst>
            <a:ahLst/>
            <a:cxnLst>
              <a:cxn ang="0">
                <a:pos x="connsiteX0" y="connsiteY0"/>
              </a:cxn>
              <a:cxn ang="0">
                <a:pos x="connsiteX1" y="connsiteY1"/>
              </a:cxn>
              <a:cxn ang="0">
                <a:pos x="connsiteX2" y="connsiteY2"/>
              </a:cxn>
              <a:cxn ang="0">
                <a:pos x="connsiteX3" y="connsiteY3"/>
              </a:cxn>
            </a:cxnLst>
            <a:rect l="l" t="t" r="r" b="b"/>
            <a:pathLst>
              <a:path w="1434518" h="823519">
                <a:moveTo>
                  <a:pt x="0" y="0"/>
                </a:moveTo>
                <a:cubicBezTo>
                  <a:pt x="39848" y="393583"/>
                  <a:pt x="79696" y="787167"/>
                  <a:pt x="318782" y="805343"/>
                </a:cubicBezTo>
                <a:cubicBezTo>
                  <a:pt x="557868" y="823519"/>
                  <a:pt x="1434518" y="109056"/>
                  <a:pt x="1434518" y="109056"/>
                </a:cubicBezTo>
                <a:lnTo>
                  <a:pt x="1434518" y="109056"/>
                </a:ln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五角星 41"/>
          <p:cNvSpPr/>
          <p:nvPr/>
        </p:nvSpPr>
        <p:spPr>
          <a:xfrm>
            <a:off x="6696075" y="5026025"/>
            <a:ext cx="201613" cy="176213"/>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椭圆 42"/>
          <p:cNvSpPr/>
          <p:nvPr/>
        </p:nvSpPr>
        <p:spPr>
          <a:xfrm>
            <a:off x="7493000" y="4691063"/>
            <a:ext cx="158750" cy="16827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56" name="TextBox 43"/>
          <p:cNvSpPr txBox="1"/>
          <p:nvPr/>
        </p:nvSpPr>
        <p:spPr>
          <a:xfrm>
            <a:off x="7970838" y="5059363"/>
            <a:ext cx="352425" cy="369887"/>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w</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7657" name="TextBox 44"/>
          <p:cNvSpPr txBox="1"/>
          <p:nvPr/>
        </p:nvSpPr>
        <p:spPr>
          <a:xfrm>
            <a:off x="5621338" y="3962400"/>
            <a:ext cx="765175" cy="369888"/>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J(w)</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6780213" y="4926013"/>
            <a:ext cx="0" cy="4778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3" idx="4"/>
          </p:cNvCxnSpPr>
          <p:nvPr/>
        </p:nvCxnSpPr>
        <p:spPr>
          <a:xfrm>
            <a:off x="7572375" y="4859338"/>
            <a:ext cx="4763" cy="54451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3" idx="3"/>
          </p:cNvCxnSpPr>
          <p:nvPr/>
        </p:nvCxnSpPr>
        <p:spPr>
          <a:xfrm flipH="1">
            <a:off x="7123113" y="4833938"/>
            <a:ext cx="393700" cy="2254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3" idx="3"/>
          </p:cNvCxnSpPr>
          <p:nvPr/>
        </p:nvCxnSpPr>
        <p:spPr>
          <a:xfrm>
            <a:off x="6300788" y="3255963"/>
            <a:ext cx="17541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3" idx="3"/>
          </p:cNvCxnSpPr>
          <p:nvPr/>
        </p:nvCxnSpPr>
        <p:spPr>
          <a:xfrm flipH="1" flipV="1">
            <a:off x="6284913" y="1855788"/>
            <a:ext cx="7938" cy="1400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任意多边形 50"/>
          <p:cNvSpPr/>
          <p:nvPr/>
        </p:nvSpPr>
        <p:spPr>
          <a:xfrm rot="10800000">
            <a:off x="6402388" y="2374900"/>
            <a:ext cx="1527175" cy="765175"/>
          </a:xfrm>
          <a:custGeom>
            <a:avLst/>
            <a:gdLst>
              <a:gd name="connsiteX0" fmla="*/ 0 w 1434518"/>
              <a:gd name="connsiteY0" fmla="*/ 0 h 823519"/>
              <a:gd name="connsiteX1" fmla="*/ 318782 w 1434518"/>
              <a:gd name="connsiteY1" fmla="*/ 805343 h 823519"/>
              <a:gd name="connsiteX2" fmla="*/ 1434518 w 1434518"/>
              <a:gd name="connsiteY2" fmla="*/ 109056 h 823519"/>
              <a:gd name="connsiteX3" fmla="*/ 1434518 w 1434518"/>
              <a:gd name="connsiteY3" fmla="*/ 109056 h 823519"/>
            </a:gdLst>
            <a:ahLst/>
            <a:cxnLst>
              <a:cxn ang="0">
                <a:pos x="connsiteX0" y="connsiteY0"/>
              </a:cxn>
              <a:cxn ang="0">
                <a:pos x="connsiteX1" y="connsiteY1"/>
              </a:cxn>
              <a:cxn ang="0">
                <a:pos x="connsiteX2" y="connsiteY2"/>
              </a:cxn>
              <a:cxn ang="0">
                <a:pos x="connsiteX3" y="connsiteY3"/>
              </a:cxn>
            </a:cxnLst>
            <a:rect l="l" t="t" r="r" b="b"/>
            <a:pathLst>
              <a:path w="1434518" h="823519">
                <a:moveTo>
                  <a:pt x="0" y="0"/>
                </a:moveTo>
                <a:cubicBezTo>
                  <a:pt x="39848" y="393583"/>
                  <a:pt x="79696" y="787167"/>
                  <a:pt x="318782" y="805343"/>
                </a:cubicBezTo>
                <a:cubicBezTo>
                  <a:pt x="557868" y="823519"/>
                  <a:pt x="1434518" y="109056"/>
                  <a:pt x="1434518" y="109056"/>
                </a:cubicBezTo>
                <a:lnTo>
                  <a:pt x="1434518" y="109056"/>
                </a:ln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 name="五角星 51"/>
          <p:cNvSpPr/>
          <p:nvPr/>
        </p:nvSpPr>
        <p:spPr>
          <a:xfrm>
            <a:off x="7493000" y="2300288"/>
            <a:ext cx="201613" cy="176213"/>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椭圆 52"/>
          <p:cNvSpPr/>
          <p:nvPr/>
        </p:nvSpPr>
        <p:spPr>
          <a:xfrm>
            <a:off x="6923088" y="2551113"/>
            <a:ext cx="158750" cy="16827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666" name="TextBox 53"/>
          <p:cNvSpPr txBox="1"/>
          <p:nvPr/>
        </p:nvSpPr>
        <p:spPr>
          <a:xfrm>
            <a:off x="7970838" y="2928938"/>
            <a:ext cx="352425" cy="369887"/>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w</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27667" name="TextBox 54"/>
          <p:cNvSpPr txBox="1"/>
          <p:nvPr/>
        </p:nvSpPr>
        <p:spPr>
          <a:xfrm>
            <a:off x="5621338" y="1831975"/>
            <a:ext cx="765175" cy="368300"/>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J(w)</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56" name="直接连接符 55"/>
          <p:cNvCxnSpPr>
            <a:stCxn id="43" idx="3"/>
          </p:cNvCxnSpPr>
          <p:nvPr/>
        </p:nvCxnSpPr>
        <p:spPr>
          <a:xfrm flipH="1">
            <a:off x="7591425" y="2374900"/>
            <a:ext cx="1588" cy="8969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4"/>
          </p:cNvCxnSpPr>
          <p:nvPr/>
        </p:nvCxnSpPr>
        <p:spPr>
          <a:xfrm>
            <a:off x="7002463" y="2719388"/>
            <a:ext cx="3175" cy="5461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3" idx="4"/>
          </p:cNvCxnSpPr>
          <p:nvPr/>
        </p:nvCxnSpPr>
        <p:spPr>
          <a:xfrm flipV="1">
            <a:off x="7080250" y="2408238"/>
            <a:ext cx="260350" cy="1936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2076450" y="1816100"/>
            <a:ext cx="4654550" cy="1076325"/>
          </a:xfrm>
          <a:prstGeom prst="rect">
            <a:avLst/>
          </a:prstGeom>
          <a:noFill/>
        </p:spPr>
        <p:txBody>
          <a:bodyPr wrap="none" rtlCol="0" anchor="t">
            <a:spAutoFit/>
          </a:bodyPr>
          <a:p>
            <a:pPr marR="0" defTabSz="914400">
              <a:lnSpc>
                <a:spcPct val="200000"/>
              </a:lnSpc>
              <a:buClr>
                <a:srgbClr val="0000FF"/>
              </a:buClr>
              <a:buSzPct val="80000"/>
              <a:defRPr/>
            </a:pPr>
            <a:r>
              <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贝叶斯分类器与逻辑回归</a:t>
            </a:r>
            <a:endPar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cxnSp>
        <p:nvCxnSpPr>
          <p:cNvPr id="4" name="直接连接符 3"/>
          <p:cNvCxnSpPr/>
          <p:nvPr/>
        </p:nvCxnSpPr>
        <p:spPr>
          <a:xfrm>
            <a:off x="1367151" y="2892108"/>
            <a:ext cx="6073775" cy="0"/>
          </a:xfrm>
          <a:prstGeom prst="line">
            <a:avLst/>
          </a:prstGeom>
          <a:ln w="28575" cmpd="sng">
            <a:solidFill>
              <a:srgbClr val="000099"/>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朴素贝叶斯分类器</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 name="文本框 6"/>
          <p:cNvSpPr txBox="1"/>
          <p:nvPr/>
        </p:nvSpPr>
        <p:spPr>
          <a:xfrm>
            <a:off x="1020763" y="1861185"/>
            <a:ext cx="3255010" cy="368300"/>
          </a:xfrm>
          <a:prstGeom prst="rect">
            <a:avLst/>
          </a:prstGeom>
          <a:noFill/>
          <a:ln w="12700" cmpd="sng">
            <a:solidFill>
              <a:schemeClr val="accent1">
                <a:shade val="50000"/>
              </a:schemeClr>
            </a:solidFill>
            <a:prstDash val="solid"/>
          </a:ln>
        </p:spPr>
        <p:txBody>
          <a:bodyPr wrap="none" rtlCol="0" anchor="t">
            <a:spAutoFit/>
            <a:scene3d>
              <a:camera prst="orthographicFront"/>
              <a:lightRig rig="threePt" dir="t"/>
            </a:scene3d>
          </a:bodyPr>
          <a:p>
            <a:pPr marR="0" algn="ctr" defTabSz="914400">
              <a:buClrTx/>
              <a:buSzTx/>
              <a:defRPr/>
            </a:pPr>
            <a:r>
              <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比较：</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C=1|X</a:t>
            </a:r>
            <a:r>
              <a:rPr lang="en-US" altLang="zh-CN" b="1" baseline="-25000"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和</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C=1|X</a:t>
            </a:r>
            <a:r>
              <a:rPr lang="en-US" altLang="zh-CN" b="1" baseline="-25000"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endPar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1115060" y="3825875"/>
            <a:ext cx="3063875" cy="368300"/>
          </a:xfrm>
          <a:prstGeom prst="rect">
            <a:avLst/>
          </a:prstGeom>
          <a:noFill/>
          <a:ln w="12700" cmpd="sng">
            <a:solidFill>
              <a:schemeClr val="accent1">
                <a:shade val="50000"/>
              </a:schemeClr>
            </a:solidFill>
            <a:prstDash val="solid"/>
          </a:ln>
        </p:spPr>
        <p:txBody>
          <a:bodyPr wrap="none" rtlCol="0" anchor="t">
            <a:spAutoFit/>
            <a:scene3d>
              <a:camera prst="orthographicFront"/>
              <a:lightRig rig="threePt" dir="t"/>
            </a:scene3d>
          </a:bodyPr>
          <a:p>
            <a:pPr marR="0" algn="ctr" defTabSz="914400">
              <a:buClrTx/>
              <a:buSzTx/>
              <a:defRPr/>
            </a:pPr>
            <a:r>
              <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计算</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log(P(</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X</a:t>
            </a:r>
            <a:r>
              <a:rPr lang="en-US" altLang="zh-CN" b="1" baseline="-25000"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|C=1</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)P(C=1))</a:t>
            </a:r>
            <a:endPar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223203" y="2843520"/>
            <a:ext cx="4848860" cy="368300"/>
          </a:xfrm>
          <a:prstGeom prst="rect">
            <a:avLst/>
          </a:prstGeom>
          <a:noFill/>
          <a:ln w="12700" cmpd="sng">
            <a:solidFill>
              <a:schemeClr val="accent1">
                <a:shade val="50000"/>
              </a:schemeClr>
            </a:solidFill>
            <a:prstDash val="solid"/>
          </a:ln>
        </p:spPr>
        <p:txBody>
          <a:bodyPr wrap="none" rtlCol="0" anchor="t">
            <a:spAutoFit/>
            <a:scene3d>
              <a:camera prst="orthographicFront"/>
              <a:lightRig rig="threePt" dir="t"/>
            </a:scene3d>
          </a:bodyPr>
          <a:p>
            <a:pPr marR="0" algn="ctr" defTabSz="914400">
              <a:buClrTx/>
              <a:buSzTx/>
              <a:defRPr/>
            </a:pPr>
            <a:r>
              <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比较：</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X</a:t>
            </a:r>
            <a:r>
              <a:rPr lang="en-US" altLang="zh-CN" b="1" baseline="-25000"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|C=1</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)P(C=1)</a:t>
            </a:r>
            <a:r>
              <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和</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X</a:t>
            </a:r>
            <a:r>
              <a:rPr lang="en-US" altLang="zh-CN" b="1" baseline="-25000"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en-US" altLang="zh-CN" b="1" noProof="0" dirty="0" err="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|C=0</a:t>
            </a:r>
            <a:r>
              <a:rPr lang="en-US" altLang="zh-CN"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)P(C=0)</a:t>
            </a:r>
            <a:endPar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1021071" y="4808220"/>
            <a:ext cx="3547110" cy="922020"/>
          </a:xfrm>
          <a:prstGeom prst="rect">
            <a:avLst/>
          </a:prstGeom>
          <a:noFill/>
          <a:ln w="12700" cmpd="sng">
            <a:solidFill>
              <a:schemeClr val="accent1">
                <a:shade val="50000"/>
              </a:schemeClr>
            </a:solidFill>
            <a:prstDash val="solid"/>
          </a:ln>
        </p:spPr>
        <p:txBody>
          <a:bodyPr wrap="square" rtlCol="0" anchor="t">
            <a:spAutoFit/>
            <a:scene3d>
              <a:camera prst="orthographicFront"/>
              <a:lightRig rig="threePt" dir="t"/>
            </a:scene3d>
          </a:bodyPr>
          <a:p>
            <a:pPr>
              <a:buClrTx/>
              <a:buSzTx/>
              <a:defRPr/>
            </a:pPr>
            <a:endPar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a:p>
            <a:pPr>
              <a:buClrTx/>
              <a:buSzTx/>
              <a:defRPr/>
            </a:pPr>
            <a:r>
              <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计算</a:t>
            </a:r>
            <a:endPar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a:p>
            <a:pPr>
              <a:buClrTx/>
              <a:buSzTx/>
              <a:defRPr/>
            </a:pPr>
            <a:endParaRPr lang="zh-CN" altLang="en-US" b="1" noProof="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graphicFrame>
        <p:nvGraphicFramePr>
          <p:cNvPr id="29702" name="对象 10">
            <a:hlinkClick r:id="" action="ppaction://ole?verb="/>
          </p:cNvPr>
          <p:cNvGraphicFramePr>
            <a:graphicFrameLocks noChangeAspect="1"/>
          </p:cNvGraphicFramePr>
          <p:nvPr/>
        </p:nvGraphicFramePr>
        <p:xfrm>
          <a:off x="1590675" y="4845050"/>
          <a:ext cx="2908300" cy="784225"/>
        </p:xfrm>
        <a:graphic>
          <a:graphicData uri="http://schemas.openxmlformats.org/presentationml/2006/ole">
            <mc:AlternateContent xmlns:mc="http://schemas.openxmlformats.org/markup-compatibility/2006">
              <mc:Choice xmlns:v="urn:schemas-microsoft-com:vml" Requires="v">
                <p:oleObj spid="_x0000_s3083" name="" r:id="rId1" imgW="1765300" imgH="457200" progId="Equation.KSEE3">
                  <p:embed/>
                </p:oleObj>
              </mc:Choice>
              <mc:Fallback>
                <p:oleObj name="" r:id="rId1" imgW="1765300" imgH="457200" progId="Equation.KSEE3">
                  <p:embed/>
                  <p:pic>
                    <p:nvPicPr>
                      <p:cNvPr id="0" name="图片 3082"/>
                      <p:cNvPicPr/>
                      <p:nvPr/>
                    </p:nvPicPr>
                    <p:blipFill>
                      <a:blip r:embed="rId2"/>
                      <a:stretch>
                        <a:fillRect/>
                      </a:stretch>
                    </p:blipFill>
                    <p:spPr>
                      <a:xfrm>
                        <a:off x="1590675" y="4845050"/>
                        <a:ext cx="2908300" cy="784225"/>
                      </a:xfrm>
                      <a:prstGeom prst="rect">
                        <a:avLst/>
                      </a:prstGeom>
                      <a:noFill/>
                      <a:ln w="38100">
                        <a:noFill/>
                        <a:miter/>
                      </a:ln>
                    </p:spPr>
                  </p:pic>
                </p:oleObj>
              </mc:Fallback>
            </mc:AlternateContent>
          </a:graphicData>
        </a:graphic>
      </p:graphicFrame>
      <p:sp>
        <p:nvSpPr>
          <p:cNvPr id="15" name="上箭头 14"/>
          <p:cNvSpPr/>
          <p:nvPr/>
        </p:nvSpPr>
        <p:spPr>
          <a:xfrm>
            <a:off x="2540000" y="2228850"/>
            <a:ext cx="217488" cy="6143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17" name="上箭头 16"/>
          <p:cNvSpPr/>
          <p:nvPr/>
        </p:nvSpPr>
        <p:spPr>
          <a:xfrm>
            <a:off x="2538413" y="3211513"/>
            <a:ext cx="217488" cy="6143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1" name="上箭头 20"/>
          <p:cNvSpPr/>
          <p:nvPr/>
        </p:nvSpPr>
        <p:spPr>
          <a:xfrm>
            <a:off x="2538413" y="4194175"/>
            <a:ext cx="217488" cy="61436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2" name="文本框 1"/>
          <p:cNvSpPr txBox="1"/>
          <p:nvPr/>
        </p:nvSpPr>
        <p:spPr>
          <a:xfrm>
            <a:off x="1459865" y="855344"/>
            <a:ext cx="2621280" cy="460375"/>
          </a:xfrm>
          <a:prstGeom prst="rect">
            <a:avLst/>
          </a:prstGeom>
          <a:noFill/>
        </p:spPr>
        <p:txBody>
          <a:bodyPr wrap="none" rtlCol="0" anchor="t">
            <a:spAutoFit/>
            <a:scene3d>
              <a:camera prst="orthographicFront"/>
              <a:lightRig rig="threePt" dir="t"/>
            </a:scene3d>
          </a:bodyPr>
          <a:p>
            <a:r>
              <a:rPr lang="zh-CN" sz="2400" b="1" u="sng"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mn-ea"/>
              </a:rPr>
              <a:t>朴素贝叶斯分类器</a:t>
            </a:r>
            <a:endParaRPr lang="zh-CN" altLang="en-US" sz="2400" b="1" u="sng"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mn-ea"/>
            </a:endParaRPr>
          </a:p>
        </p:txBody>
      </p:sp>
      <p:sp>
        <p:nvSpPr>
          <p:cNvPr id="14" name="圆角矩形标注 13"/>
          <p:cNvSpPr/>
          <p:nvPr/>
        </p:nvSpPr>
        <p:spPr>
          <a:xfrm>
            <a:off x="6369050" y="4691063"/>
            <a:ext cx="1819275" cy="327025"/>
          </a:xfrm>
          <a:prstGeom prst="wedgeRoundRectCallout">
            <a:avLst>
              <a:gd name="adj1" fmla="val -147521"/>
              <a:gd name="adj2" fmla="val 14359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属性值为连续值</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3" name="圆角矩形标注 2"/>
          <p:cNvSpPr/>
          <p:nvPr/>
        </p:nvSpPr>
        <p:spPr>
          <a:xfrm>
            <a:off x="5641975" y="1147763"/>
            <a:ext cx="2546350" cy="420688"/>
          </a:xfrm>
          <a:prstGeom prst="wedgeRoundRectCallout">
            <a:avLst>
              <a:gd name="adj1" fmla="val -102405"/>
              <a:gd name="adj2" fmla="val 151508"/>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求取：类概率分布</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函数</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4" name="右箭头 3"/>
          <p:cNvSpPr/>
          <p:nvPr/>
        </p:nvSpPr>
        <p:spPr>
          <a:xfrm rot="5400000">
            <a:off x="6658769" y="1997869"/>
            <a:ext cx="925513" cy="282575"/>
          </a:xfrm>
          <a:prstGeom prst="rightArrow">
            <a:avLst/>
          </a:prstGeom>
          <a:solidFill>
            <a:schemeClr val="accent6"/>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文本框 4"/>
          <p:cNvSpPr txBox="1"/>
          <p:nvPr/>
        </p:nvSpPr>
        <p:spPr>
          <a:xfrm>
            <a:off x="5720715" y="2602865"/>
            <a:ext cx="2801620" cy="922020"/>
          </a:xfrm>
          <a:prstGeom prst="rect">
            <a:avLst/>
          </a:prstGeom>
          <a:solidFill>
            <a:schemeClr val="accent6">
              <a:lumMod val="20000"/>
              <a:lumOff val="80000"/>
            </a:schemeClr>
          </a:solidFill>
          <a:ln w="12700" cmpd="sng">
            <a:solidFill>
              <a:schemeClr val="accent1">
                <a:shade val="50000"/>
              </a:schemeClr>
            </a:solidFill>
            <a:prstDash val="solid"/>
          </a:ln>
        </p:spPr>
        <p:txBody>
          <a:bodyPr wrap="square" rtlCol="0" anchor="t">
            <a:spAutoFit/>
            <a:scene3d>
              <a:camera prst="orthographicFront"/>
              <a:lightRig rig="threePt" dir="t"/>
            </a:scene3d>
          </a:bodyPr>
          <a:p>
            <a:pPr marR="0" algn="ctr" defTabSz="914400">
              <a:lnSpc>
                <a:spcPct val="150000"/>
              </a:lnSpc>
              <a:buClrTx/>
              <a:buSzTx/>
              <a:defRPr/>
            </a:pPr>
            <a:r>
              <a:rPr lang="zh-CN" altLang="en-US"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当</a:t>
            </a:r>
            <a:r>
              <a:rPr lang="en-US" altLang="zh-CN" b="1" noProof="0" dirty="0" err="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X</a:t>
            </a:r>
            <a:r>
              <a:rPr lang="en-US" altLang="zh-CN" b="1" baseline="-25000" noProof="0" dirty="0" err="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zh-CN" altLang="en-US"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属于</a:t>
            </a:r>
            <a:r>
              <a:rPr lang="en-US" altLang="zh-CN"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C=1</a:t>
            </a:r>
            <a:r>
              <a:rPr lang="zh-CN" altLang="en-US"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类时，有：</a:t>
            </a:r>
            <a:r>
              <a:rPr lang="en-US" altLang="zh-CN"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P(</a:t>
            </a:r>
            <a:r>
              <a:rPr lang="en-US" altLang="zh-CN" b="1" noProof="0" dirty="0" err="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C=1|X</a:t>
            </a:r>
            <a:r>
              <a:rPr lang="en-US" altLang="zh-CN" b="1" baseline="-25000" noProof="0" dirty="0" err="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a:t>
            </a:r>
            <a:r>
              <a:rPr lang="en-US" altLang="zh-CN"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)&gt;0.5</a:t>
            </a:r>
            <a:endParaRPr lang="en-US" altLang="zh-CN" b="1" noProof="0" dirty="0">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3122613" y="481013"/>
            <a:ext cx="3027363" cy="1076325"/>
          </a:xfrm>
          <a:prstGeom prst="rect">
            <a:avLst/>
          </a:prstGeom>
          <a:noFill/>
        </p:spPr>
        <p:txBody>
          <a:bodyPr wrap="none" rtlCol="0" anchor="t">
            <a:spAutoFit/>
          </a:bodyPr>
          <a:p>
            <a:pPr marR="0" defTabSz="914400">
              <a:lnSpc>
                <a:spcPct val="200000"/>
              </a:lnSpc>
              <a:buClr>
                <a:srgbClr val="0000FF"/>
              </a:buClr>
              <a:buSzPct val="80000"/>
              <a:defRPr/>
            </a:pPr>
            <a:r>
              <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cxnSp>
        <p:nvCxnSpPr>
          <p:cNvPr id="4" name="直接连接符 3"/>
          <p:cNvCxnSpPr/>
          <p:nvPr/>
        </p:nvCxnSpPr>
        <p:spPr>
          <a:xfrm>
            <a:off x="1535427" y="1557338"/>
            <a:ext cx="6073775" cy="0"/>
          </a:xfrm>
          <a:prstGeom prst="line">
            <a:avLst/>
          </a:prstGeom>
          <a:ln w="28575" cmpd="sng">
            <a:solidFill>
              <a:srgbClr val="000099"/>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314" name="文本框 1"/>
          <p:cNvSpPr txBox="1"/>
          <p:nvPr/>
        </p:nvSpPr>
        <p:spPr>
          <a:xfrm>
            <a:off x="1747838" y="1743075"/>
            <a:ext cx="6075363" cy="3538538"/>
          </a:xfrm>
          <a:prstGeom prst="rect">
            <a:avLst/>
          </a:prstGeom>
          <a:noFill/>
          <a:ln w="9525">
            <a:noFill/>
          </a:ln>
        </p:spPr>
        <p:txBody>
          <a:bodyPr wrap="square">
            <a:spAutoFit/>
          </a:bodyPr>
          <a:p>
            <a:pPr marR="0" indent="457200" defTabSz="914400">
              <a:lnSpc>
                <a:spcPct val="200000"/>
              </a:lnSpc>
              <a:buClr>
                <a:srgbClr val="0000FF"/>
              </a:buClr>
              <a:buSzPct val="80000"/>
              <a:buFont typeface="Wingdings" panose="05000000000000000000" pitchFamily="2" charset="2"/>
              <a:buChar char="Ø"/>
              <a:defRPr/>
            </a:pPr>
            <a:r>
              <a:rPr kumimoji="0" lang="en-US" altLang="zh-CN"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sigmoid</a:t>
            </a: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函数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lang="en-US" altLang="zh-CN" sz="28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逻辑回归与线性</a:t>
            </a:r>
            <a:r>
              <a:rPr lang="zh-CN" altLang="en-US" sz="28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分类与回归函数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a:t>
            </a:r>
            <a:r>
              <a:rPr kumimoji="0" lang="en-US" altLang="zh-CN"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python</a:t>
            </a: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实现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Logist回归分类</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384300" y="1296035"/>
            <a:ext cx="6074410" cy="3538212"/>
          </a:xfrm>
          <a:prstGeom prst="rect">
            <a:avLst/>
          </a:prstGeom>
          <a:noFill/>
          <a:ln w="9525">
            <a:noFill/>
          </a:ln>
        </p:spPr>
        <p:txBody>
          <a:bodyPr wrap="square">
            <a:spAutoFit/>
          </a:bodyPr>
          <a:p>
            <a:pPr marR="0" indent="457200" defTabSz="914400">
              <a:lnSpc>
                <a:spcPct val="200000"/>
              </a:lnSpc>
              <a:buClr>
                <a:srgbClr val="0000FF"/>
              </a:buClr>
              <a:buSzPct val="80000"/>
              <a:buFont typeface="Wingdings" panose="05000000000000000000" pitchFamily="2" charset="2"/>
              <a:buChar char="Ø"/>
              <a:defRPr/>
            </a:pPr>
            <a:r>
              <a:rPr kumimoji="0" lang="en-US" altLang="zh-CN"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sigmoid</a:t>
            </a: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函数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lang="zh-CN" altLang="en-US" sz="2800" b="1" kern="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逻辑回归与线性分类与回归函数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a:t>
            </a:r>
            <a:r>
              <a:rPr kumimoji="0" lang="en-US" altLang="zh-CN"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python</a:t>
            </a: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实现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1"/>
          <p:cNvSpPr txBox="1"/>
          <p:nvPr/>
        </p:nvSpPr>
        <p:spPr>
          <a:xfrm>
            <a:off x="1101090" y="2059940"/>
            <a:ext cx="7411720" cy="3969385"/>
          </a:xfrm>
          <a:prstGeom prst="rect">
            <a:avLst/>
          </a:prstGeom>
          <a:noFill/>
          <a:ln w="9525">
            <a:noFill/>
          </a:ln>
        </p:spPr>
        <p:txBody>
          <a:bodyPr wrap="square">
            <a:spAutoFit/>
          </a:bodyPr>
          <a:lstStyle/>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数据分析与预处理</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特征学习</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决策模型的构建或选择</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参数学习算法的设计：目标函数的优化</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学习性能评价</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决策模型的应用</a:t>
            </a:r>
            <a:endParaRPr kumimoji="0" lang="zh-CN" altLang="en-US" sz="2800" b="1" kern="1200" cap="none" spc="0" normalizeH="0" baseline="0" noProof="1">
              <a:ln w="10160">
                <a:solidFill>
                  <a:schemeClr val="accent5"/>
                </a:solidFill>
                <a:prstDash val="solid"/>
              </a:ln>
              <a:solidFill>
                <a:srgbClr val="000099"/>
              </a:solidFill>
              <a:effectLst>
                <a:outerShdw blurRad="38100" dist="38100" dir="2700000" algn="tl" rotWithShape="0">
                  <a:srgbClr val="000000">
                    <a:alpha val="43137"/>
                  </a:srgbClr>
                </a:outerShdw>
              </a:effectLst>
              <a:latin typeface="微软雅黑" panose="020B0503020204020204" pitchFamily="34" charset="-122"/>
              <a:ea typeface="微软雅黑" panose="020B0503020204020204" pitchFamily="34" charset="-122"/>
              <a:cs typeface="+mn-cs"/>
              <a:sym typeface="+mn-ea"/>
            </a:endParaRPr>
          </a:p>
        </p:txBody>
      </p:sp>
      <p:sp>
        <p:nvSpPr>
          <p:cNvPr id="5" name="矩形 4"/>
          <p:cNvSpPr/>
          <p:nvPr/>
        </p:nvSpPr>
        <p:spPr>
          <a:xfrm>
            <a:off x="795338" y="0"/>
            <a:ext cx="7740650" cy="708025"/>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0" cap="none" spc="0" normalizeH="0" baseline="0" noProof="0" dirty="0">
                <a:ln>
                  <a:noFill/>
                </a:ln>
                <a:solidFill>
                  <a:srgbClr val="E9EDF4"/>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机器学习的基本研究内容</a:t>
            </a:r>
            <a:endParaRPr kumimoji="0" lang="zh-CN" altLang="en-US" sz="4000" b="1" i="0" u="none" strike="noStrike" kern="0" cap="none" spc="0" normalizeH="0" baseline="0" noProof="0" dirty="0">
              <a:ln>
                <a:noFill/>
              </a:ln>
              <a:solidFill>
                <a:srgbClr val="E9EDF4"/>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6" name="圆角矩形标注 5"/>
          <p:cNvSpPr/>
          <p:nvPr/>
        </p:nvSpPr>
        <p:spPr>
          <a:xfrm>
            <a:off x="7104063" y="2509838"/>
            <a:ext cx="1408113" cy="503238"/>
          </a:xfrm>
          <a:prstGeom prst="wedgeRoundRectCallout">
            <a:avLst>
              <a:gd name="adj1" fmla="val -109616"/>
              <a:gd name="adj2" fmla="val 2602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最优化理论</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1586865" y="919480"/>
            <a:ext cx="5517515" cy="521970"/>
          </a:xfrm>
          <a:prstGeom prst="rect">
            <a:avLst/>
          </a:prstGeom>
          <a:noFill/>
        </p:spPr>
        <p:txBody>
          <a:bodyPr wrap="none" rtlCol="0" anchor="t">
            <a:spAutoFit/>
            <a:scene3d>
              <a:camera prst="orthographicFront"/>
              <a:lightRig rig="threePt" dir="t"/>
            </a:scene3d>
          </a:bodyPr>
          <a:p>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机器学习 </a:t>
            </a:r>
            <a:r>
              <a:rPr lang="en-US" altLang="zh-CN"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 </a:t>
            </a:r>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建模 </a:t>
            </a:r>
            <a:r>
              <a:rPr lang="en-US" altLang="zh-CN"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 </a:t>
            </a:r>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应用 </a:t>
            </a:r>
            <a:r>
              <a:rPr lang="en-US" altLang="zh-CN"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 </a:t>
            </a:r>
            <a:r>
              <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rPr>
              <a:t>计算机</a:t>
            </a:r>
            <a:endParaRPr lang="zh-CN" altLang="en-US" sz="280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j-cs"/>
              <a:sym typeface="+mn-ea"/>
            </a:endParaRPr>
          </a:p>
        </p:txBody>
      </p:sp>
      <p:cxnSp>
        <p:nvCxnSpPr>
          <p:cNvPr id="3" name="直接连接符 2"/>
          <p:cNvCxnSpPr/>
          <p:nvPr/>
        </p:nvCxnSpPr>
        <p:spPr>
          <a:xfrm flipV="1">
            <a:off x="1233170" y="1510656"/>
            <a:ext cx="6678295" cy="19050"/>
          </a:xfrm>
          <a:prstGeom prst="line">
            <a:avLst/>
          </a:prstGeom>
          <a:ln w="38100" cmpd="sng">
            <a:solidFill>
              <a:schemeClr val="accent6"/>
            </a:solidFill>
            <a:prstDash val="solid"/>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charRg st="0" end="6"/>
                                            </p:txEl>
                                          </p:spTgt>
                                        </p:tgtEl>
                                        <p:attrNameLst>
                                          <p:attrName>style.visibility</p:attrName>
                                        </p:attrNameLst>
                                      </p:cBhvr>
                                      <p:to>
                                        <p:strVal val="visible"/>
                                      </p:to>
                                    </p:set>
                                    <p:animEffect transition="in" filter="fade">
                                      <p:cBhvr>
                                        <p:cTn id="10" dur="2000"/>
                                        <p:tgtEl>
                                          <p:spTgt spid="6">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Sigmoid函数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4578" name="Rectangle 3"/>
          <p:cNvSpPr txBox="1"/>
          <p:nvPr/>
        </p:nvSpPr>
        <p:spPr>
          <a:xfrm>
            <a:off x="260350" y="841375"/>
            <a:ext cx="8666163" cy="2212975"/>
          </a:xfrm>
          <a:prstGeom prst="rect">
            <a:avLst/>
          </a:prstGeom>
          <a:noFill/>
          <a:ln w="9525">
            <a:noFill/>
          </a:ln>
        </p:spPr>
        <p:txBody>
          <a:bodyPr/>
          <a:lstStyle/>
          <a:p>
            <a:pPr marL="171450" marR="0" indent="-171450" defTabSz="914400">
              <a:lnSpc>
                <a:spcPct val="150000"/>
              </a:lnSpc>
              <a:spcBef>
                <a:spcPts val="0"/>
              </a:spcBef>
              <a:buClr>
                <a:srgbClr val="6F1B1B"/>
              </a:buClr>
              <a:buSzTx/>
              <a:defRPr/>
            </a:pP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在处理两类问题的时候，最好的函数是能够直接输出</a:t>
            </a: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0</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或</a:t>
            </a: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1</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的函数。</a:t>
            </a:r>
            <a:endPar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50000"/>
              </a:lnSpc>
              <a:spcBef>
                <a:spcPts val="0"/>
              </a:spcBef>
              <a:buClr>
                <a:srgbClr val="6F1B1B"/>
              </a:buClr>
              <a:buSzTx/>
              <a:defRPr/>
            </a:pP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具有这种性质的函数，称为</a:t>
            </a: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kumimoji="0" lang="en-US" altLang="zh-CN" sz="2200" b="1" i="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Heaviside step</a:t>
            </a: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函数，或称为</a:t>
            </a:r>
            <a:r>
              <a:rPr kumimoji="0" lang="zh-CN" altLang="en-US" sz="22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单位跳跃函数</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。这种函数瞬间从</a:t>
            </a:r>
            <a:r>
              <a:rPr kumimoji="0" lang="en-US" altLang="zh-CN" sz="22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0</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跳到</a:t>
            </a:r>
            <a:r>
              <a:rPr kumimoji="0" lang="en-US" altLang="zh-CN" sz="22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1</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，瞬间过程不好处理。</a:t>
            </a:r>
            <a:endPar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50000"/>
              </a:lnSpc>
              <a:spcBef>
                <a:spcPts val="0"/>
              </a:spcBef>
              <a:buClr>
                <a:srgbClr val="6F1B1B"/>
              </a:buClr>
              <a:buSzTx/>
              <a:defRPr/>
            </a:pP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另一种函数也具有类似的性质，且更好处理，即</a:t>
            </a: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Sigmoid</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函数。</a:t>
            </a:r>
            <a:endPar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sp>
        <p:nvSpPr>
          <p:cNvPr id="4" name="Rectangle 3"/>
          <p:cNvSpPr txBox="1"/>
          <p:nvPr/>
        </p:nvSpPr>
        <p:spPr>
          <a:xfrm>
            <a:off x="300038" y="3055938"/>
            <a:ext cx="8229600" cy="2108200"/>
          </a:xfrm>
          <a:prstGeom prst="rect">
            <a:avLst/>
          </a:prstGeom>
          <a:noFill/>
          <a:ln w="9525">
            <a:noFill/>
          </a:ln>
        </p:spPr>
        <p:txBody>
          <a:bodyPr/>
          <a:lstStyle/>
          <a:p>
            <a:pPr marL="171450" marR="0" indent="-171450" defTabSz="914400">
              <a:lnSpc>
                <a:spcPct val="150000"/>
              </a:lnSpc>
              <a:spcBef>
                <a:spcPts val="750"/>
              </a:spcBef>
              <a:buClr>
                <a:srgbClr val="6F1B1B"/>
              </a:buClr>
              <a:buSzTx/>
              <a:defRPr/>
            </a:pPr>
            <a:r>
              <a:rPr kumimoji="0" 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a:t>
            </a:r>
            <a:r>
              <a:rPr kumimoji="0"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Sigmoid函数是一个有着优美S形曲线的数学函数，在Logistics</a:t>
            </a:r>
            <a:r>
              <a:rPr kumimoji="0" 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回归</a:t>
            </a:r>
            <a:r>
              <a:rPr kumimoji="0"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、人工神经网络中有着广泛的应用。Sigmoid函数的数学形式是</a:t>
            </a:r>
            <a:r>
              <a:rPr kumimoji="0" 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a:t>
            </a:r>
            <a:endPar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graphicFrame>
        <p:nvGraphicFramePr>
          <p:cNvPr id="32772" name="对象 1">
            <a:hlinkClick r:id="" action="ppaction://ole?verb="/>
          </p:cNvPr>
          <p:cNvGraphicFramePr>
            <a:graphicFrameLocks noChangeAspect="1"/>
          </p:cNvGraphicFramePr>
          <p:nvPr/>
        </p:nvGraphicFramePr>
        <p:xfrm>
          <a:off x="676275" y="4992688"/>
          <a:ext cx="2025650" cy="911225"/>
        </p:xfrm>
        <a:graphic>
          <a:graphicData uri="http://schemas.openxmlformats.org/presentationml/2006/ole">
            <mc:AlternateContent xmlns:mc="http://schemas.openxmlformats.org/markup-compatibility/2006">
              <mc:Choice xmlns:v="urn:schemas-microsoft-com:vml" Requires="v">
                <p:oleObj spid="_x0000_s3076" name="" r:id="rId1" imgW="876300" imgH="393700" progId="Equation.KSEE3">
                  <p:embed/>
                </p:oleObj>
              </mc:Choice>
              <mc:Fallback>
                <p:oleObj name="" r:id="rId1" imgW="876300" imgH="393700" progId="Equation.KSEE3">
                  <p:embed/>
                  <p:pic>
                    <p:nvPicPr>
                      <p:cNvPr id="0" name="图片 3075"/>
                      <p:cNvPicPr/>
                      <p:nvPr/>
                    </p:nvPicPr>
                    <p:blipFill>
                      <a:blip r:embed="rId2"/>
                      <a:stretch>
                        <a:fillRect/>
                      </a:stretch>
                    </p:blipFill>
                    <p:spPr>
                      <a:xfrm>
                        <a:off x="676275" y="4992688"/>
                        <a:ext cx="2025650" cy="911225"/>
                      </a:xfrm>
                      <a:prstGeom prst="rect">
                        <a:avLst/>
                      </a:prstGeom>
                      <a:noFill/>
                      <a:ln w="38100">
                        <a:noFill/>
                        <a:miter/>
                      </a:ln>
                    </p:spPr>
                  </p:pic>
                </p:oleObj>
              </mc:Fallback>
            </mc:AlternateContent>
          </a:graphicData>
        </a:graphic>
      </p:graphicFrame>
      <p:pic>
        <p:nvPicPr>
          <p:cNvPr id="32773" name="图片 3"/>
          <p:cNvPicPr>
            <a:picLocks noChangeAspect="1"/>
          </p:cNvPicPr>
          <p:nvPr/>
        </p:nvPicPr>
        <p:blipFill>
          <a:blip r:embed="rId3"/>
          <a:stretch>
            <a:fillRect/>
          </a:stretch>
        </p:blipFill>
        <p:spPr>
          <a:xfrm>
            <a:off x="4932363" y="4132263"/>
            <a:ext cx="3367087" cy="2598737"/>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Sigmoid函数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4578" name="Rectangle 3"/>
          <p:cNvSpPr txBox="1"/>
          <p:nvPr/>
        </p:nvSpPr>
        <p:spPr>
          <a:xfrm>
            <a:off x="260350" y="841375"/>
            <a:ext cx="8666163" cy="2212975"/>
          </a:xfrm>
          <a:prstGeom prst="rect">
            <a:avLst/>
          </a:prstGeom>
          <a:noFill/>
          <a:ln w="9525">
            <a:noFill/>
          </a:ln>
        </p:spPr>
        <p:txBody>
          <a:bodyPr/>
          <a:lstStyle/>
          <a:p>
            <a:pPr marL="171450" marR="0" indent="-171450" defTabSz="914400">
              <a:lnSpc>
                <a:spcPct val="150000"/>
              </a:lnSpc>
              <a:spcBef>
                <a:spcPts val="0"/>
              </a:spcBef>
              <a:buClr>
                <a:srgbClr val="6F1B1B"/>
              </a:buClr>
              <a:buSzTx/>
              <a:defRPr/>
            </a:pP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在处理两类问题的时候，最好的函数是能够直接输出</a:t>
            </a: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0</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或</a:t>
            </a: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1</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的函数。</a:t>
            </a:r>
            <a:endPar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50000"/>
              </a:lnSpc>
              <a:spcBef>
                <a:spcPts val="0"/>
              </a:spcBef>
              <a:buClr>
                <a:srgbClr val="6F1B1B"/>
              </a:buClr>
              <a:buSzTx/>
              <a:defRPr/>
            </a:pP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具有这种性质的函数，称为</a:t>
            </a: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kumimoji="0" lang="en-US" altLang="zh-CN" sz="2200" b="1" i="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Heaviside step</a:t>
            </a: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函数，或称为</a:t>
            </a:r>
            <a:r>
              <a:rPr kumimoji="0" lang="zh-CN" altLang="en-US" sz="22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单位跳跃函数</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。这种函数瞬间从</a:t>
            </a:r>
            <a:r>
              <a:rPr kumimoji="0" lang="en-US" altLang="zh-CN" sz="22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0</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跳到</a:t>
            </a:r>
            <a:r>
              <a:rPr kumimoji="0" lang="en-US" altLang="zh-CN" sz="22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1</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，瞬间过程不好处理。</a:t>
            </a:r>
            <a:endPar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50000"/>
              </a:lnSpc>
              <a:spcBef>
                <a:spcPts val="0"/>
              </a:spcBef>
              <a:buClr>
                <a:srgbClr val="6F1B1B"/>
              </a:buClr>
              <a:buSzTx/>
              <a:defRPr/>
            </a:pP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另一种函数也具有类似的性质，且更好处理，即</a:t>
            </a:r>
            <a:r>
              <a:rPr kumimoji="0" lang="en-US" altLang="zh-CN"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Sigmoid</a:t>
            </a:r>
            <a:r>
              <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函数。</a:t>
            </a:r>
            <a:endPar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sp>
        <p:nvSpPr>
          <p:cNvPr id="4" name="Rectangle 3"/>
          <p:cNvSpPr txBox="1"/>
          <p:nvPr/>
        </p:nvSpPr>
        <p:spPr>
          <a:xfrm>
            <a:off x="300038" y="3055938"/>
            <a:ext cx="8229600" cy="2108200"/>
          </a:xfrm>
          <a:prstGeom prst="rect">
            <a:avLst/>
          </a:prstGeom>
          <a:noFill/>
          <a:ln w="9525">
            <a:noFill/>
          </a:ln>
        </p:spPr>
        <p:txBody>
          <a:bodyPr/>
          <a:lstStyle/>
          <a:p>
            <a:pPr marL="171450" marR="0" indent="-171450" defTabSz="914400">
              <a:lnSpc>
                <a:spcPct val="150000"/>
              </a:lnSpc>
              <a:spcBef>
                <a:spcPts val="750"/>
              </a:spcBef>
              <a:buClr>
                <a:srgbClr val="6F1B1B"/>
              </a:buClr>
              <a:buSzTx/>
              <a:defRPr/>
            </a:pPr>
            <a:r>
              <a:rPr kumimoji="0" 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a:t>
            </a:r>
            <a:r>
              <a:rPr kumimoji="0"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Sigmoid函数是一个有着优美S形曲线的数学函数，在Logistics</a:t>
            </a:r>
            <a:r>
              <a:rPr kumimoji="0" 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回归</a:t>
            </a:r>
            <a:r>
              <a:rPr kumimoji="0"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、人工神经网络中有着广泛的应用。Sigmoid函数的数学形式是</a:t>
            </a:r>
            <a:r>
              <a:rPr kumimoji="0" 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a:t>
            </a:r>
            <a:endParaRPr kumimoji="0" lang="zh-CN" altLang="en-US" sz="22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graphicFrame>
        <p:nvGraphicFramePr>
          <p:cNvPr id="34820" name="对象 1">
            <a:hlinkClick r:id="" action="ppaction://ole?verb="/>
          </p:cNvPr>
          <p:cNvGraphicFramePr>
            <a:graphicFrameLocks noChangeAspect="1"/>
          </p:cNvGraphicFramePr>
          <p:nvPr/>
        </p:nvGraphicFramePr>
        <p:xfrm>
          <a:off x="676275" y="4992688"/>
          <a:ext cx="2025650" cy="911225"/>
        </p:xfrm>
        <a:graphic>
          <a:graphicData uri="http://schemas.openxmlformats.org/presentationml/2006/ole">
            <mc:AlternateContent xmlns:mc="http://schemas.openxmlformats.org/markup-compatibility/2006">
              <mc:Choice xmlns:v="urn:schemas-microsoft-com:vml" Requires="v">
                <p:oleObj spid="_x0000_s3077" name="" r:id="rId1" imgW="876300" imgH="393700" progId="Equation.KSEE3">
                  <p:embed/>
                </p:oleObj>
              </mc:Choice>
              <mc:Fallback>
                <p:oleObj name="" r:id="rId1" imgW="876300" imgH="393700" progId="Equation.KSEE3">
                  <p:embed/>
                  <p:pic>
                    <p:nvPicPr>
                      <p:cNvPr id="0" name="图片 3076"/>
                      <p:cNvPicPr/>
                      <p:nvPr/>
                    </p:nvPicPr>
                    <p:blipFill>
                      <a:blip r:embed="rId2"/>
                      <a:stretch>
                        <a:fillRect/>
                      </a:stretch>
                    </p:blipFill>
                    <p:spPr>
                      <a:xfrm>
                        <a:off x="676275" y="4992688"/>
                        <a:ext cx="2025650" cy="911225"/>
                      </a:xfrm>
                      <a:prstGeom prst="rect">
                        <a:avLst/>
                      </a:prstGeom>
                      <a:noFill/>
                      <a:ln w="38100">
                        <a:noFill/>
                        <a:miter/>
                      </a:ln>
                    </p:spPr>
                  </p:pic>
                </p:oleObj>
              </mc:Fallback>
            </mc:AlternateContent>
          </a:graphicData>
        </a:graphic>
      </p:graphicFrame>
      <p:pic>
        <p:nvPicPr>
          <p:cNvPr id="34821" name="图片 3"/>
          <p:cNvPicPr>
            <a:picLocks noChangeAspect="1"/>
          </p:cNvPicPr>
          <p:nvPr/>
        </p:nvPicPr>
        <p:blipFill>
          <a:blip r:embed="rId3"/>
          <a:stretch>
            <a:fillRect/>
          </a:stretch>
        </p:blipFill>
        <p:spPr>
          <a:xfrm>
            <a:off x="4932363" y="4132263"/>
            <a:ext cx="3367087" cy="259873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Sigmoid函数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Rectangle 3"/>
          <p:cNvSpPr txBox="1"/>
          <p:nvPr/>
        </p:nvSpPr>
        <p:spPr>
          <a:xfrm>
            <a:off x="73025" y="901700"/>
            <a:ext cx="4776788" cy="5502275"/>
          </a:xfrm>
          <a:prstGeom prst="rect">
            <a:avLst/>
          </a:prstGeom>
          <a:noFill/>
          <a:ln w="9525">
            <a:noFill/>
          </a:ln>
        </p:spPr>
        <p:txBody>
          <a:bodyPr/>
          <a:lstStyle/>
          <a:p>
            <a:pPr marL="171450" marR="0" indent="-171450" defTabSz="914400">
              <a:lnSpc>
                <a:spcPct val="120000"/>
              </a:lnSpc>
              <a:spcBef>
                <a:spcPts val="750"/>
              </a:spcBef>
              <a:spcAft>
                <a:spcPts val="0"/>
              </a:spcAft>
              <a:buClr>
                <a:srgbClr val="6F1B1B"/>
              </a:buClr>
              <a:buSzTx/>
              <a:defRPr/>
            </a:pPr>
            <a:r>
              <a:rPr kumimoji="0" lang="en-US" sz="24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  </a:t>
            </a:r>
            <a:r>
              <a:rPr kumimoji="0" sz="24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Sigmoid函数</a:t>
            </a:r>
            <a:r>
              <a:rPr kumimoji="0" lang="zh-CN" sz="24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rPr>
              <a:t>的形态</a:t>
            </a:r>
            <a:endParaRPr kumimoji="0" lang="zh-CN" sz="2400" b="1" kern="1200" cap="none" spc="0" normalizeH="0" baseline="0" noProof="1">
              <a:solidFill>
                <a:srgbClr val="000099"/>
              </a:solidFill>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20000"/>
              </a:lnSpc>
              <a:spcBef>
                <a:spcPts val="750"/>
              </a:spcBef>
              <a:spcAft>
                <a:spcPts val="0"/>
              </a:spcAft>
              <a:buClr>
                <a:srgbClr val="6F1B1B"/>
              </a:buClr>
              <a:buSzTx/>
              <a:defRPr/>
            </a:pP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可以看出，</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S</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igmoid函数连续，光滑，严格单调，以(0,0.5)中心对称，是一个非常良好的</a:t>
            </a:r>
            <a:r>
              <a:rPr kumimoji="0" lang="zh-CN" altLang="en-US" sz="20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阈值函数</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20000"/>
              </a:lnSpc>
              <a:spcBef>
                <a:spcPts val="750"/>
              </a:spcBef>
              <a:spcAft>
                <a:spcPts val="0"/>
              </a:spcAft>
              <a:buClr>
                <a:srgbClr val="6F1B1B"/>
              </a:buClr>
              <a:buSzTx/>
              <a:defRPr/>
            </a:pP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当</a:t>
            </a:r>
            <a:r>
              <a:rPr kumimoji="0" lang="zh-CN" altLang="en-US" sz="24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a:t>
            </a:r>
            <a:r>
              <a:rPr kumimoji="0" lang="en-US" altLang="zh-CN" sz="2400" i="1" kern="1200" cap="none" spc="0" normalizeH="0" baseline="0" noProof="1">
                <a:latin typeface="Times New Roman" panose="02020603050405020304" pitchFamily="18" charset="0"/>
                <a:ea typeface="宋体" panose="02010600030101010101" pitchFamily="2" charset="-122"/>
                <a:cs typeface="+mn-cs"/>
                <a:sym typeface="+mn-ea"/>
              </a:rPr>
              <a:t>z</a:t>
            </a:r>
            <a:r>
              <a:rPr kumimoji="0" lang="en-US" altLang="zh-CN" sz="2000" i="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趋近负无穷时，       趋近于0；趋近于正无穷时，         趋近于1；</a:t>
            </a:r>
            <a:r>
              <a:rPr kumimoji="0" lang="en-US" altLang="zh-CN" sz="2000" i="1" kern="1200" cap="none" spc="0" normalizeH="0" baseline="0" noProof="1">
                <a:latin typeface="Times New Roman" panose="02020603050405020304" pitchFamily="18" charset="0"/>
                <a:ea typeface="宋体" panose="02010600030101010101" pitchFamily="2" charset="-122"/>
                <a:cs typeface="+mn-cs"/>
                <a:sym typeface="+mn-ea"/>
              </a:rPr>
              <a:t>z </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=0时，        =0.5。当然，在</a:t>
            </a:r>
            <a:r>
              <a:rPr kumimoji="0" lang="en-US" altLang="zh-CN" sz="2400" i="1" kern="1200" cap="none" spc="0" normalizeH="0" baseline="0" noProof="1">
                <a:latin typeface="Times New Roman" panose="02020603050405020304" pitchFamily="18" charset="0"/>
                <a:ea typeface="宋体" panose="02010600030101010101" pitchFamily="2" charset="-122"/>
                <a:cs typeface="+mn-cs"/>
                <a:sym typeface="+mn-ea"/>
              </a:rPr>
              <a:t>z</a:t>
            </a:r>
            <a:r>
              <a:rPr kumimoji="0" lang="en-US" altLang="zh-CN" sz="2000" i="1" kern="1200" cap="none" spc="0" normalizeH="0" baseline="0" noProof="1">
                <a:latin typeface="Times New Roman" panose="02020603050405020304" pitchFamily="18" charset="0"/>
                <a:ea typeface="宋体" panose="02010600030101010101" pitchFamily="2" charset="-122"/>
                <a:cs typeface="+mn-cs"/>
                <a:sym typeface="+mn-ea"/>
              </a:rPr>
              <a:t> </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超出[-6,6]的范围后，函数值基本上没有变化，值非常接近，在应用中一般不考虑。</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a:p>
            <a:pPr marL="171450" marR="0" indent="-171450" defTabSz="914400">
              <a:lnSpc>
                <a:spcPct val="120000"/>
              </a:lnSpc>
              <a:spcBef>
                <a:spcPts val="750"/>
              </a:spcBef>
              <a:spcAft>
                <a:spcPts val="0"/>
              </a:spcAft>
              <a:buClr>
                <a:srgbClr val="6F1B1B"/>
              </a:buClr>
              <a:buSzTx/>
              <a:defRPr/>
            </a:pP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         Sigmoid函数的值域范围限制在(0,1)之间，我们知道[0,1]与概率值的范围是相对应的，这样</a:t>
            </a:r>
            <a:r>
              <a:rPr kumimoji="0" lang="en-US" altLang="zh-CN"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S</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igmoid函数就能</a:t>
            </a:r>
            <a:r>
              <a:rPr kumimoji="0" lang="zh-CN" altLang="en-US" sz="2000" b="1" kern="1200" cap="none" spc="0" normalizeH="0" baseline="0" noProof="1">
                <a:solidFill>
                  <a:srgbClr val="FF0000"/>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与一个概率分布</a:t>
            </a:r>
            <a:r>
              <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联系起来了。</a:t>
            </a:r>
            <a:endParaRPr kumimoji="0" lang="zh-CN" altLang="en-US" sz="2000" b="1" kern="1200" cap="none" spc="0" normalizeH="0" baseline="0"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endParaRPr>
          </a:p>
        </p:txBody>
      </p:sp>
      <p:pic>
        <p:nvPicPr>
          <p:cNvPr id="36867" name="图片 3"/>
          <p:cNvPicPr>
            <a:picLocks noChangeAspect="1"/>
          </p:cNvPicPr>
          <p:nvPr/>
        </p:nvPicPr>
        <p:blipFill>
          <a:blip r:embed="rId1"/>
          <a:stretch>
            <a:fillRect/>
          </a:stretch>
        </p:blipFill>
        <p:spPr>
          <a:xfrm>
            <a:off x="5014913" y="2227263"/>
            <a:ext cx="4040187" cy="3116262"/>
          </a:xfrm>
          <a:prstGeom prst="rect">
            <a:avLst/>
          </a:prstGeom>
          <a:noFill/>
          <a:ln w="9525">
            <a:noFill/>
          </a:ln>
        </p:spPr>
      </p:pic>
      <p:graphicFrame>
        <p:nvGraphicFramePr>
          <p:cNvPr id="36868" name="对象 7">
            <a:hlinkClick r:id="" action="ppaction://ole?verb="/>
          </p:cNvPr>
          <p:cNvGraphicFramePr>
            <a:graphicFrameLocks noChangeAspect="1"/>
          </p:cNvGraphicFramePr>
          <p:nvPr/>
        </p:nvGraphicFramePr>
        <p:xfrm>
          <a:off x="4749800" y="1743075"/>
          <a:ext cx="661988" cy="407988"/>
        </p:xfrm>
        <a:graphic>
          <a:graphicData uri="http://schemas.openxmlformats.org/presentationml/2006/ole">
            <mc:AlternateContent xmlns:mc="http://schemas.openxmlformats.org/markup-compatibility/2006">
              <mc:Choice xmlns:v="urn:schemas-microsoft-com:vml" Requires="v">
                <p:oleObj spid="_x0000_s3078" name="" r:id="rId2" imgW="330200" imgH="203200" progId="Equation.KSEE3">
                  <p:embed/>
                </p:oleObj>
              </mc:Choice>
              <mc:Fallback>
                <p:oleObj name="" r:id="rId2" imgW="330200" imgH="203200" progId="Equation.KSEE3">
                  <p:embed/>
                  <p:pic>
                    <p:nvPicPr>
                      <p:cNvPr id="0" name="图片 3077"/>
                      <p:cNvPicPr/>
                      <p:nvPr/>
                    </p:nvPicPr>
                    <p:blipFill>
                      <a:blip r:embed="rId3"/>
                      <a:stretch>
                        <a:fillRect/>
                      </a:stretch>
                    </p:blipFill>
                    <p:spPr>
                      <a:xfrm>
                        <a:off x="4749800" y="1743075"/>
                        <a:ext cx="661988" cy="407988"/>
                      </a:xfrm>
                      <a:prstGeom prst="rect">
                        <a:avLst/>
                      </a:prstGeom>
                      <a:noFill/>
                      <a:ln w="38100">
                        <a:noFill/>
                        <a:miter/>
                      </a:ln>
                    </p:spPr>
                  </p:pic>
                </p:oleObj>
              </mc:Fallback>
            </mc:AlternateContent>
          </a:graphicData>
        </a:graphic>
      </p:graphicFrame>
      <p:sp>
        <p:nvSpPr>
          <p:cNvPr id="36869" name="文本框 8"/>
          <p:cNvSpPr txBox="1"/>
          <p:nvPr/>
        </p:nvSpPr>
        <p:spPr>
          <a:xfrm>
            <a:off x="8574088" y="5591175"/>
            <a:ext cx="481012" cy="398463"/>
          </a:xfrm>
          <a:prstGeom prst="rect">
            <a:avLst/>
          </a:prstGeom>
          <a:noFill/>
          <a:ln w="9525">
            <a:noFill/>
          </a:ln>
        </p:spPr>
        <p:txBody>
          <a:bodyPr anchor="t" anchorCtr="0">
            <a:spAutoFit/>
          </a:bodyPr>
          <a:p>
            <a:r>
              <a:rPr lang="en-US" altLang="zh-CN" sz="2000" i="1" dirty="0">
                <a:latin typeface="Times New Roman" panose="02020603050405020304" pitchFamily="18" charset="0"/>
                <a:ea typeface="宋体" panose="02010600030101010101" pitchFamily="2" charset="-122"/>
              </a:rPr>
              <a:t>z</a:t>
            </a:r>
            <a:endParaRPr lang="en-US" altLang="zh-CN" sz="2000" i="1" dirty="0">
              <a:latin typeface="Times New Roman" panose="02020603050405020304" pitchFamily="18" charset="0"/>
              <a:ea typeface="宋体" panose="02010600030101010101" pitchFamily="2" charset="-122"/>
            </a:endParaRPr>
          </a:p>
        </p:txBody>
      </p:sp>
      <p:graphicFrame>
        <p:nvGraphicFramePr>
          <p:cNvPr id="36870" name="对象 10">
            <a:hlinkClick r:id="" action="ppaction://ole?verb="/>
          </p:cNvPr>
          <p:cNvGraphicFramePr>
            <a:graphicFrameLocks noChangeAspect="1"/>
          </p:cNvGraphicFramePr>
          <p:nvPr/>
        </p:nvGraphicFramePr>
        <p:xfrm>
          <a:off x="3011488" y="2713038"/>
          <a:ext cx="661987" cy="407987"/>
        </p:xfrm>
        <a:graphic>
          <a:graphicData uri="http://schemas.openxmlformats.org/presentationml/2006/ole">
            <mc:AlternateContent xmlns:mc="http://schemas.openxmlformats.org/markup-compatibility/2006">
              <mc:Choice xmlns:v="urn:schemas-microsoft-com:vml" Requires="v">
                <p:oleObj spid="_x0000_s3079" name="" r:id="rId4" imgW="330200" imgH="203200" progId="Equation.KSEE3">
                  <p:embed/>
                </p:oleObj>
              </mc:Choice>
              <mc:Fallback>
                <p:oleObj name="" r:id="rId4" imgW="330200" imgH="203200" progId="Equation.KSEE3">
                  <p:embed/>
                  <p:pic>
                    <p:nvPicPr>
                      <p:cNvPr id="0" name="图片 3078"/>
                      <p:cNvPicPr/>
                      <p:nvPr/>
                    </p:nvPicPr>
                    <p:blipFill>
                      <a:blip r:embed="rId3"/>
                      <a:stretch>
                        <a:fillRect/>
                      </a:stretch>
                    </p:blipFill>
                    <p:spPr>
                      <a:xfrm>
                        <a:off x="3011488" y="2713038"/>
                        <a:ext cx="661987" cy="407987"/>
                      </a:xfrm>
                      <a:prstGeom prst="rect">
                        <a:avLst/>
                      </a:prstGeom>
                      <a:noFill/>
                      <a:ln w="38100">
                        <a:noFill/>
                        <a:miter/>
                      </a:ln>
                    </p:spPr>
                  </p:pic>
                </p:oleObj>
              </mc:Fallback>
            </mc:AlternateContent>
          </a:graphicData>
        </a:graphic>
      </p:graphicFrame>
      <p:graphicFrame>
        <p:nvGraphicFramePr>
          <p:cNvPr id="36871" name="对象 11">
            <a:hlinkClick r:id="" action="ppaction://ole?verb="/>
          </p:cNvPr>
          <p:cNvGraphicFramePr>
            <a:graphicFrameLocks noChangeAspect="1"/>
          </p:cNvGraphicFramePr>
          <p:nvPr/>
        </p:nvGraphicFramePr>
        <p:xfrm>
          <a:off x="2349500" y="3121025"/>
          <a:ext cx="661988" cy="406400"/>
        </p:xfrm>
        <a:graphic>
          <a:graphicData uri="http://schemas.openxmlformats.org/presentationml/2006/ole">
            <mc:AlternateContent xmlns:mc="http://schemas.openxmlformats.org/markup-compatibility/2006">
              <mc:Choice xmlns:v="urn:schemas-microsoft-com:vml" Requires="v">
                <p:oleObj spid="_x0000_s3080" name="" r:id="rId5" imgW="330200" imgH="203200" progId="Equation.KSEE3">
                  <p:embed/>
                </p:oleObj>
              </mc:Choice>
              <mc:Fallback>
                <p:oleObj name="" r:id="rId5" imgW="330200" imgH="203200" progId="Equation.KSEE3">
                  <p:embed/>
                  <p:pic>
                    <p:nvPicPr>
                      <p:cNvPr id="0" name="图片 3079"/>
                      <p:cNvPicPr/>
                      <p:nvPr/>
                    </p:nvPicPr>
                    <p:blipFill>
                      <a:blip r:embed="rId3"/>
                      <a:stretch>
                        <a:fillRect/>
                      </a:stretch>
                    </p:blipFill>
                    <p:spPr>
                      <a:xfrm>
                        <a:off x="2349500" y="3121025"/>
                        <a:ext cx="661988" cy="406400"/>
                      </a:xfrm>
                      <a:prstGeom prst="rect">
                        <a:avLst/>
                      </a:prstGeom>
                      <a:noFill/>
                      <a:ln w="38100">
                        <a:noFill/>
                        <a:miter/>
                      </a:ln>
                    </p:spPr>
                  </p:pic>
                </p:oleObj>
              </mc:Fallback>
            </mc:AlternateContent>
          </a:graphicData>
        </a:graphic>
      </p:graphicFrame>
      <p:graphicFrame>
        <p:nvGraphicFramePr>
          <p:cNvPr id="36872" name="对象 13">
            <a:hlinkClick r:id="" action="ppaction://ole?verb="/>
          </p:cNvPr>
          <p:cNvGraphicFramePr>
            <a:graphicFrameLocks noChangeAspect="1"/>
          </p:cNvGraphicFramePr>
          <p:nvPr/>
        </p:nvGraphicFramePr>
        <p:xfrm>
          <a:off x="801688" y="3525838"/>
          <a:ext cx="661987" cy="407987"/>
        </p:xfrm>
        <a:graphic>
          <a:graphicData uri="http://schemas.openxmlformats.org/presentationml/2006/ole">
            <mc:AlternateContent xmlns:mc="http://schemas.openxmlformats.org/markup-compatibility/2006">
              <mc:Choice xmlns:v="urn:schemas-microsoft-com:vml" Requires="v">
                <p:oleObj spid="_x0000_s3081" name="" r:id="rId6" imgW="330200" imgH="203200" progId="Equation.KSEE3">
                  <p:embed/>
                </p:oleObj>
              </mc:Choice>
              <mc:Fallback>
                <p:oleObj name="" r:id="rId6" imgW="330200" imgH="203200" progId="Equation.KSEE3">
                  <p:embed/>
                  <p:pic>
                    <p:nvPicPr>
                      <p:cNvPr id="0" name="图片 3080"/>
                      <p:cNvPicPr/>
                      <p:nvPr/>
                    </p:nvPicPr>
                    <p:blipFill>
                      <a:blip r:embed="rId3"/>
                      <a:stretch>
                        <a:fillRect/>
                      </a:stretch>
                    </p:blipFill>
                    <p:spPr>
                      <a:xfrm>
                        <a:off x="801688" y="3525838"/>
                        <a:ext cx="661987" cy="407987"/>
                      </a:xfrm>
                      <a:prstGeom prst="rect">
                        <a:avLst/>
                      </a:prstGeom>
                      <a:noFill/>
                      <a:ln w="38100">
                        <a:noFill/>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3" name="图片 3"/>
          <p:cNvPicPr>
            <a:picLocks noChangeAspect="1"/>
          </p:cNvPicPr>
          <p:nvPr/>
        </p:nvPicPr>
        <p:blipFill>
          <a:blip r:embed="rId1"/>
          <a:stretch>
            <a:fillRect/>
          </a:stretch>
        </p:blipFill>
        <p:spPr>
          <a:xfrm>
            <a:off x="1101725" y="915988"/>
            <a:ext cx="6721475" cy="5614987"/>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Logist回归分类</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384300" y="1296035"/>
            <a:ext cx="6074410" cy="3538212"/>
          </a:xfrm>
          <a:prstGeom prst="rect">
            <a:avLst/>
          </a:prstGeom>
          <a:noFill/>
          <a:ln w="9525">
            <a:noFill/>
          </a:ln>
        </p:spPr>
        <p:txBody>
          <a:bodyPr wrap="square">
            <a:spAutoFit/>
          </a:bodyPr>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sigmoid函数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en-US" altLang="zh-CN"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lang="zh-CN" altLang="en-US" sz="2800" b="1" kern="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逻辑回归与线性分类与回归函数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a:t>
            </a:r>
            <a:r>
              <a:rPr kumimoji="0" lang="en-US" altLang="zh-CN"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python</a:t>
            </a: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实现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4"/>
          <p:cNvSpPr txBox="1"/>
          <p:nvPr/>
        </p:nvSpPr>
        <p:spPr>
          <a:xfrm>
            <a:off x="536575" y="1408113"/>
            <a:ext cx="8153400" cy="2400300"/>
          </a:xfrm>
          <a:prstGeom prst="rect">
            <a:avLst/>
          </a:prstGeom>
          <a:noFill/>
          <a:ln w="9525">
            <a:noFill/>
          </a:ln>
        </p:spPr>
        <p:txBody>
          <a:bodyPr>
            <a:spAutoFit/>
          </a:bodyPr>
          <a:p>
            <a:pPr>
              <a:lnSpc>
                <a:spcPct val="150000"/>
              </a:lnSpc>
            </a:pP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逻辑：</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取值为</a:t>
            </a:r>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回归：</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以数据建模为目标的学习问题。即预测值为</a:t>
            </a:r>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的回归问题。</a:t>
            </a:r>
            <a:r>
              <a:rPr lang="en-US" altLang="zh-CN" sz="2000" b="1" noProof="1" dirty="0">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logistics</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回归分类器是一个实现二分类问题的分类器，</a:t>
            </a:r>
            <a:r>
              <a:rPr lang="zh-CN" altLang="en-US" sz="2000" noProof="1"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输出</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只有两个值</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A,B</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或写成</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。回归模型得到的结果不是预测样本</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对应的</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y</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值，而是样本</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的类别</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y=1</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的概率</a:t>
            </a:r>
            <a:r>
              <a:rPr lang="en-US" altLang="zh-CN"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P(y=1|X)</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，即</a:t>
            </a:r>
            <a:r>
              <a:rPr lang="zh-CN" altLang="en-US" sz="2000" b="1"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类概率分布函数</a:t>
            </a:r>
            <a:r>
              <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1" noProof="1"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文本框 4"/>
          <p:cNvSpPr txBox="1">
            <a:spLocks noChangeArrowheads="1"/>
          </p:cNvSpPr>
          <p:nvPr/>
        </p:nvSpPr>
        <p:spPr bwMode="auto">
          <a:xfrm>
            <a:off x="385763" y="628650"/>
            <a:ext cx="2735263" cy="720725"/>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概念：</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0964" name="矩形 6"/>
          <p:cNvSpPr/>
          <p:nvPr/>
        </p:nvSpPr>
        <p:spPr>
          <a:xfrm>
            <a:off x="536575" y="3922713"/>
            <a:ext cx="7885113" cy="2584450"/>
          </a:xfrm>
          <a:prstGeom prst="rect">
            <a:avLst/>
          </a:prstGeom>
          <a:noFill/>
          <a:ln w="9525">
            <a:noFill/>
          </a:ln>
        </p:spPr>
        <p:txBody>
          <a:bodyPr anchor="t" anchorCtr="0">
            <a:spAutoFit/>
          </a:bodyPr>
          <a:p>
            <a:pPr>
              <a:lnSpc>
                <a:spcPct val="150000"/>
              </a:lnSpc>
            </a:pPr>
            <a:r>
              <a:rPr lang="zh-CN" altLang="en-US" b="1" dirty="0">
                <a:solidFill>
                  <a:srgbClr val="00B050"/>
                </a:solidFill>
                <a:latin typeface="微软雅黑" panose="020B0503020204020204" pitchFamily="34" charset="-122"/>
                <a:ea typeface="微软雅黑" panose="020B0503020204020204" pitchFamily="34" charset="-122"/>
              </a:rPr>
              <a:t>为什么是</a:t>
            </a:r>
            <a:r>
              <a:rPr lang="en-US" altLang="zh-CN" b="1" dirty="0">
                <a:solidFill>
                  <a:srgbClr val="00B050"/>
                </a:solidFill>
                <a:latin typeface="微软雅黑" panose="020B0503020204020204" pitchFamily="34" charset="-122"/>
                <a:ea typeface="微软雅黑" panose="020B0503020204020204" pitchFamily="34" charset="-122"/>
              </a:rPr>
              <a:t>sigmoid</a:t>
            </a:r>
            <a:r>
              <a:rPr lang="zh-CN" altLang="en-US" b="1" dirty="0">
                <a:solidFill>
                  <a:srgbClr val="00B050"/>
                </a:solidFill>
                <a:latin typeface="微软雅黑" panose="020B0503020204020204" pitchFamily="34" charset="-122"/>
                <a:ea typeface="微软雅黑" panose="020B0503020204020204" pitchFamily="34" charset="-122"/>
              </a:rPr>
              <a:t>函数</a:t>
            </a:r>
            <a:r>
              <a:rPr lang="en-US" altLang="zh-CN" b="1" dirty="0">
                <a:solidFill>
                  <a:srgbClr val="00B050"/>
                </a:solidFill>
                <a:latin typeface="微软雅黑" panose="020B0503020204020204" pitchFamily="34" charset="-122"/>
                <a:ea typeface="微软雅黑" panose="020B0503020204020204" pitchFamily="34" charset="-122"/>
              </a:rPr>
              <a:t>?</a:t>
            </a:r>
            <a:endParaRPr lang="en-US" altLang="zh-CN" b="1" dirty="0">
              <a:solidFill>
                <a:srgbClr val="00B050"/>
              </a:solidFill>
              <a:latin typeface="微软雅黑" panose="020B0503020204020204" pitchFamily="34" charset="-122"/>
              <a:ea typeface="微软雅黑" panose="020B0503020204020204" pitchFamily="34" charset="-122"/>
            </a:endParaRPr>
          </a:p>
          <a:p>
            <a:pPr>
              <a:lnSpc>
                <a:spcPct val="150000"/>
              </a:lnSpc>
            </a:pPr>
            <a:r>
              <a:rPr lang="en-US" altLang="zh-CN" b="1" dirty="0">
                <a:solidFill>
                  <a:srgbClr val="0070C0"/>
                </a:solidFill>
                <a:latin typeface="微软雅黑" panose="020B0503020204020204" pitchFamily="34" charset="-122"/>
                <a:ea typeface="微软雅黑" panose="020B0503020204020204" pitchFamily="34" charset="-122"/>
              </a:rPr>
              <a:t>1</a:t>
            </a:r>
            <a:r>
              <a:rPr lang="zh-CN" altLang="en-US" b="1" dirty="0">
                <a:solidFill>
                  <a:srgbClr val="0070C0"/>
                </a:solidFill>
                <a:latin typeface="微软雅黑" panose="020B0503020204020204" pitchFamily="34" charset="-122"/>
                <a:ea typeface="微软雅黑" panose="020B0503020204020204" pitchFamily="34" charset="-122"/>
              </a:rPr>
              <a:t>）</a:t>
            </a:r>
            <a:r>
              <a:rPr lang="en-US" altLang="zh-CN" b="1" dirty="0">
                <a:solidFill>
                  <a:srgbClr val="0070C0"/>
                </a:solidFill>
                <a:latin typeface="微软雅黑" panose="020B0503020204020204" pitchFamily="34" charset="-122"/>
                <a:ea typeface="微软雅黑" panose="020B0503020204020204" pitchFamily="34" charset="-122"/>
              </a:rPr>
              <a:t>sigmoid</a:t>
            </a:r>
            <a:r>
              <a:rPr lang="zh-CN" altLang="en-US" b="1" dirty="0">
                <a:solidFill>
                  <a:srgbClr val="0070C0"/>
                </a:solidFill>
                <a:latin typeface="微软雅黑" panose="020B0503020204020204" pitchFamily="34" charset="-122"/>
                <a:ea typeface="微软雅黑" panose="020B0503020204020204" pitchFamily="34" charset="-122"/>
              </a:rPr>
              <a:t>函数值域为：（</a:t>
            </a:r>
            <a:r>
              <a:rPr lang="en-US" altLang="zh-CN" b="1" dirty="0">
                <a:solidFill>
                  <a:srgbClr val="0070C0"/>
                </a:solidFill>
                <a:latin typeface="微软雅黑" panose="020B0503020204020204" pitchFamily="34" charset="-122"/>
                <a:ea typeface="微软雅黑" panose="020B0503020204020204" pitchFamily="34" charset="-122"/>
              </a:rPr>
              <a:t>0</a:t>
            </a:r>
            <a:r>
              <a:rPr lang="zh-CN" altLang="en-US" b="1" dirty="0">
                <a:solidFill>
                  <a:srgbClr val="0070C0"/>
                </a:solidFill>
                <a:latin typeface="微软雅黑" panose="020B0503020204020204" pitchFamily="34" charset="-122"/>
                <a:ea typeface="微软雅黑" panose="020B0503020204020204" pitchFamily="34" charset="-122"/>
              </a:rPr>
              <a:t>，</a:t>
            </a:r>
            <a:r>
              <a:rPr lang="en-US" altLang="zh-CN" b="1" dirty="0">
                <a:solidFill>
                  <a:srgbClr val="0070C0"/>
                </a:solidFill>
                <a:latin typeface="微软雅黑" panose="020B0503020204020204" pitchFamily="34" charset="-122"/>
                <a:ea typeface="微软雅黑" panose="020B0503020204020204" pitchFamily="34" charset="-122"/>
              </a:rPr>
              <a:t>1</a:t>
            </a:r>
            <a:r>
              <a:rPr lang="zh-CN" altLang="en-US" b="1" dirty="0">
                <a:solidFill>
                  <a:srgbClr val="0070C0"/>
                </a:solidFill>
                <a:latin typeface="微软雅黑" panose="020B0503020204020204" pitchFamily="34" charset="-122"/>
                <a:ea typeface="微软雅黑" panose="020B0503020204020204" pitchFamily="34" charset="-122"/>
              </a:rPr>
              <a:t>）；</a:t>
            </a:r>
            <a:r>
              <a:rPr lang="en-US" altLang="zh-CN" b="1" dirty="0">
                <a:solidFill>
                  <a:srgbClr val="0070C0"/>
                </a:solidFill>
                <a:latin typeface="微软雅黑" panose="020B0503020204020204" pitchFamily="34" charset="-122"/>
                <a:ea typeface="微软雅黑" panose="020B0503020204020204" pitchFamily="34" charset="-122"/>
              </a:rPr>
              <a:t>2</a:t>
            </a:r>
            <a:r>
              <a:rPr lang="zh-CN" altLang="en-US" b="1" dirty="0">
                <a:solidFill>
                  <a:srgbClr val="0070C0"/>
                </a:solidFill>
                <a:latin typeface="微软雅黑" panose="020B0503020204020204" pitchFamily="34" charset="-122"/>
                <a:ea typeface="微软雅黑" panose="020B0503020204020204" pitchFamily="34" charset="-122"/>
              </a:rPr>
              <a:t>）需要</a:t>
            </a:r>
            <a:r>
              <a:rPr lang="en-US" altLang="zh-CN" b="1" dirty="0">
                <a:solidFill>
                  <a:srgbClr val="0070C0"/>
                </a:solidFill>
                <a:latin typeface="微软雅黑" panose="020B0503020204020204" pitchFamily="34" charset="-122"/>
                <a:ea typeface="微软雅黑" panose="020B0503020204020204" pitchFamily="34" charset="-122"/>
              </a:rPr>
              <a:t>X</a:t>
            </a:r>
            <a:r>
              <a:rPr lang="zh-CN" altLang="en-US" b="1" dirty="0">
                <a:solidFill>
                  <a:srgbClr val="0070C0"/>
                </a:solidFill>
                <a:latin typeface="微软雅黑" panose="020B0503020204020204" pitchFamily="34" charset="-122"/>
                <a:ea typeface="微软雅黑" panose="020B0503020204020204" pitchFamily="34" charset="-122"/>
              </a:rPr>
              <a:t>各维度叠加和在</a:t>
            </a:r>
            <a:r>
              <a:rPr lang="en-US" altLang="zh-CN" b="1" dirty="0">
                <a:solidFill>
                  <a:srgbClr val="0070C0"/>
                </a:solidFill>
                <a:latin typeface="微软雅黑" panose="020B0503020204020204" pitchFamily="34" charset="-122"/>
                <a:ea typeface="微软雅黑" panose="020B0503020204020204" pitchFamily="34" charset="-122"/>
              </a:rPr>
              <a:t>0</a:t>
            </a:r>
            <a:r>
              <a:rPr lang="zh-CN" altLang="en-US" b="1" dirty="0">
                <a:solidFill>
                  <a:srgbClr val="0070C0"/>
                </a:solidFill>
                <a:latin typeface="微软雅黑" panose="020B0503020204020204" pitchFamily="34" charset="-122"/>
                <a:ea typeface="微软雅黑" panose="020B0503020204020204" pitchFamily="34" charset="-122"/>
              </a:rPr>
              <a:t>附近变化幅度比较大，并且是非线性的变化。而在很大或很小的时候，几乎不变化，这是基于概率的一种认识与需要。感性的一个例子，想想你学习努力的程度与从</a:t>
            </a:r>
            <a:r>
              <a:rPr lang="en-US" altLang="zh-CN" b="1" dirty="0">
                <a:solidFill>
                  <a:srgbClr val="0070C0"/>
                </a:solidFill>
                <a:latin typeface="微软雅黑" panose="020B0503020204020204" pitchFamily="34" charset="-122"/>
                <a:ea typeface="微软雅黑" panose="020B0503020204020204" pitchFamily="34" charset="-122"/>
              </a:rPr>
              <a:t>60</a:t>
            </a:r>
            <a:r>
              <a:rPr lang="zh-CN" altLang="en-US" b="1" dirty="0">
                <a:solidFill>
                  <a:srgbClr val="0070C0"/>
                </a:solidFill>
                <a:latin typeface="微软雅黑" panose="020B0503020204020204" pitchFamily="34" charset="-122"/>
                <a:ea typeface="微软雅黑" panose="020B0503020204020204" pitchFamily="34" charset="-122"/>
              </a:rPr>
              <a:t>分提高到</a:t>
            </a:r>
            <a:r>
              <a:rPr lang="en-US" altLang="zh-CN" b="1" dirty="0">
                <a:solidFill>
                  <a:srgbClr val="0070C0"/>
                </a:solidFill>
                <a:latin typeface="微软雅黑" panose="020B0503020204020204" pitchFamily="34" charset="-122"/>
                <a:ea typeface="微软雅黑" panose="020B0503020204020204" pitchFamily="34" charset="-122"/>
              </a:rPr>
              <a:t>80</a:t>
            </a:r>
            <a:r>
              <a:rPr lang="zh-CN" altLang="en-US" b="1" dirty="0">
                <a:solidFill>
                  <a:srgbClr val="0070C0"/>
                </a:solidFill>
                <a:latin typeface="微软雅黑" panose="020B0503020204020204" pitchFamily="34" charset="-122"/>
                <a:ea typeface="微软雅黑" panose="020B0503020204020204" pitchFamily="34" charset="-122"/>
              </a:rPr>
              <a:t>分和</a:t>
            </a:r>
            <a:r>
              <a:rPr lang="en-US" altLang="zh-CN" b="1" dirty="0">
                <a:solidFill>
                  <a:srgbClr val="0070C0"/>
                </a:solidFill>
                <a:latin typeface="微软雅黑" panose="020B0503020204020204" pitchFamily="34" charset="-122"/>
                <a:ea typeface="微软雅黑" panose="020B0503020204020204" pitchFamily="34" charset="-122"/>
              </a:rPr>
              <a:t>80</a:t>
            </a:r>
            <a:r>
              <a:rPr lang="zh-CN" altLang="en-US" b="1" dirty="0">
                <a:solidFill>
                  <a:srgbClr val="0070C0"/>
                </a:solidFill>
                <a:latin typeface="微软雅黑" panose="020B0503020204020204" pitchFamily="34" charset="-122"/>
                <a:ea typeface="微软雅黑" panose="020B0503020204020204" pitchFamily="34" charset="-122"/>
              </a:rPr>
              <a:t>提高到</a:t>
            </a:r>
            <a:r>
              <a:rPr lang="en-US" altLang="zh-CN" b="1" dirty="0">
                <a:solidFill>
                  <a:srgbClr val="0070C0"/>
                </a:solidFill>
                <a:latin typeface="微软雅黑" panose="020B0503020204020204" pitchFamily="34" charset="-122"/>
                <a:ea typeface="微软雅黑" panose="020B0503020204020204" pitchFamily="34" charset="-122"/>
              </a:rPr>
              <a:t>100</a:t>
            </a:r>
            <a:r>
              <a:rPr lang="zh-CN" altLang="en-US" b="1" dirty="0">
                <a:solidFill>
                  <a:srgbClr val="0070C0"/>
                </a:solidFill>
                <a:latin typeface="微软雅黑" panose="020B0503020204020204" pitchFamily="34" charset="-122"/>
                <a:ea typeface="微软雅黑" panose="020B0503020204020204" pitchFamily="34" charset="-122"/>
              </a:rPr>
              <a:t>分并不是线性的。（</a:t>
            </a:r>
            <a:r>
              <a:rPr lang="en-US" altLang="zh-CN" b="1" dirty="0">
                <a:solidFill>
                  <a:srgbClr val="0070C0"/>
                </a:solidFill>
                <a:latin typeface="微软雅黑" panose="020B0503020204020204" pitchFamily="34" charset="-122"/>
                <a:ea typeface="微软雅黑" panose="020B0503020204020204" pitchFamily="34" charset="-122"/>
              </a:rPr>
              <a:t>3</a:t>
            </a:r>
            <a:r>
              <a:rPr lang="zh-CN" altLang="en-US" b="1" dirty="0">
                <a:solidFill>
                  <a:srgbClr val="0070C0"/>
                </a:solidFill>
                <a:latin typeface="微软雅黑" panose="020B0503020204020204" pitchFamily="34" charset="-122"/>
                <a:ea typeface="微软雅黑" panose="020B0503020204020204" pitchFamily="34" charset="-122"/>
              </a:rPr>
              <a:t>）这个关系的公式要在之后形成的</a:t>
            </a:r>
            <a:r>
              <a:rPr lang="en-US" altLang="zh-CN" b="1" dirty="0">
                <a:solidFill>
                  <a:srgbClr val="0070C0"/>
                </a:solidFill>
                <a:latin typeface="微软雅黑" panose="020B0503020204020204" pitchFamily="34" charset="-122"/>
                <a:ea typeface="微软雅黑" panose="020B0503020204020204" pitchFamily="34" charset="-122"/>
              </a:rPr>
              <a:t>cost function</a:t>
            </a:r>
            <a:r>
              <a:rPr lang="zh-CN" altLang="en-US" b="1" dirty="0">
                <a:solidFill>
                  <a:srgbClr val="0070C0"/>
                </a:solidFill>
                <a:latin typeface="微软雅黑" panose="020B0503020204020204" pitchFamily="34" charset="-122"/>
                <a:ea typeface="微软雅黑" panose="020B0503020204020204" pitchFamily="34" charset="-122"/>
              </a:rPr>
              <a:t>是凸函数。</a:t>
            </a:r>
            <a:endParaRPr lang="zh-CN" altLang="en-US" b="1"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文本框 4"/>
          <p:cNvSpPr txBox="1">
            <a:spLocks noChangeArrowheads="1"/>
          </p:cNvSpPr>
          <p:nvPr/>
        </p:nvSpPr>
        <p:spPr bwMode="auto">
          <a:xfrm>
            <a:off x="385763" y="628650"/>
            <a:ext cx="2735263" cy="830263"/>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决策模型：</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1987" name="矩形 6"/>
          <p:cNvSpPr/>
          <p:nvPr/>
        </p:nvSpPr>
        <p:spPr>
          <a:xfrm>
            <a:off x="1069975" y="1436688"/>
            <a:ext cx="4572000" cy="430212"/>
          </a:xfrm>
          <a:prstGeom prst="rect">
            <a:avLst/>
          </a:prstGeom>
          <a:noFill/>
          <a:ln w="9525">
            <a:noFill/>
          </a:ln>
        </p:spPr>
        <p:txBody>
          <a:bodyPr anchor="t" anchorCtr="0">
            <a:spAutoFit/>
          </a:bodyPr>
          <a:p>
            <a:r>
              <a:rPr lang="zh-CN" altLang="en-US" sz="2200" b="1" dirty="0">
                <a:solidFill>
                  <a:srgbClr val="0070C0"/>
                </a:solidFill>
                <a:latin typeface="微软雅黑" panose="020B0503020204020204" pitchFamily="34" charset="-122"/>
                <a:ea typeface="微软雅黑" panose="020B0503020204020204" pitchFamily="34" charset="-122"/>
              </a:rPr>
              <a:t>对于输入样本</a:t>
            </a:r>
            <a:r>
              <a:rPr lang="en-US" altLang="zh-CN" sz="2200" b="1" dirty="0">
                <a:solidFill>
                  <a:srgbClr val="0070C0"/>
                </a:solidFill>
                <a:latin typeface="微软雅黑" panose="020B0503020204020204" pitchFamily="34" charset="-122"/>
                <a:ea typeface="微软雅黑" panose="020B0503020204020204" pitchFamily="34" charset="-122"/>
              </a:rPr>
              <a:t>X</a:t>
            </a:r>
            <a:r>
              <a:rPr lang="zh-CN" altLang="en-US" sz="2200" b="1" dirty="0">
                <a:solidFill>
                  <a:srgbClr val="0070C0"/>
                </a:solidFill>
                <a:latin typeface="微软雅黑" panose="020B0503020204020204" pitchFamily="34" charset="-122"/>
                <a:ea typeface="微软雅黑" panose="020B0503020204020204" pitchFamily="34" charset="-122"/>
              </a:rPr>
              <a:t>，输出</a:t>
            </a:r>
            <a:r>
              <a:rPr lang="en-US" altLang="zh-CN" sz="2200" b="1" dirty="0">
                <a:solidFill>
                  <a:srgbClr val="0070C0"/>
                </a:solidFill>
                <a:latin typeface="微软雅黑" panose="020B0503020204020204" pitchFamily="34" charset="-122"/>
                <a:ea typeface="微软雅黑" panose="020B0503020204020204" pitchFamily="34" charset="-122"/>
              </a:rPr>
              <a:t>y=1</a:t>
            </a:r>
            <a:r>
              <a:rPr lang="zh-CN" altLang="en-US" sz="2200" b="1" dirty="0">
                <a:solidFill>
                  <a:srgbClr val="0070C0"/>
                </a:solidFill>
                <a:latin typeface="微软雅黑" panose="020B0503020204020204" pitchFamily="34" charset="-122"/>
                <a:ea typeface="微软雅黑" panose="020B0503020204020204" pitchFamily="34" charset="-122"/>
              </a:rPr>
              <a:t>的概率为：</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sp>
        <p:nvSpPr>
          <p:cNvPr id="41988" name="AutoShape 5" descr="https://images0.cnblogs.com/blog/703272/201412/171730379848522.png"/>
          <p:cNvSpPr>
            <a:spLocks noChangeAspect="1"/>
          </p:cNvSpPr>
          <p:nvPr/>
        </p:nvSpPr>
        <p:spPr>
          <a:xfrm>
            <a:off x="144463" y="-144462"/>
            <a:ext cx="304800" cy="304800"/>
          </a:xfrm>
          <a:prstGeom prst="rect">
            <a:avLst/>
          </a:prstGeom>
          <a:noFill/>
          <a:ln w="9525">
            <a:noFill/>
          </a:ln>
        </p:spPr>
        <p:txBody>
          <a:bodyPr anchor="t" anchorCtr="0"/>
          <a:p>
            <a:endParaRPr lang="zh-CN" altLang="en-US" dirty="0">
              <a:latin typeface="Calibri" panose="020F0502020204030204" pitchFamily="34" charset="0"/>
              <a:ea typeface="宋体" panose="02010600030101010101" pitchFamily="2" charset="-122"/>
            </a:endParaRPr>
          </a:p>
        </p:txBody>
      </p:sp>
      <p:sp>
        <p:nvSpPr>
          <p:cNvPr id="41989" name="矩形 9"/>
          <p:cNvSpPr/>
          <p:nvPr/>
        </p:nvSpPr>
        <p:spPr>
          <a:xfrm>
            <a:off x="500063" y="1908175"/>
            <a:ext cx="4572000" cy="430213"/>
          </a:xfrm>
          <a:prstGeom prst="rect">
            <a:avLst/>
          </a:prstGeom>
          <a:noFill/>
          <a:ln w="9525">
            <a:noFill/>
          </a:ln>
        </p:spPr>
        <p:txBody>
          <a:bodyPr anchor="t" anchorCtr="0">
            <a:spAutoFit/>
          </a:bodyPr>
          <a:p>
            <a:r>
              <a:rPr lang="zh-CN" altLang="en-US" sz="2200" b="1" dirty="0">
                <a:solidFill>
                  <a:srgbClr val="0070C0"/>
                </a:solidFill>
                <a:latin typeface="微软雅黑" panose="020B0503020204020204" pitchFamily="34" charset="-122"/>
                <a:ea typeface="微软雅黑" panose="020B0503020204020204" pitchFamily="34" charset="-122"/>
              </a:rPr>
              <a:t>输出</a:t>
            </a:r>
            <a:r>
              <a:rPr lang="en-US" altLang="zh-CN" sz="2200" b="1" dirty="0">
                <a:solidFill>
                  <a:srgbClr val="0070C0"/>
                </a:solidFill>
                <a:latin typeface="微软雅黑" panose="020B0503020204020204" pitchFamily="34" charset="-122"/>
                <a:ea typeface="微软雅黑" panose="020B0503020204020204" pitchFamily="34" charset="-122"/>
              </a:rPr>
              <a:t>y=0</a:t>
            </a:r>
            <a:r>
              <a:rPr lang="zh-CN" altLang="en-US" sz="2200" b="1" dirty="0">
                <a:solidFill>
                  <a:srgbClr val="0070C0"/>
                </a:solidFill>
                <a:latin typeface="微软雅黑" panose="020B0503020204020204" pitchFamily="34" charset="-122"/>
                <a:ea typeface="微软雅黑" panose="020B0503020204020204" pitchFamily="34" charset="-122"/>
              </a:rPr>
              <a:t>的概率为：</a:t>
            </a:r>
            <a:r>
              <a:rPr lang="en-US" altLang="zh-CN" b="1" dirty="0">
                <a:latin typeface="微软雅黑" panose="020B0503020204020204" pitchFamily="34" charset="-122"/>
                <a:ea typeface="微软雅黑" panose="020B0503020204020204" pitchFamily="34" charset="-122"/>
              </a:rPr>
              <a:t>1-P(y=1|X)</a:t>
            </a:r>
            <a:endParaRPr lang="zh-CN" altLang="en-US" b="1" dirty="0">
              <a:latin typeface="微软雅黑" panose="020B0503020204020204" pitchFamily="34" charset="-122"/>
              <a:ea typeface="微软雅黑" panose="020B0503020204020204" pitchFamily="34" charset="-122"/>
            </a:endParaRPr>
          </a:p>
        </p:txBody>
      </p:sp>
      <p:sp>
        <p:nvSpPr>
          <p:cNvPr id="41990" name="Rectangle 11"/>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pic>
        <p:nvPicPr>
          <p:cNvPr id="41991" name="Picture 10"/>
          <p:cNvPicPr>
            <a:picLocks noChangeAspect="1"/>
          </p:cNvPicPr>
          <p:nvPr/>
        </p:nvPicPr>
        <p:blipFill>
          <a:blip r:embed="rId1">
            <a:clrChange>
              <a:clrFrom>
                <a:srgbClr val="FFFFFF"/>
              </a:clrFrom>
              <a:clrTo>
                <a:srgbClr val="FFFFFF">
                  <a:alpha val="0"/>
                </a:srgbClr>
              </a:clrTo>
            </a:clrChange>
          </a:blip>
          <a:stretch>
            <a:fillRect/>
          </a:stretch>
        </p:blipFill>
        <p:spPr>
          <a:xfrm>
            <a:off x="5813425" y="1371600"/>
            <a:ext cx="2462213" cy="561975"/>
          </a:xfrm>
          <a:prstGeom prst="rect">
            <a:avLst/>
          </a:prstGeom>
          <a:noFill/>
          <a:ln w="9525">
            <a:noFill/>
          </a:ln>
        </p:spPr>
      </p:pic>
      <p:sp>
        <p:nvSpPr>
          <p:cNvPr id="14" name="文本框 4"/>
          <p:cNvSpPr txBox="1">
            <a:spLocks noChangeArrowheads="1"/>
          </p:cNvSpPr>
          <p:nvPr/>
        </p:nvSpPr>
        <p:spPr bwMode="auto">
          <a:xfrm>
            <a:off x="395288" y="2609850"/>
            <a:ext cx="6089650" cy="830263"/>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目标函数（</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对数最大似然函数</a:t>
            </a: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1993" name="Rectangle 13"/>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41994" name="Rectangle 14"/>
          <p:cNvSpPr/>
          <p:nvPr/>
        </p:nvSpPr>
        <p:spPr>
          <a:xfrm>
            <a:off x="0" y="1143000"/>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sp>
        <p:nvSpPr>
          <p:cNvPr id="41995" name="Rectangle 16"/>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41996" name="Rectangle 17"/>
          <p:cNvSpPr/>
          <p:nvPr/>
        </p:nvSpPr>
        <p:spPr>
          <a:xfrm>
            <a:off x="0" y="1143000"/>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sp>
        <p:nvSpPr>
          <p:cNvPr id="21" name="文本框 4"/>
          <p:cNvSpPr txBox="1">
            <a:spLocks noChangeArrowheads="1"/>
          </p:cNvSpPr>
          <p:nvPr/>
        </p:nvSpPr>
        <p:spPr bwMode="auto">
          <a:xfrm>
            <a:off x="503238" y="4908550"/>
            <a:ext cx="2735263" cy="719138"/>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学习算法：</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1998" name="Rectangle 19"/>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41999" name="Rectangle 21"/>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pic>
        <p:nvPicPr>
          <p:cNvPr id="42000" name="Picture 20"/>
          <p:cNvPicPr>
            <a:picLocks noChangeAspect="1"/>
          </p:cNvPicPr>
          <p:nvPr/>
        </p:nvPicPr>
        <p:blipFill>
          <a:blip r:embed="rId2">
            <a:clrChange>
              <a:clrFrom>
                <a:srgbClr val="FFFFFF"/>
              </a:clrFrom>
              <a:clrTo>
                <a:srgbClr val="FFFFFF">
                  <a:alpha val="0"/>
                </a:srgbClr>
              </a:clrTo>
            </a:clrChange>
          </a:blip>
          <a:stretch>
            <a:fillRect/>
          </a:stretch>
        </p:blipFill>
        <p:spPr>
          <a:xfrm>
            <a:off x="1098550" y="3422650"/>
            <a:ext cx="6137275" cy="771525"/>
          </a:xfrm>
          <a:prstGeom prst="rect">
            <a:avLst/>
          </a:prstGeom>
          <a:noFill/>
          <a:ln w="9525">
            <a:noFill/>
          </a:ln>
        </p:spPr>
      </p:pic>
      <p:sp>
        <p:nvSpPr>
          <p:cNvPr id="42001" name="Rectangle 23"/>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42002" name="Rectangle 25"/>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pic>
        <p:nvPicPr>
          <p:cNvPr id="28692" name="Picture 2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90625" y="4462463"/>
            <a:ext cx="6370638" cy="663575"/>
          </a:xfrm>
          <a:prstGeom prst="rect">
            <a:avLst/>
          </a:prstGeom>
          <a:solidFill>
            <a:schemeClr val="accent6">
              <a:lumMod val="20000"/>
              <a:lumOff val="80000"/>
            </a:schemeClr>
          </a:solidFill>
          <a:ln w="9525">
            <a:noFill/>
            <a:miter lim="800000"/>
            <a:headEnd/>
            <a:tailEnd/>
          </a:ln>
        </p:spPr>
      </p:pic>
      <p:sp>
        <p:nvSpPr>
          <p:cNvPr id="42004" name="Rectangle 27"/>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42005" name="Rectangle 28"/>
          <p:cNvSpPr/>
          <p:nvPr/>
        </p:nvSpPr>
        <p:spPr>
          <a:xfrm>
            <a:off x="0" y="1143000"/>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sp>
        <p:nvSpPr>
          <p:cNvPr id="2" name="右弧形箭头 1"/>
          <p:cNvSpPr/>
          <p:nvPr/>
        </p:nvSpPr>
        <p:spPr>
          <a:xfrm rot="1140000">
            <a:off x="7358063" y="4962525"/>
            <a:ext cx="538163" cy="1238250"/>
          </a:xfrm>
          <a:prstGeom prst="curved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3" name="右弧形箭头 2"/>
          <p:cNvSpPr/>
          <p:nvPr/>
        </p:nvSpPr>
        <p:spPr>
          <a:xfrm rot="480000">
            <a:off x="7793038" y="1862138"/>
            <a:ext cx="538163" cy="3024188"/>
          </a:xfrm>
          <a:prstGeom prst="curved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4" name="文本框 3"/>
          <p:cNvSpPr txBox="1"/>
          <p:nvPr/>
        </p:nvSpPr>
        <p:spPr>
          <a:xfrm>
            <a:off x="8361363" y="3546475"/>
            <a:ext cx="639763" cy="368300"/>
          </a:xfrm>
          <a:prstGeom prst="rect">
            <a:avLst/>
          </a:prstGeom>
          <a:solidFill>
            <a:schemeClr val="accent6">
              <a:lumMod val="20000"/>
              <a:lumOff val="80000"/>
            </a:schemeClr>
          </a:solidFill>
        </p:spPr>
        <p:txBody>
          <a:bodyPr wrap="non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代入</a:t>
            </a:r>
            <a:endParaRPr lang="zh-CN" altLang="en-US" b="1" noProof="1" dirty="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083550" y="5286375"/>
            <a:ext cx="639763" cy="368300"/>
          </a:xfrm>
          <a:prstGeom prst="rect">
            <a:avLst/>
          </a:prstGeom>
          <a:solidFill>
            <a:schemeClr val="accent6">
              <a:lumMod val="20000"/>
              <a:lumOff val="80000"/>
            </a:schemeClr>
          </a:solidFill>
        </p:spPr>
        <p:txBody>
          <a:bodyPr wrap="non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推导</a:t>
            </a:r>
            <a:endParaRPr lang="zh-CN" altLang="en-US" b="1" noProof="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42010" name="对象 6">
            <a:hlinkClick r:id="" action="ppaction://ole?verb="/>
          </p:cNvPr>
          <p:cNvGraphicFramePr>
            <a:graphicFrameLocks noChangeAspect="1"/>
          </p:cNvGraphicFramePr>
          <p:nvPr/>
        </p:nvGraphicFramePr>
        <p:xfrm>
          <a:off x="1096963" y="5718175"/>
          <a:ext cx="5699125" cy="901700"/>
        </p:xfrm>
        <a:graphic>
          <a:graphicData uri="http://schemas.openxmlformats.org/presentationml/2006/ole">
            <mc:AlternateContent xmlns:mc="http://schemas.openxmlformats.org/markup-compatibility/2006">
              <mc:Choice xmlns:v="urn:schemas-microsoft-com:vml" Requires="v">
                <p:oleObj spid="_x0000_s3082" name="" r:id="rId4" imgW="2946400" imgH="431800" progId="Equation.KSEE3">
                  <p:embed/>
                </p:oleObj>
              </mc:Choice>
              <mc:Fallback>
                <p:oleObj name="" r:id="rId4" imgW="2946400" imgH="431800" progId="Equation.KSEE3">
                  <p:embed/>
                  <p:pic>
                    <p:nvPicPr>
                      <p:cNvPr id="0" name="图片 3081"/>
                      <p:cNvPicPr/>
                      <p:nvPr/>
                    </p:nvPicPr>
                    <p:blipFill>
                      <a:blip r:embed="rId5"/>
                      <a:stretch>
                        <a:fillRect/>
                      </a:stretch>
                    </p:blipFill>
                    <p:spPr>
                      <a:xfrm>
                        <a:off x="1096963" y="5718175"/>
                        <a:ext cx="5699125" cy="901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92"/>
                                        </p:tgtEl>
                                        <p:attrNameLst>
                                          <p:attrName>style.visibility</p:attrName>
                                        </p:attrNameLst>
                                      </p:cBhvr>
                                      <p:to>
                                        <p:strVal val="visible"/>
                                      </p:to>
                                    </p:set>
                                    <p:animEffect transition="in" filter="fade">
                                      <p:cBhvr>
                                        <p:cTn id="7" dur="2000"/>
                                        <p:tgtEl>
                                          <p:spTgt spid="28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Logist回归分类</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384300" y="1296035"/>
            <a:ext cx="6074410" cy="3538212"/>
          </a:xfrm>
          <a:prstGeom prst="rect">
            <a:avLst/>
          </a:prstGeom>
          <a:noFill/>
          <a:ln w="9525">
            <a:noFill/>
          </a:ln>
        </p:spPr>
        <p:txBody>
          <a:bodyPr wrap="square">
            <a:spAutoFit/>
          </a:bodyPr>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sigmoid函数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en-US" altLang="zh-CN"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a:t>
            </a:r>
            <a:r>
              <a:rPr lang="en-US" altLang="zh-CN" sz="28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与线性</a:t>
            </a:r>
            <a:r>
              <a:rPr lang="zh-CN" altLang="en-US" sz="28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分类与回归函数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a:t>
            </a:r>
            <a:r>
              <a:rPr kumimoji="0" lang="en-US" altLang="zh-CN"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python</a:t>
            </a: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实现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框 4"/>
          <p:cNvSpPr txBox="1"/>
          <p:nvPr/>
        </p:nvSpPr>
        <p:spPr>
          <a:xfrm>
            <a:off x="495300" y="733425"/>
            <a:ext cx="8153400" cy="2306638"/>
          </a:xfrm>
          <a:prstGeom prst="rect">
            <a:avLst/>
          </a:prstGeom>
          <a:noFill/>
          <a:ln w="9525">
            <a:noFill/>
          </a:ln>
        </p:spPr>
        <p:txBody>
          <a:bodyPr>
            <a:spAutoFit/>
          </a:bodyPr>
          <a:lstStyle/>
          <a:p>
            <a:pPr marR="0" defTabSz="914400">
              <a:lnSpc>
                <a:spcPct val="150000"/>
              </a:lnSpc>
              <a:buClrTx/>
              <a:buSzTx/>
              <a:defRPr/>
            </a:pPr>
            <a:r>
              <a:rPr kumimoji="0" lang="zh-CN" altLang="en-US" sz="24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线性判别函数</a:t>
            </a:r>
            <a:endParaRPr kumimoji="0" lang="zh-CN" altLang="en-US" sz="24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a:p>
            <a:pPr marL="342900" marR="0" indent="-342900" defTabSz="914400">
              <a:lnSpc>
                <a:spcPct val="150000"/>
              </a:lnSpc>
              <a:buClrTx/>
              <a:buSzTx/>
              <a:buFont typeface="Wingdings" panose="05000000000000000000" charset="0"/>
              <a:buChar char=""/>
              <a:defRPr/>
            </a:pPr>
            <a:r>
              <a:rPr kumimoji="0" lang="zh-CN" altLang="en-US" sz="24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Occam剃刀原则：如无必要，勿增实体。</a:t>
            </a:r>
            <a:endParaRPr kumimoji="0" lang="zh-CN" altLang="en-US" sz="24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a:p>
            <a:pPr marL="342900" marR="0" indent="-342900" defTabSz="914400">
              <a:lnSpc>
                <a:spcPct val="150000"/>
              </a:lnSpc>
              <a:buClrTx/>
              <a:buSzTx/>
              <a:buFont typeface="Wingdings" panose="05000000000000000000" charset="0"/>
              <a:buChar char=""/>
              <a:defRPr/>
            </a:pPr>
            <a:r>
              <a:rPr kumimoji="0" lang="zh-CN" altLang="en-US" sz="24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线性模型直观、易学习，识别速度快，识别结果易解释。</a:t>
            </a:r>
            <a:endParaRPr kumimoji="0" lang="zh-CN" altLang="en-US" sz="24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a:p>
            <a:pPr marL="342900" marR="0" indent="-342900" defTabSz="914400">
              <a:lnSpc>
                <a:spcPct val="150000"/>
              </a:lnSpc>
              <a:buClrTx/>
              <a:buSzTx/>
              <a:buFont typeface="Wingdings" panose="05000000000000000000" charset="0"/>
              <a:buChar char=""/>
              <a:defRPr/>
            </a:pPr>
            <a:r>
              <a:rPr kumimoji="0" lang="zh-CN" altLang="en-US" sz="24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许多强大的非线性模型是在线性模型的基础上建立起来的。</a:t>
            </a:r>
            <a:endParaRPr kumimoji="0" lang="zh-CN" altLang="en-US" sz="24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逻辑回归与线性判别函数</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4035" name="文本框 1"/>
          <p:cNvSpPr txBox="1"/>
          <p:nvPr/>
        </p:nvSpPr>
        <p:spPr>
          <a:xfrm>
            <a:off x="495300" y="3519488"/>
            <a:ext cx="2305050" cy="460375"/>
          </a:xfrm>
          <a:prstGeom prst="rect">
            <a:avLst/>
          </a:prstGeom>
          <a:noFill/>
          <a:ln w="9525">
            <a:noFill/>
          </a:ln>
        </p:spPr>
        <p:txBody>
          <a:bodyPr wrap="square" anchor="t" anchorCtr="0">
            <a:spAutoFit/>
          </a:bodyPr>
          <a:p>
            <a:r>
              <a:rPr lang="zh-CN" altLang="en-US" sz="2400" b="1">
                <a:solidFill>
                  <a:srgbClr val="000099"/>
                </a:solidFill>
                <a:latin typeface="微软雅黑" panose="020B0503020204020204" pitchFamily="34" charset="-122"/>
                <a:ea typeface="微软雅黑" panose="020B0503020204020204" pitchFamily="34" charset="-122"/>
              </a:rPr>
              <a:t>逻辑回归模型：</a:t>
            </a:r>
            <a:endParaRPr lang="zh-CN" altLang="en-US" sz="2400" b="1">
              <a:solidFill>
                <a:srgbClr val="000099"/>
              </a:solidFill>
              <a:latin typeface="微软雅黑" panose="020B0503020204020204" pitchFamily="34" charset="-122"/>
              <a:ea typeface="微软雅黑" panose="020B0503020204020204" pitchFamily="34" charset="-122"/>
            </a:endParaRPr>
          </a:p>
        </p:txBody>
      </p:sp>
      <p:graphicFrame>
        <p:nvGraphicFramePr>
          <p:cNvPr id="44036" name="对象 2">
            <a:hlinkClick r:id="" action="ppaction://ole?verb="/>
          </p:cNvPr>
          <p:cNvGraphicFramePr>
            <a:graphicFrameLocks noChangeAspect="1"/>
          </p:cNvGraphicFramePr>
          <p:nvPr/>
        </p:nvGraphicFramePr>
        <p:xfrm>
          <a:off x="2738438" y="3438525"/>
          <a:ext cx="2619375" cy="696913"/>
        </p:xfrm>
        <a:graphic>
          <a:graphicData uri="http://schemas.openxmlformats.org/presentationml/2006/ole">
            <mc:AlternateContent xmlns:mc="http://schemas.openxmlformats.org/markup-compatibility/2006">
              <mc:Choice xmlns:v="urn:schemas-microsoft-com:vml" Requires="v">
                <p:oleObj spid="_x0000_s3084" name="" r:id="rId1" imgW="1625600" imgH="431800" progId="Equation.KSEE3">
                  <p:embed/>
                </p:oleObj>
              </mc:Choice>
              <mc:Fallback>
                <p:oleObj name="" r:id="rId1" imgW="1625600" imgH="431800" progId="Equation.KSEE3">
                  <p:embed/>
                  <p:pic>
                    <p:nvPicPr>
                      <p:cNvPr id="0" name="图片 3083"/>
                      <p:cNvPicPr/>
                      <p:nvPr/>
                    </p:nvPicPr>
                    <p:blipFill>
                      <a:blip r:embed="rId2"/>
                      <a:stretch>
                        <a:fillRect/>
                      </a:stretch>
                    </p:blipFill>
                    <p:spPr>
                      <a:xfrm>
                        <a:off x="2738438" y="3438525"/>
                        <a:ext cx="2619375" cy="696913"/>
                      </a:xfrm>
                      <a:prstGeom prst="rect">
                        <a:avLst/>
                      </a:prstGeom>
                      <a:noFill/>
                      <a:ln w="38100">
                        <a:noFill/>
                        <a:miter/>
                      </a:ln>
                    </p:spPr>
                  </p:pic>
                </p:oleObj>
              </mc:Fallback>
            </mc:AlternateContent>
          </a:graphicData>
        </a:graphic>
      </p:graphicFrame>
      <p:sp>
        <p:nvSpPr>
          <p:cNvPr id="4" name="椭圆 3"/>
          <p:cNvSpPr/>
          <p:nvPr/>
        </p:nvSpPr>
        <p:spPr>
          <a:xfrm>
            <a:off x="4251325" y="3438525"/>
            <a:ext cx="1106488" cy="920750"/>
          </a:xfrm>
          <a:prstGeom prst="ellipse">
            <a:avLst/>
          </a:prstGeom>
          <a:noFill/>
          <a:ln w="317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5" name="圆角矩形标注 4"/>
          <p:cNvSpPr/>
          <p:nvPr/>
        </p:nvSpPr>
        <p:spPr>
          <a:xfrm>
            <a:off x="6289675" y="3201988"/>
            <a:ext cx="2644775" cy="595313"/>
          </a:xfrm>
          <a:prstGeom prst="wedgeRoundRectCallout">
            <a:avLst>
              <a:gd name="adj1" fmla="val -84173"/>
              <a:gd name="adj2" fmla="val 75080"/>
              <a:gd name="adj3" fmla="val 16667"/>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r>
              <a:rPr lang="en-US" altLang="zh-CN" strike="noStrike" noProof="1">
                <a:solidFill>
                  <a:srgbClr val="00B050"/>
                </a:solidFill>
                <a:latin typeface="微软雅黑" panose="020B0503020204020204" pitchFamily="34" charset="-122"/>
                <a:ea typeface="微软雅黑" panose="020B0503020204020204" pitchFamily="34" charset="-122"/>
              </a:rPr>
              <a:t>P(y=1|X</a:t>
            </a:r>
            <a:r>
              <a:rPr lang="en-US" altLang="zh-CN" strike="noStrike" baseline="-25000" noProof="1">
                <a:solidFill>
                  <a:srgbClr val="00B050"/>
                </a:solidFill>
                <a:latin typeface="微软雅黑" panose="020B0503020204020204" pitchFamily="34" charset="-122"/>
                <a:ea typeface="微软雅黑" panose="020B0503020204020204" pitchFamily="34" charset="-122"/>
              </a:rPr>
              <a:t>i</a:t>
            </a:r>
            <a:r>
              <a:rPr lang="en-US" altLang="zh-CN" strike="noStrike" noProof="1">
                <a:solidFill>
                  <a:srgbClr val="00B050"/>
                </a:solidFill>
                <a:latin typeface="微软雅黑" panose="020B0503020204020204" pitchFamily="34" charset="-122"/>
                <a:ea typeface="微软雅黑" panose="020B0503020204020204" pitchFamily="34" charset="-122"/>
              </a:rPr>
              <a:t>)&gt;0.5, </a:t>
            </a:r>
            <a:r>
              <a:rPr lang="zh-CN" altLang="en-US" strike="noStrike" noProof="1">
                <a:solidFill>
                  <a:srgbClr val="00B050"/>
                </a:solidFill>
                <a:latin typeface="微软雅黑" panose="020B0503020204020204" pitchFamily="34" charset="-122"/>
                <a:ea typeface="微软雅黑" panose="020B0503020204020204" pitchFamily="34" charset="-122"/>
              </a:rPr>
              <a:t>则</a:t>
            </a:r>
            <a:r>
              <a:rPr lang="en-US" altLang="zh-CN" strike="noStrike" noProof="1">
                <a:solidFill>
                  <a:srgbClr val="00B050"/>
                </a:solidFill>
                <a:latin typeface="微软雅黑" panose="020B0503020204020204" pitchFamily="34" charset="-122"/>
                <a:ea typeface="微软雅黑" panose="020B0503020204020204" pitchFamily="34" charset="-122"/>
              </a:rPr>
              <a:t>y=1</a:t>
            </a:r>
            <a:endParaRPr lang="en-US" altLang="zh-CN" strike="noStrike" noProof="1">
              <a:solidFill>
                <a:srgbClr val="00B050"/>
              </a:solidFill>
              <a:latin typeface="微软雅黑" panose="020B0503020204020204" pitchFamily="34" charset="-122"/>
              <a:ea typeface="微软雅黑" panose="020B0503020204020204" pitchFamily="34" charset="-122"/>
            </a:endParaRPr>
          </a:p>
          <a:p>
            <a:pPr algn="ctr" fontAlgn="base"/>
            <a:r>
              <a:rPr lang="zh-CN" altLang="en-US" strike="noStrike" noProof="1">
                <a:solidFill>
                  <a:srgbClr val="00B050"/>
                </a:solidFill>
                <a:latin typeface="微软雅黑" panose="020B0503020204020204" pitchFamily="34" charset="-122"/>
                <a:ea typeface="微软雅黑" panose="020B0503020204020204" pitchFamily="34" charset="-122"/>
              </a:rPr>
              <a:t>否则，</a:t>
            </a:r>
            <a:r>
              <a:rPr lang="en-US" altLang="zh-CN" strike="noStrike" noProof="1">
                <a:solidFill>
                  <a:srgbClr val="00B050"/>
                </a:solidFill>
                <a:latin typeface="微软雅黑" panose="020B0503020204020204" pitchFamily="34" charset="-122"/>
                <a:ea typeface="微软雅黑" panose="020B0503020204020204" pitchFamily="34" charset="-122"/>
              </a:rPr>
              <a:t>y=0</a:t>
            </a:r>
            <a:endParaRPr lang="en-US" altLang="zh-CN" strike="noStrike" noProof="1">
              <a:solidFill>
                <a:srgbClr val="00B050"/>
              </a:solidFill>
              <a:latin typeface="微软雅黑" panose="020B0503020204020204" pitchFamily="34" charset="-122"/>
              <a:ea typeface="微软雅黑" panose="020B0503020204020204" pitchFamily="34" charset="-122"/>
            </a:endParaRPr>
          </a:p>
        </p:txBody>
      </p:sp>
      <p:sp>
        <p:nvSpPr>
          <p:cNvPr id="6" name="圆角矩形标注 5"/>
          <p:cNvSpPr/>
          <p:nvPr/>
        </p:nvSpPr>
        <p:spPr>
          <a:xfrm>
            <a:off x="5822950" y="4135438"/>
            <a:ext cx="3022600" cy="906463"/>
          </a:xfrm>
          <a:prstGeom prst="wedgeRoundRectCallout">
            <a:avLst>
              <a:gd name="adj1" fmla="val -8550"/>
              <a:gd name="adj2" fmla="val -89565"/>
              <a:gd name="adj3" fmla="val 16667"/>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base"/>
            <a:r>
              <a:rPr lang="en-US" altLang="zh-CN" strike="noStrike" noProof="1">
                <a:solidFill>
                  <a:srgbClr val="00B050"/>
                </a:solidFill>
                <a:latin typeface="微软雅黑" panose="020B0503020204020204" pitchFamily="34" charset="-122"/>
                <a:ea typeface="微软雅黑" panose="020B0503020204020204" pitchFamily="34" charset="-122"/>
              </a:rPr>
              <a:t>P(y=1|X</a:t>
            </a:r>
            <a:r>
              <a:rPr lang="en-US" altLang="zh-CN" strike="noStrike" baseline="-25000" noProof="1">
                <a:solidFill>
                  <a:srgbClr val="00B050"/>
                </a:solidFill>
                <a:latin typeface="微软雅黑" panose="020B0503020204020204" pitchFamily="34" charset="-122"/>
                <a:ea typeface="微软雅黑" panose="020B0503020204020204" pitchFamily="34" charset="-122"/>
              </a:rPr>
              <a:t>i</a:t>
            </a:r>
            <a:r>
              <a:rPr lang="en-US" altLang="zh-CN" strike="noStrike" noProof="1">
                <a:solidFill>
                  <a:srgbClr val="00B050"/>
                </a:solidFill>
                <a:latin typeface="微软雅黑" panose="020B0503020204020204" pitchFamily="34" charset="-122"/>
                <a:ea typeface="微软雅黑" panose="020B0503020204020204" pitchFamily="34" charset="-122"/>
              </a:rPr>
              <a:t>)&gt;0.5, </a:t>
            </a:r>
            <a:r>
              <a:rPr lang="zh-CN" altLang="en-US" strike="noStrike" noProof="1">
                <a:solidFill>
                  <a:srgbClr val="00B050"/>
                </a:solidFill>
                <a:latin typeface="微软雅黑" panose="020B0503020204020204" pitchFamily="34" charset="-122"/>
                <a:ea typeface="微软雅黑" panose="020B0503020204020204" pitchFamily="34" charset="-122"/>
              </a:rPr>
              <a:t>则</a:t>
            </a:r>
            <a:r>
              <a:rPr lang="en-US" altLang="zh-CN" strike="noStrike" noProof="1">
                <a:solidFill>
                  <a:srgbClr val="00B050"/>
                </a:solidFill>
                <a:latin typeface="微软雅黑" panose="020B0503020204020204" pitchFamily="34" charset="-122"/>
                <a:ea typeface="微软雅黑" panose="020B0503020204020204" pitchFamily="34" charset="-122"/>
              </a:rPr>
              <a:t>W</a:t>
            </a:r>
            <a:r>
              <a:rPr lang="en-US" altLang="zh-CN" strike="noStrike" baseline="30000" noProof="1">
                <a:solidFill>
                  <a:srgbClr val="00B050"/>
                </a:solidFill>
                <a:latin typeface="微软雅黑" panose="020B0503020204020204" pitchFamily="34" charset="-122"/>
                <a:ea typeface="微软雅黑" panose="020B0503020204020204" pitchFamily="34" charset="-122"/>
              </a:rPr>
              <a:t>T</a:t>
            </a:r>
            <a:r>
              <a:rPr lang="en-US" altLang="zh-CN" strike="noStrike" noProof="1">
                <a:solidFill>
                  <a:srgbClr val="00B050"/>
                </a:solidFill>
                <a:latin typeface="微软雅黑" panose="020B0503020204020204" pitchFamily="34" charset="-122"/>
                <a:ea typeface="微软雅黑" panose="020B0503020204020204" pitchFamily="34" charset="-122"/>
              </a:rPr>
              <a:t>X</a:t>
            </a:r>
            <a:r>
              <a:rPr lang="en-US" altLang="zh-CN" strike="noStrike" baseline="-25000" noProof="1">
                <a:solidFill>
                  <a:srgbClr val="00B050"/>
                </a:solidFill>
                <a:latin typeface="微软雅黑" panose="020B0503020204020204" pitchFamily="34" charset="-122"/>
                <a:ea typeface="微软雅黑" panose="020B0503020204020204" pitchFamily="34" charset="-122"/>
              </a:rPr>
              <a:t>i</a:t>
            </a:r>
            <a:r>
              <a:rPr lang="en-US" altLang="zh-CN" strike="noStrike" noProof="1">
                <a:solidFill>
                  <a:srgbClr val="00B050"/>
                </a:solidFill>
                <a:latin typeface="微软雅黑" panose="020B0503020204020204" pitchFamily="34" charset="-122"/>
                <a:ea typeface="微软雅黑" panose="020B0503020204020204" pitchFamily="34" charset="-122"/>
              </a:rPr>
              <a:t>&gt;0</a:t>
            </a:r>
            <a:r>
              <a:rPr lang="zh-CN" altLang="en-US" strike="noStrike" noProof="1">
                <a:solidFill>
                  <a:srgbClr val="00B050"/>
                </a:solidFill>
                <a:latin typeface="微软雅黑" panose="020B0503020204020204" pitchFamily="34" charset="-122"/>
                <a:ea typeface="微软雅黑" panose="020B0503020204020204" pitchFamily="34" charset="-122"/>
              </a:rPr>
              <a:t>，</a:t>
            </a:r>
            <a:r>
              <a:rPr lang="en-US" altLang="zh-CN" strike="noStrike" noProof="1">
                <a:solidFill>
                  <a:srgbClr val="00B050"/>
                </a:solidFill>
                <a:latin typeface="微软雅黑" panose="020B0503020204020204" pitchFamily="34" charset="-122"/>
                <a:ea typeface="微软雅黑" panose="020B0503020204020204" pitchFamily="34" charset="-122"/>
              </a:rPr>
              <a:t>X</a:t>
            </a:r>
            <a:r>
              <a:rPr lang="en-US" altLang="zh-CN" strike="noStrike" baseline="-25000" noProof="1">
                <a:solidFill>
                  <a:srgbClr val="00B050"/>
                </a:solidFill>
                <a:latin typeface="微软雅黑" panose="020B0503020204020204" pitchFamily="34" charset="-122"/>
                <a:ea typeface="微软雅黑" panose="020B0503020204020204" pitchFamily="34" charset="-122"/>
              </a:rPr>
              <a:t>i</a:t>
            </a:r>
            <a:r>
              <a:rPr lang="zh-CN" altLang="en-US" strike="noStrike" noProof="1">
                <a:solidFill>
                  <a:srgbClr val="00B050"/>
                </a:solidFill>
                <a:latin typeface="微软雅黑" panose="020B0503020204020204" pitchFamily="34" charset="-122"/>
                <a:ea typeface="微软雅黑" panose="020B0503020204020204" pitchFamily="34" charset="-122"/>
              </a:rPr>
              <a:t>在直线</a:t>
            </a:r>
            <a:r>
              <a:rPr lang="en-US" altLang="zh-CN" strike="noStrike" noProof="1">
                <a:solidFill>
                  <a:srgbClr val="00B050"/>
                </a:solidFill>
                <a:latin typeface="微软雅黑" panose="020B0503020204020204" pitchFamily="34" charset="-122"/>
                <a:ea typeface="微软雅黑" panose="020B0503020204020204" pitchFamily="34" charset="-122"/>
              </a:rPr>
              <a:t>W</a:t>
            </a:r>
            <a:r>
              <a:rPr lang="en-US" altLang="zh-CN" strike="noStrike" baseline="30000" noProof="1">
                <a:solidFill>
                  <a:srgbClr val="00B050"/>
                </a:solidFill>
                <a:latin typeface="微软雅黑" panose="020B0503020204020204" pitchFamily="34" charset="-122"/>
                <a:ea typeface="微软雅黑" panose="020B0503020204020204" pitchFamily="34" charset="-122"/>
              </a:rPr>
              <a:t>T</a:t>
            </a:r>
            <a:r>
              <a:rPr lang="en-US" altLang="zh-CN" strike="noStrike" noProof="1">
                <a:solidFill>
                  <a:srgbClr val="00B050"/>
                </a:solidFill>
                <a:latin typeface="微软雅黑" panose="020B0503020204020204" pitchFamily="34" charset="-122"/>
                <a:ea typeface="微软雅黑" panose="020B0503020204020204" pitchFamily="34" charset="-122"/>
              </a:rPr>
              <a:t>X</a:t>
            </a:r>
            <a:r>
              <a:rPr lang="en-US" altLang="zh-CN" strike="noStrike" baseline="-25000" noProof="1">
                <a:solidFill>
                  <a:srgbClr val="00B050"/>
                </a:solidFill>
                <a:latin typeface="微软雅黑" panose="020B0503020204020204" pitchFamily="34" charset="-122"/>
                <a:ea typeface="微软雅黑" panose="020B0503020204020204" pitchFamily="34" charset="-122"/>
              </a:rPr>
              <a:t>i</a:t>
            </a:r>
            <a:r>
              <a:rPr lang="en-US" altLang="zh-CN" strike="noStrike" noProof="1">
                <a:solidFill>
                  <a:srgbClr val="00B050"/>
                </a:solidFill>
                <a:latin typeface="微软雅黑" panose="020B0503020204020204" pitchFamily="34" charset="-122"/>
                <a:ea typeface="微软雅黑" panose="020B0503020204020204" pitchFamily="34" charset="-122"/>
              </a:rPr>
              <a:t>=0</a:t>
            </a:r>
            <a:r>
              <a:rPr lang="zh-CN" altLang="en-US" strike="noStrike" noProof="1">
                <a:solidFill>
                  <a:srgbClr val="00B050"/>
                </a:solidFill>
                <a:latin typeface="微软雅黑" panose="020B0503020204020204" pitchFamily="34" charset="-122"/>
                <a:ea typeface="微软雅黑" panose="020B0503020204020204" pitchFamily="34" charset="-122"/>
              </a:rPr>
              <a:t>之上，否则在直线之下</a:t>
            </a:r>
            <a:endParaRPr lang="zh-CN" altLang="en-US" strike="noStrike" noProof="1">
              <a:solidFill>
                <a:srgbClr val="00B050"/>
              </a:solidFill>
              <a:latin typeface="微软雅黑" panose="020B0503020204020204" pitchFamily="34" charset="-122"/>
              <a:ea typeface="微软雅黑" panose="020B0503020204020204" pitchFamily="34" charset="-122"/>
            </a:endParaRPr>
          </a:p>
        </p:txBody>
      </p:sp>
      <p:sp>
        <p:nvSpPr>
          <p:cNvPr id="44040" name="文本框 6"/>
          <p:cNvSpPr txBox="1"/>
          <p:nvPr/>
        </p:nvSpPr>
        <p:spPr>
          <a:xfrm>
            <a:off x="495300" y="4816475"/>
            <a:ext cx="2305050" cy="460375"/>
          </a:xfrm>
          <a:prstGeom prst="rect">
            <a:avLst/>
          </a:prstGeom>
          <a:noFill/>
          <a:ln w="9525">
            <a:noFill/>
          </a:ln>
        </p:spPr>
        <p:txBody>
          <a:bodyPr wrap="square" anchor="t" anchorCtr="0">
            <a:spAutoFit/>
          </a:bodyPr>
          <a:p>
            <a:r>
              <a:rPr lang="zh-CN" altLang="en-US" sz="2400" b="1">
                <a:solidFill>
                  <a:srgbClr val="000099"/>
                </a:solidFill>
                <a:latin typeface="微软雅黑" panose="020B0503020204020204" pitchFamily="34" charset="-122"/>
                <a:ea typeface="微软雅黑" panose="020B0503020204020204" pitchFamily="34" charset="-122"/>
                <a:sym typeface="宋体" panose="02010600030101010101" pitchFamily="2" charset="-122"/>
              </a:rPr>
              <a:t>线性判别函数：</a:t>
            </a:r>
            <a:endParaRPr lang="zh-CN" altLang="en-US" sz="2400" b="1">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4041" name="文本框 8"/>
          <p:cNvSpPr txBox="1"/>
          <p:nvPr/>
        </p:nvSpPr>
        <p:spPr>
          <a:xfrm>
            <a:off x="2738438" y="4908550"/>
            <a:ext cx="1087437" cy="400050"/>
          </a:xfrm>
          <a:prstGeom prst="rect">
            <a:avLst/>
          </a:prstGeom>
          <a:noFill/>
          <a:ln w="9525">
            <a:noFill/>
          </a:ln>
        </p:spPr>
        <p:txBody>
          <a:bodyPr wrap="none" anchor="t" anchorCtr="0">
            <a:spAutoFit/>
          </a:bodyPr>
          <a:p>
            <a:r>
              <a:rPr lang="en-US" altLang="zh-CN" sz="2000" b="1">
                <a:latin typeface="微软雅黑" panose="020B0503020204020204" pitchFamily="34" charset="-122"/>
                <a:ea typeface="微软雅黑" panose="020B0503020204020204" pitchFamily="34" charset="-122"/>
              </a:rPr>
              <a:t>W</a:t>
            </a:r>
            <a:r>
              <a:rPr lang="en-US" altLang="zh-CN" sz="2000" b="1" baseline="30000">
                <a:latin typeface="微软雅黑" panose="020B0503020204020204" pitchFamily="34" charset="-122"/>
                <a:ea typeface="微软雅黑" panose="020B0503020204020204" pitchFamily="34" charset="-122"/>
              </a:rPr>
              <a:t>T</a:t>
            </a:r>
            <a:r>
              <a:rPr lang="en-US" altLang="zh-CN" sz="2000" b="1">
                <a:latin typeface="微软雅黑" panose="020B0503020204020204" pitchFamily="34" charset="-122"/>
                <a:ea typeface="微软雅黑" panose="020B0503020204020204" pitchFamily="34" charset="-122"/>
              </a:rPr>
              <a:t>X=0</a:t>
            </a:r>
            <a:endParaRPr lang="en-US" altLang="zh-CN" sz="2000" b="1">
              <a:latin typeface="微软雅黑" panose="020B0503020204020204" pitchFamily="34" charset="-122"/>
              <a:ea typeface="微软雅黑" panose="020B0503020204020204" pitchFamily="34" charset="-122"/>
            </a:endParaRPr>
          </a:p>
        </p:txBody>
      </p:sp>
      <p:sp>
        <p:nvSpPr>
          <p:cNvPr id="10" name="圆角矩形标注 9"/>
          <p:cNvSpPr/>
          <p:nvPr/>
        </p:nvSpPr>
        <p:spPr>
          <a:xfrm>
            <a:off x="2603500" y="5829300"/>
            <a:ext cx="4694238" cy="908050"/>
          </a:xfrm>
          <a:prstGeom prst="wedgeRoundRectCallout">
            <a:avLst>
              <a:gd name="adj1" fmla="val -39529"/>
              <a:gd name="adj2" fmla="val -106232"/>
              <a:gd name="adj3" fmla="val 16667"/>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fontAlgn="base"/>
            <a:r>
              <a:rPr lang="zh-CN" altLang="en-US" strike="noStrike" noProof="1">
                <a:solidFill>
                  <a:srgbClr val="00B050"/>
                </a:solidFill>
                <a:latin typeface="微软雅黑" panose="020B0503020204020204" pitchFamily="34" charset="-122"/>
                <a:ea typeface="微软雅黑" panose="020B0503020204020204" pitchFamily="34" charset="-122"/>
              </a:rPr>
              <a:t>逻辑回归分类器等效于线性判别函数</a:t>
            </a:r>
            <a:endParaRPr lang="zh-CN" altLang="en-US" strike="noStrike" noProof="1">
              <a:solidFill>
                <a:srgbClr val="00B050"/>
              </a:solidFill>
              <a:latin typeface="微软雅黑" panose="020B0503020204020204" pitchFamily="34" charset="-122"/>
              <a:ea typeface="微软雅黑" panose="020B0503020204020204" pitchFamily="34" charset="-122"/>
            </a:endParaRPr>
          </a:p>
        </p:txBody>
      </p:sp>
      <p:cxnSp>
        <p:nvCxnSpPr>
          <p:cNvPr id="11" name="直接箭头连接符 10"/>
          <p:cNvCxnSpPr>
            <a:stCxn id="6" idx="2"/>
            <a:endCxn id="10" idx="0"/>
          </p:cNvCxnSpPr>
          <p:nvPr/>
        </p:nvCxnSpPr>
        <p:spPr>
          <a:xfrm flipH="1">
            <a:off x="4949825" y="5041900"/>
            <a:ext cx="2384425" cy="787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Logist回归分类</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5058" name="矩形 3"/>
          <p:cNvSpPr/>
          <p:nvPr/>
        </p:nvSpPr>
        <p:spPr>
          <a:xfrm>
            <a:off x="746125" y="1465263"/>
            <a:ext cx="7777163" cy="4246562"/>
          </a:xfrm>
          <a:prstGeom prst="rect">
            <a:avLst/>
          </a:prstGeom>
          <a:noFill/>
          <a:ln w="9525">
            <a:noFill/>
          </a:ln>
        </p:spPr>
        <p:txBody>
          <a:bodyPr anchor="t" anchorCtr="0">
            <a:spAutoFit/>
          </a:bodyPr>
          <a:p>
            <a:pPr>
              <a:lnSpc>
                <a:spcPct val="150000"/>
              </a:lnSpc>
            </a:pP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logistic</a:t>
            </a:r>
            <a:r>
              <a:rPr lang="zh-CN" altLang="en-US" sz="2000" b="1" dirty="0">
                <a:latin typeface="微软雅黑" panose="020B0503020204020204" pitchFamily="34" charset="-122"/>
                <a:ea typeface="微软雅黑" panose="020B0503020204020204" pitchFamily="34" charset="-122"/>
              </a:rPr>
              <a:t>回归与线性回归实际上有很多相同之处，</a:t>
            </a:r>
            <a:r>
              <a:rPr lang="zh-CN" altLang="en-US" sz="2000" b="1" dirty="0">
                <a:solidFill>
                  <a:srgbClr val="FF0000"/>
                </a:solidFill>
                <a:latin typeface="微软雅黑" panose="020B0503020204020204" pitchFamily="34" charset="-122"/>
                <a:ea typeface="微软雅黑" panose="020B0503020204020204" pitchFamily="34" charset="-122"/>
              </a:rPr>
              <a:t>最大的区别</a:t>
            </a:r>
            <a:r>
              <a:rPr lang="zh-CN" altLang="en-US" sz="2000" b="1" dirty="0">
                <a:latin typeface="微软雅黑" panose="020B0503020204020204" pitchFamily="34" charset="-122"/>
                <a:ea typeface="微软雅黑" panose="020B0503020204020204" pitchFamily="34" charset="-122"/>
              </a:rPr>
              <a:t>就在于他们的</a:t>
            </a:r>
            <a:r>
              <a:rPr lang="zh-CN" altLang="en-US" sz="2000" b="1" dirty="0">
                <a:solidFill>
                  <a:srgbClr val="00B050"/>
                </a:solidFill>
                <a:latin typeface="微软雅黑" panose="020B0503020204020204" pitchFamily="34" charset="-122"/>
                <a:ea typeface="微软雅黑" panose="020B0503020204020204" pitchFamily="34" charset="-122"/>
              </a:rPr>
              <a:t>因变量不同</a:t>
            </a:r>
            <a:r>
              <a:rPr lang="zh-CN" altLang="en-US" sz="2000" b="1" dirty="0">
                <a:latin typeface="微软雅黑" panose="020B0503020204020204" pitchFamily="34" charset="-122"/>
                <a:ea typeface="微软雅黑" panose="020B0503020204020204" pitchFamily="34" charset="-122"/>
              </a:rPr>
              <a:t>，其他的基本都差不多，正是因为如此，这两种回归可以归于同一个家族，即</a:t>
            </a:r>
            <a:r>
              <a:rPr lang="zh-CN" altLang="en-US" sz="2000" b="1" dirty="0">
                <a:solidFill>
                  <a:srgbClr val="FF0000"/>
                </a:solidFill>
                <a:latin typeface="微软雅黑" panose="020B0503020204020204" pitchFamily="34" charset="-122"/>
                <a:ea typeface="微软雅黑" panose="020B0503020204020204" pitchFamily="34" charset="-122"/>
              </a:rPr>
              <a:t>广义线性模型</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generalized linear model</a:t>
            </a:r>
            <a:r>
              <a:rPr lang="zh-CN" altLang="en-US" sz="2000" b="1" dirty="0">
                <a:latin typeface="微软雅黑" panose="020B0503020204020204" pitchFamily="34" charset="-122"/>
                <a:ea typeface="微软雅黑" panose="020B0503020204020204" pitchFamily="34" charset="-122"/>
              </a:rPr>
              <a:t>）。这一家族中的模型形式基本上都差不多，不同的就是因变量不同，如果是连续的，就是多重线性回归，如果是二项分布，就是</a:t>
            </a:r>
            <a:r>
              <a:rPr lang="en-US" altLang="zh-CN" sz="2000" b="1" dirty="0">
                <a:latin typeface="微软雅黑" panose="020B0503020204020204" pitchFamily="34" charset="-122"/>
                <a:ea typeface="微软雅黑" panose="020B0503020204020204" pitchFamily="34" charset="-122"/>
              </a:rPr>
              <a:t>logistic</a:t>
            </a:r>
            <a:r>
              <a:rPr lang="zh-CN" altLang="en-US" sz="2000" b="1" dirty="0">
                <a:latin typeface="微软雅黑" panose="020B0503020204020204" pitchFamily="34" charset="-122"/>
                <a:ea typeface="微软雅黑" panose="020B0503020204020204" pitchFamily="34" charset="-122"/>
              </a:rPr>
              <a:t>回归。</a:t>
            </a:r>
            <a:r>
              <a:rPr lang="en-US" altLang="zh-CN" sz="2000" b="1" dirty="0">
                <a:latin typeface="微软雅黑" panose="020B0503020204020204" pitchFamily="34" charset="-122"/>
                <a:ea typeface="微软雅黑" panose="020B0503020204020204" pitchFamily="34" charset="-122"/>
              </a:rPr>
              <a:t>logistic</a:t>
            </a:r>
            <a:r>
              <a:rPr lang="zh-CN" altLang="en-US" sz="2000" b="1" dirty="0">
                <a:latin typeface="微软雅黑" panose="020B0503020204020204" pitchFamily="34" charset="-122"/>
                <a:ea typeface="微软雅黑" panose="020B0503020204020204" pitchFamily="34" charset="-122"/>
              </a:rPr>
              <a:t>回归的因变量可以是二分类的，也可以是多分类的，但是二分类的更为常用，也更加容易解释。所以实际中最为常用的就是二分类的</a:t>
            </a:r>
            <a:r>
              <a:rPr lang="en-US" altLang="zh-CN" sz="2000" b="1" dirty="0">
                <a:latin typeface="微软雅黑" panose="020B0503020204020204" pitchFamily="34" charset="-122"/>
                <a:ea typeface="微软雅黑" panose="020B0503020204020204" pitchFamily="34" charset="-122"/>
              </a:rPr>
              <a:t>logistic</a:t>
            </a:r>
            <a:r>
              <a:rPr lang="zh-CN" altLang="en-US" sz="2000" b="1" dirty="0">
                <a:latin typeface="微软雅黑" panose="020B0503020204020204" pitchFamily="34" charset="-122"/>
                <a:ea typeface="微软雅黑" panose="020B0503020204020204" pitchFamily="34" charset="-122"/>
              </a:rPr>
              <a:t>回归。</a:t>
            </a:r>
            <a:r>
              <a:rPr lang="zh-CN" altLang="en-US" sz="2000" b="1" dirty="0">
                <a:solidFill>
                  <a:srgbClr val="FF0000"/>
                </a:solidFill>
                <a:latin typeface="微软雅黑" panose="020B0503020204020204" pitchFamily="34" charset="-122"/>
                <a:ea typeface="微软雅黑" panose="020B0503020204020204" pitchFamily="34" charset="-122"/>
              </a:rPr>
              <a:t>与线性回归主要用于回归问题不同，逻辑回归主要用于解决分类问题</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5" name="矩形 4"/>
          <p:cNvSpPr/>
          <p:nvPr/>
        </p:nvSpPr>
        <p:spPr>
          <a:xfrm>
            <a:off x="466725" y="912813"/>
            <a:ext cx="4276725" cy="4603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smtClean="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1" i="0" u="none" strike="noStrike" kern="1200" cap="none" spc="0" normalizeH="0" baseline="0" noProof="1" smtClean="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sym typeface="+mn-ea"/>
              </a:rPr>
              <a:t>线性回归与逻辑回归的比较：</a:t>
            </a:r>
            <a:endParaRPr kumimoji="0" lang="zh-CN" altLang="en-US" sz="2400" b="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7" name="Picture 5" descr="7校徽"/>
          <p:cNvPicPr>
            <a:picLocks noChangeAspect="1"/>
          </p:cNvPicPr>
          <p:nvPr/>
        </p:nvPicPr>
        <p:blipFill>
          <a:blip r:embed="rId1">
            <a:clrChange>
              <a:clrFrom>
                <a:srgbClr val="FFFFFF"/>
              </a:clrFrom>
              <a:clrTo>
                <a:srgbClr val="FFFFFF">
                  <a:alpha val="0"/>
                </a:srgbClr>
              </a:clrTo>
            </a:clrChange>
          </a:blip>
          <a:stretch>
            <a:fillRect/>
          </a:stretch>
        </p:blipFill>
        <p:spPr>
          <a:xfrm>
            <a:off x="0" y="1588"/>
            <a:ext cx="2193925" cy="695325"/>
          </a:xfrm>
          <a:prstGeom prst="rect">
            <a:avLst/>
          </a:prstGeom>
          <a:noFill/>
          <a:ln w="9525">
            <a:noFill/>
          </a:ln>
        </p:spPr>
      </p:pic>
      <p:pic>
        <p:nvPicPr>
          <p:cNvPr id="14338" name="Picture 5" descr="学校大门"/>
          <p:cNvPicPr>
            <a:picLocks noChangeAspect="1"/>
          </p:cNvPicPr>
          <p:nvPr/>
        </p:nvPicPr>
        <p:blipFill>
          <a:blip r:embed="rId2"/>
          <a:srcRect b="39082"/>
          <a:stretch>
            <a:fillRect/>
          </a:stretch>
        </p:blipFill>
        <p:spPr>
          <a:xfrm>
            <a:off x="0" y="5024438"/>
            <a:ext cx="9144000" cy="1833562"/>
          </a:xfrm>
          <a:prstGeom prst="rect">
            <a:avLst/>
          </a:prstGeom>
          <a:noFill/>
          <a:ln w="9525">
            <a:noFill/>
          </a:ln>
        </p:spPr>
      </p:pic>
      <p:sp>
        <p:nvSpPr>
          <p:cNvPr id="3076" name="Rectangle 3"/>
          <p:cNvSpPr/>
          <p:nvPr/>
        </p:nvSpPr>
        <p:spPr>
          <a:xfrm>
            <a:off x="12700" y="1973263"/>
            <a:ext cx="9144000" cy="2311400"/>
          </a:xfrm>
          <a:prstGeom prst="rect">
            <a:avLst/>
          </a:prstGeom>
          <a:noFill/>
          <a:ln w="9525">
            <a:noFill/>
          </a:ln>
          <a:effectLst>
            <a:outerShdw dist="35921" dir="2699999" algn="ctr" rotWithShape="0">
              <a:srgbClr val="FFFF66"/>
            </a:outerShdw>
          </a:effectLst>
        </p:spPr>
        <p:txBody>
          <a:bodyPr/>
          <a:lstStyle/>
          <a:p>
            <a:pPr marL="0" marR="0" lvl="0" indent="0" algn="ctr" defTabSz="914400" rtl="0" eaLnBrk="1" fontAlgn="auto" latinLnBrk="0" hangingPunct="1">
              <a:lnSpc>
                <a:spcPct val="150000"/>
              </a:lnSpc>
              <a:spcBef>
                <a:spcPct val="0"/>
              </a:spcBef>
              <a:spcAft>
                <a:spcPct val="0"/>
              </a:spcAft>
              <a:buClrTx/>
              <a:buSzTx/>
              <a:buFont typeface="Arial" panose="020B0604020202020204" pitchFamily="34" charset="0"/>
              <a:buNone/>
              <a:defRPr/>
            </a:pPr>
            <a:r>
              <a:rPr kumimoji="0"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第</a:t>
            </a:r>
            <a:r>
              <a:rPr kumimoji="0" 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6</a:t>
            </a:r>
            <a:r>
              <a:rPr kumimoji="0" lang="zh-CN" alt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讲</a:t>
            </a:r>
            <a:r>
              <a:rPr kumimoji="0"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 </a:t>
            </a:r>
            <a:r>
              <a:rPr kumimoji="0" lang="zh-CN"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分类与</a:t>
            </a:r>
            <a:r>
              <a:rPr kumimoji="0" lang="zh-CN" altLang="en-US" sz="44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rPr>
              <a:t>回归</a:t>
            </a:r>
            <a:endParaRPr kumimoji="0" lang="zh-CN" altLang="en-US" sz="4000" b="1" i="0" u="none" strike="noStrike" kern="1200" cap="none" spc="0" normalizeH="0" baseline="0" noProof="1">
              <a:ln>
                <a:noFill/>
              </a:ln>
              <a:solidFill>
                <a:srgbClr val="002A55"/>
              </a:solidFill>
              <a:effectLst>
                <a:outerShdw blurRad="38100" dist="38100" dir="2700000">
                  <a:srgbClr val="C0C0C0"/>
                </a:outerShdw>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Logist回归分类</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384300" y="1296035"/>
            <a:ext cx="6074410" cy="3538210"/>
          </a:xfrm>
          <a:prstGeom prst="rect">
            <a:avLst/>
          </a:prstGeom>
          <a:noFill/>
          <a:ln w="9525">
            <a:noFill/>
          </a:ln>
        </p:spPr>
        <p:txBody>
          <a:bodyPr wrap="square">
            <a:spAutoFit/>
          </a:bodyPr>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sigmoid函数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线性回归与逻辑回归</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en-US" altLang="zh-CN"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逻辑回归分类器的python实现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文本框 4"/>
          <p:cNvSpPr txBox="1"/>
          <p:nvPr/>
        </p:nvSpPr>
        <p:spPr>
          <a:xfrm>
            <a:off x="495300" y="850900"/>
            <a:ext cx="8153400" cy="3646488"/>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实现算法伪代码如下：</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dirty="0">
                <a:latin typeface="华文楷体" panose="02010600040101010101" pitchFamily="2" charset="-122"/>
                <a:ea typeface="华文楷体" panose="02010600040101010101" pitchFamily="2" charset="-122"/>
              </a:rPr>
              <a:t>每个回归系数初始化为</a:t>
            </a:r>
            <a:r>
              <a:rPr lang="en-US" altLang="zh-CN" sz="2200" b="1" dirty="0">
                <a:latin typeface="华文楷体" panose="02010600040101010101" pitchFamily="2" charset="-122"/>
                <a:ea typeface="华文楷体" panose="02010600040101010101" pitchFamily="2" charset="-122"/>
              </a:rPr>
              <a:t>1</a:t>
            </a:r>
            <a:endParaRPr lang="en-US" altLang="zh-CN" sz="2200" b="1" dirty="0">
              <a:latin typeface="华文楷体" panose="02010600040101010101" pitchFamily="2" charset="-122"/>
              <a:ea typeface="华文楷体" panose="02010600040101010101" pitchFamily="2" charset="-122"/>
            </a:endParaRPr>
          </a:p>
          <a:p>
            <a:pPr>
              <a:lnSpc>
                <a:spcPct val="150000"/>
              </a:lnSpc>
            </a:pPr>
            <a:r>
              <a:rPr lang="zh-CN" altLang="en-US" sz="2200" b="1" dirty="0">
                <a:latin typeface="华文楷体" panose="02010600040101010101" pitchFamily="2" charset="-122"/>
                <a:ea typeface="华文楷体" panose="02010600040101010101" pitchFamily="2" charset="-122"/>
              </a:rPr>
              <a:t>重复</a:t>
            </a:r>
            <a:r>
              <a:rPr lang="en-US" altLang="zh-CN" sz="2200" b="1" dirty="0">
                <a:latin typeface="华文楷体" panose="02010600040101010101" pitchFamily="2" charset="-122"/>
                <a:ea typeface="华文楷体" panose="02010600040101010101" pitchFamily="2" charset="-122"/>
              </a:rPr>
              <a:t>R</a:t>
            </a:r>
            <a:r>
              <a:rPr lang="zh-CN" altLang="en-US" sz="2200" b="1" dirty="0">
                <a:latin typeface="华文楷体" panose="02010600040101010101" pitchFamily="2" charset="-122"/>
                <a:ea typeface="华文楷体" panose="02010600040101010101" pitchFamily="2" charset="-122"/>
              </a:rPr>
              <a:t>次：</a:t>
            </a:r>
            <a:endParaRPr lang="zh-CN" altLang="en-US" sz="2200" b="1" dirty="0">
              <a:latin typeface="华文楷体" panose="02010600040101010101" pitchFamily="2" charset="-122"/>
              <a:ea typeface="华文楷体" panose="02010600040101010101" pitchFamily="2" charset="-122"/>
            </a:endParaRPr>
          </a:p>
          <a:p>
            <a:pPr>
              <a:lnSpc>
                <a:spcPct val="150000"/>
              </a:lnSpc>
            </a:pPr>
            <a:r>
              <a:rPr lang="zh-CN" altLang="en-US" sz="2200" b="1" dirty="0">
                <a:latin typeface="华文楷体" panose="02010600040101010101" pitchFamily="2" charset="-122"/>
                <a:ea typeface="华文楷体" panose="02010600040101010101" pitchFamily="2" charset="-122"/>
              </a:rPr>
              <a:t>       计算整个数据集的梯度</a:t>
            </a:r>
            <a:endParaRPr lang="zh-CN" altLang="en-US" sz="2200" b="1" dirty="0">
              <a:latin typeface="华文楷体" panose="02010600040101010101" pitchFamily="2" charset="-122"/>
              <a:ea typeface="华文楷体" panose="02010600040101010101" pitchFamily="2" charset="-122"/>
            </a:endParaRPr>
          </a:p>
          <a:p>
            <a:pPr>
              <a:lnSpc>
                <a:spcPct val="150000"/>
              </a:lnSpc>
            </a:pPr>
            <a:r>
              <a:rPr lang="zh-CN" altLang="en-US" sz="2200" b="1" dirty="0">
                <a:latin typeface="华文楷体" panose="02010600040101010101" pitchFamily="2" charset="-122"/>
                <a:ea typeface="华文楷体" panose="02010600040101010101" pitchFamily="2" charset="-122"/>
              </a:rPr>
              <a:t>       使用</a:t>
            </a:r>
            <a:r>
              <a:rPr lang="en-US" altLang="zh-CN" sz="2200" b="1" dirty="0">
                <a:latin typeface="华文楷体" panose="02010600040101010101" pitchFamily="2" charset="-122"/>
                <a:ea typeface="华文楷体" panose="02010600040101010101" pitchFamily="2" charset="-122"/>
              </a:rPr>
              <a:t>alpha×gradient</a:t>
            </a:r>
            <a:r>
              <a:rPr lang="zh-CN" altLang="en-US" sz="2200" b="1" dirty="0">
                <a:latin typeface="华文楷体" panose="02010600040101010101" pitchFamily="2" charset="-122"/>
                <a:ea typeface="华文楷体" panose="02010600040101010101" pitchFamily="2" charset="-122"/>
              </a:rPr>
              <a:t>更新回归系数的向量</a:t>
            </a:r>
            <a:endParaRPr lang="zh-CN" altLang="en-US" sz="2200" b="1" dirty="0">
              <a:latin typeface="华文楷体" panose="02010600040101010101" pitchFamily="2" charset="-122"/>
              <a:ea typeface="华文楷体" panose="02010600040101010101" pitchFamily="2" charset="-122"/>
            </a:endParaRPr>
          </a:p>
          <a:p>
            <a:pPr>
              <a:lnSpc>
                <a:spcPct val="150000"/>
              </a:lnSpc>
            </a:pPr>
            <a:r>
              <a:rPr lang="zh-CN" altLang="en-US" sz="2200" b="1" dirty="0">
                <a:latin typeface="华文楷体" panose="02010600040101010101" pitchFamily="2" charset="-122"/>
                <a:ea typeface="华文楷体" panose="02010600040101010101" pitchFamily="2" charset="-122"/>
              </a:rPr>
              <a:t>返回回归系数</a:t>
            </a:r>
            <a:endParaRPr lang="zh-CN" altLang="en-US" sz="2200" b="1" dirty="0">
              <a:latin typeface="华文楷体" panose="02010600040101010101" pitchFamily="2" charset="-122"/>
              <a:ea typeface="华文楷体" panose="02010600040101010101" pitchFamily="2"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4" name="矩形 3"/>
          <p:cNvSpPr/>
          <p:nvPr/>
        </p:nvSpPr>
        <p:spPr>
          <a:xfrm>
            <a:off x="2290763" y="2071688"/>
            <a:ext cx="1300163" cy="2682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1670050" y="3071813"/>
            <a:ext cx="1374775" cy="2587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1158875" y="4078288"/>
            <a:ext cx="1206500" cy="26828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TextBox 6"/>
          <p:cNvSpPr txBox="1"/>
          <p:nvPr/>
        </p:nvSpPr>
        <p:spPr>
          <a:xfrm>
            <a:off x="1762125" y="5000625"/>
            <a:ext cx="5108575" cy="1133475"/>
          </a:xfrm>
          <a:prstGeom prst="rect">
            <a:avLst/>
          </a:prstGeom>
          <a:solidFill>
            <a:srgbClr val="FFFF99"/>
          </a:solidFill>
        </p:spPr>
        <p:txBody>
          <a:bodyPr>
            <a:spAutoFit/>
          </a:bodyPr>
          <a:lstStyle/>
          <a:p>
            <a:pPr marR="0" algn="ctr" defTabSz="914400">
              <a:lnSpc>
                <a:spcPct val="150000"/>
              </a:lnSpc>
              <a:buClrTx/>
              <a:buSzTx/>
              <a:defRPr/>
            </a:pP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批处理梯度上升算法</a:t>
            </a:r>
            <a:endParaRPr kumimoji="0" lang="en-US" altLang="zh-CN"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algn="ctr" defTabSz="914400">
              <a:lnSpc>
                <a:spcPct val="150000"/>
              </a:lnSpc>
              <a:buClrTx/>
              <a:buSzTx/>
              <a:defRPr/>
            </a:pP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Batch Gradient Ascent</a:t>
            </a: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BGA</a:t>
            </a: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charRg st="0" end="10"/>
                                            </p:txEl>
                                          </p:spTgt>
                                        </p:tgtEl>
                                        <p:attrNameLst>
                                          <p:attrName>style.visibility</p:attrName>
                                        </p:attrNameLst>
                                      </p:cBhvr>
                                      <p:to>
                                        <p:strVal val="visible"/>
                                      </p:to>
                                    </p:set>
                                    <p:animEffect transition="in" filter="fade">
                                      <p:cBhvr>
                                        <p:cTn id="10" dur="2000"/>
                                        <p:tgtEl>
                                          <p:spTgt spid="7">
                                            <p:txEl>
                                              <p:charRg st="0" end="1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charRg st="10" end="38"/>
                                            </p:txEl>
                                          </p:spTgt>
                                        </p:tgtEl>
                                        <p:attrNameLst>
                                          <p:attrName>style.visibility</p:attrName>
                                        </p:attrNameLst>
                                      </p:cBhvr>
                                      <p:to>
                                        <p:strVal val="visible"/>
                                      </p:to>
                                    </p:set>
                                    <p:animEffect transition="in" filter="fade">
                                      <p:cBhvr>
                                        <p:cTn id="13" dur="2000"/>
                                        <p:tgtEl>
                                          <p:spTgt spid="7">
                                            <p:txEl>
                                              <p:charRg st="1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TextBox 8"/>
          <p:cNvSpPr txBox="1"/>
          <p:nvPr/>
        </p:nvSpPr>
        <p:spPr>
          <a:xfrm>
            <a:off x="1987550" y="2046288"/>
            <a:ext cx="4035425" cy="461963"/>
          </a:xfrm>
          <a:prstGeom prst="rect">
            <a:avLst/>
          </a:prstGeom>
          <a:noFill/>
        </p:spPr>
        <p:txBody>
          <a:bodyPr>
            <a:spAutoFit/>
          </a:bodyPr>
          <a:lstStyle/>
          <a:p>
            <a:pPr marR="0" algn="ctr" defTabSz="914400">
              <a:buClrTx/>
              <a:buSzTx/>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一个简单的例子</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11" name="直接连接符 10"/>
          <p:cNvCxnSpPr/>
          <p:nvPr/>
        </p:nvCxnSpPr>
        <p:spPr>
          <a:xfrm>
            <a:off x="1783073" y="2807335"/>
            <a:ext cx="4865615" cy="0"/>
          </a:xfrm>
          <a:prstGeom prst="line">
            <a:avLst/>
          </a:prstGeom>
          <a:ln w="28575">
            <a:solidFill>
              <a:srgbClr val="000099"/>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4"/>
          <p:cNvSpPr txBox="1"/>
          <p:nvPr/>
        </p:nvSpPr>
        <p:spPr>
          <a:xfrm>
            <a:off x="495300" y="850900"/>
            <a:ext cx="8153400" cy="2122488"/>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使用</a:t>
            </a:r>
            <a:r>
              <a:rPr lang="zh-CN" altLang="en-US" sz="2200" b="1" dirty="0">
                <a:solidFill>
                  <a:srgbClr val="FF0000"/>
                </a:solidFill>
                <a:latin typeface="微软雅黑" panose="020B0503020204020204" pitchFamily="34" charset="-122"/>
                <a:ea typeface="微软雅黑" panose="020B0503020204020204" pitchFamily="34" charset="-122"/>
              </a:rPr>
              <a:t>梯度上升法</a:t>
            </a:r>
            <a:r>
              <a:rPr lang="zh-CN" altLang="en-US" sz="2200" b="1" dirty="0">
                <a:solidFill>
                  <a:srgbClr val="000099"/>
                </a:solidFill>
                <a:latin typeface="微软雅黑" panose="020B0503020204020204" pitchFamily="34" charset="-122"/>
                <a:ea typeface="微软雅黑" panose="020B0503020204020204" pitchFamily="34" charset="-122"/>
              </a:rPr>
              <a:t>来获得数据集的参数：</a:t>
            </a:r>
            <a:endParaRPr lang="en-US" altLang="zh-CN" sz="2400" b="1"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      下图有</a:t>
            </a:r>
            <a:r>
              <a:rPr lang="en-US" altLang="zh-CN" sz="2200" b="1" dirty="0">
                <a:solidFill>
                  <a:srgbClr val="000099"/>
                </a:solidFill>
                <a:latin typeface="微软雅黑" panose="020B0503020204020204" pitchFamily="34" charset="-122"/>
                <a:ea typeface="微软雅黑" panose="020B0503020204020204" pitchFamily="34" charset="-122"/>
              </a:rPr>
              <a:t>100</a:t>
            </a:r>
            <a:r>
              <a:rPr lang="zh-CN" altLang="en-US" sz="2200" b="1" dirty="0">
                <a:solidFill>
                  <a:srgbClr val="000099"/>
                </a:solidFill>
                <a:latin typeface="微软雅黑" panose="020B0503020204020204" pitchFamily="34" charset="-122"/>
                <a:ea typeface="微软雅黑" panose="020B0503020204020204" pitchFamily="34" charset="-122"/>
              </a:rPr>
              <a:t>个样本，每个点包含</a:t>
            </a:r>
            <a:r>
              <a:rPr lang="en-US" altLang="zh-CN" sz="2200" b="1" i="1" dirty="0">
                <a:latin typeface="Times New Roman" panose="02020603050405020304" pitchFamily="18" charset="0"/>
                <a:ea typeface="微软雅黑" panose="020B0503020204020204" pitchFamily="34" charset="-122"/>
              </a:rPr>
              <a:t>x</a:t>
            </a:r>
            <a:r>
              <a:rPr lang="en-US" altLang="zh-CN" sz="2200" b="1" baseline="-25000" dirty="0">
                <a:latin typeface="Times New Roman" panose="02020603050405020304" pitchFamily="18" charset="0"/>
                <a:ea typeface="微软雅黑" panose="020B0503020204020204" pitchFamily="34" charset="-122"/>
              </a:rPr>
              <a:t>1</a:t>
            </a:r>
            <a:r>
              <a:rPr lang="zh-CN" altLang="en-US" sz="2200" b="1" dirty="0">
                <a:solidFill>
                  <a:srgbClr val="000099"/>
                </a:solidFill>
                <a:latin typeface="微软雅黑" panose="020B0503020204020204" pitchFamily="34" charset="-122"/>
                <a:ea typeface="微软雅黑" panose="020B0503020204020204" pitchFamily="34" charset="-122"/>
              </a:rPr>
              <a:t>，</a:t>
            </a:r>
            <a:r>
              <a:rPr lang="en-US" altLang="zh-CN" sz="2200" b="1" i="1" dirty="0">
                <a:latin typeface="Times New Roman" panose="02020603050405020304" pitchFamily="18" charset="0"/>
                <a:ea typeface="微软雅黑" panose="020B0503020204020204" pitchFamily="34" charset="-122"/>
              </a:rPr>
              <a:t>x</a:t>
            </a:r>
            <a:r>
              <a:rPr lang="en-US" altLang="zh-CN" sz="2200" b="1" baseline="-25000" dirty="0">
                <a:latin typeface="Times New Roman" panose="02020603050405020304" pitchFamily="18" charset="0"/>
                <a:ea typeface="微软雅黑" panose="020B0503020204020204" pitchFamily="34" charset="-122"/>
              </a:rPr>
              <a:t>2</a:t>
            </a:r>
            <a:r>
              <a:rPr lang="zh-CN" altLang="en-US" sz="2200" b="1" dirty="0">
                <a:solidFill>
                  <a:srgbClr val="000099"/>
                </a:solidFill>
                <a:latin typeface="微软雅黑" panose="020B0503020204020204" pitchFamily="34" charset="-122"/>
                <a:ea typeface="微软雅黑" panose="020B0503020204020204" pitchFamily="34" charset="-122"/>
              </a:rPr>
              <a:t>两个特征。现在使用梯度上升法找到最佳回归系数，也就是拟合出</a:t>
            </a:r>
            <a:r>
              <a:rPr lang="en-US" altLang="zh-CN" sz="2200" b="1" dirty="0">
                <a:solidFill>
                  <a:srgbClr val="000099"/>
                </a:solidFill>
                <a:latin typeface="微软雅黑" panose="020B0503020204020204" pitchFamily="34" charset="-122"/>
                <a:ea typeface="微软雅黑" panose="020B0503020204020204" pitchFamily="34" charset="-122"/>
              </a:rPr>
              <a:t>logistics</a:t>
            </a:r>
            <a:r>
              <a:rPr lang="zh-CN" altLang="en-US" sz="2200" b="1" dirty="0">
                <a:solidFill>
                  <a:srgbClr val="000099"/>
                </a:solidFill>
                <a:latin typeface="微软雅黑" panose="020B0503020204020204" pitchFamily="34" charset="-122"/>
                <a:ea typeface="微软雅黑" panose="020B0503020204020204" pitchFamily="34" charset="-122"/>
              </a:rPr>
              <a:t>回归模型的最佳参数。</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49155" name="图片 1"/>
          <p:cNvPicPr>
            <a:picLocks noChangeAspect="1"/>
          </p:cNvPicPr>
          <p:nvPr/>
        </p:nvPicPr>
        <p:blipFill>
          <a:blip r:embed="rId1"/>
          <a:stretch>
            <a:fillRect/>
          </a:stretch>
        </p:blipFill>
        <p:spPr>
          <a:xfrm>
            <a:off x="1866900" y="2430463"/>
            <a:ext cx="5410200" cy="4294187"/>
          </a:xfrm>
          <a:prstGeom prst="rect">
            <a:avLst/>
          </a:prstGeom>
          <a:noFill/>
          <a:ln w="9525">
            <a:noFill/>
          </a:ln>
        </p:spPr>
      </p:pic>
      <p:cxnSp>
        <p:nvCxnSpPr>
          <p:cNvPr id="6" name="直接连接符 5"/>
          <p:cNvCxnSpPr/>
          <p:nvPr/>
        </p:nvCxnSpPr>
        <p:spPr>
          <a:xfrm flipV="1">
            <a:off x="1728788" y="1895475"/>
            <a:ext cx="506571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157" name="文本框 3"/>
          <p:cNvSpPr txBox="1"/>
          <p:nvPr/>
        </p:nvSpPr>
        <p:spPr>
          <a:xfrm>
            <a:off x="6199188" y="844550"/>
            <a:ext cx="1435100" cy="585788"/>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en-US" altLang="zh-CN" sz="1600" b="1" dirty="0">
                <a:solidFill>
                  <a:srgbClr val="FF0000"/>
                </a:solidFill>
                <a:latin typeface="微软雅黑" panose="020B0503020204020204" pitchFamily="34" charset="-122"/>
                <a:ea typeface="微软雅黑" panose="020B0503020204020204" pitchFamily="34" charset="-122"/>
              </a:rPr>
              <a:t>3</a:t>
            </a:r>
            <a:r>
              <a:rPr lang="zh-CN" altLang="en-US" sz="1600" b="1" dirty="0">
                <a:solidFill>
                  <a:srgbClr val="FF0000"/>
                </a:solidFill>
                <a:latin typeface="微软雅黑" panose="020B0503020204020204" pitchFamily="34" charset="-122"/>
                <a:ea typeface="微软雅黑" panose="020B0503020204020204" pitchFamily="34" charset="-122"/>
              </a:rPr>
              <a:t>个回归参数：</a:t>
            </a:r>
            <a:r>
              <a:rPr lang="en-US" altLang="zh-CN" sz="1600" b="1" dirty="0">
                <a:solidFill>
                  <a:srgbClr val="FF0000"/>
                </a:solidFill>
                <a:latin typeface="微软雅黑" panose="020B0503020204020204" pitchFamily="34" charset="-122"/>
                <a:ea typeface="微软雅黑" panose="020B0503020204020204" pitchFamily="34" charset="-122"/>
              </a:rPr>
              <a:t>{w0,w1,w2}</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a:stCxn id="49157" idx="1"/>
          </p:cNvCxnSpPr>
          <p:nvPr/>
        </p:nvCxnSpPr>
        <p:spPr>
          <a:xfrm flipH="1">
            <a:off x="5721350" y="1136650"/>
            <a:ext cx="477838" cy="3651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文本框 4"/>
          <p:cNvSpPr txBox="1"/>
          <p:nvPr/>
        </p:nvSpPr>
        <p:spPr>
          <a:xfrm>
            <a:off x="495300" y="850900"/>
            <a:ext cx="8153400" cy="1106488"/>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Logistics回归梯度上升优化算法：</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b="1" dirty="0">
              <a:latin typeface="华文楷体" panose="02010600040101010101" pitchFamily="2" charset="-122"/>
              <a:ea typeface="华文楷体" panose="02010600040101010101" pitchFamily="2"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50179" name="图片 2"/>
          <p:cNvPicPr>
            <a:picLocks noChangeAspect="1"/>
          </p:cNvPicPr>
          <p:nvPr/>
        </p:nvPicPr>
        <p:blipFill>
          <a:blip r:embed="rId1"/>
          <a:stretch>
            <a:fillRect/>
          </a:stretch>
        </p:blipFill>
        <p:spPr>
          <a:xfrm>
            <a:off x="647700" y="1533525"/>
            <a:ext cx="7661275" cy="5119688"/>
          </a:xfrm>
          <a:prstGeom prst="rect">
            <a:avLst/>
          </a:prstGeom>
          <a:noFill/>
          <a:ln w="9525">
            <a:noFill/>
          </a:ln>
        </p:spPr>
      </p:pic>
      <p:sp>
        <p:nvSpPr>
          <p:cNvPr id="50180" name="文本框 1"/>
          <p:cNvSpPr txBox="1"/>
          <p:nvPr/>
        </p:nvSpPr>
        <p:spPr>
          <a:xfrm>
            <a:off x="4308475" y="3632200"/>
            <a:ext cx="1654175" cy="336550"/>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zh-CN" sz="1600" dirty="0">
                <a:solidFill>
                  <a:srgbClr val="FF0000"/>
                </a:solidFill>
                <a:latin typeface="Calibri" panose="020F0502020204030204" pitchFamily="34" charset="0"/>
                <a:ea typeface="宋体" panose="02010600030101010101" pitchFamily="2" charset="-122"/>
              </a:rPr>
              <a:t>设置</a:t>
            </a:r>
            <a:r>
              <a:rPr lang="en-US" altLang="zh-CN" sz="1600" dirty="0">
                <a:solidFill>
                  <a:srgbClr val="FF0000"/>
                </a:solidFill>
                <a:latin typeface="Calibri" panose="020F0502020204030204" pitchFamily="34" charset="0"/>
                <a:ea typeface="宋体" panose="02010600030101010101" pitchFamily="2" charset="-122"/>
              </a:rPr>
              <a:t>Sigmoid</a:t>
            </a:r>
            <a:r>
              <a:rPr lang="zh-CN" altLang="en-US" sz="1600" dirty="0">
                <a:solidFill>
                  <a:srgbClr val="FF0000"/>
                </a:solidFill>
                <a:latin typeface="Calibri" panose="020F0502020204030204" pitchFamily="34" charset="0"/>
                <a:ea typeface="宋体" panose="02010600030101010101" pitchFamily="2" charset="-122"/>
              </a:rPr>
              <a:t>函数</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3" name="直接箭头连接符 2"/>
          <p:cNvCxnSpPr>
            <a:stCxn id="50180" idx="1"/>
          </p:cNvCxnSpPr>
          <p:nvPr/>
        </p:nvCxnSpPr>
        <p:spPr>
          <a:xfrm flipH="1">
            <a:off x="3406775" y="3800475"/>
            <a:ext cx="901700" cy="1619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2" name="文本框 3"/>
          <p:cNvSpPr txBox="1"/>
          <p:nvPr/>
        </p:nvSpPr>
        <p:spPr>
          <a:xfrm>
            <a:off x="5478463" y="2547938"/>
            <a:ext cx="2068512" cy="338137"/>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zh-CN" sz="1600" dirty="0">
                <a:solidFill>
                  <a:srgbClr val="FF0000"/>
                </a:solidFill>
                <a:latin typeface="Calibri" panose="020F0502020204030204" pitchFamily="34" charset="0"/>
                <a:ea typeface="宋体" panose="02010600030101010101" pitchFamily="2" charset="-122"/>
              </a:rPr>
              <a:t>生成特征矩阵</a:t>
            </a:r>
            <a:r>
              <a:rPr lang="en-US" altLang="zh-CN" sz="1600" dirty="0">
                <a:solidFill>
                  <a:srgbClr val="FF0000"/>
                </a:solidFill>
                <a:latin typeface="Calibri" panose="020F0502020204030204" pitchFamily="34" charset="0"/>
                <a:ea typeface="宋体" panose="02010600030101010101" pitchFamily="2" charset="-122"/>
              </a:rPr>
              <a:t>,</a:t>
            </a:r>
            <a:r>
              <a:rPr lang="zh-CN" altLang="en-US" sz="1600" dirty="0">
                <a:solidFill>
                  <a:srgbClr val="FF0000"/>
                </a:solidFill>
                <a:latin typeface="Calibri" panose="020F0502020204030204" pitchFamily="34" charset="0"/>
                <a:ea typeface="宋体" panose="02010600030101010101" pitchFamily="2" charset="-122"/>
              </a:rPr>
              <a:t>且</a:t>
            </a:r>
            <a:r>
              <a:rPr lang="en-US" altLang="zh-CN" sz="1600" dirty="0">
                <a:solidFill>
                  <a:srgbClr val="FF0000"/>
                </a:solidFill>
                <a:latin typeface="Calibri" panose="020F0502020204030204" pitchFamily="34" charset="0"/>
                <a:ea typeface="宋体" panose="02010600030101010101" pitchFamily="2" charset="-122"/>
              </a:rPr>
              <a:t>X0=1</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5" name="直接箭头连接符 4"/>
          <p:cNvCxnSpPr>
            <a:stCxn id="50182" idx="1"/>
          </p:cNvCxnSpPr>
          <p:nvPr/>
        </p:nvCxnSpPr>
        <p:spPr>
          <a:xfrm flipH="1">
            <a:off x="4521200" y="2717800"/>
            <a:ext cx="957263" cy="2428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4" name="文本框 5"/>
          <p:cNvSpPr txBox="1"/>
          <p:nvPr/>
        </p:nvSpPr>
        <p:spPr>
          <a:xfrm>
            <a:off x="5826125" y="3211513"/>
            <a:ext cx="1401763" cy="338137"/>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zh-CN" sz="1600" dirty="0">
                <a:solidFill>
                  <a:srgbClr val="FF0000"/>
                </a:solidFill>
                <a:latin typeface="Calibri" panose="020F0502020204030204" pitchFamily="34" charset="0"/>
                <a:ea typeface="宋体" panose="02010600030101010101" pitchFamily="2" charset="-122"/>
              </a:rPr>
              <a:t>生成标签矩阵</a:t>
            </a:r>
            <a:endParaRPr lang="zh-CN" altLang="zh-CN" sz="1600" dirty="0">
              <a:solidFill>
                <a:srgbClr val="FF0000"/>
              </a:solidFill>
              <a:latin typeface="Calibri" panose="020F0502020204030204" pitchFamily="34" charset="0"/>
              <a:ea typeface="宋体" panose="02010600030101010101" pitchFamily="2" charset="-122"/>
            </a:endParaRPr>
          </a:p>
        </p:txBody>
      </p:sp>
      <p:cxnSp>
        <p:nvCxnSpPr>
          <p:cNvPr id="7" name="直接箭头连接符 6"/>
          <p:cNvCxnSpPr>
            <a:stCxn id="50184" idx="1"/>
          </p:cNvCxnSpPr>
          <p:nvPr/>
        </p:nvCxnSpPr>
        <p:spPr>
          <a:xfrm flipH="1" flipV="1">
            <a:off x="4565650" y="3284538"/>
            <a:ext cx="1260475" cy="968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6" name="文本框 9"/>
          <p:cNvSpPr txBox="1"/>
          <p:nvPr/>
        </p:nvSpPr>
        <p:spPr>
          <a:xfrm>
            <a:off x="4929188" y="4165600"/>
            <a:ext cx="2011362" cy="336550"/>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矩阵化输入样本数据</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11" name="直接箭头连接符 10"/>
          <p:cNvCxnSpPr>
            <a:stCxn id="50186" idx="1"/>
          </p:cNvCxnSpPr>
          <p:nvPr/>
        </p:nvCxnSpPr>
        <p:spPr>
          <a:xfrm flipH="1">
            <a:off x="4029075" y="4333875"/>
            <a:ext cx="900113" cy="1619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8" name="文本框 11"/>
          <p:cNvSpPr txBox="1"/>
          <p:nvPr/>
        </p:nvSpPr>
        <p:spPr>
          <a:xfrm>
            <a:off x="5962650" y="4794250"/>
            <a:ext cx="2011363" cy="336550"/>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矩阵化输入样本标签</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13" name="直接箭头连接符 12"/>
          <p:cNvCxnSpPr>
            <a:stCxn id="50188" idx="1"/>
          </p:cNvCxnSpPr>
          <p:nvPr/>
        </p:nvCxnSpPr>
        <p:spPr>
          <a:xfrm flipH="1" flipV="1">
            <a:off x="4854575" y="4794250"/>
            <a:ext cx="1108075" cy="1682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90" name="文本框 13"/>
          <p:cNvSpPr txBox="1"/>
          <p:nvPr/>
        </p:nvSpPr>
        <p:spPr>
          <a:xfrm>
            <a:off x="3848100" y="4999038"/>
            <a:ext cx="2012950" cy="338137"/>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提取样本矩阵的尺寸</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15" name="直接箭头连接符 14"/>
          <p:cNvCxnSpPr>
            <a:stCxn id="50188" idx="1"/>
          </p:cNvCxnSpPr>
          <p:nvPr/>
        </p:nvCxnSpPr>
        <p:spPr>
          <a:xfrm flipH="1" flipV="1">
            <a:off x="3314700" y="4999038"/>
            <a:ext cx="542925" cy="1539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92" name="文本框 15"/>
          <p:cNvSpPr txBox="1"/>
          <p:nvPr/>
        </p:nvSpPr>
        <p:spPr>
          <a:xfrm>
            <a:off x="144463" y="4906963"/>
            <a:ext cx="588962" cy="338137"/>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步长</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17" name="直接箭头连接符 16"/>
          <p:cNvCxnSpPr>
            <a:stCxn id="50192" idx="3"/>
          </p:cNvCxnSpPr>
          <p:nvPr/>
        </p:nvCxnSpPr>
        <p:spPr>
          <a:xfrm>
            <a:off x="733425" y="5076825"/>
            <a:ext cx="306388" cy="66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94" name="文本框 17"/>
          <p:cNvSpPr txBox="1"/>
          <p:nvPr/>
        </p:nvSpPr>
        <p:spPr>
          <a:xfrm>
            <a:off x="144463" y="5419725"/>
            <a:ext cx="588962" cy="582613"/>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迭代</a:t>
            </a:r>
            <a:endParaRPr lang="zh-CN" altLang="en-US" sz="1600" dirty="0">
              <a:solidFill>
                <a:srgbClr val="FF0000"/>
              </a:solidFill>
              <a:latin typeface="Calibri" panose="020F0502020204030204" pitchFamily="34" charset="0"/>
              <a:ea typeface="宋体" panose="02010600030101010101" pitchFamily="2" charset="-122"/>
            </a:endParaRPr>
          </a:p>
          <a:p>
            <a:r>
              <a:rPr lang="zh-CN" altLang="en-US" sz="1600" dirty="0">
                <a:solidFill>
                  <a:srgbClr val="FF0000"/>
                </a:solidFill>
                <a:latin typeface="Calibri" panose="020F0502020204030204" pitchFamily="34" charset="0"/>
                <a:ea typeface="宋体" panose="02010600030101010101" pitchFamily="2" charset="-122"/>
              </a:rPr>
              <a:t>次数</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19" name="直接箭头连接符 18"/>
          <p:cNvCxnSpPr>
            <a:stCxn id="50194" idx="3"/>
          </p:cNvCxnSpPr>
          <p:nvPr/>
        </p:nvCxnSpPr>
        <p:spPr>
          <a:xfrm flipV="1">
            <a:off x="733425" y="5387975"/>
            <a:ext cx="306388" cy="3238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96" name="文本框 19"/>
          <p:cNvSpPr txBox="1"/>
          <p:nvPr/>
        </p:nvSpPr>
        <p:spPr>
          <a:xfrm>
            <a:off x="4565650" y="5565775"/>
            <a:ext cx="1824038" cy="5842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sz="1600" dirty="0">
                <a:solidFill>
                  <a:srgbClr val="FF0000"/>
                </a:solidFill>
                <a:latin typeface="Calibri" panose="020F0502020204030204" pitchFamily="34" charset="0"/>
                <a:ea typeface="宋体" panose="02010600030101010101" pitchFamily="2" charset="-122"/>
              </a:rPr>
              <a:t>计算分类错误，并以此更新回归系数</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21" name="直接箭头连接符 20"/>
          <p:cNvCxnSpPr>
            <a:stCxn id="50196" idx="1"/>
          </p:cNvCxnSpPr>
          <p:nvPr/>
        </p:nvCxnSpPr>
        <p:spPr>
          <a:xfrm flipH="1">
            <a:off x="3997325" y="5857875"/>
            <a:ext cx="568325" cy="2651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50196" idx="2"/>
          </p:cNvCxnSpPr>
          <p:nvPr/>
        </p:nvCxnSpPr>
        <p:spPr>
          <a:xfrm>
            <a:off x="5478463" y="6149975"/>
            <a:ext cx="958850" cy="139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文本框 4"/>
          <p:cNvSpPr txBox="1"/>
          <p:nvPr/>
        </p:nvSpPr>
        <p:spPr>
          <a:xfrm>
            <a:off x="495300" y="850900"/>
            <a:ext cx="8153400" cy="1106488"/>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画出数据集和Logistics回归最佳拟合直线的函数</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endParaRPr lang="zh-CN" altLang="en-US" sz="2200" b="1" dirty="0">
              <a:latin typeface="华文楷体" panose="02010600040101010101" pitchFamily="2" charset="-122"/>
              <a:ea typeface="华文楷体" panose="02010600040101010101" pitchFamily="2"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51203" name="图片 1"/>
          <p:cNvPicPr>
            <a:picLocks noChangeAspect="1"/>
          </p:cNvPicPr>
          <p:nvPr/>
        </p:nvPicPr>
        <p:blipFill>
          <a:blip r:embed="rId1"/>
          <a:stretch>
            <a:fillRect/>
          </a:stretch>
        </p:blipFill>
        <p:spPr>
          <a:xfrm>
            <a:off x="688975" y="1443038"/>
            <a:ext cx="7766050" cy="5295900"/>
          </a:xfrm>
          <a:prstGeom prst="rect">
            <a:avLst/>
          </a:prstGeom>
          <a:noFill/>
          <a:ln w="9525">
            <a:noFill/>
          </a:ln>
        </p:spPr>
      </p:pic>
      <p:sp>
        <p:nvSpPr>
          <p:cNvPr id="51204" name="文本框 3"/>
          <p:cNvSpPr txBox="1"/>
          <p:nvPr/>
        </p:nvSpPr>
        <p:spPr>
          <a:xfrm>
            <a:off x="4462463" y="2298700"/>
            <a:ext cx="1808162" cy="336550"/>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将矩阵转换为数组</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5" name="直接箭头连接符 4"/>
          <p:cNvCxnSpPr>
            <a:stCxn id="51204" idx="1"/>
          </p:cNvCxnSpPr>
          <p:nvPr/>
        </p:nvCxnSpPr>
        <p:spPr>
          <a:xfrm flipH="1">
            <a:off x="3270250" y="2466975"/>
            <a:ext cx="1192213" cy="12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206" name="文本框 1"/>
          <p:cNvSpPr txBox="1"/>
          <p:nvPr/>
        </p:nvSpPr>
        <p:spPr>
          <a:xfrm>
            <a:off x="6557963" y="5487988"/>
            <a:ext cx="1401762" cy="336550"/>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zh-CN" altLang="en-US" sz="1600" dirty="0">
                <a:solidFill>
                  <a:srgbClr val="FF0000"/>
                </a:solidFill>
                <a:latin typeface="Calibri" panose="020F0502020204030204" pitchFamily="34" charset="0"/>
                <a:ea typeface="宋体" panose="02010600030101010101" pitchFamily="2" charset="-122"/>
              </a:rPr>
              <a:t>最佳拟合直线</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3" name="直接箭头连接符 2"/>
          <p:cNvCxnSpPr>
            <a:stCxn id="51206" idx="1"/>
          </p:cNvCxnSpPr>
          <p:nvPr/>
        </p:nvCxnSpPr>
        <p:spPr>
          <a:xfrm flipH="1">
            <a:off x="5378450" y="5656263"/>
            <a:ext cx="1179513" cy="2174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038225" y="1254125"/>
            <a:ext cx="7242175" cy="4400550"/>
          </a:xfrm>
          <a:prstGeom prst="rect">
            <a:avLst/>
          </a:prstGeom>
          <a:noFill/>
          <a:ln w="9525">
            <a:noFill/>
          </a:ln>
        </p:spPr>
        <p:txBody>
          <a:bodyPr>
            <a:spAutoFit/>
          </a:bodyPr>
          <a:lstStyle/>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最优化方法概述</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梯度上升法和梯度下降法</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逻辑回归与贝叶斯分类器</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逻辑回归分类器的特性与改进</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TextBox 8"/>
          <p:cNvSpPr txBox="1"/>
          <p:nvPr/>
        </p:nvSpPr>
        <p:spPr>
          <a:xfrm>
            <a:off x="1727200" y="989013"/>
            <a:ext cx="4932363" cy="522288"/>
          </a:xfrm>
          <a:prstGeom prst="rect">
            <a:avLst/>
          </a:prstGeom>
          <a:noFill/>
        </p:spPr>
        <p:txBody>
          <a:bodyPr wrap="square">
            <a:spAutoFit/>
          </a:bodyPr>
          <a:lstStyle/>
          <a:p>
            <a:pPr marR="0" algn="ctr" defTabSz="914400">
              <a:buClrTx/>
              <a:buSzTx/>
              <a:defRPr/>
            </a:pPr>
            <a:r>
              <a:rPr lang="zh-CN" altLang="en-US" sz="28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逻辑回归分类器的特性与改进</a:t>
            </a:r>
            <a:endParaRPr kumimoji="0" lang="zh-CN" altLang="en-US" sz="28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cxnSp>
        <p:nvCxnSpPr>
          <p:cNvPr id="11" name="直接连接符 10"/>
          <p:cNvCxnSpPr/>
          <p:nvPr/>
        </p:nvCxnSpPr>
        <p:spPr>
          <a:xfrm>
            <a:off x="1614170" y="1647190"/>
            <a:ext cx="5158740" cy="5080"/>
          </a:xfrm>
          <a:prstGeom prst="line">
            <a:avLst/>
          </a:prstGeom>
          <a:ln w="28575">
            <a:solidFill>
              <a:srgbClr val="000099"/>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9156" name="文本框 1"/>
          <p:cNvSpPr txBox="1"/>
          <p:nvPr/>
        </p:nvSpPr>
        <p:spPr>
          <a:xfrm>
            <a:off x="732790" y="1851024"/>
            <a:ext cx="7678420" cy="4892675"/>
          </a:xfrm>
          <a:prstGeom prst="rect">
            <a:avLst/>
          </a:prstGeom>
          <a:noFill/>
          <a:ln w="9525">
            <a:noFill/>
          </a:ln>
        </p:spPr>
        <p:txBody>
          <a:bodyPr wrap="square" anchor="t">
            <a:spAutoFit/>
          </a:bodyPr>
          <a:p>
            <a:pPr marL="342900" indent="-342900">
              <a:lnSpc>
                <a:spcPct val="200000"/>
              </a:lnSpc>
              <a:buFont typeface="Wingdings" panose="05000000000000000000" charset="0"/>
              <a:buChar char="Ø"/>
            </a:pPr>
            <a:r>
              <a:rPr lang="en-US" altLang="zh-CN"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logistic</a:t>
            </a:r>
            <a:r>
              <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回归分类器的特性</a:t>
            </a:r>
            <a:endPar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lvl="1" fontAlgn="base">
              <a:lnSpc>
                <a:spcPct val="200000"/>
              </a:lnSpc>
              <a:buFont typeface="Wingdings" panose="05000000000000000000" charset="0"/>
            </a:pPr>
            <a:r>
              <a:rPr lang="zh-CN" altLang="en-US" sz="2000" b="1" strike="noStrike"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微软雅黑" panose="020B0503020204020204" pitchFamily="34" charset="-122"/>
              </a:rPr>
              <a:t>生成式分类器</a:t>
            </a:r>
            <a:endParaRPr lang="zh-CN" altLang="en-US" sz="2000" b="1" strike="noStrike"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lvl="1" fontAlgn="base">
              <a:lnSpc>
                <a:spcPct val="200000"/>
              </a:lnSpc>
              <a:buFont typeface="Wingdings" panose="05000000000000000000" charset="0"/>
            </a:pPr>
            <a:r>
              <a:rPr lang="zh-CN" altLang="en-US" sz="2000" b="1" strike="noStrike"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微软雅黑" panose="020B0503020204020204" pitchFamily="34" charset="-122"/>
              </a:rPr>
              <a:t>基于梯度的优化方法</a:t>
            </a:r>
            <a:endParaRPr lang="zh-CN" altLang="en-US" sz="2000" b="1" strike="noStrike"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lvl="1" fontAlgn="base">
              <a:lnSpc>
                <a:spcPct val="200000"/>
              </a:lnSpc>
              <a:buFont typeface="Wingdings" panose="05000000000000000000" charset="0"/>
            </a:pPr>
            <a:r>
              <a:rPr lang="zh-CN" altLang="en-US" sz="2000" b="1" strike="noStrike"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微软雅黑" panose="020B0503020204020204" pitchFamily="34" charset="-122"/>
              </a:rPr>
              <a:t>适于特征值连续的分类问题</a:t>
            </a:r>
            <a:endParaRPr lang="zh-CN" altLang="en-US" sz="2000" b="1" strike="noStrike" noProof="1">
              <a:ln w="9525">
                <a:solidFill>
                  <a:schemeClr val="bg1"/>
                </a:solidFill>
                <a:prstDash val="solid"/>
              </a:ln>
              <a:solidFill>
                <a:schemeClr val="tx1"/>
              </a:solidFill>
              <a:effectLst>
                <a:outerShdw blurRad="12700" dist="38100" dir="2700000" algn="tl" rotWithShape="0">
                  <a:schemeClr val="bg1">
                    <a:lumMod val="50000"/>
                  </a:scheme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Wingdings" panose="05000000000000000000" charset="0"/>
              <a:buChar char="Ø"/>
            </a:pPr>
            <a:r>
              <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随机梯度上升（</a:t>
            </a:r>
            <a:r>
              <a:rPr lang="en-US" altLang="zh-CN"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SGA</a:t>
            </a:r>
            <a:r>
              <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）与批量梯度上升（</a:t>
            </a:r>
            <a:r>
              <a:rPr lang="en-US" altLang="zh-CN"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BGA</a:t>
            </a:r>
            <a:r>
              <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Wingdings" panose="05000000000000000000" charset="0"/>
              <a:buChar char="Ø"/>
            </a:pPr>
            <a:r>
              <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动态学习率</a:t>
            </a:r>
            <a:endPar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200000"/>
              </a:lnSpc>
              <a:buFont typeface="Wingdings" panose="05000000000000000000" charset="0"/>
              <a:buChar char="Ø"/>
            </a:pPr>
            <a:r>
              <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rPr>
              <a:t>缺失值处理</a:t>
            </a:r>
            <a:endParaRPr lang="zh-CN" altLang="en-US" sz="2400" b="1" noProof="1">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TextBox 8"/>
          <p:cNvSpPr txBox="1"/>
          <p:nvPr/>
        </p:nvSpPr>
        <p:spPr>
          <a:xfrm>
            <a:off x="2141220" y="1818958"/>
            <a:ext cx="4224338" cy="460375"/>
          </a:xfrm>
          <a:prstGeom prst="rect">
            <a:avLst/>
          </a:prstGeom>
          <a:noFill/>
        </p:spPr>
        <p:txBody>
          <a:bodyPr wrap="square">
            <a:spAutoFit/>
          </a:bodyPr>
          <a:lstStyle/>
          <a:p>
            <a:pPr marR="0" algn="ctr" defTabSz="914400">
              <a:buClrTx/>
              <a:buSzTx/>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批量梯度上升与随机梯度上升</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11" name="直接连接符 10"/>
          <p:cNvCxnSpPr/>
          <p:nvPr/>
        </p:nvCxnSpPr>
        <p:spPr>
          <a:xfrm>
            <a:off x="1667503" y="2436813"/>
            <a:ext cx="4865615" cy="0"/>
          </a:xfrm>
          <a:prstGeom prst="line">
            <a:avLst/>
          </a:prstGeom>
          <a:ln w="28575">
            <a:solidFill>
              <a:srgbClr val="000099"/>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5"/>
          <p:cNvSpPr/>
          <p:nvPr/>
        </p:nvSpPr>
        <p:spPr>
          <a:xfrm>
            <a:off x="361950" y="793750"/>
            <a:ext cx="3314700" cy="973138"/>
          </a:xfrm>
          <a:prstGeom prst="rect">
            <a:avLst/>
          </a:prstGeom>
          <a:noFill/>
          <a:ln w="9525">
            <a:noFill/>
          </a:ln>
        </p:spPr>
        <p:txBody>
          <a:bodyPr anchor="ctr"/>
          <a:lstStyle/>
          <a:p>
            <a:pPr marL="457200" marR="0" lvl="0" indent="-457200" algn="l" defTabSz="914400" rtl="0" eaLnBrk="1" fontAlgn="auto" latinLnBrk="0" hangingPunct="1">
              <a:lnSpc>
                <a:spcPct val="9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1">
                <a:ln>
                  <a:noFill/>
                </a:ln>
                <a:solidFill>
                  <a:srgbClr val="000099"/>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梯度法</a:t>
            </a:r>
            <a:endParaRPr kumimoji="0" lang="zh-CN" altLang="en-US" sz="2800" b="1" i="0" u="none" strike="noStrike" kern="1200" cap="none" spc="0" normalizeH="0" baseline="0" noProof="1">
              <a:ln>
                <a:noFill/>
              </a:ln>
              <a:solidFill>
                <a:srgbClr val="000099"/>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2530" name="文本框 6"/>
          <p:cNvSpPr txBox="1"/>
          <p:nvPr/>
        </p:nvSpPr>
        <p:spPr>
          <a:xfrm>
            <a:off x="758190" y="1666240"/>
            <a:ext cx="4863456" cy="1938020"/>
          </a:xfrm>
          <a:prstGeom prst="rect">
            <a:avLst/>
          </a:prstGeom>
          <a:noFill/>
          <a:ln w="9525">
            <a:noFill/>
          </a:ln>
        </p:spPr>
        <p:txBody>
          <a:bodyPr wrap="square" anchor="t">
            <a:spAutoFit/>
            <a:scene3d>
              <a:camera prst="orthographicFront"/>
              <a:lightRig rig="threePt" dir="t"/>
            </a:scene3d>
          </a:bodyPr>
          <a:p>
            <a:pPr>
              <a:lnSpc>
                <a:spcPct val="150000"/>
              </a:lnSpc>
            </a:pP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梯度下降</a:t>
            </a: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上升算法的问题：</a:t>
            </a:r>
            <a:endPar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1</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）局部最优</a:t>
            </a:r>
            <a:endPar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2</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）学习率的控制（稳定性）</a:t>
            </a:r>
            <a:endPar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3</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）随机</a:t>
            </a:r>
            <a:r>
              <a:rPr lang="en-US" alt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a:t>
            </a:r>
            <a:r>
              <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批量（参数的遗忘）</a:t>
            </a:r>
            <a:endParaRPr lang="zh-CN" altLang="en-US"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cxnSp>
        <p:nvCxnSpPr>
          <p:cNvPr id="39" name="直接箭头连接符 38"/>
          <p:cNvCxnSpPr/>
          <p:nvPr/>
        </p:nvCxnSpPr>
        <p:spPr>
          <a:xfrm>
            <a:off x="6421438" y="4233863"/>
            <a:ext cx="17541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6405563" y="2833688"/>
            <a:ext cx="7938" cy="1400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1" name="任意多边形 40"/>
          <p:cNvSpPr/>
          <p:nvPr/>
        </p:nvSpPr>
        <p:spPr>
          <a:xfrm>
            <a:off x="6623050" y="3219450"/>
            <a:ext cx="1527175" cy="765175"/>
          </a:xfrm>
          <a:custGeom>
            <a:avLst/>
            <a:gdLst>
              <a:gd name="connsiteX0" fmla="*/ 0 w 1434518"/>
              <a:gd name="connsiteY0" fmla="*/ 0 h 823519"/>
              <a:gd name="connsiteX1" fmla="*/ 318782 w 1434518"/>
              <a:gd name="connsiteY1" fmla="*/ 805343 h 823519"/>
              <a:gd name="connsiteX2" fmla="*/ 1434518 w 1434518"/>
              <a:gd name="connsiteY2" fmla="*/ 109056 h 823519"/>
              <a:gd name="connsiteX3" fmla="*/ 1434518 w 1434518"/>
              <a:gd name="connsiteY3" fmla="*/ 109056 h 823519"/>
            </a:gdLst>
            <a:ahLst/>
            <a:cxnLst>
              <a:cxn ang="0">
                <a:pos x="connsiteX0" y="connsiteY0"/>
              </a:cxn>
              <a:cxn ang="0">
                <a:pos x="connsiteX1" y="connsiteY1"/>
              </a:cxn>
              <a:cxn ang="0">
                <a:pos x="connsiteX2" y="connsiteY2"/>
              </a:cxn>
              <a:cxn ang="0">
                <a:pos x="connsiteX3" y="connsiteY3"/>
              </a:cxn>
            </a:cxnLst>
            <a:rect l="l" t="t" r="r" b="b"/>
            <a:pathLst>
              <a:path w="1434518" h="823519">
                <a:moveTo>
                  <a:pt x="0" y="0"/>
                </a:moveTo>
                <a:cubicBezTo>
                  <a:pt x="39848" y="393583"/>
                  <a:pt x="79696" y="787167"/>
                  <a:pt x="318782" y="805343"/>
                </a:cubicBezTo>
                <a:cubicBezTo>
                  <a:pt x="557868" y="823519"/>
                  <a:pt x="1434518" y="109056"/>
                  <a:pt x="1434518" y="109056"/>
                </a:cubicBezTo>
                <a:lnTo>
                  <a:pt x="1434518" y="109056"/>
                </a:ln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五角星 41"/>
          <p:cNvSpPr/>
          <p:nvPr/>
        </p:nvSpPr>
        <p:spPr>
          <a:xfrm>
            <a:off x="6816725" y="3873500"/>
            <a:ext cx="201613" cy="176213"/>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3" name="椭圆 42"/>
          <p:cNvSpPr/>
          <p:nvPr/>
        </p:nvSpPr>
        <p:spPr>
          <a:xfrm>
            <a:off x="7613650" y="3538538"/>
            <a:ext cx="158750" cy="16827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304" name="TextBox 43"/>
          <p:cNvSpPr txBox="1"/>
          <p:nvPr/>
        </p:nvSpPr>
        <p:spPr>
          <a:xfrm>
            <a:off x="8091488" y="3906838"/>
            <a:ext cx="352425" cy="369887"/>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w</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55305" name="TextBox 44"/>
          <p:cNvSpPr txBox="1"/>
          <p:nvPr/>
        </p:nvSpPr>
        <p:spPr>
          <a:xfrm>
            <a:off x="5741988" y="2809875"/>
            <a:ext cx="765175" cy="369888"/>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J(w)</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46" name="直接连接符 45"/>
          <p:cNvCxnSpPr/>
          <p:nvPr/>
        </p:nvCxnSpPr>
        <p:spPr>
          <a:xfrm>
            <a:off x="6900863" y="3773488"/>
            <a:ext cx="0" cy="4778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3" idx="4"/>
          </p:cNvCxnSpPr>
          <p:nvPr/>
        </p:nvCxnSpPr>
        <p:spPr>
          <a:xfrm>
            <a:off x="7693025" y="3706813"/>
            <a:ext cx="4763" cy="544513"/>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3" idx="3"/>
          </p:cNvCxnSpPr>
          <p:nvPr/>
        </p:nvCxnSpPr>
        <p:spPr>
          <a:xfrm flipH="1">
            <a:off x="7243763" y="3681413"/>
            <a:ext cx="393700" cy="22542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3" idx="3"/>
          </p:cNvCxnSpPr>
          <p:nvPr/>
        </p:nvCxnSpPr>
        <p:spPr>
          <a:xfrm>
            <a:off x="4868863" y="2366963"/>
            <a:ext cx="1754188"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3" idx="3"/>
          </p:cNvCxnSpPr>
          <p:nvPr/>
        </p:nvCxnSpPr>
        <p:spPr>
          <a:xfrm flipH="1" flipV="1">
            <a:off x="4852988" y="966788"/>
            <a:ext cx="7938" cy="1400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1" name="任意多边形 50"/>
          <p:cNvSpPr/>
          <p:nvPr/>
        </p:nvSpPr>
        <p:spPr>
          <a:xfrm rot="10800000">
            <a:off x="4970463" y="1485900"/>
            <a:ext cx="1527175" cy="765175"/>
          </a:xfrm>
          <a:custGeom>
            <a:avLst/>
            <a:gdLst>
              <a:gd name="connsiteX0" fmla="*/ 0 w 1434518"/>
              <a:gd name="connsiteY0" fmla="*/ 0 h 823519"/>
              <a:gd name="connsiteX1" fmla="*/ 318782 w 1434518"/>
              <a:gd name="connsiteY1" fmla="*/ 805343 h 823519"/>
              <a:gd name="connsiteX2" fmla="*/ 1434518 w 1434518"/>
              <a:gd name="connsiteY2" fmla="*/ 109056 h 823519"/>
              <a:gd name="connsiteX3" fmla="*/ 1434518 w 1434518"/>
              <a:gd name="connsiteY3" fmla="*/ 109056 h 823519"/>
            </a:gdLst>
            <a:ahLst/>
            <a:cxnLst>
              <a:cxn ang="0">
                <a:pos x="connsiteX0" y="connsiteY0"/>
              </a:cxn>
              <a:cxn ang="0">
                <a:pos x="connsiteX1" y="connsiteY1"/>
              </a:cxn>
              <a:cxn ang="0">
                <a:pos x="connsiteX2" y="connsiteY2"/>
              </a:cxn>
              <a:cxn ang="0">
                <a:pos x="connsiteX3" y="connsiteY3"/>
              </a:cxn>
            </a:cxnLst>
            <a:rect l="l" t="t" r="r" b="b"/>
            <a:pathLst>
              <a:path w="1434518" h="823519">
                <a:moveTo>
                  <a:pt x="0" y="0"/>
                </a:moveTo>
                <a:cubicBezTo>
                  <a:pt x="39848" y="393583"/>
                  <a:pt x="79696" y="787167"/>
                  <a:pt x="318782" y="805343"/>
                </a:cubicBezTo>
                <a:cubicBezTo>
                  <a:pt x="557868" y="823519"/>
                  <a:pt x="1434518" y="109056"/>
                  <a:pt x="1434518" y="109056"/>
                </a:cubicBezTo>
                <a:lnTo>
                  <a:pt x="1434518" y="109056"/>
                </a:lnTo>
              </a:path>
            </a:pathLst>
          </a:cu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2" name="五角星 51"/>
          <p:cNvSpPr/>
          <p:nvPr/>
        </p:nvSpPr>
        <p:spPr>
          <a:xfrm>
            <a:off x="6061075" y="1411288"/>
            <a:ext cx="201613" cy="176213"/>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3" name="椭圆 52"/>
          <p:cNvSpPr/>
          <p:nvPr/>
        </p:nvSpPr>
        <p:spPr>
          <a:xfrm>
            <a:off x="5491163" y="1662113"/>
            <a:ext cx="158750" cy="168275"/>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5314" name="TextBox 53"/>
          <p:cNvSpPr txBox="1"/>
          <p:nvPr/>
        </p:nvSpPr>
        <p:spPr>
          <a:xfrm>
            <a:off x="6538913" y="2039938"/>
            <a:ext cx="352425" cy="369887"/>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w</a:t>
            </a:r>
            <a:endParaRPr lang="zh-CN" altLang="en-US" b="1" dirty="0">
              <a:solidFill>
                <a:srgbClr val="0070C0"/>
              </a:solidFill>
              <a:latin typeface="微软雅黑" panose="020B0503020204020204" pitchFamily="34" charset="-122"/>
              <a:ea typeface="微软雅黑" panose="020B0503020204020204" pitchFamily="34" charset="-122"/>
            </a:endParaRPr>
          </a:p>
        </p:txBody>
      </p:sp>
      <p:sp>
        <p:nvSpPr>
          <p:cNvPr id="55315" name="TextBox 54"/>
          <p:cNvSpPr txBox="1"/>
          <p:nvPr/>
        </p:nvSpPr>
        <p:spPr>
          <a:xfrm>
            <a:off x="4189413" y="942975"/>
            <a:ext cx="765175" cy="368300"/>
          </a:xfrm>
          <a:prstGeom prst="rect">
            <a:avLst/>
          </a:prstGeom>
          <a:noFill/>
          <a:ln w="9525">
            <a:noFill/>
          </a:ln>
        </p:spPr>
        <p:txBody>
          <a:bodyPr anchor="t" anchorCtr="0">
            <a:spAutoFit/>
          </a:bodyPr>
          <a:p>
            <a:r>
              <a:rPr lang="en-US" altLang="zh-CN" b="1" dirty="0">
                <a:solidFill>
                  <a:srgbClr val="0070C0"/>
                </a:solidFill>
                <a:latin typeface="微软雅黑" panose="020B0503020204020204" pitchFamily="34" charset="-122"/>
                <a:ea typeface="微软雅黑" panose="020B0503020204020204" pitchFamily="34" charset="-122"/>
              </a:rPr>
              <a:t>J(w)</a:t>
            </a:r>
            <a:endParaRPr lang="zh-CN" altLang="en-US" b="1" dirty="0">
              <a:solidFill>
                <a:srgbClr val="0070C0"/>
              </a:solidFill>
              <a:latin typeface="微软雅黑" panose="020B0503020204020204" pitchFamily="34" charset="-122"/>
              <a:ea typeface="微软雅黑" panose="020B0503020204020204" pitchFamily="34" charset="-122"/>
            </a:endParaRPr>
          </a:p>
        </p:txBody>
      </p:sp>
      <p:cxnSp>
        <p:nvCxnSpPr>
          <p:cNvPr id="56" name="直接连接符 55"/>
          <p:cNvCxnSpPr>
            <a:stCxn id="43" idx="3"/>
          </p:cNvCxnSpPr>
          <p:nvPr/>
        </p:nvCxnSpPr>
        <p:spPr>
          <a:xfrm flipH="1">
            <a:off x="6159500" y="1485900"/>
            <a:ext cx="1588" cy="8969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4"/>
          </p:cNvCxnSpPr>
          <p:nvPr/>
        </p:nvCxnSpPr>
        <p:spPr>
          <a:xfrm>
            <a:off x="5570538" y="1830388"/>
            <a:ext cx="3175" cy="5461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3" idx="4"/>
          </p:cNvCxnSpPr>
          <p:nvPr/>
        </p:nvCxnSpPr>
        <p:spPr>
          <a:xfrm flipV="1">
            <a:off x="5570538" y="1636713"/>
            <a:ext cx="260350" cy="1936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84225" y="0"/>
            <a:ext cx="5618163" cy="588963"/>
          </a:xfrm>
          <a:prstGeom prst="rect">
            <a:avLst/>
          </a:prstGeom>
          <a:noFill/>
        </p:spPr>
        <p:txBody>
          <a:bodyPr wrap="square" rtlCol="0" anchor="t">
            <a:spAutoFit/>
          </a:bodyPr>
          <a:p>
            <a:pPr fontAlgn="auto">
              <a:lnSpc>
                <a:spcPct val="90000"/>
              </a:lnSpc>
              <a:buClrTx/>
              <a:buSzTx/>
              <a:defRPr/>
            </a:pPr>
            <a:r>
              <a:rPr lang="zh-CN" altLang="en-US" sz="3600" b="1"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mn-ea"/>
              </a:rPr>
              <a:t>logistic回归分类器的特性</a:t>
            </a:r>
            <a:endParaRPr lang="zh-CN" altLang="en-US" sz="3600" b="1"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endParaRPr>
          </a:p>
        </p:txBody>
      </p:sp>
      <p:sp>
        <p:nvSpPr>
          <p:cNvPr id="3" name="Rectangle 5"/>
          <p:cNvSpPr/>
          <p:nvPr/>
        </p:nvSpPr>
        <p:spPr>
          <a:xfrm>
            <a:off x="361950" y="3660775"/>
            <a:ext cx="3314700" cy="973138"/>
          </a:xfrm>
          <a:prstGeom prst="rect">
            <a:avLst/>
          </a:prstGeom>
          <a:noFill/>
          <a:ln w="9525">
            <a:noFill/>
          </a:ln>
        </p:spPr>
        <p:txBody>
          <a:bodyPr anchor="ctr"/>
          <a:p>
            <a:pPr marL="457200" marR="0" lvl="0" indent="-457200" algn="l" defTabSz="914400" rtl="0" eaLnBrk="1" fontAlgn="auto" latinLnBrk="0" hangingPunct="1">
              <a:lnSpc>
                <a:spcPct val="90000"/>
              </a:lnSpc>
              <a:spcBef>
                <a:spcPct val="0"/>
              </a:spcBef>
              <a:spcAft>
                <a:spcPct val="0"/>
              </a:spcAft>
              <a:buClrTx/>
              <a:buSzTx/>
              <a:buFont typeface="Arial" panose="020B0604020202020204" pitchFamily="34" charset="0"/>
              <a:buChar char="•"/>
              <a:defRPr/>
            </a:pPr>
            <a:r>
              <a:rPr kumimoji="0" lang="zh-CN" altLang="en-US" sz="2800" b="1" i="0" u="none" strike="noStrike" kern="1200" cap="none" spc="0" normalizeH="0" baseline="0" noProof="1">
                <a:ln>
                  <a:noFill/>
                </a:ln>
                <a:solidFill>
                  <a:srgbClr val="000099"/>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线性分类器</a:t>
            </a:r>
            <a:endParaRPr kumimoji="0" lang="zh-CN" altLang="en-US" sz="2800" b="1" i="0" u="none" strike="noStrike" kern="1200" cap="none" spc="0" normalizeH="0" baseline="0" noProof="1">
              <a:ln>
                <a:noFill/>
              </a:ln>
              <a:solidFill>
                <a:srgbClr val="000099"/>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6"/>
          <p:cNvSpPr txBox="1"/>
          <p:nvPr/>
        </p:nvSpPr>
        <p:spPr>
          <a:xfrm>
            <a:off x="784225" y="4417694"/>
            <a:ext cx="4863456" cy="553080"/>
          </a:xfrm>
          <a:prstGeom prst="rect">
            <a:avLst/>
          </a:prstGeom>
          <a:noFill/>
          <a:ln w="9525">
            <a:noFill/>
          </a:ln>
        </p:spPr>
        <p:txBody>
          <a:bodyPr wrap="square" anchor="t">
            <a:spAutoFit/>
            <a:scene3d>
              <a:camera prst="orthographicFront"/>
              <a:lightRig rig="threePt" dir="t"/>
            </a:scene3d>
          </a:bodyPr>
          <a:p>
            <a:pPr>
              <a:lnSpc>
                <a:spcPct val="150000"/>
              </a:lnSpc>
            </a:pPr>
            <a:r>
              <a:rPr 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宋体" panose="02010600030101010101" pitchFamily="2" charset="-122"/>
              </a:rPr>
              <a:t>对于非线性可分的分类问题效果较差</a:t>
            </a:r>
            <a:endParaRPr lang="zh-CN" sz="2000" b="1" noProof="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691000" y="1037216"/>
            <a:ext cx="5761993" cy="5015865"/>
          </a:xfrm>
          <a:prstGeom prst="rect">
            <a:avLst/>
          </a:prstGeom>
          <a:noFill/>
          <a:ln w="9525">
            <a:noFill/>
          </a:ln>
        </p:spPr>
        <p:txBody>
          <a:bodyPr>
            <a:spAutoFit/>
            <a:scene3d>
              <a:camera prst="orthographicFront"/>
              <a:lightRig rig="threePt" dir="t"/>
            </a:scene3d>
          </a:bodyPr>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决策树分类器</a:t>
            </a:r>
            <a:endParaRPr kumimoji="0"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朴素贝叶斯分类器</a:t>
            </a: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逻辑回归</a:t>
            </a:r>
            <a:endPar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随机梯度上升</a:t>
            </a: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与批量梯度上升</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56322" name="图片 2"/>
          <p:cNvPicPr>
            <a:picLocks noChangeAspect="1"/>
          </p:cNvPicPr>
          <p:nvPr>
            <p:custDataLst>
              <p:tags r:id="rId1"/>
            </p:custDataLst>
          </p:nvPr>
        </p:nvPicPr>
        <p:blipFill>
          <a:blip r:embed="rId2"/>
          <a:stretch>
            <a:fillRect/>
          </a:stretch>
        </p:blipFill>
        <p:spPr>
          <a:xfrm>
            <a:off x="590550" y="739775"/>
            <a:ext cx="7350125" cy="4911725"/>
          </a:xfrm>
          <a:prstGeom prst="rect">
            <a:avLst/>
          </a:prstGeom>
          <a:noFill/>
          <a:ln w="9525">
            <a:noFill/>
          </a:ln>
        </p:spPr>
      </p:pic>
      <p:sp>
        <p:nvSpPr>
          <p:cNvPr id="7" name="TextBox 6"/>
          <p:cNvSpPr txBox="1"/>
          <p:nvPr/>
        </p:nvSpPr>
        <p:spPr>
          <a:xfrm>
            <a:off x="4330700" y="5651500"/>
            <a:ext cx="4410075" cy="1014413"/>
          </a:xfrm>
          <a:prstGeom prst="rect">
            <a:avLst/>
          </a:prstGeom>
          <a:solidFill>
            <a:srgbClr val="FFFF99"/>
          </a:solidFill>
        </p:spPr>
        <p:txBody>
          <a:bodyPr wrap="square">
            <a:spAutoFit/>
          </a:bodyPr>
          <a:p>
            <a:pPr marR="0" algn="ctr" defTabSz="914400">
              <a:lnSpc>
                <a:spcPct val="150000"/>
              </a:lnSpc>
              <a:buClrTx/>
              <a:buSzTx/>
              <a:defRPr/>
            </a:pPr>
            <a:r>
              <a:rPr kumimoji="0" lang="zh-CN" altLang="en-US"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批处理梯度上升算法</a:t>
            </a:r>
            <a:endParaRPr kumimoji="0" lang="en-US" altLang="zh-CN"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algn="ctr" defTabSz="914400">
              <a:lnSpc>
                <a:spcPct val="150000"/>
              </a:lnSpc>
              <a:buClrTx/>
              <a:buSzTx/>
              <a:defRPr/>
            </a:pPr>
            <a:r>
              <a:rPr kumimoji="0" lang="zh-CN" altLang="en-US"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Batch Gradient Ascent</a:t>
            </a:r>
            <a:r>
              <a:rPr kumimoji="0" lang="zh-CN" altLang="en-US"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BGA</a:t>
            </a:r>
            <a:r>
              <a:rPr kumimoji="0" lang="zh-CN" altLang="en-US"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zh-CN" altLang="en-US" sz="20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2" name="矩形 1"/>
          <p:cNvSpPr/>
          <p:nvPr/>
        </p:nvSpPr>
        <p:spPr>
          <a:xfrm>
            <a:off x="1219200" y="4854575"/>
            <a:ext cx="5648325" cy="614363"/>
          </a:xfrm>
          <a:prstGeom prst="rect">
            <a:avLst/>
          </a:prstGeom>
          <a:noFill/>
          <a:ln w="190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graphicFrame>
        <p:nvGraphicFramePr>
          <p:cNvPr id="56325" name="对象 6">
            <a:hlinkClick r:id="" action="ppaction://ole?verb="/>
          </p:cNvPr>
          <p:cNvGraphicFramePr>
            <a:graphicFrameLocks noChangeAspect="1"/>
          </p:cNvGraphicFramePr>
          <p:nvPr/>
        </p:nvGraphicFramePr>
        <p:xfrm>
          <a:off x="74613" y="5948363"/>
          <a:ext cx="4256087" cy="652462"/>
        </p:xfrm>
        <a:graphic>
          <a:graphicData uri="http://schemas.openxmlformats.org/presentationml/2006/ole">
            <mc:AlternateContent xmlns:mc="http://schemas.openxmlformats.org/markup-compatibility/2006">
              <mc:Choice xmlns:v="urn:schemas-microsoft-com:vml" Requires="v">
                <p:oleObj spid="_x0000_s3085" name="" r:id="rId3" imgW="2946400" imgH="431800" progId="Equation.KSEE3">
                  <p:embed/>
                </p:oleObj>
              </mc:Choice>
              <mc:Fallback>
                <p:oleObj name="" r:id="rId3" imgW="2946400" imgH="431800" progId="Equation.KSEE3">
                  <p:embed/>
                  <p:pic>
                    <p:nvPicPr>
                      <p:cNvPr id="0" name="图片 3084"/>
                      <p:cNvPicPr/>
                      <p:nvPr/>
                    </p:nvPicPr>
                    <p:blipFill>
                      <a:blip r:embed="rId4"/>
                      <a:stretch>
                        <a:fillRect/>
                      </a:stretch>
                    </p:blipFill>
                    <p:spPr>
                      <a:xfrm>
                        <a:off x="74613" y="5948363"/>
                        <a:ext cx="4256087" cy="6524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charRg st="0" end="10"/>
                                            </p:txEl>
                                          </p:spTgt>
                                        </p:tgtEl>
                                        <p:attrNameLst>
                                          <p:attrName>style.visibility</p:attrName>
                                        </p:attrNameLst>
                                      </p:cBhvr>
                                      <p:to>
                                        <p:strVal val="visible"/>
                                      </p:to>
                                    </p:set>
                                    <p:animEffect transition="in" filter="fade">
                                      <p:cBhvr>
                                        <p:cTn id="10" dur="2000"/>
                                        <p:tgtEl>
                                          <p:spTgt spid="7">
                                            <p:txEl>
                                              <p:charRg st="0" end="1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charRg st="10" end="38"/>
                                            </p:txEl>
                                          </p:spTgt>
                                        </p:tgtEl>
                                        <p:attrNameLst>
                                          <p:attrName>style.visibility</p:attrName>
                                        </p:attrNameLst>
                                      </p:cBhvr>
                                      <p:to>
                                        <p:strVal val="visible"/>
                                      </p:to>
                                    </p:set>
                                    <p:animEffect transition="in" filter="fade">
                                      <p:cBhvr>
                                        <p:cTn id="13" dur="2000"/>
                                        <p:tgtEl>
                                          <p:spTgt spid="7">
                                            <p:txEl>
                                              <p:charRg st="1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build="allAtOnce"/>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随机梯度上升</a:t>
            </a: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与批量梯度上升</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7346" name="文本框 4"/>
          <p:cNvSpPr txBox="1"/>
          <p:nvPr/>
        </p:nvSpPr>
        <p:spPr>
          <a:xfrm>
            <a:off x="495300" y="754063"/>
            <a:ext cx="8153400" cy="2632075"/>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       由于梯度上升算法在每次更新回归系数时都需要</a:t>
            </a:r>
            <a:r>
              <a:rPr lang="zh-CN" altLang="en-US" sz="2200" b="1" dirty="0">
                <a:solidFill>
                  <a:srgbClr val="FF0000"/>
                </a:solidFill>
                <a:latin typeface="微软雅黑" panose="020B0503020204020204" pitchFamily="34" charset="-122"/>
                <a:ea typeface="微软雅黑" panose="020B0503020204020204" pitchFamily="34" charset="-122"/>
              </a:rPr>
              <a:t>遍历整个数据集</a:t>
            </a:r>
            <a:r>
              <a:rPr lang="zh-CN" altLang="en-US" sz="2200" b="1" dirty="0">
                <a:solidFill>
                  <a:srgbClr val="000099"/>
                </a:solidFill>
                <a:latin typeface="微软雅黑" panose="020B0503020204020204" pitchFamily="34" charset="-122"/>
                <a:ea typeface="微软雅黑" panose="020B0503020204020204" pitchFamily="34" charset="-122"/>
              </a:rPr>
              <a:t>，该方法在处理</a:t>
            </a:r>
            <a:r>
              <a:rPr lang="en-US" altLang="zh-CN" sz="2200" b="1" dirty="0">
                <a:solidFill>
                  <a:srgbClr val="000099"/>
                </a:solidFill>
                <a:latin typeface="微软雅黑" panose="020B0503020204020204" pitchFamily="34" charset="-122"/>
                <a:ea typeface="微软雅黑" panose="020B0503020204020204" pitchFamily="34" charset="-122"/>
              </a:rPr>
              <a:t>100</a:t>
            </a:r>
            <a:r>
              <a:rPr lang="zh-CN" altLang="en-US" sz="2200" b="1" dirty="0">
                <a:solidFill>
                  <a:srgbClr val="000099"/>
                </a:solidFill>
                <a:latin typeface="微软雅黑" panose="020B0503020204020204" pitchFamily="34" charset="-122"/>
                <a:ea typeface="微软雅黑" panose="020B0503020204020204" pitchFamily="34" charset="-122"/>
              </a:rPr>
              <a:t>个左右的数据集时尚可，但如果有十亿样本和成千上万特征，那么该方法的计算复杂度就太高了。</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       一种改进的方法是采用</a:t>
            </a:r>
            <a:r>
              <a:rPr lang="zh-CN" altLang="en-US" sz="2200" b="1" dirty="0">
                <a:solidFill>
                  <a:srgbClr val="FF0000"/>
                </a:solidFill>
                <a:latin typeface="微软雅黑" panose="020B0503020204020204" pitchFamily="34" charset="-122"/>
                <a:ea typeface="微软雅黑" panose="020B0503020204020204" pitchFamily="34" charset="-122"/>
              </a:rPr>
              <a:t>在线算法</a:t>
            </a:r>
            <a:r>
              <a:rPr lang="zh-CN" altLang="en-US" sz="2200" b="1" dirty="0">
                <a:solidFill>
                  <a:srgbClr val="000099"/>
                </a:solidFill>
                <a:latin typeface="微软雅黑" panose="020B0503020204020204" pitchFamily="34" charset="-122"/>
                <a:ea typeface="微软雅黑" panose="020B0503020204020204" pitchFamily="34" charset="-122"/>
              </a:rPr>
              <a:t>思想，即</a:t>
            </a:r>
            <a:r>
              <a:rPr lang="zh-CN" altLang="en-US" sz="2200" b="1" dirty="0">
                <a:solidFill>
                  <a:srgbClr val="FF0000"/>
                </a:solidFill>
                <a:latin typeface="微软雅黑" panose="020B0503020204020204" pitchFamily="34" charset="-122"/>
                <a:ea typeface="微软雅黑" panose="020B0503020204020204" pitchFamily="34" charset="-122"/>
              </a:rPr>
              <a:t>一次仅用一个样本点</a:t>
            </a:r>
            <a:r>
              <a:rPr lang="zh-CN" altLang="en-US" sz="2200" b="1" dirty="0">
                <a:solidFill>
                  <a:srgbClr val="000099"/>
                </a:solidFill>
                <a:latin typeface="微软雅黑" panose="020B0503020204020204" pitchFamily="34" charset="-122"/>
                <a:ea typeface="微软雅黑" panose="020B0503020204020204" pitchFamily="34" charset="-122"/>
              </a:rPr>
              <a:t>来更新回归系数，该方法称为</a:t>
            </a:r>
            <a:r>
              <a:rPr lang="zh-CN" altLang="en-US" sz="2200" b="1" dirty="0">
                <a:solidFill>
                  <a:srgbClr val="FF0000"/>
                </a:solidFill>
                <a:latin typeface="微软雅黑" panose="020B0503020204020204" pitchFamily="34" charset="-122"/>
                <a:ea typeface="微软雅黑" panose="020B0503020204020204" pitchFamily="34" charset="-122"/>
              </a:rPr>
              <a:t>随机梯度上升算法</a:t>
            </a:r>
            <a:r>
              <a:rPr lang="zh-CN" altLang="en-US" sz="2200" b="1" dirty="0">
                <a:solidFill>
                  <a:srgbClr val="000099"/>
                </a:solidFill>
                <a:latin typeface="微软雅黑" panose="020B0503020204020204" pitchFamily="34" charset="-122"/>
                <a:ea typeface="微软雅黑" panose="020B0503020204020204" pitchFamily="34" charset="-122"/>
              </a:rPr>
              <a:t>。</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327150" y="3662363"/>
            <a:ext cx="5611813" cy="1200150"/>
          </a:xfrm>
          <a:prstGeom prst="rect">
            <a:avLst/>
          </a:prstGeom>
          <a:solidFill>
            <a:srgbClr val="FFFF99"/>
          </a:solidFill>
        </p:spPr>
        <p:txBody>
          <a:bodyPr>
            <a:spAutoFit/>
          </a:bodyPr>
          <a:p>
            <a:pPr marR="0" algn="ctr" defTabSz="914400">
              <a:lnSpc>
                <a:spcPct val="150000"/>
              </a:lnSpc>
              <a:buClrTx/>
              <a:buSzTx/>
              <a:defRPr/>
            </a:pP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随机梯度上升算法</a:t>
            </a:r>
            <a:endParaRPr kumimoji="0" lang="en-US" altLang="zh-CN"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algn="ctr" defTabSz="914400">
              <a:lnSpc>
                <a:spcPct val="150000"/>
              </a:lnSpc>
              <a:buClrTx/>
              <a:buSzTx/>
              <a:defRPr/>
            </a:pP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Stochastic Gradient Ascent</a:t>
            </a: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n-US" altLang="zh-CN"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SGA</a:t>
            </a:r>
            <a:r>
              <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zh-CN" altLang="en-US" sz="2400" b="1" kern="120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pic>
        <p:nvPicPr>
          <p:cNvPr id="57348" name="Picture 4"/>
          <p:cNvPicPr>
            <a:picLocks noChangeAspect="1"/>
          </p:cNvPicPr>
          <p:nvPr/>
        </p:nvPicPr>
        <p:blipFill>
          <a:blip r:embed="rId1">
            <a:clrChange>
              <a:clrFrom>
                <a:srgbClr val="FFFFFF"/>
              </a:clrFrom>
              <a:clrTo>
                <a:srgbClr val="FFFFFF">
                  <a:alpha val="0"/>
                </a:srgbClr>
              </a:clrTo>
            </a:clrChange>
          </a:blip>
          <a:stretch>
            <a:fillRect/>
          </a:stretch>
        </p:blipFill>
        <p:spPr>
          <a:xfrm>
            <a:off x="1576388" y="5356225"/>
            <a:ext cx="4656137" cy="3857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charRg st="0" end="9"/>
                                            </p:txEl>
                                          </p:spTgt>
                                        </p:tgtEl>
                                        <p:attrNameLst>
                                          <p:attrName>style.visibility</p:attrName>
                                        </p:attrNameLst>
                                      </p:cBhvr>
                                      <p:to>
                                        <p:strVal val="visible"/>
                                      </p:to>
                                    </p:set>
                                    <p:animEffect transition="in" filter="fade">
                                      <p:cBhvr>
                                        <p:cTn id="10" dur="2000"/>
                                        <p:tgtEl>
                                          <p:spTgt spid="10">
                                            <p:txEl>
                                              <p:charRg st="0" end="9"/>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charRg st="9" end="42"/>
                                            </p:txEl>
                                          </p:spTgt>
                                        </p:tgtEl>
                                        <p:attrNameLst>
                                          <p:attrName>style.visibility</p:attrName>
                                        </p:attrNameLst>
                                      </p:cBhvr>
                                      <p:to>
                                        <p:strVal val="visible"/>
                                      </p:to>
                                    </p:set>
                                    <p:animEffect transition="in" filter="fade">
                                      <p:cBhvr>
                                        <p:cTn id="13" dur="2000"/>
                                        <p:tgtEl>
                                          <p:spTgt spid="10">
                                            <p:txEl>
                                              <p:charRg st="9"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文本框 4"/>
          <p:cNvSpPr txBox="1"/>
          <p:nvPr/>
        </p:nvSpPr>
        <p:spPr>
          <a:xfrm>
            <a:off x="495300" y="850900"/>
            <a:ext cx="8153400" cy="598488"/>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随机梯度上升算法：</a:t>
            </a:r>
            <a:endParaRPr lang="zh-CN" altLang="en-US" sz="2200" b="1" dirty="0">
              <a:latin typeface="华文楷体" panose="02010600040101010101" pitchFamily="2" charset="-122"/>
              <a:ea typeface="华文楷体" panose="02010600040101010101" pitchFamily="2" charset="-122"/>
            </a:endParaRPr>
          </a:p>
        </p:txBody>
      </p:sp>
      <p:pic>
        <p:nvPicPr>
          <p:cNvPr id="58370" name="图片 1"/>
          <p:cNvPicPr>
            <a:picLocks noChangeAspect="1"/>
          </p:cNvPicPr>
          <p:nvPr/>
        </p:nvPicPr>
        <p:blipFill>
          <a:blip r:embed="rId1"/>
          <a:stretch>
            <a:fillRect/>
          </a:stretch>
        </p:blipFill>
        <p:spPr>
          <a:xfrm>
            <a:off x="495300" y="1857375"/>
            <a:ext cx="8305800" cy="2789238"/>
          </a:xfrm>
          <a:prstGeom prst="rect">
            <a:avLst/>
          </a:prstGeom>
          <a:noFill/>
          <a:ln w="9525">
            <a:noFill/>
          </a:ln>
        </p:spPr>
      </p:pic>
      <p:sp>
        <p:nvSpPr>
          <p:cNvPr id="58371" name="文本框 3"/>
          <p:cNvSpPr txBox="1"/>
          <p:nvPr/>
        </p:nvSpPr>
        <p:spPr>
          <a:xfrm>
            <a:off x="4270375" y="2633663"/>
            <a:ext cx="2890838" cy="336550"/>
          </a:xfrm>
          <a:prstGeom prst="rect">
            <a:avLst/>
          </a:prstGeom>
          <a:noFill/>
          <a:ln w="9525" cap="flat" cmpd="sng">
            <a:solidFill>
              <a:srgbClr val="FF0000"/>
            </a:solidFill>
            <a:prstDash val="solid"/>
            <a:round/>
            <a:headEnd type="none" w="med" len="med"/>
            <a:tailEnd type="none" w="med" len="med"/>
          </a:ln>
        </p:spPr>
        <p:txBody>
          <a:bodyPr wrap="none" anchor="t" anchorCtr="0">
            <a:spAutoFit/>
          </a:bodyPr>
          <a:p>
            <a:r>
              <a:rPr lang="en-US" altLang="zh-CN" sz="1600" dirty="0">
                <a:solidFill>
                  <a:srgbClr val="FF0000"/>
                </a:solidFill>
                <a:latin typeface="Calibri" panose="020F0502020204030204" pitchFamily="34" charset="0"/>
                <a:ea typeface="宋体" panose="02010600030101010101" pitchFamily="2" charset="-122"/>
              </a:rPr>
              <a:t>m</a:t>
            </a:r>
            <a:r>
              <a:rPr lang="zh-CN" altLang="en-US" sz="1600" dirty="0">
                <a:solidFill>
                  <a:srgbClr val="FF0000"/>
                </a:solidFill>
                <a:latin typeface="Calibri" panose="020F0502020204030204" pitchFamily="34" charset="0"/>
                <a:ea typeface="宋体" panose="02010600030101010101" pitchFamily="2" charset="-122"/>
              </a:rPr>
              <a:t>是矩阵的样本数，</a:t>
            </a:r>
            <a:r>
              <a:rPr lang="en-US" altLang="zh-CN" sz="1600" dirty="0">
                <a:solidFill>
                  <a:srgbClr val="FF0000"/>
                </a:solidFill>
                <a:latin typeface="Calibri" panose="020F0502020204030204" pitchFamily="34" charset="0"/>
                <a:ea typeface="宋体" panose="02010600030101010101" pitchFamily="2" charset="-122"/>
              </a:rPr>
              <a:t>n</a:t>
            </a:r>
            <a:r>
              <a:rPr lang="zh-CN" altLang="en-US" sz="1600" dirty="0">
                <a:solidFill>
                  <a:srgbClr val="FF0000"/>
                </a:solidFill>
                <a:latin typeface="Calibri" panose="020F0502020204030204" pitchFamily="34" charset="0"/>
                <a:ea typeface="宋体" panose="02010600030101010101" pitchFamily="2" charset="-122"/>
              </a:rPr>
              <a:t>是特征数</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5" name="直接箭头连接符 4"/>
          <p:cNvCxnSpPr/>
          <p:nvPr/>
        </p:nvCxnSpPr>
        <p:spPr>
          <a:xfrm flipH="1" flipV="1">
            <a:off x="3717925" y="2778125"/>
            <a:ext cx="552450" cy="12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73" name="文本框 5"/>
          <p:cNvSpPr txBox="1"/>
          <p:nvPr/>
        </p:nvSpPr>
        <p:spPr>
          <a:xfrm>
            <a:off x="5194300" y="3016250"/>
            <a:ext cx="3546475" cy="582613"/>
          </a:xfrm>
          <a:prstGeom prst="rect">
            <a:avLst/>
          </a:prstGeom>
          <a:noFill/>
          <a:ln w="9525" cap="flat" cmpd="sng">
            <a:solidFill>
              <a:srgbClr val="FF0000"/>
            </a:solidFill>
            <a:prstDash val="solid"/>
            <a:round/>
            <a:headEnd type="none" w="med" len="med"/>
            <a:tailEnd type="none" w="med" len="med"/>
          </a:ln>
        </p:spPr>
        <p:txBody>
          <a:bodyPr wrap="square" anchor="t" anchorCtr="0">
            <a:spAutoFit/>
          </a:bodyPr>
          <a:p>
            <a:r>
              <a:rPr lang="zh-CN" altLang="zh-CN" sz="1600" dirty="0">
                <a:solidFill>
                  <a:srgbClr val="FF0000"/>
                </a:solidFill>
                <a:latin typeface="Calibri" panose="020F0502020204030204" pitchFamily="34" charset="0"/>
                <a:ea typeface="宋体" panose="02010600030101010101" pitchFamily="2" charset="-122"/>
              </a:rPr>
              <a:t>生成标签矩阵</a:t>
            </a:r>
            <a:endParaRPr lang="zh-CN" altLang="zh-CN" sz="1600" dirty="0">
              <a:solidFill>
                <a:srgbClr val="FF0000"/>
              </a:solidFill>
              <a:latin typeface="Calibri" panose="020F0502020204030204" pitchFamily="34" charset="0"/>
              <a:ea typeface="宋体" panose="02010600030101010101" pitchFamily="2" charset="-122"/>
            </a:endParaRPr>
          </a:p>
          <a:p>
            <a:r>
              <a:rPr lang="zh-CN" altLang="zh-CN" sz="1600" dirty="0">
                <a:solidFill>
                  <a:srgbClr val="FF0000"/>
                </a:solidFill>
                <a:latin typeface="Calibri" panose="020F0502020204030204" pitchFamily="34" charset="0"/>
                <a:ea typeface="宋体" panose="02010600030101010101" pitchFamily="2" charset="-122"/>
              </a:rPr>
              <a:t>dataMat</a:t>
            </a:r>
            <a:r>
              <a:rPr lang="en-US" altLang="zh-CN" sz="1600" dirty="0">
                <a:solidFill>
                  <a:srgbClr val="FF0000"/>
                </a:solidFill>
                <a:latin typeface="Calibri" panose="020F0502020204030204" pitchFamily="34" charset="0"/>
                <a:ea typeface="宋体" panose="02010600030101010101" pitchFamily="2" charset="-122"/>
              </a:rPr>
              <a:t>rix</a:t>
            </a:r>
            <a:r>
              <a:rPr lang="zh-CN" altLang="zh-CN" sz="1600" dirty="0">
                <a:solidFill>
                  <a:srgbClr val="FF0000"/>
                </a:solidFill>
                <a:latin typeface="Calibri" panose="020F0502020204030204" pitchFamily="34" charset="0"/>
                <a:ea typeface="宋体" panose="02010600030101010101" pitchFamily="2" charset="-122"/>
              </a:rPr>
              <a:t>的列数等于</a:t>
            </a:r>
            <a:r>
              <a:rPr lang="en-US" altLang="zh-CN" sz="1600" dirty="0">
                <a:solidFill>
                  <a:srgbClr val="FF0000"/>
                </a:solidFill>
                <a:latin typeface="Calibri" panose="020F0502020204030204" pitchFamily="34" charset="0"/>
                <a:ea typeface="宋体" panose="02010600030101010101" pitchFamily="2" charset="-122"/>
              </a:rPr>
              <a:t>weights</a:t>
            </a:r>
            <a:r>
              <a:rPr lang="zh-CN" altLang="en-US" sz="1600" dirty="0">
                <a:solidFill>
                  <a:srgbClr val="FF0000"/>
                </a:solidFill>
                <a:latin typeface="Calibri" panose="020F0502020204030204" pitchFamily="34" charset="0"/>
                <a:ea typeface="宋体" panose="02010600030101010101" pitchFamily="2" charset="-122"/>
              </a:rPr>
              <a:t>的</a:t>
            </a:r>
            <a:r>
              <a:rPr lang="zh-CN" altLang="zh-CN" sz="1600" dirty="0">
                <a:solidFill>
                  <a:srgbClr val="FF0000"/>
                </a:solidFill>
                <a:latin typeface="Calibri" panose="020F0502020204030204" pitchFamily="34" charset="0"/>
                <a:ea typeface="宋体" panose="02010600030101010101" pitchFamily="2" charset="-122"/>
              </a:rPr>
              <a:t>行数</a:t>
            </a:r>
            <a:endParaRPr lang="zh-CN" altLang="zh-CN" sz="1600" dirty="0">
              <a:solidFill>
                <a:srgbClr val="FF0000"/>
              </a:solidFill>
              <a:latin typeface="Calibri" panose="020F0502020204030204" pitchFamily="34" charset="0"/>
              <a:ea typeface="宋体" panose="02010600030101010101" pitchFamily="2" charset="-122"/>
            </a:endParaRPr>
          </a:p>
        </p:txBody>
      </p:sp>
      <p:cxnSp>
        <p:nvCxnSpPr>
          <p:cNvPr id="7" name="直接箭头连接符 6"/>
          <p:cNvCxnSpPr>
            <a:stCxn id="58373" idx="1"/>
          </p:cNvCxnSpPr>
          <p:nvPr/>
        </p:nvCxnSpPr>
        <p:spPr>
          <a:xfrm flipH="1">
            <a:off x="4294188" y="3308350"/>
            <a:ext cx="900113" cy="1555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1227138" y="3598863"/>
            <a:ext cx="6091238" cy="830263"/>
          </a:xfrm>
          <a:prstGeom prst="rect">
            <a:avLst/>
          </a:prstGeom>
          <a:noFill/>
          <a:ln w="19050" cmpd="sng">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
        <p:nvSpPr>
          <p:cNvPr id="3"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随机梯度上升</a:t>
            </a: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与批量梯度上升</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文本框 4"/>
          <p:cNvSpPr txBox="1"/>
          <p:nvPr/>
        </p:nvSpPr>
        <p:spPr>
          <a:xfrm>
            <a:off x="495300" y="850900"/>
            <a:ext cx="8153400" cy="5168900"/>
          </a:xfrm>
          <a:prstGeom prst="rect">
            <a:avLst/>
          </a:prstGeom>
          <a:noFill/>
          <a:ln w="9525">
            <a:noFill/>
          </a:ln>
        </p:spPr>
        <p:txBody>
          <a:bodyPr anchor="t" anchorCtr="0">
            <a:spAutoFit/>
          </a:bodyPr>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rPr>
              <a:t>在线算法</a:t>
            </a:r>
            <a:r>
              <a:rPr lang="zh-CN" altLang="en-US" sz="2200" b="1" dirty="0">
                <a:solidFill>
                  <a:srgbClr val="000099"/>
                </a:solidFill>
                <a:latin typeface="微软雅黑" panose="020B0503020204020204" pitchFamily="34" charset="-122"/>
                <a:ea typeface="微软雅黑" panose="020B0503020204020204" pitchFamily="34" charset="-122"/>
              </a:rPr>
              <a:t>和</a:t>
            </a:r>
            <a:r>
              <a:rPr lang="zh-CN" altLang="en-US" sz="2200" b="1" dirty="0">
                <a:solidFill>
                  <a:srgbClr val="FF0000"/>
                </a:solidFill>
                <a:latin typeface="微软雅黑" panose="020B0503020204020204" pitchFamily="34" charset="-122"/>
                <a:ea typeface="微软雅黑" panose="020B0503020204020204" pitchFamily="34" charset="-122"/>
              </a:rPr>
              <a:t>批处理算法</a:t>
            </a:r>
            <a:endParaRPr lang="zh-CN" altLang="en-US" sz="22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       机器学习算法分为</a:t>
            </a:r>
            <a:r>
              <a:rPr lang="zh-CN" altLang="en-US" sz="2200" b="1" dirty="0">
                <a:solidFill>
                  <a:srgbClr val="FF0000"/>
                </a:solidFill>
                <a:latin typeface="微软雅黑" panose="020B0503020204020204" pitchFamily="34" charset="-122"/>
                <a:ea typeface="微软雅黑" panose="020B0503020204020204" pitchFamily="34" charset="-122"/>
              </a:rPr>
              <a:t>在线算法</a:t>
            </a:r>
            <a:r>
              <a:rPr lang="zh-CN" altLang="en-US" sz="2200" b="1" dirty="0">
                <a:solidFill>
                  <a:srgbClr val="000099"/>
                </a:solidFill>
                <a:latin typeface="微软雅黑" panose="020B0503020204020204" pitchFamily="34" charset="-122"/>
                <a:ea typeface="微软雅黑" panose="020B0503020204020204" pitchFamily="34" charset="-122"/>
              </a:rPr>
              <a:t>和</a:t>
            </a:r>
            <a:r>
              <a:rPr lang="zh-CN" altLang="en-US" sz="2200" b="1" dirty="0">
                <a:solidFill>
                  <a:srgbClr val="FF0000"/>
                </a:solidFill>
                <a:latin typeface="微软雅黑" panose="020B0503020204020204" pitchFamily="34" charset="-122"/>
                <a:ea typeface="微软雅黑" panose="020B0503020204020204" pitchFamily="34" charset="-122"/>
              </a:rPr>
              <a:t>批处理算法</a:t>
            </a:r>
            <a:r>
              <a:rPr lang="zh-CN" altLang="en-US" sz="2200" b="1" dirty="0">
                <a:solidFill>
                  <a:srgbClr val="000099"/>
                </a:solidFill>
                <a:latin typeface="微软雅黑" panose="020B0503020204020204" pitchFamily="34" charset="-122"/>
                <a:ea typeface="微软雅黑" panose="020B0503020204020204" pitchFamily="34" charset="-122"/>
              </a:rPr>
              <a:t>,两个算法适用于不同的场景：</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在线算法</a:t>
            </a:r>
            <a:r>
              <a:rPr lang="zh-CN" altLang="en-US" sz="2200" b="1" dirty="0">
                <a:solidFill>
                  <a:srgbClr val="000099"/>
                </a:solidFill>
                <a:latin typeface="微软雅黑" panose="020B0503020204020204" pitchFamily="34" charset="-122"/>
                <a:ea typeface="微软雅黑" panose="020B0503020204020204" pitchFamily="34" charset="-122"/>
              </a:rPr>
              <a:t>是指以序列化的方式一个个的处理输入。适合实时更新数据的场景，例如在大量样本集的情况下,在线算法时间空间复杂度很小；同时由于现实中的许多问题不能一次得到全部样本集,所以在线算法更能解决现实中的许多问题,例如股票预测、银行事务实时处理等场景。</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批处理算法</a:t>
            </a:r>
            <a:r>
              <a:rPr lang="zh-CN" altLang="en-US" sz="2200" b="1" dirty="0">
                <a:solidFill>
                  <a:srgbClr val="000099"/>
                </a:solidFill>
                <a:latin typeface="微软雅黑" panose="020B0503020204020204" pitchFamily="34" charset="-122"/>
                <a:ea typeface="微软雅黑" panose="020B0503020204020204" pitchFamily="34" charset="-122"/>
              </a:rPr>
              <a:t>适合当数据不是频繁更新的应用场景，例如网页搜索、指纹识别、图像比对等场景。</a:t>
            </a:r>
            <a:endParaRPr lang="zh-CN" altLang="en-US" sz="2200" b="1" dirty="0">
              <a:latin typeface="华文楷体" panose="02010600040101010101" pitchFamily="2" charset="-122"/>
              <a:ea typeface="华文楷体" panose="02010600040101010101" pitchFamily="2" charset="-122"/>
            </a:endParaRPr>
          </a:p>
        </p:txBody>
      </p:sp>
      <p:sp>
        <p:nvSpPr>
          <p:cNvPr id="2"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随机梯度上升</a:t>
            </a: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与批量梯度上升</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 name="TextBox 8"/>
          <p:cNvSpPr txBox="1"/>
          <p:nvPr/>
        </p:nvSpPr>
        <p:spPr>
          <a:xfrm>
            <a:off x="2185988" y="2490788"/>
            <a:ext cx="4035425" cy="461963"/>
          </a:xfrm>
          <a:prstGeom prst="rect">
            <a:avLst/>
          </a:prstGeom>
          <a:noFill/>
        </p:spPr>
        <p:txBody>
          <a:bodyPr>
            <a:spAutoFit/>
          </a:bodyPr>
          <a:lstStyle/>
          <a:p>
            <a:pPr marR="0" algn="ctr" defTabSz="914400">
              <a:buClrTx/>
              <a:buSzTx/>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改进的随机梯度上升算法</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11" name="直接连接符 10"/>
          <p:cNvCxnSpPr/>
          <p:nvPr/>
        </p:nvCxnSpPr>
        <p:spPr>
          <a:xfrm>
            <a:off x="1771643" y="3126105"/>
            <a:ext cx="4865615" cy="0"/>
          </a:xfrm>
          <a:prstGeom prst="line">
            <a:avLst/>
          </a:prstGeom>
          <a:ln w="28575">
            <a:solidFill>
              <a:srgbClr val="000099"/>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文本框 4"/>
          <p:cNvSpPr txBox="1"/>
          <p:nvPr/>
        </p:nvSpPr>
        <p:spPr>
          <a:xfrm>
            <a:off x="495300" y="779463"/>
            <a:ext cx="8153400" cy="1614487"/>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运行随机梯度上升算法，在数据集的一次遍历中回归系数与迭代次数的关系如下图，回归系数经过大量迭代才能达到稳定值，并且仍然有局部的波动现象。</a:t>
            </a:r>
            <a:endParaRPr lang="zh-CN" altLang="en-US" sz="2200" b="1" dirty="0">
              <a:latin typeface="华文楷体" panose="02010600040101010101" pitchFamily="2" charset="-122"/>
              <a:ea typeface="华文楷体" panose="02010600040101010101" pitchFamily="2"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改进的梯度上升算法</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61443" name="图片 4"/>
          <p:cNvPicPr>
            <a:picLocks noChangeAspect="1"/>
          </p:cNvPicPr>
          <p:nvPr/>
        </p:nvPicPr>
        <p:blipFill>
          <a:blip r:embed="rId1"/>
          <a:stretch>
            <a:fillRect/>
          </a:stretch>
        </p:blipFill>
        <p:spPr>
          <a:xfrm>
            <a:off x="1698625" y="2393950"/>
            <a:ext cx="5797550" cy="4314825"/>
          </a:xfrm>
          <a:prstGeom prst="rect">
            <a:avLst/>
          </a:prstGeom>
          <a:noFill/>
          <a:ln w="9525">
            <a:noFill/>
          </a:ln>
        </p:spPr>
      </p:pic>
      <p:cxnSp>
        <p:nvCxnSpPr>
          <p:cNvPr id="6" name="直接连接符 5"/>
          <p:cNvCxnSpPr/>
          <p:nvPr/>
        </p:nvCxnSpPr>
        <p:spPr>
          <a:xfrm>
            <a:off x="3121025" y="1846263"/>
            <a:ext cx="520858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14363" y="2314575"/>
            <a:ext cx="3060700" cy="190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文本框 4"/>
          <p:cNvSpPr txBox="1"/>
          <p:nvPr/>
        </p:nvSpPr>
        <p:spPr>
          <a:xfrm>
            <a:off x="495300" y="738188"/>
            <a:ext cx="8153400" cy="1614487"/>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改进随机梯度上升算法：为加快算法收敛速度和减少收敛过程的波动，作出两方面的改进，其一，随机输入训练数据；其二，采用动态学习率。</a:t>
            </a:r>
            <a:r>
              <a:rPr lang="en-US" altLang="zh-CN" sz="2200" b="1" dirty="0">
                <a:solidFill>
                  <a:srgbClr val="FF0000"/>
                </a:solidFill>
                <a:latin typeface="微软雅黑" panose="020B0503020204020204" pitchFamily="34" charset="-122"/>
                <a:ea typeface="微软雅黑" panose="020B0503020204020204" pitchFamily="34" charset="-122"/>
              </a:rPr>
              <a:t>iteration ↑ →</a:t>
            </a:r>
            <a:r>
              <a:rPr lang="el-GR" altLang="zh-CN" sz="2200" b="1" dirty="0">
                <a:solidFill>
                  <a:srgbClr val="FF0000"/>
                </a:solidFill>
                <a:latin typeface="微软雅黑" panose="020B0503020204020204" pitchFamily="34" charset="-122"/>
                <a:ea typeface="微软雅黑" panose="020B0503020204020204" pitchFamily="34" charset="-122"/>
              </a:rPr>
              <a:t>α ↓</a:t>
            </a:r>
            <a:endParaRPr lang="zh-CN" altLang="en-US" sz="2200" b="1" dirty="0">
              <a:solidFill>
                <a:srgbClr val="FF0000"/>
              </a:solidFill>
              <a:latin typeface="华文楷体" panose="02010600040101010101" pitchFamily="2" charset="-122"/>
              <a:ea typeface="华文楷体" panose="02010600040101010101" pitchFamily="2" charset="-122"/>
            </a:endParaRPr>
          </a:p>
        </p:txBody>
      </p:sp>
      <p:sp>
        <p:nvSpPr>
          <p:cNvPr id="2"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改进的梯度上升算法</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62467" name="图片 2"/>
          <p:cNvPicPr>
            <a:picLocks noChangeAspect="1"/>
          </p:cNvPicPr>
          <p:nvPr>
            <p:custDataLst>
              <p:tags r:id="rId1"/>
            </p:custDataLst>
          </p:nvPr>
        </p:nvPicPr>
        <p:blipFill>
          <a:blip r:embed="rId2"/>
          <a:stretch>
            <a:fillRect/>
          </a:stretch>
        </p:blipFill>
        <p:spPr>
          <a:xfrm>
            <a:off x="646113" y="2916238"/>
            <a:ext cx="8154987" cy="3330575"/>
          </a:xfrm>
          <a:prstGeom prst="rect">
            <a:avLst/>
          </a:prstGeom>
          <a:noFill/>
          <a:ln w="9525">
            <a:noFill/>
          </a:ln>
        </p:spPr>
      </p:pic>
      <p:sp>
        <p:nvSpPr>
          <p:cNvPr id="62468" name="文本框 3"/>
          <p:cNvSpPr txBox="1"/>
          <p:nvPr/>
        </p:nvSpPr>
        <p:spPr>
          <a:xfrm>
            <a:off x="274638" y="4611688"/>
            <a:ext cx="1314450" cy="582612"/>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sz="1600" dirty="0">
                <a:solidFill>
                  <a:srgbClr val="FF0000"/>
                </a:solidFill>
                <a:latin typeface="Calibri" panose="020F0502020204030204" pitchFamily="34" charset="0"/>
                <a:ea typeface="宋体" panose="02010600030101010101" pitchFamily="2" charset="-122"/>
              </a:rPr>
              <a:t>每次迭代重新调整步长</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5" name="直接箭头连接符 4"/>
          <p:cNvCxnSpPr>
            <a:stCxn id="62468" idx="3"/>
          </p:cNvCxnSpPr>
          <p:nvPr/>
        </p:nvCxnSpPr>
        <p:spPr>
          <a:xfrm flipV="1">
            <a:off x="1589088" y="4645025"/>
            <a:ext cx="284163" cy="257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0" name="文本框 1"/>
          <p:cNvSpPr txBox="1"/>
          <p:nvPr/>
        </p:nvSpPr>
        <p:spPr>
          <a:xfrm>
            <a:off x="5186363" y="5662613"/>
            <a:ext cx="1306512" cy="5842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sz="1600" dirty="0">
                <a:solidFill>
                  <a:srgbClr val="FF0000"/>
                </a:solidFill>
                <a:latin typeface="Calibri" panose="020F0502020204030204" pitchFamily="34" charset="0"/>
                <a:ea typeface="宋体" panose="02010600030101010101" pitchFamily="2" charset="-122"/>
              </a:rPr>
              <a:t>删除计算过的随机样本</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3" name="直接箭头连接符 2"/>
          <p:cNvCxnSpPr>
            <a:stCxn id="62470" idx="1"/>
          </p:cNvCxnSpPr>
          <p:nvPr/>
        </p:nvCxnSpPr>
        <p:spPr>
          <a:xfrm flipH="1" flipV="1">
            <a:off x="4549775" y="5789613"/>
            <a:ext cx="636588" cy="165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2" name="文本框 5"/>
          <p:cNvSpPr txBox="1"/>
          <p:nvPr/>
        </p:nvSpPr>
        <p:spPr>
          <a:xfrm>
            <a:off x="7186613" y="4918075"/>
            <a:ext cx="841375" cy="582613"/>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sz="1600" dirty="0">
                <a:solidFill>
                  <a:srgbClr val="FF0000"/>
                </a:solidFill>
                <a:latin typeface="Calibri" panose="020F0502020204030204" pitchFamily="34" charset="0"/>
                <a:ea typeface="宋体" panose="02010600030101010101" pitchFamily="2" charset="-122"/>
              </a:rPr>
              <a:t>抽取随机样本</a:t>
            </a:r>
            <a:endParaRPr lang="zh-CN" altLang="en-US" sz="1600" dirty="0">
              <a:solidFill>
                <a:srgbClr val="FF0000"/>
              </a:solidFill>
              <a:latin typeface="Calibri" panose="020F0502020204030204" pitchFamily="34" charset="0"/>
              <a:ea typeface="宋体" panose="02010600030101010101" pitchFamily="2" charset="-122"/>
            </a:endParaRPr>
          </a:p>
        </p:txBody>
      </p:sp>
      <p:cxnSp>
        <p:nvCxnSpPr>
          <p:cNvPr id="7" name="直接箭头连接符 6"/>
          <p:cNvCxnSpPr>
            <a:stCxn id="62472" idx="1"/>
          </p:cNvCxnSpPr>
          <p:nvPr/>
        </p:nvCxnSpPr>
        <p:spPr>
          <a:xfrm flipH="1" flipV="1">
            <a:off x="6548438" y="5041900"/>
            <a:ext cx="638175" cy="1666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文本框 4"/>
          <p:cNvSpPr txBox="1"/>
          <p:nvPr/>
        </p:nvSpPr>
        <p:spPr>
          <a:xfrm>
            <a:off x="495300" y="779463"/>
            <a:ext cx="8153400" cy="1614487"/>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使用样本随机选择和</a:t>
            </a:r>
            <a:r>
              <a:rPr lang="zh-CN" altLang="en-US" sz="2200" b="1" dirty="0">
                <a:solidFill>
                  <a:srgbClr val="FF0000"/>
                </a:solidFill>
                <a:latin typeface="微软雅黑" panose="020B0503020204020204" pitchFamily="34" charset="-122"/>
                <a:ea typeface="微软雅黑" panose="020B0503020204020204" pitchFamily="34" charset="-122"/>
              </a:rPr>
              <a:t>alpha动态减少</a:t>
            </a:r>
            <a:r>
              <a:rPr lang="zh-CN" altLang="en-US" sz="2200" b="1" dirty="0">
                <a:solidFill>
                  <a:srgbClr val="000099"/>
                </a:solidFill>
                <a:latin typeface="微软雅黑" panose="020B0503020204020204" pitchFamily="34" charset="-122"/>
                <a:ea typeface="微软雅黑" panose="020B0503020204020204" pitchFamily="34" charset="-122"/>
              </a:rPr>
              <a:t>机制的随机梯度上升算法所生成的系数收敛图如下：该方法比采用固定alpha的方法收敛速度更快。</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pic>
        <p:nvPicPr>
          <p:cNvPr id="63490" name="图片 2"/>
          <p:cNvPicPr>
            <a:picLocks noChangeAspect="1"/>
          </p:cNvPicPr>
          <p:nvPr/>
        </p:nvPicPr>
        <p:blipFill>
          <a:blip r:embed="rId1"/>
          <a:stretch>
            <a:fillRect/>
          </a:stretch>
        </p:blipFill>
        <p:spPr>
          <a:xfrm>
            <a:off x="1630363" y="2065338"/>
            <a:ext cx="6192837" cy="4622800"/>
          </a:xfrm>
          <a:prstGeom prst="rect">
            <a:avLst/>
          </a:prstGeom>
          <a:noFill/>
          <a:ln w="9525">
            <a:noFill/>
          </a:ln>
        </p:spPr>
      </p:pic>
      <p:sp>
        <p:nvSpPr>
          <p:cNvPr id="2"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改进的梯度上升算法</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
          <p:cNvSpPr txBox="1"/>
          <p:nvPr/>
        </p:nvSpPr>
        <p:spPr>
          <a:xfrm>
            <a:off x="495300" y="779463"/>
            <a:ext cx="8153400" cy="1106487"/>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rPr>
              <a:t>未设置stocGradAscent1()的第</a:t>
            </a:r>
            <a:r>
              <a:rPr lang="en-US" altLang="zh-CN" sz="2200" b="1" dirty="0">
                <a:solidFill>
                  <a:srgbClr val="000099"/>
                </a:solidFill>
                <a:latin typeface="微软雅黑" panose="020B0503020204020204" pitchFamily="34" charset="-122"/>
                <a:ea typeface="微软雅黑" panose="020B0503020204020204" pitchFamily="34" charset="-122"/>
              </a:rPr>
              <a:t>3</a:t>
            </a:r>
            <a:r>
              <a:rPr lang="zh-CN" altLang="en-US" sz="2200" b="1" dirty="0">
                <a:solidFill>
                  <a:srgbClr val="000099"/>
                </a:solidFill>
                <a:latin typeface="微软雅黑" panose="020B0503020204020204" pitchFamily="34" charset="-122"/>
                <a:ea typeface="微软雅黑" panose="020B0503020204020204" pitchFamily="34" charset="-122"/>
              </a:rPr>
              <a:t>个参数，迭代次数默认是</a:t>
            </a:r>
            <a:r>
              <a:rPr lang="en-US" altLang="zh-CN" sz="2200" b="1" dirty="0">
                <a:solidFill>
                  <a:srgbClr val="000099"/>
                </a:solidFill>
                <a:latin typeface="微软雅黑" panose="020B0503020204020204" pitchFamily="34" charset="-122"/>
                <a:ea typeface="微软雅黑" panose="020B0503020204020204" pitchFamily="34" charset="-122"/>
              </a:rPr>
              <a:t>150</a:t>
            </a:r>
            <a:r>
              <a:rPr lang="zh-CN" altLang="en-US" sz="2200" b="1" dirty="0">
                <a:solidFill>
                  <a:srgbClr val="000099"/>
                </a:solidFill>
                <a:latin typeface="微软雅黑" panose="020B0503020204020204" pitchFamily="34" charset="-122"/>
                <a:ea typeface="微软雅黑" panose="020B0503020204020204" pitchFamily="34" charset="-122"/>
              </a:rPr>
              <a:t>次，也可以通过修改第</a:t>
            </a:r>
            <a:r>
              <a:rPr lang="en-US" altLang="zh-CN" sz="2200" b="1" dirty="0">
                <a:solidFill>
                  <a:srgbClr val="000099"/>
                </a:solidFill>
                <a:latin typeface="微软雅黑" panose="020B0503020204020204" pitchFamily="34" charset="-122"/>
                <a:ea typeface="微软雅黑" panose="020B0503020204020204" pitchFamily="34" charset="-122"/>
              </a:rPr>
              <a:t>3</a:t>
            </a:r>
            <a:r>
              <a:rPr lang="zh-CN" altLang="en-US" sz="2200" b="1" dirty="0">
                <a:solidFill>
                  <a:srgbClr val="000099"/>
                </a:solidFill>
                <a:latin typeface="微软雅黑" panose="020B0503020204020204" pitchFamily="34" charset="-122"/>
                <a:ea typeface="微软雅黑" panose="020B0503020204020204" pitchFamily="34" charset="-122"/>
              </a:rPr>
              <a:t>个参数来设置迭代次数。如：</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pic>
        <p:nvPicPr>
          <p:cNvPr id="64514" name="图片 1"/>
          <p:cNvPicPr>
            <a:picLocks noChangeAspect="1"/>
          </p:cNvPicPr>
          <p:nvPr/>
        </p:nvPicPr>
        <p:blipFill>
          <a:blip r:embed="rId1"/>
          <a:stretch>
            <a:fillRect/>
          </a:stretch>
        </p:blipFill>
        <p:spPr>
          <a:xfrm>
            <a:off x="862013" y="2230438"/>
            <a:ext cx="7419975" cy="242887"/>
          </a:xfrm>
          <a:prstGeom prst="rect">
            <a:avLst/>
          </a:prstGeom>
          <a:noFill/>
          <a:ln w="9525">
            <a:noFill/>
          </a:ln>
        </p:spPr>
      </p:pic>
      <p:pic>
        <p:nvPicPr>
          <p:cNvPr id="64515" name="图片 2"/>
          <p:cNvPicPr>
            <a:picLocks noChangeAspect="1"/>
          </p:cNvPicPr>
          <p:nvPr/>
        </p:nvPicPr>
        <p:blipFill>
          <a:blip r:embed="rId2"/>
          <a:stretch>
            <a:fillRect/>
          </a:stretch>
        </p:blipFill>
        <p:spPr>
          <a:xfrm>
            <a:off x="385763" y="3143250"/>
            <a:ext cx="3770312" cy="2495550"/>
          </a:xfrm>
          <a:prstGeom prst="rect">
            <a:avLst/>
          </a:prstGeom>
          <a:noFill/>
          <a:ln w="9525">
            <a:noFill/>
          </a:ln>
        </p:spPr>
      </p:pic>
      <p:pic>
        <p:nvPicPr>
          <p:cNvPr id="64516" name="图片 3"/>
          <p:cNvPicPr>
            <a:picLocks noChangeAspect="1"/>
          </p:cNvPicPr>
          <p:nvPr/>
        </p:nvPicPr>
        <p:blipFill>
          <a:blip r:embed="rId3"/>
          <a:stretch>
            <a:fillRect/>
          </a:stretch>
        </p:blipFill>
        <p:spPr>
          <a:xfrm>
            <a:off x="4648200" y="3143250"/>
            <a:ext cx="3713163" cy="2428875"/>
          </a:xfrm>
          <a:prstGeom prst="rect">
            <a:avLst/>
          </a:prstGeom>
          <a:noFill/>
          <a:ln w="9525">
            <a:noFill/>
          </a:ln>
        </p:spPr>
      </p:pic>
      <p:sp>
        <p:nvSpPr>
          <p:cNvPr id="5" name="文本框 4"/>
          <p:cNvSpPr txBox="1"/>
          <p:nvPr/>
        </p:nvSpPr>
        <p:spPr>
          <a:xfrm>
            <a:off x="1196975" y="5572125"/>
            <a:ext cx="2363788" cy="506413"/>
          </a:xfrm>
          <a:prstGeom prst="rect">
            <a:avLst/>
          </a:prstGeom>
          <a:noFill/>
          <a:ln w="9525">
            <a:noFill/>
          </a:ln>
        </p:spPr>
        <p:txBody>
          <a:bodyPr>
            <a:spAutoFit/>
          </a:bodyPr>
          <a:lstStyle/>
          <a:p>
            <a:pPr marR="0" algn="ctr" defTabSz="914400">
              <a:lnSpc>
                <a:spcPct val="150000"/>
              </a:lnSpc>
              <a:buClrTx/>
              <a:buSzTx/>
              <a:defRPr/>
            </a:pPr>
            <a:r>
              <a:rPr kumimoji="0" lang="zh-CN" altLang="en-US"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rPr>
              <a:t>迭代</a:t>
            </a:r>
            <a:r>
              <a:rPr kumimoji="0" lang="en-US" altLang="zh-CN"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rPr>
              <a:t>150</a:t>
            </a:r>
            <a:r>
              <a:rPr kumimoji="0" lang="zh-CN" altLang="en-US"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rPr>
              <a:t>次的效果</a:t>
            </a:r>
            <a:endParaRPr kumimoji="0" lang="zh-CN" altLang="en-US"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endParaRPr>
          </a:p>
        </p:txBody>
      </p:sp>
      <p:sp>
        <p:nvSpPr>
          <p:cNvPr id="6" name="文本框 5"/>
          <p:cNvSpPr txBox="1"/>
          <p:nvPr/>
        </p:nvSpPr>
        <p:spPr>
          <a:xfrm>
            <a:off x="5495925" y="5572125"/>
            <a:ext cx="2363788" cy="506413"/>
          </a:xfrm>
          <a:prstGeom prst="rect">
            <a:avLst/>
          </a:prstGeom>
          <a:noFill/>
          <a:ln w="9525">
            <a:noFill/>
          </a:ln>
        </p:spPr>
        <p:txBody>
          <a:bodyPr>
            <a:spAutoFit/>
          </a:bodyPr>
          <a:lstStyle/>
          <a:p>
            <a:pPr marR="0" algn="ctr" defTabSz="914400">
              <a:lnSpc>
                <a:spcPct val="150000"/>
              </a:lnSpc>
              <a:buClrTx/>
              <a:buSzTx/>
              <a:defRPr/>
            </a:pPr>
            <a:r>
              <a:rPr kumimoji="0" lang="zh-CN" altLang="en-US"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rPr>
              <a:t>迭代</a:t>
            </a:r>
            <a:r>
              <a:rPr kumimoji="0" lang="en-US" altLang="zh-CN"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rPr>
              <a:t>500</a:t>
            </a:r>
            <a:r>
              <a:rPr kumimoji="0" lang="zh-CN" altLang="en-US"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rPr>
              <a:t>次的效果</a:t>
            </a:r>
            <a:endParaRPr kumimoji="0" lang="zh-CN" altLang="en-US" b="1" kern="1200" cap="none" spc="0" normalizeH="0" baseline="0" noProof="1">
              <a:effectLst>
                <a:outerShdw blurRad="38100" dist="19050" dir="2700000" algn="tl" rotWithShape="0">
                  <a:schemeClr val="dk1">
                    <a:alpha val="40000"/>
                  </a:schemeClr>
                </a:outerShdw>
              </a:effectLst>
              <a:latin typeface="华文仿宋" panose="02010600040101010101" pitchFamily="2" charset="-122"/>
              <a:ea typeface="华文仿宋" panose="02010600040101010101" pitchFamily="2" charset="-122"/>
              <a:cs typeface="+mn-cs"/>
            </a:endParaRPr>
          </a:p>
        </p:txBody>
      </p:sp>
      <p:sp>
        <p:nvSpPr>
          <p:cNvPr id="2" name="Rectangle 5"/>
          <p:cNvSpPr/>
          <p:nvPr/>
        </p:nvSpPr>
        <p:spPr>
          <a:xfrm>
            <a:off x="968375" y="-169862"/>
            <a:ext cx="7772400" cy="1158875"/>
          </a:xfrm>
          <a:prstGeom prst="rect">
            <a:avLst/>
          </a:prstGeom>
          <a:noFill/>
          <a:ln w="9525">
            <a:noFill/>
          </a:ln>
        </p:spPr>
        <p:txBody>
          <a:bodyPr anchor="ctr"/>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改进的梯度上升算法</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文本框 4"/>
          <p:cNvSpPr txBox="1"/>
          <p:nvPr/>
        </p:nvSpPr>
        <p:spPr>
          <a:xfrm>
            <a:off x="492125" y="989013"/>
            <a:ext cx="8335963" cy="4830763"/>
          </a:xfrm>
          <a:prstGeom prst="rect">
            <a:avLst/>
          </a:prstGeom>
          <a:noFill/>
          <a:ln w="9525">
            <a:noFill/>
          </a:ln>
        </p:spPr>
        <p:txBody>
          <a:bodyPr>
            <a:spAutoFit/>
          </a:bodyPr>
          <a:lstStyle/>
          <a:p>
            <a:pPr marR="0" defTabSz="914400">
              <a:lnSpc>
                <a:spcPct val="200000"/>
              </a:lnSpc>
              <a:buClrTx/>
              <a:buSzTx/>
              <a:defRPr/>
            </a:pP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如何利用</a:t>
            </a:r>
            <a:r>
              <a:rPr kumimoji="0" lang="en-US" altLang="zh-CN"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Logistics</a:t>
            </a:r>
            <a:r>
              <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回归进行分类？</a:t>
            </a:r>
            <a:endParaRPr kumimoji="0" lang="zh-CN" altLang="en-US" sz="22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a:p>
            <a:pPr marR="0" defTabSz="914400">
              <a:lnSpc>
                <a:spcPct val="200000"/>
              </a:lnSpc>
              <a:buClrTx/>
              <a:buSzTx/>
              <a:defRPr/>
            </a:pPr>
            <a:r>
              <a:rPr kumimoji="0" lang="zh-CN" altLang="en-US" sz="2200" b="1" kern="1200" cap="none" spc="0" normalizeH="0" baseline="0" noProof="1">
                <a:solidFill>
                  <a:srgbClr val="FF0000"/>
                </a:solidFill>
                <a:latin typeface="微软雅黑" panose="020B0503020204020204" pitchFamily="34" charset="-122"/>
                <a:ea typeface="微软雅黑" panose="020B0503020204020204" pitchFamily="34" charset="-122"/>
                <a:cs typeface="+mn-cs"/>
              </a:rPr>
              <a:t>思路和步骤：</a:t>
            </a:r>
            <a:endParaRPr kumimoji="0" lang="zh-CN" altLang="en-US" sz="2200" b="1" kern="1200" cap="none" spc="0" normalizeH="0" baseline="0" noProof="1">
              <a:solidFill>
                <a:srgbClr val="FF0000"/>
              </a:solidFill>
              <a:latin typeface="微软雅黑" panose="020B0503020204020204" pitchFamily="34" charset="-122"/>
              <a:ea typeface="微软雅黑" panose="020B0503020204020204" pitchFamily="34" charset="-122"/>
              <a:cs typeface="+mn-cs"/>
            </a:endParaRPr>
          </a:p>
          <a:p>
            <a:pPr marL="457200" marR="0" indent="-457200" defTabSz="914400">
              <a:lnSpc>
                <a:spcPct val="200000"/>
              </a:lnSpc>
              <a:buClrTx/>
              <a:buSzTx/>
              <a:buFont typeface="+mj-lt"/>
              <a:buAutoNum type="arabicPeriod"/>
              <a:defRPr/>
            </a:pP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用最优化方法训练好</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Logistics</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分类模型（回归系数）</a:t>
            </a:r>
            <a:endPar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a:p>
            <a:pPr marL="457200" marR="0" indent="-457200" defTabSz="914400">
              <a:lnSpc>
                <a:spcPct val="200000"/>
              </a:lnSpc>
              <a:buClrTx/>
              <a:buSzTx/>
              <a:buFont typeface="+mj-lt"/>
              <a:buAutoNum type="arabicPeriod"/>
              <a:defRPr/>
            </a:pP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把测试样本的特征向量乘以回归系数，并将该乘积结果求和</a:t>
            </a:r>
            <a:endPar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a:p>
            <a:pPr marL="457200" marR="0" indent="-457200" defTabSz="914400">
              <a:lnSpc>
                <a:spcPct val="200000"/>
              </a:lnSpc>
              <a:buClrTx/>
              <a:buSzTx/>
              <a:buFont typeface="+mj-lt"/>
              <a:buAutoNum type="arabicPeriod"/>
              <a:defRPr/>
            </a:pP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把和带入</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Sigmoid</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函数得到一个类似概率的值</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sym typeface="+mn-ea"/>
              </a:rPr>
              <a:t>Sigmoid</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sym typeface="+mn-ea"/>
              </a:rPr>
              <a:t>值</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a:t>
            </a:r>
            <a:endPar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a:p>
            <a:pPr marL="457200" marR="0" indent="-457200" defTabSz="914400">
              <a:lnSpc>
                <a:spcPct val="200000"/>
              </a:lnSpc>
              <a:buClrTx/>
              <a:buSzTx/>
              <a:buFont typeface="+mj-lt"/>
              <a:buAutoNum type="arabicPeriod"/>
              <a:defRPr/>
            </a:pP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如果</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sym typeface="+mn-ea"/>
              </a:rPr>
              <a:t>Sigmoid</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sym typeface="+mn-ea"/>
              </a:rPr>
              <a:t>值</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大于</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0.5</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就预测该测试样本类别标签为</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1</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，小于</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0.5</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就预测类别标签为</a:t>
            </a:r>
            <a:r>
              <a:rPr kumimoji="0" lang="en-US" altLang="zh-CN"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0</a:t>
            </a:r>
            <a:r>
              <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rPr>
              <a:t>。</a:t>
            </a:r>
            <a:endParaRPr kumimoji="0" lang="zh-CN" altLang="en-US" sz="2200" b="1" kern="1200" cap="none" spc="0" normalizeH="0" baseline="0" noProof="1">
              <a:solidFill>
                <a:srgbClr val="0070C0"/>
              </a:solidFill>
              <a:latin typeface="微软雅黑" panose="020B0503020204020204" pitchFamily="34" charset="-122"/>
              <a:ea typeface="微软雅黑" panose="020B0503020204020204" pitchFamily="34" charset="-122"/>
              <a:cs typeface="+mn-cs"/>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Logistics回归分类器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3">
                                            <p:txEl>
                                              <p:charRg st="21" end="28"/>
                                            </p:txEl>
                                          </p:spTgt>
                                        </p:tgtEl>
                                        <p:attrNameLst>
                                          <p:attrName>style.visibility</p:attrName>
                                        </p:attrNameLst>
                                      </p:cBhvr>
                                      <p:to>
                                        <p:strVal val="visible"/>
                                      </p:to>
                                    </p:set>
                                    <p:anim calcmode="lin" valueType="num">
                                      <p:cBhvr additive="base">
                                        <p:cTn id="7" dur="500" fill="hold"/>
                                        <p:tgtEl>
                                          <p:spTgt spid="49153">
                                            <p:txEl>
                                              <p:charRg st="21" end="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3">
                                            <p:txEl>
                                              <p:charRg st="21" end="2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3">
                                            <p:txEl>
                                              <p:charRg st="28" end="57"/>
                                            </p:txEl>
                                          </p:spTgt>
                                        </p:tgtEl>
                                        <p:attrNameLst>
                                          <p:attrName>style.visibility</p:attrName>
                                        </p:attrNameLst>
                                      </p:cBhvr>
                                      <p:to>
                                        <p:strVal val="visible"/>
                                      </p:to>
                                    </p:set>
                                    <p:anim calcmode="lin" valueType="num">
                                      <p:cBhvr additive="base">
                                        <p:cTn id="11" dur="500" fill="hold"/>
                                        <p:tgtEl>
                                          <p:spTgt spid="49153">
                                            <p:txEl>
                                              <p:charRg st="28" end="5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3">
                                            <p:txEl>
                                              <p:charRg st="28" end="5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3">
                                            <p:txEl>
                                              <p:charRg st="57" end="84"/>
                                            </p:txEl>
                                          </p:spTgt>
                                        </p:tgtEl>
                                        <p:attrNameLst>
                                          <p:attrName>style.visibility</p:attrName>
                                        </p:attrNameLst>
                                      </p:cBhvr>
                                      <p:to>
                                        <p:strVal val="visible"/>
                                      </p:to>
                                    </p:set>
                                    <p:anim calcmode="lin" valueType="num">
                                      <p:cBhvr additive="base">
                                        <p:cTn id="15" dur="500" fill="hold"/>
                                        <p:tgtEl>
                                          <p:spTgt spid="49153">
                                            <p:txEl>
                                              <p:charRg st="57" end="8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3">
                                            <p:txEl>
                                              <p:charRg st="57" end="8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3">
                                            <p:txEl>
                                              <p:charRg st="84" end="118"/>
                                            </p:txEl>
                                          </p:spTgt>
                                        </p:tgtEl>
                                        <p:attrNameLst>
                                          <p:attrName>style.visibility</p:attrName>
                                        </p:attrNameLst>
                                      </p:cBhvr>
                                      <p:to>
                                        <p:strVal val="visible"/>
                                      </p:to>
                                    </p:set>
                                    <p:anim calcmode="lin" valueType="num">
                                      <p:cBhvr additive="base">
                                        <p:cTn id="19" dur="500" fill="hold"/>
                                        <p:tgtEl>
                                          <p:spTgt spid="49153">
                                            <p:txEl>
                                              <p:charRg st="84" end="11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3">
                                            <p:txEl>
                                              <p:charRg st="84" end="11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9153">
                                            <p:txEl>
                                              <p:charRg st="118" end="164"/>
                                            </p:txEl>
                                          </p:spTgt>
                                        </p:tgtEl>
                                        <p:attrNameLst>
                                          <p:attrName>style.visibility</p:attrName>
                                        </p:attrNameLst>
                                      </p:cBhvr>
                                      <p:to>
                                        <p:strVal val="visible"/>
                                      </p:to>
                                    </p:set>
                                    <p:anim calcmode="lin" valueType="num">
                                      <p:cBhvr additive="base">
                                        <p:cTn id="23" dur="500" fill="hold"/>
                                        <p:tgtEl>
                                          <p:spTgt spid="49153">
                                            <p:txEl>
                                              <p:charRg st="118" end="16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9153">
                                            <p:txEl>
                                              <p:charRg st="118"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691001" y="1037217"/>
            <a:ext cx="5761994" cy="5015865"/>
          </a:xfrm>
          <a:prstGeom prst="rect">
            <a:avLst/>
          </a:prstGeom>
          <a:noFill/>
          <a:ln w="9525">
            <a:noFill/>
          </a:ln>
        </p:spPr>
        <p:txBody>
          <a:bodyPr>
            <a:spAutoFit/>
          </a:bodyPr>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rPr>
              <a:t>决策树分类器</a:t>
            </a:r>
            <a:endParaRPr kumimoji="0"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rPr>
              <a:t>朴素贝叶斯分类器</a:t>
            </a:r>
            <a:endParaRPr kumimoji="0" lang="zh-CN" altLang="en-US"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逻辑回归</a:t>
            </a:r>
            <a:endPar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69925" y="2398713"/>
            <a:ext cx="7740650" cy="584200"/>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基于多分类的回归算法</a:t>
            </a:r>
            <a:r>
              <a:rPr kumimoji="0" lang="en-US" altLang="zh-CN" sz="32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——softmax</a:t>
            </a:r>
            <a:endParaRPr kumimoji="0" lang="en-US" altLang="zh-CN" sz="32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flipV="1">
            <a:off x="771787" y="3212983"/>
            <a:ext cx="7776595" cy="25168"/>
          </a:xfrm>
          <a:prstGeom prst="line">
            <a:avLst/>
          </a:prstGeom>
          <a:ln w="28575"/>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softmax</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分类器</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6" name="文本框 4"/>
          <p:cNvSpPr txBox="1">
            <a:spLocks noChangeArrowheads="1"/>
          </p:cNvSpPr>
          <p:nvPr/>
        </p:nvSpPr>
        <p:spPr bwMode="auto">
          <a:xfrm>
            <a:off x="385763" y="628650"/>
            <a:ext cx="2735263" cy="830263"/>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问题描述：</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67587" name="矩形 6"/>
          <p:cNvSpPr/>
          <p:nvPr/>
        </p:nvSpPr>
        <p:spPr>
          <a:xfrm>
            <a:off x="828675" y="1436688"/>
            <a:ext cx="7534275" cy="1106487"/>
          </a:xfrm>
          <a:prstGeom prst="rect">
            <a:avLst/>
          </a:prstGeom>
          <a:noFill/>
          <a:ln w="9525">
            <a:noFill/>
          </a:ln>
        </p:spPr>
        <p:txBody>
          <a:bodyPr wrap="square" anchor="t" anchorCtr="0">
            <a:spAutoFit/>
          </a:bodyPr>
          <a:p>
            <a:pPr>
              <a:lnSpc>
                <a:spcPct val="150000"/>
              </a:lnSpc>
            </a:pPr>
            <a:r>
              <a:rPr lang="zh-CN" altLang="en-US" sz="2200" b="1" dirty="0">
                <a:solidFill>
                  <a:srgbClr val="0070C0"/>
                </a:solidFill>
                <a:latin typeface="微软雅黑" panose="020B0503020204020204" pitchFamily="34" charset="-122"/>
                <a:ea typeface="微软雅黑" panose="020B0503020204020204" pitchFamily="34" charset="-122"/>
              </a:rPr>
              <a:t>对于多分类问题，假设输入样本</a:t>
            </a:r>
            <a:r>
              <a:rPr lang="en-US" altLang="zh-CN" sz="2200" b="1" dirty="0">
                <a:solidFill>
                  <a:srgbClr val="0070C0"/>
                </a:solidFill>
                <a:latin typeface="微软雅黑" panose="020B0503020204020204" pitchFamily="34" charset="-122"/>
                <a:ea typeface="微软雅黑" panose="020B0503020204020204" pitchFamily="34" charset="-122"/>
              </a:rPr>
              <a:t>X</a:t>
            </a:r>
            <a:r>
              <a:rPr lang="zh-CN" altLang="en-US" sz="2200" b="1" dirty="0">
                <a:solidFill>
                  <a:srgbClr val="0070C0"/>
                </a:solidFill>
                <a:latin typeface="微软雅黑" panose="020B0503020204020204" pitchFamily="34" charset="-122"/>
                <a:ea typeface="微软雅黑" panose="020B0503020204020204" pitchFamily="34" charset="-122"/>
              </a:rPr>
              <a:t>，输出</a:t>
            </a:r>
            <a:r>
              <a:rPr lang="en-US" altLang="zh-CN" sz="2200" b="1" dirty="0">
                <a:solidFill>
                  <a:srgbClr val="0070C0"/>
                </a:solidFill>
                <a:latin typeface="微软雅黑" panose="020B0503020204020204" pitchFamily="34" charset="-122"/>
                <a:ea typeface="微软雅黑" panose="020B0503020204020204" pitchFamily="34" charset="-122"/>
              </a:rPr>
              <a:t>y=j</a:t>
            </a:r>
            <a:r>
              <a:rPr lang="zh-CN" altLang="en-US" sz="2200" b="1" dirty="0">
                <a:solidFill>
                  <a:srgbClr val="0070C0"/>
                </a:solidFill>
                <a:latin typeface="微软雅黑" panose="020B0503020204020204" pitchFamily="34" charset="-122"/>
                <a:ea typeface="微软雅黑" panose="020B0503020204020204" pitchFamily="34" charset="-122"/>
              </a:rPr>
              <a:t>（</a:t>
            </a:r>
            <a:r>
              <a:rPr lang="en-US" altLang="zh-CN" sz="2200" b="1" dirty="0">
                <a:solidFill>
                  <a:srgbClr val="0070C0"/>
                </a:solidFill>
                <a:latin typeface="微软雅黑" panose="020B0503020204020204" pitchFamily="34" charset="-122"/>
                <a:ea typeface="微软雅黑" panose="020B0503020204020204" pitchFamily="34" charset="-122"/>
              </a:rPr>
              <a:t>j=1,2,...,K)</a:t>
            </a:r>
            <a:r>
              <a:rPr lang="zh-CN" altLang="en-US" sz="2200" b="1" dirty="0">
                <a:solidFill>
                  <a:srgbClr val="0070C0"/>
                </a:solidFill>
                <a:latin typeface="微软雅黑" panose="020B0503020204020204" pitchFamily="34" charset="-122"/>
                <a:ea typeface="微软雅黑" panose="020B0503020204020204" pitchFamily="34" charset="-122"/>
              </a:rPr>
              <a:t>的概率为：</a:t>
            </a:r>
            <a:endParaRPr lang="zh-CN" altLang="en-US" sz="2200" b="1" dirty="0">
              <a:solidFill>
                <a:srgbClr val="0070C0"/>
              </a:solidFill>
              <a:latin typeface="微软雅黑" panose="020B0503020204020204" pitchFamily="34" charset="-122"/>
              <a:ea typeface="微软雅黑" panose="020B0503020204020204" pitchFamily="34" charset="-122"/>
            </a:endParaRPr>
          </a:p>
        </p:txBody>
      </p:sp>
      <p:sp>
        <p:nvSpPr>
          <p:cNvPr id="67588" name="AutoShape 5" descr="https://images0.cnblogs.com/blog/703272/201412/171730379848522.png"/>
          <p:cNvSpPr>
            <a:spLocks noChangeAspect="1"/>
          </p:cNvSpPr>
          <p:nvPr/>
        </p:nvSpPr>
        <p:spPr>
          <a:xfrm>
            <a:off x="144463" y="-144462"/>
            <a:ext cx="304800" cy="304800"/>
          </a:xfrm>
          <a:prstGeom prst="rect">
            <a:avLst/>
          </a:prstGeom>
          <a:noFill/>
          <a:ln w="9525">
            <a:noFill/>
          </a:ln>
        </p:spPr>
        <p:txBody>
          <a:bodyPr anchor="t" anchorCtr="0"/>
          <a:p>
            <a:endParaRPr lang="zh-CN" altLang="en-US" dirty="0">
              <a:latin typeface="Calibri" panose="020F0502020204030204" pitchFamily="34" charset="0"/>
              <a:ea typeface="宋体" panose="02010600030101010101" pitchFamily="2" charset="-122"/>
            </a:endParaRPr>
          </a:p>
        </p:txBody>
      </p:sp>
      <p:sp>
        <p:nvSpPr>
          <p:cNvPr id="67589" name="Rectangle 11"/>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4" name="文本框 4"/>
          <p:cNvSpPr txBox="1">
            <a:spLocks noChangeArrowheads="1"/>
          </p:cNvSpPr>
          <p:nvPr/>
        </p:nvSpPr>
        <p:spPr bwMode="auto">
          <a:xfrm>
            <a:off x="395288" y="2609850"/>
            <a:ext cx="6089650" cy="830263"/>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目标函数（</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对数最大似然函数</a:t>
            </a: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67591" name="Rectangle 13"/>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592" name="Rectangle 14"/>
          <p:cNvSpPr/>
          <p:nvPr/>
        </p:nvSpPr>
        <p:spPr>
          <a:xfrm>
            <a:off x="0" y="1143000"/>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sp>
        <p:nvSpPr>
          <p:cNvPr id="67593" name="Rectangle 16"/>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594" name="Rectangle 17"/>
          <p:cNvSpPr/>
          <p:nvPr/>
        </p:nvSpPr>
        <p:spPr>
          <a:xfrm>
            <a:off x="0" y="1143000"/>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sp>
        <p:nvSpPr>
          <p:cNvPr id="21" name="文本框 4"/>
          <p:cNvSpPr txBox="1">
            <a:spLocks noChangeArrowheads="1"/>
          </p:cNvSpPr>
          <p:nvPr/>
        </p:nvSpPr>
        <p:spPr bwMode="auto">
          <a:xfrm>
            <a:off x="503238" y="4908550"/>
            <a:ext cx="2735263" cy="719138"/>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学习算法：</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67596" name="Rectangle 19"/>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597" name="Rectangle 21"/>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598" name="Rectangle 23"/>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599" name="Rectangle 25"/>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600" name="Rectangle 27"/>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67601" name="Rectangle 28"/>
          <p:cNvSpPr/>
          <p:nvPr/>
        </p:nvSpPr>
        <p:spPr>
          <a:xfrm>
            <a:off x="0" y="1143000"/>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sp>
        <p:nvSpPr>
          <p:cNvPr id="2" name="右弧形箭头 1"/>
          <p:cNvSpPr/>
          <p:nvPr/>
        </p:nvSpPr>
        <p:spPr>
          <a:xfrm rot="1140000">
            <a:off x="7358063" y="4962525"/>
            <a:ext cx="538163" cy="1238250"/>
          </a:xfrm>
          <a:prstGeom prst="curved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3" name="右弧形箭头 2"/>
          <p:cNvSpPr/>
          <p:nvPr/>
        </p:nvSpPr>
        <p:spPr>
          <a:xfrm rot="480000">
            <a:off x="7793038" y="1862138"/>
            <a:ext cx="538163" cy="3024188"/>
          </a:xfrm>
          <a:prstGeom prst="curvedLeftArrow">
            <a:avLst/>
          </a:prstGeom>
          <a:gradFill>
            <a:gsLst>
              <a:gs pos="0">
                <a:srgbClr val="9EE256"/>
              </a:gs>
              <a:gs pos="100000">
                <a:srgbClr val="52762D"/>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4" name="文本框 3"/>
          <p:cNvSpPr txBox="1"/>
          <p:nvPr/>
        </p:nvSpPr>
        <p:spPr>
          <a:xfrm>
            <a:off x="8361363" y="3546475"/>
            <a:ext cx="639763" cy="368300"/>
          </a:xfrm>
          <a:prstGeom prst="rect">
            <a:avLst/>
          </a:prstGeom>
          <a:solidFill>
            <a:schemeClr val="accent6">
              <a:lumMod val="20000"/>
              <a:lumOff val="80000"/>
            </a:schemeClr>
          </a:solidFill>
        </p:spPr>
        <p:txBody>
          <a:bodyPr wrap="non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代入</a:t>
            </a:r>
            <a:endParaRPr lang="zh-CN" altLang="en-US" b="1" noProof="1" dirty="0">
              <a:solidFill>
                <a:srgbClr val="FF0000"/>
              </a:solidFill>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8083550" y="5286375"/>
            <a:ext cx="639763" cy="368300"/>
          </a:xfrm>
          <a:prstGeom prst="rect">
            <a:avLst/>
          </a:prstGeom>
          <a:solidFill>
            <a:schemeClr val="accent6">
              <a:lumMod val="20000"/>
              <a:lumOff val="80000"/>
            </a:schemeClr>
          </a:solidFill>
        </p:spPr>
        <p:txBody>
          <a:bodyPr wrap="none" rtlCol="0" anchor="t">
            <a:spAutoFit/>
          </a:bodyPr>
          <a:p>
            <a:r>
              <a:rPr lang="zh-CN" altLang="en-US" b="1" noProof="1" dirty="0">
                <a:solidFill>
                  <a:srgbClr val="FF0000"/>
                </a:solidFill>
                <a:latin typeface="微软雅黑" panose="020B0503020204020204" pitchFamily="34" charset="-122"/>
                <a:ea typeface="微软雅黑" panose="020B0503020204020204" pitchFamily="34" charset="-122"/>
                <a:cs typeface="+mn-cs"/>
                <a:sym typeface="+mn-ea"/>
              </a:rPr>
              <a:t>推导</a:t>
            </a:r>
            <a:endParaRPr lang="zh-CN" altLang="en-US" b="1" noProof="1" dirty="0">
              <a:solidFill>
                <a:srgbClr val="FF0000"/>
              </a:solidFill>
              <a:latin typeface="微软雅黑" panose="020B0503020204020204" pitchFamily="34" charset="-122"/>
              <a:ea typeface="微软雅黑" panose="020B0503020204020204" pitchFamily="34" charset="-122"/>
              <a:sym typeface="+mn-ea"/>
            </a:endParaRPr>
          </a:p>
        </p:txBody>
      </p:sp>
      <p:pic>
        <p:nvPicPr>
          <p:cNvPr id="67606" name="图片 6"/>
          <p:cNvPicPr>
            <a:picLocks noChangeAspect="1"/>
          </p:cNvPicPr>
          <p:nvPr/>
        </p:nvPicPr>
        <p:blipFill>
          <a:blip r:embed="rId1"/>
          <a:stretch>
            <a:fillRect/>
          </a:stretch>
        </p:blipFill>
        <p:spPr>
          <a:xfrm>
            <a:off x="2509838" y="2057400"/>
            <a:ext cx="3314700" cy="708025"/>
          </a:xfrm>
          <a:prstGeom prst="rect">
            <a:avLst/>
          </a:prstGeom>
          <a:noFill/>
          <a:ln w="9525">
            <a:noFill/>
          </a:ln>
        </p:spPr>
      </p:pic>
      <p:pic>
        <p:nvPicPr>
          <p:cNvPr id="67607" name="图片 8"/>
          <p:cNvPicPr>
            <a:picLocks noChangeAspect="1"/>
          </p:cNvPicPr>
          <p:nvPr/>
        </p:nvPicPr>
        <p:blipFill>
          <a:blip r:embed="rId2"/>
          <a:stretch>
            <a:fillRect/>
          </a:stretch>
        </p:blipFill>
        <p:spPr>
          <a:xfrm>
            <a:off x="1617663" y="3546475"/>
            <a:ext cx="5011737" cy="1255713"/>
          </a:xfrm>
          <a:prstGeom prst="rect">
            <a:avLst/>
          </a:prstGeom>
          <a:noFill/>
          <a:ln w="9525">
            <a:noFill/>
          </a:ln>
        </p:spPr>
      </p:pic>
      <p:pic>
        <p:nvPicPr>
          <p:cNvPr id="67608" name="图片 9"/>
          <p:cNvPicPr>
            <a:picLocks noChangeAspect="1"/>
          </p:cNvPicPr>
          <p:nvPr/>
        </p:nvPicPr>
        <p:blipFill>
          <a:blip r:embed="rId3"/>
          <a:stretch>
            <a:fillRect/>
          </a:stretch>
        </p:blipFill>
        <p:spPr>
          <a:xfrm>
            <a:off x="1419225" y="5854700"/>
            <a:ext cx="5078413" cy="577850"/>
          </a:xfrm>
          <a:prstGeom prst="rect">
            <a:avLst/>
          </a:prstGeom>
          <a:noFill/>
          <a:ln w="9525">
            <a:noFill/>
          </a:ln>
        </p:spPr>
      </p:pic>
      <p:sp>
        <p:nvSpPr>
          <p:cNvPr id="67609" name="文本框 10"/>
          <p:cNvSpPr txBox="1"/>
          <p:nvPr/>
        </p:nvSpPr>
        <p:spPr>
          <a:xfrm>
            <a:off x="4470400" y="0"/>
            <a:ext cx="3965575" cy="644525"/>
          </a:xfrm>
          <a:prstGeom prst="rect">
            <a:avLst/>
          </a:prstGeom>
          <a:noFill/>
          <a:ln w="9525">
            <a:noFill/>
          </a:ln>
        </p:spPr>
        <p:txBody>
          <a:bodyPr wrap="square" anchor="t" anchorCtr="0">
            <a:spAutoFit/>
          </a:bodyPr>
          <a:p>
            <a:r>
              <a:rPr lang="zh-CN" altLang="en-US">
                <a:latin typeface="Calibri" panose="020F0502020204030204" pitchFamily="34" charset="0"/>
                <a:ea typeface="宋体" panose="02010600030101010101" pitchFamily="2" charset="-122"/>
              </a:rPr>
              <a:t>https://blog.csdn.net/luanlong123/article/details/82905408</a:t>
            </a:r>
            <a:endParaRPr lang="zh-CN" altLang="en-US">
              <a:latin typeface="Calibri" panose="020F050202020403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669925" y="2398713"/>
            <a:ext cx="7740650" cy="585788"/>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机器学习的基本研究</a:t>
            </a:r>
            <a:r>
              <a:rPr kumimoji="0" lang="zh-CN" altLang="en-US" sz="3200" b="1" i="0" u="none" strike="noStrike" kern="0" cap="none" spc="0" normalizeH="0" baseline="0" noProof="0" dirty="0" smtClean="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内容</a:t>
            </a:r>
            <a:r>
              <a:rPr kumimoji="0" lang="en-US" altLang="zh-CN" sz="3200" b="1" i="0" u="none" strike="noStrike" kern="0" cap="none" spc="0" normalizeH="0" baseline="0" noProof="0" dirty="0" smtClean="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0" cap="none" spc="0" normalizeH="0" baseline="0" noProof="0" dirty="0" smtClean="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回顾</a:t>
            </a:r>
            <a:endParaRPr kumimoji="0" lang="zh-CN" altLang="en-US" sz="3200" b="1" i="0" u="none" strike="noStrike" kern="0" cap="none" spc="0" normalizeH="0" baseline="0" noProof="0" dirty="0">
              <a:ln>
                <a:noFill/>
              </a:ln>
              <a:solidFill>
                <a:srgbClr val="000099"/>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flipV="1">
            <a:off x="771787" y="3212983"/>
            <a:ext cx="7776595" cy="25168"/>
          </a:xfrm>
          <a:prstGeom prst="line">
            <a:avLst/>
          </a:prstGeom>
          <a:ln w="28575"/>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1"/>
          <p:cNvSpPr txBox="1"/>
          <p:nvPr/>
        </p:nvSpPr>
        <p:spPr>
          <a:xfrm>
            <a:off x="1690994" y="1409282"/>
            <a:ext cx="5335363" cy="3969385"/>
          </a:xfrm>
          <a:prstGeom prst="rect">
            <a:avLst/>
          </a:prstGeom>
          <a:noFill/>
          <a:ln w="9525">
            <a:noFill/>
          </a:ln>
        </p:spPr>
        <p:txBody>
          <a:bodyPr wrap="square">
            <a:spAutoFit/>
          </a:bodyPr>
          <a:lstStyle/>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数据分析与预处理</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特征工程</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决策模型的构建或选择</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学习算法的设计</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学习性能评价</a:t>
            </a:r>
            <a:endParaRPr kumimoji="0" lang="en-US" altLang="zh-CN"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endParaRPr>
          </a:p>
          <a:p>
            <a:pPr marL="457200" marR="0" indent="457200" defTabSz="914400">
              <a:lnSpc>
                <a:spcPct val="150000"/>
              </a:lnSpc>
              <a:buClr>
                <a:srgbClr val="000099"/>
              </a:buClr>
              <a:buSzTx/>
              <a:buFont typeface="+mj-ea"/>
              <a:buAutoNum type="circleNumDbPlain"/>
              <a:defRPr/>
            </a:pPr>
            <a:r>
              <a:rPr kumimoji="0" lang="zh-CN" altLang="en-US" sz="2800" b="1" kern="1200" cap="none" spc="0" normalizeH="0" baseline="0" noProof="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决策模型的</a:t>
            </a:r>
            <a:r>
              <a:rPr kumimoji="0" lang="zh-CN" altLang="en-US" sz="2800" b="1" kern="1200" cap="none" spc="0" normalizeH="0" baseline="0" noProof="1" smtClean="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mn-ea"/>
              </a:rPr>
              <a:t>应用</a:t>
            </a:r>
            <a:endParaRPr kumimoji="0" lang="zh-CN" altLang="en-US" sz="2800" b="1" kern="1200" cap="none" spc="0" normalizeH="0" baseline="0" noProof="1">
              <a:ln w="10160">
                <a:solidFill>
                  <a:schemeClr val="accent5"/>
                </a:solidFill>
                <a:prstDash val="solid"/>
              </a:ln>
              <a:solidFill>
                <a:srgbClr val="000099"/>
              </a:solidFill>
              <a:effectLst>
                <a:outerShdw blurRad="38100" dist="38100" dir="2700000" algn="tl" rotWithShape="0">
                  <a:srgbClr val="000000">
                    <a:alpha val="43137"/>
                  </a:srgbClr>
                </a:outerShdw>
              </a:effectLst>
              <a:latin typeface="微软雅黑" panose="020B0503020204020204" pitchFamily="34" charset="-122"/>
              <a:ea typeface="微软雅黑" panose="020B0503020204020204" pitchFamily="34" charset="-122"/>
              <a:cs typeface="+mn-cs"/>
              <a:sym typeface="+mn-ea"/>
            </a:endParaRPr>
          </a:p>
        </p:txBody>
      </p:sp>
      <p:sp>
        <p:nvSpPr>
          <p:cNvPr id="5" name="矩形 4"/>
          <p:cNvSpPr/>
          <p:nvPr/>
        </p:nvSpPr>
        <p:spPr>
          <a:xfrm>
            <a:off x="795338" y="0"/>
            <a:ext cx="7740650" cy="708025"/>
          </a:xfrm>
          <a:prstGeom prst="rect">
            <a:avLst/>
          </a:prstGeom>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4000" b="1" i="0" u="none" strike="noStrike" kern="0" cap="none" spc="0" normalizeH="0" baseline="0" noProof="0" dirty="0">
                <a:ln>
                  <a:noFill/>
                </a:ln>
                <a:solidFill>
                  <a:srgbClr val="E9EDF4"/>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机器学习的基本研究内容</a:t>
            </a:r>
            <a:endParaRPr kumimoji="0" lang="zh-CN" altLang="en-US" sz="4000" b="1" i="0" u="none" strike="noStrike" kern="0" cap="none" spc="0" normalizeH="0" baseline="0" noProof="0" dirty="0">
              <a:ln>
                <a:noFill/>
              </a:ln>
              <a:solidFill>
                <a:srgbClr val="E9EDF4"/>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6" name="圆角矩形标注 5"/>
          <p:cNvSpPr/>
          <p:nvPr/>
        </p:nvSpPr>
        <p:spPr>
          <a:xfrm>
            <a:off x="6711950" y="1711325"/>
            <a:ext cx="2205038" cy="1057275"/>
          </a:xfrm>
          <a:prstGeom prst="wedgeRoundRectCallout">
            <a:avLst>
              <a:gd name="adj1" fmla="val -69315"/>
              <a:gd name="adj2" fmla="val 78029"/>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各种决策模型的特点及超参数的选择：</a:t>
            </a:r>
            <a:r>
              <a:rPr kumimoji="0" lang="en-US" altLang="zh-CN"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KNN</a:t>
            </a: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决策树</a:t>
            </a: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NBC</a:t>
            </a: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逻辑回归</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7" name="圆角矩形标注 6"/>
          <p:cNvSpPr/>
          <p:nvPr/>
        </p:nvSpPr>
        <p:spPr>
          <a:xfrm>
            <a:off x="6529388" y="874713"/>
            <a:ext cx="2320925" cy="503238"/>
          </a:xfrm>
          <a:prstGeom prst="wedgeRoundRectCallout">
            <a:avLst>
              <a:gd name="adj1" fmla="val -91900"/>
              <a:gd name="adj2" fmla="val 12278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缺失值、归一化、样本均衡性</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8" name="圆角矩形标注 7"/>
          <p:cNvSpPr/>
          <p:nvPr/>
        </p:nvSpPr>
        <p:spPr>
          <a:xfrm>
            <a:off x="161925" y="915988"/>
            <a:ext cx="1985963" cy="503238"/>
          </a:xfrm>
          <a:prstGeom prst="wedgeRoundRectCallout">
            <a:avLst>
              <a:gd name="adj1" fmla="val 95639"/>
              <a:gd name="adj2" fmla="val 8777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数据来源、规模、类型、用途</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9" name="圆角矩形标注 8"/>
          <p:cNvSpPr/>
          <p:nvPr/>
        </p:nvSpPr>
        <p:spPr>
          <a:xfrm>
            <a:off x="211138" y="1914525"/>
            <a:ext cx="1408113" cy="503238"/>
          </a:xfrm>
          <a:prstGeom prst="wedgeRoundRectCallout">
            <a:avLst>
              <a:gd name="adj1" fmla="val 119443"/>
              <a:gd name="adj2" fmla="val 2776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原始数据的选择和变换</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标注 9"/>
          <p:cNvSpPr/>
          <p:nvPr/>
        </p:nvSpPr>
        <p:spPr>
          <a:xfrm>
            <a:off x="6257925" y="3549650"/>
            <a:ext cx="2643188" cy="754063"/>
          </a:xfrm>
          <a:prstGeom prst="wedgeRoundRectCallout">
            <a:avLst>
              <a:gd name="adj1" fmla="val -87055"/>
              <a:gd name="adj2" fmla="val -2330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最优化</a:t>
            </a: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理论：目标函数、梯度上升</a:t>
            </a:r>
            <a:r>
              <a:rPr kumimoji="0" lang="en-US" altLang="zh-CN"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下降算法</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11" name="圆角矩形标注 10"/>
          <p:cNvSpPr/>
          <p:nvPr/>
        </p:nvSpPr>
        <p:spPr>
          <a:xfrm>
            <a:off x="163513" y="3057525"/>
            <a:ext cx="1835150" cy="1063625"/>
          </a:xfrm>
          <a:prstGeom prst="wedgeRoundRectCallout">
            <a:avLst>
              <a:gd name="adj1" fmla="val 60558"/>
              <a:gd name="adj2" fmla="val 7496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准确率、正确率、</a:t>
            </a:r>
            <a:r>
              <a:rPr kumimoji="0" lang="en-US" altLang="zh-CN"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F1</a:t>
            </a: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指标、混淆矩阵</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12" name="圆角矩形标注 11"/>
          <p:cNvSpPr/>
          <p:nvPr/>
        </p:nvSpPr>
        <p:spPr>
          <a:xfrm>
            <a:off x="6396038" y="5354638"/>
            <a:ext cx="1716088" cy="593725"/>
          </a:xfrm>
          <a:prstGeom prst="wedgeRoundRectCallout">
            <a:avLst>
              <a:gd name="adj1" fmla="val -116569"/>
              <a:gd name="adj2" fmla="val -76616"/>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smtClean="0">
                <a:ln>
                  <a:noFill/>
                </a:ln>
                <a:solidFill>
                  <a:srgbClr val="00B050"/>
                </a:solidFill>
                <a:effectLst/>
                <a:uLnTx/>
                <a:uFillTx/>
                <a:latin typeface="微软雅黑" panose="020B0503020204020204" pitchFamily="34" charset="-122"/>
                <a:ea typeface="微软雅黑" panose="020B0503020204020204" pitchFamily="34" charset="-122"/>
                <a:cs typeface="+mn-cs"/>
              </a:rPr>
              <a:t>分类问题</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charRg st="0" end="34"/>
                                            </p:txEl>
                                          </p:spTgt>
                                        </p:tgtEl>
                                        <p:attrNameLst>
                                          <p:attrName>style.visibility</p:attrName>
                                        </p:attrNameLst>
                                      </p:cBhvr>
                                      <p:to>
                                        <p:strVal val="visible"/>
                                      </p:to>
                                    </p:set>
                                    <p:animEffect transition="in" filter="fade">
                                      <p:cBhvr>
                                        <p:cTn id="10" dur="2000"/>
                                        <p:tgtEl>
                                          <p:spTgt spid="6">
                                            <p:txEl>
                                              <p:charRg st="0"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20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charRg st="0" end="14"/>
                                            </p:txEl>
                                          </p:spTgt>
                                        </p:tgtEl>
                                        <p:attrNameLst>
                                          <p:attrName>style.visibility</p:attrName>
                                        </p:attrNameLst>
                                      </p:cBhvr>
                                      <p:to>
                                        <p:strVal val="visible"/>
                                      </p:to>
                                    </p:set>
                                    <p:animEffect transition="in" filter="fade">
                                      <p:cBhvr>
                                        <p:cTn id="18" dur="2000"/>
                                        <p:tgtEl>
                                          <p:spTgt spid="7">
                                            <p:txEl>
                                              <p:charRg st="0" end="1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charRg st="0" end="14"/>
                                            </p:txEl>
                                          </p:spTgt>
                                        </p:tgtEl>
                                        <p:attrNameLst>
                                          <p:attrName>style.visibility</p:attrName>
                                        </p:attrNameLst>
                                      </p:cBhvr>
                                      <p:to>
                                        <p:strVal val="visible"/>
                                      </p:to>
                                    </p:set>
                                    <p:animEffect transition="in" filter="fade">
                                      <p:cBhvr>
                                        <p:cTn id="26" dur="2000"/>
                                        <p:tgtEl>
                                          <p:spTgt spid="8">
                                            <p:txEl>
                                              <p:charRg st="0" end="1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20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xEl>
                                              <p:charRg st="0" end="11"/>
                                            </p:txEl>
                                          </p:spTgt>
                                        </p:tgtEl>
                                        <p:attrNameLst>
                                          <p:attrName>style.visibility</p:attrName>
                                        </p:attrNameLst>
                                      </p:cBhvr>
                                      <p:to>
                                        <p:strVal val="visible"/>
                                      </p:to>
                                    </p:set>
                                    <p:animEffect transition="in" filter="fade">
                                      <p:cBhvr>
                                        <p:cTn id="34" dur="2000"/>
                                        <p:tgtEl>
                                          <p:spTgt spid="9">
                                            <p:txEl>
                                              <p:charRg st="0"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20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
                                            <p:txEl>
                                              <p:charRg st="0" end="21"/>
                                            </p:txEl>
                                          </p:spTgt>
                                        </p:tgtEl>
                                        <p:attrNameLst>
                                          <p:attrName>style.visibility</p:attrName>
                                        </p:attrNameLst>
                                      </p:cBhvr>
                                      <p:to>
                                        <p:strVal val="visible"/>
                                      </p:to>
                                    </p:set>
                                    <p:animEffect transition="in" filter="fade">
                                      <p:cBhvr>
                                        <p:cTn id="42" dur="2000"/>
                                        <p:tgtEl>
                                          <p:spTgt spid="10">
                                            <p:txEl>
                                              <p:charRg st="0" end="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20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1">
                                            <p:txEl>
                                              <p:charRg st="0" end="18"/>
                                            </p:txEl>
                                          </p:spTgt>
                                        </p:tgtEl>
                                        <p:attrNameLst>
                                          <p:attrName>style.visibility</p:attrName>
                                        </p:attrNameLst>
                                      </p:cBhvr>
                                      <p:to>
                                        <p:strVal val="visible"/>
                                      </p:to>
                                    </p:set>
                                    <p:animEffect transition="in" filter="fade">
                                      <p:cBhvr>
                                        <p:cTn id="50" dur="2000"/>
                                        <p:tgtEl>
                                          <p:spTgt spid="11">
                                            <p:txEl>
                                              <p:charRg st="0"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2000"/>
                                        <p:tgtEl>
                                          <p:spTgt spid="1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xEl>
                                              <p:charRg st="0" end="5"/>
                                            </p:txEl>
                                          </p:spTgt>
                                        </p:tgtEl>
                                        <p:attrNameLst>
                                          <p:attrName>style.visibility</p:attrName>
                                        </p:attrNameLst>
                                      </p:cBhvr>
                                      <p:to>
                                        <p:strVal val="visible"/>
                                      </p:to>
                                    </p:set>
                                    <p:animEffect transition="in" filter="fade">
                                      <p:cBhvr>
                                        <p:cTn id="58" dur="2000"/>
                                        <p:tgtEl>
                                          <p:spTgt spid="12">
                                            <p:txEl>
                                              <p:charRg st="0"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allAtOnce"/>
      <p:bldP spid="7" grpId="0" animBg="1" build="allAtOnce"/>
      <p:bldP spid="8" grpId="0" animBg="1" build="allAtOnce"/>
      <p:bldP spid="9" grpId="0" animBg="1" build="allAtOnce"/>
      <p:bldP spid="10" grpId="0" animBg="1" build="allAtOnce"/>
      <p:bldP spid="11" grpId="0" animBg="1" build="allAtOnce"/>
      <p:bldP spid="12" grpId="0" animBg="1" build="allAtOnce"/>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691000" y="1037217"/>
            <a:ext cx="5761993" cy="5015865"/>
          </a:xfrm>
          <a:prstGeom prst="rect">
            <a:avLst/>
          </a:prstGeom>
          <a:noFill/>
          <a:ln w="9525">
            <a:noFill/>
          </a:ln>
        </p:spPr>
        <p:txBody>
          <a:bodyPr>
            <a:spAutoFit/>
            <a:scene3d>
              <a:camera prst="orthographicFront"/>
              <a:lightRig rig="threePt" dir="t"/>
            </a:scene3d>
          </a:bodyPr>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决策树分类器</a:t>
            </a:r>
            <a:endParaRPr kumimoji="0"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朴素贝叶斯分类器</a:t>
            </a: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逻辑回归</a:t>
            </a:r>
            <a:endPar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 name="文本框 1"/>
          <p:cNvSpPr txBox="1"/>
          <p:nvPr/>
        </p:nvSpPr>
        <p:spPr>
          <a:xfrm>
            <a:off x="1691001" y="1037218"/>
            <a:ext cx="5761992" cy="5015865"/>
          </a:xfrm>
          <a:prstGeom prst="rect">
            <a:avLst/>
          </a:prstGeom>
          <a:noFill/>
          <a:ln w="9525">
            <a:noFill/>
          </a:ln>
        </p:spPr>
        <p:txBody>
          <a:bodyPr>
            <a:spAutoFit/>
          </a:bodyPr>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rPr>
              <a:t>决策树分类器</a:t>
            </a:r>
            <a:endParaRPr kumimoji="0"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rPr>
              <a:t>朴素贝叶斯分类器</a:t>
            </a:r>
            <a:endParaRPr kumimoji="0" lang="zh-CN" altLang="en-US" sz="3200" b="1" kern="1200" cap="none" spc="0" normalizeH="0" baseline="0"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lang="zh-CN" altLang="en-US" sz="3200" b="1" noProof="1">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cs typeface="+mn-cs"/>
                <a:sym typeface="宋体" panose="02010600030101010101" pitchFamily="2" charset="-122"/>
              </a:rPr>
              <a:t>逻辑回归</a:t>
            </a:r>
            <a:endParaRPr lang="zh-CN" altLang="en-US" sz="3200" b="1"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r>
              <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a:p>
            <a:pPr marL="457200" marR="0" indent="-457200" defTabSz="914400">
              <a:lnSpc>
                <a:spcPct val="200000"/>
              </a:lnSpc>
              <a:buClrTx/>
              <a:buSzTx/>
              <a:buFont typeface="Wingdings" panose="05000000000000000000" charset="0"/>
              <a:buChar char="Ø"/>
              <a:defRPr/>
            </a:pPr>
            <a:endParaRPr kumimoji="0" lang="zh-CN" altLang="en-US"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custDataLst>
              <p:tags r:id="rId1"/>
            </p:custDataLst>
          </p:nvPr>
        </p:nvSpPr>
        <p:spPr>
          <a:xfrm>
            <a:off x="1588769" y="959118"/>
            <a:ext cx="5761991" cy="583565"/>
          </a:xfrm>
          <a:prstGeom prst="rect">
            <a:avLst/>
          </a:prstGeom>
          <a:noFill/>
          <a:ln w="9525">
            <a:noFill/>
          </a:ln>
        </p:spPr>
        <p:txBody>
          <a:bodyPr>
            <a:spAutoFit/>
            <a:scene3d>
              <a:camera prst="orthographicFront"/>
              <a:lightRig rig="threePt" dir="t"/>
            </a:scene3d>
          </a:bodyPr>
          <a:lstStyle/>
          <a:p>
            <a:pPr marR="0" algn="ctr" defTabSz="914400">
              <a:buClrTx/>
              <a:buSzTx/>
              <a:defRPr/>
            </a:pPr>
            <a:r>
              <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custDataLst>
              <p:tags r:id="rId2"/>
            </p:custDataLst>
          </p:nvPr>
        </p:nvSpPr>
        <p:spPr>
          <a:xfrm>
            <a:off x="831850"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分类与回归</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flipV="1">
            <a:off x="1071875" y="1730375"/>
            <a:ext cx="7000240" cy="18415"/>
          </a:xfrm>
          <a:prstGeom prst="line">
            <a:avLst/>
          </a:prstGeom>
          <a:ln w="38100" cmpd="thickThin">
            <a:solidFill>
              <a:schemeClr val="accent2">
                <a:lumMod val="75000"/>
              </a:schemeClr>
            </a:solidFill>
            <a:prstDash val="solid"/>
          </a:ln>
          <a:effectLst>
            <a:glow rad="101600">
              <a:schemeClr val="accent2">
                <a:alpha val="40000"/>
              </a:schemeClr>
            </a:glow>
          </a:effectLst>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66875" y="1816734"/>
            <a:ext cx="5953125" cy="2676525"/>
          </a:xfrm>
          <a:prstGeom prst="rect">
            <a:avLst/>
          </a:prstGeom>
          <a:noFill/>
          <a:ln w="9525">
            <a:noFill/>
          </a:ln>
        </p:spPr>
        <p:txBody>
          <a:bodyPr wrap="square">
            <a:spAutoFit/>
          </a:bodyPr>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局部加权线性回归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岭回归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3"/>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custDataLst>
              <p:tags r:id="rId1"/>
            </p:custDataLst>
          </p:nvPr>
        </p:nvSpPr>
        <p:spPr>
          <a:xfrm>
            <a:off x="1588769" y="959118"/>
            <a:ext cx="5761991" cy="583565"/>
          </a:xfrm>
          <a:prstGeom prst="rect">
            <a:avLst/>
          </a:prstGeom>
          <a:noFill/>
          <a:ln w="9525">
            <a:noFill/>
          </a:ln>
        </p:spPr>
        <p:txBody>
          <a:bodyPr>
            <a:spAutoFit/>
            <a:scene3d>
              <a:camera prst="orthographicFront"/>
              <a:lightRig rig="threePt" dir="t"/>
            </a:scene3d>
          </a:bodyPr>
          <a:lstStyle/>
          <a:p>
            <a:pPr marR="0" algn="ctr" defTabSz="914400">
              <a:buClrTx/>
              <a:buSzTx/>
              <a:defRPr/>
            </a:pPr>
            <a:r>
              <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custDataLst>
              <p:tags r:id="rId2"/>
            </p:custDataLst>
          </p:nvPr>
        </p:nvSpPr>
        <p:spPr>
          <a:xfrm>
            <a:off x="831850"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分类与回归</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flipV="1">
            <a:off x="1071875" y="1730375"/>
            <a:ext cx="7000240" cy="18415"/>
          </a:xfrm>
          <a:prstGeom prst="line">
            <a:avLst/>
          </a:prstGeom>
          <a:ln w="38100" cmpd="thickThin">
            <a:solidFill>
              <a:schemeClr val="accent2">
                <a:lumMod val="75000"/>
              </a:schemeClr>
            </a:solidFill>
            <a:prstDash val="solid"/>
          </a:ln>
          <a:effectLst>
            <a:glow rad="101600">
              <a:schemeClr val="accent2">
                <a:alpha val="40000"/>
              </a:schemeClr>
            </a:glow>
          </a:effectLst>
        </p:spPr>
        <p:style>
          <a:lnRef idx="1">
            <a:schemeClr val="accent1"/>
          </a:lnRef>
          <a:fillRef idx="0">
            <a:schemeClr val="accent1"/>
          </a:fillRef>
          <a:effectRef idx="0">
            <a:schemeClr val="accent1"/>
          </a:effectRef>
          <a:fontRef idx="minor">
            <a:schemeClr val="tx1"/>
          </a:fontRef>
        </p:style>
      </p:cxnSp>
      <p:sp>
        <p:nvSpPr>
          <p:cNvPr id="3" name="文本框 1"/>
          <p:cNvSpPr txBox="1"/>
          <p:nvPr/>
        </p:nvSpPr>
        <p:spPr>
          <a:xfrm>
            <a:off x="1666875" y="1833874"/>
            <a:ext cx="5953125" cy="2676525"/>
          </a:xfrm>
          <a:prstGeom prst="rect">
            <a:avLst/>
          </a:prstGeom>
          <a:noFill/>
          <a:ln w="9525">
            <a:noFill/>
          </a:ln>
        </p:spPr>
        <p:txBody>
          <a:bodyPr wrap="square">
            <a:spAutoFit/>
          </a:bodyPr>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cs typeface="+mn-cs"/>
                <a:sym typeface="宋体" panose="02010600030101010101" pitchFamily="2" charset="-122"/>
              </a:rPr>
              <a:t>局部加权线性回归</a:t>
            </a:r>
            <a:endPar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cs typeface="+mn-cs"/>
                <a:sym typeface="宋体" panose="02010600030101010101" pitchFamily="2" charset="-122"/>
              </a:rPr>
              <a:t>岭回归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3"/>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4755" name="文本框 1"/>
          <p:cNvSpPr txBox="1"/>
          <p:nvPr/>
        </p:nvSpPr>
        <p:spPr>
          <a:xfrm>
            <a:off x="457200" y="862013"/>
            <a:ext cx="8283575" cy="768350"/>
          </a:xfrm>
          <a:prstGeom prst="rect">
            <a:avLst/>
          </a:prstGeom>
          <a:noFill/>
          <a:ln w="9525">
            <a:noFill/>
          </a:ln>
        </p:spPr>
        <p:txBody>
          <a:bodyPr anchor="t" anchorCtr="0">
            <a:spAutoFit/>
          </a:bodyPr>
          <a:p>
            <a:pPr>
              <a:lnSpc>
                <a:spcPct val="200000"/>
              </a:lnSpc>
            </a:pP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几个概念：       </a:t>
            </a:r>
            <a:endPar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圆角矩形 1"/>
          <p:cNvSpPr/>
          <p:nvPr/>
        </p:nvSpPr>
        <p:spPr>
          <a:xfrm>
            <a:off x="396875" y="2189163"/>
            <a:ext cx="1089025" cy="56515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回归</a:t>
            </a:r>
            <a:endParaRPr kumimoji="0" lang="zh-CN" altLang="en-US" sz="20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 name="圆角矩形 2"/>
          <p:cNvSpPr/>
          <p:nvPr/>
        </p:nvSpPr>
        <p:spPr>
          <a:xfrm>
            <a:off x="2097088" y="1325563"/>
            <a:ext cx="1527175" cy="563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线性回归</a:t>
            </a:r>
            <a:endPar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4" name="圆角矩形 3"/>
          <p:cNvSpPr/>
          <p:nvPr/>
        </p:nvSpPr>
        <p:spPr>
          <a:xfrm>
            <a:off x="166688" y="3865563"/>
            <a:ext cx="1550988" cy="56515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非线性回归</a:t>
            </a:r>
            <a:endPar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4"/>
          <p:cNvCxnSpPr>
            <a:stCxn id="2" idx="3"/>
            <a:endCxn id="3" idx="1"/>
          </p:cNvCxnSpPr>
          <p:nvPr/>
        </p:nvCxnSpPr>
        <p:spPr>
          <a:xfrm flipV="1">
            <a:off x="1485900" y="1608138"/>
            <a:ext cx="611188" cy="863600"/>
          </a:xfrm>
          <a:prstGeom prst="line">
            <a:avLst/>
          </a:prstGeom>
          <a:solidFill>
            <a:schemeClr val="tx2">
              <a:lumMod val="40000"/>
              <a:lumOff val="60000"/>
            </a:schemeClr>
          </a:solidFill>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2" idx="2"/>
            <a:endCxn id="4" idx="0"/>
          </p:cNvCxnSpPr>
          <p:nvPr/>
        </p:nvCxnSpPr>
        <p:spPr>
          <a:xfrm>
            <a:off x="942975" y="2754313"/>
            <a:ext cx="0" cy="1111250"/>
          </a:xfrm>
          <a:prstGeom prst="line">
            <a:avLst/>
          </a:prstGeom>
          <a:solidFill>
            <a:schemeClr val="tx2">
              <a:lumMod val="40000"/>
              <a:lumOff val="60000"/>
            </a:schemeClr>
          </a:solidFill>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2089150" y="3078163"/>
            <a:ext cx="1550988" cy="565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回归方程</a:t>
            </a:r>
            <a:endPar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2089150" y="4654550"/>
            <a:ext cx="1552575" cy="5635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rPr>
              <a:t>回归系数</a:t>
            </a:r>
            <a:endParaRPr kumimoji="0" lang="zh-CN" altLang="en-US" sz="1800" b="0" i="0" u="none" strike="noStrike" kern="1200" cap="none" spc="0" normalizeH="0" baseline="0" noProof="1">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p:cNvCxnSpPr>
            <a:stCxn id="3" idx="2"/>
            <a:endCxn id="9" idx="0"/>
          </p:cNvCxnSpPr>
          <p:nvPr/>
        </p:nvCxnSpPr>
        <p:spPr>
          <a:xfrm>
            <a:off x="2860675" y="1889125"/>
            <a:ext cx="4763" cy="1189038"/>
          </a:xfrm>
          <a:prstGeom prst="line">
            <a:avLst/>
          </a:prstGeom>
          <a:solidFill>
            <a:schemeClr val="tx2">
              <a:lumMod val="40000"/>
              <a:lumOff val="60000"/>
            </a:schemeClr>
          </a:solidFill>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9" idx="2"/>
            <a:endCxn id="10" idx="0"/>
          </p:cNvCxnSpPr>
          <p:nvPr/>
        </p:nvCxnSpPr>
        <p:spPr>
          <a:xfrm>
            <a:off x="2865438" y="3643313"/>
            <a:ext cx="0" cy="1011238"/>
          </a:xfrm>
          <a:prstGeom prst="line">
            <a:avLst/>
          </a:prstGeom>
          <a:solidFill>
            <a:schemeClr val="tx2">
              <a:lumMod val="40000"/>
              <a:lumOff val="60000"/>
            </a:schemeClr>
          </a:solidFill>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765" name="文本框 13"/>
          <p:cNvSpPr txBox="1"/>
          <p:nvPr/>
        </p:nvSpPr>
        <p:spPr>
          <a:xfrm>
            <a:off x="3762375" y="3078163"/>
            <a:ext cx="5076825" cy="1198562"/>
          </a:xfrm>
          <a:prstGeom prst="rect">
            <a:avLst/>
          </a:prstGeom>
          <a:noFill/>
          <a:ln w="9525">
            <a:noFill/>
          </a:ln>
        </p:spPr>
        <p:txBody>
          <a:bodyPr anchor="t" anchorCtr="0">
            <a:spAutoFit/>
          </a:bodyPr>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回归方程（形如：Y=</a:t>
            </a:r>
            <a:r>
              <a:rPr lang="zh-CN" altLang="en-US" i="1"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X+</a:t>
            </a:r>
            <a:r>
              <a:rPr lang="zh-CN" altLang="en-US" i="1"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）是根据样本通过回归分析所得到的反映一个变量（因变量）对另一个或一组变量（自变量）的回归关系的数学表达式。常用回归直线方程。</a:t>
            </a:r>
            <a:endParaRPr lang="zh-CN" altLang="en-US" dirty="0">
              <a:latin typeface="微软雅黑" panose="020B0503020204020204" pitchFamily="34" charset="-122"/>
              <a:ea typeface="微软雅黑" panose="020B0503020204020204" pitchFamily="34" charset="-122"/>
            </a:endParaRPr>
          </a:p>
        </p:txBody>
      </p:sp>
      <p:sp>
        <p:nvSpPr>
          <p:cNvPr id="74766" name="文本框 14"/>
          <p:cNvSpPr txBox="1"/>
          <p:nvPr/>
        </p:nvSpPr>
        <p:spPr>
          <a:xfrm>
            <a:off x="3762375" y="1100138"/>
            <a:ext cx="5076825" cy="1754187"/>
          </a:xfrm>
          <a:prstGeom prst="rect">
            <a:avLst/>
          </a:prstGeom>
          <a:noFill/>
          <a:ln w="9525">
            <a:noFill/>
          </a:ln>
        </p:spPr>
        <p:txBody>
          <a:bodyPr anchor="t" anchorCtr="0">
            <a:spAutoFit/>
          </a:bodyPr>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回归分析中，只包括一个</a:t>
            </a:r>
            <a:r>
              <a:rPr lang="zh-CN" altLang="en-US" dirty="0">
                <a:solidFill>
                  <a:srgbClr val="FF0000"/>
                </a:solidFill>
                <a:latin typeface="微软雅黑" panose="020B0503020204020204" pitchFamily="34" charset="-122"/>
                <a:ea typeface="微软雅黑" panose="020B0503020204020204" pitchFamily="34" charset="-122"/>
              </a:rPr>
              <a:t>自变量</a:t>
            </a:r>
            <a:r>
              <a:rPr lang="zh-CN" altLang="en-US" dirty="0">
                <a:latin typeface="微软雅黑" panose="020B0503020204020204" pitchFamily="34" charset="-122"/>
                <a:ea typeface="微软雅黑" panose="020B0503020204020204" pitchFamily="34" charset="-122"/>
              </a:rPr>
              <a:t>和一个</a:t>
            </a:r>
            <a:r>
              <a:rPr lang="zh-CN" altLang="en-US" dirty="0">
                <a:solidFill>
                  <a:srgbClr val="FF0000"/>
                </a:solidFill>
                <a:latin typeface="微软雅黑" panose="020B0503020204020204" pitchFamily="34" charset="-122"/>
                <a:ea typeface="微软雅黑" panose="020B0503020204020204" pitchFamily="34" charset="-122"/>
              </a:rPr>
              <a:t>因变量</a:t>
            </a:r>
            <a:r>
              <a:rPr lang="zh-CN" altLang="en-US" dirty="0">
                <a:latin typeface="微软雅黑" panose="020B0503020204020204" pitchFamily="34" charset="-122"/>
                <a:ea typeface="微软雅黑" panose="020B0503020204020204" pitchFamily="34" charset="-122"/>
              </a:rPr>
              <a:t>，且二者的关系可用</a:t>
            </a:r>
            <a:r>
              <a:rPr lang="zh-CN" altLang="en-US" dirty="0">
                <a:solidFill>
                  <a:srgbClr val="FF0000"/>
                </a:solidFill>
                <a:latin typeface="微软雅黑" panose="020B0503020204020204" pitchFamily="34" charset="-122"/>
                <a:ea typeface="微软雅黑" panose="020B0503020204020204" pitchFamily="34" charset="-122"/>
              </a:rPr>
              <a:t>一条直线</a:t>
            </a:r>
            <a:r>
              <a:rPr lang="zh-CN" altLang="en-US" dirty="0">
                <a:latin typeface="微软雅黑" panose="020B0503020204020204" pitchFamily="34" charset="-122"/>
                <a:ea typeface="微软雅黑" panose="020B0503020204020204" pitchFamily="34" charset="-122"/>
              </a:rPr>
              <a:t>近似表示，这种回归分析称为</a:t>
            </a:r>
            <a:r>
              <a:rPr lang="zh-CN" altLang="en-US" dirty="0">
                <a:solidFill>
                  <a:srgbClr val="FF0000"/>
                </a:solidFill>
                <a:latin typeface="微软雅黑" panose="020B0503020204020204" pitchFamily="34" charset="-122"/>
                <a:ea typeface="微软雅黑" panose="020B0503020204020204" pitchFamily="34" charset="-122"/>
              </a:rPr>
              <a:t>一元线性回归分析</a:t>
            </a:r>
            <a:r>
              <a:rPr lang="zh-CN" altLang="en-US" dirty="0">
                <a:latin typeface="微软雅黑" panose="020B0503020204020204" pitchFamily="34" charset="-122"/>
                <a:ea typeface="微软雅黑" panose="020B0503020204020204" pitchFamily="34" charset="-122"/>
              </a:rPr>
              <a:t>。如果回归分析中包括两个或两个以上的自变量，且因变量和自变量之间是</a:t>
            </a:r>
            <a:r>
              <a:rPr lang="zh-CN" altLang="en-US" dirty="0">
                <a:solidFill>
                  <a:srgbClr val="FF0000"/>
                </a:solidFill>
                <a:latin typeface="微软雅黑" panose="020B0503020204020204" pitchFamily="34" charset="-122"/>
                <a:ea typeface="微软雅黑" panose="020B0503020204020204" pitchFamily="34" charset="-122"/>
              </a:rPr>
              <a:t>线性关系</a:t>
            </a:r>
            <a:r>
              <a:rPr lang="zh-CN" altLang="en-US" dirty="0">
                <a:latin typeface="微软雅黑" panose="020B0503020204020204" pitchFamily="34" charset="-122"/>
                <a:ea typeface="微软雅黑" panose="020B0503020204020204" pitchFamily="34" charset="-122"/>
              </a:rPr>
              <a:t>，则称为多元线性回归分析。</a:t>
            </a:r>
            <a:endParaRPr lang="zh-CN" altLang="en-US" dirty="0">
              <a:latin typeface="微软雅黑" panose="020B0503020204020204" pitchFamily="34" charset="-122"/>
              <a:ea typeface="微软雅黑" panose="020B0503020204020204" pitchFamily="34" charset="-122"/>
            </a:endParaRPr>
          </a:p>
        </p:txBody>
      </p:sp>
      <p:sp>
        <p:nvSpPr>
          <p:cNvPr id="74767" name="文本框 15"/>
          <p:cNvSpPr txBox="1"/>
          <p:nvPr/>
        </p:nvSpPr>
        <p:spPr>
          <a:xfrm>
            <a:off x="3762375" y="4722813"/>
            <a:ext cx="5299075" cy="1752600"/>
          </a:xfrm>
          <a:prstGeom prst="rect">
            <a:avLst/>
          </a:prstGeom>
          <a:noFill/>
          <a:ln w="9525">
            <a:noFill/>
          </a:ln>
        </p:spPr>
        <p:txBody>
          <a:bodyPr anchor="t" anchorCtr="0">
            <a:spAutoFit/>
          </a:bodyPr>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回归系数（regression coefficient）在回归直线方程中，表示自变量x对因变量y 影响大小的参数。</a:t>
            </a:r>
            <a:r>
              <a:rPr lang="zh-CN" altLang="en-US" dirty="0">
                <a:solidFill>
                  <a:srgbClr val="FF0000"/>
                </a:solidFill>
                <a:latin typeface="微软雅黑" panose="020B0503020204020204" pitchFamily="34" charset="-122"/>
                <a:ea typeface="微软雅黑" panose="020B0503020204020204" pitchFamily="34" charset="-122"/>
              </a:rPr>
              <a:t>回归系数越大</a:t>
            </a:r>
            <a:r>
              <a:rPr lang="zh-CN" altLang="en-US" dirty="0">
                <a:latin typeface="微软雅黑" panose="020B0503020204020204" pitchFamily="34" charset="-122"/>
                <a:ea typeface="微软雅黑" panose="020B0503020204020204" pitchFamily="34" charset="-122"/>
              </a:rPr>
              <a:t>表示x对y 影响越大，正回归系数表示y随x增大而增大，负回归系数表示y 随x增大而减小。回归方程式Y=</a:t>
            </a:r>
            <a:r>
              <a:rPr lang="zh-CN" altLang="en-US" i="1"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X+</a:t>
            </a:r>
            <a:r>
              <a:rPr lang="zh-CN" altLang="en-US" i="1"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中，</a:t>
            </a:r>
            <a:r>
              <a:rPr lang="zh-CN" altLang="en-US" dirty="0">
                <a:solidFill>
                  <a:srgbClr val="FF0000"/>
                </a:solidFill>
                <a:latin typeface="微软雅黑" panose="020B0503020204020204" pitchFamily="34" charset="-122"/>
                <a:ea typeface="微软雅黑" panose="020B0503020204020204" pitchFamily="34" charset="-122"/>
              </a:rPr>
              <a:t>斜率</a:t>
            </a:r>
            <a:r>
              <a:rPr lang="zh-CN" altLang="en-US" i="1" dirty="0">
                <a:solidFill>
                  <a:srgbClr val="FF0000"/>
                </a:solidFill>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称为</a:t>
            </a:r>
            <a:r>
              <a:rPr lang="zh-CN" altLang="en-US" dirty="0">
                <a:solidFill>
                  <a:srgbClr val="FF0000"/>
                </a:solidFill>
                <a:latin typeface="微软雅黑" panose="020B0503020204020204" pitchFamily="34" charset="-122"/>
                <a:ea typeface="微软雅黑" panose="020B0503020204020204" pitchFamily="34" charset="-122"/>
              </a:rPr>
              <a:t>回归系数</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6802" name="文本框 1"/>
          <p:cNvSpPr txBox="1"/>
          <p:nvPr/>
        </p:nvSpPr>
        <p:spPr>
          <a:xfrm>
            <a:off x="433388" y="920750"/>
            <a:ext cx="8104187" cy="5768975"/>
          </a:xfrm>
          <a:prstGeom prst="rect">
            <a:avLst/>
          </a:prstGeom>
          <a:noFill/>
          <a:ln w="9525">
            <a:noFill/>
          </a:ln>
        </p:spPr>
        <p:txBody>
          <a:bodyPr anchor="t" anchorCtr="0">
            <a:spAutoFit/>
          </a:bodyPr>
          <a:p>
            <a:pPr>
              <a:lnSpc>
                <a:spcPct val="150000"/>
              </a:lnSpc>
            </a:pPr>
            <a:r>
              <a:rPr lang="en-US" altLang="zh-CN"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回归</a:t>
            </a:r>
            <a:r>
              <a:rPr lang="en-US" altLang="zh-CN"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一词的来历：</a:t>
            </a:r>
            <a:endParaRPr lang="zh-CN"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endParaRPr lang="zh-CN"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“回归”是由英国著名生物学家兼统计学家高尔顿(Francis Galton,1822～1911.生物学家达尔文的表弟)在研究人类遗传问题时提出来的。</a:t>
            </a:r>
            <a:endPar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为了研究父代与子代身高的关系，高尔顿搜集了1078对父亲及其儿子的身高数据。他发现这些数据的散点图大致呈</a:t>
            </a:r>
            <a:r>
              <a:rPr lang="zh-CN"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直线状态</a:t>
            </a: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，也就是说，总的趋势是父亲的身高增加时，儿子的身高也倾向于增加。</a:t>
            </a:r>
            <a:r>
              <a:rPr lang="zh-CN"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但是</a:t>
            </a: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，高尔顿对试验数据进行了深入的分析，发现了一个很有趣的现象—</a:t>
            </a:r>
            <a:r>
              <a:rPr lang="en-US"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回归效应</a:t>
            </a:r>
            <a:r>
              <a:rPr lang="en-US"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因为当父亲高于平均身高时，他们的儿子身高比他更高的概率要小于比他更矮的概率；父亲矮于平均身高时，他们的儿子身高比他更矮的概率要小于比他更高的概率。它反映了一个规律，即这两种身高父亲的儿子的身高，</a:t>
            </a:r>
            <a:r>
              <a:rPr lang="zh-CN"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有向他们父辈的平均身高回归的趋势</a:t>
            </a: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。对于这个一般结论的解释是:大自然具有一种约束力，使人类身高的分布相对稳定而不产生两极分化，这就是所谓的</a:t>
            </a:r>
            <a:r>
              <a:rPr lang="zh-CN"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回归效应</a:t>
            </a:r>
            <a:r>
              <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zh-CN"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6803" name="图片 1"/>
          <p:cNvPicPr>
            <a:picLocks noChangeAspect="1"/>
          </p:cNvPicPr>
          <p:nvPr/>
        </p:nvPicPr>
        <p:blipFill>
          <a:blip r:embed="rId1"/>
          <a:stretch>
            <a:fillRect/>
          </a:stretch>
        </p:blipFill>
        <p:spPr>
          <a:xfrm>
            <a:off x="6953250" y="868363"/>
            <a:ext cx="1339850" cy="1627187"/>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1038225" y="958850"/>
            <a:ext cx="7242175" cy="4400550"/>
          </a:xfrm>
          <a:prstGeom prst="rect">
            <a:avLst/>
          </a:prstGeom>
          <a:noFill/>
          <a:ln w="9525">
            <a:noFill/>
          </a:ln>
        </p:spPr>
        <p:txBody>
          <a:bodyPr>
            <a:spAutoFit/>
          </a:bodyPr>
          <a:lstStyle/>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最优化方法概述</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梯度上升法和梯度下降法</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逻辑回归与贝叶斯分类器</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a:p>
            <a:pPr marR="0" indent="457200" defTabSz="914400">
              <a:lnSpc>
                <a:spcPct val="200000"/>
              </a:lnSpc>
              <a:buClr>
                <a:srgbClr val="0000FF"/>
              </a:buClr>
              <a:buSzPct val="80000"/>
              <a:buFont typeface="Wingdings" panose="05000000000000000000" pitchFamily="2" charset="2"/>
              <a:buChar char="Ø"/>
              <a:defRPr/>
            </a:pPr>
            <a:r>
              <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逻辑回归分类器的特性与改进</a:t>
            </a:r>
            <a:endParaRPr kumimoji="0" lang="zh-CN" altLang="en-US" sz="2800" b="1" kern="0" cap="none" spc="0" normalizeH="0" baseline="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文本框 4"/>
          <p:cNvSpPr txBox="1"/>
          <p:nvPr/>
        </p:nvSpPr>
        <p:spPr>
          <a:xfrm>
            <a:off x="401638" y="642938"/>
            <a:ext cx="8153400" cy="719137"/>
          </a:xfrm>
          <a:prstGeom prst="rect">
            <a:avLst/>
          </a:prstGeom>
          <a:noFill/>
          <a:ln w="9525">
            <a:noFill/>
          </a:ln>
        </p:spPr>
        <p:txBody>
          <a:bodyPr anchor="t" anchorCtr="0">
            <a:spAutoFit/>
          </a:bodyPr>
          <a:p>
            <a:pPr>
              <a:lnSpc>
                <a:spcPct val="200000"/>
              </a:lnSpc>
            </a:pPr>
            <a:r>
              <a:rPr lang="zh-CN" altLang="en-US" sz="2400" b="1" dirty="0">
                <a:solidFill>
                  <a:srgbClr val="000099"/>
                </a:solidFill>
                <a:latin typeface="微软雅黑" panose="020B0503020204020204" pitchFamily="34" charset="-122"/>
                <a:ea typeface="微软雅黑" panose="020B0503020204020204" pitchFamily="34" charset="-122"/>
              </a:rPr>
              <a:t>最简单情况：</a:t>
            </a:r>
            <a:endParaRPr lang="zh-CN" altLang="en-US" sz="2400" b="1" dirty="0">
              <a:solidFill>
                <a:srgbClr val="000099"/>
              </a:solidFill>
              <a:latin typeface="微软雅黑" panose="020B0503020204020204" pitchFamily="34" charset="-122"/>
              <a:ea typeface="微软雅黑" panose="020B0503020204020204" pitchFamily="34" charset="-122"/>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78851" name="Rectangle 3"/>
          <p:cNvSpPr txBox="1"/>
          <p:nvPr/>
        </p:nvSpPr>
        <p:spPr>
          <a:xfrm>
            <a:off x="555625" y="2133600"/>
            <a:ext cx="7192963" cy="630238"/>
          </a:xfrm>
          <a:prstGeom prst="rect">
            <a:avLst/>
          </a:prstGeom>
          <a:noFill/>
          <a:ln w="9525">
            <a:noFill/>
          </a:ln>
        </p:spPr>
        <p:txBody>
          <a:bodyPr anchor="t" anchorCtr="0"/>
          <a:p>
            <a:pPr marL="171450" indent="-171450">
              <a:lnSpc>
                <a:spcPct val="125000"/>
              </a:lnSpc>
              <a:spcBef>
                <a:spcPts val="750"/>
              </a:spcBef>
              <a:buClr>
                <a:srgbClr val="6F1B1B"/>
              </a:buClr>
            </a:pPr>
            <a:r>
              <a:rPr lang="zh-CN" altLang="en-US" sz="2000" b="1" dirty="0">
                <a:solidFill>
                  <a:srgbClr val="0070C0"/>
                </a:solidFill>
                <a:latin typeface="微软雅黑" panose="020B0503020204020204" pitchFamily="34" charset="-122"/>
                <a:ea typeface="微软雅黑" panose="020B0503020204020204" pitchFamily="34" charset="-122"/>
              </a:rPr>
              <a:t>是关于</a:t>
            </a:r>
            <a:r>
              <a:rPr lang="zh-CN" altLang="en-US" sz="2000" b="1" i="1" dirty="0">
                <a:latin typeface="Times New Roman" panose="02020603050405020304" pitchFamily="18" charset="0"/>
                <a:ea typeface="微软雅黑" panose="020B0503020204020204" pitchFamily="34" charset="-122"/>
              </a:rPr>
              <a:t>w</a:t>
            </a:r>
            <a:r>
              <a:rPr lang="zh-CN" altLang="en-US" sz="2000" b="1" dirty="0">
                <a:solidFill>
                  <a:srgbClr val="0070C0"/>
                </a:solidFill>
                <a:latin typeface="微软雅黑" panose="020B0503020204020204" pitchFamily="34" charset="-122"/>
                <a:ea typeface="微软雅黑" panose="020B0503020204020204" pitchFamily="34" charset="-122"/>
              </a:rPr>
              <a:t>的线性函数，也是关于</a:t>
            </a:r>
            <a:r>
              <a:rPr lang="zh-CN" altLang="en-US" sz="2000" b="1" i="1" dirty="0">
                <a:latin typeface="Times New Roman" panose="02020603050405020304" pitchFamily="18" charset="0"/>
                <a:ea typeface="微软雅黑" panose="020B0503020204020204" pitchFamily="34" charset="-122"/>
              </a:rPr>
              <a:t>x</a:t>
            </a:r>
            <a:r>
              <a:rPr lang="zh-CN" altLang="en-US" sz="2000" b="1" dirty="0">
                <a:solidFill>
                  <a:srgbClr val="0070C0"/>
                </a:solidFill>
                <a:latin typeface="微软雅黑" panose="020B0503020204020204" pitchFamily="34" charset="-122"/>
                <a:ea typeface="微软雅黑" panose="020B0503020204020204" pitchFamily="34" charset="-122"/>
              </a:rPr>
              <a:t>的线性函数 </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sp>
        <p:nvSpPr>
          <p:cNvPr id="78852" name="Rectangle 3"/>
          <p:cNvSpPr txBox="1"/>
          <p:nvPr/>
        </p:nvSpPr>
        <p:spPr>
          <a:xfrm>
            <a:off x="522288" y="2586038"/>
            <a:ext cx="6799262" cy="630237"/>
          </a:xfrm>
          <a:prstGeom prst="rect">
            <a:avLst/>
          </a:prstGeom>
          <a:noFill/>
          <a:ln w="9525">
            <a:noFill/>
          </a:ln>
        </p:spPr>
        <p:txBody>
          <a:bodyPr anchor="t" anchorCtr="0"/>
          <a:p>
            <a:pPr marL="171450" indent="-171450">
              <a:lnSpc>
                <a:spcPct val="125000"/>
              </a:lnSpc>
              <a:spcBef>
                <a:spcPts val="750"/>
              </a:spcBef>
              <a:buClr>
                <a:srgbClr val="6F1B1B"/>
              </a:buClr>
            </a:pPr>
            <a:r>
              <a:rPr lang="zh-CN" altLang="en-US" sz="2000" b="1" dirty="0">
                <a:solidFill>
                  <a:srgbClr val="0070C0"/>
                </a:solidFill>
                <a:latin typeface="微软雅黑" panose="020B0503020204020204" pitchFamily="34" charset="-122"/>
                <a:ea typeface="微软雅黑" panose="020B0503020204020204" pitchFamily="34" charset="-122"/>
              </a:rPr>
              <a:t>可以用</a:t>
            </a:r>
            <a:r>
              <a:rPr lang="en-US" altLang="zh-CN" sz="2000" b="1"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rPr>
              <a:t>最小二乘法</a:t>
            </a:r>
            <a:r>
              <a:rPr lang="en-US" altLang="zh-CN" sz="2000" b="1" dirty="0">
                <a:solidFill>
                  <a:srgbClr val="0070C0"/>
                </a:solidFill>
                <a:latin typeface="微软雅黑" panose="020B0503020204020204" pitchFamily="34" charset="-122"/>
                <a:ea typeface="微软雅黑" panose="020B0503020204020204" pitchFamily="34" charset="-122"/>
              </a:rPr>
              <a:t>”</a:t>
            </a:r>
            <a:r>
              <a:rPr lang="zh-CN" altLang="en-US" sz="2000" b="1" dirty="0">
                <a:solidFill>
                  <a:srgbClr val="0070C0"/>
                </a:solidFill>
                <a:latin typeface="微软雅黑" panose="020B0503020204020204" pitchFamily="34" charset="-122"/>
                <a:ea typeface="微软雅黑" panose="020B0503020204020204" pitchFamily="34" charset="-122"/>
              </a:rPr>
              <a:t>进行求解。</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graphicFrame>
        <p:nvGraphicFramePr>
          <p:cNvPr id="78853" name="对象 1">
            <a:hlinkClick r:id="" action="ppaction://ole?verb="/>
          </p:cNvPr>
          <p:cNvGraphicFramePr>
            <a:graphicFrameLocks noChangeAspect="1"/>
          </p:cNvGraphicFramePr>
          <p:nvPr/>
        </p:nvGraphicFramePr>
        <p:xfrm>
          <a:off x="1250950" y="1374775"/>
          <a:ext cx="5729288" cy="889000"/>
        </p:xfrm>
        <a:graphic>
          <a:graphicData uri="http://schemas.openxmlformats.org/presentationml/2006/ole">
            <mc:AlternateContent xmlns:mc="http://schemas.openxmlformats.org/markup-compatibility/2006">
              <mc:Choice xmlns:v="urn:schemas-microsoft-com:vml" Requires="v">
                <p:oleObj spid="_x0000_s3086" name="" r:id="rId1" imgW="2781300" imgH="431800" progId="Equation.KSEE3">
                  <p:embed/>
                </p:oleObj>
              </mc:Choice>
              <mc:Fallback>
                <p:oleObj name="" r:id="rId1" imgW="2781300" imgH="431800" progId="Equation.KSEE3">
                  <p:embed/>
                  <p:pic>
                    <p:nvPicPr>
                      <p:cNvPr id="0" name="图片 3085"/>
                      <p:cNvPicPr/>
                      <p:nvPr/>
                    </p:nvPicPr>
                    <p:blipFill>
                      <a:blip r:embed="rId2"/>
                      <a:stretch>
                        <a:fillRect/>
                      </a:stretch>
                    </p:blipFill>
                    <p:spPr>
                      <a:xfrm>
                        <a:off x="1250950" y="1374775"/>
                        <a:ext cx="5729288" cy="889000"/>
                      </a:xfrm>
                      <a:prstGeom prst="rect">
                        <a:avLst/>
                      </a:prstGeom>
                      <a:noFill/>
                      <a:ln w="38100">
                        <a:noFill/>
                        <a:miter/>
                      </a:ln>
                    </p:spPr>
                  </p:pic>
                </p:oleObj>
              </mc:Fallback>
            </mc:AlternateContent>
          </a:graphicData>
        </a:graphic>
      </p:graphicFrame>
      <p:sp>
        <p:nvSpPr>
          <p:cNvPr id="78854" name="文本框 1"/>
          <p:cNvSpPr txBox="1"/>
          <p:nvPr/>
        </p:nvSpPr>
        <p:spPr>
          <a:xfrm>
            <a:off x="422275" y="3287713"/>
            <a:ext cx="8283575" cy="400050"/>
          </a:xfrm>
          <a:prstGeom prst="rect">
            <a:avLst/>
          </a:prstGeom>
          <a:noFill/>
          <a:ln w="9525">
            <a:noFill/>
          </a:ln>
        </p:spPr>
        <p:txBody>
          <a:bodyPr anchor="t" anchorCtr="0">
            <a:spAutoFit/>
          </a:bodyPr>
          <a:p>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根据平方误差的计算公式求其最小值：</a:t>
            </a:r>
            <a:endPar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8855" name="对象 2">
            <a:hlinkClick r:id="" action="ppaction://ole?verb="/>
          </p:cNvPr>
          <p:cNvGraphicFramePr>
            <a:graphicFrameLocks noChangeAspect="1"/>
          </p:cNvGraphicFramePr>
          <p:nvPr/>
        </p:nvGraphicFramePr>
        <p:xfrm>
          <a:off x="4795838" y="3114675"/>
          <a:ext cx="2009775" cy="727075"/>
        </p:xfrm>
        <a:graphic>
          <a:graphicData uri="http://schemas.openxmlformats.org/presentationml/2006/ole">
            <mc:AlternateContent xmlns:mc="http://schemas.openxmlformats.org/markup-compatibility/2006">
              <mc:Choice xmlns:v="urn:schemas-microsoft-com:vml" Requires="v">
                <p:oleObj spid="_x0000_s3087" name="" r:id="rId3" imgW="1193800" imgH="431800" progId="Equation.KSEE3">
                  <p:embed/>
                </p:oleObj>
              </mc:Choice>
              <mc:Fallback>
                <p:oleObj name="" r:id="rId3" imgW="1193800" imgH="431800" progId="Equation.KSEE3">
                  <p:embed/>
                  <p:pic>
                    <p:nvPicPr>
                      <p:cNvPr id="0" name="图片 3086"/>
                      <p:cNvPicPr/>
                      <p:nvPr/>
                    </p:nvPicPr>
                    <p:blipFill>
                      <a:blip r:embed="rId4"/>
                      <a:stretch>
                        <a:fillRect/>
                      </a:stretch>
                    </p:blipFill>
                    <p:spPr>
                      <a:xfrm>
                        <a:off x="4795838" y="3114675"/>
                        <a:ext cx="2009775" cy="727075"/>
                      </a:xfrm>
                      <a:prstGeom prst="rect">
                        <a:avLst/>
                      </a:prstGeom>
                      <a:noFill/>
                      <a:ln w="38100">
                        <a:noFill/>
                        <a:miter/>
                      </a:ln>
                    </p:spPr>
                  </p:pic>
                </p:oleObj>
              </mc:Fallback>
            </mc:AlternateContent>
          </a:graphicData>
        </a:graphic>
      </p:graphicFrame>
      <p:sp>
        <p:nvSpPr>
          <p:cNvPr id="78856" name="文本框 1"/>
          <p:cNvSpPr txBox="1"/>
          <p:nvPr/>
        </p:nvSpPr>
        <p:spPr>
          <a:xfrm>
            <a:off x="449263" y="4162425"/>
            <a:ext cx="8283575" cy="1939925"/>
          </a:xfrm>
          <a:prstGeom prst="rect">
            <a:avLst/>
          </a:prstGeom>
          <a:noFill/>
          <a:ln w="9525">
            <a:noFill/>
          </a:ln>
        </p:spPr>
        <p:txBody>
          <a:bodyPr anchor="t" anchorCtr="0">
            <a:spAutoFit/>
          </a:bodyPr>
          <a:p>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将其用矩阵表示，并对</a:t>
            </a:r>
            <a:r>
              <a:rPr lang="zh-CN" altLang="en-US" sz="20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求偏导，并令偏导数</a:t>
            </a:r>
            <a:r>
              <a:rPr lang="zh-CN" altLang="en-US" sz="2000" b="1" i="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=0</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，可得到：</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此处的</a:t>
            </a:r>
            <a:r>
              <a:rPr lang="zh-CN" altLang="en-US" sz="20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是估计出的最优解。</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8857" name="文本框 1"/>
          <p:cNvSpPr txBox="1"/>
          <p:nvPr/>
        </p:nvSpPr>
        <p:spPr>
          <a:xfrm>
            <a:off x="7024688" y="3255963"/>
            <a:ext cx="1917700" cy="400050"/>
          </a:xfrm>
          <a:prstGeom prst="rect">
            <a:avLst/>
          </a:prstGeom>
          <a:noFill/>
          <a:ln w="9525">
            <a:noFill/>
          </a:ln>
        </p:spPr>
        <p:txBody>
          <a:bodyPr anchor="t" anchorCtr="0">
            <a:spAutoFit/>
          </a:bodyPr>
          <a:p>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（目标函数）</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78858" name="矩形 11"/>
          <p:cNvSpPr/>
          <p:nvPr/>
        </p:nvSpPr>
        <p:spPr>
          <a:xfrm>
            <a:off x="6891338" y="971550"/>
            <a:ext cx="1724025" cy="400050"/>
          </a:xfrm>
          <a:prstGeom prst="rect">
            <a:avLst/>
          </a:prstGeom>
          <a:noFill/>
          <a:ln w="9525">
            <a:noFill/>
          </a:ln>
        </p:spPr>
        <p:txBody>
          <a:bodyPr wrap="none" anchor="t" anchorCtr="0">
            <a:spAutoFit/>
          </a:bodyPr>
          <a:p>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（决策模型）</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78859" name="对象 4">
            <a:hlinkClick r:id="" action="ppaction://ole?verb="/>
          </p:cNvPr>
          <p:cNvGraphicFramePr>
            <a:graphicFrameLocks noChangeAspect="1"/>
          </p:cNvGraphicFramePr>
          <p:nvPr/>
        </p:nvGraphicFramePr>
        <p:xfrm>
          <a:off x="3084513" y="4802188"/>
          <a:ext cx="2384425" cy="644525"/>
        </p:xfrm>
        <a:graphic>
          <a:graphicData uri="http://schemas.openxmlformats.org/presentationml/2006/ole">
            <mc:AlternateContent xmlns:mc="http://schemas.openxmlformats.org/markup-compatibility/2006">
              <mc:Choice xmlns:v="urn:schemas-microsoft-com:vml" Requires="v">
                <p:oleObj spid="_x0000_s3088" name="" r:id="rId5" imgW="1130300" imgH="304800" progId="Equation.KSEE3">
                  <p:embed/>
                </p:oleObj>
              </mc:Choice>
              <mc:Fallback>
                <p:oleObj name="" r:id="rId5" imgW="1130300" imgH="304800" progId="Equation.KSEE3">
                  <p:embed/>
                  <p:pic>
                    <p:nvPicPr>
                      <p:cNvPr id="0" name="图片 3087"/>
                      <p:cNvPicPr/>
                      <p:nvPr/>
                    </p:nvPicPr>
                    <p:blipFill>
                      <a:blip r:embed="rId6"/>
                      <a:stretch>
                        <a:fillRect/>
                      </a:stretch>
                    </p:blipFill>
                    <p:spPr>
                      <a:xfrm>
                        <a:off x="3084513" y="4802188"/>
                        <a:ext cx="2384425" cy="644525"/>
                      </a:xfrm>
                      <a:prstGeom prst="rect">
                        <a:avLst/>
                      </a:prstGeom>
                      <a:noFill/>
                      <a:ln w="38100">
                        <a:noFill/>
                        <a:miter/>
                      </a:ln>
                    </p:spPr>
                  </p:pic>
                </p:oleObj>
              </mc:Fallback>
            </mc:AlternateContent>
          </a:graphicData>
        </a:graphic>
      </p:graphicFrame>
      <p:sp>
        <p:nvSpPr>
          <p:cNvPr id="78860" name="文本框 1"/>
          <p:cNvSpPr txBox="1"/>
          <p:nvPr/>
        </p:nvSpPr>
        <p:spPr>
          <a:xfrm>
            <a:off x="7010400" y="5051425"/>
            <a:ext cx="1916113" cy="400050"/>
          </a:xfrm>
          <a:prstGeom prst="rect">
            <a:avLst/>
          </a:prstGeom>
          <a:noFill/>
          <a:ln w="9525">
            <a:noFill/>
          </a:ln>
        </p:spPr>
        <p:txBody>
          <a:bodyPr anchor="t" anchorCtr="0">
            <a:spAutoFit/>
          </a:bodyPr>
          <a:p>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（参数估计）</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框 1"/>
          <p:cNvSpPr txBox="1"/>
          <p:nvPr/>
        </p:nvSpPr>
        <p:spPr>
          <a:xfrm>
            <a:off x="500063" y="760413"/>
            <a:ext cx="8224838" cy="4308475"/>
          </a:xfrm>
          <a:prstGeom prst="rect">
            <a:avLst/>
          </a:prstGeom>
          <a:noFill/>
          <a:ln w="9525">
            <a:noFill/>
          </a:ln>
        </p:spPr>
        <p:txBody>
          <a:bodyPr>
            <a:spAutoFit/>
          </a:bodyPr>
          <a:lstStyle/>
          <a:p>
            <a:pPr marR="0" defTabSz="914400">
              <a:lnSpc>
                <a:spcPct val="200000"/>
              </a:lnSpc>
              <a:buClrTx/>
              <a:buSzTx/>
              <a:defRPr/>
            </a:pP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矩阵可逆的充要条件：</a:t>
            </a:r>
            <a:endPar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a:p>
            <a:pPr marL="342900" marR="0" indent="-342900" defTabSz="914400">
              <a:lnSpc>
                <a:spcPct val="200000"/>
              </a:lnSpc>
              <a:buClrTx/>
              <a:buSzTx/>
              <a:buChar char="•"/>
              <a:defRPr/>
            </a:pPr>
            <a:r>
              <a:rPr kumimoji="0" sz="2000" b="1" kern="1200" cap="none" spc="0" normalizeH="0" baseline="0" noProof="1">
                <a:latin typeface="微软雅黑" panose="020B0503020204020204" pitchFamily="34" charset="-122"/>
                <a:ea typeface="微软雅黑" panose="020B0503020204020204" pitchFamily="34" charset="-122"/>
                <a:cs typeface="+mn-cs"/>
              </a:rPr>
              <a:t>如果矩阵A可逆,</a:t>
            </a:r>
            <a:r>
              <a:rPr kumimoji="0" lang="zh-CN" sz="2000" b="1" kern="1200" cap="none" spc="0" normalizeH="0" baseline="0" noProof="1">
                <a:latin typeface="微软雅黑" panose="020B0503020204020204" pitchFamily="34" charset="-122"/>
                <a:ea typeface="微软雅黑" panose="020B0503020204020204" pitchFamily="34" charset="-122"/>
                <a:cs typeface="+mn-cs"/>
              </a:rPr>
              <a:t>则</a:t>
            </a:r>
            <a:r>
              <a:rPr kumimoji="0" sz="2000" b="1" kern="1200" cap="none" spc="0" normalizeH="0" baseline="0" noProof="1">
                <a:latin typeface="微软雅黑" panose="020B0503020204020204" pitchFamily="34" charset="-122"/>
                <a:ea typeface="微软雅黑" panose="020B0503020204020204" pitchFamily="34" charset="-122"/>
                <a:cs typeface="+mn-cs"/>
              </a:rPr>
              <a:t>|A|≠</a:t>
            </a:r>
            <a:r>
              <a:rPr kumimoji="0" lang="en-US" sz="2000" b="1" kern="1200" cap="none" spc="0" normalizeH="0" baseline="0" noProof="1">
                <a:latin typeface="微软雅黑" panose="020B0503020204020204" pitchFamily="34" charset="-122"/>
                <a:ea typeface="微软雅黑" panose="020B0503020204020204" pitchFamily="34" charset="-122"/>
                <a:cs typeface="+mn-cs"/>
              </a:rPr>
              <a:t>0</a:t>
            </a:r>
            <a:r>
              <a:rPr kumimoji="0" lang="zh-CN" sz="2000" b="1" kern="1200" cap="none" spc="0" normalizeH="0" baseline="0" noProof="1">
                <a:latin typeface="微软雅黑" panose="020B0503020204020204" pitchFamily="34" charset="-122"/>
                <a:ea typeface="微软雅黑" panose="020B0503020204020204" pitchFamily="34" charset="-122"/>
                <a:cs typeface="+mn-cs"/>
              </a:rPr>
              <a:t>；</a:t>
            </a:r>
            <a:endParaRPr kumimoji="0" lang="zh-CN" sz="2000" b="1" kern="1200" cap="none" spc="0" normalizeH="0" baseline="0" noProof="1">
              <a:latin typeface="微软雅黑" panose="020B0503020204020204" pitchFamily="34" charset="-122"/>
              <a:ea typeface="微软雅黑" panose="020B0503020204020204" pitchFamily="34" charset="-122"/>
              <a:cs typeface="+mn-cs"/>
            </a:endParaRPr>
          </a:p>
          <a:p>
            <a:pPr marL="342900" marR="0" indent="-342900" defTabSz="914400">
              <a:lnSpc>
                <a:spcPct val="200000"/>
              </a:lnSpc>
              <a:buClrTx/>
              <a:buSzTx/>
              <a:buChar char="•"/>
              <a:defRPr/>
            </a:pPr>
            <a:r>
              <a:rPr kumimoji="0" sz="2000" b="1" kern="1200" cap="none" spc="0" normalizeH="0" baseline="0" noProof="1">
                <a:latin typeface="微软雅黑" panose="020B0503020204020204" pitchFamily="34" charset="-122"/>
                <a:ea typeface="微软雅黑" panose="020B0503020204020204" pitchFamily="34" charset="-122"/>
                <a:cs typeface="+mn-cs"/>
              </a:rPr>
              <a:t>如果矩阵A不可</a:t>
            </a:r>
            <a:r>
              <a:rPr kumimoji="0" lang="zh-CN" sz="2000" b="1" kern="1200" cap="none" spc="0" normalizeH="0" baseline="0" noProof="1">
                <a:latin typeface="微软雅黑" panose="020B0503020204020204" pitchFamily="34" charset="-122"/>
                <a:ea typeface="微软雅黑" panose="020B0503020204020204" pitchFamily="34" charset="-122"/>
                <a:cs typeface="+mn-cs"/>
              </a:rPr>
              <a:t>逆</a:t>
            </a:r>
            <a:r>
              <a:rPr kumimoji="0" sz="2000" b="1" kern="1200" cap="none" spc="0" normalizeH="0" baseline="0" noProof="1">
                <a:latin typeface="微软雅黑" panose="020B0503020204020204" pitchFamily="34" charset="-122"/>
                <a:ea typeface="微软雅黑" panose="020B0503020204020204" pitchFamily="34" charset="-122"/>
                <a:cs typeface="+mn-cs"/>
              </a:rPr>
              <a:t>,</a:t>
            </a:r>
            <a:r>
              <a:rPr kumimoji="0" lang="zh-CN" sz="2000" b="1" kern="1200" cap="none" spc="0" normalizeH="0" baseline="0" noProof="1">
                <a:latin typeface="微软雅黑" panose="020B0503020204020204" pitchFamily="34" charset="-122"/>
                <a:ea typeface="微软雅黑" panose="020B0503020204020204" pitchFamily="34" charset="-122"/>
                <a:cs typeface="+mn-cs"/>
              </a:rPr>
              <a:t>则</a:t>
            </a:r>
            <a:r>
              <a:rPr kumimoji="0" sz="2000" b="1" kern="1200" cap="none" spc="0" normalizeH="0" baseline="0" noProof="1">
                <a:latin typeface="微软雅黑" panose="020B0503020204020204" pitchFamily="34" charset="-122"/>
                <a:ea typeface="微软雅黑" panose="020B0503020204020204" pitchFamily="34" charset="-122"/>
                <a:cs typeface="+mn-cs"/>
              </a:rPr>
              <a:t>|A|=0 </a:t>
            </a:r>
            <a:endParaRPr kumimoji="0" sz="2000" b="1" kern="1200" cap="none" spc="0" normalizeH="0" baseline="0" noProof="1">
              <a:latin typeface="微软雅黑" panose="020B0503020204020204" pitchFamily="34" charset="-122"/>
              <a:ea typeface="微软雅黑" panose="020B0503020204020204" pitchFamily="34" charset="-122"/>
              <a:cs typeface="+mn-cs"/>
            </a:endParaRPr>
          </a:p>
          <a:p>
            <a:pPr marR="0" defTabSz="914400">
              <a:lnSpc>
                <a:spcPct val="200000"/>
              </a:lnSpc>
              <a:buClrTx/>
              <a:buSzTx/>
              <a:defRPr/>
            </a:pPr>
            <a:r>
              <a:rPr kumimoji="0" sz="2000" b="1" kern="1200" cap="none" spc="0" normalizeH="0" baseline="0" noProof="1">
                <a:latin typeface="微软雅黑" panose="020B0503020204020204" pitchFamily="34" charset="-122"/>
                <a:ea typeface="微软雅黑" panose="020B0503020204020204" pitchFamily="34" charset="-122"/>
                <a:cs typeface="+mn-cs"/>
                <a:sym typeface="+mn-ea"/>
              </a:rPr>
              <a:t>                            |A|</a:t>
            </a:r>
            <a:r>
              <a:rPr kumimoji="0" lang="zh-CN" sz="2000" b="1" kern="1200" cap="none" spc="0" normalizeH="0" baseline="0" noProof="1">
                <a:latin typeface="微软雅黑" panose="020B0503020204020204" pitchFamily="34" charset="-122"/>
                <a:ea typeface="微软雅黑" panose="020B0503020204020204" pitchFamily="34" charset="-122"/>
                <a:cs typeface="+mn-cs"/>
                <a:sym typeface="+mn-ea"/>
              </a:rPr>
              <a:t>是矩阵</a:t>
            </a:r>
            <a:r>
              <a:rPr kumimoji="0" lang="en-US" altLang="zh-CN" sz="2000" b="1" kern="1200" cap="none" spc="0" normalizeH="0" baseline="0" noProof="1">
                <a:latin typeface="微软雅黑" panose="020B0503020204020204" pitchFamily="34" charset="-122"/>
                <a:ea typeface="微软雅黑" panose="020B0503020204020204" pitchFamily="34" charset="-122"/>
                <a:cs typeface="+mn-cs"/>
                <a:sym typeface="+mn-ea"/>
              </a:rPr>
              <a:t>A</a:t>
            </a:r>
            <a:r>
              <a:rPr kumimoji="0" lang="zh-CN" altLang="en-US" sz="2000" b="1" kern="1200" cap="none" spc="0" normalizeH="0" baseline="0" noProof="1">
                <a:latin typeface="微软雅黑" panose="020B0503020204020204" pitchFamily="34" charset="-122"/>
                <a:ea typeface="微软雅黑" panose="020B0503020204020204" pitchFamily="34" charset="-122"/>
                <a:cs typeface="+mn-cs"/>
                <a:sym typeface="+mn-ea"/>
              </a:rPr>
              <a:t>的行列式</a:t>
            </a:r>
            <a:endParaRPr kumimoji="0" lang="zh-CN" altLang="en-US" sz="2000" b="1" kern="1200" cap="none" spc="0" normalizeH="0" baseline="0" noProof="1">
              <a:latin typeface="微软雅黑" panose="020B0503020204020204" pitchFamily="34" charset="-122"/>
              <a:ea typeface="微软雅黑" panose="020B0503020204020204" pitchFamily="34" charset="-122"/>
              <a:cs typeface="+mn-cs"/>
              <a:sym typeface="+mn-ea"/>
            </a:endParaRPr>
          </a:p>
          <a:p>
            <a:pPr marR="0" defTabSz="914400">
              <a:lnSpc>
                <a:spcPct val="200000"/>
              </a:lnSpc>
              <a:buClrTx/>
              <a:buSzTx/>
              <a:defRPr/>
            </a:pP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行列式的求法：</a:t>
            </a:r>
            <a:endPar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a:p>
            <a:pPr marR="0" defTabSz="914400">
              <a:lnSpc>
                <a:spcPct val="200000"/>
              </a:lnSpc>
              <a:buClrTx/>
              <a:buSzTx/>
              <a:defRPr/>
            </a:pPr>
            <a:r>
              <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rPr>
              <a:t>      把一个行列式经过初等变换化为三角形，其结果为行列式主对角线上元素的乘积。</a:t>
            </a:r>
            <a:endParaRPr kumimoji="0" lang="zh-CN" altLang="en-US" sz="2000" b="1" kern="1200" cap="none" spc="0" normalizeH="0" baseline="0" noProof="1">
              <a:solidFill>
                <a:srgbClr val="000099"/>
              </a:solidFill>
              <a:latin typeface="微软雅黑" panose="020B0503020204020204" pitchFamily="34" charset="-122"/>
              <a:ea typeface="微软雅黑" panose="020B0503020204020204" pitchFamily="34" charset="-122"/>
              <a:cs typeface="+mn-cs"/>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文本框 1"/>
          <p:cNvSpPr txBox="1"/>
          <p:nvPr/>
        </p:nvSpPr>
        <p:spPr>
          <a:xfrm>
            <a:off x="515938" y="744538"/>
            <a:ext cx="8224837" cy="428625"/>
          </a:xfrm>
          <a:prstGeom prst="rect">
            <a:avLst/>
          </a:prstGeom>
          <a:noFill/>
          <a:ln w="9525">
            <a:noFill/>
          </a:ln>
        </p:spPr>
        <p:txBody>
          <a:bodyPr anchor="t" anchorCtr="0">
            <a:spAutoFit/>
          </a:bodyPr>
          <a:p>
            <a:r>
              <a:rPr lang="zh-CN" altLang="en-US" sz="2200" b="1" dirty="0">
                <a:solidFill>
                  <a:srgbClr val="000099"/>
                </a:solidFill>
                <a:latin typeface="微软雅黑" panose="020B0503020204020204" pitchFamily="34" charset="-122"/>
                <a:ea typeface="微软雅黑" panose="020B0503020204020204" pitchFamily="34" charset="-122"/>
              </a:rPr>
              <a:t>标准回归函数和数据导入函数</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81923" name="图片 2"/>
          <p:cNvPicPr>
            <a:picLocks noChangeAspect="1"/>
          </p:cNvPicPr>
          <p:nvPr/>
        </p:nvPicPr>
        <p:blipFill>
          <a:blip r:embed="rId1"/>
          <a:stretch>
            <a:fillRect/>
          </a:stretch>
        </p:blipFill>
        <p:spPr>
          <a:xfrm>
            <a:off x="660400" y="1174750"/>
            <a:ext cx="8096250" cy="2533650"/>
          </a:xfrm>
          <a:prstGeom prst="rect">
            <a:avLst/>
          </a:prstGeom>
          <a:noFill/>
          <a:ln w="9525">
            <a:noFill/>
          </a:ln>
        </p:spPr>
      </p:pic>
      <p:pic>
        <p:nvPicPr>
          <p:cNvPr id="81924" name="图片 3"/>
          <p:cNvPicPr>
            <a:picLocks noChangeAspect="1"/>
          </p:cNvPicPr>
          <p:nvPr/>
        </p:nvPicPr>
        <p:blipFill>
          <a:blip r:embed="rId2"/>
          <a:stretch>
            <a:fillRect/>
          </a:stretch>
        </p:blipFill>
        <p:spPr>
          <a:xfrm>
            <a:off x="658813" y="3708400"/>
            <a:ext cx="7939087" cy="2874963"/>
          </a:xfrm>
          <a:prstGeom prst="rect">
            <a:avLst/>
          </a:prstGeom>
          <a:noFill/>
          <a:ln w="9525">
            <a:noFill/>
          </a:ln>
        </p:spPr>
      </p:pic>
      <p:sp>
        <p:nvSpPr>
          <p:cNvPr id="81925" name="文本框 4"/>
          <p:cNvSpPr txBox="1"/>
          <p:nvPr/>
        </p:nvSpPr>
        <p:spPr>
          <a:xfrm>
            <a:off x="5310188" y="4976813"/>
            <a:ext cx="3621087" cy="644525"/>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判断矩阵的行列式是否为</a:t>
            </a:r>
            <a:r>
              <a:rPr lang="en-US" altLang="zh-CN" dirty="0">
                <a:solidFill>
                  <a:srgbClr val="FF0000"/>
                </a:solidFill>
                <a:latin typeface="Calibri" panose="020F0502020204030204" pitchFamily="34" charset="0"/>
                <a:ea typeface="宋体" panose="02010600030101010101" pitchFamily="2" charset="-122"/>
              </a:rPr>
              <a:t>0</a:t>
            </a:r>
            <a:r>
              <a:rPr lang="zh-CN" altLang="en-US" dirty="0">
                <a:solidFill>
                  <a:srgbClr val="FF0000"/>
                </a:solidFill>
                <a:latin typeface="Calibri" panose="020F0502020204030204" pitchFamily="34" charset="0"/>
                <a:ea typeface="宋体" panose="02010600030101010101" pitchFamily="2" charset="-122"/>
              </a:rPr>
              <a:t>，如果为</a:t>
            </a:r>
            <a:r>
              <a:rPr lang="en-US" altLang="zh-CN" dirty="0">
                <a:solidFill>
                  <a:srgbClr val="FF0000"/>
                </a:solidFill>
                <a:latin typeface="Calibri" panose="020F0502020204030204" pitchFamily="34" charset="0"/>
                <a:ea typeface="宋体" panose="02010600030101010101" pitchFamily="2" charset="-122"/>
              </a:rPr>
              <a:t>0</a:t>
            </a:r>
            <a:r>
              <a:rPr lang="zh-CN" altLang="en-US" dirty="0">
                <a:solidFill>
                  <a:srgbClr val="FF0000"/>
                </a:solidFill>
                <a:latin typeface="Calibri" panose="020F0502020204030204" pitchFamily="34" charset="0"/>
                <a:ea typeface="宋体" panose="02010600030101010101" pitchFamily="2" charset="-122"/>
              </a:rPr>
              <a:t>，则没有逆矩阵</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6" name="直接箭头连接符 5"/>
          <p:cNvCxnSpPr>
            <a:stCxn id="81925" idx="1"/>
          </p:cNvCxnSpPr>
          <p:nvPr/>
        </p:nvCxnSpPr>
        <p:spPr>
          <a:xfrm flipH="1">
            <a:off x="3951288" y="5299075"/>
            <a:ext cx="1358900" cy="355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927" name="文本框 6"/>
          <p:cNvSpPr txBox="1"/>
          <p:nvPr/>
        </p:nvSpPr>
        <p:spPr>
          <a:xfrm>
            <a:off x="3836988" y="6081713"/>
            <a:ext cx="3968750"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en-US" altLang="zh-CN" dirty="0">
                <a:solidFill>
                  <a:srgbClr val="FF0000"/>
                </a:solidFill>
                <a:latin typeface="Calibri" panose="020F0502020204030204" pitchFamily="34" charset="0"/>
                <a:ea typeface="宋体" panose="02010600030101010101" pitchFamily="2" charset="-122"/>
                <a:sym typeface="Symbol" panose="05050102010706020507" pitchFamily="18" charset="2"/>
              </a:rPr>
              <a:t>  </a:t>
            </a:r>
            <a:r>
              <a:rPr lang="en-US" altLang="zh-CN" dirty="0">
                <a:solidFill>
                  <a:srgbClr val="FF0000"/>
                </a:solidFill>
                <a:latin typeface="Calibri" panose="020F0502020204030204" pitchFamily="34" charset="0"/>
                <a:ea typeface="宋体" panose="02010600030101010101" pitchFamily="2" charset="-122"/>
              </a:rPr>
              <a:t>ws = linalg.solve(xTx,xMat.T*yMatT)</a:t>
            </a:r>
            <a:endParaRPr lang="en-US" altLang="zh-CN" dirty="0">
              <a:solidFill>
                <a:srgbClr val="FF0000"/>
              </a:solidFill>
              <a:latin typeface="Calibri" panose="020F0502020204030204" pitchFamily="34" charset="0"/>
              <a:ea typeface="宋体" panose="02010600030101010101" pitchFamily="2" charset="-122"/>
            </a:endParaRPr>
          </a:p>
        </p:txBody>
      </p:sp>
      <p:sp>
        <p:nvSpPr>
          <p:cNvPr id="81928" name="文本框 4"/>
          <p:cNvSpPr txBox="1"/>
          <p:nvPr/>
        </p:nvSpPr>
        <p:spPr>
          <a:xfrm>
            <a:off x="5135563" y="1504950"/>
            <a:ext cx="1482725" cy="369888"/>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载入数据集</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10" name="直接箭头连接符 9"/>
          <p:cNvCxnSpPr>
            <a:stCxn id="81928" idx="1"/>
          </p:cNvCxnSpPr>
          <p:nvPr/>
        </p:nvCxnSpPr>
        <p:spPr>
          <a:xfrm flipH="1">
            <a:off x="3414713" y="1689100"/>
            <a:ext cx="1720850" cy="4079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文本框 4"/>
          <p:cNvSpPr txBox="1">
            <a:spLocks noChangeArrowheads="1"/>
          </p:cNvSpPr>
          <p:nvPr/>
        </p:nvSpPr>
        <p:spPr bwMode="auto">
          <a:xfrm>
            <a:off x="444500" y="612775"/>
            <a:ext cx="2735263" cy="830263"/>
          </a:xfrm>
          <a:prstGeom prst="rect">
            <a:avLst/>
          </a:prstGeom>
          <a:noFill/>
          <a:ln w="9525">
            <a:noFill/>
            <a:miter lim="800000"/>
          </a:ln>
        </p:spPr>
        <p:txBody>
          <a:bodyPr>
            <a:spAutoFit/>
          </a:bodyPr>
          <a:lstStyle/>
          <a:p>
            <a:pPr marR="0" defTabSz="914400">
              <a:lnSpc>
                <a:spcPct val="200000"/>
              </a:lnSpc>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决策模型：</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线性回归模型</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graphicFrame>
        <p:nvGraphicFramePr>
          <p:cNvPr id="83971" name="对象 10"/>
          <p:cNvGraphicFramePr>
            <a:graphicFrameLocks noChangeAspect="1"/>
          </p:cNvGraphicFramePr>
          <p:nvPr/>
        </p:nvGraphicFramePr>
        <p:xfrm>
          <a:off x="1747838" y="1427163"/>
          <a:ext cx="4275137" cy="454025"/>
        </p:xfrm>
        <a:graphic>
          <a:graphicData uri="http://schemas.openxmlformats.org/presentationml/2006/ole">
            <mc:AlternateContent xmlns:mc="http://schemas.openxmlformats.org/markup-compatibility/2006">
              <mc:Choice xmlns:v="urn:schemas-microsoft-com:vml" Requires="v">
                <p:oleObj spid="_x0000_s3090" name="" r:id="rId1" imgW="54559200" imgH="5791200" progId="Equation.DSMT4">
                  <p:embed/>
                </p:oleObj>
              </mc:Choice>
              <mc:Fallback>
                <p:oleObj name="" r:id="rId1" imgW="54559200" imgH="5791200" progId="Equation.DSMT4">
                  <p:embed/>
                  <p:pic>
                    <p:nvPicPr>
                      <p:cNvPr id="0" name="图片 3089"/>
                      <p:cNvPicPr/>
                      <p:nvPr/>
                    </p:nvPicPr>
                    <p:blipFill>
                      <a:blip r:embed="rId2"/>
                      <a:stretch>
                        <a:fillRect/>
                      </a:stretch>
                    </p:blipFill>
                    <p:spPr>
                      <a:xfrm>
                        <a:off x="1747838" y="1427163"/>
                        <a:ext cx="4275137" cy="454025"/>
                      </a:xfrm>
                      <a:prstGeom prst="rect">
                        <a:avLst/>
                      </a:prstGeom>
                      <a:noFill/>
                      <a:ln w="38100">
                        <a:noFill/>
                        <a:miter/>
                      </a:ln>
                    </p:spPr>
                  </p:pic>
                </p:oleObj>
              </mc:Fallback>
            </mc:AlternateContent>
          </a:graphicData>
        </a:graphic>
      </p:graphicFrame>
      <p:sp>
        <p:nvSpPr>
          <p:cNvPr id="83972" name="Rectangle 3"/>
          <p:cNvSpPr txBox="1"/>
          <p:nvPr/>
        </p:nvSpPr>
        <p:spPr>
          <a:xfrm>
            <a:off x="698500" y="1914525"/>
            <a:ext cx="7666038" cy="630238"/>
          </a:xfrm>
          <a:prstGeom prst="rect">
            <a:avLst/>
          </a:prstGeom>
          <a:noFill/>
          <a:ln w="9525">
            <a:noFill/>
          </a:ln>
        </p:spPr>
        <p:txBody>
          <a:bodyPr anchor="t" anchorCtr="0"/>
          <a:p>
            <a:pPr marL="171450" indent="-171450">
              <a:lnSpc>
                <a:spcPct val="125000"/>
              </a:lnSpc>
              <a:spcBef>
                <a:spcPts val="750"/>
              </a:spcBef>
              <a:buClr>
                <a:srgbClr val="6F1B1B"/>
              </a:buClr>
            </a:pPr>
            <a:r>
              <a:rPr lang="zh-CN" altLang="en-US" sz="2000" b="1" dirty="0">
                <a:solidFill>
                  <a:srgbClr val="0070C0"/>
                </a:solidFill>
                <a:latin typeface="微软雅黑" panose="020B0503020204020204" pitchFamily="34" charset="-122"/>
                <a:ea typeface="微软雅黑" panose="020B0503020204020204" pitchFamily="34" charset="-122"/>
              </a:rPr>
              <a:t>其中，</a:t>
            </a:r>
            <a:r>
              <a:rPr lang="en-US" altLang="zh-CN" sz="2000" b="1" dirty="0">
                <a:latin typeface="微软雅黑" panose="020B0503020204020204" pitchFamily="34" charset="-122"/>
                <a:ea typeface="微软雅黑" panose="020B0503020204020204" pitchFamily="34" charset="-122"/>
              </a:rPr>
              <a:t>W</a:t>
            </a:r>
            <a:r>
              <a:rPr lang="zh-CN" altLang="en-US" sz="2000" b="1" dirty="0">
                <a:solidFill>
                  <a:srgbClr val="0070C0"/>
                </a:solidFill>
                <a:latin typeface="微软雅黑" panose="020B0503020204020204" pitchFamily="34" charset="-122"/>
                <a:ea typeface="微软雅黑" panose="020B0503020204020204" pitchFamily="34" charset="-122"/>
              </a:rPr>
              <a:t>为回归系数（</a:t>
            </a:r>
            <a:r>
              <a:rPr lang="en-US" altLang="zh-CN" sz="2000" b="1" dirty="0">
                <a:solidFill>
                  <a:srgbClr val="0070C0"/>
                </a:solidFill>
                <a:latin typeface="微软雅黑" panose="020B0503020204020204" pitchFamily="34" charset="-122"/>
                <a:ea typeface="微软雅黑" panose="020B0503020204020204" pitchFamily="34" charset="-122"/>
              </a:rPr>
              <a:t>weight</a:t>
            </a:r>
            <a:r>
              <a:rPr lang="zh-CN" altLang="en-US" sz="2000" b="1" dirty="0">
                <a:solidFill>
                  <a:srgbClr val="0070C0"/>
                </a:solidFill>
                <a:latin typeface="微软雅黑" panose="020B0503020204020204" pitchFamily="34" charset="-122"/>
                <a:ea typeface="微软雅黑" panose="020B0503020204020204" pitchFamily="34" charset="-122"/>
              </a:rPr>
              <a:t>，权重），是关于</a:t>
            </a:r>
            <a:r>
              <a:rPr lang="zh-CN" altLang="en-US" sz="2000" b="1" dirty="0">
                <a:latin typeface="微软雅黑" panose="020B0503020204020204" pitchFamily="34" charset="-122"/>
                <a:ea typeface="微软雅黑" panose="020B0503020204020204" pitchFamily="34" charset="-122"/>
              </a:rPr>
              <a:t>x</a:t>
            </a:r>
            <a:r>
              <a:rPr lang="zh-CN" altLang="en-US" sz="2000" b="1" dirty="0">
                <a:solidFill>
                  <a:srgbClr val="0070C0"/>
                </a:solidFill>
                <a:latin typeface="微软雅黑" panose="020B0503020204020204" pitchFamily="34" charset="-122"/>
                <a:ea typeface="微软雅黑" panose="020B0503020204020204" pitchFamily="34" charset="-122"/>
              </a:rPr>
              <a:t>的线性函数 </a:t>
            </a:r>
            <a:endParaRPr lang="zh-CN" altLang="en-US" sz="2000" b="1" dirty="0">
              <a:solidFill>
                <a:srgbClr val="0070C0"/>
              </a:solidFill>
              <a:latin typeface="微软雅黑" panose="020B0503020204020204" pitchFamily="34" charset="-122"/>
              <a:ea typeface="微软雅黑" panose="020B0503020204020204" pitchFamily="34" charset="-122"/>
            </a:endParaRPr>
          </a:p>
        </p:txBody>
      </p:sp>
      <p:graphicFrame>
        <p:nvGraphicFramePr>
          <p:cNvPr id="83973" name="Object 6"/>
          <p:cNvGraphicFramePr>
            <a:graphicFrameLocks noChangeAspect="1"/>
          </p:cNvGraphicFramePr>
          <p:nvPr/>
        </p:nvGraphicFramePr>
        <p:xfrm>
          <a:off x="2640013" y="2538413"/>
          <a:ext cx="2552700" cy="704850"/>
        </p:xfrm>
        <a:graphic>
          <a:graphicData uri="http://schemas.openxmlformats.org/presentationml/2006/ole">
            <mc:AlternateContent xmlns:mc="http://schemas.openxmlformats.org/markup-compatibility/2006">
              <mc:Choice xmlns:v="urn:schemas-microsoft-com:vml" Requires="v">
                <p:oleObj spid="_x0000_s3089" name="" r:id="rId3" imgW="37490400" imgH="10363200" progId="Equation.DSMT4">
                  <p:embed/>
                </p:oleObj>
              </mc:Choice>
              <mc:Fallback>
                <p:oleObj name="" r:id="rId3" imgW="37490400" imgH="10363200" progId="Equation.DSMT4">
                  <p:embed/>
                  <p:pic>
                    <p:nvPicPr>
                      <p:cNvPr id="0" name="图片 3088"/>
                      <p:cNvPicPr/>
                      <p:nvPr/>
                    </p:nvPicPr>
                    <p:blipFill>
                      <a:blip r:embed="rId4"/>
                      <a:stretch>
                        <a:fillRect/>
                      </a:stretch>
                    </p:blipFill>
                    <p:spPr>
                      <a:xfrm>
                        <a:off x="2640013" y="2538413"/>
                        <a:ext cx="2552700" cy="704850"/>
                      </a:xfrm>
                      <a:prstGeom prst="rect">
                        <a:avLst/>
                      </a:prstGeom>
                      <a:noFill/>
                      <a:ln w="38100">
                        <a:noFill/>
                        <a:miter/>
                      </a:ln>
                    </p:spPr>
                  </p:pic>
                </p:oleObj>
              </mc:Fallback>
            </mc:AlternateContent>
          </a:graphicData>
        </a:graphic>
      </p:graphicFrame>
      <p:sp>
        <p:nvSpPr>
          <p:cNvPr id="24582" name="Rectangle 3"/>
          <p:cNvSpPr txBox="1">
            <a:spLocks noChangeArrowheads="1"/>
          </p:cNvSpPr>
          <p:nvPr/>
        </p:nvSpPr>
        <p:spPr bwMode="auto">
          <a:xfrm>
            <a:off x="463550" y="2581275"/>
            <a:ext cx="2003425" cy="630238"/>
          </a:xfrm>
          <a:prstGeom prst="rect">
            <a:avLst/>
          </a:prstGeom>
          <a:noFill/>
          <a:ln w="9525">
            <a:noFill/>
            <a:miter lim="800000"/>
          </a:ln>
        </p:spPr>
        <p:txBody>
          <a:bodyPr/>
          <a:lstStyle/>
          <a:p>
            <a:pPr marL="171450" marR="0" indent="-171450" defTabSz="914400">
              <a:lnSpc>
                <a:spcPct val="125000"/>
              </a:lnSpc>
              <a:spcBef>
                <a:spcPts val="750"/>
              </a:spcBef>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目标函数：</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9" name="Rectangle 3"/>
          <p:cNvSpPr txBox="1">
            <a:spLocks noChangeArrowheads="1"/>
          </p:cNvSpPr>
          <p:nvPr/>
        </p:nvSpPr>
        <p:spPr bwMode="auto">
          <a:xfrm>
            <a:off x="523875" y="3463925"/>
            <a:ext cx="6799263" cy="630238"/>
          </a:xfrm>
          <a:prstGeom prst="rect">
            <a:avLst/>
          </a:prstGeom>
          <a:noFill/>
          <a:ln w="9525">
            <a:noFill/>
            <a:miter lim="800000"/>
          </a:ln>
        </p:spPr>
        <p:txBody>
          <a:bodyPr/>
          <a:lstStyle/>
          <a:p>
            <a:pPr marL="171450" marR="0" indent="-171450" defTabSz="914400">
              <a:lnSpc>
                <a:spcPct val="125000"/>
              </a:lnSpc>
              <a:spcBef>
                <a:spcPts val="750"/>
              </a:spcBef>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学习算法（梯度下降算法）：</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83976" name="Rectangle 5"/>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pic>
        <p:nvPicPr>
          <p:cNvPr id="83977" name="Picture 4"/>
          <p:cNvPicPr>
            <a:picLocks noChangeAspect="1"/>
          </p:cNvPicPr>
          <p:nvPr/>
        </p:nvPicPr>
        <p:blipFill>
          <a:blip r:embed="rId5">
            <a:clrChange>
              <a:clrFrom>
                <a:srgbClr val="FFFFFF"/>
              </a:clrFrom>
              <a:clrTo>
                <a:srgbClr val="FFFFFF">
                  <a:alpha val="0"/>
                </a:srgbClr>
              </a:clrTo>
            </a:clrChange>
          </a:blip>
          <a:stretch>
            <a:fillRect/>
          </a:stretch>
        </p:blipFill>
        <p:spPr>
          <a:xfrm>
            <a:off x="1468438" y="4048125"/>
            <a:ext cx="3552825" cy="582613"/>
          </a:xfrm>
          <a:prstGeom prst="rect">
            <a:avLst/>
          </a:prstGeom>
          <a:noFill/>
          <a:ln w="9525">
            <a:noFill/>
          </a:ln>
        </p:spPr>
      </p:pic>
      <p:sp>
        <p:nvSpPr>
          <p:cNvPr id="83978" name="Rectangle 6"/>
          <p:cNvSpPr/>
          <p:nvPr/>
        </p:nvSpPr>
        <p:spPr>
          <a:xfrm>
            <a:off x="0" y="857250"/>
            <a:ext cx="9144000" cy="0"/>
          </a:xfrm>
          <a:prstGeom prst="rect">
            <a:avLst/>
          </a:prstGeom>
          <a:noFill/>
          <a:ln w="9525">
            <a:noFill/>
          </a:ln>
        </p:spPr>
        <p:txBody>
          <a:bodyPr wrap="none" anchor="ctr" anchorCtr="0">
            <a:spAutoFit/>
          </a:bodyPr>
          <a:p>
            <a:endParaRPr lang="zh-CN" altLang="zh-CN" dirty="0">
              <a:latin typeface="Calibri" panose="020F0502020204030204" pitchFamily="34" charset="0"/>
              <a:ea typeface="宋体" panose="02010600030101010101" pitchFamily="2" charset="-122"/>
            </a:endParaRPr>
          </a:p>
        </p:txBody>
      </p:sp>
      <p:sp>
        <p:nvSpPr>
          <p:cNvPr id="83979" name="Rectangle 8"/>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pic>
        <p:nvPicPr>
          <p:cNvPr id="83980" name="Picture 7"/>
          <p:cNvPicPr>
            <a:picLocks noChangeAspect="1"/>
          </p:cNvPicPr>
          <p:nvPr/>
        </p:nvPicPr>
        <p:blipFill>
          <a:blip r:embed="rId6">
            <a:clrChange>
              <a:clrFrom>
                <a:srgbClr val="FFFFFF"/>
              </a:clrFrom>
              <a:clrTo>
                <a:srgbClr val="FFFFFF">
                  <a:alpha val="0"/>
                </a:srgbClr>
              </a:clrTo>
            </a:clrChange>
          </a:blip>
          <a:stretch>
            <a:fillRect/>
          </a:stretch>
        </p:blipFill>
        <p:spPr>
          <a:xfrm>
            <a:off x="1509713" y="4911725"/>
            <a:ext cx="3967162" cy="817563"/>
          </a:xfrm>
          <a:prstGeom prst="rect">
            <a:avLst/>
          </a:prstGeom>
          <a:noFill/>
          <a:ln w="9525">
            <a:noFill/>
          </a:ln>
        </p:spPr>
      </p:pic>
      <p:sp>
        <p:nvSpPr>
          <p:cNvPr id="83981" name="Rectangle 9"/>
          <p:cNvSpPr/>
          <p:nvPr/>
        </p:nvSpPr>
        <p:spPr>
          <a:xfrm>
            <a:off x="0" y="1095375"/>
            <a:ext cx="9144000" cy="0"/>
          </a:xfrm>
          <a:prstGeom prst="rect">
            <a:avLst/>
          </a:prstGeom>
          <a:noFill/>
          <a:ln w="9525">
            <a:noFill/>
          </a:ln>
        </p:spPr>
        <p:txBody>
          <a:bodyPr wrap="none" anchor="ctr" anchorCtr="0">
            <a:spAutoFit/>
          </a:bodyPr>
          <a:p>
            <a:endParaRPr lang="zh-CN" altLang="zh-CN" dirty="0">
              <a:latin typeface="Calibri" panose="020F0502020204030204" pitchFamily="34" charset="0"/>
              <a:ea typeface="宋体" panose="02010600030101010101" pitchFamily="2" charset="-122"/>
            </a:endParaRPr>
          </a:p>
        </p:txBody>
      </p:sp>
      <p:sp>
        <p:nvSpPr>
          <p:cNvPr id="83982" name="矩形 14"/>
          <p:cNvSpPr/>
          <p:nvPr/>
        </p:nvSpPr>
        <p:spPr>
          <a:xfrm>
            <a:off x="831850" y="4864100"/>
            <a:ext cx="647700" cy="368300"/>
          </a:xfrm>
          <a:prstGeom prst="rect">
            <a:avLst/>
          </a:prstGeom>
          <a:noFill/>
          <a:ln w="9525">
            <a:noFill/>
          </a:ln>
        </p:spPr>
        <p:txBody>
          <a:bodyPr wrap="none" anchor="t" anchorCtr="0">
            <a:spAutoFit/>
          </a:bodyPr>
          <a:p>
            <a:r>
              <a:rPr lang="zh-CN" altLang="en-US" b="1" dirty="0">
                <a:solidFill>
                  <a:srgbClr val="C00000"/>
                </a:solidFill>
                <a:latin typeface="微软雅黑" panose="020B0503020204020204" pitchFamily="34" charset="-122"/>
                <a:ea typeface="微软雅黑" panose="020B0503020204020204" pitchFamily="34" charset="-122"/>
              </a:rPr>
              <a:t>即：</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83983" name="TextBox 15"/>
          <p:cNvSpPr txBox="1"/>
          <p:nvPr/>
        </p:nvSpPr>
        <p:spPr>
          <a:xfrm>
            <a:off x="5726113" y="2743200"/>
            <a:ext cx="2944812" cy="2168525"/>
          </a:xfrm>
          <a:prstGeom prst="rect">
            <a:avLst/>
          </a:prstGeom>
          <a:noFill/>
          <a:ln w="9525" cap="flat" cmpd="sng">
            <a:solidFill>
              <a:schemeClr val="accent1"/>
            </a:solidFill>
            <a:prstDash val="solid"/>
            <a:miter/>
            <a:headEnd type="none" w="med" len="med"/>
            <a:tailEnd type="none" w="med" len="med"/>
          </a:ln>
        </p:spPr>
        <p:txBody>
          <a:bodyPr anchor="t" anchorCtr="0">
            <a:spAutoFit/>
          </a:bodyPr>
          <a:p>
            <a:pPr>
              <a:lnSpc>
                <a:spcPct val="150000"/>
              </a:lnSpc>
            </a:pPr>
            <a:r>
              <a:rPr lang="zh-CN" altLang="en-US" b="1" dirty="0">
                <a:solidFill>
                  <a:srgbClr val="00B050"/>
                </a:solidFill>
                <a:latin typeface="微软雅黑" panose="020B0503020204020204" pitchFamily="34" charset="-122"/>
                <a:ea typeface="微软雅黑" panose="020B0503020204020204" pitchFamily="34" charset="-122"/>
              </a:rPr>
              <a:t>*样本量不大时可用上述解析法通过矩阵运算获得参数值。当样本量很大时，解析法需要大规模的矩阵运算，不再适用。</a:t>
            </a:r>
            <a:endParaRPr lang="zh-CN" altLang="en-US" b="1"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文本框 1"/>
          <p:cNvSpPr txBox="1"/>
          <p:nvPr/>
        </p:nvSpPr>
        <p:spPr>
          <a:xfrm>
            <a:off x="550863" y="862013"/>
            <a:ext cx="8189912" cy="430212"/>
          </a:xfrm>
          <a:prstGeom prst="rect">
            <a:avLst/>
          </a:prstGeom>
          <a:noFill/>
          <a:ln w="9525">
            <a:noFill/>
          </a:ln>
        </p:spPr>
        <p:txBody>
          <a:bodyPr anchor="t" anchorCtr="0">
            <a:spAutoFit/>
          </a:bodyPr>
          <a:p>
            <a:r>
              <a:rPr lang="zh-CN" altLang="en-US" sz="2200" b="1" dirty="0">
                <a:solidFill>
                  <a:srgbClr val="FF0000"/>
                </a:solidFill>
                <a:latin typeface="微软雅黑" panose="020B0503020204020204" pitchFamily="34" charset="-122"/>
                <a:ea typeface="微软雅黑" panose="020B0503020204020204" pitchFamily="34" charset="-122"/>
              </a:rPr>
              <a:t>如何判断线性回归模型的好坏？</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84995" name="图片 3"/>
          <p:cNvPicPr>
            <a:picLocks noChangeAspect="1"/>
          </p:cNvPicPr>
          <p:nvPr/>
        </p:nvPicPr>
        <p:blipFill>
          <a:blip r:embed="rId1"/>
          <a:stretch>
            <a:fillRect/>
          </a:stretch>
        </p:blipFill>
        <p:spPr>
          <a:xfrm>
            <a:off x="944563" y="1397000"/>
            <a:ext cx="7254875" cy="527685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文本框 1"/>
          <p:cNvSpPr txBox="1"/>
          <p:nvPr/>
        </p:nvSpPr>
        <p:spPr>
          <a:xfrm>
            <a:off x="295275" y="1212850"/>
            <a:ext cx="8445500" cy="4154488"/>
          </a:xfrm>
          <a:prstGeom prst="rect">
            <a:avLst/>
          </a:prstGeom>
          <a:noFill/>
          <a:ln w="9525">
            <a:noFill/>
          </a:ln>
        </p:spPr>
        <p:txBody>
          <a:bodyPr anchor="t" anchorCtr="0">
            <a:spAutoFit/>
          </a:bodyPr>
          <a:p>
            <a:pPr>
              <a:lnSpc>
                <a:spcPct val="200000"/>
              </a:lnSpc>
            </a:pPr>
            <a:r>
              <a:rPr lang="zh-CN" altLang="en-US"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如何判断线性回归模型的好坏？</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en-US" altLang="zh-CN" sz="2200" b="1" dirty="0">
                <a:solidFill>
                  <a:srgbClr val="FF0000"/>
                </a:solidFill>
                <a:latin typeface="微软雅黑" panose="020B0503020204020204" pitchFamily="34" charset="-122"/>
                <a:ea typeface="微软雅黑" panose="020B0503020204020204" pitchFamily="34" charset="-122"/>
              </a:rPr>
              <a:t>                                     ——  </a:t>
            </a:r>
            <a:r>
              <a:rPr lang="zh-CN" altLang="en-US" sz="2200" b="1" dirty="0">
                <a:solidFill>
                  <a:srgbClr val="000099"/>
                </a:solidFill>
                <a:latin typeface="微软雅黑" panose="020B0503020204020204" pitchFamily="34" charset="-122"/>
                <a:ea typeface="微软雅黑" panose="020B0503020204020204" pitchFamily="34" charset="-122"/>
              </a:rPr>
              <a:t>相关系数</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en-US" sz="2200" b="1" dirty="0">
                <a:solidFill>
                  <a:srgbClr val="000099"/>
                </a:solidFill>
                <a:latin typeface="微软雅黑" panose="020B0503020204020204" pitchFamily="34" charset="-122"/>
                <a:ea typeface="微软雅黑" panose="020B0503020204020204" pitchFamily="34" charset="-122"/>
              </a:rPr>
              <a:t>      相关系数是用以反映变量之间相关关系密切程度的统计指标。相关系数是按</a:t>
            </a:r>
            <a:r>
              <a:rPr lang="zh-CN" altLang="en-US" sz="2200" b="1" dirty="0">
                <a:solidFill>
                  <a:srgbClr val="FF0000"/>
                </a:solidFill>
                <a:latin typeface="微软雅黑" panose="020B0503020204020204" pitchFamily="34" charset="-122"/>
                <a:ea typeface="微软雅黑" panose="020B0503020204020204" pitchFamily="34" charset="-122"/>
              </a:rPr>
              <a:t>积差方法计算</a:t>
            </a:r>
            <a:r>
              <a:rPr lang="zh-CN" altLang="en-US" sz="2200" b="1" dirty="0">
                <a:solidFill>
                  <a:srgbClr val="000099"/>
                </a:solidFill>
                <a:latin typeface="微软雅黑" panose="020B0503020204020204" pitchFamily="34" charset="-122"/>
                <a:ea typeface="微软雅黑" panose="020B0503020204020204" pitchFamily="34" charset="-122"/>
              </a:rPr>
              <a:t>，同样以两变量与各自平均值的离差为基础，通过两个离差相乘来反映两变量之间相关程度；着重研究线性的单相关系数。</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文本框 1"/>
          <p:cNvSpPr txBox="1"/>
          <p:nvPr/>
        </p:nvSpPr>
        <p:spPr>
          <a:xfrm>
            <a:off x="295275" y="811213"/>
            <a:ext cx="8445500" cy="2800350"/>
          </a:xfrm>
          <a:prstGeom prst="rect">
            <a:avLst/>
          </a:prstGeom>
          <a:noFill/>
          <a:ln w="9525">
            <a:noFill/>
          </a:ln>
        </p:spPr>
        <p:txBody>
          <a:bodyPr anchor="t" anchorCtr="0">
            <a:spAutoFit/>
          </a:bodyPr>
          <a:p>
            <a:pPr>
              <a:lnSpc>
                <a:spcPct val="200000"/>
              </a:lnSpc>
            </a:pPr>
            <a:r>
              <a:rPr lang="zh-CN" altLang="en-US" sz="2200" b="1" dirty="0">
                <a:solidFill>
                  <a:srgbClr val="FF0000"/>
                </a:solidFill>
                <a:latin typeface="微软雅黑" panose="020B0503020204020204" pitchFamily="34" charset="-122"/>
                <a:ea typeface="微软雅黑" panose="020B0503020204020204" pitchFamily="34" charset="-122"/>
              </a:rPr>
              <a:t>相关系数</a:t>
            </a:r>
            <a:r>
              <a:rPr lang="zh-CN" altLang="en-US" sz="2200" b="1" dirty="0">
                <a:solidFill>
                  <a:srgbClr val="000099"/>
                </a:solidFill>
                <a:latin typeface="微软雅黑" panose="020B0503020204020204" pitchFamily="34" charset="-122"/>
                <a:ea typeface="微软雅黑" panose="020B0503020204020204" pitchFamily="34" charset="-122"/>
              </a:rPr>
              <a:t>的计算方法：</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en-US" sz="2200" b="1" dirty="0">
                <a:solidFill>
                  <a:srgbClr val="000099"/>
                </a:solidFill>
                <a:latin typeface="微软雅黑" panose="020B0503020204020204" pitchFamily="34" charset="-122"/>
                <a:ea typeface="微软雅黑" panose="020B0503020204020204" pitchFamily="34" charset="-122"/>
              </a:rPr>
              <a:t>      </a:t>
            </a: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200000"/>
              </a:lnSpc>
            </a:pPr>
            <a:endParaRPr lang="zh-CN" altLang="en-US" sz="2200"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en-US" sz="2200" b="1" i="1" dirty="0">
                <a:latin typeface="Times New Roman" panose="02020603050405020304" pitchFamily="18" charset="0"/>
                <a:ea typeface="微软雅黑" panose="020B0503020204020204" pitchFamily="34" charset="-122"/>
              </a:rPr>
              <a:t>Cov</a:t>
            </a:r>
            <a:r>
              <a:rPr lang="zh-CN" altLang="en-US" sz="2200" b="1" dirty="0">
                <a:latin typeface="Times New Roman" panose="02020603050405020304" pitchFamily="18" charset="0"/>
                <a:ea typeface="微软雅黑" panose="020B0503020204020204" pitchFamily="34" charset="-122"/>
              </a:rPr>
              <a:t>(</a:t>
            </a:r>
            <a:r>
              <a:rPr lang="zh-CN" altLang="en-US" sz="2200" b="1" i="1" dirty="0">
                <a:latin typeface="Times New Roman" panose="02020603050405020304" pitchFamily="18" charset="0"/>
                <a:ea typeface="微软雅黑" panose="020B0503020204020204" pitchFamily="34" charset="-122"/>
              </a:rPr>
              <a:t>X,Y</a:t>
            </a:r>
            <a:r>
              <a:rPr lang="zh-CN" altLang="en-US" sz="2200" b="1" dirty="0">
                <a:latin typeface="Times New Roman" panose="02020603050405020304" pitchFamily="18" charset="0"/>
                <a:ea typeface="微软雅黑" panose="020B0503020204020204" pitchFamily="34" charset="-122"/>
              </a:rPr>
              <a:t>)</a:t>
            </a:r>
            <a:r>
              <a:rPr lang="zh-CN" altLang="en-US" sz="2200" b="1" dirty="0">
                <a:solidFill>
                  <a:srgbClr val="000099"/>
                </a:solidFill>
                <a:latin typeface="微软雅黑" panose="020B0503020204020204" pitchFamily="34" charset="-122"/>
                <a:ea typeface="微软雅黑" panose="020B0503020204020204" pitchFamily="34" charset="-122"/>
              </a:rPr>
              <a:t>为</a:t>
            </a:r>
            <a:r>
              <a:rPr lang="zh-CN" altLang="en-US" sz="2200" b="1" i="1" dirty="0">
                <a:latin typeface="Times New Roman" panose="02020603050405020304" pitchFamily="18" charset="0"/>
                <a:ea typeface="微软雅黑" panose="020B0503020204020204" pitchFamily="34" charset="-122"/>
              </a:rPr>
              <a:t>X</a:t>
            </a:r>
            <a:r>
              <a:rPr lang="zh-CN" altLang="en-US" sz="2200" b="1" dirty="0">
                <a:solidFill>
                  <a:srgbClr val="000099"/>
                </a:solidFill>
                <a:latin typeface="微软雅黑" panose="020B0503020204020204" pitchFamily="34" charset="-122"/>
                <a:ea typeface="微软雅黑" panose="020B0503020204020204" pitchFamily="34" charset="-122"/>
              </a:rPr>
              <a:t>与</a:t>
            </a:r>
            <a:r>
              <a:rPr lang="zh-CN" altLang="en-US" sz="2200" b="1" i="1" dirty="0">
                <a:latin typeface="Times New Roman" panose="02020603050405020304" pitchFamily="18" charset="0"/>
                <a:ea typeface="微软雅黑" panose="020B0503020204020204" pitchFamily="34" charset="-122"/>
              </a:rPr>
              <a:t>Y</a:t>
            </a:r>
            <a:r>
              <a:rPr lang="zh-CN" altLang="en-US" sz="2200" b="1" dirty="0">
                <a:solidFill>
                  <a:srgbClr val="000099"/>
                </a:solidFill>
                <a:latin typeface="微软雅黑" panose="020B0503020204020204" pitchFamily="34" charset="-122"/>
                <a:ea typeface="微软雅黑" panose="020B0503020204020204" pitchFamily="34" charset="-122"/>
              </a:rPr>
              <a:t>的协方差，</a:t>
            </a:r>
            <a:r>
              <a:rPr lang="zh-CN" altLang="en-US" sz="2200" b="1" i="1" dirty="0">
                <a:latin typeface="Times New Roman" panose="02020603050405020304" pitchFamily="18" charset="0"/>
                <a:ea typeface="微软雅黑" panose="020B0503020204020204" pitchFamily="34" charset="-122"/>
              </a:rPr>
              <a:t>Var</a:t>
            </a:r>
            <a:r>
              <a:rPr lang="zh-CN" altLang="en-US" sz="2200" b="1" dirty="0">
                <a:latin typeface="Times New Roman" panose="02020603050405020304" pitchFamily="18" charset="0"/>
                <a:ea typeface="微软雅黑" panose="020B0503020204020204" pitchFamily="34" charset="-122"/>
              </a:rPr>
              <a:t>[</a:t>
            </a:r>
            <a:r>
              <a:rPr lang="zh-CN" altLang="en-US" sz="2200" b="1" i="1" dirty="0">
                <a:latin typeface="Times New Roman" panose="02020603050405020304" pitchFamily="18" charset="0"/>
                <a:ea typeface="微软雅黑" panose="020B0503020204020204" pitchFamily="34" charset="-122"/>
              </a:rPr>
              <a:t>X</a:t>
            </a:r>
            <a:r>
              <a:rPr lang="zh-CN" altLang="en-US" sz="2200" b="1" dirty="0">
                <a:latin typeface="Times New Roman" panose="02020603050405020304" pitchFamily="18" charset="0"/>
                <a:ea typeface="微软雅黑" panose="020B0503020204020204" pitchFamily="34" charset="-122"/>
              </a:rPr>
              <a:t>]</a:t>
            </a:r>
            <a:r>
              <a:rPr lang="zh-CN" altLang="en-US" sz="2200" b="1" dirty="0">
                <a:solidFill>
                  <a:srgbClr val="000099"/>
                </a:solidFill>
                <a:latin typeface="微软雅黑" panose="020B0503020204020204" pitchFamily="34" charset="-122"/>
                <a:ea typeface="微软雅黑" panose="020B0503020204020204" pitchFamily="34" charset="-122"/>
              </a:rPr>
              <a:t>为</a:t>
            </a:r>
            <a:r>
              <a:rPr lang="zh-CN" altLang="en-US" sz="2200" b="1" i="1" dirty="0">
                <a:latin typeface="Times New Roman" panose="02020603050405020304" pitchFamily="18" charset="0"/>
                <a:ea typeface="微软雅黑" panose="020B0503020204020204" pitchFamily="34" charset="-122"/>
              </a:rPr>
              <a:t>X</a:t>
            </a:r>
            <a:r>
              <a:rPr lang="zh-CN" altLang="en-US" sz="2200" b="1" dirty="0">
                <a:solidFill>
                  <a:srgbClr val="000099"/>
                </a:solidFill>
                <a:latin typeface="微软雅黑" panose="020B0503020204020204" pitchFamily="34" charset="-122"/>
                <a:ea typeface="微软雅黑" panose="020B0503020204020204" pitchFamily="34" charset="-122"/>
              </a:rPr>
              <a:t>的方差，</a:t>
            </a:r>
            <a:r>
              <a:rPr lang="zh-CN" altLang="en-US" sz="2200" b="1" i="1" dirty="0">
                <a:latin typeface="Times New Roman" panose="02020603050405020304" pitchFamily="18" charset="0"/>
                <a:ea typeface="微软雅黑" panose="020B0503020204020204" pitchFamily="34" charset="-122"/>
              </a:rPr>
              <a:t>Var</a:t>
            </a:r>
            <a:r>
              <a:rPr lang="zh-CN" altLang="en-US" sz="2200" b="1" dirty="0">
                <a:latin typeface="Times New Roman" panose="02020603050405020304" pitchFamily="18" charset="0"/>
                <a:ea typeface="微软雅黑" panose="020B0503020204020204" pitchFamily="34" charset="-122"/>
              </a:rPr>
              <a:t>[</a:t>
            </a:r>
            <a:r>
              <a:rPr lang="zh-CN" altLang="en-US" sz="2200" b="1" i="1" dirty="0">
                <a:latin typeface="Times New Roman" panose="02020603050405020304" pitchFamily="18" charset="0"/>
                <a:ea typeface="微软雅黑" panose="020B0503020204020204" pitchFamily="34" charset="-122"/>
              </a:rPr>
              <a:t>Y</a:t>
            </a:r>
            <a:r>
              <a:rPr lang="zh-CN" altLang="en-US" sz="2200" b="1" dirty="0">
                <a:latin typeface="Times New Roman" panose="02020603050405020304" pitchFamily="18" charset="0"/>
                <a:ea typeface="微软雅黑" panose="020B0503020204020204" pitchFamily="34" charset="-122"/>
              </a:rPr>
              <a:t>]</a:t>
            </a:r>
            <a:r>
              <a:rPr lang="zh-CN" altLang="en-US" sz="2200" b="1" dirty="0">
                <a:solidFill>
                  <a:srgbClr val="000099"/>
                </a:solidFill>
                <a:latin typeface="微软雅黑" panose="020B0503020204020204" pitchFamily="34" charset="-122"/>
                <a:ea typeface="微软雅黑" panose="020B0503020204020204" pitchFamily="34" charset="-122"/>
              </a:rPr>
              <a:t>为</a:t>
            </a:r>
            <a:r>
              <a:rPr lang="zh-CN" altLang="en-US" sz="2200" b="1" i="1" dirty="0">
                <a:latin typeface="Times New Roman" panose="02020603050405020304" pitchFamily="18" charset="0"/>
                <a:ea typeface="微软雅黑" panose="020B0503020204020204" pitchFamily="34" charset="-122"/>
              </a:rPr>
              <a:t>Y</a:t>
            </a:r>
            <a:r>
              <a:rPr lang="zh-CN" altLang="en-US" sz="2200" b="1" dirty="0">
                <a:solidFill>
                  <a:srgbClr val="000099"/>
                </a:solidFill>
                <a:latin typeface="微软雅黑" panose="020B0503020204020204" pitchFamily="34" charset="-122"/>
                <a:ea typeface="微软雅黑" panose="020B0503020204020204" pitchFamily="34" charset="-122"/>
              </a:rPr>
              <a:t>的方差。</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89091" name="图片 3"/>
          <p:cNvPicPr>
            <a:picLocks noChangeAspect="1"/>
          </p:cNvPicPr>
          <p:nvPr/>
        </p:nvPicPr>
        <p:blipFill>
          <a:blip r:embed="rId1"/>
          <a:stretch>
            <a:fillRect/>
          </a:stretch>
        </p:blipFill>
        <p:spPr>
          <a:xfrm>
            <a:off x="2676525" y="1677988"/>
            <a:ext cx="3389313" cy="1066800"/>
          </a:xfrm>
          <a:prstGeom prst="rect">
            <a:avLst/>
          </a:prstGeom>
          <a:noFill/>
          <a:ln w="9525">
            <a:noFill/>
          </a:ln>
        </p:spPr>
      </p:pic>
      <p:pic>
        <p:nvPicPr>
          <p:cNvPr id="89092" name="图片 2"/>
          <p:cNvPicPr>
            <a:picLocks noChangeAspect="1"/>
          </p:cNvPicPr>
          <p:nvPr/>
        </p:nvPicPr>
        <p:blipFill>
          <a:blip r:embed="rId2"/>
          <a:stretch>
            <a:fillRect/>
          </a:stretch>
        </p:blipFill>
        <p:spPr>
          <a:xfrm>
            <a:off x="1593850" y="3871913"/>
            <a:ext cx="6334125" cy="1192212"/>
          </a:xfrm>
          <a:prstGeom prst="rect">
            <a:avLst/>
          </a:prstGeom>
          <a:noFill/>
          <a:ln w="9525">
            <a:noFill/>
          </a:ln>
        </p:spPr>
      </p:pic>
      <p:pic>
        <p:nvPicPr>
          <p:cNvPr id="89093" name="图片 3"/>
          <p:cNvPicPr>
            <a:picLocks noChangeAspect="1"/>
          </p:cNvPicPr>
          <p:nvPr/>
        </p:nvPicPr>
        <p:blipFill>
          <a:blip r:embed="rId3"/>
          <a:stretch>
            <a:fillRect/>
          </a:stretch>
        </p:blipFill>
        <p:spPr>
          <a:xfrm>
            <a:off x="2009775" y="5064125"/>
            <a:ext cx="5348288" cy="135255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文本框 1"/>
          <p:cNvSpPr txBox="1"/>
          <p:nvPr/>
        </p:nvSpPr>
        <p:spPr>
          <a:xfrm>
            <a:off x="492125" y="779463"/>
            <a:ext cx="8248650" cy="598487"/>
          </a:xfrm>
          <a:prstGeom prst="rect">
            <a:avLst/>
          </a:prstGeom>
          <a:noFill/>
          <a:ln w="9525">
            <a:noFill/>
          </a:ln>
        </p:spPr>
        <p:txBody>
          <a:bodyPr anchor="t" anchorCtr="0">
            <a:spAutoFit/>
          </a:bodyPr>
          <a:p>
            <a:pPr>
              <a:lnSpc>
                <a:spcPct val="150000"/>
              </a:lnSpc>
            </a:pP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具有相同回归系数（</a:t>
            </a:r>
            <a:r>
              <a:rPr lang="en-US"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w</a:t>
            </a:r>
            <a:r>
              <a:rPr lang="en-US" altLang="zh-CN" sz="2200" b="1" baseline="-25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1</a:t>
            </a:r>
            <a:r>
              <a:rPr lang="en-US"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=0</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w</a:t>
            </a:r>
            <a:r>
              <a:rPr lang="en-US" altLang="zh-CN" sz="2200" b="1" baseline="-25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2</a:t>
            </a:r>
            <a:r>
              <a:rPr lang="en-US"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=2.0</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）的两组数据</a:t>
            </a:r>
            <a:endParaRPr lang="en-US"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91139" name="图片 2"/>
          <p:cNvPicPr>
            <a:picLocks noChangeAspect="1"/>
          </p:cNvPicPr>
          <p:nvPr/>
        </p:nvPicPr>
        <p:blipFill>
          <a:blip r:embed="rId1"/>
          <a:srcRect t="-12" r="-124" b="12015"/>
          <a:stretch>
            <a:fillRect/>
          </a:stretch>
        </p:blipFill>
        <p:spPr>
          <a:xfrm>
            <a:off x="766763" y="1606550"/>
            <a:ext cx="6269037" cy="4879975"/>
          </a:xfrm>
          <a:prstGeom prst="rect">
            <a:avLst/>
          </a:prstGeom>
          <a:noFill/>
          <a:ln w="9525">
            <a:noFill/>
          </a:ln>
        </p:spPr>
      </p:pic>
      <p:sp>
        <p:nvSpPr>
          <p:cNvPr id="91140" name="文本框 2"/>
          <p:cNvSpPr txBox="1"/>
          <p:nvPr/>
        </p:nvSpPr>
        <p:spPr>
          <a:xfrm>
            <a:off x="6926263" y="2573338"/>
            <a:ext cx="1814512" cy="506412"/>
          </a:xfrm>
          <a:prstGeom prst="rect">
            <a:avLst/>
          </a:prstGeom>
          <a:noFill/>
          <a:ln w="9525">
            <a:noFill/>
          </a:ln>
        </p:spPr>
        <p:txBody>
          <a:bodyPr wrap="none" anchor="t" anchorCtr="0">
            <a:spAutoFit/>
          </a:bodyPr>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相关系数是</a:t>
            </a:r>
            <a:r>
              <a:rPr lang="en-US"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0.58</a:t>
            </a:r>
            <a:endParaRPr lang="en-US"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91141" name="文本框 3"/>
          <p:cNvSpPr txBox="1"/>
          <p:nvPr/>
        </p:nvSpPr>
        <p:spPr>
          <a:xfrm>
            <a:off x="6926263" y="4878388"/>
            <a:ext cx="1814512" cy="506412"/>
          </a:xfrm>
          <a:prstGeom prst="rect">
            <a:avLst/>
          </a:prstGeom>
          <a:noFill/>
          <a:ln w="9525">
            <a:noFill/>
          </a:ln>
        </p:spPr>
        <p:txBody>
          <a:bodyPr wrap="none" anchor="t" anchorCtr="0">
            <a:spAutoFit/>
          </a:bodyPr>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相关系数是</a:t>
            </a:r>
            <a:r>
              <a:rPr lang="en-US"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0.99</a:t>
            </a:r>
            <a:endParaRPr lang="en-US" altLang="zh-CN"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custDataLst>
              <p:tags r:id="rId1"/>
            </p:custDataLst>
          </p:nvPr>
        </p:nvSpPr>
        <p:spPr>
          <a:xfrm>
            <a:off x="1588769" y="959118"/>
            <a:ext cx="5761991" cy="583565"/>
          </a:xfrm>
          <a:prstGeom prst="rect">
            <a:avLst/>
          </a:prstGeom>
          <a:noFill/>
          <a:ln w="9525">
            <a:noFill/>
          </a:ln>
        </p:spPr>
        <p:txBody>
          <a:bodyPr>
            <a:spAutoFit/>
            <a:scene3d>
              <a:camera prst="orthographicFront"/>
              <a:lightRig rig="threePt" dir="t"/>
            </a:scene3d>
          </a:bodyPr>
          <a:lstStyle/>
          <a:p>
            <a:pPr marR="0" algn="ctr" defTabSz="914400">
              <a:buClrTx/>
              <a:buSzTx/>
              <a:defRPr/>
            </a:pPr>
            <a:r>
              <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custDataLst>
              <p:tags r:id="rId2"/>
            </p:custDataLst>
          </p:nvPr>
        </p:nvSpPr>
        <p:spPr>
          <a:xfrm>
            <a:off x="831850"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分类与回归</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flipV="1">
            <a:off x="1071875" y="1730375"/>
            <a:ext cx="7000240" cy="18415"/>
          </a:xfrm>
          <a:prstGeom prst="line">
            <a:avLst/>
          </a:prstGeom>
          <a:ln w="38100" cmpd="thickThin">
            <a:solidFill>
              <a:schemeClr val="accent2">
                <a:lumMod val="75000"/>
              </a:schemeClr>
            </a:solidFill>
            <a:prstDash val="solid"/>
          </a:ln>
          <a:effectLst>
            <a:glow rad="101600">
              <a:schemeClr val="accent2">
                <a:alpha val="40000"/>
              </a:schemeClr>
            </a:glow>
          </a:effectLst>
        </p:spPr>
        <p:style>
          <a:lnRef idx="1">
            <a:schemeClr val="accent1"/>
          </a:lnRef>
          <a:fillRef idx="0">
            <a:schemeClr val="accent1"/>
          </a:fillRef>
          <a:effectRef idx="0">
            <a:schemeClr val="accent1"/>
          </a:effectRef>
          <a:fontRef idx="minor">
            <a:schemeClr val="tx1"/>
          </a:fontRef>
        </p:style>
      </p:cxnSp>
      <p:sp>
        <p:nvSpPr>
          <p:cNvPr id="3" name="文本框 1"/>
          <p:cNvSpPr txBox="1"/>
          <p:nvPr/>
        </p:nvSpPr>
        <p:spPr>
          <a:xfrm>
            <a:off x="1666875" y="1833874"/>
            <a:ext cx="5953125" cy="2676525"/>
          </a:xfrm>
          <a:prstGeom prst="rect">
            <a:avLst/>
          </a:prstGeom>
          <a:noFill/>
          <a:ln w="9525">
            <a:noFill/>
          </a:ln>
        </p:spPr>
        <p:txBody>
          <a:bodyPr wrap="square">
            <a:spAutoFit/>
          </a:bodyPr>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局部加权线性回归</a:t>
            </a:r>
            <a:endPar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cs typeface="+mn-cs"/>
                <a:sym typeface="宋体" panose="02010600030101010101" pitchFamily="2" charset="-122"/>
              </a:rPr>
              <a:t>岭回归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3"/>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94210" name="图片 2"/>
          <p:cNvPicPr>
            <a:picLocks noChangeAspect="1"/>
          </p:cNvPicPr>
          <p:nvPr/>
        </p:nvPicPr>
        <p:blipFill>
          <a:blip r:embed="rId1"/>
          <a:stretch>
            <a:fillRect/>
          </a:stretch>
        </p:blipFill>
        <p:spPr>
          <a:xfrm>
            <a:off x="349250" y="896938"/>
            <a:ext cx="7735888" cy="2144712"/>
          </a:xfrm>
          <a:prstGeom prst="rect">
            <a:avLst/>
          </a:prstGeom>
          <a:noFill/>
          <a:ln w="9525">
            <a:noFill/>
          </a:ln>
        </p:spPr>
      </p:pic>
      <p:sp>
        <p:nvSpPr>
          <p:cNvPr id="94211" name="文本框 3"/>
          <p:cNvSpPr txBox="1"/>
          <p:nvPr/>
        </p:nvSpPr>
        <p:spPr>
          <a:xfrm>
            <a:off x="623888" y="4135438"/>
            <a:ext cx="7896225" cy="2400300"/>
          </a:xfrm>
          <a:prstGeom prst="rect">
            <a:avLst/>
          </a:prstGeom>
          <a:noFill/>
          <a:ln w="9525">
            <a:noFill/>
          </a:ln>
        </p:spPr>
        <p:txBody>
          <a:bodyPr wrap="square" anchor="t" anchorCtr="0">
            <a:spAutoFit/>
          </a:bodyPr>
          <a:p>
            <a:pPr>
              <a:lnSpc>
                <a:spcPct val="150000"/>
              </a:lnSpc>
              <a:buSzTx/>
            </a:pPr>
            <a:r>
              <a:rPr lang="en-US" altLang="zh-CN" sz="2000" b="1" dirty="0">
                <a:solidFill>
                  <a:srgbClr val="000099"/>
                </a:solidFill>
                <a:latin typeface="微软雅黑" panose="020B0503020204020204" pitchFamily="34" charset="-122"/>
                <a:ea typeface="微软雅黑" panose="020B0503020204020204" pitchFamily="34" charset="-122"/>
              </a:rPr>
              <a:t>如果</a:t>
            </a:r>
            <a:r>
              <a:rPr lang="zh-CN" altLang="en-US" sz="2000" b="1" dirty="0">
                <a:solidFill>
                  <a:srgbClr val="000099"/>
                </a:solidFill>
                <a:latin typeface="微软雅黑" panose="020B0503020204020204" pitchFamily="34" charset="-122"/>
                <a:ea typeface="微软雅黑" panose="020B0503020204020204" pitchFamily="34" charset="-122"/>
              </a:rPr>
              <a:t>改变模型，</a:t>
            </a:r>
            <a:r>
              <a:rPr lang="en-US" altLang="zh-CN" sz="2000" b="1" dirty="0">
                <a:solidFill>
                  <a:srgbClr val="000099"/>
                </a:solidFill>
                <a:latin typeface="微软雅黑" panose="020B0503020204020204" pitchFamily="34" charset="-122"/>
                <a:ea typeface="微软雅黑" panose="020B0503020204020204" pitchFamily="34" charset="-122"/>
              </a:rPr>
              <a:t>加上一个</a:t>
            </a:r>
            <a:r>
              <a:rPr lang="zh-CN" altLang="en-US" sz="2000" b="1" dirty="0">
                <a:solidFill>
                  <a:srgbClr val="000099"/>
                </a:solidFill>
                <a:latin typeface="微软雅黑" panose="020B0503020204020204" pitchFamily="34" charset="-122"/>
                <a:ea typeface="微软雅黑" panose="020B0503020204020204" pitchFamily="34" charset="-122"/>
              </a:rPr>
              <a:t>高阶</a:t>
            </a:r>
            <a:r>
              <a:rPr lang="en-US" altLang="zh-CN" sz="2000" b="1" dirty="0">
                <a:solidFill>
                  <a:srgbClr val="000099"/>
                </a:solidFill>
                <a:latin typeface="微软雅黑" panose="020B0503020204020204" pitchFamily="34" charset="-122"/>
                <a:ea typeface="微软雅黑" panose="020B0503020204020204" pitchFamily="34" charset="-122"/>
              </a:rPr>
              <a:t>特征x</a:t>
            </a:r>
            <a:r>
              <a:rPr lang="en-US" altLang="zh-CN" sz="2000" b="1" baseline="30000" dirty="0">
                <a:solidFill>
                  <a:srgbClr val="000099"/>
                </a:solidFill>
                <a:latin typeface="微软雅黑" panose="020B0503020204020204" pitchFamily="34" charset="-122"/>
                <a:ea typeface="微软雅黑" panose="020B0503020204020204" pitchFamily="34" charset="-122"/>
              </a:rPr>
              <a:t>2</a:t>
            </a:r>
            <a:r>
              <a:rPr lang="en-US" altLang="zh-CN" sz="2000" b="1" dirty="0">
                <a:solidFill>
                  <a:srgbClr val="000099"/>
                </a:solidFill>
                <a:latin typeface="微软雅黑" panose="020B0503020204020204" pitchFamily="34" charset="-122"/>
                <a:ea typeface="微软雅黑" panose="020B0503020204020204" pitchFamily="34" charset="-122"/>
              </a:rPr>
              <a:t>，</a:t>
            </a:r>
            <a:r>
              <a:rPr lang="zh-CN" altLang="en-US" sz="2000" b="1" dirty="0">
                <a:solidFill>
                  <a:srgbClr val="000099"/>
                </a:solidFill>
                <a:latin typeface="微软雅黑" panose="020B0503020204020204" pitchFamily="34" charset="-122"/>
                <a:ea typeface="微软雅黑" panose="020B0503020204020204" pitchFamily="34" charset="-122"/>
              </a:rPr>
              <a:t>即            </a:t>
            </a:r>
            <a:r>
              <a:rPr lang="en-US" altLang="zh-CN" sz="2000" b="1" dirty="0">
                <a:solidFill>
                  <a:srgbClr val="000099"/>
                </a:solidFill>
                <a:latin typeface="微软雅黑" panose="020B0503020204020204" pitchFamily="34" charset="-122"/>
                <a:ea typeface="微软雅黑" panose="020B0503020204020204" pitchFamily="34" charset="-122"/>
              </a:rPr>
              <a:t>               来拟合数据，</a:t>
            </a:r>
            <a:r>
              <a:rPr lang="zh-CN" altLang="en-US" sz="2000" b="1" dirty="0">
                <a:solidFill>
                  <a:srgbClr val="000099"/>
                </a:solidFill>
                <a:latin typeface="微软雅黑" panose="020B0503020204020204" pitchFamily="34" charset="-122"/>
                <a:ea typeface="微软雅黑" panose="020B0503020204020204" pitchFamily="34" charset="-122"/>
              </a:rPr>
              <a:t>如中图所示，</a:t>
            </a:r>
            <a:r>
              <a:rPr lang="en-US" altLang="zh-CN" sz="2000" b="1" dirty="0">
                <a:solidFill>
                  <a:srgbClr val="000099"/>
                </a:solidFill>
                <a:latin typeface="微软雅黑" panose="020B0503020204020204" pitchFamily="34" charset="-122"/>
                <a:ea typeface="微软雅黑" panose="020B0503020204020204" pitchFamily="34" charset="-122"/>
              </a:rPr>
              <a:t>效果</a:t>
            </a:r>
            <a:r>
              <a:rPr lang="zh-CN" altLang="en-US" sz="2000" b="1" dirty="0">
                <a:solidFill>
                  <a:srgbClr val="000099"/>
                </a:solidFill>
                <a:latin typeface="微软雅黑" panose="020B0503020204020204" pitchFamily="34" charset="-122"/>
                <a:ea typeface="微软雅黑" panose="020B0503020204020204" pitchFamily="34" charset="-122"/>
              </a:rPr>
              <a:t>好多了。那么是否可以</a:t>
            </a:r>
            <a:r>
              <a:rPr lang="en-US" altLang="zh-CN" sz="2000" b="1" dirty="0">
                <a:solidFill>
                  <a:srgbClr val="000099"/>
                </a:solidFill>
                <a:latin typeface="微软雅黑" panose="020B0503020204020204" pitchFamily="34" charset="-122"/>
                <a:ea typeface="微软雅黑" panose="020B0503020204020204" pitchFamily="34" charset="-122"/>
              </a:rPr>
              <a:t>认为，</a:t>
            </a:r>
            <a:r>
              <a:rPr lang="zh-CN" altLang="en-US" sz="2000" b="1" dirty="0">
                <a:solidFill>
                  <a:srgbClr val="000099"/>
                </a:solidFill>
                <a:latin typeface="微软雅黑" panose="020B0503020204020204" pitchFamily="34" charset="-122"/>
                <a:ea typeface="微软雅黑" panose="020B0503020204020204" pitchFamily="34" charset="-122"/>
              </a:rPr>
              <a:t>对于非线性数据，采用的更高阶的模型，效果会更好呢？</a:t>
            </a:r>
            <a:r>
              <a:rPr lang="en-US" altLang="zh-CN" sz="2000" b="1" dirty="0">
                <a:solidFill>
                  <a:srgbClr val="000099"/>
                </a:solidFill>
                <a:latin typeface="微软雅黑" panose="020B0503020204020204" pitchFamily="34" charset="-122"/>
                <a:ea typeface="微软雅黑" panose="020B0503020204020204" pitchFamily="34" charset="-122"/>
              </a:rPr>
              <a:t>最右边的图像是使用一个五次多项式来拟合数据的结果。</a:t>
            </a:r>
            <a:r>
              <a:rPr lang="zh-CN" altLang="en-US" sz="2000" b="1" dirty="0">
                <a:solidFill>
                  <a:srgbClr val="000099"/>
                </a:solidFill>
                <a:latin typeface="微软雅黑" panose="020B0503020204020204" pitchFamily="34" charset="-122"/>
                <a:ea typeface="微软雅黑" panose="020B0503020204020204" pitchFamily="34" charset="-122"/>
              </a:rPr>
              <a:t>显然，尽管开起来每个数据都能够很好的拟合，但是，这个模型的应用效果不会好。</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
        <p:nvSpPr>
          <p:cNvPr id="94212" name="文本框 4"/>
          <p:cNvSpPr txBox="1"/>
          <p:nvPr/>
        </p:nvSpPr>
        <p:spPr>
          <a:xfrm>
            <a:off x="592138" y="3121025"/>
            <a:ext cx="7720012" cy="1014413"/>
          </a:xfrm>
          <a:prstGeom prst="rect">
            <a:avLst/>
          </a:prstGeom>
          <a:noFill/>
          <a:ln w="9525">
            <a:noFill/>
          </a:ln>
        </p:spPr>
        <p:txBody>
          <a:bodyPr wrap="square" anchor="t" anchorCtr="0">
            <a:spAutoFit/>
          </a:bodyPr>
          <a:p>
            <a:pPr>
              <a:lnSpc>
                <a:spcPct val="150000"/>
              </a:lnSpc>
              <a:buSzTx/>
            </a:pPr>
            <a:r>
              <a:rPr lang="en-US" altLang="zh-CN" sz="2000" b="1" dirty="0">
                <a:solidFill>
                  <a:srgbClr val="000099"/>
                </a:solidFill>
                <a:latin typeface="微软雅黑" panose="020B0503020204020204" pitchFamily="34" charset="-122"/>
                <a:ea typeface="微软雅黑" panose="020B0503020204020204" pitchFamily="34" charset="-122"/>
              </a:rPr>
              <a:t>最左边的图显示了</a:t>
            </a:r>
            <a:r>
              <a:rPr lang="zh-CN" altLang="en-US" sz="2000" b="1" dirty="0">
                <a:solidFill>
                  <a:srgbClr val="000099"/>
                </a:solidFill>
                <a:latin typeface="微软雅黑" panose="020B0503020204020204" pitchFamily="34" charset="-122"/>
                <a:ea typeface="微软雅黑" panose="020B0503020204020204" pitchFamily="34" charset="-122"/>
              </a:rPr>
              <a:t>用                  </a:t>
            </a:r>
            <a:r>
              <a:rPr lang="en-US" altLang="zh-CN" sz="2000" b="1" dirty="0">
                <a:solidFill>
                  <a:srgbClr val="000099"/>
                </a:solidFill>
                <a:latin typeface="微软雅黑" panose="020B0503020204020204" pitchFamily="34" charset="-122"/>
                <a:ea typeface="微软雅黑" panose="020B0503020204020204" pitchFamily="34" charset="-122"/>
              </a:rPr>
              <a:t>拟合数据集的结果。</a:t>
            </a:r>
            <a:r>
              <a:rPr lang="zh-CN" altLang="en-US" sz="2000" b="1" dirty="0">
                <a:solidFill>
                  <a:srgbClr val="000099"/>
                </a:solidFill>
                <a:latin typeface="微软雅黑" panose="020B0503020204020204" pitchFamily="34" charset="-122"/>
                <a:ea typeface="微软雅黑" panose="020B0503020204020204" pitchFamily="34" charset="-122"/>
              </a:rPr>
              <a:t>由于</a:t>
            </a:r>
            <a:r>
              <a:rPr lang="en-US" altLang="zh-CN" sz="2000" b="1" dirty="0">
                <a:solidFill>
                  <a:srgbClr val="000099"/>
                </a:solidFill>
                <a:latin typeface="微软雅黑" panose="020B0503020204020204" pitchFamily="34" charset="-122"/>
                <a:ea typeface="微软雅黑" panose="020B0503020204020204" pitchFamily="34" charset="-122"/>
              </a:rPr>
              <a:t>数据</a:t>
            </a:r>
            <a:r>
              <a:rPr lang="zh-CN" altLang="en-US" sz="2000" b="1" dirty="0">
                <a:solidFill>
                  <a:srgbClr val="000099"/>
                </a:solidFill>
                <a:latin typeface="微软雅黑" panose="020B0503020204020204" pitchFamily="34" charset="-122"/>
                <a:ea typeface="微软雅黑" panose="020B0503020204020204" pitchFamily="34" charset="-122"/>
              </a:rPr>
              <a:t>是非线性</a:t>
            </a:r>
            <a:r>
              <a:rPr lang="en-US" altLang="zh-CN" sz="2000" b="1" dirty="0">
                <a:solidFill>
                  <a:srgbClr val="000099"/>
                </a:solidFill>
                <a:latin typeface="微软雅黑" panose="020B0503020204020204" pitchFamily="34" charset="-122"/>
                <a:ea typeface="微软雅黑" panose="020B0503020204020204" pitchFamily="34" charset="-122"/>
              </a:rPr>
              <a:t>的，所以拟合不是很好。</a:t>
            </a:r>
            <a:endParaRPr lang="en-US" altLang="zh-CN" sz="2000" b="1" dirty="0">
              <a:solidFill>
                <a:srgbClr val="000099"/>
              </a:solidFill>
              <a:latin typeface="微软雅黑" panose="020B0503020204020204" pitchFamily="34" charset="-122"/>
              <a:ea typeface="微软雅黑" panose="020B0503020204020204" pitchFamily="34" charset="-122"/>
            </a:endParaRPr>
          </a:p>
        </p:txBody>
      </p:sp>
      <p:graphicFrame>
        <p:nvGraphicFramePr>
          <p:cNvPr id="94213" name="对象 6">
            <a:hlinkClick r:id="" action="ppaction://ole?verb="/>
          </p:cNvPr>
          <p:cNvGraphicFramePr>
            <a:graphicFrameLocks noChangeAspect="1"/>
          </p:cNvGraphicFramePr>
          <p:nvPr/>
        </p:nvGraphicFramePr>
        <p:xfrm>
          <a:off x="2973388" y="3236913"/>
          <a:ext cx="1325562" cy="384175"/>
        </p:xfrm>
        <a:graphic>
          <a:graphicData uri="http://schemas.openxmlformats.org/presentationml/2006/ole">
            <mc:AlternateContent xmlns:mc="http://schemas.openxmlformats.org/markup-compatibility/2006">
              <mc:Choice xmlns:v="urn:schemas-microsoft-com:vml" Requires="v">
                <p:oleObj spid="_x0000_s3094" name="" r:id="rId2" imgW="787400" imgH="228600" progId="Equation.KSEE3">
                  <p:embed/>
                </p:oleObj>
              </mc:Choice>
              <mc:Fallback>
                <p:oleObj name="" r:id="rId2" imgW="787400" imgH="228600" progId="Equation.KSEE3">
                  <p:embed/>
                  <p:pic>
                    <p:nvPicPr>
                      <p:cNvPr id="0" name="图片 3093"/>
                      <p:cNvPicPr/>
                      <p:nvPr/>
                    </p:nvPicPr>
                    <p:blipFill>
                      <a:blip r:embed="rId3"/>
                      <a:stretch>
                        <a:fillRect/>
                      </a:stretch>
                    </p:blipFill>
                    <p:spPr>
                      <a:xfrm>
                        <a:off x="2973388" y="3236913"/>
                        <a:ext cx="1325562" cy="384175"/>
                      </a:xfrm>
                      <a:prstGeom prst="rect">
                        <a:avLst/>
                      </a:prstGeom>
                      <a:noFill/>
                      <a:ln w="38100">
                        <a:noFill/>
                        <a:miter/>
                      </a:ln>
                    </p:spPr>
                  </p:pic>
                </p:oleObj>
              </mc:Fallback>
            </mc:AlternateContent>
          </a:graphicData>
        </a:graphic>
      </p:graphicFrame>
      <p:graphicFrame>
        <p:nvGraphicFramePr>
          <p:cNvPr id="94214" name="对象 7">
            <a:hlinkClick r:id="" action="ppaction://ole?verb="/>
          </p:cNvPr>
          <p:cNvGraphicFramePr>
            <a:graphicFrameLocks noChangeAspect="1"/>
          </p:cNvGraphicFramePr>
          <p:nvPr/>
        </p:nvGraphicFramePr>
        <p:xfrm>
          <a:off x="5297488" y="4246563"/>
          <a:ext cx="2030412" cy="406400"/>
        </p:xfrm>
        <a:graphic>
          <a:graphicData uri="http://schemas.openxmlformats.org/presentationml/2006/ole">
            <mc:AlternateContent xmlns:mc="http://schemas.openxmlformats.org/markup-compatibility/2006">
              <mc:Choice xmlns:v="urn:schemas-microsoft-com:vml" Requires="v">
                <p:oleObj spid="_x0000_s3095" name="" r:id="rId4" imgW="1206500" imgH="241300" progId="Equation.KSEE3">
                  <p:embed/>
                </p:oleObj>
              </mc:Choice>
              <mc:Fallback>
                <p:oleObj name="" r:id="rId4" imgW="1206500" imgH="241300" progId="Equation.KSEE3">
                  <p:embed/>
                  <p:pic>
                    <p:nvPicPr>
                      <p:cNvPr id="0" name="图片 3094"/>
                      <p:cNvPicPr/>
                      <p:nvPr/>
                    </p:nvPicPr>
                    <p:blipFill>
                      <a:blip r:embed="rId5"/>
                      <a:stretch>
                        <a:fillRect/>
                      </a:stretch>
                    </p:blipFill>
                    <p:spPr>
                      <a:xfrm>
                        <a:off x="5297488" y="4246563"/>
                        <a:ext cx="2030412" cy="40640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a:t>
            </a: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与逻辑回归</a:t>
            </a:r>
            <a:endPar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3" name="文本框 2"/>
          <p:cNvSpPr txBox="1"/>
          <p:nvPr/>
        </p:nvSpPr>
        <p:spPr>
          <a:xfrm>
            <a:off x="2809875" y="1665288"/>
            <a:ext cx="3028950" cy="1076325"/>
          </a:xfrm>
          <a:prstGeom prst="rect">
            <a:avLst/>
          </a:prstGeom>
          <a:noFill/>
        </p:spPr>
        <p:txBody>
          <a:bodyPr wrap="none" rtlCol="0" anchor="t">
            <a:spAutoFit/>
          </a:bodyPr>
          <a:p>
            <a:pPr marR="0" defTabSz="914400">
              <a:lnSpc>
                <a:spcPct val="200000"/>
              </a:lnSpc>
              <a:buClr>
                <a:srgbClr val="0000FF"/>
              </a:buClr>
              <a:buSzPct val="80000"/>
              <a:defRPr/>
            </a:pPr>
            <a:r>
              <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rPr>
              <a:t>最优化方法概述</a:t>
            </a:r>
            <a:endParaRPr lang="zh-CN" altLang="en-US" sz="3200" b="1" kern="0" noProof="1">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sym typeface="宋体" panose="02010600030101010101" pitchFamily="2" charset="-122"/>
            </a:endParaRPr>
          </a:p>
        </p:txBody>
      </p:sp>
      <p:cxnSp>
        <p:nvCxnSpPr>
          <p:cNvPr id="4" name="直接连接符 3"/>
          <p:cNvCxnSpPr/>
          <p:nvPr/>
        </p:nvCxnSpPr>
        <p:spPr>
          <a:xfrm>
            <a:off x="1370962" y="2741613"/>
            <a:ext cx="6073775" cy="0"/>
          </a:xfrm>
          <a:prstGeom prst="line">
            <a:avLst/>
          </a:prstGeom>
          <a:ln w="28575" cmpd="sng">
            <a:solidFill>
              <a:srgbClr val="000099"/>
            </a:solidFill>
            <a:prstDash val="solid"/>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文本框 1"/>
          <p:cNvSpPr txBox="1"/>
          <p:nvPr/>
        </p:nvSpPr>
        <p:spPr>
          <a:xfrm>
            <a:off x="415925" y="5183188"/>
            <a:ext cx="8189913" cy="1476375"/>
          </a:xfrm>
          <a:prstGeom prst="rect">
            <a:avLst/>
          </a:prstGeom>
          <a:noFill/>
          <a:ln w="9525">
            <a:noFill/>
          </a:ln>
        </p:spPr>
        <p:txBody>
          <a:bodyPr anchor="t" anchorCtr="0">
            <a:spAutoFit/>
          </a:bodyPr>
          <a:p>
            <a:pPr>
              <a:lnSpc>
                <a:spcPct val="150000"/>
              </a:lnSpc>
            </a:pPr>
            <a:r>
              <a:rPr lang="en-US" altLang="zh-CN" sz="2000" b="1" dirty="0">
                <a:solidFill>
                  <a:srgbClr val="000099"/>
                </a:solidFill>
                <a:latin typeface="微软雅黑" panose="020B0503020204020204" pitchFamily="34" charset="-122"/>
                <a:ea typeface="微软雅黑" panose="020B0503020204020204" pitchFamily="34" charset="-122"/>
              </a:rPr>
              <a:t>        </a:t>
            </a:r>
            <a:r>
              <a:rPr lang="zh-CN" altLang="zh-CN" sz="2000" b="1" dirty="0">
                <a:solidFill>
                  <a:srgbClr val="000099"/>
                </a:solidFill>
                <a:latin typeface="微软雅黑" panose="020B0503020204020204" pitchFamily="34" charset="-122"/>
                <a:ea typeface="微软雅黑" panose="020B0503020204020204" pitchFamily="34" charset="-122"/>
              </a:rPr>
              <a:t>现实生活中的很多数据不一定都能用线性模型描述。如上图所示，很明显直线非但不能很好的拟合所有数据点，而且误差非常大，但是一条类似二次函数的分段线性模型却能拟合地很好。</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6259" name="文本框 4"/>
          <p:cNvSpPr txBox="1"/>
          <p:nvPr/>
        </p:nvSpPr>
        <p:spPr>
          <a:xfrm>
            <a:off x="495300" y="733425"/>
            <a:ext cx="8153400" cy="1476375"/>
          </a:xfrm>
          <a:prstGeom prst="rect">
            <a:avLst/>
          </a:prstGeom>
          <a:noFill/>
          <a:ln w="9525">
            <a:noFill/>
          </a:ln>
        </p:spPr>
        <p:txBody>
          <a:bodyPr anchor="t" anchorCtr="0">
            <a:spAutoFit/>
          </a:bodyPr>
          <a:p>
            <a:pPr marL="342900" indent="-342900">
              <a:lnSpc>
                <a:spcPct val="150000"/>
              </a:lnSpc>
              <a:buClrTx/>
              <a:buSzTx/>
              <a:buFont typeface="Wingdings" panose="05000000000000000000" charset="0"/>
              <a:buChar char=""/>
            </a:pPr>
            <a:r>
              <a:rPr lang="zh-CN" altLang="en-US" sz="2000" b="1">
                <a:solidFill>
                  <a:srgbClr val="0070C0"/>
                </a:solidFill>
                <a:latin typeface="微软雅黑" panose="020B0503020204020204" pitchFamily="34" charset="-122"/>
                <a:ea typeface="微软雅黑" panose="020B0503020204020204" pitchFamily="34" charset="-122"/>
              </a:rPr>
              <a:t>Occam剃刀原则：如无必要，勿增实体。</a:t>
            </a:r>
            <a:endParaRPr lang="zh-CN" altLang="en-US" sz="2000" b="1">
              <a:solidFill>
                <a:srgbClr val="0070C0"/>
              </a:solidFill>
              <a:latin typeface="微软雅黑" panose="020B0503020204020204" pitchFamily="34" charset="-122"/>
              <a:ea typeface="微软雅黑" panose="020B0503020204020204" pitchFamily="34" charset="-122"/>
            </a:endParaRPr>
          </a:p>
          <a:p>
            <a:pPr marL="342900" indent="-342900">
              <a:lnSpc>
                <a:spcPct val="150000"/>
              </a:lnSpc>
              <a:buClrTx/>
              <a:buSzTx/>
              <a:buFont typeface="Wingdings" panose="05000000000000000000" charset="0"/>
              <a:buChar char=""/>
            </a:pPr>
            <a:r>
              <a:rPr lang="zh-CN" altLang="en-US" sz="2000" b="1">
                <a:solidFill>
                  <a:srgbClr val="0070C0"/>
                </a:solidFill>
                <a:latin typeface="微软雅黑" panose="020B0503020204020204" pitchFamily="34" charset="-122"/>
                <a:ea typeface="微软雅黑" panose="020B0503020204020204" pitchFamily="34" charset="-122"/>
              </a:rPr>
              <a:t>线性模型直观、易学习，识别速度快，识别结果易解释。</a:t>
            </a:r>
            <a:endParaRPr lang="zh-CN" altLang="en-US" sz="2000" b="1">
              <a:solidFill>
                <a:srgbClr val="0070C0"/>
              </a:solidFill>
              <a:latin typeface="微软雅黑" panose="020B0503020204020204" pitchFamily="34" charset="-122"/>
              <a:ea typeface="微软雅黑" panose="020B0503020204020204" pitchFamily="34" charset="-122"/>
            </a:endParaRPr>
          </a:p>
          <a:p>
            <a:pPr marL="342900" indent="-342900">
              <a:lnSpc>
                <a:spcPct val="150000"/>
              </a:lnSpc>
              <a:buClrTx/>
              <a:buSzTx/>
              <a:buFont typeface="Wingdings" panose="05000000000000000000" charset="0"/>
              <a:buChar char=""/>
            </a:pPr>
            <a:r>
              <a:rPr lang="zh-CN" altLang="en-US" sz="2000" b="1">
                <a:solidFill>
                  <a:srgbClr val="0070C0"/>
                </a:solidFill>
                <a:latin typeface="微软雅黑" panose="020B0503020204020204" pitchFamily="34" charset="-122"/>
                <a:ea typeface="微软雅黑" panose="020B0503020204020204" pitchFamily="34" charset="-122"/>
              </a:rPr>
              <a:t>许多强大的非线性模型是在线性模型的基础上建立起来的。</a:t>
            </a:r>
            <a:endParaRPr lang="zh-CN" altLang="en-US" sz="2000" b="1">
              <a:solidFill>
                <a:srgbClr val="0070C0"/>
              </a:solidFill>
              <a:latin typeface="微软雅黑" panose="020B0503020204020204" pitchFamily="34" charset="-122"/>
              <a:ea typeface="微软雅黑" panose="020B0503020204020204" pitchFamily="34" charset="-122"/>
            </a:endParaRPr>
          </a:p>
        </p:txBody>
      </p:sp>
      <p:pic>
        <p:nvPicPr>
          <p:cNvPr id="96260" name="图片 2"/>
          <p:cNvPicPr>
            <a:picLocks noChangeAspect="1"/>
          </p:cNvPicPr>
          <p:nvPr/>
        </p:nvPicPr>
        <p:blipFill>
          <a:blip r:embed="rId1"/>
          <a:stretch>
            <a:fillRect/>
          </a:stretch>
        </p:blipFill>
        <p:spPr>
          <a:xfrm>
            <a:off x="2117725" y="2209800"/>
            <a:ext cx="4445000" cy="3128963"/>
          </a:xfrm>
          <a:prstGeom prst="rect">
            <a:avLst/>
          </a:prstGeom>
          <a:noFill/>
          <a:ln w="9525">
            <a:noFill/>
          </a:ln>
        </p:spPr>
      </p:pic>
      <p:cxnSp>
        <p:nvCxnSpPr>
          <p:cNvPr id="4" name="直接连接符 3"/>
          <p:cNvCxnSpPr/>
          <p:nvPr/>
        </p:nvCxnSpPr>
        <p:spPr>
          <a:xfrm flipV="1">
            <a:off x="3216275" y="3930650"/>
            <a:ext cx="411163" cy="6381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3627438" y="3502025"/>
            <a:ext cx="403225" cy="42862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4022725" y="3309938"/>
            <a:ext cx="401638" cy="2032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4418013" y="3309938"/>
            <a:ext cx="425450" cy="158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845050" y="3319463"/>
            <a:ext cx="409575" cy="20796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文本框 1"/>
          <p:cNvSpPr txBox="1"/>
          <p:nvPr/>
        </p:nvSpPr>
        <p:spPr>
          <a:xfrm>
            <a:off x="550863" y="2141538"/>
            <a:ext cx="8189912" cy="3476625"/>
          </a:xfrm>
          <a:prstGeom prst="rect">
            <a:avLst/>
          </a:prstGeom>
          <a:noFill/>
          <a:ln w="9525">
            <a:noFill/>
          </a:ln>
        </p:spPr>
        <p:txBody>
          <a:bodyPr anchor="t" anchorCtr="0">
            <a:spAutoFit/>
          </a:bodyPr>
          <a:p>
            <a:pPr>
              <a:lnSpc>
                <a:spcPct val="200000"/>
              </a:lnSpc>
            </a:pPr>
            <a:r>
              <a:rPr lang="en-US" altLang="zh-CN" sz="2200" b="1" dirty="0">
                <a:solidFill>
                  <a:srgbClr val="000099"/>
                </a:solidFill>
                <a:latin typeface="微软雅黑" panose="020B0503020204020204" pitchFamily="34" charset="-122"/>
                <a:ea typeface="微软雅黑" panose="020B0503020204020204" pitchFamily="34" charset="-122"/>
              </a:rPr>
              <a:t>        </a:t>
            </a:r>
            <a:r>
              <a:rPr lang="zh-CN" altLang="zh-CN" sz="2200" b="1" dirty="0">
                <a:solidFill>
                  <a:srgbClr val="000099"/>
                </a:solidFill>
                <a:latin typeface="微软雅黑" panose="020B0503020204020204" pitchFamily="34" charset="-122"/>
                <a:ea typeface="微软雅黑" panose="020B0503020204020204" pitchFamily="34" charset="-122"/>
              </a:rPr>
              <a:t>为了解决在非线性模型中建立线性模型的问题，我们预测一个点的值时，选择与这个点相近的点而不是所有的点做线性回归。基于这个思想，便产生了</a:t>
            </a:r>
            <a:r>
              <a:rPr lang="zh-CN" altLang="zh-CN" sz="2200" b="1" dirty="0">
                <a:solidFill>
                  <a:srgbClr val="FF0000"/>
                </a:solidFill>
                <a:latin typeface="微软雅黑" panose="020B0503020204020204" pitchFamily="34" charset="-122"/>
                <a:ea typeface="微软雅黑" panose="020B0503020204020204" pitchFamily="34" charset="-122"/>
              </a:rPr>
              <a:t>局部加权线性回归</a:t>
            </a:r>
            <a:r>
              <a:rPr lang="zh-CN" altLang="zh-CN" sz="2200" b="1" dirty="0">
                <a:solidFill>
                  <a:srgbClr val="000099"/>
                </a:solidFill>
                <a:latin typeface="微软雅黑" panose="020B0503020204020204" pitchFamily="34" charset="-122"/>
                <a:ea typeface="微软雅黑" panose="020B0503020204020204" pitchFamily="34" charset="-122"/>
              </a:rPr>
              <a:t>算法。</a:t>
            </a:r>
            <a:endParaRPr lang="zh-CN" altLang="zh-CN" sz="2200" b="1" dirty="0">
              <a:solidFill>
                <a:srgbClr val="000099"/>
              </a:solidFill>
              <a:latin typeface="微软雅黑" panose="020B0503020204020204" pitchFamily="34" charset="-122"/>
              <a:ea typeface="微软雅黑" panose="020B0503020204020204" pitchFamily="34" charset="-122"/>
            </a:endParaRPr>
          </a:p>
          <a:p>
            <a:pPr>
              <a:lnSpc>
                <a:spcPct val="200000"/>
              </a:lnSpc>
            </a:pPr>
            <a:r>
              <a:rPr lang="zh-CN" altLang="zh-CN" sz="2200" b="1" dirty="0">
                <a:solidFill>
                  <a:srgbClr val="000099"/>
                </a:solidFill>
                <a:latin typeface="微软雅黑" panose="020B0503020204020204" pitchFamily="34" charset="-122"/>
                <a:ea typeface="微软雅黑" panose="020B0503020204020204" pitchFamily="34" charset="-122"/>
              </a:rPr>
              <a:t>       在这个算法中，</a:t>
            </a:r>
            <a:r>
              <a:rPr lang="zh-CN" altLang="zh-CN" sz="2200" b="1" dirty="0">
                <a:solidFill>
                  <a:srgbClr val="FF0000"/>
                </a:solidFill>
                <a:latin typeface="微软雅黑" panose="020B0503020204020204" pitchFamily="34" charset="-122"/>
                <a:ea typeface="微软雅黑" panose="020B0503020204020204" pitchFamily="34" charset="-122"/>
              </a:rPr>
              <a:t>离这个点越近的其他点，权重越大</a:t>
            </a:r>
            <a:r>
              <a:rPr lang="zh-CN" altLang="zh-CN" sz="2200" b="1" dirty="0">
                <a:solidFill>
                  <a:srgbClr val="000099"/>
                </a:solidFill>
                <a:latin typeface="微软雅黑" panose="020B0503020204020204" pitchFamily="34" charset="-122"/>
                <a:ea typeface="微软雅黑" panose="020B0503020204020204" pitchFamily="34" charset="-122"/>
              </a:rPr>
              <a:t>，对回归系数的贡献就越多。</a:t>
            </a:r>
            <a:endParaRPr lang="zh-CN" altLang="en-US" sz="2200" b="1" dirty="0">
              <a:solidFill>
                <a:srgbClr val="000099"/>
              </a:solidFill>
              <a:latin typeface="微软雅黑" panose="020B0503020204020204" pitchFamily="34" charset="-122"/>
              <a:ea typeface="微软雅黑" panose="020B0503020204020204" pitchFamily="34" charset="-122"/>
            </a:endParaRPr>
          </a:p>
        </p:txBody>
      </p:sp>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98307" name="文本框 3"/>
          <p:cNvSpPr txBox="1"/>
          <p:nvPr/>
        </p:nvSpPr>
        <p:spPr>
          <a:xfrm>
            <a:off x="527050" y="989013"/>
            <a:ext cx="8089900" cy="1154112"/>
          </a:xfrm>
          <a:prstGeom prst="rect">
            <a:avLst/>
          </a:prstGeom>
          <a:noFill/>
          <a:ln w="9525">
            <a:noFill/>
          </a:ln>
        </p:spPr>
        <p:txBody>
          <a:bodyPr anchor="t" anchorCtr="0">
            <a:spAutoFit/>
          </a:bodyPr>
          <a:p>
            <a:pPr>
              <a:lnSpc>
                <a:spcPct val="150000"/>
              </a:lnSpc>
            </a:pPr>
            <a:r>
              <a:rPr lang="zh-CN" altLang="zh-CN" sz="2400" b="1" dirty="0">
                <a:solidFill>
                  <a:srgbClr val="FF0000"/>
                </a:solidFill>
                <a:latin typeface="微软雅黑" panose="020B0503020204020204" pitchFamily="34" charset="-122"/>
                <a:ea typeface="微软雅黑" panose="020B0503020204020204" pitchFamily="34" charset="-122"/>
              </a:rPr>
              <a:t>局部加权线性回归算法</a:t>
            </a:r>
            <a:endParaRPr lang="zh-CN"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200" b="1" dirty="0">
                <a:solidFill>
                  <a:srgbClr val="FF0000"/>
                </a:solidFill>
                <a:latin typeface="微软雅黑" panose="020B0503020204020204" pitchFamily="34" charset="-122"/>
                <a:ea typeface="微软雅黑" panose="020B0503020204020204" pitchFamily="34" charset="-122"/>
              </a:rPr>
              <a:t>(Locally Weighted Linear Regression Algorithm,LWLR)</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0354" name="文本框 3"/>
          <p:cNvSpPr txBox="1"/>
          <p:nvPr/>
        </p:nvSpPr>
        <p:spPr>
          <a:xfrm>
            <a:off x="527050" y="989013"/>
            <a:ext cx="3595688" cy="646112"/>
          </a:xfrm>
          <a:prstGeom prst="rect">
            <a:avLst/>
          </a:prstGeom>
          <a:noFill/>
          <a:ln w="9525">
            <a:noFill/>
          </a:ln>
        </p:spPr>
        <p:txBody>
          <a:bodyPr wrap="square" anchor="t" anchorCtr="0">
            <a:spAutoFit/>
          </a:bodyPr>
          <a:p>
            <a:pPr>
              <a:lnSpc>
                <a:spcPct val="150000"/>
              </a:lnSpc>
            </a:pPr>
            <a:r>
              <a:rPr lang="zh-CN" altLang="zh-CN" sz="2400" b="1" dirty="0">
                <a:solidFill>
                  <a:srgbClr val="FF0000"/>
                </a:solidFill>
                <a:latin typeface="微软雅黑" panose="020B0503020204020204" pitchFamily="34" charset="-122"/>
                <a:ea typeface="微软雅黑" panose="020B0503020204020204" pitchFamily="34" charset="-122"/>
              </a:rPr>
              <a:t>局部加权线性回归算法</a:t>
            </a:r>
            <a:endParaRPr lang="en-US" altLang="zh-CN" sz="2200" b="1" dirty="0">
              <a:solidFill>
                <a:srgbClr val="FF0000"/>
              </a:solidFill>
              <a:latin typeface="微软雅黑" panose="020B0503020204020204" pitchFamily="34" charset="-122"/>
              <a:ea typeface="微软雅黑" panose="020B0503020204020204" pitchFamily="34" charset="-122"/>
            </a:endParaRPr>
          </a:p>
        </p:txBody>
      </p:sp>
      <p:sp>
        <p:nvSpPr>
          <p:cNvPr id="24582" name="Rectangle 3"/>
          <p:cNvSpPr txBox="1">
            <a:spLocks noChangeArrowheads="1"/>
          </p:cNvSpPr>
          <p:nvPr/>
        </p:nvSpPr>
        <p:spPr bwMode="auto">
          <a:xfrm>
            <a:off x="492125" y="1941513"/>
            <a:ext cx="2003425" cy="630238"/>
          </a:xfrm>
          <a:prstGeom prst="rect">
            <a:avLst/>
          </a:prstGeom>
          <a:noFill/>
          <a:ln w="9525">
            <a:noFill/>
            <a:miter lim="800000"/>
          </a:ln>
        </p:spPr>
        <p:txBody>
          <a:bodyPr/>
          <a:p>
            <a:pPr marL="171450" marR="0" indent="-171450" defTabSz="914400">
              <a:lnSpc>
                <a:spcPct val="125000"/>
              </a:lnSpc>
              <a:spcBef>
                <a:spcPts val="750"/>
              </a:spcBef>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目标函数：</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9" name="Rectangle 3"/>
          <p:cNvSpPr txBox="1">
            <a:spLocks noChangeArrowheads="1"/>
          </p:cNvSpPr>
          <p:nvPr/>
        </p:nvSpPr>
        <p:spPr bwMode="auto">
          <a:xfrm>
            <a:off x="552450" y="3760788"/>
            <a:ext cx="6799263" cy="630238"/>
          </a:xfrm>
          <a:prstGeom prst="rect">
            <a:avLst/>
          </a:prstGeom>
          <a:noFill/>
          <a:ln w="9525">
            <a:noFill/>
            <a:miter lim="800000"/>
          </a:ln>
        </p:spPr>
        <p:txBody>
          <a:bodyPr/>
          <a:p>
            <a:pPr marL="171450" marR="0" indent="-171450" defTabSz="914400">
              <a:lnSpc>
                <a:spcPct val="125000"/>
              </a:lnSpc>
              <a:spcBef>
                <a:spcPts val="750"/>
              </a:spcBef>
              <a:buClr>
                <a:srgbClr val="000099"/>
              </a:buClr>
              <a:buSzPct val="80000"/>
              <a:buFont typeface="Wingdings" panose="05000000000000000000" pitchFamily="2" charset="2"/>
              <a:buChar char="u"/>
              <a:defRPr/>
            </a:pPr>
            <a:r>
              <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学习算法（梯度下降算法）：</a:t>
            </a:r>
            <a:endParaRPr kumimoji="0" lang="zh-CN" altLang="en-US" sz="2400" b="1" kern="120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00357" name="矩形 14"/>
          <p:cNvSpPr/>
          <p:nvPr/>
        </p:nvSpPr>
        <p:spPr>
          <a:xfrm>
            <a:off x="227013" y="5434013"/>
            <a:ext cx="647700" cy="368300"/>
          </a:xfrm>
          <a:prstGeom prst="rect">
            <a:avLst/>
          </a:prstGeom>
          <a:noFill/>
          <a:ln w="9525">
            <a:noFill/>
          </a:ln>
        </p:spPr>
        <p:txBody>
          <a:bodyPr wrap="none" anchor="t" anchorCtr="0">
            <a:spAutoFit/>
          </a:bodyPr>
          <a:p>
            <a:r>
              <a:rPr lang="zh-CN" altLang="en-US" b="1" dirty="0">
                <a:solidFill>
                  <a:srgbClr val="C00000"/>
                </a:solidFill>
                <a:latin typeface="微软雅黑" panose="020B0503020204020204" pitchFamily="34" charset="-122"/>
                <a:ea typeface="微软雅黑" panose="020B0503020204020204" pitchFamily="34" charset="-122"/>
              </a:rPr>
              <a:t>即：</a:t>
            </a:r>
            <a:endParaRPr lang="zh-CN" altLang="en-US" b="1" dirty="0">
              <a:solidFill>
                <a:srgbClr val="C00000"/>
              </a:solidFill>
              <a:latin typeface="微软雅黑" panose="020B0503020204020204" pitchFamily="34" charset="-122"/>
              <a:ea typeface="微软雅黑" panose="020B0503020204020204" pitchFamily="34" charset="-122"/>
            </a:endParaRPr>
          </a:p>
        </p:txBody>
      </p:sp>
      <p:graphicFrame>
        <p:nvGraphicFramePr>
          <p:cNvPr id="100358" name="对象 2">
            <a:hlinkClick r:id="" action="ppaction://ole?verb="/>
          </p:cNvPr>
          <p:cNvGraphicFramePr>
            <a:graphicFrameLocks noChangeAspect="1"/>
          </p:cNvGraphicFramePr>
          <p:nvPr/>
        </p:nvGraphicFramePr>
        <p:xfrm>
          <a:off x="2495550" y="1836738"/>
          <a:ext cx="3659188" cy="839787"/>
        </p:xfrm>
        <a:graphic>
          <a:graphicData uri="http://schemas.openxmlformats.org/presentationml/2006/ole">
            <mc:AlternateContent xmlns:mc="http://schemas.openxmlformats.org/markup-compatibility/2006">
              <mc:Choice xmlns:v="urn:schemas-microsoft-com:vml" Requires="v">
                <p:oleObj spid="_x0000_s3096" name="" r:id="rId1" imgW="1879600" imgH="431800" progId="Equation.KSEE3">
                  <p:embed/>
                </p:oleObj>
              </mc:Choice>
              <mc:Fallback>
                <p:oleObj name="" r:id="rId1" imgW="1879600" imgH="431800" progId="Equation.KSEE3">
                  <p:embed/>
                  <p:pic>
                    <p:nvPicPr>
                      <p:cNvPr id="0" name="图片 3095"/>
                      <p:cNvPicPr/>
                      <p:nvPr/>
                    </p:nvPicPr>
                    <p:blipFill>
                      <a:blip r:embed="rId2"/>
                      <a:stretch>
                        <a:fillRect/>
                      </a:stretch>
                    </p:blipFill>
                    <p:spPr>
                      <a:xfrm>
                        <a:off x="2495550" y="1836738"/>
                        <a:ext cx="3659188" cy="839787"/>
                      </a:xfrm>
                      <a:prstGeom prst="rect">
                        <a:avLst/>
                      </a:prstGeom>
                      <a:noFill/>
                      <a:ln w="38100">
                        <a:noFill/>
                        <a:miter/>
                      </a:ln>
                    </p:spPr>
                  </p:pic>
                </p:oleObj>
              </mc:Fallback>
            </mc:AlternateContent>
          </a:graphicData>
        </a:graphic>
      </p:graphicFrame>
      <p:sp>
        <p:nvSpPr>
          <p:cNvPr id="4" name="文本框 3"/>
          <p:cNvSpPr txBox="1"/>
          <p:nvPr/>
        </p:nvSpPr>
        <p:spPr>
          <a:xfrm>
            <a:off x="1249363" y="2976563"/>
            <a:ext cx="1096963" cy="460375"/>
          </a:xfrm>
          <a:prstGeom prst="rect">
            <a:avLst/>
          </a:prstGeom>
          <a:noFill/>
        </p:spPr>
        <p:txBody>
          <a:bodyPr wrap="none" rtlCol="0" anchor="t">
            <a:spAutoFit/>
          </a:bodyPr>
          <a:p>
            <a:r>
              <a:rPr lang="zh-CN" altLang="en-US" sz="2400" b="1"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sym typeface="+mn-ea"/>
              </a:rPr>
              <a:t>其中：</a:t>
            </a:r>
            <a:endParaRPr lang="zh-CN" altLang="en-US" sz="2400" b="1"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graphicFrame>
        <p:nvGraphicFramePr>
          <p:cNvPr id="100360" name="对象 8">
            <a:hlinkClick r:id="" action="ppaction://ole?verb="/>
          </p:cNvPr>
          <p:cNvGraphicFramePr>
            <a:graphicFrameLocks noChangeAspect="1"/>
          </p:cNvGraphicFramePr>
          <p:nvPr/>
        </p:nvGraphicFramePr>
        <p:xfrm>
          <a:off x="2271713" y="2738438"/>
          <a:ext cx="3157537" cy="935037"/>
        </p:xfrm>
        <a:graphic>
          <a:graphicData uri="http://schemas.openxmlformats.org/presentationml/2006/ole">
            <mc:AlternateContent xmlns:mc="http://schemas.openxmlformats.org/markup-compatibility/2006">
              <mc:Choice xmlns:v="urn:schemas-microsoft-com:vml" Requires="v">
                <p:oleObj spid="_x0000_s3097" name="" r:id="rId3" imgW="1333500" imgH="393700" progId="Equation.KSEE3">
                  <p:embed/>
                </p:oleObj>
              </mc:Choice>
              <mc:Fallback>
                <p:oleObj name="" r:id="rId3" imgW="1333500" imgH="393700" progId="Equation.KSEE3">
                  <p:embed/>
                  <p:pic>
                    <p:nvPicPr>
                      <p:cNvPr id="0" name="图片 3096"/>
                      <p:cNvPicPr/>
                      <p:nvPr/>
                    </p:nvPicPr>
                    <p:blipFill>
                      <a:blip r:embed="rId4"/>
                      <a:stretch>
                        <a:fillRect/>
                      </a:stretch>
                    </p:blipFill>
                    <p:spPr>
                      <a:xfrm>
                        <a:off x="2271713" y="2738438"/>
                        <a:ext cx="3157537" cy="935037"/>
                      </a:xfrm>
                      <a:prstGeom prst="rect">
                        <a:avLst/>
                      </a:prstGeom>
                      <a:noFill/>
                      <a:ln w="38100">
                        <a:noFill/>
                        <a:miter/>
                      </a:ln>
                    </p:spPr>
                  </p:pic>
                </p:oleObj>
              </mc:Fallback>
            </mc:AlternateContent>
          </a:graphicData>
        </a:graphic>
      </p:graphicFrame>
      <p:graphicFrame>
        <p:nvGraphicFramePr>
          <p:cNvPr id="100361" name="对象 5">
            <a:hlinkClick r:id="" action="ppaction://ole?verb="/>
          </p:cNvPr>
          <p:cNvGraphicFramePr>
            <a:graphicFrameLocks noChangeAspect="1"/>
          </p:cNvGraphicFramePr>
          <p:nvPr/>
        </p:nvGraphicFramePr>
        <p:xfrm>
          <a:off x="1184275" y="4495800"/>
          <a:ext cx="3238500" cy="879475"/>
        </p:xfrm>
        <a:graphic>
          <a:graphicData uri="http://schemas.openxmlformats.org/presentationml/2006/ole">
            <mc:AlternateContent xmlns:mc="http://schemas.openxmlformats.org/markup-compatibility/2006">
              <mc:Choice xmlns:v="urn:schemas-microsoft-com:vml" Requires="v">
                <p:oleObj spid="_x0000_s3098" name="" r:id="rId5" imgW="1498600" imgH="405765" progId="Equation.KSEE3">
                  <p:embed/>
                </p:oleObj>
              </mc:Choice>
              <mc:Fallback>
                <p:oleObj name="" r:id="rId5" imgW="1498600" imgH="405765" progId="Equation.KSEE3">
                  <p:embed/>
                  <p:pic>
                    <p:nvPicPr>
                      <p:cNvPr id="0" name="图片 3097"/>
                      <p:cNvPicPr/>
                      <p:nvPr/>
                    </p:nvPicPr>
                    <p:blipFill>
                      <a:blip r:embed="rId6"/>
                      <a:stretch>
                        <a:fillRect/>
                      </a:stretch>
                    </p:blipFill>
                    <p:spPr>
                      <a:xfrm>
                        <a:off x="1184275" y="4495800"/>
                        <a:ext cx="3238500" cy="879475"/>
                      </a:xfrm>
                      <a:prstGeom prst="rect">
                        <a:avLst/>
                      </a:prstGeom>
                      <a:noFill/>
                      <a:ln w="38100">
                        <a:noFill/>
                        <a:miter/>
                      </a:ln>
                    </p:spPr>
                  </p:pic>
                </p:oleObj>
              </mc:Fallback>
            </mc:AlternateContent>
          </a:graphicData>
        </a:graphic>
      </p:graphicFrame>
      <p:graphicFrame>
        <p:nvGraphicFramePr>
          <p:cNvPr id="100362" name="对象 2">
            <a:hlinkClick r:id="" action="ppaction://ole?verb="/>
          </p:cNvPr>
          <p:cNvGraphicFramePr>
            <a:graphicFrameLocks noChangeAspect="1"/>
          </p:cNvGraphicFramePr>
          <p:nvPr/>
        </p:nvGraphicFramePr>
        <p:xfrm>
          <a:off x="874713" y="5584825"/>
          <a:ext cx="3165475" cy="723900"/>
        </p:xfrm>
        <a:graphic>
          <a:graphicData uri="http://schemas.openxmlformats.org/presentationml/2006/ole">
            <mc:AlternateContent xmlns:mc="http://schemas.openxmlformats.org/markup-compatibility/2006">
              <mc:Choice xmlns:v="urn:schemas-microsoft-com:vml" Requires="v">
                <p:oleObj spid="_x0000_s3099" name="" r:id="rId7" imgW="1333500" imgH="304800" progId="Equation.KSEE3">
                  <p:embed/>
                </p:oleObj>
              </mc:Choice>
              <mc:Fallback>
                <p:oleObj name="" r:id="rId7" imgW="1333500" imgH="304800" progId="Equation.KSEE3">
                  <p:embed/>
                  <p:pic>
                    <p:nvPicPr>
                      <p:cNvPr id="0" name="图片 3098"/>
                      <p:cNvPicPr/>
                      <p:nvPr/>
                    </p:nvPicPr>
                    <p:blipFill>
                      <a:blip r:embed="rId8"/>
                      <a:stretch>
                        <a:fillRect/>
                      </a:stretch>
                    </p:blipFill>
                    <p:spPr>
                      <a:xfrm>
                        <a:off x="874713" y="5584825"/>
                        <a:ext cx="3165475" cy="723900"/>
                      </a:xfrm>
                      <a:prstGeom prst="rect">
                        <a:avLst/>
                      </a:prstGeom>
                      <a:noFill/>
                      <a:ln w="38100">
                        <a:noFill/>
                        <a:miter/>
                      </a:ln>
                    </p:spPr>
                  </p:pic>
                </p:oleObj>
              </mc:Fallback>
            </mc:AlternateContent>
          </a:graphicData>
        </a:graphic>
      </p:graphicFrame>
      <p:sp>
        <p:nvSpPr>
          <p:cNvPr id="100363" name="文本框 6"/>
          <p:cNvSpPr txBox="1"/>
          <p:nvPr/>
        </p:nvSpPr>
        <p:spPr>
          <a:xfrm>
            <a:off x="5105400" y="669925"/>
            <a:ext cx="4087813" cy="1014413"/>
          </a:xfrm>
          <a:prstGeom prst="rect">
            <a:avLst/>
          </a:prstGeom>
          <a:noFill/>
          <a:ln w="9525">
            <a:noFill/>
          </a:ln>
        </p:spPr>
        <p:txBody>
          <a:bodyPr wrap="square" anchor="t" anchorCtr="0">
            <a:spAutoFit/>
          </a:bodyPr>
          <a:p>
            <a:pPr>
              <a:lnSpc>
                <a:spcPct val="150000"/>
              </a:lnSpc>
            </a:pPr>
            <a:r>
              <a:rPr lang="zh-CN" altLang="en-US" sz="2000" b="1" dirty="0">
                <a:solidFill>
                  <a:srgbClr val="00B050"/>
                </a:solidFill>
                <a:latin typeface="微软雅黑" panose="020B0503020204020204" pitchFamily="34" charset="-122"/>
                <a:ea typeface="微软雅黑" panose="020B0503020204020204" pitchFamily="34" charset="-122"/>
              </a:rPr>
              <a:t>此处 </a:t>
            </a:r>
            <a:r>
              <a:rPr lang="en-US" altLang="zh-CN" sz="2000" b="1" i="1" dirty="0">
                <a:solidFill>
                  <a:srgbClr val="00B050"/>
                </a:solidFill>
                <a:latin typeface="微软雅黑" panose="020B0503020204020204" pitchFamily="34" charset="-122"/>
                <a:ea typeface="微软雅黑" panose="020B0503020204020204" pitchFamily="34" charset="-122"/>
              </a:rPr>
              <a:t>    </a:t>
            </a:r>
            <a:r>
              <a:rPr lang="zh-CN" altLang="en-US" sz="2000" b="1" dirty="0">
                <a:solidFill>
                  <a:srgbClr val="00B050"/>
                </a:solidFill>
                <a:latin typeface="微软雅黑" panose="020B0503020204020204" pitchFamily="34" charset="-122"/>
                <a:ea typeface="微软雅黑" panose="020B0503020204020204" pitchFamily="34" charset="-122"/>
              </a:rPr>
              <a:t>还是回归系数，</a:t>
            </a:r>
            <a:r>
              <a:rPr lang="en-US" altLang="zh-CN" sz="2000" b="1" i="1" dirty="0">
                <a:solidFill>
                  <a:srgbClr val="00B050"/>
                </a:solidFill>
                <a:latin typeface="微软雅黑" panose="020B0503020204020204" pitchFamily="34" charset="-122"/>
                <a:ea typeface="微软雅黑" panose="020B0503020204020204" pitchFamily="34" charset="-122"/>
              </a:rPr>
              <a:t>W </a:t>
            </a:r>
            <a:r>
              <a:rPr lang="zh-CN" altLang="en-US" sz="2000" b="1" dirty="0">
                <a:solidFill>
                  <a:srgbClr val="00B050"/>
                </a:solidFill>
                <a:latin typeface="微软雅黑" panose="020B0503020204020204" pitchFamily="34" charset="-122"/>
                <a:ea typeface="微软雅黑" panose="020B0503020204020204" pitchFamily="34" charset="-122"/>
              </a:rPr>
              <a:t>是用来给每个样本数据点赋予权重的矩阵。</a:t>
            </a:r>
            <a:endParaRPr lang="zh-CN" altLang="en-US" sz="2000" b="1" dirty="0">
              <a:solidFill>
                <a:srgbClr val="00B050"/>
              </a:solidFill>
              <a:latin typeface="微软雅黑" panose="020B0503020204020204" pitchFamily="34" charset="-122"/>
              <a:ea typeface="微软雅黑" panose="020B0503020204020204" pitchFamily="34" charset="-122"/>
            </a:endParaRPr>
          </a:p>
        </p:txBody>
      </p:sp>
      <p:graphicFrame>
        <p:nvGraphicFramePr>
          <p:cNvPr id="100364" name="Object 5">
            <a:hlinkClick r:id="" action="ppaction://ole?verb="/>
          </p:cNvPr>
          <p:cNvGraphicFramePr>
            <a:graphicFrameLocks noChangeAspect="1"/>
          </p:cNvGraphicFramePr>
          <p:nvPr/>
        </p:nvGraphicFramePr>
        <p:xfrm>
          <a:off x="5599113" y="725488"/>
          <a:ext cx="773112" cy="479425"/>
        </p:xfrm>
        <a:graphic>
          <a:graphicData uri="http://schemas.openxmlformats.org/presentationml/2006/ole">
            <mc:AlternateContent xmlns:mc="http://schemas.openxmlformats.org/markup-compatibility/2006">
              <mc:Choice xmlns:v="urn:schemas-microsoft-com:vml" Requires="v">
                <p:oleObj spid="_x0000_s3100" name="" r:id="rId9" imgW="165100" imgH="190500" progId="Equation.KSEE3">
                  <p:embed/>
                </p:oleObj>
              </mc:Choice>
              <mc:Fallback>
                <p:oleObj name="" r:id="rId9" imgW="165100" imgH="190500" progId="Equation.KSEE3">
                  <p:embed/>
                  <p:pic>
                    <p:nvPicPr>
                      <p:cNvPr id="0" name="图片 3099"/>
                      <p:cNvPicPr/>
                      <p:nvPr/>
                    </p:nvPicPr>
                    <p:blipFill>
                      <a:blip r:embed="rId10"/>
                      <a:stretch>
                        <a:fillRect/>
                      </a:stretch>
                    </p:blipFill>
                    <p:spPr>
                      <a:xfrm>
                        <a:off x="5599113" y="725488"/>
                        <a:ext cx="773112" cy="479425"/>
                      </a:xfrm>
                      <a:prstGeom prst="rect">
                        <a:avLst/>
                      </a:prstGeom>
                      <a:noFill/>
                      <a:ln w="38100">
                        <a:noFill/>
                        <a:miter/>
                      </a:ln>
                    </p:spPr>
                  </p:pic>
                </p:oleObj>
              </mc:Fallback>
            </mc:AlternateContent>
          </a:graphicData>
        </a:graphic>
      </p:graphicFrame>
      <p:cxnSp>
        <p:nvCxnSpPr>
          <p:cNvPr id="8" name="直接箭头连接符 7"/>
          <p:cNvCxnSpPr>
            <a:stCxn id="100358" idx="0"/>
            <a:endCxn id="100363" idx="1"/>
          </p:cNvCxnSpPr>
          <p:nvPr/>
        </p:nvCxnSpPr>
        <p:spPr>
          <a:xfrm flipV="1">
            <a:off x="4324350" y="1176338"/>
            <a:ext cx="781050" cy="660400"/>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429250" y="1203325"/>
            <a:ext cx="1825625" cy="40481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367" name="TextBox 7"/>
          <p:cNvSpPr txBox="1"/>
          <p:nvPr/>
        </p:nvSpPr>
        <p:spPr>
          <a:xfrm>
            <a:off x="6370638" y="1941513"/>
            <a:ext cx="2559050" cy="646112"/>
          </a:xfrm>
          <a:prstGeom prst="rect">
            <a:avLst/>
          </a:prstGeom>
          <a:noFill/>
          <a:ln w="9525">
            <a:noFill/>
          </a:ln>
        </p:spPr>
        <p:txBody>
          <a:bodyPr wrap="square" anchor="t" anchorCtr="0">
            <a:spAutoFit/>
          </a:bodyPr>
          <a:p>
            <a:r>
              <a:rPr lang="zh-CN" altLang="en-US" dirty="0">
                <a:solidFill>
                  <a:srgbClr val="000099"/>
                </a:solidFill>
                <a:latin typeface="微软雅黑" panose="020B0503020204020204" pitchFamily="34" charset="-122"/>
                <a:ea typeface="微软雅黑" panose="020B0503020204020204" pitchFamily="34" charset="-122"/>
              </a:rPr>
              <a:t>依据各个训练样本与测试样本点之间的距离</a:t>
            </a:r>
            <a:endParaRPr lang="zh-CN" altLang="en-US" dirty="0">
              <a:solidFill>
                <a:srgbClr val="000099"/>
              </a:solidFill>
              <a:latin typeface="微软雅黑" panose="020B0503020204020204" pitchFamily="34" charset="-122"/>
              <a:ea typeface="微软雅黑" panose="020B0503020204020204" pitchFamily="34" charset="-122"/>
            </a:endParaRPr>
          </a:p>
        </p:txBody>
      </p:sp>
      <p:cxnSp>
        <p:nvCxnSpPr>
          <p:cNvPr id="11" name="直接箭头连接符 10"/>
          <p:cNvCxnSpPr>
            <a:stCxn id="100367" idx="0"/>
            <a:endCxn id="10" idx="2"/>
          </p:cNvCxnSpPr>
          <p:nvPr/>
        </p:nvCxnSpPr>
        <p:spPr>
          <a:xfrm flipH="1" flipV="1">
            <a:off x="6343650" y="1608138"/>
            <a:ext cx="1308100" cy="3333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0369" name="文本框 11"/>
          <p:cNvSpPr txBox="1"/>
          <p:nvPr/>
        </p:nvSpPr>
        <p:spPr>
          <a:xfrm>
            <a:off x="5697538" y="3122613"/>
            <a:ext cx="3233737" cy="1322387"/>
          </a:xfrm>
          <a:prstGeom prst="rect">
            <a:avLst/>
          </a:prstGeom>
          <a:noFill/>
          <a:ln w="9525">
            <a:noFill/>
          </a:ln>
        </p:spPr>
        <p:txBody>
          <a:bodyPr wrap="square" anchor="t" anchorCtr="0">
            <a:spAutoFit/>
          </a:bodyPr>
          <a:p>
            <a:pPr>
              <a:buSzTx/>
            </a:pPr>
            <a:r>
              <a:rPr lang="zh-CN" altLang="en-US" sz="2000" b="1" dirty="0">
                <a:solidFill>
                  <a:srgbClr val="00B050"/>
                </a:solidFill>
                <a:latin typeface="微软雅黑" panose="020B0503020204020204" pitchFamily="34" charset="-122"/>
                <a:ea typeface="微软雅黑" panose="020B0503020204020204" pitchFamily="34" charset="-122"/>
              </a:rPr>
              <a:t>LWLR使用“核”来对附近的点赋予更高的权重。核的类型可以自选，最常用的是</a:t>
            </a:r>
            <a:r>
              <a:rPr lang="zh-CN" altLang="en-US" sz="2000" b="1" dirty="0">
                <a:solidFill>
                  <a:srgbClr val="FF0000"/>
                </a:solidFill>
                <a:latin typeface="微软雅黑" panose="020B0503020204020204" pitchFamily="34" charset="-122"/>
                <a:ea typeface="微软雅黑" panose="020B0503020204020204" pitchFamily="34" charset="-122"/>
              </a:rPr>
              <a:t>高斯核</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cxnSp>
        <p:nvCxnSpPr>
          <p:cNvPr id="13" name="直接箭头连接符 12"/>
          <p:cNvCxnSpPr>
            <a:stCxn id="100367" idx="0"/>
            <a:endCxn id="10" idx="2"/>
          </p:cNvCxnSpPr>
          <p:nvPr/>
        </p:nvCxnSpPr>
        <p:spPr>
          <a:xfrm>
            <a:off x="5033963" y="3633788"/>
            <a:ext cx="663575" cy="3016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4829175" y="2879725"/>
            <a:ext cx="276225" cy="2428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0372" name="TextBox 12"/>
          <p:cNvSpPr txBox="1"/>
          <p:nvPr/>
        </p:nvSpPr>
        <p:spPr>
          <a:xfrm>
            <a:off x="5972175" y="2754313"/>
            <a:ext cx="1379538" cy="368300"/>
          </a:xfrm>
          <a:prstGeom prst="rect">
            <a:avLst/>
          </a:prstGeom>
          <a:noFill/>
          <a:ln w="9525">
            <a:noFill/>
          </a:ln>
        </p:spPr>
        <p:txBody>
          <a:bodyPr wrap="square" anchor="t" anchorCtr="0">
            <a:spAutoFit/>
          </a:bodyPr>
          <a:p>
            <a:r>
              <a:rPr lang="zh-CN" altLang="en-US" dirty="0">
                <a:solidFill>
                  <a:srgbClr val="000099"/>
                </a:solidFill>
                <a:latin typeface="微软雅黑" panose="020B0503020204020204" pitchFamily="34" charset="-122"/>
                <a:ea typeface="微软雅黑" panose="020B0503020204020204" pitchFamily="34" charset="-122"/>
              </a:rPr>
              <a:t>测试样本点</a:t>
            </a:r>
            <a:endParaRPr lang="zh-CN" altLang="en-US" dirty="0">
              <a:solidFill>
                <a:srgbClr val="000099"/>
              </a:solidFill>
              <a:latin typeface="微软雅黑" panose="020B0503020204020204" pitchFamily="34" charset="-122"/>
              <a:ea typeface="微软雅黑" panose="020B0503020204020204" pitchFamily="34" charset="-122"/>
            </a:endParaRPr>
          </a:p>
        </p:txBody>
      </p:sp>
      <p:cxnSp>
        <p:nvCxnSpPr>
          <p:cNvPr id="16" name="直接箭头连接符 15"/>
          <p:cNvCxnSpPr>
            <a:stCxn id="100372" idx="1"/>
            <a:endCxn id="10" idx="2"/>
          </p:cNvCxnSpPr>
          <p:nvPr/>
        </p:nvCxnSpPr>
        <p:spPr>
          <a:xfrm flipH="1">
            <a:off x="5145088" y="2938463"/>
            <a:ext cx="827088" cy="492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0374" name="Picture 8" descr="http://images2015.cnblogs.com/blog/1000579/201608/1000579-20160813072900484-1078990251.png"/>
          <p:cNvPicPr>
            <a:picLocks noChangeAspect="1"/>
          </p:cNvPicPr>
          <p:nvPr/>
        </p:nvPicPr>
        <p:blipFill>
          <a:blip r:embed="rId11"/>
          <a:stretch>
            <a:fillRect/>
          </a:stretch>
        </p:blipFill>
        <p:spPr>
          <a:xfrm>
            <a:off x="5811838" y="4522788"/>
            <a:ext cx="2828925" cy="219075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2402" name="文本框 1"/>
          <p:cNvSpPr txBox="1"/>
          <p:nvPr/>
        </p:nvSpPr>
        <p:spPr>
          <a:xfrm>
            <a:off x="393700" y="906463"/>
            <a:ext cx="8356600" cy="4832350"/>
          </a:xfrm>
          <a:prstGeom prst="rect">
            <a:avLst/>
          </a:prstGeom>
          <a:noFill/>
          <a:ln w="9525">
            <a:noFill/>
          </a:ln>
        </p:spPr>
        <p:txBody>
          <a:bodyPr anchor="t" anchorCtr="0">
            <a:spAutoFit/>
          </a:bodyPr>
          <a:p>
            <a:pPr>
              <a:lnSpc>
                <a:spcPct val="200000"/>
              </a:lnSpc>
            </a:pP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这样就构建了一个</a:t>
            </a:r>
            <a:r>
              <a:rPr lang="zh-CN" altLang="en-US"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只含对角元素</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的权重矩阵</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，并且样本点</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x</a:t>
            </a:r>
            <a:r>
              <a:rPr lang="en-US" altLang="zh-CN" sz="2200" b="1" i="1" baseline="-25000" dirty="0">
                <a:latin typeface="Times New Roman" panose="02020603050405020304" pitchFamily="18" charset="0"/>
                <a:ea typeface="微软雅黑" panose="020B0503020204020204" pitchFamily="34" charset="-122"/>
                <a:sym typeface="宋体" panose="02010600030101010101" pitchFamily="2" charset="-122"/>
              </a:rPr>
              <a:t>i</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与测试点</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x</a:t>
            </a:r>
            <a:r>
              <a:rPr lang="en-US" altLang="zh-CN" sz="2200" b="1" i="1" baseline="-25000" dirty="0">
                <a:latin typeface="Times New Roman" panose="02020603050405020304" pitchFamily="18" charset="0"/>
                <a:ea typeface="微软雅黑" panose="020B0503020204020204" pitchFamily="34" charset="-122"/>
                <a:sym typeface="宋体" panose="02010600030101010101" pitchFamily="2" charset="-122"/>
              </a:rPr>
              <a:t>test</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越近，对应的</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w(i,i)</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将会越大，公式中的</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k</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需要用户指定，它决定了对附近的点赋予多大的权重，与</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kNN</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一样，该加权模型认为样本点距离越近，越可能符合同一个线性模型。</a:t>
            </a:r>
            <a:endPar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200000"/>
              </a:lnSpc>
            </a:pP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注意：</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区分局部权重</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和回归系数</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。此处如果</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是只含对角线元素的方阵，即，如果</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i≠j</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，则</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w(i,j)=0</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，仅当</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i=j</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时的</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w(i,i) ≠ 0</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endPar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200000"/>
              </a:lnSpc>
            </a:pP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2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想一想：</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这里</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W</a:t>
            </a:r>
            <a:r>
              <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的行数和列数是多少？</a:t>
            </a:r>
            <a:endParaRPr lang="zh-CN" altLang="en-US"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TextBox 3"/>
          <p:cNvSpPr txBox="1"/>
          <p:nvPr/>
        </p:nvSpPr>
        <p:spPr>
          <a:xfrm>
            <a:off x="2130425" y="5797550"/>
            <a:ext cx="4060825" cy="398463"/>
          </a:xfrm>
          <a:prstGeom prst="rect">
            <a:avLst/>
          </a:prstGeom>
          <a:noFill/>
          <a:ln w="9525">
            <a:noFill/>
          </a:ln>
        </p:spPr>
        <p:txBody>
          <a:bodyPr anchor="t" anchorCtr="0">
            <a:spAutoFit/>
          </a:bodyPr>
          <a:p>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n×n</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n</a:t>
            </a:r>
            <a:r>
              <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为训练样本量</a:t>
            </a:r>
            <a:endParaRPr lang="zh-CN" altLang="en-US" sz="2000"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charRg st="0" end="13"/>
                                            </p:txEl>
                                          </p:spTgt>
                                        </p:tgtEl>
                                        <p:attrNameLst>
                                          <p:attrName>style.visibility</p:attrName>
                                        </p:attrNameLst>
                                      </p:cBhvr>
                                      <p:to>
                                        <p:strVal val="visible"/>
                                      </p:to>
                                    </p:set>
                                    <p:animEffect transition="in" filter="fade">
                                      <p:cBhvr>
                                        <p:cTn id="7" dur="2000"/>
                                        <p:tgtEl>
                                          <p:spTgt spid="4">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4450" name="文本框 5"/>
          <p:cNvSpPr txBox="1"/>
          <p:nvPr/>
        </p:nvSpPr>
        <p:spPr>
          <a:xfrm>
            <a:off x="590550" y="1652588"/>
            <a:ext cx="7961313" cy="4660900"/>
          </a:xfrm>
          <a:prstGeom prst="rect">
            <a:avLst/>
          </a:prstGeom>
          <a:noFill/>
          <a:ln w="9525">
            <a:noFill/>
          </a:ln>
        </p:spPr>
        <p:txBody>
          <a:bodyPr wrap="square" anchor="t" anchorCtr="0">
            <a:spAutoFit/>
          </a:bodyPr>
          <a:p>
            <a:pPr>
              <a:lnSpc>
                <a:spcPct val="150000"/>
              </a:lnSpc>
            </a:pPr>
            <a:r>
              <a:rPr lang="zh-CN" altLang="en-US" sz="2200" b="1">
                <a:solidFill>
                  <a:srgbClr val="000099"/>
                </a:solidFill>
                <a:latin typeface="微软雅黑" panose="020B0503020204020204" pitchFamily="34" charset="-122"/>
                <a:ea typeface="微软雅黑" panose="020B0503020204020204" pitchFamily="34" charset="-122"/>
              </a:rPr>
              <a:t>局部加权线性回归是一个</a:t>
            </a:r>
            <a:r>
              <a:rPr lang="zh-CN" altLang="en-US" sz="2200" b="1">
                <a:solidFill>
                  <a:srgbClr val="FF0000"/>
                </a:solidFill>
                <a:latin typeface="微软雅黑" panose="020B0503020204020204" pitchFamily="34" charset="-122"/>
                <a:ea typeface="微软雅黑" panose="020B0503020204020204" pitchFamily="34" charset="-122"/>
              </a:rPr>
              <a:t>非参数</a:t>
            </a:r>
            <a:r>
              <a:rPr lang="zh-CN" altLang="en-US" sz="2200" b="1">
                <a:solidFill>
                  <a:srgbClr val="000099"/>
                </a:solidFill>
                <a:latin typeface="微软雅黑" panose="020B0503020204020204" pitchFamily="34" charset="-122"/>
                <a:ea typeface="微软雅黑" panose="020B0503020204020204" pitchFamily="34" charset="-122"/>
              </a:rPr>
              <a:t>（non-parametric） 算法。之前学习的（不带权）线性回归算法是有参数（parametric） 算法，因为它有固定的有限数量的，能够很好拟合数据的参数（</a:t>
            </a:r>
            <a:r>
              <a:rPr lang="en-US" altLang="zh-CN" sz="2200" b="1">
                <a:solidFill>
                  <a:srgbClr val="000099"/>
                </a:solidFill>
                <a:latin typeface="微软雅黑" panose="020B0503020204020204" pitchFamily="34" charset="-122"/>
                <a:ea typeface="微软雅黑" panose="020B0503020204020204" pitchFamily="34" charset="-122"/>
              </a:rPr>
              <a:t>w</a:t>
            </a:r>
            <a:r>
              <a:rPr lang="zh-CN" altLang="en-US" sz="2200" b="1">
                <a:solidFill>
                  <a:srgbClr val="000099"/>
                </a:solidFill>
                <a:latin typeface="微软雅黑" panose="020B0503020204020204" pitchFamily="34" charset="-122"/>
                <a:ea typeface="微软雅黑" panose="020B0503020204020204" pitchFamily="34" charset="-122"/>
              </a:rPr>
              <a:t>）。一旦拟合出回归参数</a:t>
            </a:r>
            <a:r>
              <a:rPr lang="en-US" altLang="zh-CN" sz="2200" b="1">
                <a:solidFill>
                  <a:srgbClr val="000099"/>
                </a:solidFill>
                <a:latin typeface="微软雅黑" panose="020B0503020204020204" pitchFamily="34" charset="-122"/>
                <a:ea typeface="微软雅黑" panose="020B0503020204020204" pitchFamily="34" charset="-122"/>
              </a:rPr>
              <a:t>w</a:t>
            </a:r>
            <a:r>
              <a:rPr lang="zh-CN" altLang="en-US" sz="2200" b="1">
                <a:solidFill>
                  <a:srgbClr val="000099"/>
                </a:solidFill>
                <a:latin typeface="微软雅黑" panose="020B0503020204020204" pitchFamily="34" charset="-122"/>
                <a:ea typeface="微软雅黑" panose="020B0503020204020204" pitchFamily="34" charset="-122"/>
              </a:rPr>
              <a:t>并存储了下来，也就不需要再保留训练数据样本来进行更进一步的预测了。相比而言，用局部加权线性回归做预测，需要保留整个的训练数据，每次预测得到不同的参数</a:t>
            </a:r>
            <a:r>
              <a:rPr lang="en-US" altLang="zh-CN" sz="2200" b="1">
                <a:solidFill>
                  <a:srgbClr val="000099"/>
                </a:solidFill>
                <a:latin typeface="微软雅黑" panose="020B0503020204020204" pitchFamily="34" charset="-122"/>
                <a:ea typeface="微软雅黑" panose="020B0503020204020204" pitchFamily="34" charset="-122"/>
              </a:rPr>
              <a:t>w</a:t>
            </a:r>
            <a:r>
              <a:rPr lang="zh-CN" altLang="en-US" sz="2200" b="1">
                <a:solidFill>
                  <a:srgbClr val="000099"/>
                </a:solidFill>
                <a:latin typeface="微软雅黑" panose="020B0503020204020204" pitchFamily="34" charset="-122"/>
                <a:ea typeface="微软雅黑" panose="020B0503020204020204" pitchFamily="34" charset="-122"/>
              </a:rPr>
              <a:t>，即参数不是固定的。术语“非参数”粗略意味着：需要保留用来代表假设h的内容，随着训练集的规模变化是呈线性增长的。</a:t>
            </a:r>
            <a:endParaRPr lang="zh-CN" altLang="en-US" sz="2200" b="1">
              <a:solidFill>
                <a:srgbClr val="000099"/>
              </a:solidFill>
              <a:latin typeface="微软雅黑" panose="020B0503020204020204" pitchFamily="34" charset="-122"/>
              <a:ea typeface="微软雅黑" panose="020B0503020204020204" pitchFamily="34" charset="-122"/>
            </a:endParaRPr>
          </a:p>
        </p:txBody>
      </p:sp>
      <p:sp>
        <p:nvSpPr>
          <p:cNvPr id="104451" name="文本框 3"/>
          <p:cNvSpPr txBox="1"/>
          <p:nvPr/>
        </p:nvSpPr>
        <p:spPr>
          <a:xfrm>
            <a:off x="527050" y="989013"/>
            <a:ext cx="4029075" cy="646112"/>
          </a:xfrm>
          <a:prstGeom prst="rect">
            <a:avLst/>
          </a:prstGeom>
          <a:noFill/>
          <a:ln w="9525">
            <a:noFill/>
          </a:ln>
        </p:spPr>
        <p:txBody>
          <a:bodyPr wrap="square" anchor="t" anchorCtr="0">
            <a:spAutoFit/>
          </a:bodyPr>
          <a:p>
            <a:pPr>
              <a:lnSpc>
                <a:spcPct val="150000"/>
              </a:lnSpc>
            </a:pPr>
            <a:r>
              <a:rPr lang="zh-CN" altLang="zh-CN" sz="2400" b="1" dirty="0">
                <a:solidFill>
                  <a:srgbClr val="FF0000"/>
                </a:solidFill>
                <a:latin typeface="微软雅黑" panose="020B0503020204020204" pitchFamily="34" charset="-122"/>
                <a:ea typeface="微软雅黑" panose="020B0503020204020204" pitchFamily="34" charset="-122"/>
              </a:rPr>
              <a:t>局部加权线性回归算法特性</a:t>
            </a:r>
            <a:endParaRPr lang="zh-CN"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06498" name="文本框 1"/>
          <p:cNvSpPr txBox="1"/>
          <p:nvPr/>
        </p:nvSpPr>
        <p:spPr>
          <a:xfrm>
            <a:off x="441325" y="746125"/>
            <a:ext cx="8047038" cy="1423988"/>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公式中的</a:t>
            </a:r>
            <a:r>
              <a:rPr lang="en-US" altLang="zh-CN" sz="2000" b="1" i="1" dirty="0">
                <a:latin typeface="微软雅黑" panose="020B0503020204020204" pitchFamily="34" charset="-122"/>
                <a:ea typeface="微软雅黑" panose="020B0503020204020204" pitchFamily="34" charset="-122"/>
                <a:sym typeface="宋体" panose="02010600030101010101" pitchFamily="2" charset="-122"/>
              </a:rPr>
              <a:t>k </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需要用户指定，它决定了对附近的点赋予多大的权重。这也是</a:t>
            </a:r>
            <a:r>
              <a:rPr lang="en-US" altLang="zh-CN" sz="2000" b="1" i="1" dirty="0">
                <a:latin typeface="微软雅黑" panose="020B0503020204020204" pitchFamily="34" charset="-122"/>
                <a:ea typeface="微软雅黑" panose="020B0503020204020204" pitchFamily="34" charset="-122"/>
                <a:sym typeface="宋体" panose="02010600030101010101" pitchFamily="2" charset="-122"/>
              </a:rPr>
              <a:t>LWLR</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使用过程中唯一需要考虑的参数。下图中可以看到参数</a:t>
            </a:r>
            <a:r>
              <a:rPr lang="en-US" altLang="zh-CN" sz="2000" b="1" i="1" dirty="0">
                <a:latin typeface="微软雅黑" panose="020B0503020204020204" pitchFamily="34" charset="-122"/>
                <a:ea typeface="微软雅黑" panose="020B0503020204020204" pitchFamily="34" charset="-122"/>
                <a:sym typeface="宋体" panose="02010600030101010101" pitchFamily="2" charset="-122"/>
              </a:rPr>
              <a:t>k</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与权重</a:t>
            </a:r>
            <a:r>
              <a:rPr lang="en-US" altLang="zh-CN" sz="2000" b="1" i="1" dirty="0">
                <a:latin typeface="微软雅黑" panose="020B0503020204020204" pitchFamily="34" charset="-122"/>
                <a:ea typeface="微软雅黑" panose="020B0503020204020204" pitchFamily="34" charset="-122"/>
                <a:sym typeface="宋体" panose="02010600030101010101" pitchFamily="2" charset="-122"/>
              </a:rPr>
              <a:t>W</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的关系。</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假设我们正预测的点是</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x=0.5)</a:t>
            </a:r>
            <a:endPar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106499" name="图片 1"/>
          <p:cNvPicPr>
            <a:picLocks noChangeAspect="1"/>
          </p:cNvPicPr>
          <p:nvPr/>
        </p:nvPicPr>
        <p:blipFill>
          <a:blip r:embed="rId1"/>
          <a:stretch>
            <a:fillRect/>
          </a:stretch>
        </p:blipFill>
        <p:spPr>
          <a:xfrm>
            <a:off x="849313" y="2190750"/>
            <a:ext cx="5761037" cy="4667250"/>
          </a:xfrm>
          <a:prstGeom prst="rect">
            <a:avLst/>
          </a:prstGeom>
          <a:noFill/>
          <a:ln w="9525">
            <a:noFill/>
          </a:ln>
        </p:spPr>
      </p:pic>
      <p:sp>
        <p:nvSpPr>
          <p:cNvPr id="5" name="TextBox 4"/>
          <p:cNvSpPr txBox="1"/>
          <p:nvPr/>
        </p:nvSpPr>
        <p:spPr>
          <a:xfrm>
            <a:off x="6819900" y="2960688"/>
            <a:ext cx="2106613" cy="1201737"/>
          </a:xfrm>
          <a:prstGeom prst="rect">
            <a:avLst/>
          </a:prstGeom>
          <a:noFill/>
          <a:ln w="9525">
            <a:noFill/>
          </a:ln>
        </p:spPr>
        <p:txBody>
          <a:bodyPr anchor="t" anchorCtr="0">
            <a:spAutoFit/>
          </a:bodyPr>
          <a:p>
            <a:r>
              <a:rPr lang="en-US" altLang="zh-CN" dirty="0">
                <a:solidFill>
                  <a:srgbClr val="00B050"/>
                </a:solidFill>
                <a:latin typeface="微软雅黑" panose="020B0503020204020204" pitchFamily="34" charset="-122"/>
                <a:ea typeface="微软雅黑" panose="020B0503020204020204" pitchFamily="34" charset="-122"/>
              </a:rPr>
              <a:t>K</a:t>
            </a:r>
            <a:r>
              <a:rPr lang="zh-CN" altLang="en-US" dirty="0">
                <a:solidFill>
                  <a:srgbClr val="00B050"/>
                </a:solidFill>
                <a:latin typeface="微软雅黑" panose="020B0503020204020204" pitchFamily="34" charset="-122"/>
                <a:ea typeface="微软雅黑" panose="020B0503020204020204" pitchFamily="34" charset="-122"/>
              </a:rPr>
              <a:t>越小，权值的陡度越大，当</a:t>
            </a:r>
            <a:r>
              <a:rPr lang="en-US" altLang="zh-CN" dirty="0">
                <a:solidFill>
                  <a:srgbClr val="00B050"/>
                </a:solidFill>
                <a:latin typeface="微软雅黑" panose="020B0503020204020204" pitchFamily="34" charset="-122"/>
                <a:ea typeface="微软雅黑" panose="020B0503020204020204" pitchFamily="34" charset="-122"/>
              </a:rPr>
              <a:t>k=0</a:t>
            </a:r>
            <a:r>
              <a:rPr lang="zh-CN" altLang="en-US" dirty="0">
                <a:solidFill>
                  <a:srgbClr val="00B050"/>
                </a:solidFill>
                <a:latin typeface="微软雅黑" panose="020B0503020204020204" pitchFamily="34" charset="-122"/>
                <a:ea typeface="微软雅黑" panose="020B0503020204020204" pitchFamily="34" charset="-122"/>
              </a:rPr>
              <a:t>时，就变成了线性回归模型。</a:t>
            </a:r>
            <a:endParaRPr lang="en-US" altLang="zh-CN" dirty="0">
              <a:solidFill>
                <a:srgbClr val="00B05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charRg st="0" end="30"/>
                                            </p:txEl>
                                          </p:spTgt>
                                        </p:tgtEl>
                                        <p:attrNameLst>
                                          <p:attrName>style.visibility</p:attrName>
                                        </p:attrNameLst>
                                      </p:cBhvr>
                                      <p:to>
                                        <p:strVal val="visible"/>
                                      </p:to>
                                    </p:set>
                                    <p:animEffect transition="in" filter="fade">
                                      <p:cBhvr>
                                        <p:cTn id="7" dur="2000"/>
                                        <p:tgtEl>
                                          <p:spTgt spid="5">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pic>
        <p:nvPicPr>
          <p:cNvPr id="108546" name="图片 1"/>
          <p:cNvPicPr>
            <a:picLocks noChangeAspect="1"/>
          </p:cNvPicPr>
          <p:nvPr/>
        </p:nvPicPr>
        <p:blipFill>
          <a:blip r:embed="rId1"/>
          <a:stretch>
            <a:fillRect/>
          </a:stretch>
        </p:blipFill>
        <p:spPr>
          <a:xfrm>
            <a:off x="315913" y="1308100"/>
            <a:ext cx="8512175" cy="4914900"/>
          </a:xfrm>
          <a:prstGeom prst="rect">
            <a:avLst/>
          </a:prstGeom>
          <a:noFill/>
          <a:ln w="9525">
            <a:noFill/>
          </a:ln>
        </p:spPr>
      </p:pic>
      <p:sp>
        <p:nvSpPr>
          <p:cNvPr id="108547" name="文本框 1"/>
          <p:cNvSpPr txBox="1"/>
          <p:nvPr/>
        </p:nvSpPr>
        <p:spPr>
          <a:xfrm>
            <a:off x="198438" y="808038"/>
            <a:ext cx="8047037" cy="398462"/>
          </a:xfrm>
          <a:prstGeom prst="rect">
            <a:avLst/>
          </a:prstGeom>
          <a:noFill/>
          <a:ln w="9525">
            <a:noFill/>
          </a:ln>
        </p:spPr>
        <p:txBody>
          <a:bodyPr anchor="t" anchorCtr="0">
            <a:spAutoFit/>
          </a:bodyPr>
          <a:p>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zh-CN"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局部加权线性回归函数代码</a:t>
            </a:r>
            <a:endParaRPr lang="zh-CN" altLang="zh-CN"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p:txBody>
      </p:sp>
      <p:sp>
        <p:nvSpPr>
          <p:cNvPr id="108548" name="文本框 4"/>
          <p:cNvSpPr txBox="1"/>
          <p:nvPr/>
        </p:nvSpPr>
        <p:spPr>
          <a:xfrm>
            <a:off x="4129088" y="2216150"/>
            <a:ext cx="1881187" cy="646113"/>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提取样本点行数，组成对角方阵</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6" name="直接箭头连接符 5"/>
          <p:cNvCxnSpPr>
            <a:stCxn id="108548" idx="1"/>
          </p:cNvCxnSpPr>
          <p:nvPr/>
        </p:nvCxnSpPr>
        <p:spPr>
          <a:xfrm flipH="1" flipV="1">
            <a:off x="3146425" y="2398713"/>
            <a:ext cx="982663" cy="1412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8550" name="文本框 6"/>
          <p:cNvSpPr txBox="1"/>
          <p:nvPr/>
        </p:nvSpPr>
        <p:spPr>
          <a:xfrm>
            <a:off x="5160963" y="4213225"/>
            <a:ext cx="3968750"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与代码</a:t>
            </a:r>
            <a:r>
              <a:rPr lang="en-US" altLang="zh-CN" dirty="0">
                <a:solidFill>
                  <a:srgbClr val="FF0000"/>
                </a:solidFill>
                <a:latin typeface="Calibri" panose="020F0502020204030204" pitchFamily="34" charset="0"/>
                <a:ea typeface="宋体" panose="02010600030101010101" pitchFamily="2" charset="-122"/>
              </a:rPr>
              <a:t>8.1</a:t>
            </a:r>
            <a:r>
              <a:rPr lang="zh-CN" altLang="en-US" dirty="0">
                <a:solidFill>
                  <a:srgbClr val="FF0000"/>
                </a:solidFill>
                <a:latin typeface="Calibri" panose="020F0502020204030204" pitchFamily="34" charset="0"/>
                <a:ea typeface="宋体" panose="02010600030101010101" pitchFamily="2" charset="-122"/>
              </a:rPr>
              <a:t>的</a:t>
            </a:r>
            <a:r>
              <a:rPr lang="en-US" altLang="zh-CN" dirty="0">
                <a:solidFill>
                  <a:srgbClr val="FF0000"/>
                </a:solidFill>
                <a:latin typeface="Calibri" panose="020F0502020204030204" pitchFamily="34" charset="0"/>
                <a:ea typeface="宋体" panose="02010600030101010101" pitchFamily="2" charset="-122"/>
              </a:rPr>
              <a:t>ws</a:t>
            </a:r>
            <a:r>
              <a:rPr lang="zh-CN" altLang="en-US" dirty="0">
                <a:solidFill>
                  <a:srgbClr val="FF0000"/>
                </a:solidFill>
                <a:latin typeface="Calibri" panose="020F0502020204030204" pitchFamily="34" charset="0"/>
                <a:ea typeface="宋体" panose="02010600030101010101" pitchFamily="2" charset="-122"/>
              </a:rPr>
              <a:t>写法类似，多了</a:t>
            </a:r>
            <a:r>
              <a:rPr lang="en-US" altLang="zh-CN" dirty="0">
                <a:solidFill>
                  <a:srgbClr val="FF0000"/>
                </a:solidFill>
                <a:latin typeface="Calibri" panose="020F0502020204030204" pitchFamily="34" charset="0"/>
                <a:ea typeface="宋体" panose="02010600030101010101" pitchFamily="2" charset="-122"/>
              </a:rPr>
              <a:t>weights</a:t>
            </a:r>
            <a:endParaRPr lang="en-US" altLang="zh-CN" dirty="0">
              <a:solidFill>
                <a:srgbClr val="FF0000"/>
              </a:solidFill>
              <a:latin typeface="Calibri" panose="020F0502020204030204" pitchFamily="34" charset="0"/>
              <a:ea typeface="宋体" panose="02010600030101010101" pitchFamily="2" charset="-122"/>
            </a:endParaRPr>
          </a:p>
        </p:txBody>
      </p:sp>
      <p:sp>
        <p:nvSpPr>
          <p:cNvPr id="108551" name="文本框 4"/>
          <p:cNvSpPr txBox="1"/>
          <p:nvPr/>
        </p:nvSpPr>
        <p:spPr>
          <a:xfrm>
            <a:off x="5397500" y="1712913"/>
            <a:ext cx="1943100"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输入</a:t>
            </a:r>
            <a:r>
              <a:rPr lang="en-US" altLang="zh-CN" dirty="0">
                <a:solidFill>
                  <a:srgbClr val="FF0000"/>
                </a:solidFill>
                <a:latin typeface="Calibri" panose="020F0502020204030204" pitchFamily="34" charset="0"/>
                <a:ea typeface="宋体" panose="02010600030101010101" pitchFamily="2" charset="-122"/>
              </a:rPr>
              <a:t>k</a:t>
            </a:r>
            <a:r>
              <a:rPr lang="zh-CN" altLang="en-US" dirty="0">
                <a:solidFill>
                  <a:srgbClr val="FF0000"/>
                </a:solidFill>
                <a:latin typeface="Calibri" panose="020F0502020204030204" pitchFamily="34" charset="0"/>
                <a:ea typeface="宋体" panose="02010600030101010101" pitchFamily="2" charset="-122"/>
              </a:rPr>
              <a:t>值进行调节</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5" name="直接箭头连接符 4"/>
          <p:cNvCxnSpPr>
            <a:stCxn id="108551" idx="1"/>
          </p:cNvCxnSpPr>
          <p:nvPr/>
        </p:nvCxnSpPr>
        <p:spPr>
          <a:xfrm flipH="1" flipV="1">
            <a:off x="4103688" y="1866900"/>
            <a:ext cx="1293813" cy="301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局部加权线性回归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0594" name="文本框 1"/>
          <p:cNvSpPr txBox="1"/>
          <p:nvPr/>
        </p:nvSpPr>
        <p:spPr>
          <a:xfrm>
            <a:off x="441325" y="1474788"/>
            <a:ext cx="2916238" cy="5324475"/>
          </a:xfrm>
          <a:prstGeom prst="rect">
            <a:avLst/>
          </a:prstGeom>
          <a:noFill/>
          <a:ln w="9525">
            <a:noFill/>
          </a:ln>
        </p:spPr>
        <p:txBody>
          <a:bodyPr anchor="t" anchorCtr="0">
            <a:spAutoFit/>
          </a:bodyPr>
          <a:p>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上面图</a:t>
            </a:r>
            <a:r>
              <a:rPr lang="zh-CN" altLang="en-US" sz="20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k=1.0</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，权重很大，将所有的数据几乎视为等权重，得出的最佳拟合直线与标准回归一致，属于</a:t>
            </a:r>
            <a:r>
              <a:rPr lang="zh-CN" altLang="en-US" sz="20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欠拟合</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a:t>
            </a:r>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a:p>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a:p>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a:p>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中间图</a:t>
            </a:r>
            <a:r>
              <a:rPr lang="zh-CN" altLang="en-US" sz="20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k=0.01</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得到了非常好的效果，抓住了数据的潜在模式，属于</a:t>
            </a:r>
            <a:r>
              <a:rPr lang="zh-CN" altLang="en-US" sz="20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合适拟合</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a:t>
            </a:r>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a:p>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a:p>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a:p>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下面图使用</a:t>
            </a:r>
            <a:r>
              <a:rPr lang="zh-CN" altLang="en-US" sz="20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k=0.003</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纳入了太多的噪声点，拟合的直线与数据点过于贴近，属于</a:t>
            </a:r>
            <a:r>
              <a:rPr lang="zh-CN" altLang="en-US" sz="20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过拟合</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a:t>
            </a:r>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p:txBody>
      </p:sp>
      <p:pic>
        <p:nvPicPr>
          <p:cNvPr id="110595" name="图片 2"/>
          <p:cNvPicPr>
            <a:picLocks noChangeAspect="1"/>
          </p:cNvPicPr>
          <p:nvPr/>
        </p:nvPicPr>
        <p:blipFill>
          <a:blip r:embed="rId1"/>
          <a:stretch>
            <a:fillRect/>
          </a:stretch>
        </p:blipFill>
        <p:spPr>
          <a:xfrm>
            <a:off x="3482975" y="1450975"/>
            <a:ext cx="5257800" cy="5281613"/>
          </a:xfrm>
          <a:prstGeom prst="rect">
            <a:avLst/>
          </a:prstGeom>
          <a:noFill/>
          <a:ln w="9525">
            <a:noFill/>
          </a:ln>
        </p:spPr>
      </p:pic>
      <p:sp>
        <p:nvSpPr>
          <p:cNvPr id="110596" name="文本框 1"/>
          <p:cNvSpPr txBox="1"/>
          <p:nvPr/>
        </p:nvSpPr>
        <p:spPr>
          <a:xfrm>
            <a:off x="441325" y="855663"/>
            <a:ext cx="8047038" cy="430212"/>
          </a:xfrm>
          <a:prstGeom prst="rect">
            <a:avLst/>
          </a:prstGeom>
          <a:noFill/>
          <a:ln w="9525">
            <a:noFill/>
          </a:ln>
        </p:spPr>
        <p:txBody>
          <a:bodyPr anchor="t" anchorCtr="0">
            <a:spAutoFit/>
          </a:bodyPr>
          <a:p>
            <a:r>
              <a:rPr lang="en-US" altLang="zh-CN" sz="22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a:t>
            </a:r>
            <a:r>
              <a:rPr lang="zh-CN" altLang="en-US" sz="22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公式中的</a:t>
            </a:r>
            <a:r>
              <a:rPr lang="en-US" altLang="zh-CN" sz="2200" b="1" i="1" dirty="0">
                <a:latin typeface="Times New Roman" panose="02020603050405020304" pitchFamily="18" charset="0"/>
                <a:ea typeface="微软雅黑" panose="020B0503020204020204" pitchFamily="34" charset="-122"/>
                <a:sym typeface="宋体" panose="02010600030101010101" pitchFamily="2" charset="-122"/>
              </a:rPr>
              <a:t>k </a:t>
            </a:r>
            <a:r>
              <a:rPr lang="zh-CN" altLang="en-US" sz="22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需要用户指定，它决定了对附近的点赋予多大的权重</a:t>
            </a:r>
            <a:r>
              <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a:t>
            </a:r>
            <a:endParaRPr lang="zh-CN" altLang="en-US" sz="20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custDataLst>
              <p:tags r:id="rId1"/>
            </p:custDataLst>
          </p:nvPr>
        </p:nvSpPr>
        <p:spPr>
          <a:xfrm>
            <a:off x="1588769" y="959118"/>
            <a:ext cx="5761991" cy="583565"/>
          </a:xfrm>
          <a:prstGeom prst="rect">
            <a:avLst/>
          </a:prstGeom>
          <a:noFill/>
          <a:ln w="9525">
            <a:noFill/>
          </a:ln>
        </p:spPr>
        <p:txBody>
          <a:bodyPr>
            <a:spAutoFit/>
            <a:scene3d>
              <a:camera prst="orthographicFront"/>
              <a:lightRig rig="threePt" dir="t"/>
            </a:scene3d>
          </a:bodyPr>
          <a:lstStyle/>
          <a:p>
            <a:pPr marR="0" algn="ctr" defTabSz="914400">
              <a:buClrTx/>
              <a:buSzTx/>
              <a:defRPr/>
            </a:pPr>
            <a:r>
              <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kumimoji="0" lang="zh-CN" altLang="zh-CN" sz="3200" b="1" kern="1200" cap="none" spc="0" normalizeH="0" baseline="0" noProof="1">
              <a:ln w="22225">
                <a:solidFill>
                  <a:schemeClr val="accent2"/>
                </a:solidFill>
                <a:prstDash val="solid"/>
              </a:ln>
              <a:solidFill>
                <a:schemeClr val="accent2">
                  <a:lumMod val="40000"/>
                  <a:lumOff val="60000"/>
                </a:schemeClr>
              </a:solidFill>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custDataLst>
              <p:tags r:id="rId2"/>
            </p:custDataLst>
          </p:nvPr>
        </p:nvSpPr>
        <p:spPr>
          <a:xfrm>
            <a:off x="831850"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分类与回归</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flipV="1">
            <a:off x="1071875" y="1730375"/>
            <a:ext cx="7000240" cy="18415"/>
          </a:xfrm>
          <a:prstGeom prst="line">
            <a:avLst/>
          </a:prstGeom>
          <a:ln w="38100" cmpd="thickThin">
            <a:solidFill>
              <a:schemeClr val="accent2">
                <a:lumMod val="75000"/>
              </a:schemeClr>
            </a:solidFill>
            <a:prstDash val="solid"/>
          </a:ln>
          <a:effectLst>
            <a:glow rad="101600">
              <a:schemeClr val="accent2">
                <a:alpha val="40000"/>
              </a:schemeClr>
            </a:glow>
          </a:effectLst>
        </p:spPr>
        <p:style>
          <a:lnRef idx="1">
            <a:schemeClr val="accent1"/>
          </a:lnRef>
          <a:fillRef idx="0">
            <a:schemeClr val="accent1"/>
          </a:fillRef>
          <a:effectRef idx="0">
            <a:schemeClr val="accent1"/>
          </a:effectRef>
          <a:fontRef idx="minor">
            <a:schemeClr val="tx1"/>
          </a:fontRef>
        </p:style>
      </p:cxnSp>
      <p:sp>
        <p:nvSpPr>
          <p:cNvPr id="3" name="文本框 1"/>
          <p:cNvSpPr txBox="1"/>
          <p:nvPr/>
        </p:nvSpPr>
        <p:spPr>
          <a:xfrm>
            <a:off x="1666875" y="1833874"/>
            <a:ext cx="5953125" cy="2676525"/>
          </a:xfrm>
          <a:prstGeom prst="rect">
            <a:avLst/>
          </a:prstGeom>
          <a:noFill/>
          <a:ln w="9525">
            <a:noFill/>
          </a:ln>
        </p:spPr>
        <p:txBody>
          <a:bodyPr wrap="square">
            <a:spAutoFit/>
          </a:bodyPr>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cs typeface="+mn-cs"/>
                <a:sym typeface="宋体" panose="02010600030101010101" pitchFamily="2" charset="-122"/>
              </a:rPr>
              <a:t>线性回归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cs typeface="+mn-cs"/>
                <a:sym typeface="宋体" panose="02010600030101010101" pitchFamily="2" charset="-122"/>
              </a:rPr>
              <a:t>局部加权线性回归</a:t>
            </a:r>
            <a:endParaRPr lang="zh-CN" altLang="en-US" sz="2800" b="1" noProof="1">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sym typeface="宋体" panose="02010600030101010101" pitchFamily="2" charset="-122"/>
            </a:endParaRPr>
          </a:p>
          <a:p>
            <a:pPr marL="514350" indent="-514350">
              <a:lnSpc>
                <a:spcPct val="200000"/>
              </a:lnSpc>
              <a:buClr>
                <a:srgbClr val="0000FF"/>
              </a:buClr>
              <a:buSzPct val="80000"/>
              <a:buFont typeface="Wingdings" panose="05000000000000000000" pitchFamily="2" charset="2"/>
              <a:buAutoNum type="arabicPeriod"/>
              <a:defRPr/>
            </a:pPr>
            <a:r>
              <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岭回归</a:t>
            </a:r>
            <a:endParaRPr lang="zh-CN" altLang="en-US" sz="2800" b="1" noProof="1">
              <a:ln w="12700">
                <a:solidFill>
                  <a:schemeClr val="accent1"/>
                </a:solidFill>
                <a:prstDash val="solid"/>
              </a:ln>
              <a:solidFill>
                <a:srgbClr val="000099"/>
              </a:solidFill>
              <a:effectLst>
                <a:outerShdw dist="38100" dir="2640000" algn="bl" rotWithShape="0">
                  <a:schemeClr val="accent1"/>
                </a:outerShdw>
              </a:effectLst>
              <a:latin typeface="微软雅黑" panose="020B0503020204020204" pitchFamily="34" charset="-122"/>
              <a:ea typeface="微软雅黑" panose="020B0503020204020204" pitchFamily="34" charset="-122"/>
              <a:sym typeface="宋体" panose="02010600030101010101" pitchFamily="2" charset="-122"/>
            </a:endParaRPr>
          </a:p>
        </p:txBody>
      </p:sp>
    </p:spTree>
    <p:custDataLst>
      <p:tags r:id="rId3"/>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2775137" y="1828904"/>
            <a:ext cx="2829623" cy="931409"/>
          </a:xfrm>
          <a:prstGeom prst="rect">
            <a:avLst/>
          </a:prstGeom>
          <a:noFill/>
          <a:ln w="9525">
            <a:noFill/>
          </a:ln>
        </p:spPr>
        <p:txBody>
          <a:bodyPr>
            <a:spAutoFit/>
          </a:bodyPr>
          <a:lstStyle/>
          <a:p>
            <a:pPr marR="0" algn="ctr" defTabSz="914400">
              <a:lnSpc>
                <a:spcPct val="200000"/>
              </a:lnSpc>
              <a:buClrTx/>
              <a:buSzTx/>
              <a:defRPr/>
            </a:pPr>
            <a:r>
              <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rPr>
              <a:t> 岭回归</a:t>
            </a:r>
            <a:endParaRPr kumimoji="0" lang="zh-CN" altLang="en-US" sz="32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ea typeface="宋体" panose="02010600030101010101" pitchFamily="2"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a:off x="2774950" y="2690813"/>
            <a:ext cx="3164205" cy="0"/>
          </a:xfrm>
          <a:prstGeom prst="line">
            <a:avLst/>
          </a:prstGeom>
          <a:ln w="28575">
            <a:solidFill>
              <a:srgbClr val="0070C0"/>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最优化方法概述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0482" name="矩形 3"/>
          <p:cNvSpPr/>
          <p:nvPr/>
        </p:nvSpPr>
        <p:spPr>
          <a:xfrm>
            <a:off x="434975" y="803275"/>
            <a:ext cx="3262313"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学习问题的形式化描述</a:t>
            </a:r>
            <a:endParaRPr lang="zh-CN" altLang="en-US" sz="2400" b="1" u="sng" dirty="0">
              <a:solidFill>
                <a:srgbClr val="660033"/>
              </a:solidFill>
              <a:latin typeface="微软雅黑" panose="020B0503020204020204" pitchFamily="34" charset="-122"/>
              <a:ea typeface="微软雅黑" panose="020B0503020204020204" pitchFamily="34" charset="-122"/>
            </a:endParaRPr>
          </a:p>
        </p:txBody>
      </p:sp>
      <p:graphicFrame>
        <p:nvGraphicFramePr>
          <p:cNvPr id="20483" name="Object 4"/>
          <p:cNvGraphicFramePr/>
          <p:nvPr/>
        </p:nvGraphicFramePr>
        <p:xfrm>
          <a:off x="2584450" y="2576513"/>
          <a:ext cx="4194175" cy="1785937"/>
        </p:xfrm>
        <a:graphic>
          <a:graphicData uri="http://schemas.openxmlformats.org/presentationml/2006/ole">
            <mc:AlternateContent xmlns:mc="http://schemas.openxmlformats.org/markup-compatibility/2006">
              <mc:Choice xmlns:v="urn:schemas-microsoft-com:vml" Requires="v">
                <p:oleObj spid="_x0000_s3076" name="" r:id="rId1" imgW="2552700" imgH="1276985" progId="Visio.Drawing.6">
                  <p:embed/>
                </p:oleObj>
              </mc:Choice>
              <mc:Fallback>
                <p:oleObj name="" r:id="rId1" imgW="2552700" imgH="1276985" progId="Visio.Drawing.6">
                  <p:embed/>
                  <p:pic>
                    <p:nvPicPr>
                      <p:cNvPr id="0" name="图片 3075"/>
                      <p:cNvPicPr/>
                      <p:nvPr/>
                    </p:nvPicPr>
                    <p:blipFill>
                      <a:blip r:embed="rId2"/>
                      <a:stretch>
                        <a:fillRect/>
                      </a:stretch>
                    </p:blipFill>
                    <p:spPr>
                      <a:xfrm>
                        <a:off x="2584450" y="2576513"/>
                        <a:ext cx="4194175" cy="1785937"/>
                      </a:xfrm>
                      <a:prstGeom prst="rect">
                        <a:avLst/>
                      </a:prstGeom>
                      <a:noFill/>
                      <a:ln w="38100">
                        <a:noFill/>
                        <a:miter/>
                      </a:ln>
                    </p:spPr>
                  </p:pic>
                </p:oleObj>
              </mc:Fallback>
            </mc:AlternateContent>
          </a:graphicData>
        </a:graphic>
      </p:graphicFrame>
      <p:sp>
        <p:nvSpPr>
          <p:cNvPr id="9" name="圆角矩形标注 8"/>
          <p:cNvSpPr/>
          <p:nvPr/>
        </p:nvSpPr>
        <p:spPr>
          <a:xfrm>
            <a:off x="344488" y="1535113"/>
            <a:ext cx="3732213" cy="679450"/>
          </a:xfrm>
          <a:prstGeom prst="wedgeRoundRectCallout">
            <a:avLst>
              <a:gd name="adj1" fmla="val 21306"/>
              <a:gd name="adj2" fmla="val 11767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生成器：数据集</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(x</a:t>
            </a:r>
            <a:r>
              <a:rPr kumimoji="0" lang="en-US" altLang="zh-CN" sz="1800" b="1" i="0" u="none" strike="noStrike" kern="1200" cap="none" spc="0" normalizeH="0" baseline="-2500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i</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dirty="0" err="1">
                <a:ln>
                  <a:noFill/>
                </a:ln>
                <a:solidFill>
                  <a:srgbClr val="00B050"/>
                </a:solidFill>
                <a:effectLst/>
                <a:uLnTx/>
                <a:uFillTx/>
                <a:latin typeface="微软雅黑" panose="020B0503020204020204" pitchFamily="34" charset="-122"/>
                <a:ea typeface="微软雅黑" panose="020B0503020204020204" pitchFamily="34" charset="-122"/>
                <a:cs typeface="+mn-cs"/>
              </a:rPr>
              <a:t>i</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=1,2,3,…,N)</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标注 9"/>
          <p:cNvSpPr/>
          <p:nvPr/>
        </p:nvSpPr>
        <p:spPr>
          <a:xfrm>
            <a:off x="3225800" y="4749800"/>
            <a:ext cx="3143250" cy="982663"/>
          </a:xfrm>
          <a:prstGeom prst="wedgeRoundRectCallout">
            <a:avLst>
              <a:gd name="adj1" fmla="val 4677"/>
              <a:gd name="adj2" fmla="val -11134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学习器</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决策模型</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{h(</a:t>
            </a:r>
            <a:r>
              <a:rPr kumimoji="0" lang="en-US" altLang="zh-CN" sz="1800" b="1" i="0" u="none" strike="noStrike" kern="1200" cap="none" spc="0" normalizeH="0" baseline="0" noProof="0" dirty="0" err="1">
                <a:ln>
                  <a:noFill/>
                </a:ln>
                <a:solidFill>
                  <a:srgbClr val="00B050"/>
                </a:solidFill>
                <a:effectLst/>
                <a:uLnTx/>
                <a:uFillTx/>
                <a:latin typeface="微软雅黑" panose="020B0503020204020204" pitchFamily="34" charset="-122"/>
                <a:ea typeface="微软雅黑" panose="020B0503020204020204" pitchFamily="34" charset="-122"/>
                <a:cs typeface="+mn-cs"/>
              </a:rPr>
              <a:t>X;w</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或</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{P(y|(</a:t>
            </a:r>
            <a:r>
              <a:rPr kumimoji="0" lang="en-US" altLang="zh-CN" sz="1800" b="1" i="0" u="none" strike="noStrike" kern="1200" cap="none" spc="0" normalizeH="0" baseline="0" noProof="0" dirty="0" err="1">
                <a:ln>
                  <a:noFill/>
                </a:ln>
                <a:solidFill>
                  <a:srgbClr val="00B050"/>
                </a:solidFill>
                <a:effectLst/>
                <a:uLnTx/>
                <a:uFillTx/>
                <a:latin typeface="微软雅黑" panose="020B0503020204020204" pitchFamily="34" charset="-122"/>
                <a:ea typeface="微软雅黑" panose="020B0503020204020204" pitchFamily="34" charset="-122"/>
                <a:cs typeface="+mn-cs"/>
              </a:rPr>
              <a:t>X;w</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11" name="圆角矩形标注 10"/>
          <p:cNvSpPr/>
          <p:nvPr/>
        </p:nvSpPr>
        <p:spPr>
          <a:xfrm>
            <a:off x="4714875" y="1527175"/>
            <a:ext cx="3959225" cy="679450"/>
          </a:xfrm>
          <a:prstGeom prst="wedgeRoundRectCallout">
            <a:avLst>
              <a:gd name="adj1" fmla="val -39268"/>
              <a:gd name="adj2" fmla="val 115210"/>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真实</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系统：</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 {f(X)}</a:t>
            </a:r>
            <a:r>
              <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或</a:t>
            </a:r>
            <a:r>
              <a:rPr kumimoji="0" lang="en-US" altLang="zh-CN"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{P(y|(X))}</a:t>
            </a:r>
            <a:endParaRPr kumimoji="0" lang="zh-CN" altLang="en-US" sz="18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5880100" y="2894013"/>
            <a:ext cx="352425" cy="301625"/>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4" name="直接箭头连接符 13"/>
          <p:cNvCxnSpPr>
            <a:stCxn id="12" idx="6"/>
          </p:cNvCxnSpPr>
          <p:nvPr/>
        </p:nvCxnSpPr>
        <p:spPr>
          <a:xfrm>
            <a:off x="6232525" y="3044825"/>
            <a:ext cx="796925" cy="319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489" name="TextBox 15"/>
          <p:cNvSpPr txBox="1"/>
          <p:nvPr/>
        </p:nvSpPr>
        <p:spPr>
          <a:xfrm>
            <a:off x="7062788" y="3205163"/>
            <a:ext cx="1409700" cy="368300"/>
          </a:xfrm>
          <a:prstGeom prst="rect">
            <a:avLst/>
          </a:prstGeom>
          <a:noFill/>
          <a:ln w="9525">
            <a:noFill/>
          </a:ln>
        </p:spPr>
        <p:txBody>
          <a:bodyPr anchor="t" anchorCtr="0">
            <a:spAutoFit/>
          </a:bodyPr>
          <a:p>
            <a:r>
              <a:rPr lang="zh-CN" altLang="en-US" dirty="0">
                <a:solidFill>
                  <a:srgbClr val="C00000"/>
                </a:solidFill>
                <a:latin typeface="微软雅黑" panose="020B0503020204020204" pitchFamily="34" charset="-122"/>
                <a:ea typeface="微软雅黑" panose="020B0503020204020204" pitchFamily="34" charset="-122"/>
              </a:rPr>
              <a:t>期望输出</a:t>
            </a:r>
            <a:endParaRPr lang="zh-CN" altLang="en-US" dirty="0">
              <a:solidFill>
                <a:srgbClr val="C00000"/>
              </a:solidFill>
              <a:latin typeface="微软雅黑" panose="020B0503020204020204" pitchFamily="34" charset="-122"/>
              <a:ea typeface="微软雅黑" panose="020B0503020204020204" pitchFamily="34" charset="-122"/>
            </a:endParaRPr>
          </a:p>
        </p:txBody>
      </p:sp>
      <p:sp>
        <p:nvSpPr>
          <p:cNvPr id="17" name="椭圆 16"/>
          <p:cNvSpPr/>
          <p:nvPr/>
        </p:nvSpPr>
        <p:spPr>
          <a:xfrm>
            <a:off x="6369050" y="4052888"/>
            <a:ext cx="352425" cy="301625"/>
          </a:xfrm>
          <a:prstGeom prst="ellipse">
            <a:avLst/>
          </a:prstGeom>
          <a:noFill/>
          <a:ln>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8" name="直接箭头连接符 17"/>
          <p:cNvCxnSpPr>
            <a:stCxn id="17" idx="6"/>
          </p:cNvCxnSpPr>
          <p:nvPr/>
        </p:nvCxnSpPr>
        <p:spPr>
          <a:xfrm>
            <a:off x="6721475" y="4203700"/>
            <a:ext cx="796925" cy="319088"/>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492" name="TextBox 18"/>
          <p:cNvSpPr txBox="1"/>
          <p:nvPr/>
        </p:nvSpPr>
        <p:spPr>
          <a:xfrm>
            <a:off x="7551738" y="4364038"/>
            <a:ext cx="1409700" cy="368300"/>
          </a:xfrm>
          <a:prstGeom prst="rect">
            <a:avLst/>
          </a:prstGeom>
          <a:noFill/>
          <a:ln w="9525">
            <a:noFill/>
          </a:ln>
        </p:spPr>
        <p:txBody>
          <a:bodyPr anchor="t" anchorCtr="0">
            <a:spAutoFit/>
          </a:bodyPr>
          <a:p>
            <a:r>
              <a:rPr lang="zh-CN" altLang="en-US" dirty="0">
                <a:solidFill>
                  <a:srgbClr val="C00000"/>
                </a:solidFill>
                <a:latin typeface="微软雅黑" panose="020B0503020204020204" pitchFamily="34" charset="-122"/>
                <a:ea typeface="微软雅黑" panose="020B0503020204020204" pitchFamily="34" charset="-122"/>
              </a:rPr>
              <a:t>预测输出</a:t>
            </a:r>
            <a:endParaRPr lang="zh-CN" altLang="en-US"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4690" name="文本框 1"/>
          <p:cNvSpPr txBox="1"/>
          <p:nvPr/>
        </p:nvSpPr>
        <p:spPr>
          <a:xfrm>
            <a:off x="654050" y="855663"/>
            <a:ext cx="8001000" cy="3322637"/>
          </a:xfrm>
          <a:prstGeom prst="rect">
            <a:avLst/>
          </a:prstGeom>
          <a:noFill/>
          <a:ln w="9525">
            <a:noFill/>
          </a:ln>
        </p:spPr>
        <p:txBody>
          <a:bodyPr wrap="square" anchor="t" anchorCtr="0">
            <a:spAutoFit/>
          </a:bodyPr>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如果</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数据的特征比样本点还多</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应该怎么办？</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此时输入的样本就不能再用线性回归和LWLR，计算x</a:t>
            </a:r>
            <a:r>
              <a:rPr lang="zh-CN" altLang="en-US" sz="2000" b="1" baseline="30000"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T</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x的逆时会出错。因为如果特征比样本点还多（</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n &lt; m</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），此时输入的数据不可能是</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满秩矩阵</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，非满秩矩阵不可求广义逆。</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从</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ML</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的角度，训练样本数量太少（一般要求</a:t>
            </a:r>
            <a:r>
              <a:rPr lang="en-US" altLang="zh-CN"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n=10m</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），则会导致过拟合现象。</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a:p>
            <a:pPr>
              <a:lnSpc>
                <a:spcPct val="150000"/>
              </a:lnSpc>
            </a:pP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        此时，引入了</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岭回归（</a:t>
            </a:r>
            <a:r>
              <a:rPr lang="en-US" altLang="zh-CN"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ridge regression</a:t>
            </a:r>
            <a:r>
              <a:rPr lang="zh-CN" altLang="en-US" sz="2000" b="1"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a:t>
            </a:r>
            <a:r>
              <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rPr>
              <a:t>的概念解决这个问题。</a:t>
            </a:r>
            <a:endParaRPr lang="zh-CN" altLang="en-US" sz="2000" b="1" dirty="0">
              <a:solidFill>
                <a:srgbClr val="00009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14691" name="文本框 1"/>
          <p:cNvSpPr txBox="1"/>
          <p:nvPr/>
        </p:nvSpPr>
        <p:spPr>
          <a:xfrm>
            <a:off x="785813" y="5210175"/>
            <a:ext cx="7954962" cy="368300"/>
          </a:xfrm>
          <a:prstGeom prst="rect">
            <a:avLst/>
          </a:prstGeom>
          <a:noFill/>
          <a:ln w="9525">
            <a:noFill/>
          </a:ln>
        </p:spPr>
        <p:txBody>
          <a:bodyPr wrap="none" anchor="t" anchorCtr="0">
            <a:spAutoFit/>
          </a:bodyPr>
          <a:p>
            <a:r>
              <a:rPr lang="zh-CN" altLang="en-US"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rPr>
              <a:t>思考：特征变量维度、模型参数量、样本数量与学习性能（过拟合）的关系？</a:t>
            </a:r>
            <a:endParaRPr lang="zh-CN" altLang="en-US" b="1" dirty="0">
              <a:solidFill>
                <a:srgbClr val="00B05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6738" name="文本框 1"/>
          <p:cNvSpPr txBox="1"/>
          <p:nvPr/>
        </p:nvSpPr>
        <p:spPr>
          <a:xfrm>
            <a:off x="654050" y="855663"/>
            <a:ext cx="7834313" cy="4522787"/>
          </a:xfrm>
          <a:prstGeom prst="rect">
            <a:avLst/>
          </a:prstGeom>
          <a:noFill/>
          <a:ln w="9525">
            <a:noFill/>
          </a:ln>
        </p:spPr>
        <p:txBody>
          <a:bodyPr anchor="t" anchorCtr="0">
            <a:spAutoFit/>
          </a:bodyPr>
          <a:p>
            <a:pPr>
              <a:lnSpc>
                <a:spcPct val="200000"/>
              </a:lnSpc>
            </a:pPr>
            <a:r>
              <a:rPr lang="zh-CN" altLang="en-US" sz="24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岭回归(ridge regression, Tikhonov regularization)</a:t>
            </a:r>
            <a:endParaRPr lang="zh-CN" altLang="en-US" sz="24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a:p>
            <a:pPr>
              <a:lnSpc>
                <a:spcPct val="200000"/>
              </a:lnSpc>
            </a:pP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        是一种专用于共线性数据分析的</a:t>
            </a:r>
            <a:r>
              <a:rPr lang="zh-CN" altLang="en-US" sz="24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有偏估计</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回归方法，实质上是一种改良的最小二乘估计法，通过放弃最小二乘法的无偏性，以损失部分信息、降低精度为代价获得回归系数更为符合实际、更可靠的回归方法，对</a:t>
            </a:r>
            <a:r>
              <a:rPr lang="zh-CN" altLang="en-US" sz="24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病态数据</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的拟合要强于最小二乘法。岭回归是</a:t>
            </a:r>
            <a:r>
              <a:rPr lang="zh-CN" altLang="en-US" sz="24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缩减法</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的一种。</a:t>
            </a:r>
            <a:endPar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18786" name="文本框 1"/>
          <p:cNvSpPr txBox="1"/>
          <p:nvPr/>
        </p:nvSpPr>
        <p:spPr>
          <a:xfrm>
            <a:off x="423863" y="798513"/>
            <a:ext cx="8296275" cy="6011862"/>
          </a:xfrm>
          <a:prstGeom prst="rect">
            <a:avLst/>
          </a:prstGeom>
          <a:noFill/>
          <a:ln w="9525">
            <a:noFill/>
          </a:ln>
        </p:spPr>
        <p:txBody>
          <a:bodyPr anchor="t" anchorCtr="0">
            <a:spAutoFit/>
          </a:bodyPr>
          <a:p>
            <a:pPr>
              <a:lnSpc>
                <a:spcPct val="200000"/>
              </a:lnSpc>
            </a:pPr>
            <a:r>
              <a:rPr lang="en-US" altLang="zh-CN"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        </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岭回归</a:t>
            </a:r>
            <a:r>
              <a:rPr lang="zh-CN" altLang="en-US" sz="2400" b="1" dirty="0">
                <a:solidFill>
                  <a:srgbClr val="000099"/>
                </a:solidFill>
                <a:latin typeface="Times New Roman" panose="02020603050405020304" pitchFamily="18" charset="0"/>
                <a:ea typeface="微软雅黑" panose="020B0503020204020204" pitchFamily="34" charset="-122"/>
              </a:rPr>
              <a:t>是在平方误差的基础上增加正则项</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endPar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endPar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       通过确定的</a:t>
            </a:r>
            <a:r>
              <a:rPr lang="zh-CN" altLang="en-US" sz="24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值可以使得前式在方差和偏差之间达到平衡：随着</a:t>
            </a:r>
            <a:r>
              <a:rPr lang="zh-CN" altLang="en-US" sz="24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的增大，模型</a:t>
            </a:r>
            <a:r>
              <a:rPr lang="zh-CN" altLang="en-US" sz="2400" b="1" u="sng" dirty="0">
                <a:solidFill>
                  <a:srgbClr val="00B050"/>
                </a:solidFill>
                <a:latin typeface="Times New Roman" panose="02020603050405020304" pitchFamily="18" charset="0"/>
                <a:ea typeface="微软雅黑" panose="020B0503020204020204" pitchFamily="34" charset="-122"/>
                <a:sym typeface="Symbol" panose="05050102010706020507" pitchFamily="18" charset="2"/>
              </a:rPr>
              <a:t>方差</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减小而</a:t>
            </a:r>
            <a:r>
              <a:rPr lang="zh-CN" altLang="en-US" sz="2400" b="1" u="sng" dirty="0">
                <a:solidFill>
                  <a:srgbClr val="00B050"/>
                </a:solidFill>
                <a:latin typeface="Times New Roman" panose="02020603050405020304" pitchFamily="18" charset="0"/>
                <a:ea typeface="微软雅黑" panose="020B0503020204020204" pitchFamily="34" charset="-122"/>
                <a:sym typeface="Symbol" panose="05050102010706020507" pitchFamily="18" charset="2"/>
              </a:rPr>
              <a:t>偏差</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增大。</a:t>
            </a:r>
            <a:endPar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endPar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对其求导，结果为</a:t>
            </a:r>
            <a:r>
              <a:rPr lang="zh-CN" altLang="en-US" sz="28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     </a:t>
            </a:r>
            <a:r>
              <a:rPr lang="en-US" altLang="zh-CN" sz="2800" i="1" dirty="0">
                <a:latin typeface="Times New Roman" panose="02020603050405020304" pitchFamily="18" charset="0"/>
                <a:ea typeface="微软雅黑" panose="020B0503020204020204" pitchFamily="34" charset="-122"/>
                <a:sym typeface="Symbol" panose="05050102010706020507" pitchFamily="18" charset="2"/>
              </a:rPr>
              <a:t>2X</a:t>
            </a:r>
            <a:r>
              <a:rPr lang="en-US" altLang="zh-CN" sz="2800" i="1" baseline="30000" dirty="0">
                <a:latin typeface="Times New Roman" panose="02020603050405020304" pitchFamily="18" charset="0"/>
                <a:ea typeface="微软雅黑" panose="020B0503020204020204" pitchFamily="34" charset="-122"/>
                <a:sym typeface="Symbol" panose="05050102010706020507" pitchFamily="18" charset="2"/>
              </a:rPr>
              <a:t>T</a:t>
            </a:r>
            <a:r>
              <a:rPr lang="en-US" altLang="zh-CN" sz="2800"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800" i="1" dirty="0">
                <a:latin typeface="Times New Roman" panose="02020603050405020304" pitchFamily="18" charset="0"/>
                <a:ea typeface="微软雅黑" panose="020B0503020204020204" pitchFamily="34" charset="-122"/>
                <a:sym typeface="Symbol" panose="05050102010706020507" pitchFamily="18" charset="2"/>
              </a:rPr>
              <a:t>Y-XW</a:t>
            </a:r>
            <a:r>
              <a:rPr lang="en-US" altLang="zh-CN" sz="2800" dirty="0">
                <a:latin typeface="Times New Roman" panose="02020603050405020304" pitchFamily="18" charset="0"/>
                <a:ea typeface="微软雅黑" panose="020B0503020204020204" pitchFamily="34" charset="-122"/>
                <a:sym typeface="Symbol" panose="05050102010706020507" pitchFamily="18" charset="2"/>
              </a:rPr>
              <a:t>)</a:t>
            </a:r>
            <a:r>
              <a:rPr lang="en-US" altLang="zh-CN" sz="2800" i="1" dirty="0">
                <a:latin typeface="Times New Roman" panose="02020603050405020304" pitchFamily="18" charset="0"/>
                <a:ea typeface="微软雅黑" panose="020B0503020204020204" pitchFamily="34" charset="-122"/>
                <a:sym typeface="Symbol" panose="05050102010706020507" pitchFamily="18" charset="2"/>
              </a:rPr>
              <a:t>-2W</a:t>
            </a:r>
            <a:endParaRPr lang="en-US" altLang="zh-CN" sz="2800" dirty="0">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令其为</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0</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，可求得</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w</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的值</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endPar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endParaRPr lang="zh-CN" altLang="en-US" sz="2400"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118787" name="对象 2">
            <a:hlinkClick r:id="" action="ppaction://ole?verb="/>
          </p:cNvPr>
          <p:cNvGraphicFramePr>
            <a:graphicFrameLocks noChangeAspect="1"/>
          </p:cNvGraphicFramePr>
          <p:nvPr/>
        </p:nvGraphicFramePr>
        <p:xfrm>
          <a:off x="2659063" y="1528763"/>
          <a:ext cx="3289300" cy="884237"/>
        </p:xfrm>
        <a:graphic>
          <a:graphicData uri="http://schemas.openxmlformats.org/presentationml/2006/ole">
            <mc:AlternateContent xmlns:mc="http://schemas.openxmlformats.org/markup-compatibility/2006">
              <mc:Choice xmlns:v="urn:schemas-microsoft-com:vml" Requires="v">
                <p:oleObj spid="_x0000_s3091" name="" r:id="rId1" imgW="1701800" imgH="457200" progId="Equation.KSEE3">
                  <p:embed/>
                </p:oleObj>
              </mc:Choice>
              <mc:Fallback>
                <p:oleObj name="" r:id="rId1" imgW="1701800" imgH="457200" progId="Equation.KSEE3">
                  <p:embed/>
                  <p:pic>
                    <p:nvPicPr>
                      <p:cNvPr id="0" name="图片 3090"/>
                      <p:cNvPicPr/>
                      <p:nvPr/>
                    </p:nvPicPr>
                    <p:blipFill>
                      <a:blip r:embed="rId2"/>
                      <a:stretch>
                        <a:fillRect/>
                      </a:stretch>
                    </p:blipFill>
                    <p:spPr>
                      <a:xfrm>
                        <a:off x="2659063" y="1528763"/>
                        <a:ext cx="3289300" cy="884237"/>
                      </a:xfrm>
                      <a:prstGeom prst="rect">
                        <a:avLst/>
                      </a:prstGeom>
                      <a:noFill/>
                      <a:ln w="38100">
                        <a:noFill/>
                        <a:miter/>
                      </a:ln>
                    </p:spPr>
                  </p:pic>
                </p:oleObj>
              </mc:Fallback>
            </mc:AlternateContent>
          </a:graphicData>
        </a:graphic>
      </p:graphicFrame>
      <p:sp>
        <p:nvSpPr>
          <p:cNvPr id="118788" name="矩形 4"/>
          <p:cNvSpPr/>
          <p:nvPr/>
        </p:nvSpPr>
        <p:spPr>
          <a:xfrm>
            <a:off x="6884988" y="1776413"/>
            <a:ext cx="877887" cy="369887"/>
          </a:xfrm>
          <a:prstGeom prst="rect">
            <a:avLst/>
          </a:prstGeom>
          <a:noFill/>
          <a:ln w="9525">
            <a:noFill/>
          </a:ln>
        </p:spPr>
        <p:txBody>
          <a:bodyPr wrap="none" anchor="t" anchorCtr="0">
            <a:spAutoFit/>
          </a:bodyPr>
          <a:p>
            <a:r>
              <a:rPr lang="zh-CN" altLang="en-US" b="1" dirty="0">
                <a:solidFill>
                  <a:srgbClr val="00B050"/>
                </a:solidFill>
                <a:latin typeface="Times New Roman" panose="02020603050405020304" pitchFamily="18" charset="0"/>
                <a:ea typeface="微软雅黑" panose="020B0503020204020204" pitchFamily="34" charset="-122"/>
              </a:rPr>
              <a:t>正则项</a:t>
            </a:r>
            <a:endParaRPr lang="zh-CN" altLang="en-US" dirty="0">
              <a:solidFill>
                <a:srgbClr val="00B050"/>
              </a:solidFill>
              <a:latin typeface="Calibri" panose="020F0502020204030204" pitchFamily="34" charset="0"/>
              <a:ea typeface="宋体" panose="02010600030101010101" pitchFamily="2" charset="-122"/>
            </a:endParaRPr>
          </a:p>
        </p:txBody>
      </p:sp>
      <p:sp>
        <p:nvSpPr>
          <p:cNvPr id="6" name="矩形 5"/>
          <p:cNvSpPr/>
          <p:nvPr/>
        </p:nvSpPr>
        <p:spPr>
          <a:xfrm>
            <a:off x="5016500" y="1627188"/>
            <a:ext cx="922338" cy="78105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 name="直接箭头连接符 7"/>
          <p:cNvCxnSpPr/>
          <p:nvPr/>
        </p:nvCxnSpPr>
        <p:spPr>
          <a:xfrm flipV="1">
            <a:off x="5972175" y="1954213"/>
            <a:ext cx="881063" cy="428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8791" name="矩形 4"/>
          <p:cNvSpPr/>
          <p:nvPr/>
        </p:nvSpPr>
        <p:spPr>
          <a:xfrm>
            <a:off x="1131888" y="3992563"/>
            <a:ext cx="2954337" cy="369887"/>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训练误差与测试误差的关联</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1" name="矩形 10"/>
          <p:cNvSpPr/>
          <p:nvPr/>
        </p:nvSpPr>
        <p:spPr>
          <a:xfrm>
            <a:off x="3097213" y="3332163"/>
            <a:ext cx="627063" cy="392113"/>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接箭头连接符 11"/>
          <p:cNvCxnSpPr/>
          <p:nvPr/>
        </p:nvCxnSpPr>
        <p:spPr>
          <a:xfrm flipH="1">
            <a:off x="2625725" y="3735388"/>
            <a:ext cx="704850" cy="2492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8794" name="矩形 4"/>
          <p:cNvSpPr/>
          <p:nvPr/>
        </p:nvSpPr>
        <p:spPr>
          <a:xfrm>
            <a:off x="4773613" y="4010025"/>
            <a:ext cx="1800225" cy="369888"/>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训练误差的大小</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5" name="矩形 14"/>
          <p:cNvSpPr/>
          <p:nvPr/>
        </p:nvSpPr>
        <p:spPr>
          <a:xfrm>
            <a:off x="4616450" y="3298825"/>
            <a:ext cx="628650" cy="3937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箭头连接符 15"/>
          <p:cNvCxnSpPr>
            <a:stCxn id="15" idx="2"/>
            <a:endCxn id="118794" idx="0"/>
          </p:cNvCxnSpPr>
          <p:nvPr/>
        </p:nvCxnSpPr>
        <p:spPr>
          <a:xfrm>
            <a:off x="4930775" y="3692525"/>
            <a:ext cx="742950" cy="317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bwMode="auto">
          <a:xfrm>
            <a:off x="2957513" y="1582738"/>
            <a:ext cx="2117725" cy="498475"/>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构造“目标函数”</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120834" name="Rectangle 6"/>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0835" name="Rectangle 8"/>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0836" name="Rectangle 10"/>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0837" name="Rectangle 12"/>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0838" name="Rectangle 14"/>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0839" name="矩形 13"/>
          <p:cNvSpPr/>
          <p:nvPr/>
        </p:nvSpPr>
        <p:spPr>
          <a:xfrm>
            <a:off x="434975" y="803275"/>
            <a:ext cx="2339975"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学习算法的设计</a:t>
            </a:r>
            <a:endParaRPr lang="en-US" altLang="zh-CN" sz="2400" b="1" u="sng" dirty="0">
              <a:solidFill>
                <a:srgbClr val="660033"/>
              </a:solidFill>
              <a:latin typeface="微软雅黑" panose="020B0503020204020204" pitchFamily="34" charset="-122"/>
              <a:ea typeface="微软雅黑" panose="020B0503020204020204" pitchFamily="34" charset="-122"/>
            </a:endParaRPr>
          </a:p>
        </p:txBody>
      </p:sp>
      <p:sp>
        <p:nvSpPr>
          <p:cNvPr id="12" name="Rectangle 2"/>
          <p:cNvSpPr txBox="1">
            <a:spLocks noChangeArrowheads="1"/>
          </p:cNvSpPr>
          <p:nvPr/>
        </p:nvSpPr>
        <p:spPr bwMode="auto">
          <a:xfrm>
            <a:off x="215900" y="2625725"/>
            <a:ext cx="2938463" cy="1016000"/>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选择或设计“决策模型”</a:t>
            </a:r>
            <a:endParaRPr kumimoji="0" lang="en-US" altLang="zh-CN"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{h(</a:t>
            </a:r>
            <a:r>
              <a:rPr kumimoji="0" lang="en-US" altLang="zh-CN" sz="2000" b="1" kern="1200" cap="none" spc="0" normalizeH="0" baseline="0" noProof="0" dirty="0" err="1">
                <a:solidFill>
                  <a:srgbClr val="00B050"/>
                </a:solidFill>
                <a:latin typeface="微软雅黑" panose="020B0503020204020204" pitchFamily="34" charset="-122"/>
                <a:ea typeface="微软雅黑" panose="020B0503020204020204" pitchFamily="34" charset="-122"/>
                <a:cs typeface="+mn-cs"/>
              </a:rPr>
              <a:t>X;w</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或</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{P(y|(</a:t>
            </a:r>
            <a:r>
              <a:rPr kumimoji="0" lang="en-US" altLang="zh-CN" sz="2000" b="1" kern="1200" cap="none" spc="0" normalizeH="0" baseline="0" noProof="0" dirty="0" err="1">
                <a:solidFill>
                  <a:srgbClr val="00B050"/>
                </a:solidFill>
                <a:latin typeface="微软雅黑" panose="020B0503020204020204" pitchFamily="34" charset="-122"/>
                <a:ea typeface="微软雅黑" panose="020B0503020204020204" pitchFamily="34" charset="-122"/>
                <a:cs typeface="+mn-cs"/>
              </a:rPr>
              <a:t>X;w</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15" name="Rectangle 2"/>
          <p:cNvSpPr txBox="1">
            <a:spLocks noChangeArrowheads="1"/>
          </p:cNvSpPr>
          <p:nvPr/>
        </p:nvSpPr>
        <p:spPr bwMode="auto">
          <a:xfrm>
            <a:off x="4719638" y="2609850"/>
            <a:ext cx="3140075" cy="960438"/>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得到“代价函数”</a:t>
            </a:r>
            <a:endParaRPr kumimoji="0" lang="en-US" altLang="zh-CN"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J(w)</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16" name="Rectangle 2"/>
          <p:cNvSpPr txBox="1">
            <a:spLocks noChangeArrowheads="1"/>
          </p:cNvSpPr>
          <p:nvPr/>
        </p:nvSpPr>
        <p:spPr bwMode="auto">
          <a:xfrm>
            <a:off x="3749675" y="3884613"/>
            <a:ext cx="1711325" cy="555625"/>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最优化方法</a:t>
            </a:r>
            <a:endParaRPr kumimoji="0" lang="zh-CN" altLang="en-US" sz="20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17" name="圆角右箭头 16"/>
          <p:cNvSpPr/>
          <p:nvPr/>
        </p:nvSpPr>
        <p:spPr>
          <a:xfrm>
            <a:off x="2306638" y="1828800"/>
            <a:ext cx="444500" cy="7127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8" name="圆角右箭头 17"/>
          <p:cNvSpPr/>
          <p:nvPr/>
        </p:nvSpPr>
        <p:spPr>
          <a:xfrm rot="5400000">
            <a:off x="5391150" y="1933575"/>
            <a:ext cx="762000" cy="488950"/>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9" name="圆角右箭头 18"/>
          <p:cNvSpPr/>
          <p:nvPr/>
        </p:nvSpPr>
        <p:spPr>
          <a:xfrm>
            <a:off x="4640263" y="2854325"/>
            <a:ext cx="444500" cy="1030288"/>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圆角右箭头 19"/>
          <p:cNvSpPr/>
          <p:nvPr/>
        </p:nvSpPr>
        <p:spPr>
          <a:xfrm rot="5400000">
            <a:off x="6894513" y="3319463"/>
            <a:ext cx="762000" cy="488950"/>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1" name="Rectangle 2"/>
          <p:cNvSpPr txBox="1">
            <a:spLocks noChangeArrowheads="1"/>
          </p:cNvSpPr>
          <p:nvPr/>
        </p:nvSpPr>
        <p:spPr bwMode="auto">
          <a:xfrm>
            <a:off x="5838825" y="4019550"/>
            <a:ext cx="2936875" cy="1016000"/>
          </a:xfrm>
          <a:prstGeom prst="rect">
            <a:avLst/>
          </a:prstGeom>
          <a:noFill/>
          <a:ln w="9525">
            <a:noFill/>
            <a:miter lim="800000"/>
          </a:ln>
        </p:spPr>
        <p:txBody>
          <a:bodyPr anchor="ctr">
            <a:spAutoFit/>
          </a:bodyPr>
          <a:lstStyle/>
          <a:p>
            <a:pPr marR="0" algn="ctr" defTabSz="914400">
              <a:lnSpc>
                <a:spcPct val="150000"/>
              </a:lnSpc>
              <a:buClrTx/>
              <a:buSzTx/>
              <a:defRPr/>
            </a:pPr>
            <a:r>
              <a:rPr kumimoji="0" lang="zh-CN" altLang="en-US" sz="2000" b="1" kern="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最优化“学习模型”</a:t>
            </a:r>
            <a:endParaRPr kumimoji="0" lang="en-US" altLang="zh-CN" sz="2000" b="1" kern="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h(</a:t>
            </a:r>
            <a:r>
              <a:rPr kumimoji="0" lang="en-US" altLang="zh-CN" sz="2000" b="1" kern="1200" cap="none" spc="0" normalizeH="0" baseline="0" noProof="0" dirty="0" err="1">
                <a:solidFill>
                  <a:srgbClr val="660033"/>
                </a:solidFill>
                <a:latin typeface="微软雅黑" panose="020B0503020204020204" pitchFamily="34" charset="-122"/>
                <a:ea typeface="微软雅黑" panose="020B0503020204020204" pitchFamily="34" charset="-122"/>
                <a:cs typeface="+mn-cs"/>
              </a:rPr>
              <a:t>X;w</a:t>
            </a:r>
            <a:r>
              <a:rPr kumimoji="0" lang="zh-CN" altLang="en-US"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或</a:t>
            </a: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P(y|(</a:t>
            </a:r>
            <a:r>
              <a:rPr kumimoji="0" lang="en-US" altLang="zh-CN" sz="2000" b="1" kern="1200" cap="none" spc="0" normalizeH="0" baseline="0" noProof="0" dirty="0" err="1">
                <a:solidFill>
                  <a:srgbClr val="660033"/>
                </a:solidFill>
                <a:latin typeface="微软雅黑" panose="020B0503020204020204" pitchFamily="34" charset="-122"/>
                <a:ea typeface="微软雅黑" panose="020B0503020204020204" pitchFamily="34" charset="-122"/>
                <a:cs typeface="+mn-cs"/>
              </a:rPr>
              <a:t>X;w</a:t>
            </a:r>
            <a:r>
              <a:rPr kumimoji="0" lang="zh-CN" altLang="en-US"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660033"/>
                </a:solidFill>
                <a:latin typeface="微软雅黑" panose="020B0503020204020204" pitchFamily="34" charset="-122"/>
                <a:ea typeface="微软雅黑" panose="020B0503020204020204" pitchFamily="34" charset="-122"/>
                <a:cs typeface="+mn-cs"/>
              </a:rPr>
              <a:t>))</a:t>
            </a:r>
            <a:endParaRPr kumimoji="0" lang="zh-CN" altLang="en-US" sz="2000" b="1" kern="0" cap="none" spc="0" normalizeH="0" baseline="0" noProof="0" dirty="0">
              <a:solidFill>
                <a:srgbClr val="66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2" name="矩形 21"/>
          <p:cNvSpPr/>
          <p:nvPr/>
        </p:nvSpPr>
        <p:spPr>
          <a:xfrm>
            <a:off x="3082925" y="5651500"/>
            <a:ext cx="1722438" cy="40005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rgbClr val="0033CC"/>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学习效果评价</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3" name="圆角右箭头 22"/>
          <p:cNvSpPr/>
          <p:nvPr/>
        </p:nvSpPr>
        <p:spPr>
          <a:xfrm rot="10800000">
            <a:off x="4835525" y="5335588"/>
            <a:ext cx="2203450" cy="739775"/>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20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20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20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20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0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2000"/>
                                        <p:tgtEl>
                                          <p:spTgt spid="2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p:bldP spid="21" grpId="0"/>
      <p:bldP spid="2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6"/>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1858" name="Rectangle 8"/>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1859" name="Rectangle 10"/>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1860" name="Rectangle 12"/>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1861" name="Rectangle 14"/>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21862" name="矩形 13"/>
          <p:cNvSpPr/>
          <p:nvPr/>
        </p:nvSpPr>
        <p:spPr>
          <a:xfrm>
            <a:off x="434975" y="803275"/>
            <a:ext cx="2339975"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学习算法的设计</a:t>
            </a:r>
            <a:endParaRPr lang="en-US" altLang="zh-CN" sz="2400" b="1" u="sng" dirty="0">
              <a:solidFill>
                <a:srgbClr val="660033"/>
              </a:solidFill>
              <a:latin typeface="微软雅黑" panose="020B0503020204020204" pitchFamily="34" charset="-122"/>
              <a:ea typeface="微软雅黑" panose="020B0503020204020204" pitchFamily="34" charset="-122"/>
            </a:endParaRPr>
          </a:p>
        </p:txBody>
      </p:sp>
      <p:sp>
        <p:nvSpPr>
          <p:cNvPr id="24" name="Rectangle 2"/>
          <p:cNvSpPr txBox="1">
            <a:spLocks noChangeArrowheads="1"/>
          </p:cNvSpPr>
          <p:nvPr/>
        </p:nvSpPr>
        <p:spPr bwMode="auto">
          <a:xfrm>
            <a:off x="952500" y="1449388"/>
            <a:ext cx="7243763" cy="1200150"/>
          </a:xfrm>
          <a:prstGeom prst="rect">
            <a:avLst/>
          </a:prstGeom>
          <a:noFill/>
          <a:ln w="9525">
            <a:noFill/>
            <a:miter lim="800000"/>
          </a:ln>
        </p:spPr>
        <p:txBody>
          <a:bodyPr anchor="ctr">
            <a:spAutoFit/>
          </a:bodyPr>
          <a:lstStyle/>
          <a:p>
            <a:pPr marR="0" defTabSz="914400">
              <a:lnSpc>
                <a:spcPct val="150000"/>
              </a:lnSpc>
              <a:buClrTx/>
              <a:buSzTx/>
              <a:defRPr/>
            </a:pPr>
            <a:r>
              <a:rPr kumimoji="0" lang="zh-CN" altLang="en-US"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学习算法就是一个求解最优化问题的算法，即：</a:t>
            </a:r>
            <a:endPar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algn="ctr" defTabSz="914400">
              <a:lnSpc>
                <a:spcPct val="150000"/>
              </a:lnSpc>
              <a:buClrTx/>
              <a:buSzTx/>
              <a:defRPr/>
            </a:pPr>
            <a:r>
              <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w*=</a:t>
            </a:r>
            <a:r>
              <a:rPr kumimoji="0" lang="en-US" altLang="zh-CN" sz="2400" b="1" kern="0" cap="none" spc="0" normalizeH="0" baseline="0" noProof="0" dirty="0" err="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argmax</a:t>
            </a:r>
            <a:r>
              <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{J(w)} </a:t>
            </a:r>
            <a:r>
              <a:rPr kumimoji="0" lang="zh-CN" altLang="en-US"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或  </a:t>
            </a:r>
            <a:r>
              <a:rPr kumimoji="0" lang="en-US" altLang="zh-CN" sz="2400" b="1" kern="0" cap="none" spc="0" normalizeH="0" baseline="0" noProof="0" dirty="0" err="1">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argmin</a:t>
            </a:r>
            <a:r>
              <a:rPr kumimoji="0" lang="en-US" altLang="zh-CN"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{J(w)}</a:t>
            </a:r>
            <a:endParaRPr kumimoji="0" lang="zh-CN" altLang="en-US" sz="2400" b="1" kern="0" cap="none" spc="0" normalizeH="0" baseline="0" noProof="0" dirty="0">
              <a:solidFill>
                <a:srgbClr val="000099"/>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5" name="矩形 24"/>
          <p:cNvSpPr/>
          <p:nvPr/>
        </p:nvSpPr>
        <p:spPr>
          <a:xfrm>
            <a:off x="960438" y="4252913"/>
            <a:ext cx="4572000" cy="1231900"/>
          </a:xfrm>
          <a:prstGeom prst="rect">
            <a:avLst/>
          </a:prstGeom>
        </p:spPr>
        <p:txBody>
          <a:bodyPr>
            <a:spAutoFit/>
          </a:bodyPr>
          <a:lstStyle/>
          <a:p>
            <a:pPr marL="342900" marR="0" lvl="0" indent="-342900" algn="l" defTabSz="914400" rtl="0" eaLnBrk="1" fontAlgn="base" latinLnBrk="0" hangingPunct="1">
              <a:lnSpc>
                <a:spcPct val="200000"/>
              </a:lnSpc>
              <a:spcBef>
                <a:spcPct val="0"/>
              </a:spcBef>
              <a:spcAft>
                <a:spcPct val="0"/>
              </a:spcAft>
              <a:buClrTx/>
              <a:buSzTx/>
              <a:buFont typeface="Wingdings" panose="05000000000000000000" charset="0"/>
              <a:buChar char=""/>
              <a:defRPr/>
            </a:pPr>
            <a:r>
              <a:rPr kumimoji="0" lang="zh-CN" altLang="en-US" sz="20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rPr>
              <a:t>解析公式</a:t>
            </a:r>
            <a:endParaRPr kumimoji="0" lang="en-US" altLang="zh-CN" sz="20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200000"/>
              </a:lnSpc>
              <a:spcBef>
                <a:spcPct val="0"/>
              </a:spcBef>
              <a:spcAft>
                <a:spcPct val="0"/>
              </a:spcAft>
              <a:buClrTx/>
              <a:buSzTx/>
              <a:buFont typeface="Wingdings" panose="05000000000000000000" charset="0"/>
              <a:buChar char=""/>
              <a:defRPr/>
            </a:pPr>
            <a:r>
              <a:rPr kumimoji="0" lang="zh-CN" altLang="en-US" sz="20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rPr>
              <a:t>递推公式</a:t>
            </a:r>
            <a:endParaRPr kumimoji="0" lang="zh-CN" altLang="en-US" sz="2000" b="1" i="0" u="none" strike="noStrike" kern="1200" cap="none" spc="0" normalizeH="0" baseline="0" noProof="1">
              <a:ln>
                <a:noFill/>
              </a:ln>
              <a:solidFill>
                <a:srgbClr val="00B05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endParaRPr>
          </a:p>
        </p:txBody>
      </p:sp>
      <p:sp>
        <p:nvSpPr>
          <p:cNvPr id="121865" name="矩形 26"/>
          <p:cNvSpPr/>
          <p:nvPr/>
        </p:nvSpPr>
        <p:spPr>
          <a:xfrm>
            <a:off x="596900" y="3790950"/>
            <a:ext cx="2954338"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求解优化问题的方法</a:t>
            </a:r>
            <a:endParaRPr lang="en-US" altLang="zh-CN" sz="2400" b="1" u="sng" dirty="0">
              <a:solidFill>
                <a:srgbClr val="66003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2882" name="文本框 1"/>
          <p:cNvSpPr txBox="1"/>
          <p:nvPr/>
        </p:nvSpPr>
        <p:spPr>
          <a:xfrm>
            <a:off x="423863" y="798513"/>
            <a:ext cx="8296275" cy="3046412"/>
          </a:xfrm>
          <a:prstGeom prst="rect">
            <a:avLst/>
          </a:prstGeom>
          <a:noFill/>
          <a:ln w="9525">
            <a:noFill/>
          </a:ln>
        </p:spPr>
        <p:txBody>
          <a:bodyPr anchor="t" anchorCtr="0">
            <a:spAutoFit/>
          </a:bodyPr>
          <a:p>
            <a:pPr>
              <a:lnSpc>
                <a:spcPct val="200000"/>
              </a:lnSpc>
            </a:pPr>
            <a:r>
              <a:rPr lang="en-US" altLang="zh-CN"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        </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岭回归就是在矩阵</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X</a:t>
            </a:r>
            <a:r>
              <a:rPr lang="en-US" altLang="zh-CN" sz="2400" b="1" baseline="30000" dirty="0">
                <a:latin typeface="Times New Roman" panose="02020603050405020304" pitchFamily="18" charset="0"/>
                <a:ea typeface="微软雅黑" panose="020B0503020204020204" pitchFamily="34" charset="-122"/>
                <a:sym typeface="宋体" panose="02010600030101010101" pitchFamily="2" charset="-122"/>
              </a:rPr>
              <a:t>T</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X</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上加一个</a:t>
            </a:r>
            <a:r>
              <a:rPr lang="en-US" altLang="zh-CN" sz="2400" b="1" dirty="0">
                <a:latin typeface="Times New Roman" panose="02020603050405020304" pitchFamily="18" charset="0"/>
                <a:ea typeface="微软雅黑" panose="020B0503020204020204" pitchFamily="34" charset="-122"/>
                <a:sym typeface="Symbol" panose="05050102010706020507" pitchFamily="18" charset="2"/>
              </a:rPr>
              <a:t>I</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从而使得矩阵非奇异，进而能够对</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X</a:t>
            </a:r>
            <a:r>
              <a:rPr lang="en-US" altLang="zh-CN" sz="2400" b="1" baseline="30000" dirty="0">
                <a:latin typeface="Times New Roman" panose="02020603050405020304" pitchFamily="18" charset="0"/>
                <a:ea typeface="微软雅黑" panose="020B0503020204020204" pitchFamily="34" charset="-122"/>
                <a:sym typeface="宋体" panose="02010600030101010101" pitchFamily="2" charset="-122"/>
              </a:rPr>
              <a:t>T</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X</a:t>
            </a:r>
            <a:r>
              <a:rPr lang="en-US" altLang="zh-CN" sz="2400" b="1" dirty="0">
                <a:latin typeface="Times New Roman" panose="02020603050405020304" pitchFamily="18" charset="0"/>
                <a:ea typeface="微软雅黑" panose="020B0503020204020204" pitchFamily="34" charset="-122"/>
                <a:sym typeface="Symbol" panose="05050102010706020507" pitchFamily="18" charset="2"/>
              </a:rPr>
              <a:t>+I</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求逆</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。其中矩阵</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I</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是一个</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m×m</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的单位矩阵，对角线上元素全为</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1</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，其他元素全为</a:t>
            </a:r>
            <a:r>
              <a:rPr lang="en-US" altLang="zh-CN" sz="2400" b="1" dirty="0">
                <a:latin typeface="Times New Roman" panose="02020603050405020304" pitchFamily="18" charset="0"/>
                <a:ea typeface="微软雅黑" panose="020B0503020204020204" pitchFamily="34" charset="-122"/>
                <a:sym typeface="宋体" panose="02010600030101010101" pitchFamily="2" charset="-122"/>
              </a:rPr>
              <a:t>0</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a:t>
            </a:r>
            <a:r>
              <a:rPr lang="zh-CN" altLang="en-US" sz="24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是用户定义数值。此时回归系数的计算公式为：</a:t>
            </a:r>
            <a:endParaRPr lang="zh-CN" altLang="en-US" sz="2400"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122883" name="对象 2">
            <a:hlinkClick r:id="" action="ppaction://ole?verb="/>
          </p:cNvPr>
          <p:cNvGraphicFramePr>
            <a:graphicFrameLocks noChangeAspect="1"/>
          </p:cNvGraphicFramePr>
          <p:nvPr/>
        </p:nvGraphicFramePr>
        <p:xfrm>
          <a:off x="2859088" y="4113213"/>
          <a:ext cx="3543300" cy="758825"/>
        </p:xfrm>
        <a:graphic>
          <a:graphicData uri="http://schemas.openxmlformats.org/presentationml/2006/ole">
            <mc:AlternateContent xmlns:mc="http://schemas.openxmlformats.org/markup-compatibility/2006">
              <mc:Choice xmlns:v="urn:schemas-microsoft-com:vml" Requires="v">
                <p:oleObj spid="_x0000_s3092" name="" r:id="rId1" imgW="1422400" imgH="304800" progId="Equation.KSEE3">
                  <p:embed/>
                </p:oleObj>
              </mc:Choice>
              <mc:Fallback>
                <p:oleObj name="" r:id="rId1" imgW="1422400" imgH="304800" progId="Equation.KSEE3">
                  <p:embed/>
                  <p:pic>
                    <p:nvPicPr>
                      <p:cNvPr id="0" name="图片 3091"/>
                      <p:cNvPicPr/>
                      <p:nvPr/>
                    </p:nvPicPr>
                    <p:blipFill>
                      <a:blip r:embed="rId2"/>
                      <a:stretch>
                        <a:fillRect/>
                      </a:stretch>
                    </p:blipFill>
                    <p:spPr>
                      <a:xfrm>
                        <a:off x="2859088" y="4113213"/>
                        <a:ext cx="3543300" cy="758825"/>
                      </a:xfrm>
                      <a:prstGeom prst="rect">
                        <a:avLst/>
                      </a:prstGeom>
                      <a:noFill/>
                      <a:ln w="38100">
                        <a:noFill/>
                        <a:miter/>
                      </a:ln>
                    </p:spPr>
                  </p:pic>
                </p:oleObj>
              </mc:Fallback>
            </mc:AlternateContent>
          </a:graphicData>
        </a:graphic>
      </p:graphicFrame>
      <p:graphicFrame>
        <p:nvGraphicFramePr>
          <p:cNvPr id="122884" name="对象 3">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093" name="" r:id="rId3" imgW="914400" imgH="215900" progId="Equation.KSEE3">
                  <p:embed/>
                </p:oleObj>
              </mc:Choice>
              <mc:Fallback>
                <p:oleObj name="" r:id="rId3" imgW="914400" imgH="215900" progId="Equation.KSEE3">
                  <p:embed/>
                  <p:pic>
                    <p:nvPicPr>
                      <p:cNvPr id="0" name="图片 3092"/>
                      <p:cNvPicPr/>
                      <p:nvPr/>
                    </p:nvPicPr>
                    <p:blipFill>
                      <a:blip r:embed="rId4"/>
                      <a:stretch>
                        <a:fillRect/>
                      </a:stretch>
                    </p:blipFill>
                    <p:spPr>
                      <a:xfrm>
                        <a:off x="4114800" y="3321050"/>
                        <a:ext cx="914400" cy="215900"/>
                      </a:xfrm>
                      <a:prstGeom prst="rect">
                        <a:avLst/>
                      </a:prstGeom>
                      <a:noFill/>
                      <a:ln w="38100">
                        <a:noFill/>
                        <a:miter/>
                      </a:ln>
                    </p:spPr>
                  </p:pic>
                </p:oleObj>
              </mc:Fallback>
            </mc:AlternateContent>
          </a:graphicData>
        </a:graphic>
      </p:graphicFrame>
      <p:sp>
        <p:nvSpPr>
          <p:cNvPr id="122885" name="矩形 4"/>
          <p:cNvSpPr/>
          <p:nvPr/>
        </p:nvSpPr>
        <p:spPr>
          <a:xfrm>
            <a:off x="5367338" y="3346450"/>
            <a:ext cx="877887" cy="369888"/>
          </a:xfrm>
          <a:prstGeom prst="rect">
            <a:avLst/>
          </a:prstGeom>
          <a:noFill/>
          <a:ln w="9525">
            <a:noFill/>
          </a:ln>
        </p:spPr>
        <p:txBody>
          <a:bodyPr wrap="none"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超参数</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7" name="矩形 6"/>
          <p:cNvSpPr/>
          <p:nvPr/>
        </p:nvSpPr>
        <p:spPr>
          <a:xfrm>
            <a:off x="5586413" y="2576513"/>
            <a:ext cx="269875" cy="3937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 name="直接箭头连接符 7"/>
          <p:cNvCxnSpPr>
            <a:endCxn id="122885" idx="0"/>
          </p:cNvCxnSpPr>
          <p:nvPr/>
        </p:nvCxnSpPr>
        <p:spPr>
          <a:xfrm>
            <a:off x="5721350" y="2954338"/>
            <a:ext cx="85725" cy="3921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4930" name="文本框 1"/>
          <p:cNvSpPr txBox="1"/>
          <p:nvPr/>
        </p:nvSpPr>
        <p:spPr>
          <a:xfrm>
            <a:off x="654050" y="855663"/>
            <a:ext cx="7834313" cy="3784600"/>
          </a:xfrm>
          <a:prstGeom prst="rect">
            <a:avLst/>
          </a:prstGeom>
          <a:noFill/>
          <a:ln w="9525">
            <a:noFill/>
          </a:ln>
        </p:spPr>
        <p:txBody>
          <a:bodyPr anchor="t" anchorCtr="0">
            <a:spAutoFit/>
          </a:bodyPr>
          <a:p>
            <a:pPr>
              <a:lnSpc>
                <a:spcPct val="200000"/>
              </a:lnSpc>
            </a:pPr>
            <a:r>
              <a:rPr lang="zh-CN" altLang="en-US" sz="24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rPr>
              <a:t>岭回归名称的由来：</a:t>
            </a:r>
            <a:endParaRPr lang="zh-CN" altLang="en-US" sz="2400" b="1" dirty="0">
              <a:solidFill>
                <a:srgbClr val="00B050"/>
              </a:solidFill>
              <a:latin typeface="Times New Roman" panose="02020603050405020304" pitchFamily="18" charset="0"/>
              <a:ea typeface="微软雅黑" panose="020B0503020204020204" pitchFamily="34" charset="-122"/>
              <a:sym typeface="宋体" panose="02010600030101010101" pitchFamily="2" charset="-122"/>
            </a:endParaRPr>
          </a:p>
          <a:p>
            <a:pPr>
              <a:lnSpc>
                <a:spcPct val="200000"/>
              </a:lnSpc>
            </a:pPr>
            <a:r>
              <a:rPr lang="en-US" altLang="zh-CN"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        </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岭回归使用了单位</a:t>
            </a:r>
            <a:r>
              <a:rPr lang="en-US" altLang="zh-CN"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I</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矩阵乘以常量</a:t>
            </a:r>
            <a:r>
              <a:rPr lang="zh-CN" altLang="en-US" sz="24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，我们观察其中的单位矩阵</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I</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，可以看到其对角线上的值均是</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，其余值均为</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0</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，如同在</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0</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平面上有一条</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组成的</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岭</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，这就是岭回归中的</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岭</a:t>
            </a:r>
            <a:r>
              <a:rPr lang="en-US" altLang="zh-CN"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endPar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sp>
        <p:nvSpPr>
          <p:cNvPr id="3" name="流程图: 数据 2"/>
          <p:cNvSpPr/>
          <p:nvPr/>
        </p:nvSpPr>
        <p:spPr>
          <a:xfrm>
            <a:off x="1203325" y="5118100"/>
            <a:ext cx="6738938" cy="781050"/>
          </a:xfrm>
          <a:prstGeom prst="flowChartInputOutpu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cxnSp>
        <p:nvCxnSpPr>
          <p:cNvPr id="5" name="直接连接符 4"/>
          <p:cNvCxnSpPr/>
          <p:nvPr/>
        </p:nvCxnSpPr>
        <p:spPr>
          <a:xfrm>
            <a:off x="2506663" y="5118100"/>
            <a:ext cx="4114800" cy="768350"/>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6978" name="文本框 1"/>
          <p:cNvSpPr txBox="1"/>
          <p:nvPr/>
        </p:nvSpPr>
        <p:spPr>
          <a:xfrm>
            <a:off x="423863" y="982663"/>
            <a:ext cx="8296275" cy="4892675"/>
          </a:xfrm>
          <a:prstGeom prst="rect">
            <a:avLst/>
          </a:prstGeom>
          <a:noFill/>
          <a:ln w="9525">
            <a:noFill/>
          </a:ln>
        </p:spPr>
        <p:txBody>
          <a:bodyPr anchor="t" anchorCtr="0">
            <a:spAutoFit/>
          </a:bodyPr>
          <a:p>
            <a:pPr>
              <a:lnSpc>
                <a:spcPct val="200000"/>
              </a:lnSpc>
            </a:pPr>
            <a:r>
              <a:rPr lang="en-US" altLang="zh-CN"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        </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此处通过引入</a:t>
            </a:r>
            <a:r>
              <a:rPr lang="zh-CN" altLang="en-US" sz="2400" b="1" dirty="0">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来限制了所有</a:t>
            </a:r>
            <a:r>
              <a:rPr lang="en-US" altLang="zh-CN" sz="2400" b="1" dirty="0">
                <a:latin typeface="Times New Roman" panose="02020603050405020304" pitchFamily="18" charset="0"/>
                <a:ea typeface="微软雅黑" panose="020B0503020204020204" pitchFamily="34" charset="-122"/>
                <a:sym typeface="Symbol" panose="05050102010706020507" pitchFamily="18" charset="2"/>
              </a:rPr>
              <a:t>w</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之和，通过引入该惩罚项，能够减少不重要的参数，这个技术在统计学中也叫作</a:t>
            </a:r>
            <a:r>
              <a:rPr lang="zh-CN" altLang="en-US" sz="2400" b="1" dirty="0">
                <a:solidFill>
                  <a:srgbClr val="FF0000"/>
                </a:solidFill>
                <a:latin typeface="Times New Roman" panose="02020603050405020304" pitchFamily="18" charset="0"/>
                <a:ea typeface="微软雅黑" panose="020B0503020204020204" pitchFamily="34" charset="-122"/>
                <a:sym typeface="Symbol" panose="05050102010706020507" pitchFamily="18" charset="2"/>
              </a:rPr>
              <a:t>缩减法</a:t>
            </a:r>
            <a:endParaRPr lang="zh-CN" altLang="en-US" sz="2400" b="1" dirty="0">
              <a:latin typeface="Times New Roman" panose="02020603050405020304" pitchFamily="18" charset="0"/>
              <a:ea typeface="微软雅黑" panose="020B0503020204020204" pitchFamily="34" charset="-122"/>
              <a:sym typeface="Symbol" panose="05050102010706020507" pitchFamily="18" charset="2"/>
            </a:endParaRPr>
          </a:p>
          <a:p>
            <a:endParaRPr lang="zh-CN" altLang="en-US" sz="2400" b="1" dirty="0">
              <a:latin typeface="Times New Roman" panose="02020603050405020304" pitchFamily="18" charset="0"/>
              <a:ea typeface="微软雅黑" panose="020B0503020204020204" pitchFamily="34" charset="-122"/>
              <a:sym typeface="Symbol" panose="05050102010706020507" pitchFamily="18" charset="2"/>
            </a:endParaRPr>
          </a:p>
          <a:p>
            <a:pPr>
              <a:lnSpc>
                <a:spcPct val="200000"/>
              </a:lnSpc>
            </a:pPr>
            <a:r>
              <a:rPr lang="zh-CN" altLang="en-US" sz="24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缩减法：</a:t>
            </a:r>
            <a:endParaRPr lang="zh-CN" altLang="en-US" sz="24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endParaRPr>
          </a:p>
          <a:p>
            <a:pPr>
              <a:lnSpc>
                <a:spcPct val="200000"/>
              </a:lnSpc>
            </a:pPr>
            <a:r>
              <a:rPr lang="en-US" altLang="zh-CN"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        </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缩减法可以</a:t>
            </a:r>
            <a:r>
              <a:rPr lang="zh-CN" altLang="en-US" sz="2400" b="1" dirty="0">
                <a:solidFill>
                  <a:srgbClr val="FF0000"/>
                </a:solidFill>
                <a:latin typeface="Times New Roman" panose="02020603050405020304" pitchFamily="18" charset="0"/>
                <a:ea typeface="微软雅黑" panose="020B0503020204020204" pitchFamily="34" charset="-122"/>
                <a:sym typeface="宋体" panose="02010600030101010101" pitchFamily="2" charset="-122"/>
              </a:rPr>
              <a:t>去掉不重要</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的参数（通过引入惩罚项</a:t>
            </a: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r>
              <a:rPr lang="zh-CN" altLang="en-US" sz="2400" b="1" dirty="0">
                <a:solidFill>
                  <a:srgbClr val="000099"/>
                </a:solidFill>
                <a:latin typeface="Times New Roman" panose="02020603050405020304" pitchFamily="18" charset="0"/>
                <a:ea typeface="微软雅黑" panose="020B0503020204020204" pitchFamily="34" charset="-122"/>
                <a:sym typeface="宋体" panose="02010600030101010101" pitchFamily="2" charset="-122"/>
              </a:rPr>
              <a:t>），因此能更好地理解数据。此外，与简单的线性回归相比，缩减法能够取得更好的预测效果。</a:t>
            </a:r>
            <a:endParaRPr lang="zh-CN" altLang="en-US" sz="2400" b="1" dirty="0">
              <a:latin typeface="Times New Roman" panose="02020603050405020304" pitchFamily="18" charset="0"/>
              <a:ea typeface="微软雅黑" panose="020B0503020204020204" pitchFamily="34" charset="-122"/>
              <a:sym typeface="Symbol" panose="05050102010706020507" pitchFamily="18" charset="2"/>
            </a:endParaRPr>
          </a:p>
        </p:txBody>
      </p:sp>
      <p:graphicFrame>
        <p:nvGraphicFramePr>
          <p:cNvPr id="126979" name="对象 3">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3101" name="" r:id="rId1" imgW="914400" imgH="215900" progId="Equation.KSEE3">
                  <p:embed/>
                </p:oleObj>
              </mc:Choice>
              <mc:Fallback>
                <p:oleObj name="" r:id="rId1" imgW="914400" imgH="215900" progId="Equation.KSEE3">
                  <p:embed/>
                  <p:pic>
                    <p:nvPicPr>
                      <p:cNvPr id="0" name="图片 3100"/>
                      <p:cNvPicPr/>
                      <p:nvPr/>
                    </p:nvPicPr>
                    <p:blipFill>
                      <a:blip r:embed="rId2"/>
                      <a:stretch>
                        <a:fillRect/>
                      </a:stretch>
                    </p:blipFill>
                    <p:spPr>
                      <a:xfrm>
                        <a:off x="4114800" y="3321050"/>
                        <a:ext cx="914400" cy="215900"/>
                      </a:xfrm>
                      <a:prstGeom prst="rect">
                        <a:avLst/>
                      </a:prstGeom>
                      <a:noFill/>
                      <a:ln w="38100">
                        <a:noFill/>
                        <a:miter/>
                      </a:ln>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29026" name="文本框 1"/>
          <p:cNvSpPr txBox="1"/>
          <p:nvPr/>
        </p:nvSpPr>
        <p:spPr>
          <a:xfrm>
            <a:off x="523875" y="768350"/>
            <a:ext cx="7834313" cy="644525"/>
          </a:xfrm>
          <a:prstGeom prst="rect">
            <a:avLst/>
          </a:prstGeom>
          <a:noFill/>
          <a:ln w="9525">
            <a:noFill/>
          </a:ln>
        </p:spPr>
        <p:txBody>
          <a:bodyPr anchor="t" anchorCtr="0">
            <a:spAutoFit/>
          </a:bodyPr>
          <a:p>
            <a:pPr>
              <a:lnSpc>
                <a:spcPct val="150000"/>
              </a:lnSpc>
            </a:pPr>
            <a:r>
              <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岭回归算法代码</a:t>
            </a:r>
            <a:endParaRPr lang="zh-CN" altLang="en-US" sz="24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pic>
        <p:nvPicPr>
          <p:cNvPr id="129027" name="图片 3"/>
          <p:cNvPicPr>
            <a:picLocks noChangeAspect="1"/>
          </p:cNvPicPr>
          <p:nvPr/>
        </p:nvPicPr>
        <p:blipFill>
          <a:blip r:embed="rId1"/>
          <a:stretch>
            <a:fillRect/>
          </a:stretch>
        </p:blipFill>
        <p:spPr>
          <a:xfrm>
            <a:off x="566738" y="1414463"/>
            <a:ext cx="7902575" cy="5046662"/>
          </a:xfrm>
          <a:prstGeom prst="rect">
            <a:avLst/>
          </a:prstGeom>
          <a:noFill/>
          <a:ln w="9525">
            <a:noFill/>
          </a:ln>
        </p:spPr>
      </p:pic>
      <p:sp>
        <p:nvSpPr>
          <p:cNvPr id="129028" name="文本框 5"/>
          <p:cNvSpPr txBox="1"/>
          <p:nvPr/>
        </p:nvSpPr>
        <p:spPr>
          <a:xfrm>
            <a:off x="5662613" y="3630613"/>
            <a:ext cx="2627312" cy="644525"/>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标准化：特征减去各自的均值并除以方差</a:t>
            </a:r>
            <a:endParaRPr lang="zh-CN" altLang="en-US" dirty="0">
              <a:solidFill>
                <a:srgbClr val="FF0000"/>
              </a:solidFill>
              <a:latin typeface="Calibri" panose="020F0502020204030204" pitchFamily="34" charset="0"/>
              <a:ea typeface="宋体" panose="02010600030101010101" pitchFamily="2" charset="-122"/>
            </a:endParaRPr>
          </a:p>
        </p:txBody>
      </p:sp>
      <p:sp>
        <p:nvSpPr>
          <p:cNvPr id="129029" name="文本框 4"/>
          <p:cNvSpPr txBox="1"/>
          <p:nvPr/>
        </p:nvSpPr>
        <p:spPr>
          <a:xfrm>
            <a:off x="5648325" y="5075238"/>
            <a:ext cx="2471738"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取</a:t>
            </a:r>
            <a:r>
              <a:rPr lang="en-US" altLang="zh-CN" dirty="0">
                <a:solidFill>
                  <a:srgbClr val="FF0000"/>
                </a:solidFill>
                <a:latin typeface="Calibri" panose="020F0502020204030204" pitchFamily="34" charset="0"/>
                <a:ea typeface="宋体" panose="02010600030101010101" pitchFamily="2" charset="-122"/>
              </a:rPr>
              <a:t>30</a:t>
            </a:r>
            <a:r>
              <a:rPr lang="zh-CN" altLang="en-US" dirty="0">
                <a:solidFill>
                  <a:srgbClr val="FF0000"/>
                </a:solidFill>
                <a:latin typeface="Calibri" panose="020F0502020204030204" pitchFamily="34" charset="0"/>
                <a:ea typeface="宋体" panose="02010600030101010101" pitchFamily="2" charset="-122"/>
              </a:rPr>
              <a:t>个不同的</a:t>
            </a:r>
            <a:r>
              <a:rPr lang="en-US" altLang="zh-CN" dirty="0">
                <a:solidFill>
                  <a:srgbClr val="FF0000"/>
                </a:solidFill>
                <a:latin typeface="Calibri" panose="020F0502020204030204" pitchFamily="34" charset="0"/>
                <a:ea typeface="宋体" panose="02010600030101010101" pitchFamily="2" charset="-122"/>
              </a:rPr>
              <a:t>lamda</a:t>
            </a:r>
            <a:r>
              <a:rPr lang="zh-CN" altLang="en-US" dirty="0">
                <a:solidFill>
                  <a:srgbClr val="FF0000"/>
                </a:solidFill>
                <a:latin typeface="Calibri" panose="020F0502020204030204" pitchFamily="34" charset="0"/>
                <a:ea typeface="宋体" panose="02010600030101010101" pitchFamily="2" charset="-122"/>
              </a:rPr>
              <a:t>值</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7" name="直接箭头连接符 6"/>
          <p:cNvCxnSpPr>
            <a:stCxn id="129029" idx="1"/>
          </p:cNvCxnSpPr>
          <p:nvPr/>
        </p:nvCxnSpPr>
        <p:spPr>
          <a:xfrm flipH="1">
            <a:off x="2613025" y="5259388"/>
            <a:ext cx="3035300" cy="412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129029" idx="1"/>
            <a:endCxn id="9" idx="1"/>
          </p:cNvCxnSpPr>
          <p:nvPr/>
        </p:nvCxnSpPr>
        <p:spPr>
          <a:xfrm flipH="1">
            <a:off x="4354513" y="3927475"/>
            <a:ext cx="1282700" cy="7207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右大括号 8"/>
          <p:cNvSpPr/>
          <p:nvPr/>
        </p:nvSpPr>
        <p:spPr>
          <a:xfrm>
            <a:off x="3832225" y="4267200"/>
            <a:ext cx="522288" cy="762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9033" name="文本框 4"/>
          <p:cNvSpPr txBox="1"/>
          <p:nvPr/>
        </p:nvSpPr>
        <p:spPr>
          <a:xfrm>
            <a:off x="5211763" y="6153150"/>
            <a:ext cx="2843212" cy="646113"/>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返回</a:t>
            </a:r>
            <a:r>
              <a:rPr lang="en-US" altLang="zh-CN" dirty="0">
                <a:solidFill>
                  <a:srgbClr val="FF0000"/>
                </a:solidFill>
                <a:latin typeface="Calibri" panose="020F0502020204030204" pitchFamily="34" charset="0"/>
                <a:ea typeface="宋体" panose="02010600030101010101" pitchFamily="2" charset="-122"/>
              </a:rPr>
              <a:t>30</a:t>
            </a:r>
            <a:r>
              <a:rPr lang="zh-CN" altLang="en-US" dirty="0">
                <a:solidFill>
                  <a:srgbClr val="FF0000"/>
                </a:solidFill>
                <a:latin typeface="Calibri" panose="020F0502020204030204" pitchFamily="34" charset="0"/>
                <a:ea typeface="宋体" panose="02010600030101010101" pitchFamily="2" charset="-122"/>
              </a:rPr>
              <a:t>个不同的</a:t>
            </a:r>
            <a:r>
              <a:rPr lang="en-US" altLang="zh-CN" dirty="0">
                <a:solidFill>
                  <a:srgbClr val="FF0000"/>
                </a:solidFill>
                <a:latin typeface="Calibri" panose="020F0502020204030204" pitchFamily="34" charset="0"/>
                <a:ea typeface="宋体" panose="02010600030101010101" pitchFamily="2" charset="-122"/>
              </a:rPr>
              <a:t>lamda</a:t>
            </a:r>
            <a:r>
              <a:rPr lang="zh-CN" altLang="en-US" dirty="0">
                <a:solidFill>
                  <a:srgbClr val="FF0000"/>
                </a:solidFill>
                <a:latin typeface="Calibri" panose="020F0502020204030204" pitchFamily="34" charset="0"/>
                <a:ea typeface="宋体" panose="02010600030101010101" pitchFamily="2" charset="-122"/>
              </a:rPr>
              <a:t>值的权值矩阵</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15" name="直接箭头连接符 14"/>
          <p:cNvCxnSpPr>
            <a:stCxn id="129033" idx="1"/>
            <a:endCxn id="9" idx="1"/>
          </p:cNvCxnSpPr>
          <p:nvPr/>
        </p:nvCxnSpPr>
        <p:spPr>
          <a:xfrm flipH="1" flipV="1">
            <a:off x="2176463" y="6378575"/>
            <a:ext cx="3035300" cy="968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9035" name="文本框 4"/>
          <p:cNvSpPr txBox="1"/>
          <p:nvPr/>
        </p:nvSpPr>
        <p:spPr>
          <a:xfrm>
            <a:off x="6213475" y="1841500"/>
            <a:ext cx="2473325" cy="646113"/>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用岭回归算法计算模型的权值</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20" name="直接箭头连接符 19"/>
          <p:cNvCxnSpPr>
            <a:stCxn id="129035" idx="1"/>
            <a:endCxn id="9" idx="1"/>
          </p:cNvCxnSpPr>
          <p:nvPr/>
        </p:nvCxnSpPr>
        <p:spPr>
          <a:xfrm flipH="1" flipV="1">
            <a:off x="4168775" y="1992313"/>
            <a:ext cx="2044700" cy="1730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岭</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31074" name="文本框 1"/>
          <p:cNvSpPr txBox="1"/>
          <p:nvPr/>
        </p:nvSpPr>
        <p:spPr>
          <a:xfrm>
            <a:off x="654050" y="855663"/>
            <a:ext cx="7834313" cy="1014412"/>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岭回归中的变化对所求解系数的影响。</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此外，还可以看出哪些变量对结果最具有影响力：</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pic>
        <p:nvPicPr>
          <p:cNvPr id="131075" name="图片 2"/>
          <p:cNvPicPr>
            <a:picLocks noChangeAspect="1"/>
          </p:cNvPicPr>
          <p:nvPr/>
        </p:nvPicPr>
        <p:blipFill>
          <a:blip r:embed="rId1"/>
          <a:stretch>
            <a:fillRect/>
          </a:stretch>
        </p:blipFill>
        <p:spPr>
          <a:xfrm>
            <a:off x="1828800" y="1870075"/>
            <a:ext cx="5346700" cy="4213225"/>
          </a:xfrm>
          <a:prstGeom prst="rect">
            <a:avLst/>
          </a:prstGeom>
          <a:noFill/>
          <a:ln w="9525">
            <a:noFill/>
          </a:ln>
        </p:spPr>
      </p:pic>
      <p:pic>
        <p:nvPicPr>
          <p:cNvPr id="131076" name="图片 4"/>
          <p:cNvPicPr>
            <a:picLocks noChangeAspect="1"/>
          </p:cNvPicPr>
          <p:nvPr/>
        </p:nvPicPr>
        <p:blipFill>
          <a:blip r:embed="rId2"/>
          <a:stretch>
            <a:fillRect/>
          </a:stretch>
        </p:blipFill>
        <p:spPr>
          <a:xfrm>
            <a:off x="1828800" y="6092825"/>
            <a:ext cx="5676900" cy="679450"/>
          </a:xfrm>
          <a:prstGeom prst="rect">
            <a:avLst/>
          </a:prstGeom>
          <a:noFill/>
          <a:ln w="9525">
            <a:noFill/>
          </a:ln>
        </p:spPr>
      </p:pic>
      <p:sp>
        <p:nvSpPr>
          <p:cNvPr id="131077" name="TextBox 5"/>
          <p:cNvSpPr txBox="1"/>
          <p:nvPr/>
        </p:nvSpPr>
        <p:spPr>
          <a:xfrm>
            <a:off x="544513" y="3422650"/>
            <a:ext cx="1158875" cy="369888"/>
          </a:xfrm>
          <a:prstGeom prst="rect">
            <a:avLst/>
          </a:prstGeom>
          <a:noFill/>
          <a:ln w="9525">
            <a:noFill/>
          </a:ln>
        </p:spPr>
        <p:txBody>
          <a:bodyPr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系数</a:t>
            </a:r>
            <a:r>
              <a:rPr lang="en-US" altLang="zh-CN" b="1" dirty="0">
                <a:solidFill>
                  <a:srgbClr val="000099"/>
                </a:solidFill>
                <a:latin typeface="微软雅黑" panose="020B0503020204020204" pitchFamily="34" charset="-122"/>
                <a:ea typeface="微软雅黑" panose="020B0503020204020204" pitchFamily="34" charset="-122"/>
              </a:rPr>
              <a:t>W</a:t>
            </a:r>
            <a:endParaRPr lang="zh-CN" altLang="en-US" b="1" dirty="0">
              <a:solidFill>
                <a:srgbClr val="000099"/>
              </a:solidFill>
              <a:latin typeface="微软雅黑" panose="020B0503020204020204" pitchFamily="34" charset="-122"/>
              <a:ea typeface="微软雅黑" panose="020B0503020204020204" pitchFamily="34" charset="-122"/>
            </a:endParaRPr>
          </a:p>
        </p:txBody>
      </p:sp>
      <p:sp>
        <p:nvSpPr>
          <p:cNvPr id="131078" name="TextBox 6"/>
          <p:cNvSpPr txBox="1"/>
          <p:nvPr/>
        </p:nvSpPr>
        <p:spPr>
          <a:xfrm>
            <a:off x="7367588" y="5646738"/>
            <a:ext cx="1157287" cy="369887"/>
          </a:xfrm>
          <a:prstGeom prst="rect">
            <a:avLst/>
          </a:prstGeom>
          <a:noFill/>
          <a:ln w="9525">
            <a:noFill/>
          </a:ln>
        </p:spPr>
        <p:txBody>
          <a:bodyPr anchor="t" anchorCtr="0">
            <a:spAutoFit/>
          </a:bodyPr>
          <a:p>
            <a:r>
              <a:rPr lang="zh-CN" altLang="en-US" b="1" dirty="0">
                <a:solidFill>
                  <a:srgbClr val="FF0000"/>
                </a:solidFill>
                <a:latin typeface="微软雅黑" panose="020B0503020204020204" pitchFamily="34" charset="-122"/>
                <a:ea typeface="微软雅黑" panose="020B0503020204020204" pitchFamily="34" charset="-122"/>
              </a:rPr>
              <a:t>参数</a:t>
            </a:r>
            <a:r>
              <a:rPr lang="zh-CN" altLang="en-US"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2"/>
          <p:cNvSpPr txBox="1">
            <a:spLocks noChangeArrowheads="1"/>
          </p:cNvSpPr>
          <p:nvPr/>
        </p:nvSpPr>
        <p:spPr bwMode="auto">
          <a:xfrm>
            <a:off x="525463" y="1403350"/>
            <a:ext cx="5354638" cy="1477963"/>
          </a:xfrm>
          <a:prstGeom prst="rect">
            <a:avLst/>
          </a:prstGeom>
          <a:noFill/>
          <a:ln w="9525">
            <a:noFill/>
            <a:miter lim="800000"/>
          </a:ln>
        </p:spPr>
        <p:txBody>
          <a:bodyPr anchor="ctr">
            <a:spAutoFit/>
          </a:bodyPr>
          <a:lstStyle/>
          <a:p>
            <a:pPr marR="0" defTabSz="914400">
              <a:lnSpc>
                <a:spcPct val="150000"/>
              </a:lnSpc>
              <a:buClrTx/>
              <a:buSzTx/>
              <a:defRPr/>
            </a:pPr>
            <a:r>
              <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已知</a:t>
            </a:r>
            <a:r>
              <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X</a:t>
            </a:r>
            <a:r>
              <a:rPr kumimoji="0" lang="en-US" altLang="zh-CN" sz="2000" b="1" kern="0" cap="none" spc="0" normalizeH="0" baseline="3000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000" b="1" kern="0" cap="none" spc="0" normalizeH="0" baseline="30000" noProof="0" dirty="0" err="1">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i</a:t>
            </a:r>
            <a:r>
              <a:rPr kumimoji="0" lang="en-US" altLang="zh-CN" sz="2000" b="1" kern="0" cap="none" spc="0" normalizeH="0" baseline="3000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,Y</a:t>
            </a:r>
            <a:r>
              <a:rPr kumimoji="0" lang="en-US" altLang="zh-CN" sz="2000" b="1" kern="0" cap="none" spc="0" normalizeH="0" baseline="3000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000" b="1" kern="0" cap="none" spc="0" normalizeH="0" baseline="30000" noProof="0" dirty="0" err="1">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i</a:t>
            </a:r>
            <a:r>
              <a:rPr kumimoji="0" lang="en-US" altLang="zh-CN" sz="2000" b="1" kern="0" cap="none" spc="0" normalizeH="0" baseline="3000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000" b="1" kern="0" cap="none" spc="0" normalizeH="0" baseline="0" noProof="0" dirty="0" err="1">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i</a:t>
            </a:r>
            <a:r>
              <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=1,2,…,m}</a:t>
            </a:r>
            <a:endPar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defTabSz="914400">
              <a:lnSpc>
                <a:spcPct val="150000"/>
              </a:lnSpc>
              <a:buClrTx/>
              <a:buSzTx/>
              <a:defRPr/>
            </a:pPr>
            <a:r>
              <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求： </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h(</a:t>
            </a:r>
            <a:r>
              <a:rPr kumimoji="0" lang="en-US" altLang="zh-CN" sz="2000" b="1" kern="1200" cap="none" spc="0" normalizeH="0" baseline="0" noProof="0" dirty="0" err="1">
                <a:solidFill>
                  <a:srgbClr val="00B050"/>
                </a:solidFill>
                <a:latin typeface="微软雅黑" panose="020B0503020204020204" pitchFamily="34" charset="-122"/>
                <a:ea typeface="微软雅黑" panose="020B0503020204020204" pitchFamily="34" charset="-122"/>
                <a:cs typeface="+mn-cs"/>
              </a:rPr>
              <a:t>X;w</a:t>
            </a:r>
            <a:r>
              <a:rPr kumimoji="0" lang="zh-CN" altLang="en-US"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)∈{h(X</a:t>
            </a:r>
            <a:r>
              <a:rPr kumimoji="0" lang="zh-CN" altLang="en-US"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w)}</a:t>
            </a:r>
            <a:r>
              <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 </a:t>
            </a:r>
            <a:endPar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defTabSz="914400">
              <a:lnSpc>
                <a:spcPct val="150000"/>
              </a:lnSpc>
              <a:buClrTx/>
              <a:buSzTx/>
              <a:defRPr/>
            </a:pPr>
            <a:r>
              <a:rPr kumimoji="0" lang="en-US" altLang="zh-CN"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        </a:t>
            </a:r>
            <a:r>
              <a:rPr kumimoji="0" lang="zh-CN" altLang="en-US" sz="2000" b="1" kern="0" cap="none" spc="0" normalizeH="0" baseline="0" noProof="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或</a:t>
            </a:r>
            <a:r>
              <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 </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P(y|(X</a:t>
            </a:r>
            <a:r>
              <a:rPr kumimoji="0" lang="zh-CN" altLang="en-US"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w))∈{P(y|(X</a:t>
            </a:r>
            <a:r>
              <a:rPr kumimoji="0" lang="zh-CN" altLang="en-US"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rgbClr val="00B050"/>
                </a:solidFill>
                <a:latin typeface="微软雅黑" panose="020B0503020204020204" pitchFamily="34" charset="-122"/>
                <a:ea typeface="微软雅黑" panose="020B0503020204020204" pitchFamily="34" charset="-122"/>
                <a:cs typeface="+mn-cs"/>
              </a:rPr>
              <a:t>w))}</a:t>
            </a:r>
            <a:endParaRPr kumimoji="0" lang="zh-CN" altLang="en-US" sz="2000" b="1" kern="0" cap="none" spc="0" normalizeH="0" baseline="0" noProof="0" dirty="0">
              <a:solidFill>
                <a:srgbClr val="0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
        <p:nvSpPr>
          <p:cNvPr id="21506" name="Rectangle 6"/>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1507" name="Rectangle 8"/>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1508" name="Rectangle 10"/>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1" name="Rectangle 2"/>
          <p:cNvSpPr txBox="1">
            <a:spLocks noChangeArrowheads="1"/>
          </p:cNvSpPr>
          <p:nvPr/>
        </p:nvSpPr>
        <p:spPr bwMode="auto">
          <a:xfrm>
            <a:off x="323850" y="3500438"/>
            <a:ext cx="8353425" cy="2862263"/>
          </a:xfrm>
          <a:prstGeom prst="rect">
            <a:avLst/>
          </a:prstGeom>
          <a:noFill/>
          <a:ln w="9525">
            <a:noFill/>
            <a:miter lim="800000"/>
          </a:ln>
        </p:spPr>
        <p:txBody>
          <a:bodyPr anchor="ctr">
            <a:spAutoFit/>
          </a:bodyPr>
          <a:lstStyle/>
          <a:p>
            <a:pPr marR="0" defTabSz="914400">
              <a:lnSpc>
                <a:spcPct val="150000"/>
              </a:lnSpc>
              <a:buClrTx/>
              <a:buSzTx/>
              <a:defRPr/>
            </a:pP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ML</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基本思路：</a:t>
            </a:r>
            <a:endPar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defTabSz="914400">
              <a:lnSpc>
                <a:spcPct val="150000"/>
              </a:lnSpc>
              <a:buClrTx/>
              <a:buSzTx/>
              <a:defRPr/>
            </a:pP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）根据问题要求设置目标函数</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J(w);——</a:t>
            </a:r>
            <a:r>
              <a:rPr kumimoji="0" lang="zh-CN" altLang="en-US" sz="2400" b="1" kern="0" cap="none" spc="0" normalizeH="0" baseline="0" noProof="0" dirty="0">
                <a:solidFill>
                  <a:srgbClr val="FF66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目标函数</a:t>
            </a:r>
            <a:endParaRPr kumimoji="0" lang="en-US" altLang="zh-CN" sz="2400" b="1" kern="0" cap="none" spc="0" normalizeH="0" baseline="0" noProof="0" dirty="0">
              <a:solidFill>
                <a:srgbClr val="FF66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defTabSz="914400">
              <a:lnSpc>
                <a:spcPct val="150000"/>
              </a:lnSpc>
              <a:buClrTx/>
              <a:buSzTx/>
              <a:defRPr/>
            </a:pP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2</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）选择决策模型</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f(X;</a:t>
            </a:r>
            <a:r>
              <a:rPr kumimoji="0" lang="el-GR"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w</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或</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p(X,Y;</a:t>
            </a:r>
            <a:r>
              <a:rPr kumimoji="0" lang="el-GR"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 </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w</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4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决策模型</a:t>
            </a:r>
            <a:endParaRPr kumimoji="0" lang="en-US" altLang="zh-CN" sz="24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defTabSz="914400">
              <a:lnSpc>
                <a:spcPct val="150000"/>
              </a:lnSpc>
              <a:buClrTx/>
              <a:buSzTx/>
              <a:defRPr/>
            </a:pP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3</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）设计优化算法求取参数</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w</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4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学习算法</a:t>
            </a:r>
            <a:endParaRPr kumimoji="0" lang="en-US" altLang="zh-CN" sz="2400" b="1" kern="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a:p>
            <a:pPr marR="0" defTabSz="914400">
              <a:lnSpc>
                <a:spcPct val="150000"/>
              </a:lnSpc>
              <a:buClrTx/>
              <a:buSzTx/>
              <a:defRPr/>
            </a:pP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4</a:t>
            </a:r>
            <a:r>
              <a:rPr kumimoji="0" lang="zh-CN" altLang="en-US"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）学习效果评价；</a:t>
            </a:r>
            <a:r>
              <a:rPr kumimoji="0" lang="en-US" altLang="zh-CN" sz="2400" b="1" kern="0" cap="none" spc="0" normalizeH="0" baseline="0" noProof="0" dirty="0">
                <a:solidFill>
                  <a:srgbClr val="0033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a:t>
            </a:r>
            <a:r>
              <a:rPr kumimoji="0" lang="zh-CN" altLang="en-US" sz="2400" b="1" kern="0" cap="none" spc="0" normalizeH="0" baseline="0" noProof="0" dirty="0">
                <a:solidFill>
                  <a:srgbClr val="FF66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学习评价</a:t>
            </a:r>
            <a:endParaRPr kumimoji="0" lang="zh-CN" altLang="en-US" sz="2400" b="1" kern="0" cap="none" spc="0" normalizeH="0" baseline="0" noProof="0" dirty="0">
              <a:solidFill>
                <a:srgbClr val="FF66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pic>
        <p:nvPicPr>
          <p:cNvPr id="21510" name="Picture 10"/>
          <p:cNvPicPr>
            <a:picLocks noChangeAspect="1"/>
          </p:cNvPicPr>
          <p:nvPr/>
        </p:nvPicPr>
        <p:blipFill>
          <a:blip r:embed="rId1"/>
          <a:stretch>
            <a:fillRect/>
          </a:stretch>
        </p:blipFill>
        <p:spPr>
          <a:xfrm>
            <a:off x="5432425" y="784225"/>
            <a:ext cx="3376613" cy="3051175"/>
          </a:xfrm>
          <a:prstGeom prst="rect">
            <a:avLst/>
          </a:prstGeom>
          <a:noFill/>
          <a:ln w="9525">
            <a:noFill/>
          </a:ln>
        </p:spPr>
      </p:pic>
      <p:sp>
        <p:nvSpPr>
          <p:cNvPr id="21511" name="Rectangle 12"/>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21512" name="Rectangle 14"/>
          <p:cNvSpPr/>
          <p:nvPr/>
        </p:nvSpPr>
        <p:spPr>
          <a:xfrm>
            <a:off x="0" y="0"/>
            <a:ext cx="9144000" cy="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sp>
        <p:nvSpPr>
          <p:cNvPr id="13"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最优化方法概述</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21514" name="矩形 13"/>
          <p:cNvSpPr/>
          <p:nvPr/>
        </p:nvSpPr>
        <p:spPr>
          <a:xfrm>
            <a:off x="434975" y="803275"/>
            <a:ext cx="3262313" cy="461963"/>
          </a:xfrm>
          <a:prstGeom prst="rect">
            <a:avLst/>
          </a:prstGeom>
          <a:noFill/>
          <a:ln w="9525">
            <a:noFill/>
          </a:ln>
        </p:spPr>
        <p:txBody>
          <a:bodyPr wrap="none" anchor="t" anchorCtr="0">
            <a:spAutoFit/>
          </a:bodyPr>
          <a:p>
            <a:r>
              <a:rPr lang="zh-CN" altLang="en-US" sz="2400" b="1" u="sng" dirty="0">
                <a:solidFill>
                  <a:srgbClr val="660033"/>
                </a:solidFill>
                <a:latin typeface="微软雅黑" panose="020B0503020204020204" pitchFamily="34" charset="-122"/>
                <a:ea typeface="微软雅黑" panose="020B0503020204020204" pitchFamily="34" charset="-122"/>
              </a:rPr>
              <a:t>学习问题的形式化描述</a:t>
            </a:r>
            <a:endParaRPr lang="zh-CN" altLang="en-US" sz="2400" b="1" u="sng" dirty="0">
              <a:solidFill>
                <a:srgbClr val="66003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文本框 1"/>
          <p:cNvSpPr txBox="1">
            <a:spLocks noChangeArrowheads="1"/>
          </p:cNvSpPr>
          <p:nvPr/>
        </p:nvSpPr>
        <p:spPr bwMode="auto">
          <a:xfrm>
            <a:off x="687388" y="130175"/>
            <a:ext cx="7834313" cy="592138"/>
          </a:xfrm>
          <a:prstGeom prst="rect">
            <a:avLst/>
          </a:prstGeom>
          <a:noFill/>
          <a:ln w="9525">
            <a:noFill/>
            <a:miter lim="800000"/>
          </a:ln>
        </p:spPr>
        <p:txBody>
          <a:bodyPr>
            <a:spAutoFit/>
          </a:bodyPr>
          <a:lstStyle/>
          <a:p>
            <a:pPr marR="0" defTabSz="914400" fontAlgn="auto">
              <a:lnSpc>
                <a:spcPct val="90000"/>
              </a:lnSpc>
              <a:buClrTx/>
              <a:buSzTx/>
              <a:defRPr/>
            </a:pPr>
            <a:r>
              <a:rPr kumimoji="0" lang="zh-CN" altLang="en-US" sz="3600" b="1" kern="1200" cap="none" spc="0" normalizeH="0" baseline="0"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Symbol" panose="05050102010706020507" pitchFamily="18" charset="2"/>
              </a:rPr>
              <a:t>训练性能于测试性能</a:t>
            </a:r>
            <a:endParaRPr kumimoji="0" lang="en-US" altLang="zh-CN" sz="3600" b="1" kern="1200" cap="none" spc="0" normalizeH="0" baseline="0"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Symbol" panose="05050102010706020507" pitchFamily="18" charset="2"/>
            </a:endParaRPr>
          </a:p>
        </p:txBody>
      </p:sp>
      <p:sp>
        <p:nvSpPr>
          <p:cNvPr id="6" name="TextBox 5"/>
          <p:cNvSpPr txBox="1"/>
          <p:nvPr/>
        </p:nvSpPr>
        <p:spPr>
          <a:xfrm>
            <a:off x="338138" y="727075"/>
            <a:ext cx="1925638" cy="461963"/>
          </a:xfrm>
          <a:prstGeom prst="rect">
            <a:avLst/>
          </a:prstGeom>
          <a:noFill/>
        </p:spPr>
        <p:txBody>
          <a:bodyPr>
            <a:spAutoFit/>
          </a:bodyPr>
          <a:lstStyle/>
          <a:p>
            <a:pPr marR="0" defTabSz="914400">
              <a:buClrTx/>
              <a:buSzTx/>
              <a:defRPr/>
            </a:pP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偏差与方差</a:t>
            </a:r>
            <a:endPar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pic>
        <p:nvPicPr>
          <p:cNvPr id="133123" name="Picture 8" descr="https://images2015.cnblogs.com/blog/1007802/201703/1007802-20170316201231073-1517920234.png"/>
          <p:cNvPicPr>
            <a:picLocks noChangeAspect="1"/>
          </p:cNvPicPr>
          <p:nvPr/>
        </p:nvPicPr>
        <p:blipFill>
          <a:blip r:embed="rId1"/>
          <a:stretch>
            <a:fillRect/>
          </a:stretch>
        </p:blipFill>
        <p:spPr>
          <a:xfrm>
            <a:off x="3038475" y="973138"/>
            <a:ext cx="5334000" cy="3551237"/>
          </a:xfrm>
          <a:prstGeom prst="rect">
            <a:avLst/>
          </a:prstGeom>
          <a:noFill/>
          <a:ln w="9525">
            <a:noFill/>
          </a:ln>
        </p:spPr>
      </p:pic>
      <p:sp>
        <p:nvSpPr>
          <p:cNvPr id="8" name="矩形 7"/>
          <p:cNvSpPr/>
          <p:nvPr/>
        </p:nvSpPr>
        <p:spPr>
          <a:xfrm>
            <a:off x="4194175" y="4211638"/>
            <a:ext cx="679450" cy="3190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9" name="直接箭头连接符 8"/>
          <p:cNvCxnSpPr>
            <a:stCxn id="8" idx="2"/>
          </p:cNvCxnSpPr>
          <p:nvPr/>
        </p:nvCxnSpPr>
        <p:spPr>
          <a:xfrm flipH="1">
            <a:off x="4530725" y="4530725"/>
            <a:ext cx="3175" cy="3270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75125" y="4886325"/>
            <a:ext cx="882650" cy="400050"/>
          </a:xfrm>
          <a:prstGeom prst="rect">
            <a:avLst/>
          </a:prstGeom>
          <a:noFill/>
        </p:spPr>
        <p:txBody>
          <a:bodyPr>
            <a:spAutoFit/>
          </a:bodyPr>
          <a:lstStyle/>
          <a:p>
            <a:pPr marR="0" defTabSz="914400">
              <a:buClrTx/>
              <a:buSzTx/>
              <a:defRPr/>
            </a:pPr>
            <a:r>
              <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方差</a:t>
            </a:r>
            <a:endPar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5051425" y="4179888"/>
            <a:ext cx="887413" cy="31750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3" name="直接箭头连接符 12"/>
          <p:cNvCxnSpPr>
            <a:stCxn id="12" idx="2"/>
          </p:cNvCxnSpPr>
          <p:nvPr/>
        </p:nvCxnSpPr>
        <p:spPr>
          <a:xfrm flipH="1">
            <a:off x="5494338" y="4497388"/>
            <a:ext cx="1588" cy="3603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089525" y="4878388"/>
            <a:ext cx="884238" cy="400050"/>
          </a:xfrm>
          <a:prstGeom prst="rect">
            <a:avLst/>
          </a:prstGeom>
          <a:noFill/>
        </p:spPr>
        <p:txBody>
          <a:bodyPr>
            <a:spAutoFit/>
          </a:bodyPr>
          <a:lstStyle/>
          <a:p>
            <a:pPr marR="0" defTabSz="914400">
              <a:buClrTx/>
              <a:buSzTx/>
              <a:defRPr/>
            </a:pPr>
            <a:r>
              <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偏差</a:t>
            </a:r>
            <a:endPar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6142038" y="4170363"/>
            <a:ext cx="350838" cy="319088"/>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6" name="直接箭头连接符 15"/>
          <p:cNvCxnSpPr>
            <a:stCxn id="15" idx="3"/>
          </p:cNvCxnSpPr>
          <p:nvPr/>
        </p:nvCxnSpPr>
        <p:spPr>
          <a:xfrm>
            <a:off x="6492875" y="4330700"/>
            <a:ext cx="781050" cy="1825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288213" y="4349750"/>
            <a:ext cx="884238" cy="400050"/>
          </a:xfrm>
          <a:prstGeom prst="rect">
            <a:avLst/>
          </a:prstGeom>
          <a:noFill/>
        </p:spPr>
        <p:txBody>
          <a:bodyPr>
            <a:spAutoFit/>
          </a:bodyPr>
          <a:lstStyle/>
          <a:p>
            <a:pPr marR="0" defTabSz="914400">
              <a:buClrTx/>
              <a:buSzTx/>
              <a:defRPr/>
            </a:pPr>
            <a:r>
              <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噪声</a:t>
            </a:r>
            <a:endPar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19" name="直接箭头连接符 18"/>
          <p:cNvCxnSpPr>
            <a:stCxn id="14" idx="3"/>
          </p:cNvCxnSpPr>
          <p:nvPr/>
        </p:nvCxnSpPr>
        <p:spPr>
          <a:xfrm>
            <a:off x="5973763" y="5078413"/>
            <a:ext cx="1250950" cy="41116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591300" y="5564188"/>
            <a:ext cx="1420813" cy="400050"/>
          </a:xfrm>
          <a:prstGeom prst="rect">
            <a:avLst/>
          </a:prstGeom>
          <a:noFill/>
        </p:spPr>
        <p:txBody>
          <a:bodyPr>
            <a:spAutoFit/>
          </a:bodyPr>
          <a:lstStyle/>
          <a:p>
            <a:pPr marR="0"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训练误差</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cxnSp>
        <p:nvCxnSpPr>
          <p:cNvPr id="22" name="直接箭头连接符 21"/>
          <p:cNvCxnSpPr>
            <a:stCxn id="14" idx="3"/>
          </p:cNvCxnSpPr>
          <p:nvPr/>
        </p:nvCxnSpPr>
        <p:spPr>
          <a:xfrm flipH="1">
            <a:off x="2163763" y="1360488"/>
            <a:ext cx="1025525" cy="91757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530350" y="2352675"/>
            <a:ext cx="1419225" cy="400050"/>
          </a:xfrm>
          <a:prstGeom prst="rect">
            <a:avLst/>
          </a:prstGeom>
          <a:noFill/>
        </p:spPr>
        <p:txBody>
          <a:bodyPr>
            <a:spAutoFit/>
          </a:bodyPr>
          <a:lstStyle/>
          <a:p>
            <a:pPr marR="0" defTabSz="914400">
              <a:buClrTx/>
              <a:buSzTx/>
              <a:defRPr/>
            </a:pP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测试误差</a:t>
            </a:r>
            <a:endPar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25" name="TextBox 24"/>
          <p:cNvSpPr txBox="1"/>
          <p:nvPr/>
        </p:nvSpPr>
        <p:spPr>
          <a:xfrm>
            <a:off x="0" y="4457700"/>
            <a:ext cx="4043363" cy="2400300"/>
          </a:xfrm>
          <a:prstGeom prst="rect">
            <a:avLst/>
          </a:prstGeom>
          <a:noFill/>
        </p:spPr>
        <p:txBody>
          <a:bodyPr>
            <a:spAutoFit/>
          </a:bodyPr>
          <a:lstStyle/>
          <a:p>
            <a:pPr marR="0" defTabSz="914400">
              <a:lnSpc>
                <a:spcPct val="150000"/>
              </a:lnSpc>
              <a:buClrTx/>
              <a:buSzTx/>
              <a:defRPr/>
            </a:pPr>
            <a:r>
              <a:rPr kumimoji="0" lang="zh-CN" altLang="en-US" sz="20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统计学习理论表明，训练性能与测试性能之间的</a:t>
            </a: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差异</a:t>
            </a:r>
            <a:r>
              <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（方差）</a:t>
            </a:r>
            <a:r>
              <a:rPr kumimoji="0" lang="zh-CN" altLang="en-US" sz="20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会随着</a:t>
            </a: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决策模型的复杂度</a:t>
            </a:r>
            <a:r>
              <a:rPr kumimoji="0" lang="zh-CN" altLang="en-US" sz="20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（决策模型的参数量）</a:t>
            </a:r>
            <a:r>
              <a:rPr kumimoji="0" lang="zh-CN" altLang="en-US" sz="20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增大而增大，会随着</a:t>
            </a:r>
            <a:r>
              <a:rPr kumimoji="0" lang="zh-CN" altLang="en-US" sz="20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样本量</a:t>
            </a:r>
            <a:r>
              <a:rPr kumimoji="0" lang="zh-CN" altLang="en-US" sz="20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的增大而减小。</a:t>
            </a:r>
            <a:endParaRPr kumimoji="0" lang="zh-CN" altLang="en-US" sz="20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文本框 1"/>
          <p:cNvSpPr txBox="1">
            <a:spLocks noChangeArrowheads="1"/>
          </p:cNvSpPr>
          <p:nvPr/>
        </p:nvSpPr>
        <p:spPr bwMode="auto">
          <a:xfrm>
            <a:off x="687388" y="130175"/>
            <a:ext cx="7834313" cy="588963"/>
          </a:xfrm>
          <a:prstGeom prst="rect">
            <a:avLst/>
          </a:prstGeom>
          <a:noFill/>
          <a:ln w="9525">
            <a:noFill/>
            <a:miter lim="800000"/>
          </a:ln>
        </p:spPr>
        <p:txBody>
          <a:bodyPr>
            <a:spAutoFit/>
          </a:bodyPr>
          <a:lstStyle/>
          <a:p>
            <a:pPr marR="0" defTabSz="914400" fontAlgn="auto">
              <a:lnSpc>
                <a:spcPct val="90000"/>
              </a:lnSpc>
              <a:buClrTx/>
              <a:buSzTx/>
              <a:defRPr/>
            </a:pPr>
            <a:r>
              <a:rPr kumimoji="0" lang="zh-CN" altLang="en-US" sz="3600" b="1" kern="1200" cap="none" spc="0" normalizeH="0" baseline="0"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Symbol" panose="05050102010706020507" pitchFamily="18" charset="2"/>
              </a:rPr>
              <a:t>训练性能与测试性能</a:t>
            </a:r>
            <a:endParaRPr kumimoji="0" lang="en-US" altLang="zh-CN" sz="3600" b="1" kern="1200" cap="none" spc="0" normalizeH="0" baseline="0"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Symbol" panose="05050102010706020507" pitchFamily="18" charset="2"/>
            </a:endParaRPr>
          </a:p>
        </p:txBody>
      </p:sp>
      <p:sp>
        <p:nvSpPr>
          <p:cNvPr id="6" name="TextBox 5"/>
          <p:cNvSpPr txBox="1"/>
          <p:nvPr/>
        </p:nvSpPr>
        <p:spPr>
          <a:xfrm>
            <a:off x="338138" y="727075"/>
            <a:ext cx="1925638" cy="461963"/>
          </a:xfrm>
          <a:prstGeom prst="rect">
            <a:avLst/>
          </a:prstGeom>
          <a:noFill/>
        </p:spPr>
        <p:txBody>
          <a:bodyPr>
            <a:spAutoFit/>
          </a:bodyPr>
          <a:lstStyle/>
          <a:p>
            <a:pPr marR="0" defTabSz="914400">
              <a:buClrTx/>
              <a:buSzTx/>
              <a:defRPr/>
            </a:pP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偏差与方差</a:t>
            </a:r>
            <a:endPar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18" name="TextBox 17"/>
          <p:cNvSpPr txBox="1"/>
          <p:nvPr/>
        </p:nvSpPr>
        <p:spPr>
          <a:xfrm>
            <a:off x="1331913" y="1350963"/>
            <a:ext cx="5057775" cy="1200150"/>
          </a:xfrm>
          <a:prstGeom prst="rect">
            <a:avLst/>
          </a:prstGeom>
          <a:solidFill>
            <a:srgbClr val="FFCCFF"/>
          </a:solidFill>
        </p:spPr>
        <p:txBody>
          <a:bodyPr>
            <a:spAutoFit/>
          </a:bodyPr>
          <a:lstStyle/>
          <a:p>
            <a:pPr marR="0" defTabSz="914400">
              <a:lnSpc>
                <a:spcPct val="150000"/>
              </a:lnSpc>
              <a:buClrTx/>
              <a:buSzTx/>
              <a:buFont typeface="Wingdings" panose="05000000000000000000" pitchFamily="2" charset="2"/>
              <a:buChar char="Ø"/>
              <a:defRPr/>
            </a:pP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选择合适的模型</a:t>
            </a:r>
            <a:endParaRPr kumimoji="0" lang="en-US" altLang="zh-CN"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buFont typeface="Wingdings" panose="05000000000000000000" pitchFamily="2" charset="2"/>
              <a:buChar char="Ø"/>
              <a:defRPr/>
            </a:pP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设置合适的目标函数和算法</a:t>
            </a:r>
            <a:endPar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21" name="TextBox 20"/>
          <p:cNvSpPr txBox="1"/>
          <p:nvPr/>
        </p:nvSpPr>
        <p:spPr>
          <a:xfrm>
            <a:off x="403225" y="3030538"/>
            <a:ext cx="8240713" cy="3416300"/>
          </a:xfrm>
          <a:prstGeom prst="rect">
            <a:avLst/>
          </a:prstGeom>
          <a:noFill/>
        </p:spPr>
        <p:txBody>
          <a:bodyPr>
            <a:spAutoFit/>
          </a:bodyPr>
          <a:lstStyle/>
          <a:p>
            <a:pPr marL="457200" marR="0" indent="-457200" defTabSz="914400">
              <a:lnSpc>
                <a:spcPct val="150000"/>
              </a:lnSpc>
              <a:buClrTx/>
              <a:buSzTx/>
              <a:buFont typeface="+mj-lt"/>
              <a:buAutoNum type="alphaLcParenR"/>
              <a:defRPr/>
            </a:pP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所选择的</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模型复杂度</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应考虑问题的</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复杂度和样本量</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；防止“欠拟合”</a:t>
            </a:r>
            <a:endParaRPr kumimoji="0" lang="en-US" altLang="zh-CN"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L="457200" marR="0" indent="-457200" defTabSz="914400">
              <a:lnSpc>
                <a:spcPct val="150000"/>
              </a:lnSpc>
              <a:buClrTx/>
              <a:buSzTx/>
              <a:buFont typeface="+mj-lt"/>
              <a:buAutoNum type="alphaLcParenR"/>
              <a:defRPr/>
            </a:pP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在</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保证训练性能</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的前提下，尽量选择</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复杂度较低</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的模型；防止“过拟合”</a:t>
            </a:r>
            <a:endParaRPr kumimoji="0" lang="en-US" altLang="zh-CN"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L="457200" marR="0" indent="-457200" defTabSz="914400">
              <a:lnSpc>
                <a:spcPct val="150000"/>
              </a:lnSpc>
              <a:buClrTx/>
              <a:buSzTx/>
              <a:buFont typeface="+mj-lt"/>
              <a:buAutoNum type="alphaLcParenR"/>
              <a:defRPr/>
            </a:pP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通过在目标函数中加入</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对模型复杂度的约束</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来降低模型复杂度，提升</a:t>
            </a: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测试性能或泛化能力</a:t>
            </a:r>
            <a:endPar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xEl>
                                              <p:charRg st="0" end="8"/>
                                            </p:txEl>
                                          </p:spTgt>
                                        </p:tgtEl>
                                        <p:attrNameLst>
                                          <p:attrName>style.visibility</p:attrName>
                                        </p:attrNameLst>
                                      </p:cBhvr>
                                      <p:to>
                                        <p:strVal val="visible"/>
                                      </p:to>
                                    </p:set>
                                    <p:animEffect transition="in" filter="wipe(down)">
                                      <p:cBhvr>
                                        <p:cTn id="10" dur="500"/>
                                        <p:tgtEl>
                                          <p:spTgt spid="18">
                                            <p:txEl>
                                              <p:charRg st="0"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xEl>
                                              <p:charRg st="8" end="21"/>
                                            </p:txEl>
                                          </p:spTgt>
                                        </p:tgtEl>
                                        <p:attrNameLst>
                                          <p:attrName>style.visibility</p:attrName>
                                        </p:attrNameLst>
                                      </p:cBhvr>
                                      <p:to>
                                        <p:strVal val="visible"/>
                                      </p:to>
                                    </p:set>
                                    <p:animEffect transition="in" filter="wipe(down)">
                                      <p:cBhvr>
                                        <p:cTn id="13" dur="500"/>
                                        <p:tgtEl>
                                          <p:spTgt spid="18">
                                            <p:txEl>
                                              <p:charRg st="8"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build="allAtOnce"/>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20"/>
          <p:cNvSpPr txBox="1"/>
          <p:nvPr/>
        </p:nvSpPr>
        <p:spPr>
          <a:xfrm>
            <a:off x="358775" y="3619500"/>
            <a:ext cx="8240713" cy="2308225"/>
          </a:xfrm>
          <a:prstGeom prst="rect">
            <a:avLst/>
          </a:prstGeom>
          <a:noFill/>
        </p:spPr>
        <p:txBody>
          <a:bodyPr>
            <a:spAutoFit/>
          </a:bodyPr>
          <a:lstStyle/>
          <a:p>
            <a:pPr marR="0" defTabSz="914400">
              <a:lnSpc>
                <a:spcPct val="150000"/>
              </a:lnSpc>
              <a:buClrTx/>
              <a:buSzTx/>
              <a:defRPr/>
            </a:pP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岭回归模型</a:t>
            </a:r>
            <a:endParaRPr kumimoji="0" lang="en-US" altLang="zh-CN"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在</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样本量有限</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的情况下，岭回归模型通过添加对于模型参数规模的限制</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a:t>
            </a:r>
            <a:r>
              <a:rPr kumimoji="0" lang="el-GR" altLang="zh-CN"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λ</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值）</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，降低了模型的复杂度</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（减少参数规模）</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，从而提升了模型的训练性能和测试性能。</a:t>
            </a:r>
            <a:endPar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7" name="TextBox 6"/>
          <p:cNvSpPr txBox="1"/>
          <p:nvPr/>
        </p:nvSpPr>
        <p:spPr>
          <a:xfrm>
            <a:off x="304800" y="984250"/>
            <a:ext cx="8240713" cy="2308225"/>
          </a:xfrm>
          <a:prstGeom prst="rect">
            <a:avLst/>
          </a:prstGeom>
          <a:noFill/>
        </p:spPr>
        <p:txBody>
          <a:bodyPr>
            <a:spAutoFit/>
          </a:bodyPr>
          <a:lstStyle/>
          <a:p>
            <a:pPr marR="0" defTabSz="914400">
              <a:lnSpc>
                <a:spcPct val="150000"/>
              </a:lnSpc>
              <a:buClrTx/>
              <a:buSzTx/>
              <a:defRPr/>
            </a:pPr>
            <a:r>
              <a:rPr kumimoji="0" lang="zh-CN" altLang="en-US"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局部加权线性回归模型</a:t>
            </a:r>
            <a:endParaRPr kumimoji="0" lang="en-US" altLang="zh-CN" sz="2400" b="1" kern="1200" cap="none" spc="0" normalizeH="0" baseline="0" noProof="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a:p>
            <a:pPr marR="0" defTabSz="914400">
              <a:lnSpc>
                <a:spcPct val="150000"/>
              </a:lnSpc>
              <a:buClrTx/>
              <a:buSzTx/>
              <a:defRPr/>
            </a:pP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通过引入</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非线性变换，提升模型的复杂度，</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来获得好的训练性能，同时，通过</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选择合适的</a:t>
            </a:r>
            <a:r>
              <a:rPr kumimoji="0" lang="en-US" altLang="zh-CN"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k</a:t>
            </a:r>
            <a:r>
              <a:rPr kumimoji="0" lang="zh-CN" altLang="en-US" sz="2400" b="1" kern="1200" cap="none" spc="0" normalizeH="0" baseline="0" noProof="0"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值</a:t>
            </a:r>
            <a:r>
              <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rPr>
              <a:t>来控制模型复杂度，保证良好的测试性能。</a:t>
            </a:r>
            <a:endParaRPr kumimoji="0" lang="zh-CN" altLang="en-US" sz="2400" b="1" kern="1200" cap="none" spc="0" normalizeH="0" baseline="0" noProof="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5" name="文本框 1"/>
          <p:cNvSpPr txBox="1">
            <a:spLocks noChangeArrowheads="1"/>
          </p:cNvSpPr>
          <p:nvPr/>
        </p:nvSpPr>
        <p:spPr bwMode="auto">
          <a:xfrm>
            <a:off x="687388" y="130175"/>
            <a:ext cx="7834313" cy="588963"/>
          </a:xfrm>
          <a:prstGeom prst="rect">
            <a:avLst/>
          </a:prstGeom>
          <a:noFill/>
          <a:ln w="9525">
            <a:noFill/>
            <a:miter lim="800000"/>
          </a:ln>
        </p:spPr>
        <p:txBody>
          <a:bodyPr>
            <a:spAutoFit/>
          </a:bodyPr>
          <a:lstStyle/>
          <a:p>
            <a:pPr marR="0" defTabSz="914400" fontAlgn="auto">
              <a:lnSpc>
                <a:spcPct val="90000"/>
              </a:lnSpc>
              <a:buClrTx/>
              <a:buSzTx/>
              <a:defRPr/>
            </a:pPr>
            <a:r>
              <a:rPr kumimoji="0" lang="zh-CN" altLang="en-US" sz="3600" b="1" kern="1200" cap="none" spc="0" normalizeH="0" baseline="0"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Symbol" panose="05050102010706020507" pitchFamily="18" charset="2"/>
              </a:rPr>
              <a:t>训练性能与测试性能</a:t>
            </a:r>
            <a:endParaRPr kumimoji="0" lang="en-US" altLang="zh-CN" sz="3600" b="1" kern="1200" cap="none" spc="0" normalizeH="0" baseline="0" noProof="1">
              <a:solidFill>
                <a:schemeClr val="bg1"/>
              </a:solidFill>
              <a:effectLst>
                <a:outerShdw blurRad="38100" dist="38100" dir="2700000">
                  <a:srgbClr val="000000"/>
                </a:outerShdw>
              </a:effectLst>
              <a:latin typeface="微软雅黑" panose="020B0503020204020204" pitchFamily="34" charset="-122"/>
              <a:ea typeface="微软雅黑" panose="020B0503020204020204" pitchFamily="34" charset="-122"/>
              <a:cs typeface="+mn-cs"/>
              <a:sym typeface="Symbol" panose="05050102010706020507" pitchFamily="18" charset="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2272017" y="1891491"/>
            <a:ext cx="4303553" cy="1033168"/>
          </a:xfrm>
          <a:prstGeom prst="rect">
            <a:avLst/>
          </a:prstGeom>
          <a:noFill/>
          <a:ln w="9525">
            <a:noFill/>
          </a:ln>
        </p:spPr>
        <p:txBody>
          <a:bodyPr>
            <a:spAutoFit/>
          </a:bodyPr>
          <a:lstStyle/>
          <a:p>
            <a:pPr marR="0" algn="ctr" defTabSz="914400">
              <a:lnSpc>
                <a:spcPct val="200000"/>
              </a:lnSpc>
              <a:buClrTx/>
              <a:buSzTx/>
              <a:defRPr/>
            </a:pP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lasso</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算法</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flipV="1">
            <a:off x="1480457" y="3256189"/>
            <a:ext cx="6183086" cy="32658"/>
          </a:xfrm>
          <a:prstGeom prst="line">
            <a:avLst/>
          </a:prstGeom>
          <a:ln w="28575">
            <a:solidFill>
              <a:srgbClr val="0070C0"/>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0" y="511628"/>
            <a:ext cx="3551832" cy="1200329"/>
          </a:xfrm>
          <a:prstGeom prst="rect">
            <a:avLst/>
          </a:prstGeom>
          <a:noFill/>
          <a:ln w="9525">
            <a:noFill/>
          </a:ln>
        </p:spPr>
        <p:txBody>
          <a:bodyPr>
            <a:spAutoFit/>
          </a:bodyPr>
          <a:lstStyle/>
          <a:p>
            <a:pPr marR="0" algn="ctr" defTabSz="914400">
              <a:lnSpc>
                <a:spcPct val="200000"/>
              </a:lnSpc>
              <a:buClrTx/>
              <a:buSzTx/>
              <a:defRPr/>
            </a:pP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 </a:t>
            </a:r>
            <a:r>
              <a:rPr kumimoji="0" lang="en-US" altLang="zh-CN"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lasso</a:t>
            </a: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算法</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40291" name="矩形 5"/>
          <p:cNvSpPr/>
          <p:nvPr/>
        </p:nvSpPr>
        <p:spPr>
          <a:xfrm>
            <a:off x="652463" y="1778000"/>
            <a:ext cx="4572000" cy="461963"/>
          </a:xfrm>
          <a:prstGeom prst="rect">
            <a:avLst/>
          </a:prstGeom>
          <a:noFill/>
          <a:ln w="9525">
            <a:noFill/>
          </a:ln>
        </p:spPr>
        <p:txBody>
          <a:bodyPr anchor="t" anchorCtr="0">
            <a:spAutoFit/>
          </a:bodyPr>
          <a:p>
            <a:r>
              <a:rPr lang="zh-CN" altLang="en-US" sz="2400" b="1" dirty="0">
                <a:solidFill>
                  <a:srgbClr val="0000FF"/>
                </a:solidFill>
                <a:latin typeface="微软雅黑" panose="020B0503020204020204" pitchFamily="34" charset="-122"/>
                <a:ea typeface="微软雅黑" panose="020B0503020204020204" pitchFamily="34" charset="-122"/>
              </a:rPr>
              <a:t>在目标函数中增加约束条件：</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40292" name="矩形 6"/>
          <p:cNvSpPr/>
          <p:nvPr/>
        </p:nvSpPr>
        <p:spPr>
          <a:xfrm>
            <a:off x="587375" y="3709988"/>
            <a:ext cx="7969250" cy="1200150"/>
          </a:xfrm>
          <a:prstGeom prst="rect">
            <a:avLst/>
          </a:prstGeom>
          <a:noFill/>
          <a:ln w="9525">
            <a:noFill/>
          </a:ln>
        </p:spPr>
        <p:txBody>
          <a:bodyPr anchor="t" anchorCtr="0">
            <a:spAutoFit/>
          </a:bodyPr>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通过约束模型参数规模来降低模型的复杂度，提升模型的测试性能或泛化能力。</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40293" name="Rectangle 2"/>
          <p:cNvSpPr/>
          <p:nvPr/>
        </p:nvSpPr>
        <p:spPr>
          <a:xfrm>
            <a:off x="0" y="0"/>
            <a:ext cx="9144000" cy="457200"/>
          </a:xfrm>
          <a:prstGeom prst="rect">
            <a:avLst/>
          </a:prstGeom>
          <a:noFill/>
          <a:ln w="9525">
            <a:noFill/>
          </a:ln>
        </p:spPr>
        <p:txBody>
          <a:bodyPr wrap="none" anchor="ctr" anchorCtr="0">
            <a:spAutoFit/>
          </a:bodyPr>
          <a:p>
            <a:endParaRPr lang="zh-CN" altLang="en-US" dirty="0">
              <a:latin typeface="Calibri" panose="020F0502020204030204" pitchFamily="34" charset="0"/>
              <a:ea typeface="宋体" panose="02010600030101010101" pitchFamily="2" charset="-122"/>
            </a:endParaRPr>
          </a:p>
        </p:txBody>
      </p:sp>
      <p:pic>
        <p:nvPicPr>
          <p:cNvPr id="140294" name="Picture 1"/>
          <p:cNvPicPr>
            <a:picLocks noChangeAspect="1"/>
          </p:cNvPicPr>
          <p:nvPr/>
        </p:nvPicPr>
        <p:blipFill>
          <a:blip r:embed="rId1">
            <a:clrChange>
              <a:clrFrom>
                <a:srgbClr val="FFFFFF"/>
              </a:clrFrom>
              <a:clrTo>
                <a:srgbClr val="FFFFFF">
                  <a:alpha val="0"/>
                </a:srgbClr>
              </a:clrTo>
            </a:clrChange>
          </a:blip>
          <a:stretch>
            <a:fillRect/>
          </a:stretch>
        </p:blipFill>
        <p:spPr>
          <a:xfrm>
            <a:off x="3330575" y="2503488"/>
            <a:ext cx="1476375" cy="1114425"/>
          </a:xfrm>
          <a:prstGeom prst="rect">
            <a:avLst/>
          </a:prstGeom>
          <a:noFill/>
          <a:ln w="9525">
            <a:noFill/>
          </a:ln>
        </p:spPr>
      </p:pic>
      <p:sp>
        <p:nvSpPr>
          <p:cNvPr id="140295" name="Rectangle 3"/>
          <p:cNvSpPr/>
          <p:nvPr/>
        </p:nvSpPr>
        <p:spPr>
          <a:xfrm>
            <a:off x="0" y="1247775"/>
            <a:ext cx="9144000" cy="0"/>
          </a:xfrm>
          <a:prstGeom prst="rect">
            <a:avLst/>
          </a:prstGeom>
          <a:noFill/>
          <a:ln w="9525">
            <a:noFill/>
          </a:ln>
        </p:spPr>
        <p:txBody>
          <a:bodyPr wrap="none" anchor="ctr" anchorCtr="0">
            <a:spAutoFit/>
          </a:bodyPr>
          <a:p>
            <a:pPr eaLnBrk="0" hangingPunct="0"/>
            <a:endParaRPr lang="zh-CN" altLang="zh-CN" dirty="0">
              <a:latin typeface="Calibri" panose="020F0502020204030204" pitchFamily="34" charset="0"/>
              <a:ea typeface="宋体" panose="02010600030101010101" pitchFamily="2" charset="-122"/>
            </a:endParaRPr>
          </a:p>
        </p:txBody>
      </p:sp>
      <p:pic>
        <p:nvPicPr>
          <p:cNvPr id="140296" name="图片 1"/>
          <p:cNvPicPr>
            <a:picLocks noChangeAspect="1"/>
          </p:cNvPicPr>
          <p:nvPr/>
        </p:nvPicPr>
        <p:blipFill>
          <a:blip r:embed="rId2"/>
          <a:stretch>
            <a:fillRect/>
          </a:stretch>
        </p:blipFill>
        <p:spPr>
          <a:xfrm>
            <a:off x="2914650" y="5308600"/>
            <a:ext cx="5019675" cy="1076325"/>
          </a:xfrm>
          <a:prstGeom prst="rect">
            <a:avLst/>
          </a:prstGeom>
          <a:noFill/>
          <a:ln w="9525">
            <a:noFill/>
          </a:ln>
        </p:spPr>
      </p:pic>
      <p:sp>
        <p:nvSpPr>
          <p:cNvPr id="3" name="文本框 2"/>
          <p:cNvSpPr txBox="1"/>
          <p:nvPr/>
        </p:nvSpPr>
        <p:spPr>
          <a:xfrm>
            <a:off x="841375" y="5615940"/>
            <a:ext cx="1402080" cy="460375"/>
          </a:xfrm>
          <a:prstGeom prst="rect">
            <a:avLst/>
          </a:prstGeom>
          <a:noFill/>
        </p:spPr>
        <p:txBody>
          <a:bodyPr wrap="none" rtlCol="0" anchor="t">
            <a:spAutoFit/>
            <a:scene3d>
              <a:camera prst="orthographicFront"/>
              <a:lightRig rig="threePt" dir="t"/>
            </a:scene3d>
          </a:bodyPr>
          <a:p>
            <a:r>
              <a:rPr lang="zh-CN" altLang="en-US" sz="2400" b="1" noProof="1" dirty="0">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mn-cs"/>
                <a:sym typeface="+mn-ea"/>
              </a:rPr>
              <a:t>目标函数</a:t>
            </a:r>
            <a:endParaRPr lang="zh-CN" altLang="en-US" sz="2400" b="1" noProof="1" dirty="0">
              <a:solidFill>
                <a:srgbClr val="000099"/>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
          <p:cNvSpPr txBox="1"/>
          <p:nvPr/>
        </p:nvSpPr>
        <p:spPr>
          <a:xfrm>
            <a:off x="2184931" y="1717325"/>
            <a:ext cx="4303547" cy="1033168"/>
          </a:xfrm>
          <a:prstGeom prst="rect">
            <a:avLst/>
          </a:prstGeom>
          <a:noFill/>
          <a:ln w="9525">
            <a:noFill/>
          </a:ln>
        </p:spPr>
        <p:txBody>
          <a:bodyPr>
            <a:spAutoFit/>
          </a:bodyPr>
          <a:lstStyle/>
          <a:p>
            <a:pPr marR="0" algn="ctr" defTabSz="914400">
              <a:lnSpc>
                <a:spcPct val="200000"/>
              </a:lnSpc>
              <a:buClrTx/>
              <a:buSzTx/>
              <a:defRPr/>
            </a:pPr>
            <a:r>
              <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rPr>
              <a:t> 前向逐步线性回归</a:t>
            </a:r>
            <a:endParaRPr kumimoji="0" lang="zh-CN" altLang="en-US" sz="3600" b="1" kern="1200" cap="none" spc="0" normalizeH="0" baseline="0" noProof="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4098" name="Rectangle 5"/>
          <p:cNvSpPr/>
          <p:nvPr/>
        </p:nvSpPr>
        <p:spPr>
          <a:xfrm>
            <a:off x="841375" y="-200025"/>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cxnSp>
        <p:nvCxnSpPr>
          <p:cNvPr id="5" name="直接连接符 4"/>
          <p:cNvCxnSpPr/>
          <p:nvPr/>
        </p:nvCxnSpPr>
        <p:spPr>
          <a:xfrm flipV="1">
            <a:off x="841375" y="3237865"/>
            <a:ext cx="7325995" cy="35560"/>
          </a:xfrm>
          <a:prstGeom prst="line">
            <a:avLst/>
          </a:prstGeom>
          <a:ln w="28575">
            <a:solidFill>
              <a:srgbClr val="0070C0"/>
            </a:solidFill>
          </a:ln>
          <a:effectLst>
            <a:glow rad="101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前向逐步线性</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42338" name="文本框 1"/>
          <p:cNvSpPr txBox="1"/>
          <p:nvPr/>
        </p:nvSpPr>
        <p:spPr>
          <a:xfrm>
            <a:off x="654050" y="855663"/>
            <a:ext cx="7834313" cy="5476875"/>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前向逐步回归也是解决和岭回归一样问题的算法。属于一种贪心算法，即每一步都尽可能减少误差。算法开始时，将所有的权重</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w</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都设为1，然后每一步所做的决策，是对某个权重</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w</a:t>
            </a:r>
            <a:r>
              <a:rPr lang="en-US" altLang="zh-CN" sz="2000" b="1" baseline="-25000"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i</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增加或减少一个很小的值。</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伪代码：</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pPr>
              <a:lnSpc>
                <a:spcPct val="150000"/>
              </a:lnSpc>
            </a:pP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数据标准化，使其分布满足</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0</a:t>
            </a:r>
            <a:r>
              <a:rPr lang="zh-CN" altLang="en-US" sz="2000" b="1" dirty="0">
                <a:latin typeface="楷体" panose="02010609060101010101" pitchFamily="49" charset="-122"/>
                <a:ea typeface="楷体" panose="02010609060101010101" pitchFamily="49" charset="-122"/>
                <a:sym typeface="Symbol" panose="05050102010706020507" pitchFamily="18" charset="2"/>
              </a:rPr>
              <a:t>均值和单位方差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在每轮迭代过程中: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设置当前最小的误差</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lowestError</a:t>
            </a:r>
            <a:r>
              <a:rPr lang="zh-CN" altLang="en-US" sz="2000" b="1" dirty="0">
                <a:latin typeface="楷体" panose="02010609060101010101" pitchFamily="49" charset="-122"/>
                <a:ea typeface="楷体" panose="02010609060101010101" pitchFamily="49" charset="-122"/>
                <a:sym typeface="Symbol" panose="05050102010706020507" pitchFamily="18" charset="2"/>
              </a:rPr>
              <a:t>为正无穷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对每一个特征值：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增大或减少：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改变一个系数得到一个新的</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w</a:t>
            </a:r>
            <a:r>
              <a:rPr lang="zh-CN" altLang="en-US" sz="2000" b="1" dirty="0">
                <a:latin typeface="楷体" panose="02010609060101010101" pitchFamily="49" charset="-122"/>
                <a:ea typeface="楷体" panose="02010609060101010101" pitchFamily="49" charset="-122"/>
                <a:sym typeface="Symbol" panose="05050102010706020507" pitchFamily="18" charset="2"/>
              </a:rPr>
              <a:t>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计算新</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w</a:t>
            </a:r>
            <a:r>
              <a:rPr lang="zh-CN" altLang="en-US" sz="2000" b="1" dirty="0">
                <a:latin typeface="楷体" panose="02010609060101010101" pitchFamily="49" charset="-122"/>
                <a:ea typeface="楷体" panose="02010609060101010101" pitchFamily="49" charset="-122"/>
                <a:sym typeface="Symbol" panose="05050102010706020507" pitchFamily="18" charset="2"/>
              </a:rPr>
              <a:t>下的误差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如果误差</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Error</a:t>
            </a:r>
            <a:r>
              <a:rPr lang="zh-CN" altLang="en-US" sz="2000" b="1" dirty="0">
                <a:latin typeface="楷体" panose="02010609060101010101" pitchFamily="49" charset="-122"/>
                <a:ea typeface="楷体" panose="02010609060101010101" pitchFamily="49" charset="-122"/>
                <a:sym typeface="Symbol" panose="05050102010706020507" pitchFamily="18" charset="2"/>
              </a:rPr>
              <a:t>小于当前最小误差</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lowestErroe</a:t>
            </a:r>
            <a:r>
              <a:rPr lang="zh-CN" altLang="en-US" sz="2000" b="1" dirty="0">
                <a:latin typeface="楷体" panose="02010609060101010101" pitchFamily="49" charset="-122"/>
                <a:ea typeface="楷体" panose="02010609060101010101" pitchFamily="49" charset="-122"/>
                <a:sym typeface="Symbol" panose="05050102010706020507" pitchFamily="18" charset="2"/>
              </a:rPr>
              <a:t>：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设置</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wbest</a:t>
            </a:r>
            <a:r>
              <a:rPr lang="zh-CN" altLang="en-US" sz="2000" b="1" dirty="0">
                <a:latin typeface="楷体" panose="02010609060101010101" pitchFamily="49" charset="-122"/>
                <a:ea typeface="楷体" panose="02010609060101010101" pitchFamily="49" charset="-122"/>
                <a:sym typeface="Symbol" panose="05050102010706020507" pitchFamily="18" charset="2"/>
              </a:rPr>
              <a:t>等于当前的</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w</a:t>
            </a:r>
            <a:r>
              <a:rPr lang="zh-CN" altLang="en-US" sz="2000" b="1" dirty="0">
                <a:latin typeface="楷体" panose="02010609060101010101" pitchFamily="49" charset="-122"/>
                <a:ea typeface="楷体" panose="02010609060101010101" pitchFamily="49" charset="-122"/>
                <a:sym typeface="Symbol" panose="05050102010706020507" pitchFamily="18" charset="2"/>
              </a:rPr>
              <a:t>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a:p>
            <a:r>
              <a:rPr lang="zh-CN" altLang="en-US" sz="2000" b="1" dirty="0">
                <a:latin typeface="楷体" panose="02010609060101010101" pitchFamily="49" charset="-122"/>
                <a:ea typeface="楷体" panose="02010609060101010101" pitchFamily="49" charset="-122"/>
                <a:sym typeface="Symbol" panose="05050102010706020507" pitchFamily="18" charset="2"/>
              </a:rPr>
              <a:t>        将</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w</a:t>
            </a:r>
            <a:r>
              <a:rPr lang="zh-CN" altLang="en-US" sz="2000" b="1" dirty="0">
                <a:latin typeface="楷体" panose="02010609060101010101" pitchFamily="49" charset="-122"/>
                <a:ea typeface="楷体" panose="02010609060101010101" pitchFamily="49" charset="-122"/>
                <a:sym typeface="Symbol" panose="05050102010706020507" pitchFamily="18" charset="2"/>
              </a:rPr>
              <a:t>设置为新的</a:t>
            </a:r>
            <a:r>
              <a:rPr lang="zh-CN" altLang="en-US" sz="2000" b="1" dirty="0">
                <a:latin typeface="Times New Roman" panose="02020603050405020304" pitchFamily="18" charset="0"/>
                <a:ea typeface="楷体" panose="02010609060101010101" pitchFamily="49" charset="-122"/>
                <a:sym typeface="Symbol" panose="05050102010706020507" pitchFamily="18" charset="2"/>
              </a:rPr>
              <a:t>wbest</a:t>
            </a:r>
            <a:r>
              <a:rPr lang="zh-CN" altLang="en-US" sz="2000" b="1" dirty="0">
                <a:latin typeface="楷体" panose="02010609060101010101" pitchFamily="49" charset="-122"/>
                <a:ea typeface="楷体" panose="02010609060101010101" pitchFamily="49" charset="-122"/>
                <a:sym typeface="Symbol" panose="05050102010706020507" pitchFamily="18" charset="2"/>
              </a:rPr>
              <a:t> </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前向逐步线性</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44386" name="文本框 1"/>
          <p:cNvSpPr txBox="1"/>
          <p:nvPr/>
        </p:nvSpPr>
        <p:spPr>
          <a:xfrm>
            <a:off x="501650" y="692150"/>
            <a:ext cx="7834313" cy="552450"/>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前向逐步回归算法代码</a:t>
            </a:r>
            <a:endParaRPr lang="zh-CN" altLang="en-US" sz="2000" b="1" dirty="0">
              <a:latin typeface="楷体" panose="02010609060101010101" pitchFamily="49" charset="-122"/>
              <a:ea typeface="楷体" panose="02010609060101010101" pitchFamily="49" charset="-122"/>
              <a:sym typeface="Symbol" panose="05050102010706020507" pitchFamily="18" charset="2"/>
            </a:endParaRPr>
          </a:p>
        </p:txBody>
      </p:sp>
      <p:pic>
        <p:nvPicPr>
          <p:cNvPr id="144387" name="图片 1"/>
          <p:cNvPicPr>
            <a:picLocks noChangeAspect="1"/>
          </p:cNvPicPr>
          <p:nvPr/>
        </p:nvPicPr>
        <p:blipFill>
          <a:blip r:embed="rId1"/>
          <a:stretch>
            <a:fillRect/>
          </a:stretch>
        </p:blipFill>
        <p:spPr>
          <a:xfrm>
            <a:off x="468313" y="1312863"/>
            <a:ext cx="7977187" cy="5168900"/>
          </a:xfrm>
          <a:prstGeom prst="rect">
            <a:avLst/>
          </a:prstGeom>
          <a:noFill/>
          <a:ln w="9525">
            <a:noFill/>
          </a:ln>
        </p:spPr>
      </p:pic>
      <p:sp>
        <p:nvSpPr>
          <p:cNvPr id="144388" name="文本框 3"/>
          <p:cNvSpPr txBox="1"/>
          <p:nvPr/>
        </p:nvSpPr>
        <p:spPr>
          <a:xfrm>
            <a:off x="4306888" y="2543175"/>
            <a:ext cx="4641850" cy="369888"/>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初始化权值阵；测试权值阵；最佳权值阵</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5" name="直接箭头连接符 4"/>
          <p:cNvCxnSpPr>
            <a:stCxn id="144388" idx="1"/>
          </p:cNvCxnSpPr>
          <p:nvPr/>
        </p:nvCxnSpPr>
        <p:spPr>
          <a:xfrm flipH="1">
            <a:off x="3711575" y="2727325"/>
            <a:ext cx="595313" cy="2984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144391" idx="1"/>
            <a:endCxn id="11" idx="1"/>
          </p:cNvCxnSpPr>
          <p:nvPr/>
        </p:nvCxnSpPr>
        <p:spPr>
          <a:xfrm flipH="1">
            <a:off x="3570288" y="1954213"/>
            <a:ext cx="2206625" cy="6143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391" name="文本框 3"/>
          <p:cNvSpPr txBox="1"/>
          <p:nvPr/>
        </p:nvSpPr>
        <p:spPr>
          <a:xfrm>
            <a:off x="5776913" y="1770063"/>
            <a:ext cx="1647825" cy="369887"/>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数据标准化</a:t>
            </a:r>
            <a:endParaRPr lang="zh-CN" altLang="en-US" dirty="0">
              <a:solidFill>
                <a:srgbClr val="FF0000"/>
              </a:solidFill>
              <a:latin typeface="Calibri" panose="020F0502020204030204" pitchFamily="34" charset="0"/>
              <a:ea typeface="宋体" panose="02010600030101010101" pitchFamily="2" charset="-122"/>
            </a:endParaRPr>
          </a:p>
        </p:txBody>
      </p:sp>
      <p:sp>
        <p:nvSpPr>
          <p:cNvPr id="11" name="右大括号 10"/>
          <p:cNvSpPr/>
          <p:nvPr/>
        </p:nvSpPr>
        <p:spPr>
          <a:xfrm>
            <a:off x="3341688" y="2286000"/>
            <a:ext cx="228600" cy="56673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393" name="文本框 3"/>
          <p:cNvSpPr txBox="1"/>
          <p:nvPr/>
        </p:nvSpPr>
        <p:spPr>
          <a:xfrm>
            <a:off x="5330825" y="3338513"/>
            <a:ext cx="3246438"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循环</a:t>
            </a:r>
            <a:r>
              <a:rPr lang="en-US" altLang="zh-CN" dirty="0">
                <a:solidFill>
                  <a:srgbClr val="FF0000"/>
                </a:solidFill>
                <a:latin typeface="Calibri" panose="020F0502020204030204" pitchFamily="34" charset="0"/>
                <a:ea typeface="宋体" panose="02010600030101010101" pitchFamily="2" charset="-122"/>
              </a:rPr>
              <a:t>numIt</a:t>
            </a:r>
            <a:r>
              <a:rPr lang="zh-CN" altLang="en-US" dirty="0">
                <a:solidFill>
                  <a:srgbClr val="FF0000"/>
                </a:solidFill>
                <a:latin typeface="Calibri" panose="020F0502020204030204" pitchFamily="34" charset="0"/>
                <a:ea typeface="宋体" panose="02010600030101010101" pitchFamily="2" charset="-122"/>
              </a:rPr>
              <a:t>次搜索最佳权值阵</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14" name="直接箭头连接符 13"/>
          <p:cNvCxnSpPr>
            <a:stCxn id="144393" idx="1"/>
            <a:endCxn id="11" idx="1"/>
          </p:cNvCxnSpPr>
          <p:nvPr/>
        </p:nvCxnSpPr>
        <p:spPr>
          <a:xfrm flipH="1" flipV="1">
            <a:off x="3211513" y="3417888"/>
            <a:ext cx="2119313" cy="1047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395" name="文本框 3"/>
          <p:cNvSpPr txBox="1"/>
          <p:nvPr/>
        </p:nvSpPr>
        <p:spPr>
          <a:xfrm>
            <a:off x="5319713" y="3784600"/>
            <a:ext cx="2311400"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显示当前的最佳权值</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22" name="直接箭头连接符 21"/>
          <p:cNvCxnSpPr>
            <a:stCxn id="144395" idx="1"/>
            <a:endCxn id="11" idx="1"/>
          </p:cNvCxnSpPr>
          <p:nvPr/>
        </p:nvCxnSpPr>
        <p:spPr>
          <a:xfrm flipH="1" flipV="1">
            <a:off x="2590800" y="3570288"/>
            <a:ext cx="2728913" cy="3984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397" name="文本框 3"/>
          <p:cNvSpPr txBox="1"/>
          <p:nvPr/>
        </p:nvSpPr>
        <p:spPr>
          <a:xfrm>
            <a:off x="5341938" y="4241800"/>
            <a:ext cx="2103437"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当前的最小误差值</a:t>
            </a:r>
            <a:endParaRPr lang="zh-CN" altLang="en-US" dirty="0">
              <a:solidFill>
                <a:srgbClr val="FF0000"/>
              </a:solidFill>
              <a:latin typeface="Calibri" panose="020F0502020204030204" pitchFamily="34" charset="0"/>
              <a:ea typeface="宋体" panose="02010600030101010101" pitchFamily="2" charset="-122"/>
            </a:endParaRPr>
          </a:p>
        </p:txBody>
      </p:sp>
      <p:cxnSp>
        <p:nvCxnSpPr>
          <p:cNvPr id="26" name="直接箭头连接符 25"/>
          <p:cNvCxnSpPr>
            <a:stCxn id="144397" idx="1"/>
            <a:endCxn id="11" idx="1"/>
          </p:cNvCxnSpPr>
          <p:nvPr/>
        </p:nvCxnSpPr>
        <p:spPr>
          <a:xfrm flipH="1" flipV="1">
            <a:off x="3178175" y="3821113"/>
            <a:ext cx="2163763" cy="60483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4399" name="文本框 3"/>
          <p:cNvSpPr txBox="1"/>
          <p:nvPr/>
        </p:nvSpPr>
        <p:spPr>
          <a:xfrm>
            <a:off x="5592763" y="4970463"/>
            <a:ext cx="3213100" cy="369887"/>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逐个改变权值，搜索最佳权值</a:t>
            </a:r>
            <a:endParaRPr lang="en-US" altLang="zh-CN" dirty="0">
              <a:solidFill>
                <a:srgbClr val="FF0000"/>
              </a:solidFill>
              <a:latin typeface="Calibri" panose="020F0502020204030204" pitchFamily="34" charset="0"/>
              <a:ea typeface="宋体" panose="02010600030101010101" pitchFamily="2" charset="-122"/>
            </a:endParaRPr>
          </a:p>
        </p:txBody>
      </p:sp>
      <p:cxnSp>
        <p:nvCxnSpPr>
          <p:cNvPr id="31" name="直接箭头连接符 30"/>
          <p:cNvCxnSpPr>
            <a:stCxn id="144397" idx="1"/>
            <a:endCxn id="11" idx="1"/>
          </p:cNvCxnSpPr>
          <p:nvPr/>
        </p:nvCxnSpPr>
        <p:spPr>
          <a:xfrm flipH="1" flipV="1">
            <a:off x="4854575" y="5214938"/>
            <a:ext cx="715963" cy="682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左大括号 33"/>
          <p:cNvSpPr/>
          <p:nvPr/>
        </p:nvSpPr>
        <p:spPr>
          <a:xfrm>
            <a:off x="804863" y="3363913"/>
            <a:ext cx="360363" cy="237331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44402" name="文本框 3"/>
          <p:cNvSpPr txBox="1"/>
          <p:nvPr/>
        </p:nvSpPr>
        <p:spPr>
          <a:xfrm>
            <a:off x="4645025" y="5994400"/>
            <a:ext cx="2408238" cy="368300"/>
          </a:xfrm>
          <a:prstGeom prst="rect">
            <a:avLst/>
          </a:prstGeom>
          <a:noFill/>
          <a:ln w="9525" cap="flat" cmpd="sng">
            <a:solidFill>
              <a:srgbClr val="FF0000"/>
            </a:solidFill>
            <a:prstDash val="solid"/>
            <a:round/>
            <a:headEnd type="none" w="med" len="med"/>
            <a:tailEnd type="none" w="med" len="med"/>
          </a:ln>
        </p:spPr>
        <p:txBody>
          <a:bodyPr anchor="t" anchorCtr="0">
            <a:spAutoFit/>
          </a:bodyPr>
          <a:p>
            <a:r>
              <a:rPr lang="zh-CN" altLang="en-US" dirty="0">
                <a:solidFill>
                  <a:srgbClr val="FF0000"/>
                </a:solidFill>
                <a:latin typeface="Calibri" panose="020F0502020204030204" pitchFamily="34" charset="0"/>
                <a:ea typeface="宋体" panose="02010600030101010101" pitchFamily="2" charset="-122"/>
              </a:rPr>
              <a:t>返回搜索过的权值阵</a:t>
            </a:r>
            <a:endParaRPr lang="en-US" altLang="zh-CN" dirty="0">
              <a:solidFill>
                <a:srgbClr val="FF0000"/>
              </a:solidFill>
              <a:latin typeface="Calibri" panose="020F0502020204030204" pitchFamily="34" charset="0"/>
              <a:ea typeface="宋体" panose="02010600030101010101" pitchFamily="2" charset="-122"/>
            </a:endParaRPr>
          </a:p>
        </p:txBody>
      </p:sp>
      <p:cxnSp>
        <p:nvCxnSpPr>
          <p:cNvPr id="39" name="直接箭头连接符 38"/>
          <p:cNvCxnSpPr>
            <a:stCxn id="144397" idx="1"/>
            <a:endCxn id="11" idx="1"/>
          </p:cNvCxnSpPr>
          <p:nvPr/>
        </p:nvCxnSpPr>
        <p:spPr>
          <a:xfrm flipH="1" flipV="1">
            <a:off x="3287713" y="6138863"/>
            <a:ext cx="1346200" cy="476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前向逐步线性</a:t>
            </a:r>
            <a:r>
              <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回归</a:t>
            </a:r>
            <a:endParaRPr kumimoji="0"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146434" name="文本框 1"/>
          <p:cNvSpPr txBox="1"/>
          <p:nvPr/>
        </p:nvSpPr>
        <p:spPr>
          <a:xfrm>
            <a:off x="654050" y="855663"/>
            <a:ext cx="7834313" cy="552450"/>
          </a:xfrm>
          <a:prstGeom prst="rect">
            <a:avLst/>
          </a:prstGeom>
          <a:noFill/>
          <a:ln w="9525">
            <a:noFill/>
          </a:ln>
        </p:spPr>
        <p:txBody>
          <a:bodyPr anchor="t" anchorCtr="0">
            <a:spAutoFit/>
          </a:bodyPr>
          <a:p>
            <a:pPr>
              <a:lnSpc>
                <a:spcPct val="150000"/>
              </a:lnSpc>
            </a:pP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前向逐步回归算法使用</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0.005</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的</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epsilon</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值并经过</a:t>
            </a:r>
            <a:r>
              <a:rPr lang="en-US" altLang="zh-CN"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1000</a:t>
            </a:r>
            <a:r>
              <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rPr>
              <a:t>次迭代后的结果：</a:t>
            </a:r>
            <a:endParaRPr lang="zh-CN" altLang="en-US" sz="2000" b="1" dirty="0">
              <a:solidFill>
                <a:srgbClr val="000099"/>
              </a:solidFill>
              <a:latin typeface="Times New Roman" panose="02020603050405020304" pitchFamily="18" charset="0"/>
              <a:ea typeface="微软雅黑" panose="020B0503020204020204" pitchFamily="34" charset="-122"/>
              <a:sym typeface="Symbol" panose="05050102010706020507" pitchFamily="18" charset="2"/>
            </a:endParaRPr>
          </a:p>
        </p:txBody>
      </p:sp>
      <p:pic>
        <p:nvPicPr>
          <p:cNvPr id="146435" name="图片 2"/>
          <p:cNvPicPr>
            <a:picLocks noChangeAspect="1"/>
          </p:cNvPicPr>
          <p:nvPr/>
        </p:nvPicPr>
        <p:blipFill>
          <a:blip r:embed="rId1"/>
          <a:stretch>
            <a:fillRect/>
          </a:stretch>
        </p:blipFill>
        <p:spPr>
          <a:xfrm>
            <a:off x="1619250" y="1574800"/>
            <a:ext cx="5683250" cy="4379913"/>
          </a:xfrm>
          <a:prstGeom prst="rect">
            <a:avLst/>
          </a:prstGeom>
          <a:noFill/>
          <a:ln w="9525">
            <a:noFill/>
          </a:ln>
        </p:spPr>
      </p:pic>
      <p:pic>
        <p:nvPicPr>
          <p:cNvPr id="146436" name="图片 6"/>
          <p:cNvPicPr>
            <a:picLocks noChangeAspect="1"/>
          </p:cNvPicPr>
          <p:nvPr/>
        </p:nvPicPr>
        <p:blipFill>
          <a:blip r:embed="rId2"/>
          <a:stretch>
            <a:fillRect/>
          </a:stretch>
        </p:blipFill>
        <p:spPr>
          <a:xfrm>
            <a:off x="968375" y="5954713"/>
            <a:ext cx="6848475" cy="647700"/>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Rectangle 5"/>
          <p:cNvSpPr/>
          <p:nvPr/>
        </p:nvSpPr>
        <p:spPr>
          <a:xfrm>
            <a:off x="968375" y="-169862"/>
            <a:ext cx="7772400" cy="1158875"/>
          </a:xfrm>
          <a:prstGeom prst="rect">
            <a:avLst/>
          </a:prstGeom>
          <a:noFill/>
          <a:ln w="9525">
            <a:noFill/>
          </a:ln>
        </p:spPr>
        <p:txBody>
          <a:bodyPr anchor="ct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defRPr/>
            </a:pPr>
            <a:r>
              <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rPr>
              <a:t>权衡偏差与方差</a:t>
            </a:r>
            <a:endParaRPr kumimoji="0" lang="zh-CN" altLang="en-US" sz="3600" b="1" i="0" u="none" strike="noStrike" kern="1200" cap="none" spc="0" normalizeH="0" baseline="0" noProof="1">
              <a:ln>
                <a:noFill/>
              </a:ln>
              <a:solidFill>
                <a:schemeClr val="bg1"/>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sym typeface="+mn-ea"/>
            </a:endParaRPr>
          </a:p>
        </p:txBody>
      </p:sp>
      <p:sp>
        <p:nvSpPr>
          <p:cNvPr id="59394" name="文本框 1"/>
          <p:cNvSpPr txBox="1"/>
          <p:nvPr/>
        </p:nvSpPr>
        <p:spPr>
          <a:xfrm>
            <a:off x="438150" y="917575"/>
            <a:ext cx="8113713" cy="2630488"/>
          </a:xfrm>
          <a:prstGeom prst="rect">
            <a:avLst/>
          </a:prstGeom>
          <a:noFill/>
          <a:ln w="9525">
            <a:noFill/>
          </a:ln>
        </p:spPr>
        <p:txBody>
          <a:bodyPr>
            <a:spAutoFit/>
          </a:bodyPr>
          <a:lstStyle/>
          <a:p>
            <a:pPr marR="0" defTabSz="914400">
              <a:lnSpc>
                <a:spcPct val="150000"/>
              </a:lnSpc>
              <a:buClrTx/>
              <a:buSzTx/>
              <a:defRPr/>
            </a:pPr>
            <a:r>
              <a:rPr kumimoji="0" lang="en-US" altLang="zh-CN"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        </a:t>
            </a:r>
            <a:r>
              <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应用缩减法</a:t>
            </a:r>
            <a:r>
              <a:rPr kumimoji="0" lang="en-US" altLang="zh-CN"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a:t>
            </a:r>
            <a:r>
              <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岭回归、前向逐步线性回归</a:t>
            </a:r>
            <a:r>
              <a:rPr kumimoji="0" lang="en-US" altLang="zh-CN"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a:t>
            </a:r>
            <a:r>
              <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虽然增加了模型的偏差</a:t>
            </a:r>
            <a:r>
              <a:rPr kumimoji="0" lang="en-US" altLang="zh-CN"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(bias)</a:t>
            </a:r>
            <a:r>
              <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，但同时减小了模型的方差</a:t>
            </a:r>
            <a:r>
              <a:rPr kumimoji="0" lang="en-US" altLang="zh-CN"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(variance)</a:t>
            </a:r>
            <a:endPar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endParaRPr>
          </a:p>
          <a:p>
            <a:pPr marL="342900" marR="0" indent="-342900" defTabSz="914400">
              <a:lnSpc>
                <a:spcPct val="150000"/>
              </a:lnSpc>
              <a:buClrTx/>
              <a:buSzTx/>
              <a:buFont typeface="Wingdings" panose="05000000000000000000" charset="0"/>
              <a:buChar char=""/>
              <a:defRPr/>
            </a:pPr>
            <a:r>
              <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bias 描述的是根据样本拟合出的模型的输出预测结果的期望与样本真实结果的差距；</a:t>
            </a:r>
            <a:endPar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endParaRPr>
          </a:p>
          <a:p>
            <a:pPr marL="342900" marR="0" indent="-342900" defTabSz="914400">
              <a:lnSpc>
                <a:spcPct val="150000"/>
              </a:lnSpc>
              <a:buClrTx/>
              <a:buSzTx/>
              <a:buFont typeface="Wingdings" panose="05000000000000000000" charset="0"/>
              <a:buChar char=""/>
              <a:defRPr/>
            </a:pPr>
            <a:r>
              <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rPr>
              <a:t>varience 描述的是样本上训练出来的模型在测试集上的表现。</a:t>
            </a:r>
            <a:endParaRPr kumimoji="0" lang="zh-CN" altLang="en-US" sz="2200" b="1" kern="1200" cap="none" spc="0" normalizeH="0" baseline="0" noProof="1">
              <a:solidFill>
                <a:srgbClr val="000099"/>
              </a:solidFill>
              <a:latin typeface="Times New Roman" panose="02020603050405020304" pitchFamily="18" charset="0"/>
              <a:ea typeface="微软雅黑" panose="020B0503020204020204" pitchFamily="34" charset="-122"/>
              <a:cs typeface="+mn-cs"/>
              <a:sym typeface="Symbol" panose="05050102010706020507" charset="0"/>
            </a:endParaRPr>
          </a:p>
        </p:txBody>
      </p:sp>
      <p:sp>
        <p:nvSpPr>
          <p:cNvPr id="148483" name="文本框 1"/>
          <p:cNvSpPr txBox="1"/>
          <p:nvPr/>
        </p:nvSpPr>
        <p:spPr>
          <a:xfrm>
            <a:off x="438150" y="3724275"/>
            <a:ext cx="8367713" cy="2628900"/>
          </a:xfrm>
          <a:prstGeom prst="rect">
            <a:avLst/>
          </a:prstGeom>
          <a:noFill/>
          <a:ln w="9525">
            <a:noFill/>
          </a:ln>
        </p:spPr>
        <p:txBody>
          <a:bodyPr wrap="square" anchor="t" anchorCtr="0">
            <a:spAutoFit/>
          </a:bodyPr>
          <a:p>
            <a:pPr>
              <a:lnSpc>
                <a:spcPct val="150000"/>
              </a:lnSpc>
              <a:buSzTx/>
            </a:pPr>
            <a:r>
              <a:rPr lang="en-US" altLang="zh-CN" sz="2200" b="1">
                <a:solidFill>
                  <a:srgbClr val="000099"/>
                </a:solidFill>
                <a:latin typeface="Times New Roman" panose="02020603050405020304" pitchFamily="18" charset="0"/>
                <a:ea typeface="微软雅黑" panose="020B0503020204020204" pitchFamily="34" charset="-122"/>
              </a:rPr>
              <a:t>Lasso由于使用L1正则项，所以具有一定的特征选择功能，因为L1正则倾向于产生稀疏稀疏，它可以将一些“对标签没有用处”的特征对应的系数压缩为0，进而将对结果有较大影响的特征突显出来，而岭回归中L2正则项不具备这个功能，它只会讲一些无关特征的系数降到一个较小的值，但不会降为0。</a:t>
            </a:r>
            <a:endParaRPr lang="en-US" altLang="zh-CN" sz="2200" b="1">
              <a:solidFill>
                <a:srgbClr val="000099"/>
              </a:solidFill>
              <a:latin typeface="Times New Roman" panose="02020603050405020304" pitchFamily="18" charset="0"/>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REFSHAPE" val="231787588"/>
  <p:tag name="KSO_WM_UNIT_PLACING_PICTURE_USER_VIEWPORT" val="{&quot;height&quot;:8062.5007874015746,&quot;width&quot;:12065}"/>
</p:tagLst>
</file>

<file path=ppt/tags/tag10.xml><?xml version="1.0" encoding="utf-8"?>
<p:tagLst xmlns:p="http://schemas.openxmlformats.org/presentationml/2006/main">
  <p:tag name="REFSHAPE" val="477199716"/>
</p:tagLst>
</file>

<file path=ppt/tags/tag11.xml><?xml version="1.0" encoding="utf-8"?>
<p:tagLst xmlns:p="http://schemas.openxmlformats.org/presentationml/2006/main">
  <p:tag name="KSO_WM_SLIDE_ITEM_CNT" val="4"/>
</p:tagLst>
</file>

<file path=ppt/tags/tag12.xml><?xml version="1.0" encoding="utf-8"?>
<p:tagLst xmlns:p="http://schemas.openxmlformats.org/presentationml/2006/main">
  <p:tag name="REFSHAPE" val="477199852"/>
</p:tagLst>
</file>

<file path=ppt/tags/tag13.xml><?xml version="1.0" encoding="utf-8"?>
<p:tagLst xmlns:p="http://schemas.openxmlformats.org/presentationml/2006/main">
  <p:tag name="REFSHAPE" val="477199716"/>
</p:tagLst>
</file>

<file path=ppt/tags/tag14.xml><?xml version="1.0" encoding="utf-8"?>
<p:tagLst xmlns:p="http://schemas.openxmlformats.org/presentationml/2006/main">
  <p:tag name="KSO_WM_SLIDE_ITEM_CNT" val="4"/>
</p:tagLst>
</file>

<file path=ppt/tags/tag2.xml><?xml version="1.0" encoding="utf-8"?>
<p:tagLst xmlns:p="http://schemas.openxmlformats.org/presentationml/2006/main">
  <p:tag name="KSO_WM_UNIT_PLACING_PICTURE_USER_VIEWPORT" val="{&quot;height&quot;:5245,&quot;width&quot;:12842.500787401576}"/>
</p:tagLst>
</file>

<file path=ppt/tags/tag3.xml><?xml version="1.0" encoding="utf-8"?>
<p:tagLst xmlns:p="http://schemas.openxmlformats.org/presentationml/2006/main">
  <p:tag name="REFSHAPE" val="477199852"/>
</p:tagLst>
</file>

<file path=ppt/tags/tag4.xml><?xml version="1.0" encoding="utf-8"?>
<p:tagLst xmlns:p="http://schemas.openxmlformats.org/presentationml/2006/main">
  <p:tag name="REFSHAPE" val="477199716"/>
</p:tagLst>
</file>

<file path=ppt/tags/tag5.xml><?xml version="1.0" encoding="utf-8"?>
<p:tagLst xmlns:p="http://schemas.openxmlformats.org/presentationml/2006/main">
  <p:tag name="KSO_WM_SLIDE_ITEM_CNT" val="4"/>
</p:tagLst>
</file>

<file path=ppt/tags/tag6.xml><?xml version="1.0" encoding="utf-8"?>
<p:tagLst xmlns:p="http://schemas.openxmlformats.org/presentationml/2006/main">
  <p:tag name="REFSHAPE" val="477199852"/>
</p:tagLst>
</file>

<file path=ppt/tags/tag7.xml><?xml version="1.0" encoding="utf-8"?>
<p:tagLst xmlns:p="http://schemas.openxmlformats.org/presentationml/2006/main">
  <p:tag name="REFSHAPE" val="477199716"/>
</p:tagLst>
</file>

<file path=ppt/tags/tag8.xml><?xml version="1.0" encoding="utf-8"?>
<p:tagLst xmlns:p="http://schemas.openxmlformats.org/presentationml/2006/main">
  <p:tag name="KSO_WM_SLIDE_ITEM_CNT" val="4"/>
</p:tagLst>
</file>

<file path=ppt/tags/tag9.xml><?xml version="1.0" encoding="utf-8"?>
<p:tagLst xmlns:p="http://schemas.openxmlformats.org/presentationml/2006/main">
  <p:tag name="REFSHAPE" val="4771998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11551</Words>
  <Application>WPS 演示</Application>
  <PresentationFormat/>
  <Paragraphs>983</Paragraphs>
  <Slides>101</Slides>
  <Notes>4</Notes>
  <HiddenSlides>0</HiddenSlides>
  <MMClips>0</MMClips>
  <ScaleCrop>false</ScaleCrop>
  <HeadingPairs>
    <vt:vector size="8" baseType="variant">
      <vt:variant>
        <vt:lpstr>已用的字体</vt:lpstr>
      </vt:variant>
      <vt:variant>
        <vt:i4>18</vt:i4>
      </vt:variant>
      <vt:variant>
        <vt:lpstr>主题</vt:lpstr>
      </vt:variant>
      <vt:variant>
        <vt:i4>10</vt:i4>
      </vt:variant>
      <vt:variant>
        <vt:lpstr>嵌入 OLE 服务器</vt:lpstr>
      </vt:variant>
      <vt:variant>
        <vt:i4>27</vt:i4>
      </vt:variant>
      <vt:variant>
        <vt:lpstr>幻灯片标题</vt:lpstr>
      </vt:variant>
      <vt:variant>
        <vt:i4>101</vt:i4>
      </vt:variant>
    </vt:vector>
  </HeadingPairs>
  <TitlesOfParts>
    <vt:vector size="156" baseType="lpstr">
      <vt:lpstr>Arial</vt:lpstr>
      <vt:lpstr>宋体</vt:lpstr>
      <vt:lpstr>Wingdings</vt:lpstr>
      <vt:lpstr>Calibri</vt:lpstr>
      <vt:lpstr>Calibri Light</vt:lpstr>
      <vt:lpstr>微软雅黑</vt:lpstr>
      <vt:lpstr>+mn-ea</vt:lpstr>
      <vt:lpstr>Segoe Print</vt:lpstr>
      <vt:lpstr>楷体</vt:lpstr>
      <vt:lpstr>Times New Roman</vt:lpstr>
      <vt:lpstr>华文楷体</vt:lpstr>
      <vt:lpstr>华文仿宋</vt:lpstr>
      <vt:lpstr>Wingdings</vt:lpstr>
      <vt:lpstr>Arial Unicode MS</vt:lpstr>
      <vt:lpstr>华文中宋</vt:lpstr>
      <vt:lpstr>Symbol</vt:lpstr>
      <vt:lpstr>Symbol</vt:lpstr>
      <vt:lpstr>幼圆</vt:lpstr>
      <vt:lpstr>Office 主题</vt:lpstr>
      <vt:lpstr>5_Office 主题​​</vt:lpstr>
      <vt:lpstr>1_Office 主题​​</vt:lpstr>
      <vt:lpstr>2_Office 主题​​</vt:lpstr>
      <vt:lpstr>3_Office 主题​​</vt:lpstr>
      <vt:lpstr>4_Office 主题​​</vt:lpstr>
      <vt:lpstr>6_Office 主题​​</vt:lpstr>
      <vt:lpstr>7_Office 主题​​</vt:lpstr>
      <vt:lpstr>8_Office 主题​​</vt:lpstr>
      <vt:lpstr>9_Office 主题​​</vt:lpstr>
      <vt:lpstr>Visio.Drawing.6</vt:lpstr>
      <vt:lpstr>Equation.KSEE3</vt:lpstr>
      <vt:lpstr>Equation.KSEE3</vt:lpstr>
      <vt:lpstr>Equation.KSEE3</vt:lpstr>
      <vt:lpstr>Equation.KSEE3</vt:lpstr>
      <vt:lpstr>Equation.KSEE3</vt:lpstr>
      <vt:lpstr>Equation.DSMT4</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SCNU</dc:creator>
  <cp:lastModifiedBy>静待花开</cp:lastModifiedBy>
  <cp:revision>851</cp:revision>
  <dcterms:created xsi:type="dcterms:W3CDTF">2017-09-04T08:36:33Z</dcterms:created>
  <dcterms:modified xsi:type="dcterms:W3CDTF">2021-04-14T11:33:49Z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38EC74BFFC354C81BE81A6405E4415F5</vt:lpwstr>
  </property>
</Properties>
</file>