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 id="2147483683" r:id="rId5"/>
    <p:sldMasterId id="2147483695" r:id="rId6"/>
    <p:sldMasterId id="2147483707" r:id="rId7"/>
    <p:sldMasterId id="2147483719" r:id="rId8"/>
    <p:sldMasterId id="2147483731" r:id="rId9"/>
    <p:sldMasterId id="2147483743" r:id="rId10"/>
  </p:sldMasterIdLst>
  <p:notesMasterIdLst>
    <p:notesMasterId r:id="rId12"/>
  </p:notesMasterIdLst>
  <p:sldIdLst>
    <p:sldId id="1558" r:id="rId11"/>
    <p:sldId id="1689" r:id="rId13"/>
    <p:sldId id="1899" r:id="rId14"/>
    <p:sldId id="1900" r:id="rId15"/>
    <p:sldId id="1898" r:id="rId16"/>
    <p:sldId id="1732" r:id="rId17"/>
    <p:sldId id="1690" r:id="rId18"/>
    <p:sldId id="1770" r:id="rId19"/>
    <p:sldId id="1729" r:id="rId20"/>
    <p:sldId id="1733" r:id="rId21"/>
    <p:sldId id="1730" r:id="rId22"/>
    <p:sldId id="1731" r:id="rId23"/>
    <p:sldId id="1734" r:id="rId24"/>
    <p:sldId id="1712" r:id="rId25"/>
    <p:sldId id="1753" r:id="rId26"/>
    <p:sldId id="1816" r:id="rId27"/>
    <p:sldId id="1771" r:id="rId28"/>
    <p:sldId id="1754" r:id="rId29"/>
    <p:sldId id="1702" r:id="rId30"/>
    <p:sldId id="1713" r:id="rId31"/>
    <p:sldId id="1755" r:id="rId32"/>
    <p:sldId id="1817" r:id="rId33"/>
    <p:sldId id="1772" r:id="rId34"/>
    <p:sldId id="1703" r:id="rId35"/>
    <p:sldId id="1704" r:id="rId36"/>
    <p:sldId id="1773" r:id="rId37"/>
    <p:sldId id="1756" r:id="rId38"/>
    <p:sldId id="1714" r:id="rId39"/>
    <p:sldId id="1700" r:id="rId40"/>
    <p:sldId id="1701" r:id="rId41"/>
    <p:sldId id="1774" r:id="rId42"/>
    <p:sldId id="1775" r:id="rId43"/>
    <p:sldId id="1706" r:id="rId44"/>
    <p:sldId id="1818" r:id="rId45"/>
    <p:sldId id="1776" r:id="rId46"/>
    <p:sldId id="1707" r:id="rId47"/>
    <p:sldId id="1716" r:id="rId48"/>
    <p:sldId id="1778" r:id="rId49"/>
    <p:sldId id="1779" r:id="rId50"/>
    <p:sldId id="1780" r:id="rId51"/>
    <p:sldId id="1806" r:id="rId52"/>
    <p:sldId id="1805" r:id="rId53"/>
    <p:sldId id="1809" r:id="rId54"/>
    <p:sldId id="1807" r:id="rId55"/>
    <p:sldId id="1810" r:id="rId56"/>
    <p:sldId id="1811" r:id="rId57"/>
    <p:sldId id="1812" r:id="rId58"/>
    <p:sldId id="1804" r:id="rId59"/>
    <p:sldId id="1945" r:id="rId60"/>
  </p:sldIdLst>
  <p:sldSz cx="9144000" cy="6858000" type="screen4x3"/>
  <p:notesSz cx="710438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000099"/>
    <a:srgbClr val="CEF6FE"/>
    <a:srgbClr val="FF66FF"/>
    <a:srgbClr val="FFCCFF"/>
    <a:srgbClr val="660033"/>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88" d="100"/>
          <a:sy n="88" d="100"/>
        </p:scale>
        <p:origin x="-192" y="-186"/>
      </p:cViewPr>
      <p:guideLst>
        <p:guide orient="horz" pos="2160"/>
        <p:guide pos="292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notesMaster" Target="notesMasters/notesMaster1.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9F218E0-E72F-4FB4-B861-C83F0E35F934}"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17264811-B842-45CA-8023-890707C56826}">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数据预处理</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A109D010-9885-4F8F-B8E9-E2C717658764}" cxnId="{7972F6D8-7EFC-464C-B8AE-F5DF51BD882D}" type="parTrans">
      <dgm:prSet/>
      <dgm:spPr/>
      <dgm:t>
        <a:bodyPr/>
        <a:p>
          <a:endParaRPr lang="zh-CN" altLang="en-US"/>
        </a:p>
      </dgm:t>
    </dgm:pt>
    <dgm:pt modelId="{ABC69D63-56ED-48ED-9346-231F6A6139BF}" cxnId="{7972F6D8-7EFC-464C-B8AE-F5DF51BD882D}" type="sibTrans">
      <dgm:prSet/>
      <dgm:spPr/>
      <dgm:t>
        <a:bodyPr/>
        <a:p>
          <a:endParaRPr lang="zh-CN" altLang="en-US"/>
        </a:p>
      </dgm:t>
    </dgm:pt>
    <dgm:pt modelId="{3A04E1E2-A022-47CE-8997-EF18827AD0A2}">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去除唯一值</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27D8CDC7-1381-4175-B7BB-6022CF4D82E6}" cxnId="{3DCCD081-7A21-4B3F-BBE0-C5164111BBE7}" type="parTrans">
      <dgm:prSet/>
      <dgm:spPr/>
      <dgm:t>
        <a:bodyPr/>
        <a:p>
          <a:endParaRPr lang="zh-CN" altLang="en-US"/>
        </a:p>
      </dgm:t>
    </dgm:pt>
    <dgm:pt modelId="{6093660C-20EB-4964-87F9-BCEC151AEF5F}" cxnId="{3DCCD081-7A21-4B3F-BBE0-C5164111BBE7}" type="sibTrans">
      <dgm:prSet/>
      <dgm:spPr/>
      <dgm:t>
        <a:bodyPr/>
        <a:p>
          <a:endParaRPr lang="zh-CN" altLang="en-US"/>
        </a:p>
      </dgm:t>
    </dgm:pt>
    <dgm:pt modelId="{AE2DC901-80D8-40B1-8D22-EE683A2DC91B}">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异常值处理</a:t>
          </a:r>
          <a:endParaRPr lang="zh-CN" altLang="en-US" sz="2000">
            <a:latin typeface="微软雅黑" panose="020B0503020204020204" pitchFamily="34" charset="-122"/>
            <a:ea typeface="微软雅黑" panose="020B0503020204020204" pitchFamily="34" charset="-122"/>
          </a:endParaRPr>
        </a:p>
      </dgm:t>
    </dgm:pt>
    <dgm:pt modelId="{5E6C6D53-1442-455F-B676-CF2FFB670977}" cxnId="{295131DA-F963-43F4-AF1A-AA389AB29EDE}" type="parTrans">
      <dgm:prSet/>
      <dgm:spPr/>
    </dgm:pt>
    <dgm:pt modelId="{8C10ECD2-B738-4C7C-84FE-0E18806B5D3F}" cxnId="{295131DA-F963-43F4-AF1A-AA389AB29EDE}" type="sibTrans">
      <dgm:prSet/>
      <dgm:spPr/>
    </dgm:pt>
    <dgm:pt modelId="{7D8523BE-856A-4455-A11C-92A6D6234755}">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缺失值处理</a:t>
          </a:r>
          <a:endParaRPr lang="zh-CN" altLang="en-US" sz="2000">
            <a:latin typeface="微软雅黑" panose="020B0503020204020204" pitchFamily="34" charset="-122"/>
            <a:ea typeface="微软雅黑" panose="020B0503020204020204" pitchFamily="34" charset="-122"/>
          </a:endParaRPr>
        </a:p>
      </dgm:t>
    </dgm:pt>
    <dgm:pt modelId="{927C56AB-007B-468E-AB64-680E7F8752C2}" cxnId="{FBA9397D-08C3-45DF-A7DF-7E950D84AE68}" type="parTrans">
      <dgm:prSet/>
      <dgm:spPr/>
    </dgm:pt>
    <dgm:pt modelId="{4414DC75-4307-4C9C-BF77-75F06EDF99A1}" cxnId="{FBA9397D-08C3-45DF-A7DF-7E950D84AE68}" type="sibTrans">
      <dgm:prSet/>
      <dgm:spPr/>
    </dgm:pt>
    <dgm:pt modelId="{399C54AC-C609-4C20-BEB0-C320A5A44CE0}">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特征标准化</a:t>
          </a:r>
          <a:endParaRPr lang="zh-CN" altLang="en-US" sz="2000">
            <a:latin typeface="微软雅黑" panose="020B0503020204020204" pitchFamily="34" charset="-122"/>
            <a:ea typeface="微软雅黑" panose="020B0503020204020204" pitchFamily="34" charset="-122"/>
          </a:endParaRPr>
        </a:p>
      </dgm:t>
    </dgm:pt>
    <dgm:pt modelId="{ACA46938-5987-4443-B49F-4C7EBC5E922F}" cxnId="{88CC8F9D-55AE-44D5-BFD6-50DB6E5B243B}" type="parTrans">
      <dgm:prSet/>
      <dgm:spPr/>
    </dgm:pt>
    <dgm:pt modelId="{41EA47AF-7402-4BBF-A47B-D8AFDD51C2CD}" cxnId="{88CC8F9D-55AE-44D5-BFD6-50DB6E5B243B}" type="sibTrans">
      <dgm:prSet/>
      <dgm:spPr/>
    </dgm:pt>
    <dgm:pt modelId="{1706FC73-BD5B-443E-9766-8A95ACFB0B70}">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特征编码</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7EF4C978-3D07-4F32-8EE0-6D56CC431319}" cxnId="{AE06F9CA-AC8E-4905-A807-821CA2C89CFD}" type="parTrans">
      <dgm:prSet/>
      <dgm:spPr/>
    </dgm:pt>
    <dgm:pt modelId="{80DDB3CF-236B-48E8-9B4B-87125399FBD4}" cxnId="{AE06F9CA-AC8E-4905-A807-821CA2C89CFD}" type="sibTrans">
      <dgm:prSet/>
      <dgm:spPr/>
    </dgm:pt>
    <dgm:pt modelId="{1E2CC1A7-EE79-4C18-A179-CE42EF3B3F4A}">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特征工程</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4420C36B-7FD0-41F4-845A-9000C47B4900}" cxnId="{8A36317E-CF91-4FF9-A201-A6D2B9A46ED9}" type="parTrans">
      <dgm:prSet/>
      <dgm:spPr/>
      <dgm:t>
        <a:bodyPr/>
        <a:p>
          <a:endParaRPr lang="zh-CN" altLang="en-US"/>
        </a:p>
      </dgm:t>
    </dgm:pt>
    <dgm:pt modelId="{1BAAE311-27E8-4383-9AB4-C15DA1D4E64A}" cxnId="{8A36317E-CF91-4FF9-A201-A6D2B9A46ED9}" type="sibTrans">
      <dgm:prSet/>
      <dgm:spPr/>
      <dgm:t>
        <a:bodyPr/>
        <a:p>
          <a:endParaRPr lang="zh-CN" altLang="en-US"/>
        </a:p>
      </dgm:t>
    </dgm:pt>
    <dgm:pt modelId="{99B048AD-4207-4FBF-AC96-32E95F737103}">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特征选择</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51D632FF-BB4F-4E18-882E-B48E55588B8F}" cxnId="{41AE855E-A240-4F10-9F44-16FD0B011BF2}" type="parTrans">
      <dgm:prSet/>
      <dgm:spPr/>
      <dgm:t>
        <a:bodyPr/>
        <a:p>
          <a:endParaRPr lang="zh-CN" altLang="en-US"/>
        </a:p>
      </dgm:t>
    </dgm:pt>
    <dgm:pt modelId="{FF53DED4-9E89-47A5-A21C-6C2BA42171BF}" cxnId="{41AE855E-A240-4F10-9F44-16FD0B011BF2}" type="sibTrans">
      <dgm:prSet/>
      <dgm:spPr/>
      <dgm:t>
        <a:bodyPr/>
        <a:p>
          <a:endParaRPr lang="zh-CN" altLang="en-US"/>
        </a:p>
      </dgm:t>
    </dgm:pt>
    <dgm:pt modelId="{FF43D9C4-F41A-41AE-876C-EC28DDE3DB2C}">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特征抽取</a:t>
          </a:r>
          <a:endParaRPr lang="zh-CN" altLang="en-US" sz="2000">
            <a:latin typeface="微软雅黑" panose="020B0503020204020204" pitchFamily="34" charset="-122"/>
            <a:ea typeface="微软雅黑" panose="020B0503020204020204" pitchFamily="34" charset="-122"/>
          </a:endParaRPr>
        </a:p>
      </dgm:t>
    </dgm:pt>
    <dgm:pt modelId="{34FD0B4F-4168-493C-B4FE-B3A23C410204}" cxnId="{6C4E7EAC-3AEE-412F-A4BC-F8E9966CCBB0}" type="parTrans">
      <dgm:prSet/>
      <dgm:spPr/>
    </dgm:pt>
    <dgm:pt modelId="{4311F72E-5633-4AFB-8E15-F805C113CF78}" cxnId="{6C4E7EAC-3AEE-412F-A4BC-F8E9966CCBB0}" type="sibTrans">
      <dgm:prSet/>
      <dgm:spPr/>
    </dgm:pt>
    <dgm:pt modelId="{9D997F84-2D28-4244-BC92-89AA4C3EBF03}">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特征构建</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44607DC9-3581-41AB-95E9-B3FDB9B2D99B}" cxnId="{9FE6FC2F-6A16-4A45-AEBA-620FA493E099}" type="parTrans">
      <dgm:prSet/>
      <dgm:spPr/>
    </dgm:pt>
    <dgm:pt modelId="{569BE7C8-DE9C-4B21-9059-53EC95A2339E}" cxnId="{9FE6FC2F-6A16-4A45-AEBA-620FA493E099}" type="sibTrans">
      <dgm:prSet/>
      <dgm:spPr/>
    </dgm:pt>
    <dgm:pt modelId="{A484B16A-D33B-49BA-80C2-13C962B6C989}">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模型选择</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57CF6C04-37F5-4AE7-BD5A-88A90D22B7DF}" cxnId="{7423A4F5-B337-487C-A3C6-1B8A93C3BE96}" type="parTrans">
      <dgm:prSet/>
      <dgm:spPr/>
      <dgm:t>
        <a:bodyPr/>
        <a:p>
          <a:endParaRPr lang="zh-CN" altLang="en-US"/>
        </a:p>
      </dgm:t>
    </dgm:pt>
    <dgm:pt modelId="{A5EBB2B7-A37E-4898-A92E-017C79366253}" cxnId="{7423A4F5-B337-487C-A3C6-1B8A93C3BE96}" type="sibTrans">
      <dgm:prSet/>
      <dgm:spPr/>
      <dgm:t>
        <a:bodyPr/>
        <a:p>
          <a:endParaRPr lang="zh-CN" altLang="en-US"/>
        </a:p>
      </dgm:t>
    </dgm:pt>
    <dgm:pt modelId="{3FE43A09-7FA9-430A-9A2C-BD8BB8A3FABC}">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决策模型</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681C8A90-C430-46FD-B21C-339809E07A93}" cxnId="{87FE6616-DB01-44C2-8D2E-E658E66F5124}" type="parTrans">
      <dgm:prSet/>
      <dgm:spPr/>
      <dgm:t>
        <a:bodyPr/>
        <a:p>
          <a:endParaRPr lang="zh-CN" altLang="en-US"/>
        </a:p>
      </dgm:t>
    </dgm:pt>
    <dgm:pt modelId="{65E243BC-A999-421C-8C58-849682F62438}" cxnId="{87FE6616-DB01-44C2-8D2E-E658E66F5124}" type="sibTrans">
      <dgm:prSet/>
      <dgm:spPr/>
      <dgm:t>
        <a:bodyPr/>
        <a:p>
          <a:endParaRPr lang="zh-CN" altLang="en-US"/>
        </a:p>
      </dgm:t>
    </dgm:pt>
    <dgm:pt modelId="{3A1A48CD-44C4-47DC-A3C5-2466BA143C5A}">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超参数设置</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36433644-4DE3-46B2-BAB2-85073FC2CB90}" cxnId="{A670F364-A2A3-45EF-AFBC-006794F81D0B}" type="parTrans">
      <dgm:prSet/>
      <dgm:spPr/>
    </dgm:pt>
    <dgm:pt modelId="{8D5F3A6B-844F-415B-AADB-D8A4899F3795}" cxnId="{A670F364-A2A3-45EF-AFBC-006794F81D0B}" type="sibTrans">
      <dgm:prSet/>
      <dgm:spPr/>
    </dgm:pt>
    <dgm:pt modelId="{7CF2E237-A323-4932-9A99-5C3801C407F7}" type="pres">
      <dgm:prSet presAssocID="{49F218E0-E72F-4FB4-B861-C83F0E35F934}" presName="Name0" presStyleCnt="0">
        <dgm:presLayoutVars>
          <dgm:dir/>
          <dgm:animLvl val="lvl"/>
          <dgm:resizeHandles val="exact"/>
        </dgm:presLayoutVars>
      </dgm:prSet>
      <dgm:spPr/>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3">
        <dgm:presLayoutVars>
          <dgm:chMax val="0"/>
          <dgm:chPref val="0"/>
          <dgm:bulletEnabled val="1"/>
        </dgm:presLayoutVars>
      </dgm:prSet>
      <dgm:spPr/>
    </dgm:pt>
    <dgm:pt modelId="{EF7A3F2B-0DDF-464D-BB82-2FD9B2735E45}" type="pres">
      <dgm:prSet presAssocID="{17264811-B842-45CA-8023-890707C56826}" presName="desTx" presStyleLbl="alignAccFollowNode1" presStyleIdx="0" presStyleCnt="3">
        <dgm:presLayoutVars>
          <dgm:bulletEnabled val="1"/>
        </dgm:presLayoutVars>
      </dgm:prSet>
      <dgm:spPr/>
    </dgm:pt>
    <dgm:pt modelId="{74BFF946-DBE8-4C9C-BE94-FFDC86C27C98}" type="pres">
      <dgm:prSet presAssocID="{ABC69D63-56ED-48ED-9346-231F6A6139BF}" presName="space" presStyleCnt="0"/>
      <dgm:spPr/>
    </dgm:pt>
    <dgm:pt modelId="{F09E7C67-D483-4458-8932-ED733A6AD0BE}" type="pres">
      <dgm:prSet presAssocID="{1E2CC1A7-EE79-4C18-A179-CE42EF3B3F4A}" presName="composite" presStyleCnt="0"/>
      <dgm:spPr/>
    </dgm:pt>
    <dgm:pt modelId="{F8668B23-714E-4127-97FC-1CD6337621BE}" type="pres">
      <dgm:prSet presAssocID="{1E2CC1A7-EE79-4C18-A179-CE42EF3B3F4A}" presName="parTx" presStyleLbl="alignNode1" presStyleIdx="1" presStyleCnt="3">
        <dgm:presLayoutVars>
          <dgm:chMax val="0"/>
          <dgm:chPref val="0"/>
          <dgm:bulletEnabled val="1"/>
        </dgm:presLayoutVars>
      </dgm:prSet>
      <dgm:spPr/>
    </dgm:pt>
    <dgm:pt modelId="{DBD11FAB-8B7F-4F8A-8171-934118D8A205}" type="pres">
      <dgm:prSet presAssocID="{1E2CC1A7-EE79-4C18-A179-CE42EF3B3F4A}" presName="desTx" presStyleLbl="alignAccFollowNode1" presStyleIdx="1" presStyleCnt="3">
        <dgm:presLayoutVars>
          <dgm:bulletEnabled val="1"/>
        </dgm:presLayoutVars>
      </dgm:prSet>
      <dgm:spPr/>
    </dgm:pt>
    <dgm:pt modelId="{D35F3378-C772-4716-BE81-93512F9BEC82}" type="pres">
      <dgm:prSet presAssocID="{1BAAE311-27E8-4383-9AB4-C15DA1D4E64A}" presName="space" presStyleCnt="0"/>
      <dgm:spPr/>
    </dgm:pt>
    <dgm:pt modelId="{AF734243-87E9-4C66-B7B8-A3E0E4E6C1E3}" type="pres">
      <dgm:prSet presAssocID="{A484B16A-D33B-49BA-80C2-13C962B6C989}" presName="composite" presStyleCnt="0"/>
      <dgm:spPr/>
    </dgm:pt>
    <dgm:pt modelId="{85F0829B-F0D0-4040-B2D6-0D289700BD62}" type="pres">
      <dgm:prSet presAssocID="{A484B16A-D33B-49BA-80C2-13C962B6C989}" presName="parTx" presStyleLbl="alignNode1" presStyleIdx="2" presStyleCnt="3">
        <dgm:presLayoutVars>
          <dgm:chMax val="0"/>
          <dgm:chPref val="0"/>
          <dgm:bulletEnabled val="1"/>
        </dgm:presLayoutVars>
      </dgm:prSet>
      <dgm:spPr/>
    </dgm:pt>
    <dgm:pt modelId="{8E8B5376-0863-491C-83DC-52E304B5A1D3}" type="pres">
      <dgm:prSet presAssocID="{A484B16A-D33B-49BA-80C2-13C962B6C989}" presName="desTx" presStyleLbl="alignAccFollowNode1" presStyleIdx="2" presStyleCnt="3">
        <dgm:presLayoutVars>
          <dgm:bulletEnabled val="1"/>
        </dgm:presLayoutVars>
      </dgm:prSet>
      <dgm:spPr/>
    </dgm:pt>
  </dgm:ptLst>
  <dgm:cxnLst>
    <dgm:cxn modelId="{7972F6D8-7EFC-464C-B8AE-F5DF51BD882D}" srcId="{49F218E0-E72F-4FB4-B861-C83F0E35F934}" destId="{17264811-B842-45CA-8023-890707C56826}" srcOrd="0" destOrd="0" parTransId="{A109D010-9885-4F8F-B8E9-E2C717658764}" sibTransId="{ABC69D63-56ED-48ED-9346-231F6A6139BF}"/>
    <dgm:cxn modelId="{3DCCD081-7A21-4B3F-BBE0-C5164111BBE7}" srcId="{17264811-B842-45CA-8023-890707C56826}" destId="{3A04E1E2-A022-47CE-8997-EF18827AD0A2}" srcOrd="0" destOrd="0" parTransId="{27D8CDC7-1381-4175-B7BB-6022CF4D82E6}" sibTransId="{6093660C-20EB-4964-87F9-BCEC151AEF5F}"/>
    <dgm:cxn modelId="{295131DA-F963-43F4-AF1A-AA389AB29EDE}" srcId="{17264811-B842-45CA-8023-890707C56826}" destId="{AE2DC901-80D8-40B1-8D22-EE683A2DC91B}" srcOrd="1" destOrd="0" parTransId="{5E6C6D53-1442-455F-B676-CF2FFB670977}" sibTransId="{8C10ECD2-B738-4C7C-84FE-0E18806B5D3F}"/>
    <dgm:cxn modelId="{FBA9397D-08C3-45DF-A7DF-7E950D84AE68}" srcId="{17264811-B842-45CA-8023-890707C56826}" destId="{7D8523BE-856A-4455-A11C-92A6D6234755}" srcOrd="2" destOrd="0" parTransId="{927C56AB-007B-468E-AB64-680E7F8752C2}" sibTransId="{4414DC75-4307-4C9C-BF77-75F06EDF99A1}"/>
    <dgm:cxn modelId="{88CC8F9D-55AE-44D5-BFD6-50DB6E5B243B}" srcId="{17264811-B842-45CA-8023-890707C56826}" destId="{399C54AC-C609-4C20-BEB0-C320A5A44CE0}" srcOrd="3" destOrd="0" parTransId="{ACA46938-5987-4443-B49F-4C7EBC5E922F}" sibTransId="{41EA47AF-7402-4BBF-A47B-D8AFDD51C2CD}"/>
    <dgm:cxn modelId="{AE06F9CA-AC8E-4905-A807-821CA2C89CFD}" srcId="{17264811-B842-45CA-8023-890707C56826}" destId="{1706FC73-BD5B-443E-9766-8A95ACFB0B70}" srcOrd="4" destOrd="0" parTransId="{7EF4C978-3D07-4F32-8EE0-6D56CC431319}" sibTransId="{80DDB3CF-236B-48E8-9B4B-87125399FBD4}"/>
    <dgm:cxn modelId="{8A36317E-CF91-4FF9-A201-A6D2B9A46ED9}" srcId="{49F218E0-E72F-4FB4-B861-C83F0E35F934}" destId="{1E2CC1A7-EE79-4C18-A179-CE42EF3B3F4A}" srcOrd="1" destOrd="0" parTransId="{4420C36B-7FD0-41F4-845A-9000C47B4900}" sibTransId="{1BAAE311-27E8-4383-9AB4-C15DA1D4E64A}"/>
    <dgm:cxn modelId="{41AE855E-A240-4F10-9F44-16FD0B011BF2}" srcId="{1E2CC1A7-EE79-4C18-A179-CE42EF3B3F4A}" destId="{99B048AD-4207-4FBF-AC96-32E95F737103}" srcOrd="0" destOrd="1" parTransId="{51D632FF-BB4F-4E18-882E-B48E55588B8F}" sibTransId="{FF53DED4-9E89-47A5-A21C-6C2BA42171BF}"/>
    <dgm:cxn modelId="{6C4E7EAC-3AEE-412F-A4BC-F8E9966CCBB0}" srcId="{1E2CC1A7-EE79-4C18-A179-CE42EF3B3F4A}" destId="{FF43D9C4-F41A-41AE-876C-EC28DDE3DB2C}" srcOrd="1" destOrd="1" parTransId="{34FD0B4F-4168-493C-B4FE-B3A23C410204}" sibTransId="{4311F72E-5633-4AFB-8E15-F805C113CF78}"/>
    <dgm:cxn modelId="{9FE6FC2F-6A16-4A45-AEBA-620FA493E099}" srcId="{1E2CC1A7-EE79-4C18-A179-CE42EF3B3F4A}" destId="{9D997F84-2D28-4244-BC92-89AA4C3EBF03}" srcOrd="2" destOrd="1" parTransId="{44607DC9-3581-41AB-95E9-B3FDB9B2D99B}" sibTransId="{569BE7C8-DE9C-4B21-9059-53EC95A2339E}"/>
    <dgm:cxn modelId="{7423A4F5-B337-487C-A3C6-1B8A93C3BE96}" srcId="{49F218E0-E72F-4FB4-B861-C83F0E35F934}" destId="{A484B16A-D33B-49BA-80C2-13C962B6C989}" srcOrd="2" destOrd="0" parTransId="{57CF6C04-37F5-4AE7-BD5A-88A90D22B7DF}" sibTransId="{A5EBB2B7-A37E-4898-A92E-017C79366253}"/>
    <dgm:cxn modelId="{87FE6616-DB01-44C2-8D2E-E658E66F5124}" srcId="{A484B16A-D33B-49BA-80C2-13C962B6C989}" destId="{3FE43A09-7FA9-430A-9A2C-BD8BB8A3FABC}" srcOrd="0" destOrd="2" parTransId="{681C8A90-C430-46FD-B21C-339809E07A93}" sibTransId="{65E243BC-A999-421C-8C58-849682F62438}"/>
    <dgm:cxn modelId="{A670F364-A2A3-45EF-AFBC-006794F81D0B}" srcId="{A484B16A-D33B-49BA-80C2-13C962B6C989}" destId="{3A1A48CD-44C4-47DC-A3C5-2466BA143C5A}" srcOrd="1" destOrd="2" parTransId="{36433644-4DE3-46B2-BAB2-85073FC2CB90}" sibTransId="{8D5F3A6B-844F-415B-AADB-D8A4899F3795}"/>
    <dgm:cxn modelId="{70C54410-0DA3-45A6-A185-4C2740772794}" type="presOf" srcId="{49F218E0-E72F-4FB4-B861-C83F0E35F934}" destId="{7CF2E237-A323-4932-9A99-5C3801C407F7}" srcOrd="0" destOrd="0" presId="urn:microsoft.com/office/officeart/2005/8/layout/hList1"/>
    <dgm:cxn modelId="{959EAED1-0DE4-4372-AB6B-565C1F5E8279}" type="presParOf" srcId="{7CF2E237-A323-4932-9A99-5C3801C407F7}" destId="{600174B3-3EC6-4ED8-9A64-BCC193972B36}" srcOrd="0" destOrd="0" presId="urn:microsoft.com/office/officeart/2005/8/layout/hList1"/>
    <dgm:cxn modelId="{EEC70278-EC0A-426D-A878-761CE6355A83}" type="presParOf" srcId="{600174B3-3EC6-4ED8-9A64-BCC193972B36}" destId="{27C3B081-C62D-4789-ACCC-6B5C4C4AC593}" srcOrd="0" destOrd="0" presId="urn:microsoft.com/office/officeart/2005/8/layout/hList1"/>
    <dgm:cxn modelId="{C642BDF1-5434-4087-B89D-9A0BFCECE4A0}" type="presOf" srcId="{17264811-B842-45CA-8023-890707C56826}" destId="{27C3B081-C62D-4789-ACCC-6B5C4C4AC593}" srcOrd="0" destOrd="0" presId="urn:microsoft.com/office/officeart/2005/8/layout/hList1"/>
    <dgm:cxn modelId="{AF6153DD-8946-423D-9651-7B786C2EEDD9}" type="presParOf" srcId="{600174B3-3EC6-4ED8-9A64-BCC193972B36}" destId="{EF7A3F2B-0DDF-464D-BB82-2FD9B2735E45}" srcOrd="1" destOrd="0" presId="urn:microsoft.com/office/officeart/2005/8/layout/hList1"/>
    <dgm:cxn modelId="{47018685-1959-4577-AD31-EE8ED6440B1A}" type="presOf" srcId="{3A04E1E2-A022-47CE-8997-EF18827AD0A2}" destId="{EF7A3F2B-0DDF-464D-BB82-2FD9B2735E45}" srcOrd="0" destOrd="0" presId="urn:microsoft.com/office/officeart/2005/8/layout/hList1"/>
    <dgm:cxn modelId="{89A1A0F5-64CE-4C28-917F-D0A1504E6996}" type="presOf" srcId="{AE2DC901-80D8-40B1-8D22-EE683A2DC91B}" destId="{EF7A3F2B-0DDF-464D-BB82-2FD9B2735E45}" srcOrd="0" destOrd="1" presId="urn:microsoft.com/office/officeart/2005/8/layout/hList1"/>
    <dgm:cxn modelId="{4B034D04-7D69-4132-B150-B30B5D1A6129}" type="presOf" srcId="{7D8523BE-856A-4455-A11C-92A6D6234755}" destId="{EF7A3F2B-0DDF-464D-BB82-2FD9B2735E45}" srcOrd="0" destOrd="2" presId="urn:microsoft.com/office/officeart/2005/8/layout/hList1"/>
    <dgm:cxn modelId="{96562ECA-D3AB-437A-8B33-B1449DC3C5A0}" type="presOf" srcId="{399C54AC-C609-4C20-BEB0-C320A5A44CE0}" destId="{EF7A3F2B-0DDF-464D-BB82-2FD9B2735E45}" srcOrd="0" destOrd="3" presId="urn:microsoft.com/office/officeart/2005/8/layout/hList1"/>
    <dgm:cxn modelId="{77D1E259-C55A-4EAF-B674-8BEACB9E680C}" type="presOf" srcId="{1706FC73-BD5B-443E-9766-8A95ACFB0B70}" destId="{EF7A3F2B-0DDF-464D-BB82-2FD9B2735E45}" srcOrd="0" destOrd="4" presId="urn:microsoft.com/office/officeart/2005/8/layout/hList1"/>
    <dgm:cxn modelId="{2CD7EEA1-FCC6-440D-9D3B-232E3F979A51}" type="presParOf" srcId="{7CF2E237-A323-4932-9A99-5C3801C407F7}" destId="{74BFF946-DBE8-4C9C-BE94-FFDC86C27C98}" srcOrd="1" destOrd="0" presId="urn:microsoft.com/office/officeart/2005/8/layout/hList1"/>
    <dgm:cxn modelId="{686902D0-F205-4376-8B47-EAB1B3DFD4B9}" type="presParOf" srcId="{7CF2E237-A323-4932-9A99-5C3801C407F7}" destId="{F09E7C67-D483-4458-8932-ED733A6AD0BE}" srcOrd="2" destOrd="0" presId="urn:microsoft.com/office/officeart/2005/8/layout/hList1"/>
    <dgm:cxn modelId="{F17E36E0-2A0B-4E4D-AE3D-4289C3E033E8}" type="presParOf" srcId="{F09E7C67-D483-4458-8932-ED733A6AD0BE}" destId="{F8668B23-714E-4127-97FC-1CD6337621BE}" srcOrd="0" destOrd="2" presId="urn:microsoft.com/office/officeart/2005/8/layout/hList1"/>
    <dgm:cxn modelId="{D5CB3CB9-6AD2-4B21-940B-4D5C7347F934}" type="presOf" srcId="{1E2CC1A7-EE79-4C18-A179-CE42EF3B3F4A}" destId="{F8668B23-714E-4127-97FC-1CD6337621BE}" srcOrd="0" destOrd="0" presId="urn:microsoft.com/office/officeart/2005/8/layout/hList1"/>
    <dgm:cxn modelId="{2A8C9584-F255-43AE-9DAE-4BBEC951AAA1}" type="presParOf" srcId="{F09E7C67-D483-4458-8932-ED733A6AD0BE}" destId="{DBD11FAB-8B7F-4F8A-8171-934118D8A205}" srcOrd="1" destOrd="2" presId="urn:microsoft.com/office/officeart/2005/8/layout/hList1"/>
    <dgm:cxn modelId="{474D4D7C-CC64-46BE-AD96-5A0731A9BF01}" type="presOf" srcId="{99B048AD-4207-4FBF-AC96-32E95F737103}" destId="{DBD11FAB-8B7F-4F8A-8171-934118D8A205}" srcOrd="0" destOrd="0" presId="urn:microsoft.com/office/officeart/2005/8/layout/hList1"/>
    <dgm:cxn modelId="{B9DCEE33-428B-4EF6-8AA2-5D0CC7B74011}" type="presOf" srcId="{FF43D9C4-F41A-41AE-876C-EC28DDE3DB2C}" destId="{DBD11FAB-8B7F-4F8A-8171-934118D8A205}" srcOrd="0" destOrd="1" presId="urn:microsoft.com/office/officeart/2005/8/layout/hList1"/>
    <dgm:cxn modelId="{BC4250C5-7365-45E5-8E91-0B6BCFF05BC6}" type="presOf" srcId="{9D997F84-2D28-4244-BC92-89AA4C3EBF03}" destId="{DBD11FAB-8B7F-4F8A-8171-934118D8A205}" srcOrd="0" destOrd="2" presId="urn:microsoft.com/office/officeart/2005/8/layout/hList1"/>
    <dgm:cxn modelId="{B7BE1994-8D5F-4C0E-807F-92B8369DB313}" type="presParOf" srcId="{7CF2E237-A323-4932-9A99-5C3801C407F7}" destId="{D35F3378-C772-4716-BE81-93512F9BEC82}" srcOrd="3" destOrd="0" presId="urn:microsoft.com/office/officeart/2005/8/layout/hList1"/>
    <dgm:cxn modelId="{84D52584-9D00-400E-804E-EF9E588C331D}" type="presParOf" srcId="{7CF2E237-A323-4932-9A99-5C3801C407F7}" destId="{AF734243-87E9-4C66-B7B8-A3E0E4E6C1E3}" srcOrd="4" destOrd="0" presId="urn:microsoft.com/office/officeart/2005/8/layout/hList1"/>
    <dgm:cxn modelId="{7A3BE56D-9788-4ECA-9181-61AEA9AE0FB3}" type="presParOf" srcId="{AF734243-87E9-4C66-B7B8-A3E0E4E6C1E3}" destId="{85F0829B-F0D0-4040-B2D6-0D289700BD62}" srcOrd="0" destOrd="4" presId="urn:microsoft.com/office/officeart/2005/8/layout/hList1"/>
    <dgm:cxn modelId="{C778227D-AEC3-45DE-B8E6-C025CF0AFF87}" type="presOf" srcId="{A484B16A-D33B-49BA-80C2-13C962B6C989}" destId="{85F0829B-F0D0-4040-B2D6-0D289700BD62}" srcOrd="0" destOrd="0" presId="urn:microsoft.com/office/officeart/2005/8/layout/hList1"/>
    <dgm:cxn modelId="{F389D118-1E3F-4277-B8FE-B3A3D9122EF0}" type="presParOf" srcId="{AF734243-87E9-4C66-B7B8-A3E0E4E6C1E3}" destId="{8E8B5376-0863-491C-83DC-52E304B5A1D3}" srcOrd="1" destOrd="4" presId="urn:microsoft.com/office/officeart/2005/8/layout/hList1"/>
    <dgm:cxn modelId="{1CAE7298-0D48-4393-8B0D-ABAC3F499D1D}" type="presOf" srcId="{3FE43A09-7FA9-430A-9A2C-BD8BB8A3FABC}" destId="{8E8B5376-0863-491C-83DC-52E304B5A1D3}" srcOrd="0" destOrd="0" presId="urn:microsoft.com/office/officeart/2005/8/layout/hList1"/>
    <dgm:cxn modelId="{71212D95-BC8E-4B22-A51A-3A834A2B3E41}" type="presOf" srcId="{3A1A48CD-44C4-47DC-A3C5-2466BA143C5A}" destId="{8E8B5376-0863-491C-83DC-52E304B5A1D3}" srcOrd="0" destOrd="1"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218E0-E72F-4FB4-B861-C83F0E35F934}"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17264811-B842-45CA-8023-890707C56826}">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目标</a:t>
          </a:r>
          <a:r>
            <a:rPr lang="zh-CN" altLang="en-US" sz="2000" b="1">
              <a:latin typeface="微软雅黑" panose="020B0503020204020204" pitchFamily="34" charset="-122"/>
              <a:ea typeface="微软雅黑" panose="020B0503020204020204" pitchFamily="34" charset="-122"/>
            </a:rPr>
            <a:t>函数</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A109D010-9885-4F8F-B8E9-E2C717658764}" cxnId="{2B2DDA31-87F2-42CD-82A7-6FD46CF48DA1}" type="parTrans">
      <dgm:prSet/>
      <dgm:spPr/>
      <dgm:t>
        <a:bodyPr/>
        <a:p>
          <a:endParaRPr lang="zh-CN" altLang="en-US"/>
        </a:p>
      </dgm:t>
    </dgm:pt>
    <dgm:pt modelId="{ABC69D63-56ED-48ED-9346-231F6A6139BF}" cxnId="{2B2DDA31-87F2-42CD-82A7-6FD46CF48DA1}" type="sibTrans">
      <dgm:prSet/>
      <dgm:spPr/>
      <dgm:t>
        <a:bodyPr/>
        <a:p>
          <a:endParaRPr lang="zh-CN" altLang="en-US"/>
        </a:p>
      </dgm:t>
    </dgm:pt>
    <dgm:pt modelId="{3A04E1E2-A022-47CE-8997-EF18827AD0A2}">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误差平方和</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27D8CDC7-1381-4175-B7BB-6022CF4D82E6}" cxnId="{120A150D-E0DF-474B-8111-D14A83E29E38}" type="parTrans">
      <dgm:prSet/>
      <dgm:spPr/>
      <dgm:t>
        <a:bodyPr/>
        <a:p>
          <a:endParaRPr lang="zh-CN" altLang="en-US"/>
        </a:p>
      </dgm:t>
    </dgm:pt>
    <dgm:pt modelId="{6093660C-20EB-4964-87F9-BCEC151AEF5F}" cxnId="{120A150D-E0DF-474B-8111-D14A83E29E38}" type="sibTrans">
      <dgm:prSet/>
      <dgm:spPr/>
      <dgm:t>
        <a:bodyPr/>
        <a:p>
          <a:endParaRPr lang="zh-CN" altLang="en-US"/>
        </a:p>
      </dgm:t>
    </dgm:pt>
    <dgm:pt modelId="{8335BEA2-0DEB-4F1C-9353-32EE256E1E54}">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似然函数</a:t>
          </a:r>
          <a:endParaRPr lang="zh-CN" altLang="en-US" sz="2000">
            <a:latin typeface="微软雅黑" panose="020B0503020204020204" pitchFamily="34" charset="-122"/>
            <a:ea typeface="微软雅黑" panose="020B0503020204020204" pitchFamily="34" charset="-122"/>
          </a:endParaRPr>
        </a:p>
      </dgm:t>
    </dgm:pt>
    <dgm:pt modelId="{21C469C3-1006-41D3-AA96-7BA5F3DD9C0C}" cxnId="{85A9C163-15BF-4DE6-856C-682969DBCC3A}" type="parTrans">
      <dgm:prSet/>
      <dgm:spPr/>
    </dgm:pt>
    <dgm:pt modelId="{6827BB06-C8C5-488A-8099-E0253E1D7AE0}" cxnId="{85A9C163-15BF-4DE6-856C-682969DBCC3A}" type="sibTrans">
      <dgm:prSet/>
      <dgm:spPr/>
    </dgm:pt>
    <dgm:pt modelId="{1E2CC1A7-EE79-4C18-A179-CE42EF3B3F4A}">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学习算法</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4420C36B-7FD0-41F4-845A-9000C47B4900}" cxnId="{8A61CBD8-E51D-4B4D-92EC-45094C0474EA}" type="parTrans">
      <dgm:prSet/>
      <dgm:spPr/>
      <dgm:t>
        <a:bodyPr/>
        <a:p>
          <a:endParaRPr lang="zh-CN" altLang="en-US"/>
        </a:p>
      </dgm:t>
    </dgm:pt>
    <dgm:pt modelId="{1BAAE311-27E8-4383-9AB4-C15DA1D4E64A}" cxnId="{8A61CBD8-E51D-4B4D-92EC-45094C0474EA}" type="sibTrans">
      <dgm:prSet/>
      <dgm:spPr/>
      <dgm:t>
        <a:bodyPr/>
        <a:p>
          <a:endParaRPr lang="zh-CN" altLang="en-US"/>
        </a:p>
      </dgm:t>
    </dgm:pt>
    <dgm:pt modelId="{99B048AD-4207-4FBF-AC96-32E95F737103}">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参数计算式</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51D632FF-BB4F-4E18-882E-B48E55588B8F}" cxnId="{50F4961E-789D-48E9-B5BE-09F4114CE2D2}" type="parTrans">
      <dgm:prSet/>
      <dgm:spPr/>
      <dgm:t>
        <a:bodyPr/>
        <a:p>
          <a:endParaRPr lang="zh-CN" altLang="en-US"/>
        </a:p>
      </dgm:t>
    </dgm:pt>
    <dgm:pt modelId="{FF53DED4-9E89-47A5-A21C-6C2BA42171BF}" cxnId="{50F4961E-789D-48E9-B5BE-09F4114CE2D2}" type="sibTrans">
      <dgm:prSet/>
      <dgm:spPr/>
      <dgm:t>
        <a:bodyPr/>
        <a:p>
          <a:endParaRPr lang="zh-CN" altLang="en-US"/>
        </a:p>
      </dgm:t>
    </dgm:pt>
    <dgm:pt modelId="{C94396B5-8134-42DD-BEE3-3431E4414B24}">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基于</a:t>
          </a:r>
          <a:r>
            <a:rPr lang="zh-CN" altLang="en-US" sz="2000">
              <a:latin typeface="微软雅黑" panose="020B0503020204020204" pitchFamily="34" charset="-122"/>
              <a:ea typeface="微软雅黑" panose="020B0503020204020204" pitchFamily="34" charset="-122"/>
            </a:rPr>
            <a:t>梯度下降</a:t>
          </a:r>
          <a:r>
            <a:rPr lang="zh-CN" altLang="en-US" sz="2000">
              <a:latin typeface="微软雅黑" panose="020B0503020204020204" pitchFamily="34" charset="-122"/>
              <a:ea typeface="微软雅黑" panose="020B0503020204020204" pitchFamily="34" charset="-122"/>
            </a:rPr>
            <a:t>的参数修正公式</a:t>
          </a:r>
          <a:endParaRPr lang="zh-CN" altLang="en-US" sz="2000">
            <a:latin typeface="微软雅黑" panose="020B0503020204020204" pitchFamily="34" charset="-122"/>
            <a:ea typeface="微软雅黑" panose="020B0503020204020204" pitchFamily="34" charset="-122"/>
          </a:endParaRPr>
        </a:p>
      </dgm:t>
    </dgm:pt>
    <dgm:pt modelId="{824F5570-ADBA-444C-B408-FE0DCF5AB293}" cxnId="{86226A71-107E-4C5B-87E2-AC84E5664170}" type="parTrans">
      <dgm:prSet/>
      <dgm:spPr/>
    </dgm:pt>
    <dgm:pt modelId="{8D68A6DE-CD3C-4AF5-A756-5559C2708FCC}" cxnId="{86226A71-107E-4C5B-87E2-AC84E5664170}" type="sibTrans">
      <dgm:prSet/>
      <dgm:spPr/>
    </dgm:pt>
    <dgm:pt modelId="{C1EAC3D0-57C7-4759-8271-6219375E52A0}">
      <dgm:prSet phldr="0" custT="1"/>
      <dgm:spPr/>
      <dgm:t>
        <a:bodyPr vert="horz" wrap="square"/>
        <a:p>
          <a:pPr>
            <a:lnSpc>
              <a:spcPct val="100000"/>
            </a:lnSpc>
            <a:spcBef>
              <a:spcPct val="0"/>
            </a:spcBef>
            <a:spcAft>
              <a:spcPct val="15000"/>
            </a:spcAft>
          </a:pPr>
          <a:r>
            <a:rPr lang="zh-CN" altLang="en-US" sz="2000" u="heavy">
              <a:latin typeface="微软雅黑" panose="020B0503020204020204" pitchFamily="34" charset="-122"/>
              <a:ea typeface="微软雅黑" panose="020B0503020204020204" pitchFamily="34" charset="-122"/>
            </a:rPr>
            <a:t>其它优化方法</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25E546B4-21DD-404C-AFFD-E18E90A13CB7}" cxnId="{F1B32B8D-F621-45FA-B79E-3C887325EEA1}" type="parTrans">
      <dgm:prSet/>
      <dgm:spPr/>
    </dgm:pt>
    <dgm:pt modelId="{FE405C6F-2650-448E-B2B9-6EA1F5D5BCFC}" cxnId="{F1B32B8D-F621-45FA-B79E-3C887325EEA1}" type="sibTrans">
      <dgm:prSet/>
      <dgm:spPr/>
    </dgm:pt>
    <dgm:pt modelId="{C40ACAE3-E7EC-4B27-8E7F-4A68FB7B2554}">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E791524F-091C-4916-BBB5-BEC1516E5418}" cxnId="{B957BFE7-3AE0-4622-9A4D-3F8FA95F984C}" type="parTrans">
      <dgm:prSet/>
      <dgm:spPr/>
    </dgm:pt>
    <dgm:pt modelId="{1A149D38-7BE7-4C3E-B2BA-6416CDE1DBAA}" cxnId="{B957BFE7-3AE0-4622-9A4D-3F8FA95F984C}" type="sibTrans">
      <dgm:prSet/>
      <dgm:spPr/>
    </dgm:pt>
    <dgm:pt modelId="{A484B16A-D33B-49BA-80C2-13C962B6C989}">
      <dgm:prSet phldrT="[文本]" phldr="0" custT="1"/>
      <dgm:spPr/>
      <dgm:t>
        <a:bodyPr vert="horz" wrap="square"/>
        <a:p>
          <a:pPr>
            <a:lnSpc>
              <a:spcPct val="100000"/>
            </a:lnSpc>
            <a:spcBef>
              <a:spcPct val="0"/>
            </a:spcBef>
            <a:spcAft>
              <a:spcPct val="35000"/>
            </a:spcAft>
          </a:pPr>
          <a:r>
            <a:rPr lang="zh-CN" altLang="en-US" sz="2000" b="1">
              <a:latin typeface="微软雅黑" panose="020B0503020204020204" pitchFamily="34" charset="-122"/>
              <a:ea typeface="微软雅黑" panose="020B0503020204020204" pitchFamily="34" charset="-122"/>
            </a:rPr>
            <a:t>学习性能评价</a:t>
          </a:r>
          <a:r>
            <a:rPr lang="zh-CN" altLang="en-US" sz="2000" b="1">
              <a:latin typeface="微软雅黑" panose="020B0503020204020204" pitchFamily="34" charset="-122"/>
              <a:ea typeface="微软雅黑" panose="020B0503020204020204" pitchFamily="34" charset="-122"/>
            </a:rPr>
            <a:t/>
          </a:r>
          <a:endParaRPr lang="zh-CN" altLang="en-US" sz="2000" b="1">
            <a:latin typeface="微软雅黑" panose="020B0503020204020204" pitchFamily="34" charset="-122"/>
            <a:ea typeface="微软雅黑" panose="020B0503020204020204" pitchFamily="34" charset="-122"/>
          </a:endParaRPr>
        </a:p>
      </dgm:t>
    </dgm:pt>
    <dgm:pt modelId="{57CF6C04-37F5-4AE7-BD5A-88A90D22B7DF}" cxnId="{A24AA962-5216-4A22-9856-C9D11933D96F}" type="parTrans">
      <dgm:prSet/>
      <dgm:spPr/>
      <dgm:t>
        <a:bodyPr/>
        <a:p>
          <a:endParaRPr lang="zh-CN" altLang="en-US"/>
        </a:p>
      </dgm:t>
    </dgm:pt>
    <dgm:pt modelId="{A5EBB2B7-A37E-4898-A92E-017C79366253}" cxnId="{A24AA962-5216-4A22-9856-C9D11933D96F}" type="sibTrans">
      <dgm:prSet/>
      <dgm:spPr/>
      <dgm:t>
        <a:bodyPr/>
        <a:p>
          <a:endParaRPr lang="zh-CN" altLang="en-US"/>
        </a:p>
      </dgm:t>
    </dgm:pt>
    <dgm:pt modelId="{3FE43A09-7FA9-430A-9A2C-BD8BB8A3FABC}">
      <dgm:prSet phldrT="[文本]"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分类性能评价</a:t>
          </a:r>
          <a:endParaRPr lang="zh-CN" altLang="en-US" sz="2000">
            <a:latin typeface="微软雅黑" panose="020B0503020204020204" pitchFamily="34" charset="-122"/>
            <a:ea typeface="微软雅黑" panose="020B0503020204020204" pitchFamily="34" charset="-122"/>
          </a:endParaRPr>
        </a:p>
      </dgm:t>
    </dgm:pt>
    <dgm:pt modelId="{681C8A90-C430-46FD-B21C-339809E07A93}" cxnId="{EA4BAA41-A434-43B0-A99B-77E7627C4C30}" type="parTrans">
      <dgm:prSet/>
      <dgm:spPr/>
      <dgm:t>
        <a:bodyPr/>
        <a:p>
          <a:endParaRPr lang="zh-CN" altLang="en-US"/>
        </a:p>
      </dgm:t>
    </dgm:pt>
    <dgm:pt modelId="{65E243BC-A999-421C-8C58-849682F62438}" cxnId="{EA4BAA41-A434-43B0-A99B-77E7627C4C30}" type="sibTrans">
      <dgm:prSet/>
      <dgm:spPr/>
      <dgm:t>
        <a:bodyPr/>
        <a:p>
          <a:endParaRPr lang="zh-CN" altLang="en-US"/>
        </a:p>
      </dgm:t>
    </dgm:pt>
    <dgm:pt modelId="{ED58BA43-5FC3-469A-AC43-631D65F20E40}">
      <dgm:prSet phldr="0" custT="1"/>
      <dgm:spPr/>
      <dgm:t>
        <a:bodyPr vert="horz" wrap="square"/>
        <a:p>
          <a:pPr>
            <a:lnSpc>
              <a:spcPct val="100000"/>
            </a:lnSpc>
            <a:spcBef>
              <a:spcPct val="0"/>
            </a:spcBef>
            <a:spcAft>
              <a:spcPct val="15000"/>
            </a:spcAft>
          </a:pPr>
          <a:r>
            <a:rPr lang="zh-CN" altLang="en-US" sz="2000">
              <a:latin typeface="微软雅黑" panose="020B0503020204020204" pitchFamily="34" charset="-122"/>
              <a:ea typeface="微软雅黑" panose="020B0503020204020204" pitchFamily="34" charset="-122"/>
            </a:rPr>
            <a:t>预测性能评价</a:t>
          </a:r>
          <a:r>
            <a:rPr lang="zh-CN" altLang="en-US" sz="2000">
              <a:latin typeface="微软雅黑" panose="020B0503020204020204" pitchFamily="34" charset="-122"/>
              <a:ea typeface="微软雅黑" panose="020B0503020204020204" pitchFamily="34" charset="-122"/>
            </a:rPr>
            <a:t/>
          </a:r>
          <a:endParaRPr lang="zh-CN" altLang="en-US" sz="2000">
            <a:latin typeface="微软雅黑" panose="020B0503020204020204" pitchFamily="34" charset="-122"/>
            <a:ea typeface="微软雅黑" panose="020B0503020204020204" pitchFamily="34" charset="-122"/>
          </a:endParaRPr>
        </a:p>
      </dgm:t>
    </dgm:pt>
    <dgm:pt modelId="{EC257886-2252-4C77-BB2B-6684DCD194E0}" cxnId="{067D33AD-A04F-4447-B3E2-5330B7113078}" type="parTrans">
      <dgm:prSet/>
      <dgm:spPr/>
    </dgm:pt>
    <dgm:pt modelId="{0C4B0927-EBA2-4DA5-AA14-03AA7F675467}" cxnId="{067D33AD-A04F-4447-B3E2-5330B7113078}" type="sibTrans">
      <dgm:prSet/>
      <dgm:spPr/>
    </dgm:pt>
    <dgm:pt modelId="{7CF2E237-A323-4932-9A99-5C3801C407F7}" type="pres">
      <dgm:prSet presAssocID="{49F218E0-E72F-4FB4-B861-C83F0E35F934}" presName="Name0" presStyleCnt="0">
        <dgm:presLayoutVars>
          <dgm:dir/>
          <dgm:animLvl val="lvl"/>
          <dgm:resizeHandles val="exact"/>
        </dgm:presLayoutVars>
      </dgm:prSet>
      <dgm:spPr/>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3">
        <dgm:presLayoutVars>
          <dgm:chMax val="0"/>
          <dgm:chPref val="0"/>
          <dgm:bulletEnabled val="1"/>
        </dgm:presLayoutVars>
      </dgm:prSet>
      <dgm:spPr/>
    </dgm:pt>
    <dgm:pt modelId="{EF7A3F2B-0DDF-464D-BB82-2FD9B2735E45}" type="pres">
      <dgm:prSet presAssocID="{17264811-B842-45CA-8023-890707C56826}" presName="desTx" presStyleLbl="alignAccFollowNode1" presStyleIdx="0" presStyleCnt="3">
        <dgm:presLayoutVars>
          <dgm:bulletEnabled val="1"/>
        </dgm:presLayoutVars>
      </dgm:prSet>
      <dgm:spPr/>
    </dgm:pt>
    <dgm:pt modelId="{74BFF946-DBE8-4C9C-BE94-FFDC86C27C98}" type="pres">
      <dgm:prSet presAssocID="{ABC69D63-56ED-48ED-9346-231F6A6139BF}" presName="space" presStyleCnt="0"/>
      <dgm:spPr/>
    </dgm:pt>
    <dgm:pt modelId="{F09E7C67-D483-4458-8932-ED733A6AD0BE}" type="pres">
      <dgm:prSet presAssocID="{1E2CC1A7-EE79-4C18-A179-CE42EF3B3F4A}" presName="composite" presStyleCnt="0"/>
      <dgm:spPr/>
    </dgm:pt>
    <dgm:pt modelId="{F8668B23-714E-4127-97FC-1CD6337621BE}" type="pres">
      <dgm:prSet presAssocID="{1E2CC1A7-EE79-4C18-A179-CE42EF3B3F4A}" presName="parTx" presStyleLbl="alignNode1" presStyleIdx="1" presStyleCnt="3">
        <dgm:presLayoutVars>
          <dgm:chMax val="0"/>
          <dgm:chPref val="0"/>
          <dgm:bulletEnabled val="1"/>
        </dgm:presLayoutVars>
      </dgm:prSet>
      <dgm:spPr/>
    </dgm:pt>
    <dgm:pt modelId="{DBD11FAB-8B7F-4F8A-8171-934118D8A205}" type="pres">
      <dgm:prSet presAssocID="{1E2CC1A7-EE79-4C18-A179-CE42EF3B3F4A}" presName="desTx" presStyleLbl="alignAccFollowNode1" presStyleIdx="1" presStyleCnt="3">
        <dgm:presLayoutVars>
          <dgm:bulletEnabled val="1"/>
        </dgm:presLayoutVars>
      </dgm:prSet>
      <dgm:spPr/>
    </dgm:pt>
    <dgm:pt modelId="{D35F3378-C772-4716-BE81-93512F9BEC82}" type="pres">
      <dgm:prSet presAssocID="{1BAAE311-27E8-4383-9AB4-C15DA1D4E64A}" presName="space" presStyleCnt="0"/>
      <dgm:spPr/>
    </dgm:pt>
    <dgm:pt modelId="{AF734243-87E9-4C66-B7B8-A3E0E4E6C1E3}" type="pres">
      <dgm:prSet presAssocID="{A484B16A-D33B-49BA-80C2-13C962B6C989}" presName="composite" presStyleCnt="0"/>
      <dgm:spPr/>
    </dgm:pt>
    <dgm:pt modelId="{85F0829B-F0D0-4040-B2D6-0D289700BD62}" type="pres">
      <dgm:prSet presAssocID="{A484B16A-D33B-49BA-80C2-13C962B6C989}" presName="parTx" presStyleLbl="alignNode1" presStyleIdx="2" presStyleCnt="3">
        <dgm:presLayoutVars>
          <dgm:chMax val="0"/>
          <dgm:chPref val="0"/>
          <dgm:bulletEnabled val="1"/>
        </dgm:presLayoutVars>
      </dgm:prSet>
      <dgm:spPr/>
    </dgm:pt>
    <dgm:pt modelId="{8E8B5376-0863-491C-83DC-52E304B5A1D3}" type="pres">
      <dgm:prSet presAssocID="{A484B16A-D33B-49BA-80C2-13C962B6C989}" presName="desTx" presStyleLbl="alignAccFollowNode1" presStyleIdx="2" presStyleCnt="3">
        <dgm:presLayoutVars>
          <dgm:bulletEnabled val="1"/>
        </dgm:presLayoutVars>
      </dgm:prSet>
      <dgm:spPr/>
    </dgm:pt>
  </dgm:ptLst>
  <dgm:cxnLst>
    <dgm:cxn modelId="{2B2DDA31-87F2-42CD-82A7-6FD46CF48DA1}" srcId="{49F218E0-E72F-4FB4-B861-C83F0E35F934}" destId="{17264811-B842-45CA-8023-890707C56826}" srcOrd="0" destOrd="0" parTransId="{A109D010-9885-4F8F-B8E9-E2C717658764}" sibTransId="{ABC69D63-56ED-48ED-9346-231F6A6139BF}"/>
    <dgm:cxn modelId="{120A150D-E0DF-474B-8111-D14A83E29E38}" srcId="{17264811-B842-45CA-8023-890707C56826}" destId="{3A04E1E2-A022-47CE-8997-EF18827AD0A2}" srcOrd="0" destOrd="0" parTransId="{27D8CDC7-1381-4175-B7BB-6022CF4D82E6}" sibTransId="{6093660C-20EB-4964-87F9-BCEC151AEF5F}"/>
    <dgm:cxn modelId="{85A9C163-15BF-4DE6-856C-682969DBCC3A}" srcId="{17264811-B842-45CA-8023-890707C56826}" destId="{8335BEA2-0DEB-4F1C-9353-32EE256E1E54}" srcOrd="1" destOrd="0" parTransId="{21C469C3-1006-41D3-AA96-7BA5F3DD9C0C}" sibTransId="{6827BB06-C8C5-488A-8099-E0253E1D7AE0}"/>
    <dgm:cxn modelId="{8A61CBD8-E51D-4B4D-92EC-45094C0474EA}" srcId="{49F218E0-E72F-4FB4-B861-C83F0E35F934}" destId="{1E2CC1A7-EE79-4C18-A179-CE42EF3B3F4A}" srcOrd="1" destOrd="0" parTransId="{4420C36B-7FD0-41F4-845A-9000C47B4900}" sibTransId="{1BAAE311-27E8-4383-9AB4-C15DA1D4E64A}"/>
    <dgm:cxn modelId="{50F4961E-789D-48E9-B5BE-09F4114CE2D2}" srcId="{1E2CC1A7-EE79-4C18-A179-CE42EF3B3F4A}" destId="{99B048AD-4207-4FBF-AC96-32E95F737103}" srcOrd="0" destOrd="1" parTransId="{51D632FF-BB4F-4E18-882E-B48E55588B8F}" sibTransId="{FF53DED4-9E89-47A5-A21C-6C2BA42171BF}"/>
    <dgm:cxn modelId="{86226A71-107E-4C5B-87E2-AC84E5664170}" srcId="{1E2CC1A7-EE79-4C18-A179-CE42EF3B3F4A}" destId="{C94396B5-8134-42DD-BEE3-3431E4414B24}" srcOrd="1" destOrd="1" parTransId="{824F5570-ADBA-444C-B408-FE0DCF5AB293}" sibTransId="{8D68A6DE-CD3C-4AF5-A756-5559C2708FCC}"/>
    <dgm:cxn modelId="{F1B32B8D-F621-45FA-B79E-3C887325EEA1}" srcId="{1E2CC1A7-EE79-4C18-A179-CE42EF3B3F4A}" destId="{C1EAC3D0-57C7-4759-8271-6219375E52A0}" srcOrd="2" destOrd="1" parTransId="{25E546B4-21DD-404C-AFFD-E18E90A13CB7}" sibTransId="{FE405C6F-2650-448E-B2B9-6EA1F5D5BCFC}"/>
    <dgm:cxn modelId="{B957BFE7-3AE0-4622-9A4D-3F8FA95F984C}" srcId="{1E2CC1A7-EE79-4C18-A179-CE42EF3B3F4A}" destId="{C40ACAE3-E7EC-4B27-8E7F-4A68FB7B2554}" srcOrd="3" destOrd="1" parTransId="{E791524F-091C-4916-BBB5-BEC1516E5418}" sibTransId="{1A149D38-7BE7-4C3E-B2BA-6416CDE1DBAA}"/>
    <dgm:cxn modelId="{A24AA962-5216-4A22-9856-C9D11933D96F}" srcId="{49F218E0-E72F-4FB4-B861-C83F0E35F934}" destId="{A484B16A-D33B-49BA-80C2-13C962B6C989}" srcOrd="2" destOrd="0" parTransId="{57CF6C04-37F5-4AE7-BD5A-88A90D22B7DF}" sibTransId="{A5EBB2B7-A37E-4898-A92E-017C79366253}"/>
    <dgm:cxn modelId="{EA4BAA41-A434-43B0-A99B-77E7627C4C30}" srcId="{A484B16A-D33B-49BA-80C2-13C962B6C989}" destId="{3FE43A09-7FA9-430A-9A2C-BD8BB8A3FABC}" srcOrd="0" destOrd="2" parTransId="{681C8A90-C430-46FD-B21C-339809E07A93}" sibTransId="{65E243BC-A999-421C-8C58-849682F62438}"/>
    <dgm:cxn modelId="{067D33AD-A04F-4447-B3E2-5330B7113078}" srcId="{A484B16A-D33B-49BA-80C2-13C962B6C989}" destId="{ED58BA43-5FC3-469A-AC43-631D65F20E40}" srcOrd="1" destOrd="2" parTransId="{EC257886-2252-4C77-BB2B-6684DCD194E0}" sibTransId="{0C4B0927-EBA2-4DA5-AA14-03AA7F675467}"/>
    <dgm:cxn modelId="{30C7535E-E87D-404B-B582-DB4FE2AD5D83}" type="presOf" srcId="{49F218E0-E72F-4FB4-B861-C83F0E35F934}" destId="{7CF2E237-A323-4932-9A99-5C3801C407F7}" srcOrd="0" destOrd="0" presId="urn:microsoft.com/office/officeart/2005/8/layout/hList1"/>
    <dgm:cxn modelId="{10CDC54F-E918-4FD1-AD1C-81C6D2DBE2B3}" type="presParOf" srcId="{7CF2E237-A323-4932-9A99-5C3801C407F7}" destId="{600174B3-3EC6-4ED8-9A64-BCC193972B36}" srcOrd="0" destOrd="0" presId="urn:microsoft.com/office/officeart/2005/8/layout/hList1"/>
    <dgm:cxn modelId="{D98FBF68-0557-497D-977B-DE937654816E}" type="presParOf" srcId="{600174B3-3EC6-4ED8-9A64-BCC193972B36}" destId="{27C3B081-C62D-4789-ACCC-6B5C4C4AC593}" srcOrd="0" destOrd="0" presId="urn:microsoft.com/office/officeart/2005/8/layout/hList1"/>
    <dgm:cxn modelId="{5656D025-9D7E-4CCC-944E-9E1814AD8DAF}" type="presOf" srcId="{17264811-B842-45CA-8023-890707C56826}" destId="{27C3B081-C62D-4789-ACCC-6B5C4C4AC593}" srcOrd="0" destOrd="0" presId="urn:microsoft.com/office/officeart/2005/8/layout/hList1"/>
    <dgm:cxn modelId="{876F67B6-BC0B-486E-85F9-2686F24B531E}" type="presParOf" srcId="{600174B3-3EC6-4ED8-9A64-BCC193972B36}" destId="{EF7A3F2B-0DDF-464D-BB82-2FD9B2735E45}" srcOrd="1" destOrd="0" presId="urn:microsoft.com/office/officeart/2005/8/layout/hList1"/>
    <dgm:cxn modelId="{A4326B08-EF5D-48D4-896A-DF048FC89684}" type="presOf" srcId="{3A04E1E2-A022-47CE-8997-EF18827AD0A2}" destId="{EF7A3F2B-0DDF-464D-BB82-2FD9B2735E45}" srcOrd="0" destOrd="0" presId="urn:microsoft.com/office/officeart/2005/8/layout/hList1"/>
    <dgm:cxn modelId="{92AB0441-A33F-4270-BAED-4BC3E53FFBE5}" type="presOf" srcId="{8335BEA2-0DEB-4F1C-9353-32EE256E1E54}" destId="{EF7A3F2B-0DDF-464D-BB82-2FD9B2735E45}" srcOrd="0" destOrd="1" presId="urn:microsoft.com/office/officeart/2005/8/layout/hList1"/>
    <dgm:cxn modelId="{C88B9335-C3FA-43CB-924E-7D8B3B3738F9}" type="presParOf" srcId="{7CF2E237-A323-4932-9A99-5C3801C407F7}" destId="{74BFF946-DBE8-4C9C-BE94-FFDC86C27C98}" srcOrd="1" destOrd="0" presId="urn:microsoft.com/office/officeart/2005/8/layout/hList1"/>
    <dgm:cxn modelId="{3020406D-4B83-4636-974E-65C90A594DA5}" type="presParOf" srcId="{7CF2E237-A323-4932-9A99-5C3801C407F7}" destId="{F09E7C67-D483-4458-8932-ED733A6AD0BE}" srcOrd="2" destOrd="0" presId="urn:microsoft.com/office/officeart/2005/8/layout/hList1"/>
    <dgm:cxn modelId="{6123E7A1-A226-4E74-BF33-30CAF760E1A0}" type="presParOf" srcId="{F09E7C67-D483-4458-8932-ED733A6AD0BE}" destId="{F8668B23-714E-4127-97FC-1CD6337621BE}" srcOrd="0" destOrd="2" presId="urn:microsoft.com/office/officeart/2005/8/layout/hList1"/>
    <dgm:cxn modelId="{64A82C64-AD3D-447D-B835-551F1BA31F07}" type="presOf" srcId="{1E2CC1A7-EE79-4C18-A179-CE42EF3B3F4A}" destId="{F8668B23-714E-4127-97FC-1CD6337621BE}" srcOrd="0" destOrd="0" presId="urn:microsoft.com/office/officeart/2005/8/layout/hList1"/>
    <dgm:cxn modelId="{CA656610-BFF2-4629-A530-BD00E30A9625}" type="presParOf" srcId="{F09E7C67-D483-4458-8932-ED733A6AD0BE}" destId="{DBD11FAB-8B7F-4F8A-8171-934118D8A205}" srcOrd="1" destOrd="2" presId="urn:microsoft.com/office/officeart/2005/8/layout/hList1"/>
    <dgm:cxn modelId="{2E58152F-0DF4-42F8-B0BD-EB38BBA36363}" type="presOf" srcId="{99B048AD-4207-4FBF-AC96-32E95F737103}" destId="{DBD11FAB-8B7F-4F8A-8171-934118D8A205}" srcOrd="0" destOrd="0" presId="urn:microsoft.com/office/officeart/2005/8/layout/hList1"/>
    <dgm:cxn modelId="{86EFE618-0CF9-45CE-BE12-0167EAB1D41A}" type="presOf" srcId="{C94396B5-8134-42DD-BEE3-3431E4414B24}" destId="{DBD11FAB-8B7F-4F8A-8171-934118D8A205}" srcOrd="0" destOrd="1" presId="urn:microsoft.com/office/officeart/2005/8/layout/hList1"/>
    <dgm:cxn modelId="{882BA37D-2C38-45BC-9595-3B85EE97DBAE}" type="presOf" srcId="{C1EAC3D0-57C7-4759-8271-6219375E52A0}" destId="{DBD11FAB-8B7F-4F8A-8171-934118D8A205}" srcOrd="0" destOrd="2" presId="urn:microsoft.com/office/officeart/2005/8/layout/hList1"/>
    <dgm:cxn modelId="{033923A7-2FD0-4E5D-8670-CAE8121192D9}" type="presOf" srcId="{C40ACAE3-E7EC-4B27-8E7F-4A68FB7B2554}" destId="{DBD11FAB-8B7F-4F8A-8171-934118D8A205}" srcOrd="0" destOrd="3" presId="urn:microsoft.com/office/officeart/2005/8/layout/hList1"/>
    <dgm:cxn modelId="{65636FBA-E252-4A72-8776-E4374F5595AE}" type="presParOf" srcId="{7CF2E237-A323-4932-9A99-5C3801C407F7}" destId="{D35F3378-C772-4716-BE81-93512F9BEC82}" srcOrd="3" destOrd="0" presId="urn:microsoft.com/office/officeart/2005/8/layout/hList1"/>
    <dgm:cxn modelId="{D65930DD-F4C9-4EFB-9231-E60909650FBE}" type="presParOf" srcId="{7CF2E237-A323-4932-9A99-5C3801C407F7}" destId="{AF734243-87E9-4C66-B7B8-A3E0E4E6C1E3}" srcOrd="4" destOrd="0" presId="urn:microsoft.com/office/officeart/2005/8/layout/hList1"/>
    <dgm:cxn modelId="{B9C34397-3EA7-401E-B87B-85A193351E7C}" type="presParOf" srcId="{AF734243-87E9-4C66-B7B8-A3E0E4E6C1E3}" destId="{85F0829B-F0D0-4040-B2D6-0D289700BD62}" srcOrd="0" destOrd="4" presId="urn:microsoft.com/office/officeart/2005/8/layout/hList1"/>
    <dgm:cxn modelId="{44212A2C-2F22-428E-9376-ED03B2FDAFEE}" type="presOf" srcId="{A484B16A-D33B-49BA-80C2-13C962B6C989}" destId="{85F0829B-F0D0-4040-B2D6-0D289700BD62}" srcOrd="0" destOrd="0" presId="urn:microsoft.com/office/officeart/2005/8/layout/hList1"/>
    <dgm:cxn modelId="{00741CF0-603D-4EDF-8465-976133EC8882}" type="presParOf" srcId="{AF734243-87E9-4C66-B7B8-A3E0E4E6C1E3}" destId="{8E8B5376-0863-491C-83DC-52E304B5A1D3}" srcOrd="1" destOrd="4" presId="urn:microsoft.com/office/officeart/2005/8/layout/hList1"/>
    <dgm:cxn modelId="{B6FE74AE-A7EE-4073-A2B4-350E7BF1528D}" type="presOf" srcId="{3FE43A09-7FA9-430A-9A2C-BD8BB8A3FABC}" destId="{8E8B5376-0863-491C-83DC-52E304B5A1D3}" srcOrd="0" destOrd="0" presId="urn:microsoft.com/office/officeart/2005/8/layout/hList1"/>
    <dgm:cxn modelId="{EE68100A-B803-4297-9E3C-1B9056B96D2A}" type="presOf" srcId="{ED58BA43-5FC3-469A-AC43-631D65F20E40}" destId="{8E8B5376-0863-491C-83DC-52E304B5A1D3}" srcOrd="0" destOrd="1"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756910" cy="2717165"/>
        <a:chOff x="0" y="0"/>
        <a:chExt cx="5756910" cy="2717165"/>
      </a:xfrm>
    </dsp:grpSpPr>
    <dsp:sp modelId="{27C3B081-C62D-4789-ACCC-6B5C4C4AC593}">
      <dsp:nvSpPr>
        <dsp:cNvPr id="3" name="矩形 2"/>
        <dsp:cNvSpPr/>
      </dsp:nvSpPr>
      <dsp:spPr bwMode="white">
        <a:xfrm>
          <a:off x="0"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None/>
          </a:pPr>
          <a:r>
            <a:rPr lang="zh-CN" altLang="en-US" sz="2000" b="1">
              <a:latin typeface="微软雅黑" panose="020B0503020204020204" pitchFamily="34" charset="-122"/>
              <a:ea typeface="微软雅黑" panose="020B0503020204020204" pitchFamily="34" charset="-122"/>
            </a:rPr>
            <a:t>数据预处理</a:t>
          </a:r>
          <a:endParaRPr lang="zh-CN" altLang="en-US" sz="2000" b="1">
            <a:latin typeface="微软雅黑" panose="020B0503020204020204" pitchFamily="34" charset="-122"/>
            <a:ea typeface="微软雅黑" panose="020B0503020204020204" pitchFamily="34" charset="-122"/>
          </a:endParaRPr>
        </a:p>
      </dsp:txBody>
      <dsp:txXfrm>
        <a:off x="0" y="0"/>
        <a:ext cx="1755155" cy="536321"/>
      </dsp:txXfrm>
    </dsp:sp>
    <dsp:sp modelId="{EF7A3F2B-0DDF-464D-BB82-2FD9B2735E45}">
      <dsp:nvSpPr>
        <dsp:cNvPr id="4" name="矩形 3"/>
        <dsp:cNvSpPr/>
      </dsp:nvSpPr>
      <dsp:spPr bwMode="white">
        <a:xfrm>
          <a:off x="0"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去除唯一值</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异常值处理</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缺失值处理</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特征标准化</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特征编码</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0" y="536321"/>
        <a:ext cx="1755155" cy="2180844"/>
      </dsp:txXfrm>
    </dsp:sp>
    <dsp:sp modelId="{F8668B23-714E-4127-97FC-1CD6337621BE}">
      <dsp:nvSpPr>
        <dsp:cNvPr id="5" name="矩形 4"/>
        <dsp:cNvSpPr/>
      </dsp:nvSpPr>
      <dsp:spPr bwMode="white">
        <a:xfrm>
          <a:off x="2000877"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None/>
          </a:pPr>
          <a:r>
            <a:rPr lang="zh-CN" altLang="en-US" sz="2000" b="1">
              <a:latin typeface="微软雅黑" panose="020B0503020204020204" pitchFamily="34" charset="-122"/>
              <a:ea typeface="微软雅黑" panose="020B0503020204020204" pitchFamily="34" charset="-122"/>
            </a:rPr>
            <a:t>特征工程</a:t>
          </a:r>
          <a:endParaRPr lang="zh-CN" altLang="en-US" sz="2000" b="1">
            <a:latin typeface="微软雅黑" panose="020B0503020204020204" pitchFamily="34" charset="-122"/>
            <a:ea typeface="微软雅黑" panose="020B0503020204020204" pitchFamily="34" charset="-122"/>
          </a:endParaRPr>
        </a:p>
      </dsp:txBody>
      <dsp:txXfrm>
        <a:off x="2000877" y="0"/>
        <a:ext cx="1755155" cy="536321"/>
      </dsp:txXfrm>
    </dsp:sp>
    <dsp:sp modelId="{DBD11FAB-8B7F-4F8A-8171-934118D8A205}">
      <dsp:nvSpPr>
        <dsp:cNvPr id="6" name="矩形 5"/>
        <dsp:cNvSpPr/>
      </dsp:nvSpPr>
      <dsp:spPr bwMode="white">
        <a:xfrm>
          <a:off x="2000877"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特征选择</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特征抽取</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特征构建</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2000877" y="536321"/>
        <a:ext cx="1755155" cy="2180844"/>
      </dsp:txXfrm>
    </dsp:sp>
    <dsp:sp modelId="{85F0829B-F0D0-4040-B2D6-0D289700BD62}">
      <dsp:nvSpPr>
        <dsp:cNvPr id="7" name="矩形 6"/>
        <dsp:cNvSpPr/>
      </dsp:nvSpPr>
      <dsp:spPr bwMode="white">
        <a:xfrm>
          <a:off x="4001755"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None/>
          </a:pPr>
          <a:r>
            <a:rPr lang="zh-CN" altLang="en-US" sz="2000" b="1">
              <a:latin typeface="微软雅黑" panose="020B0503020204020204" pitchFamily="34" charset="-122"/>
              <a:ea typeface="微软雅黑" panose="020B0503020204020204" pitchFamily="34" charset="-122"/>
            </a:rPr>
            <a:t>模型选择</a:t>
          </a:r>
          <a:endParaRPr lang="zh-CN" altLang="en-US" sz="2000" b="1">
            <a:latin typeface="微软雅黑" panose="020B0503020204020204" pitchFamily="34" charset="-122"/>
            <a:ea typeface="微软雅黑" panose="020B0503020204020204" pitchFamily="34" charset="-122"/>
          </a:endParaRPr>
        </a:p>
      </dsp:txBody>
      <dsp:txXfrm>
        <a:off x="4001755" y="0"/>
        <a:ext cx="1755155" cy="536321"/>
      </dsp:txXfrm>
    </dsp:sp>
    <dsp:sp modelId="{8E8B5376-0863-491C-83DC-52E304B5A1D3}">
      <dsp:nvSpPr>
        <dsp:cNvPr id="8" name="矩形 7"/>
        <dsp:cNvSpPr/>
      </dsp:nvSpPr>
      <dsp:spPr bwMode="white">
        <a:xfrm>
          <a:off x="4001755"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决策模型</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超参数设置</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4001755" y="536321"/>
        <a:ext cx="1755155" cy="2180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756910" cy="2717165"/>
        <a:chOff x="0" y="0"/>
        <a:chExt cx="5756910" cy="2717165"/>
      </a:xfrm>
    </dsp:grpSpPr>
    <dsp:sp modelId="{27C3B081-C62D-4789-ACCC-6B5C4C4AC593}">
      <dsp:nvSpPr>
        <dsp:cNvPr id="3" name="矩形 2"/>
        <dsp:cNvSpPr/>
      </dsp:nvSpPr>
      <dsp:spPr bwMode="white">
        <a:xfrm>
          <a:off x="0"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a:latin typeface="微软雅黑" panose="020B0503020204020204" pitchFamily="34" charset="-122"/>
              <a:ea typeface="微软雅黑" panose="020B0503020204020204" pitchFamily="34" charset="-122"/>
            </a:rPr>
            <a:t>数据预处理</a:t>
          </a:r>
          <a:endParaRPr lang="zh-CN" altLang="en-US" sz="2000">
            <a:latin typeface="微软雅黑" panose="020B0503020204020204" pitchFamily="34" charset="-122"/>
            <a:ea typeface="微软雅黑" panose="020B0503020204020204" pitchFamily="34" charset="-122"/>
          </a:endParaRPr>
        </a:p>
      </dsp:txBody>
      <dsp:txXfrm>
        <a:off x="0" y="0"/>
        <a:ext cx="1755155" cy="536321"/>
      </dsp:txXfrm>
    </dsp:sp>
    <dsp:sp modelId="{EF7A3F2B-0DDF-464D-BB82-2FD9B2735E45}">
      <dsp:nvSpPr>
        <dsp:cNvPr id="4" name="矩形 3"/>
        <dsp:cNvSpPr/>
      </dsp:nvSpPr>
      <dsp:spPr bwMode="white">
        <a:xfrm>
          <a:off x="0"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去除唯一值</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异常值处理</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缺失值处理</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特征标准化</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特征编码</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0" y="536321"/>
        <a:ext cx="1755155" cy="2180844"/>
      </dsp:txXfrm>
    </dsp:sp>
    <dsp:sp modelId="{F8668B23-714E-4127-97FC-1CD6337621BE}">
      <dsp:nvSpPr>
        <dsp:cNvPr id="5" name="矩形 4"/>
        <dsp:cNvSpPr/>
      </dsp:nvSpPr>
      <dsp:spPr bwMode="white">
        <a:xfrm>
          <a:off x="2000877"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a:latin typeface="微软雅黑" panose="020B0503020204020204" pitchFamily="34" charset="-122"/>
              <a:ea typeface="微软雅黑" panose="020B0503020204020204" pitchFamily="34" charset="-122"/>
            </a:rPr>
            <a:t>特征工程</a:t>
          </a:r>
          <a:endParaRPr lang="zh-CN" altLang="en-US" sz="2000">
            <a:latin typeface="微软雅黑" panose="020B0503020204020204" pitchFamily="34" charset="-122"/>
            <a:ea typeface="微软雅黑" panose="020B0503020204020204" pitchFamily="34" charset="-122"/>
          </a:endParaRPr>
        </a:p>
      </dsp:txBody>
      <dsp:txXfrm>
        <a:off x="2000877" y="0"/>
        <a:ext cx="1755155" cy="536321"/>
      </dsp:txXfrm>
    </dsp:sp>
    <dsp:sp modelId="{DBD11FAB-8B7F-4F8A-8171-934118D8A205}">
      <dsp:nvSpPr>
        <dsp:cNvPr id="6" name="矩形 5"/>
        <dsp:cNvSpPr/>
      </dsp:nvSpPr>
      <dsp:spPr bwMode="white">
        <a:xfrm>
          <a:off x="2000877"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特征选择</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特征抽取</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特征构建</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2000877" y="536321"/>
        <a:ext cx="1755155" cy="2180844"/>
      </dsp:txXfrm>
    </dsp:sp>
    <dsp:sp modelId="{85F0829B-F0D0-4040-B2D6-0D289700BD62}">
      <dsp:nvSpPr>
        <dsp:cNvPr id="7" name="矩形 6"/>
        <dsp:cNvSpPr/>
      </dsp:nvSpPr>
      <dsp:spPr bwMode="white">
        <a:xfrm>
          <a:off x="4001755" y="0"/>
          <a:ext cx="1755155" cy="536321"/>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42240" tIns="81280" rIns="142240" bIns="81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a:latin typeface="微软雅黑" panose="020B0503020204020204" pitchFamily="34" charset="-122"/>
              <a:ea typeface="微软雅黑" panose="020B0503020204020204" pitchFamily="34" charset="-122"/>
            </a:rPr>
            <a:t>模型选择</a:t>
          </a:r>
          <a:endParaRPr lang="zh-CN" altLang="en-US" sz="2000">
            <a:latin typeface="微软雅黑" panose="020B0503020204020204" pitchFamily="34" charset="-122"/>
            <a:ea typeface="微软雅黑" panose="020B0503020204020204" pitchFamily="34" charset="-122"/>
          </a:endParaRPr>
        </a:p>
      </dsp:txBody>
      <dsp:txXfrm>
        <a:off x="4001755" y="0"/>
        <a:ext cx="1755155" cy="536321"/>
      </dsp:txXfrm>
    </dsp:sp>
    <dsp:sp modelId="{8E8B5376-0863-491C-83DC-52E304B5A1D3}">
      <dsp:nvSpPr>
        <dsp:cNvPr id="8" name="矩形 7"/>
        <dsp:cNvSpPr/>
      </dsp:nvSpPr>
      <dsp:spPr bwMode="white">
        <a:xfrm>
          <a:off x="4001755" y="536321"/>
          <a:ext cx="1755155" cy="2180844"/>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06680" tIns="106680" rIns="142240" bIns="1600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决策模型</a:t>
          </a:r>
          <a:endParaRPr lang="zh-CN" altLang="en-US" sz="200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ct val="15000"/>
            </a:spcAft>
            <a:buChar char="•"/>
          </a:pPr>
          <a:r>
            <a:rPr lang="zh-CN" altLang="en-US" sz="2000">
              <a:solidFill>
                <a:schemeClr val="dk1"/>
              </a:solidFill>
              <a:latin typeface="微软雅黑" panose="020B0503020204020204" pitchFamily="34" charset="-122"/>
              <a:ea typeface="微软雅黑" panose="020B0503020204020204" pitchFamily="34" charset="-122"/>
            </a:rPr>
            <a:t>超参数设置</a:t>
          </a:r>
          <a:endParaRPr lang="zh-CN" altLang="en-US" sz="2000">
            <a:solidFill>
              <a:schemeClr val="dk1"/>
            </a:solidFill>
            <a:latin typeface="微软雅黑" panose="020B0503020204020204" pitchFamily="34" charset="-122"/>
            <a:ea typeface="微软雅黑" panose="020B0503020204020204" pitchFamily="34" charset="-122"/>
          </a:endParaRPr>
        </a:p>
      </dsp:txBody>
      <dsp:txXfrm>
        <a:off x="4001755" y="536321"/>
        <a:ext cx="1755155" cy="21808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noProof="1">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6D62940-655C-4F80-A202-41606D1F2C16}" type="datetimeFigureOut">
              <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244" name="幻灯片图像占位符 3"/>
          <p:cNvSpPr>
            <a:spLocks noGrp="1" noRot="1" noChangeAspect="1"/>
          </p:cNvSpPr>
          <p:nvPr>
            <p:ph type="sldImg"/>
          </p:nvPr>
        </p:nvSpPr>
        <p:spPr>
          <a:xfrm>
            <a:off x="481013" y="1279525"/>
            <a:ext cx="6142037" cy="34544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711200" y="4926013"/>
            <a:ext cx="5683250" cy="40290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xfrm>
            <a:off x="1249363" y="1279525"/>
            <a:ext cx="4605337" cy="3454400"/>
          </a:xfrm>
          <a:ln>
            <a:miter/>
          </a:ln>
        </p:spPr>
      </p:sp>
      <p:sp>
        <p:nvSpPr>
          <p:cNvPr id="12290"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TextEdit="1"/>
          </p:cNvSpPr>
          <p:nvPr>
            <p:ph type="sldImg"/>
          </p:nvPr>
        </p:nvSpPr>
        <p:spPr>
          <a:xfrm>
            <a:off x="1249363" y="1279525"/>
            <a:ext cx="4605337" cy="3454400"/>
          </a:xfrm>
          <a:ln>
            <a:miter/>
          </a:ln>
        </p:spPr>
      </p:sp>
      <p:sp>
        <p:nvSpPr>
          <p:cNvPr id="32770"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TextEdit="1"/>
          </p:cNvSpPr>
          <p:nvPr>
            <p:ph type="sldImg"/>
          </p:nvPr>
        </p:nvSpPr>
        <p:spPr>
          <a:xfrm>
            <a:off x="1249363" y="1279525"/>
            <a:ext cx="4605337" cy="3454400"/>
          </a:xfrm>
          <a:ln>
            <a:miter/>
          </a:ln>
        </p:spPr>
      </p:sp>
      <p:sp>
        <p:nvSpPr>
          <p:cNvPr id="37890"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a:xfrm>
            <a:off x="1249363" y="1279525"/>
            <a:ext cx="4605337" cy="3454400"/>
          </a:xfrm>
          <a:ln>
            <a:miter/>
          </a:ln>
        </p:spPr>
      </p:sp>
      <p:sp>
        <p:nvSpPr>
          <p:cNvPr id="41986"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TextEdit="1"/>
          </p:cNvSpPr>
          <p:nvPr>
            <p:ph type="sldImg"/>
          </p:nvPr>
        </p:nvSpPr>
        <p:spPr>
          <a:xfrm>
            <a:off x="1249363" y="1279525"/>
            <a:ext cx="4605337" cy="3454400"/>
          </a:xfrm>
          <a:ln>
            <a:miter/>
          </a:ln>
        </p:spPr>
      </p:sp>
      <p:sp>
        <p:nvSpPr>
          <p:cNvPr id="48130"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TextEdit="1"/>
          </p:cNvSpPr>
          <p:nvPr>
            <p:ph type="sldImg"/>
          </p:nvPr>
        </p:nvSpPr>
        <p:spPr>
          <a:xfrm>
            <a:off x="1249363" y="1279525"/>
            <a:ext cx="4605337" cy="3454400"/>
          </a:xfrm>
          <a:ln>
            <a:miter/>
          </a:ln>
        </p:spPr>
      </p:sp>
      <p:sp>
        <p:nvSpPr>
          <p:cNvPr id="5017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TextEdit="1"/>
          </p:cNvSpPr>
          <p:nvPr>
            <p:ph type="sldImg"/>
          </p:nvPr>
        </p:nvSpPr>
        <p:spPr>
          <a:xfrm>
            <a:off x="1249363" y="1279525"/>
            <a:ext cx="4605337" cy="3454400"/>
          </a:xfrm>
          <a:ln>
            <a:miter/>
          </a:ln>
        </p:spPr>
      </p:sp>
      <p:sp>
        <p:nvSpPr>
          <p:cNvPr id="52226"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TextEdit="1"/>
          </p:cNvSpPr>
          <p:nvPr>
            <p:ph type="sldImg"/>
          </p:nvPr>
        </p:nvSpPr>
        <p:spPr>
          <a:xfrm>
            <a:off x="1249363" y="1279525"/>
            <a:ext cx="4605337" cy="3454400"/>
          </a:xfrm>
          <a:ln>
            <a:miter/>
          </a:ln>
        </p:spPr>
      </p:sp>
      <p:sp>
        <p:nvSpPr>
          <p:cNvPr id="54274"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TextEdit="1"/>
          </p:cNvSpPr>
          <p:nvPr>
            <p:ph type="sldImg"/>
          </p:nvPr>
        </p:nvSpPr>
        <p:spPr>
          <a:xfrm>
            <a:off x="1249363" y="1279525"/>
            <a:ext cx="4605337" cy="3454400"/>
          </a:xfrm>
          <a:ln>
            <a:miter/>
          </a:ln>
        </p:spPr>
      </p:sp>
      <p:sp>
        <p:nvSpPr>
          <p:cNvPr id="57346"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TextEdit="1"/>
          </p:cNvSpPr>
          <p:nvPr>
            <p:ph type="sldImg"/>
          </p:nvPr>
        </p:nvSpPr>
        <p:spPr>
          <a:xfrm>
            <a:off x="1249363" y="1279525"/>
            <a:ext cx="4605337" cy="3454400"/>
          </a:xfrm>
          <a:ln>
            <a:miter/>
          </a:ln>
        </p:spPr>
      </p:sp>
      <p:sp>
        <p:nvSpPr>
          <p:cNvPr id="59394"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幻灯片图像占位符 1"/>
          <p:cNvSpPr>
            <a:spLocks noGrp="1" noRot="1" noTextEdit="1"/>
          </p:cNvSpPr>
          <p:nvPr>
            <p:ph type="sldImg"/>
          </p:nvPr>
        </p:nvSpPr>
        <p:spPr>
          <a:xfrm>
            <a:off x="1249363" y="1279525"/>
            <a:ext cx="4605337" cy="3454400"/>
          </a:xfrm>
          <a:ln>
            <a:miter/>
          </a:ln>
        </p:spPr>
      </p:sp>
      <p:sp>
        <p:nvSpPr>
          <p:cNvPr id="151554" name="文本占位符 2"/>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TextEdit="1"/>
          </p:cNvSpPr>
          <p:nvPr>
            <p:ph type="sldImg"/>
          </p:nvPr>
        </p:nvSpPr>
        <p:spPr>
          <a:xfrm>
            <a:off x="1249363" y="1279525"/>
            <a:ext cx="4605337" cy="3454400"/>
          </a:xfrm>
          <a:ln>
            <a:miter/>
          </a:ln>
        </p:spPr>
      </p:sp>
      <p:sp>
        <p:nvSpPr>
          <p:cNvPr id="1433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TextEdit="1"/>
          </p:cNvSpPr>
          <p:nvPr>
            <p:ph type="sldImg"/>
          </p:nvPr>
        </p:nvSpPr>
        <p:spPr>
          <a:xfrm>
            <a:off x="1249363" y="1279525"/>
            <a:ext cx="4605337" cy="3454400"/>
          </a:xfrm>
          <a:ln>
            <a:miter/>
          </a:ln>
        </p:spPr>
      </p:sp>
      <p:sp>
        <p:nvSpPr>
          <p:cNvPr id="16386"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TextEdit="1"/>
          </p:cNvSpPr>
          <p:nvPr>
            <p:ph type="sldImg"/>
          </p:nvPr>
        </p:nvSpPr>
        <p:spPr>
          <a:xfrm>
            <a:off x="1249363" y="1279525"/>
            <a:ext cx="4605337" cy="3454400"/>
          </a:xfrm>
          <a:ln>
            <a:miter/>
          </a:ln>
        </p:spPr>
      </p:sp>
      <p:sp>
        <p:nvSpPr>
          <p:cNvPr id="18434"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TextEdit="1"/>
          </p:cNvSpPr>
          <p:nvPr>
            <p:ph type="sldImg"/>
          </p:nvPr>
        </p:nvSpPr>
        <p:spPr>
          <a:xfrm>
            <a:off x="1249363" y="1279525"/>
            <a:ext cx="4605337" cy="3454400"/>
          </a:xfrm>
          <a:ln>
            <a:miter/>
          </a:ln>
        </p:spPr>
      </p:sp>
      <p:sp>
        <p:nvSpPr>
          <p:cNvPr id="20482"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TextEdit="1"/>
          </p:cNvSpPr>
          <p:nvPr>
            <p:ph type="sldImg"/>
          </p:nvPr>
        </p:nvSpPr>
        <p:spPr>
          <a:xfrm>
            <a:off x="1249363" y="1279525"/>
            <a:ext cx="4605337" cy="3454400"/>
          </a:xfrm>
          <a:ln>
            <a:miter/>
          </a:ln>
        </p:spPr>
      </p:sp>
      <p:sp>
        <p:nvSpPr>
          <p:cNvPr id="23554"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TextEdit="1"/>
          </p:cNvSpPr>
          <p:nvPr>
            <p:ph type="sldImg"/>
          </p:nvPr>
        </p:nvSpPr>
        <p:spPr>
          <a:xfrm>
            <a:off x="1249363" y="1279525"/>
            <a:ext cx="4605337" cy="3454400"/>
          </a:xfrm>
          <a:ln>
            <a:miter/>
          </a:ln>
        </p:spPr>
      </p:sp>
      <p:sp>
        <p:nvSpPr>
          <p:cNvPr id="25602"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TextEdit="1"/>
          </p:cNvSpPr>
          <p:nvPr>
            <p:ph type="sldImg"/>
          </p:nvPr>
        </p:nvSpPr>
        <p:spPr>
          <a:xfrm>
            <a:off x="1249363" y="1279525"/>
            <a:ext cx="4605337" cy="3454400"/>
          </a:xfrm>
          <a:ln>
            <a:miter/>
          </a:ln>
        </p:spPr>
      </p:sp>
      <p:sp>
        <p:nvSpPr>
          <p:cNvPr id="27650"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TextEdit="1"/>
          </p:cNvSpPr>
          <p:nvPr>
            <p:ph type="sldImg"/>
          </p:nvPr>
        </p:nvSpPr>
        <p:spPr>
          <a:xfrm>
            <a:off x="1249363" y="1279525"/>
            <a:ext cx="4605337" cy="3454400"/>
          </a:xfrm>
          <a:ln>
            <a:miter/>
          </a:ln>
        </p:spPr>
      </p:sp>
      <p:sp>
        <p:nvSpPr>
          <p:cNvPr id="30722"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4" Type="http://schemas.openxmlformats.org/officeDocument/2006/relationships/theme" Target="../theme/theme6.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7.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4" Type="http://schemas.openxmlformats.org/officeDocument/2006/relationships/theme" Target="../theme/theme8.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4" Type="http://schemas.openxmlformats.org/officeDocument/2006/relationships/theme" Target="../theme/theme9.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0607C10B-1853-4768-AD1F-E3C7C2E021E9}"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205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205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307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308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410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410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5127"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5128"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6151"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6152"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717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717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819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819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820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921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922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922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9.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39.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7.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wmf"/><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3" Type="http://schemas.openxmlformats.org/officeDocument/2006/relationships/image" Target="../media/image11.wmf"/><Relationship Id="rId2" Type="http://schemas.openxmlformats.org/officeDocument/2006/relationships/oleObject" Target="../embeddings/oleObject4.bin"/><Relationship Id="rId12" Type="http://schemas.openxmlformats.org/officeDocument/2006/relationships/notesSlide" Target="../notesSlides/notesSlide11.xml"/><Relationship Id="rId11" Type="http://schemas.openxmlformats.org/officeDocument/2006/relationships/vmlDrawing" Target="../drawings/vmlDrawing3.vml"/><Relationship Id="rId10" Type="http://schemas.openxmlformats.org/officeDocument/2006/relationships/slideLayout" Target="../slideLayouts/slideLayout5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50.xml"/><Relationship Id="rId4" Type="http://schemas.openxmlformats.org/officeDocument/2006/relationships/image" Target="../media/image17.wmf"/><Relationship Id="rId3" Type="http://schemas.openxmlformats.org/officeDocument/2006/relationships/oleObject" Target="../embeddings/oleObject8.bin"/><Relationship Id="rId2" Type="http://schemas.openxmlformats.org/officeDocument/2006/relationships/image" Target="../media/image16.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oleObject" Target="../embeddings/oleObject11.bin"/><Relationship Id="rId7" Type="http://schemas.openxmlformats.org/officeDocument/2006/relationships/image" Target="../media/image26.wmf"/><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 Id="rId3" Type="http://schemas.openxmlformats.org/officeDocument/2006/relationships/image" Target="../media/image24.png"/><Relationship Id="rId2" Type="http://schemas.openxmlformats.org/officeDocument/2006/relationships/image" Target="../media/image23.png"/><Relationship Id="rId13" Type="http://schemas.openxmlformats.org/officeDocument/2006/relationships/vmlDrawing" Target="../drawings/vmlDrawing5.vml"/><Relationship Id="rId12" Type="http://schemas.openxmlformats.org/officeDocument/2006/relationships/slideLayout" Target="../slideLayouts/slideLayout17.xml"/><Relationship Id="rId11" Type="http://schemas.openxmlformats.org/officeDocument/2006/relationships/image" Target="../media/image28.wmf"/><Relationship Id="rId10" Type="http://schemas.openxmlformats.org/officeDocument/2006/relationships/oleObject" Target="../embeddings/oleObject12.bin"/><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29.jpeg"/></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83.xml"/><Relationship Id="rId5" Type="http://schemas.openxmlformats.org/officeDocument/2006/relationships/image" Target="../media/image31.wmf"/><Relationship Id="rId4" Type="http://schemas.openxmlformats.org/officeDocument/2006/relationships/oleObject" Target="../embeddings/oleObject14.bin"/><Relationship Id="rId3" Type="http://schemas.openxmlformats.org/officeDocument/2006/relationships/image" Target="../media/image30.wmf"/><Relationship Id="rId2" Type="http://schemas.openxmlformats.org/officeDocument/2006/relationships/oleObject" Target="../embeddings/oleObject13.bin"/><Relationship Id="rId1" Type="http://schemas.openxmlformats.org/officeDocument/2006/relationships/image" Target="../media/image2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7.xml"/><Relationship Id="rId4" Type="http://schemas.openxmlformats.org/officeDocument/2006/relationships/image" Target="../media/image36.wmf"/><Relationship Id="rId3" Type="http://schemas.openxmlformats.org/officeDocument/2006/relationships/oleObject" Target="../embeddings/oleObject16.bin"/><Relationship Id="rId2" Type="http://schemas.openxmlformats.org/officeDocument/2006/relationships/image" Target="../media/image35.wmf"/><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4.xml"/><Relationship Id="rId11" Type="http://schemas.openxmlformats.org/officeDocument/2006/relationships/slideLayout" Target="../slideLayouts/slideLayout94.xml"/><Relationship Id="rId10" Type="http://schemas.microsoft.com/office/2007/relationships/diagramDrawing" Target="../diagrams/drawing2.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image" Target="../media/image42.png"/><Relationship Id="rId1" Type="http://schemas.openxmlformats.org/officeDocument/2006/relationships/image" Target="../media/image41.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5" descr="7校徽"/>
          <p:cNvPicPr>
            <a:picLocks noChangeAspect="1"/>
          </p:cNvPicPr>
          <p:nvPr/>
        </p:nvPicPr>
        <p:blipFill>
          <a:blip r:embed="rId1">
            <a:clrChange>
              <a:clrFrom>
                <a:srgbClr val="FFFFFF"/>
              </a:clrFrom>
              <a:clrTo>
                <a:srgbClr val="FFFFFF">
                  <a:alpha val="0"/>
                </a:srgbClr>
              </a:clrTo>
            </a:clrChange>
          </a:blip>
          <a:stretch>
            <a:fillRect/>
          </a:stretch>
        </p:blipFill>
        <p:spPr>
          <a:xfrm>
            <a:off x="0" y="1588"/>
            <a:ext cx="2193925" cy="695325"/>
          </a:xfrm>
          <a:prstGeom prst="rect">
            <a:avLst/>
          </a:prstGeom>
          <a:noFill/>
          <a:ln w="9525">
            <a:noFill/>
          </a:ln>
        </p:spPr>
      </p:pic>
      <p:pic>
        <p:nvPicPr>
          <p:cNvPr id="11266" name="Picture 5" descr="学校大门"/>
          <p:cNvPicPr>
            <a:picLocks noChangeAspect="1"/>
          </p:cNvPicPr>
          <p:nvPr/>
        </p:nvPicPr>
        <p:blipFill>
          <a:blip r:embed="rId2"/>
          <a:srcRect b="39082"/>
          <a:stretch>
            <a:fillRect/>
          </a:stretch>
        </p:blipFill>
        <p:spPr>
          <a:xfrm>
            <a:off x="0" y="5024438"/>
            <a:ext cx="9144000" cy="1833562"/>
          </a:xfrm>
          <a:prstGeom prst="rect">
            <a:avLst/>
          </a:prstGeom>
          <a:noFill/>
          <a:ln w="9525">
            <a:noFill/>
          </a:ln>
        </p:spPr>
      </p:pic>
      <p:sp>
        <p:nvSpPr>
          <p:cNvPr id="3076" name="Rectangle 3"/>
          <p:cNvSpPr/>
          <p:nvPr/>
        </p:nvSpPr>
        <p:spPr>
          <a:xfrm>
            <a:off x="12700" y="1973263"/>
            <a:ext cx="9144000" cy="1943100"/>
          </a:xfrm>
          <a:prstGeom prst="rect">
            <a:avLst/>
          </a:prstGeom>
          <a:noFill/>
          <a:ln w="9525">
            <a:noFill/>
          </a:ln>
          <a:effectLst>
            <a:outerShdw dist="35921" dir="2699999" algn="ctr" rotWithShape="0">
              <a:srgbClr val="FFFF66"/>
            </a:outerShdw>
          </a:effectLst>
        </p:spPr>
        <p:txBody>
          <a:bodyPr/>
          <a:lstStyle/>
          <a:p>
            <a:pPr marL="0" marR="0" lvl="0" indent="0" algn="ctr" defTabSz="914400" rtl="0" eaLnBrk="1" fontAlgn="auto" latinLnBrk="0" hangingPunct="1">
              <a:lnSpc>
                <a:spcPct val="15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第</a:t>
            </a:r>
            <a:r>
              <a:rPr kumimoji="0" 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7</a:t>
            </a:r>
            <a:r>
              <a:rPr kumimoji="0" lang="zh-CN"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讲</a:t>
            </a:r>
            <a:r>
              <a:rPr kumimoji="0" lang="zh-CN" alt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 学习性能评价</a:t>
            </a:r>
            <a:endParaRPr kumimoji="0" lang="zh-CN" altLang="en-US" sz="40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0"/>
            <a:ext cx="6408420" cy="1076325"/>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机器学习的训练集和测试集</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567872" y="1268059"/>
            <a:ext cx="8282211" cy="1615827"/>
          </a:xfrm>
          <a:prstGeom prst="rect">
            <a:avLst/>
          </a:prstGeom>
          <a:noFill/>
          <a:ln w="9525">
            <a:noFill/>
          </a:ln>
        </p:spPr>
        <p:txBody>
          <a:bodyPr>
            <a:spAutoFit/>
          </a:bodyPr>
          <a:lstStyle/>
          <a:p>
            <a:pPr marL="342900" marR="0" indent="-342900" defTabSz="914400">
              <a:lnSpc>
                <a:spcPct val="150000"/>
              </a:lnSpc>
              <a:buClrTx/>
              <a:buSzPct val="80000"/>
              <a:buFont typeface="Wingdings" panose="05000000000000000000" pitchFamily="2" charset="2"/>
              <a:buChar char="Ø"/>
              <a:defRPr/>
            </a:pPr>
            <a:r>
              <a:rPr kumimoji="0" lang="zh-CN" altLang="en-US" sz="22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训练集：</a:t>
            </a:r>
            <a:r>
              <a:rPr kumimoji="0" lang="zh-CN" altLang="en-US"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学习算法的输入样本，用于训练学习模型。</a:t>
            </a:r>
            <a:endParaRPr kumimoji="0" lang="en-US" altLang="zh-CN"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Pct val="80000"/>
              <a:buFont typeface="Wingdings" panose="05000000000000000000" pitchFamily="2" charset="2"/>
              <a:buChar char="Ø"/>
              <a:defRPr/>
            </a:pPr>
            <a:r>
              <a:rPr kumimoji="0" lang="zh-CN" altLang="en-US" sz="22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测试集：</a:t>
            </a:r>
            <a:r>
              <a:rPr kumimoji="0" lang="zh-CN" altLang="en-US"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训练后的学习模型的输入，用于评价学习模型的性能。</a:t>
            </a:r>
            <a:endParaRPr kumimoji="0" lang="en-US" altLang="zh-CN"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Pct val="80000"/>
              <a:buFont typeface="Wingdings" panose="05000000000000000000" pitchFamily="2" charset="2"/>
              <a:buChar char="Ø"/>
              <a:defRPr/>
            </a:pPr>
            <a:r>
              <a:rPr kumimoji="0" lang="zh-CN" altLang="en-US"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通常将样本数据集划分为训练集和测试集</a:t>
            </a:r>
            <a:endParaRPr kumimoji="0" lang="zh-CN" altLang="en-US" sz="2200" kern="1200" cap="none" spc="0" normalizeH="0" baseline="0" noProof="1">
              <a:solidFill>
                <a:schemeClr val="tx2"/>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训练集与测试集</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271913" y="641262"/>
            <a:ext cx="5497516" cy="738656"/>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机器学习的训练集与测试集</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圆角矩形标注 8"/>
          <p:cNvSpPr/>
          <p:nvPr/>
        </p:nvSpPr>
        <p:spPr>
          <a:xfrm>
            <a:off x="5997575" y="0"/>
            <a:ext cx="2220913" cy="1044575"/>
          </a:xfrm>
          <a:prstGeom prst="wedgeRoundRectCallout">
            <a:avLst>
              <a:gd name="adj1" fmla="val -126731"/>
              <a:gd name="adj2" fmla="val -3091"/>
              <a:gd name="adj3" fmla="val 16667"/>
            </a:avLst>
          </a:prstGeom>
          <a:solidFill>
            <a:schemeClr val="accent5">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性能评价都是基于测试集的</a:t>
            </a:r>
            <a:endPar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pic>
        <p:nvPicPr>
          <p:cNvPr id="29702" name="Picture 2" descr="划分训练集和测试集的工作流程"/>
          <p:cNvPicPr>
            <a:picLocks noChangeAspect="1"/>
          </p:cNvPicPr>
          <p:nvPr/>
        </p:nvPicPr>
        <p:blipFill>
          <a:blip r:embed="rId1"/>
          <a:stretch>
            <a:fillRect/>
          </a:stretch>
        </p:blipFill>
        <p:spPr>
          <a:xfrm>
            <a:off x="1973263" y="2906713"/>
            <a:ext cx="1987550" cy="3810000"/>
          </a:xfrm>
          <a:prstGeom prst="rect">
            <a:avLst/>
          </a:prstGeom>
          <a:noFill/>
          <a:ln w="9525">
            <a:noFill/>
          </a:ln>
        </p:spPr>
      </p:pic>
      <p:pic>
        <p:nvPicPr>
          <p:cNvPr id="29703" name="Picture 4" descr="引入了验证集的工作流程"/>
          <p:cNvPicPr>
            <a:picLocks noChangeAspect="1"/>
          </p:cNvPicPr>
          <p:nvPr/>
        </p:nvPicPr>
        <p:blipFill>
          <a:blip r:embed="rId2"/>
          <a:stretch>
            <a:fillRect/>
          </a:stretch>
        </p:blipFill>
        <p:spPr>
          <a:xfrm>
            <a:off x="4992688" y="2830513"/>
            <a:ext cx="3294062" cy="3886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charRg st="0" end="13"/>
                                            </p:txEl>
                                          </p:spTgt>
                                        </p:tgtEl>
                                        <p:attrNameLst>
                                          <p:attrName>style.visibility</p:attrName>
                                        </p:attrNameLst>
                                      </p:cBhvr>
                                      <p:to>
                                        <p:strVal val="visible"/>
                                      </p:to>
                                    </p:set>
                                    <p:animEffect transition="in" filter="fade">
                                      <p:cBhvr>
                                        <p:cTn id="10" dur="2000"/>
                                        <p:tgtEl>
                                          <p:spTgt spid="9">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训练集与测试集</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圆角矩形标注 8"/>
          <p:cNvSpPr/>
          <p:nvPr/>
        </p:nvSpPr>
        <p:spPr>
          <a:xfrm>
            <a:off x="5997575" y="0"/>
            <a:ext cx="2220913" cy="1044575"/>
          </a:xfrm>
          <a:prstGeom prst="wedgeRoundRectCallout">
            <a:avLst>
              <a:gd name="adj1" fmla="val -126731"/>
              <a:gd name="adj2" fmla="val -3091"/>
              <a:gd name="adj3" fmla="val 16667"/>
            </a:avLst>
          </a:prstGeom>
          <a:solidFill>
            <a:schemeClr val="accent5">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性能评价都是基于测试集的</a:t>
            </a:r>
            <a:endPar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49554" y="1377950"/>
            <a:ext cx="8644890" cy="1476375"/>
          </a:xfrm>
          <a:prstGeom prst="rect">
            <a:avLst/>
          </a:prstGeom>
          <a:ln w="19050">
            <a:solidFill>
              <a:srgbClr val="C00000"/>
            </a:solidFill>
          </a:ln>
          <a:effectLst>
            <a:glow rad="63500">
              <a:schemeClr val="accent2">
                <a:satMod val="175000"/>
                <a:alpha val="40000"/>
              </a:schemeClr>
            </a:glow>
          </a:effectLst>
        </p:spPr>
        <p:txBody>
          <a:bodyPr wrap="square">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对于训练集，训练集的规模越大，训练的模型的学习效果就越好。对于测试集，测试集的规模越大，对于评估指标的信息就越充足。通常，测试集与训练集的比例在</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或者</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8</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。但这个比例仅仅提供参考。 </a:t>
            </a:r>
            <a:endPar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432435" y="732790"/>
            <a:ext cx="3573780" cy="645160"/>
          </a:xfrm>
          <a:prstGeom prst="rect">
            <a:avLst/>
          </a:prstGeom>
          <a:noFill/>
        </p:spPr>
        <p:txBody>
          <a:bodyPr wrap="none" rtlCol="0" anchor="t">
            <a:spAutoFit/>
          </a:bodyPr>
          <a:p>
            <a:pPr marL="342900" marR="0" indent="-342900" defTabSz="914400">
              <a:lnSpc>
                <a:spcPct val="150000"/>
              </a:lnSpc>
              <a:buClrTx/>
              <a:buSzPct val="80000"/>
              <a:buFont typeface="Wingdings" panose="05000000000000000000" pitchFamily="2" charset="2"/>
              <a:buChar char="Ø"/>
              <a:defRPr/>
            </a:pPr>
            <a:r>
              <a:rPr lang="zh-CN" altLang="en-US" sz="2400" b="1"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训练集和测试集的划分</a:t>
            </a:r>
            <a:endParaRPr lang="zh-CN" altLang="en-US" sz="2400" b="1"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49548" y="2940050"/>
            <a:ext cx="1793875" cy="3046095"/>
          </a:xfrm>
          <a:prstGeom prst="rect">
            <a:avLst/>
          </a:prstGeom>
          <a:noFill/>
        </p:spPr>
        <p:txBody>
          <a:bodyPr wrap="square" rtlCol="0" anchor="t">
            <a:spAutoFit/>
          </a:bodyPr>
          <a:p>
            <a:r>
              <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留出法</a:t>
            </a:r>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r>
              <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交叉验证法</a:t>
            </a:r>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r>
              <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自助法</a:t>
            </a:r>
            <a:endParaRPr lang="zh-CN" altLang="en-US"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1751" name="文本框 99"/>
          <p:cNvSpPr txBox="1"/>
          <p:nvPr/>
        </p:nvSpPr>
        <p:spPr>
          <a:xfrm>
            <a:off x="1878013" y="4468813"/>
            <a:ext cx="6735762" cy="1014412"/>
          </a:xfrm>
          <a:prstGeom prst="rect">
            <a:avLst/>
          </a:prstGeom>
          <a:noFill/>
          <a:ln w="9525">
            <a:noFill/>
          </a:ln>
        </p:spPr>
        <p:txBody>
          <a:bodyPr wrap="square" anchor="t" anchorCtr="0">
            <a:spAutoFit/>
          </a:bodyPr>
          <a:p>
            <a:pPr>
              <a:lnSpc>
                <a:spcPct val="150000"/>
              </a:lnSpc>
            </a:pPr>
            <a:r>
              <a:rPr lang="zh-CN" altLang="zh-CN" sz="2000">
                <a:latin typeface="微软雅黑" panose="020B0503020204020204" pitchFamily="34" charset="-122"/>
                <a:ea typeface="微软雅黑" panose="020B0503020204020204" pitchFamily="34" charset="-122"/>
              </a:rPr>
              <a:t>将数据集划分为k个大小相似的互斥子集，每次用k-1个子集作为训练集，余下的用作测试集，称为“k折交叉验证”</a:t>
            </a:r>
            <a:endParaRPr lang="zh-CN" altLang="en-US" sz="2000">
              <a:latin typeface="微软雅黑" panose="020B0503020204020204" pitchFamily="34" charset="-122"/>
              <a:ea typeface="微软雅黑" panose="020B0503020204020204" pitchFamily="34" charset="-122"/>
            </a:endParaRPr>
          </a:p>
        </p:txBody>
      </p:sp>
      <p:sp>
        <p:nvSpPr>
          <p:cNvPr id="31752" name="文本框 6"/>
          <p:cNvSpPr txBox="1"/>
          <p:nvPr/>
        </p:nvSpPr>
        <p:spPr>
          <a:xfrm>
            <a:off x="1573213" y="2940050"/>
            <a:ext cx="7319962" cy="1476375"/>
          </a:xfrm>
          <a:prstGeom prst="rect">
            <a:avLst/>
          </a:prstGeom>
          <a:noFill/>
          <a:ln w="9525">
            <a:noFill/>
          </a:ln>
        </p:spPr>
        <p:txBody>
          <a:bodyPr wrap="square" anchor="t" anchorCtr="0">
            <a:spAutoFit/>
          </a:bodyPr>
          <a:p>
            <a:pPr>
              <a:lnSpc>
                <a:spcPct val="150000"/>
              </a:lnSpc>
              <a:buSzTx/>
            </a:pPr>
            <a:r>
              <a:rPr lang="zh-CN" altLang="zh-CN" sz="2000">
                <a:latin typeface="微软雅黑" panose="020B0503020204020204" pitchFamily="34" charset="-122"/>
                <a:ea typeface="微软雅黑" panose="020B0503020204020204" pitchFamily="34" charset="-122"/>
              </a:rPr>
              <a:t>按一定比例直接将D划分为两个互斥的集合，但要保证数据分布的一致性，避免划分过程引入额外偏差。因此要采用“分层采样”的方式，保留类别比例进行采样。</a:t>
            </a:r>
            <a:endParaRPr lang="zh-CN" altLang="zh-CN" sz="2000">
              <a:latin typeface="微软雅黑" panose="020B0503020204020204" pitchFamily="34" charset="-122"/>
              <a:ea typeface="微软雅黑" panose="020B0503020204020204" pitchFamily="34" charset="-122"/>
            </a:endParaRPr>
          </a:p>
        </p:txBody>
      </p:sp>
      <p:sp>
        <p:nvSpPr>
          <p:cNvPr id="31753" name="文本框 7"/>
          <p:cNvSpPr txBox="1"/>
          <p:nvPr/>
        </p:nvSpPr>
        <p:spPr>
          <a:xfrm>
            <a:off x="1573213" y="5483225"/>
            <a:ext cx="7319962" cy="1014413"/>
          </a:xfrm>
          <a:prstGeom prst="rect">
            <a:avLst/>
          </a:prstGeom>
          <a:noFill/>
          <a:ln w="9525">
            <a:noFill/>
          </a:ln>
        </p:spPr>
        <p:txBody>
          <a:bodyPr wrap="square" anchor="t" anchorCtr="0">
            <a:spAutoFit/>
          </a:bodyPr>
          <a:p>
            <a:pPr>
              <a:lnSpc>
                <a:spcPct val="150000"/>
              </a:lnSpc>
              <a:buSzTx/>
            </a:pPr>
            <a:r>
              <a:rPr lang="zh-CN" altLang="zh-CN" sz="2000">
                <a:latin typeface="微软雅黑" panose="020B0503020204020204" pitchFamily="34" charset="-122"/>
                <a:ea typeface="微软雅黑" panose="020B0503020204020204" pitchFamily="34" charset="-122"/>
              </a:rPr>
              <a:t>每次又放回的从具有m个元素的数据集D中取出m次放入训练集D’中，有大约36.8%的数据集不被采样，用来作为测试集。</a:t>
            </a:r>
            <a:endParaRPr lang="zh-CN" altLang="zh-CN" sz="2000">
              <a:latin typeface="微软雅黑" panose="020B0503020204020204" pitchFamily="34" charset="-122"/>
              <a:ea typeface="微软雅黑" panose="020B0503020204020204" pitchFamily="34" charset="-122"/>
            </a:endParaRPr>
          </a:p>
        </p:txBody>
      </p:sp>
      <p:graphicFrame>
        <p:nvGraphicFramePr>
          <p:cNvPr id="31754" name="对象 -2147482588"/>
          <p:cNvGraphicFramePr>
            <a:graphicFrameLocks noChangeAspect="1"/>
          </p:cNvGraphicFramePr>
          <p:nvPr/>
        </p:nvGraphicFramePr>
        <p:xfrm>
          <a:off x="107950" y="6294438"/>
          <a:ext cx="1770063" cy="457200"/>
        </p:xfrm>
        <a:graphic>
          <a:graphicData uri="http://schemas.openxmlformats.org/presentationml/2006/ole">
            <mc:AlternateContent xmlns:mc="http://schemas.openxmlformats.org/markup-compatibility/2006">
              <mc:Choice xmlns:v="urn:schemas-microsoft-com:vml" Requires="v">
                <p:oleObj spid="_x0000_s3076" name="" r:id="rId1" imgW="1524000" imgH="393700" progId="Equation.KSEE3">
                  <p:embed/>
                </p:oleObj>
              </mc:Choice>
              <mc:Fallback>
                <p:oleObj name="" r:id="rId1" imgW="1524000" imgH="393700" progId="Equation.KSEE3">
                  <p:embed/>
                  <p:pic>
                    <p:nvPicPr>
                      <p:cNvPr id="0" name="图片 3075"/>
                      <p:cNvPicPr/>
                      <p:nvPr/>
                    </p:nvPicPr>
                    <p:blipFill>
                      <a:blip r:embed="rId2"/>
                      <a:stretch>
                        <a:fillRect/>
                      </a:stretch>
                    </p:blipFill>
                    <p:spPr>
                      <a:xfrm>
                        <a:off x="107950" y="6294438"/>
                        <a:ext cx="1770063" cy="457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charRg st="0" end="13"/>
                                            </p:txEl>
                                          </p:spTgt>
                                        </p:tgtEl>
                                        <p:attrNameLst>
                                          <p:attrName>style.visibility</p:attrName>
                                        </p:attrNameLst>
                                      </p:cBhvr>
                                      <p:to>
                                        <p:strVal val="visible"/>
                                      </p:to>
                                    </p:set>
                                    <p:animEffect transition="in" filter="fade">
                                      <p:cBhvr>
                                        <p:cTn id="10" dur="2000"/>
                                        <p:tgtEl>
                                          <p:spTgt spid="9">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0"/>
            <a:ext cx="6408420" cy="1076325"/>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学习性能评价与目标</a:t>
            </a:r>
            <a:r>
              <a:rPr kumimoji="0" lang="en-US" altLang="zh-CN"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损失函数</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机器学习的目标</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函数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0" name="矩形 99"/>
          <p:cNvSpPr/>
          <p:nvPr/>
        </p:nvSpPr>
        <p:spPr>
          <a:xfrm>
            <a:off x="370840" y="796290"/>
            <a:ext cx="8402320" cy="2399665"/>
          </a:xfrm>
          <a:prstGeom prst="rect">
            <a:avLst/>
          </a:prstGeom>
          <a:ln w="28575" cmpd="sng">
            <a:solidFill>
              <a:schemeClr val="accent1">
                <a:shade val="50000"/>
              </a:schemeClr>
            </a:solidFill>
            <a:prstDash val="solid"/>
          </a:ln>
          <a:effectLst>
            <a:glow rad="63500">
              <a:srgbClr val="1D41D5">
                <a:alpha val="40000"/>
              </a:srgbClr>
            </a:glow>
          </a:effectLst>
        </p:spPr>
        <p:txBody>
          <a:bodyPr wrap="square">
            <a:spAutoFit/>
          </a:bodyPr>
          <a:p>
            <a:pPr lvl="0" algn="l" fontAlgn="base">
              <a:lnSpc>
                <a:spcPct val="150000"/>
              </a:lnSpc>
              <a:buClrTx/>
              <a:buSzTx/>
              <a:defRPr/>
            </a:pP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几乎所有的</a:t>
            </a:r>
            <a:r>
              <a:rPr lang="zh-CN" altLang="en-US" sz="2000"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机器学习算法</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最后都归结为求解最优化问题，以达到我们想让算法达到的目标。为了完成某一目标，需要构造出一个</a:t>
            </a:r>
            <a:r>
              <a:rPr lang="zh-CN" altLang="en-US" sz="2000"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目标函数</a:t>
            </a:r>
            <a:r>
              <a:rPr lang="zh-CN" altLang="en-US" sz="2000"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来，然后让该函数取极大值或极小值，从而得到机器学习算法的模型参数。如何构造出一个合理的目标函数，是建立机器学习算法的关键，一旦目标函数确定，接下来就是</a:t>
            </a:r>
            <a:r>
              <a:rPr lang="zh-CN" altLang="en-US" sz="2000"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求解最优化问题</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，这在数学上一般有现成的方案。</a:t>
            </a:r>
            <a:endPar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sp>
        <p:nvSpPr>
          <p:cNvPr id="34819" name="文本框 1"/>
          <p:cNvSpPr txBox="1"/>
          <p:nvPr/>
        </p:nvSpPr>
        <p:spPr>
          <a:xfrm>
            <a:off x="319088" y="3348038"/>
            <a:ext cx="8401050" cy="1476375"/>
          </a:xfrm>
          <a:prstGeom prst="rect">
            <a:avLst/>
          </a:prstGeom>
          <a:noFill/>
          <a:ln w="9525">
            <a:noFill/>
          </a:ln>
        </p:spPr>
        <p:txBody>
          <a:bodyPr wrap="square" anchor="t" anchorCtr="0">
            <a:spAutoFit/>
          </a:bodyPr>
          <a:p>
            <a:pPr>
              <a:lnSpc>
                <a:spcPct val="150000"/>
              </a:lnSpc>
            </a:pPr>
            <a:r>
              <a:rPr lang="zh-CN" altLang="zh-CN" sz="2000" b="1">
                <a:solidFill>
                  <a:srgbClr val="1D41D5"/>
                </a:solidFill>
                <a:latin typeface="微软雅黑" panose="020B0503020204020204" pitchFamily="34" charset="-122"/>
                <a:ea typeface="微软雅黑" panose="020B0503020204020204" pitchFamily="34" charset="-122"/>
              </a:rPr>
              <a:t>有监督学习的目标函数为</a:t>
            </a:r>
            <a:r>
              <a:rPr lang="en-US" altLang="zh-CN" sz="2000" b="1">
                <a:solidFill>
                  <a:srgbClr val="1D41D5"/>
                </a:solidFill>
                <a:latin typeface="微软雅黑" panose="020B0503020204020204" pitchFamily="34" charset="-122"/>
                <a:ea typeface="微软雅黑" panose="020B0503020204020204" pitchFamily="34" charset="-122"/>
              </a:rPr>
              <a:t>“</a:t>
            </a:r>
            <a:r>
              <a:rPr lang="zh-CN" altLang="zh-CN" sz="2000" b="1">
                <a:solidFill>
                  <a:srgbClr val="1D41D5"/>
                </a:solidFill>
                <a:latin typeface="微软雅黑" panose="020B0503020204020204" pitchFamily="34" charset="-122"/>
                <a:ea typeface="微软雅黑" panose="020B0503020204020204" pitchFamily="34" charset="-122"/>
              </a:rPr>
              <a:t>损失函数</a:t>
            </a:r>
            <a:r>
              <a:rPr lang="en-US" altLang="zh-CN" sz="2000" b="1">
                <a:solidFill>
                  <a:srgbClr val="1D41D5"/>
                </a:solidFill>
                <a:latin typeface="微软雅黑" panose="020B0503020204020204" pitchFamily="34" charset="-122"/>
                <a:ea typeface="微软雅黑" panose="020B0503020204020204" pitchFamily="34" charset="-122"/>
              </a:rPr>
              <a:t>”</a:t>
            </a:r>
            <a:r>
              <a:rPr lang="zh-CN" altLang="zh-CN" sz="2000" b="1">
                <a:solidFill>
                  <a:srgbClr val="1D41D5"/>
                </a:solidFill>
                <a:latin typeface="微软雅黑" panose="020B0503020204020204" pitchFamily="34" charset="-122"/>
                <a:ea typeface="微软雅黑" panose="020B0503020204020204" pitchFamily="34" charset="-122"/>
              </a:rPr>
              <a:t>，它通过模型对每个训练样本</a:t>
            </a:r>
            <a:r>
              <a:rPr lang="en-US" altLang="zh-CN" sz="2000" b="1">
                <a:solidFill>
                  <a:srgbClr val="1D41D5"/>
                </a:solidFill>
                <a:latin typeface="微软雅黑" panose="020B0503020204020204" pitchFamily="34" charset="-122"/>
                <a:ea typeface="微软雅黑" panose="020B0503020204020204" pitchFamily="34" charset="-122"/>
              </a:rPr>
              <a:t>x</a:t>
            </a:r>
            <a:r>
              <a:rPr lang="zh-CN" altLang="zh-CN" sz="2000" b="1">
                <a:solidFill>
                  <a:srgbClr val="1D41D5"/>
                </a:solidFill>
                <a:latin typeface="微软雅黑" panose="020B0503020204020204" pitchFamily="34" charset="-122"/>
                <a:ea typeface="微软雅黑" panose="020B0503020204020204" pitchFamily="34" charset="-122"/>
              </a:rPr>
              <a:t>的预测值</a:t>
            </a:r>
            <a:r>
              <a:rPr lang="en-US" altLang="zh-CN" sz="2000" b="1">
                <a:solidFill>
                  <a:srgbClr val="1D41D5"/>
                </a:solidFill>
                <a:latin typeface="微软雅黑" panose="020B0503020204020204" pitchFamily="34" charset="-122"/>
                <a:ea typeface="微软雅黑" panose="020B0503020204020204" pitchFamily="34" charset="-122"/>
              </a:rPr>
              <a:t>y</a:t>
            </a:r>
            <a:r>
              <a:rPr lang="zh-CN" altLang="zh-CN" sz="2000" b="1">
                <a:solidFill>
                  <a:srgbClr val="1D41D5"/>
                </a:solidFill>
                <a:latin typeface="微软雅黑" panose="020B0503020204020204" pitchFamily="34" charset="-122"/>
                <a:ea typeface="微软雅黑" panose="020B0503020204020204" pitchFamily="34" charset="-122"/>
              </a:rPr>
              <a:t>与训练样本的真正标签值</a:t>
            </a:r>
            <a:r>
              <a:rPr lang="en-US" altLang="zh-CN" sz="2000" b="1">
                <a:solidFill>
                  <a:srgbClr val="1D41D5"/>
                </a:solidFill>
                <a:latin typeface="微软雅黑" panose="020B0503020204020204" pitchFamily="34" charset="-122"/>
                <a:ea typeface="微软雅黑" panose="020B0503020204020204" pitchFamily="34" charset="-122"/>
              </a:rPr>
              <a:t>y</a:t>
            </a:r>
            <a:r>
              <a:rPr lang="zh-CN" altLang="zh-CN" sz="2000" b="1">
                <a:solidFill>
                  <a:srgbClr val="1D41D5"/>
                </a:solidFill>
                <a:latin typeface="微软雅黑" panose="020B0503020204020204" pitchFamily="34" charset="-122"/>
                <a:ea typeface="微软雅黑" panose="020B0503020204020204" pitchFamily="34" charset="-122"/>
              </a:rPr>
              <a:t>来构造。该函数反映了映射函数的预测值与样本真实标签值之间的误差。让误差最小化，就是让损失函数最小化：</a:t>
            </a:r>
            <a:endParaRPr lang="zh-CN" altLang="en-US" sz="2000" b="1">
              <a:solidFill>
                <a:srgbClr val="1D41D5"/>
              </a:solidFill>
              <a:latin typeface="微软雅黑" panose="020B0503020204020204" pitchFamily="34" charset="-122"/>
              <a:ea typeface="微软雅黑" panose="020B0503020204020204" pitchFamily="34" charset="-122"/>
            </a:endParaRPr>
          </a:p>
        </p:txBody>
      </p:sp>
      <p:graphicFrame>
        <p:nvGraphicFramePr>
          <p:cNvPr id="34820" name="对象 2">
            <a:hlinkClick r:id="" action="ppaction://ole?verb="/>
          </p:cNvPr>
          <p:cNvGraphicFramePr>
            <a:graphicFrameLocks noChangeAspect="1"/>
          </p:cNvGraphicFramePr>
          <p:nvPr/>
        </p:nvGraphicFramePr>
        <p:xfrm>
          <a:off x="1068388" y="4962525"/>
          <a:ext cx="3368675" cy="817563"/>
        </p:xfrm>
        <a:graphic>
          <a:graphicData uri="http://schemas.openxmlformats.org/presentationml/2006/ole">
            <mc:AlternateContent xmlns:mc="http://schemas.openxmlformats.org/markup-compatibility/2006">
              <mc:Choice xmlns:v="urn:schemas-microsoft-com:vml" Requires="v">
                <p:oleObj spid="_x0000_s3077" name="" r:id="rId1" imgW="1777365" imgH="431800" progId="Equation.KSEE3">
                  <p:embed/>
                </p:oleObj>
              </mc:Choice>
              <mc:Fallback>
                <p:oleObj name="" r:id="rId1" imgW="1777365" imgH="431800" progId="Equation.KSEE3">
                  <p:embed/>
                  <p:pic>
                    <p:nvPicPr>
                      <p:cNvPr id="0" name="图片 3076"/>
                      <p:cNvPicPr/>
                      <p:nvPr/>
                    </p:nvPicPr>
                    <p:blipFill>
                      <a:blip r:embed="rId2"/>
                      <a:stretch>
                        <a:fillRect/>
                      </a:stretch>
                    </p:blipFill>
                    <p:spPr>
                      <a:xfrm>
                        <a:off x="1068388" y="4962525"/>
                        <a:ext cx="3368675" cy="817563"/>
                      </a:xfrm>
                      <a:prstGeom prst="rect">
                        <a:avLst/>
                      </a:prstGeom>
                      <a:noFill/>
                      <a:ln w="38100">
                        <a:noFill/>
                        <a:miter/>
                      </a:ln>
                    </p:spPr>
                  </p:pic>
                </p:oleObj>
              </mc:Fallback>
            </mc:AlternateContent>
          </a:graphicData>
        </a:graphic>
      </p:graphicFrame>
      <p:sp>
        <p:nvSpPr>
          <p:cNvPr id="5" name="圆角矩形 4"/>
          <p:cNvSpPr/>
          <p:nvPr/>
        </p:nvSpPr>
        <p:spPr>
          <a:xfrm>
            <a:off x="3046413" y="5140325"/>
            <a:ext cx="1390650" cy="463550"/>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6" name="直接箭头连接符 5"/>
          <p:cNvCxnSpPr>
            <a:stCxn id="5" idx="2"/>
          </p:cNvCxnSpPr>
          <p:nvPr/>
        </p:nvCxnSpPr>
        <p:spPr>
          <a:xfrm>
            <a:off x="3741738" y="5603875"/>
            <a:ext cx="214313" cy="50323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823" name="文本框 6"/>
          <p:cNvSpPr txBox="1"/>
          <p:nvPr/>
        </p:nvSpPr>
        <p:spPr>
          <a:xfrm>
            <a:off x="3303588" y="6122988"/>
            <a:ext cx="639762" cy="368300"/>
          </a:xfrm>
          <a:prstGeom prst="rect">
            <a:avLst/>
          </a:prstGeom>
          <a:noFill/>
          <a:ln w="9525">
            <a:noFill/>
          </a:ln>
        </p:spPr>
        <p:txBody>
          <a:bodyPr wrap="none" anchor="t" anchorCtr="0">
            <a:spAutoFit/>
          </a:bodyPr>
          <a:p>
            <a:r>
              <a:rPr lang="zh-CN" altLang="zh-CN">
                <a:solidFill>
                  <a:srgbClr val="C00000"/>
                </a:solidFill>
                <a:latin typeface="微软雅黑" panose="020B0503020204020204" pitchFamily="34" charset="-122"/>
                <a:ea typeface="微软雅黑" panose="020B0503020204020204" pitchFamily="34" charset="-122"/>
              </a:rPr>
              <a:t>误差</a:t>
            </a:r>
            <a:endParaRPr lang="zh-CN" altLang="zh-CN">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470150" y="5426075"/>
            <a:ext cx="323850" cy="301625"/>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9" name="直接箭头连接符 8"/>
          <p:cNvCxnSpPr>
            <a:stCxn id="8" idx="2"/>
          </p:cNvCxnSpPr>
          <p:nvPr/>
        </p:nvCxnSpPr>
        <p:spPr>
          <a:xfrm flipH="1">
            <a:off x="2295525" y="5727700"/>
            <a:ext cx="336550" cy="4333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826" name="文本框 9"/>
          <p:cNvSpPr txBox="1"/>
          <p:nvPr/>
        </p:nvSpPr>
        <p:spPr>
          <a:xfrm>
            <a:off x="1695450" y="6161088"/>
            <a:ext cx="1327150" cy="368300"/>
          </a:xfrm>
          <a:prstGeom prst="rect">
            <a:avLst/>
          </a:prstGeom>
          <a:noFill/>
          <a:ln w="9525">
            <a:noFill/>
          </a:ln>
        </p:spPr>
        <p:txBody>
          <a:bodyPr wrap="none" anchor="t" anchorCtr="0">
            <a:spAutoFit/>
          </a:bodyPr>
          <a:p>
            <a:r>
              <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rPr>
              <a:t>训练样本数</a:t>
            </a:r>
            <a:endPar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4827" name="对象 10">
            <a:hlinkClick r:id="" action="ppaction://ole?verb="/>
          </p:cNvPr>
          <p:cNvGraphicFramePr>
            <a:graphicFrameLocks noChangeAspect="1"/>
          </p:cNvGraphicFramePr>
          <p:nvPr/>
        </p:nvGraphicFramePr>
        <p:xfrm>
          <a:off x="4878388" y="4978400"/>
          <a:ext cx="3297237" cy="819150"/>
        </p:xfrm>
        <a:graphic>
          <a:graphicData uri="http://schemas.openxmlformats.org/presentationml/2006/ole">
            <mc:AlternateContent xmlns:mc="http://schemas.openxmlformats.org/markup-compatibility/2006">
              <mc:Choice xmlns:v="urn:schemas-microsoft-com:vml" Requires="v">
                <p:oleObj spid="_x0000_s3078" name="" r:id="rId3" imgW="1739900" imgH="431800" progId="Equation.KSEE3">
                  <p:embed/>
                </p:oleObj>
              </mc:Choice>
              <mc:Fallback>
                <p:oleObj name="" r:id="rId3" imgW="1739900" imgH="431800" progId="Equation.KSEE3">
                  <p:embed/>
                  <p:pic>
                    <p:nvPicPr>
                      <p:cNvPr id="0" name="图片 3077"/>
                      <p:cNvPicPr/>
                      <p:nvPr/>
                    </p:nvPicPr>
                    <p:blipFill>
                      <a:blip r:embed="rId4"/>
                      <a:stretch>
                        <a:fillRect/>
                      </a:stretch>
                    </p:blipFill>
                    <p:spPr>
                      <a:xfrm>
                        <a:off x="4878388" y="4978400"/>
                        <a:ext cx="3297237" cy="819150"/>
                      </a:xfrm>
                      <a:prstGeom prst="rect">
                        <a:avLst/>
                      </a:prstGeom>
                      <a:noFill/>
                      <a:ln w="38100">
                        <a:noFill/>
                        <a:miter/>
                      </a:ln>
                    </p:spPr>
                  </p:pic>
                </p:oleObj>
              </mc:Fallback>
            </mc:AlternateContent>
          </a:graphicData>
        </a:graphic>
      </p:graphicFrame>
      <p:sp>
        <p:nvSpPr>
          <p:cNvPr id="12" name="圆角矩形 11"/>
          <p:cNvSpPr/>
          <p:nvPr/>
        </p:nvSpPr>
        <p:spPr>
          <a:xfrm>
            <a:off x="6886575" y="5173663"/>
            <a:ext cx="1233488" cy="461963"/>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3" name="直接箭头连接符 12"/>
          <p:cNvCxnSpPr>
            <a:stCxn id="12" idx="2"/>
          </p:cNvCxnSpPr>
          <p:nvPr/>
        </p:nvCxnSpPr>
        <p:spPr>
          <a:xfrm>
            <a:off x="7504113" y="5635625"/>
            <a:ext cx="214313" cy="50482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830" name="文本框 13"/>
          <p:cNvSpPr txBox="1"/>
          <p:nvPr/>
        </p:nvSpPr>
        <p:spPr>
          <a:xfrm>
            <a:off x="7243763" y="6140450"/>
            <a:ext cx="1096962" cy="368300"/>
          </a:xfrm>
          <a:prstGeom prst="rect">
            <a:avLst/>
          </a:prstGeom>
          <a:noFill/>
          <a:ln w="9525">
            <a:noFill/>
          </a:ln>
        </p:spPr>
        <p:txBody>
          <a:bodyPr wrap="none" anchor="t" anchorCtr="0">
            <a:spAutoFit/>
          </a:bodyPr>
          <a:p>
            <a:r>
              <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rPr>
              <a:t>似然函数</a:t>
            </a:r>
            <a:endPar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圆角矩形 14"/>
          <p:cNvSpPr/>
          <p:nvPr/>
        </p:nvSpPr>
        <p:spPr>
          <a:xfrm>
            <a:off x="6243638" y="5441950"/>
            <a:ext cx="323850" cy="301625"/>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6" name="直接箭头连接符 15"/>
          <p:cNvCxnSpPr>
            <a:stCxn id="15" idx="2"/>
          </p:cNvCxnSpPr>
          <p:nvPr/>
        </p:nvCxnSpPr>
        <p:spPr>
          <a:xfrm flipH="1">
            <a:off x="6069013" y="5743575"/>
            <a:ext cx="336550" cy="43497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833" name="文本框 16"/>
          <p:cNvSpPr txBox="1"/>
          <p:nvPr/>
        </p:nvSpPr>
        <p:spPr>
          <a:xfrm>
            <a:off x="5470525" y="6178550"/>
            <a:ext cx="1325563" cy="368300"/>
          </a:xfrm>
          <a:prstGeom prst="rect">
            <a:avLst/>
          </a:prstGeom>
          <a:noFill/>
          <a:ln w="9525">
            <a:noFill/>
          </a:ln>
        </p:spPr>
        <p:txBody>
          <a:bodyPr wrap="none" anchor="t" anchorCtr="0">
            <a:spAutoFit/>
          </a:bodyPr>
          <a:p>
            <a:r>
              <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rPr>
              <a:t>训练样本数</a:t>
            </a:r>
            <a:endParaRPr lang="zh-CN" altLang="zh-CN">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矩形 99"/>
          <p:cNvSpPr/>
          <p:nvPr/>
        </p:nvSpPr>
        <p:spPr>
          <a:xfrm>
            <a:off x="370840" y="796290"/>
            <a:ext cx="8402320" cy="2861310"/>
          </a:xfrm>
          <a:prstGeom prst="rect">
            <a:avLst/>
          </a:prstGeom>
          <a:ln w="28575" cmpd="sng">
            <a:solidFill>
              <a:schemeClr val="accent1">
                <a:shade val="50000"/>
              </a:schemeClr>
            </a:solidFill>
            <a:prstDash val="solid"/>
          </a:ln>
          <a:effectLst>
            <a:glow rad="63500">
              <a:srgbClr val="1D41D5">
                <a:alpha val="40000"/>
              </a:srgbClr>
            </a:glow>
          </a:effectLst>
        </p:spPr>
        <p:txBody>
          <a:bodyPr wrap="square">
            <a:spAutoFit/>
          </a:bodyPr>
          <a:p>
            <a:pPr lvl="0" algn="l" fontAlgn="base">
              <a:lnSpc>
                <a:spcPct val="150000"/>
              </a:lnSpc>
              <a:buClrTx/>
              <a:buSzTx/>
              <a:defRPr/>
            </a:pP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在机器学习中，决策模型的</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应用</a:t>
            </a:r>
            <a:r>
              <a:rPr lang="zh-CN" altLang="en-US" sz="2000" u="sng"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性能评价</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应该是模型训练的</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最终目标</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，如准确率，召回率，敏感度等等，但是</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因为这些</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性能指标常常</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不可微</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，无法作为</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优化的</a:t>
            </a:r>
            <a:r>
              <a:rPr lang="zh-CN" altLang="en-US" sz="2000" u="sng"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目标函数</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因此会设计如cross-entropy, rmse等“距离”可微函数作为机器学习的</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目标函数</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，以期待通过目标函数的优化，来获得性能</a:t>
            </a:r>
            <a:r>
              <a:rPr lang="zh-CN" altLang="en-US" sz="2000" u="sng"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优良的决策模型</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。然后，依据</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所习得的决策模型在</a:t>
            </a:r>
            <a:r>
              <a:rPr lang="zh-CN" altLang="en-US" sz="2000" u="sng"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测试数据集上的应用性能</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作为</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训练结束后</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评估本</a:t>
            </a:r>
            <a:r>
              <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次训练出的模型好坏的重要标准。</a:t>
            </a:r>
            <a:endParaRPr lang="zh-CN" altLang="en-US" sz="2000" strike="noStrike" noProof="0" dirty="0">
              <a:ln>
                <a:noFill/>
              </a:ln>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 name="圆角矩形 4"/>
          <p:cNvSpPr/>
          <p:nvPr/>
        </p:nvSpPr>
        <p:spPr>
          <a:xfrm>
            <a:off x="1460500" y="2728913"/>
            <a:ext cx="1009650" cy="463550"/>
          </a:xfrm>
          <a:prstGeom prst="roundRect">
            <a:avLst/>
          </a:prstGeom>
          <a:noFill/>
          <a:ln w="31750" cmpd="sng">
            <a:solidFill>
              <a:srgbClr val="1D41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6" name="直接箭头连接符 5"/>
          <p:cNvCxnSpPr>
            <a:stCxn id="5" idx="2"/>
          </p:cNvCxnSpPr>
          <p:nvPr/>
        </p:nvCxnSpPr>
        <p:spPr>
          <a:xfrm flipH="1">
            <a:off x="1031875" y="3192463"/>
            <a:ext cx="933450" cy="909638"/>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28676" name="文本框 9"/>
          <p:cNvSpPr txBox="1"/>
          <p:nvPr/>
        </p:nvSpPr>
        <p:spPr>
          <a:xfrm>
            <a:off x="454025" y="4157663"/>
            <a:ext cx="1841500" cy="1014412"/>
          </a:xfrm>
          <a:prstGeom prst="rect">
            <a:avLst/>
          </a:prstGeom>
          <a:noFill/>
          <a:ln w="9525">
            <a:noFill/>
          </a:ln>
        </p:spPr>
        <p:txBody>
          <a:bodyPr wrap="square" anchor="t" anchorCtr="0">
            <a:spAutoFit/>
          </a:bodyPr>
          <a:p>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决策模型中的</a:t>
            </a:r>
            <a:r>
              <a:rPr lang="zh-CN" altLang="zh-CN" sz="2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参数估计</a:t>
            </a: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是机器学习的目的</a:t>
            </a:r>
            <a:endPar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圆角矩形 1"/>
          <p:cNvSpPr/>
          <p:nvPr/>
        </p:nvSpPr>
        <p:spPr>
          <a:xfrm>
            <a:off x="3030538" y="2266950"/>
            <a:ext cx="1009650" cy="461963"/>
          </a:xfrm>
          <a:prstGeom prst="roundRect">
            <a:avLst/>
          </a:prstGeom>
          <a:noFill/>
          <a:ln w="31750" cmpd="sng">
            <a:solidFill>
              <a:srgbClr val="1D41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3" name="直接箭头连接符 2"/>
          <p:cNvCxnSpPr>
            <a:stCxn id="2" idx="2"/>
            <a:endCxn id="28679" idx="0"/>
          </p:cNvCxnSpPr>
          <p:nvPr/>
        </p:nvCxnSpPr>
        <p:spPr>
          <a:xfrm>
            <a:off x="3535363" y="2728913"/>
            <a:ext cx="350838" cy="1504950"/>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28679" name="文本框 9"/>
          <p:cNvSpPr txBox="1"/>
          <p:nvPr/>
        </p:nvSpPr>
        <p:spPr>
          <a:xfrm>
            <a:off x="2841625" y="4233863"/>
            <a:ext cx="2085975" cy="1322387"/>
          </a:xfrm>
          <a:prstGeom prst="rect">
            <a:avLst/>
          </a:prstGeom>
          <a:noFill/>
          <a:ln w="9525">
            <a:noFill/>
          </a:ln>
        </p:spPr>
        <p:txBody>
          <a:bodyPr wrap="square" anchor="t" anchorCtr="0">
            <a:spAutoFit/>
          </a:bodyPr>
          <a:p>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以</a:t>
            </a:r>
            <a:r>
              <a:rPr lang="zh-CN" altLang="zh-CN" sz="2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训练数据集</a:t>
            </a: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为依据，通过</a:t>
            </a:r>
            <a:r>
              <a:rPr lang="zh-CN" altLang="zh-CN" sz="2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目标函数</a:t>
            </a: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的优化，来获取模型参数</a:t>
            </a:r>
            <a:endPar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圆角矩形 6"/>
          <p:cNvSpPr/>
          <p:nvPr/>
        </p:nvSpPr>
        <p:spPr>
          <a:xfrm>
            <a:off x="6292850" y="2728913"/>
            <a:ext cx="1333500" cy="463550"/>
          </a:xfrm>
          <a:prstGeom prst="roundRect">
            <a:avLst/>
          </a:prstGeom>
          <a:noFill/>
          <a:ln w="31750" cmpd="sng">
            <a:solidFill>
              <a:srgbClr val="1D41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0" name="直接箭头连接符 9"/>
          <p:cNvCxnSpPr>
            <a:stCxn id="7" idx="2"/>
            <a:endCxn id="28682" idx="0"/>
          </p:cNvCxnSpPr>
          <p:nvPr/>
        </p:nvCxnSpPr>
        <p:spPr>
          <a:xfrm>
            <a:off x="6959600" y="3192463"/>
            <a:ext cx="519113" cy="1285875"/>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28682" name="文本框 9"/>
          <p:cNvSpPr txBox="1"/>
          <p:nvPr/>
        </p:nvSpPr>
        <p:spPr>
          <a:xfrm>
            <a:off x="6292850" y="4478338"/>
            <a:ext cx="2371725" cy="1322387"/>
          </a:xfrm>
          <a:prstGeom prst="rect">
            <a:avLst/>
          </a:prstGeom>
          <a:noFill/>
          <a:ln w="9525">
            <a:noFill/>
          </a:ln>
        </p:spPr>
        <p:txBody>
          <a:bodyPr wrap="square" anchor="t" anchorCtr="0">
            <a:spAutoFit/>
          </a:bodyPr>
          <a:p>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依据所习得的决策模型在</a:t>
            </a:r>
            <a:r>
              <a:rPr lang="zh-CN" altLang="zh-CN" sz="2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测试数据集</a:t>
            </a: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上的</a:t>
            </a:r>
            <a:r>
              <a:rPr lang="zh-CN" altLang="zh-CN" sz="2000">
                <a:solidFill>
                  <a:srgbClr val="FF0000"/>
                </a:solidFill>
                <a:latin typeface="微软雅黑" panose="020B0503020204020204" pitchFamily="34" charset="-122"/>
                <a:ea typeface="微软雅黑" panose="020B0503020204020204" pitchFamily="34" charset="-122"/>
                <a:sym typeface="宋体" panose="02010600030101010101" pitchFamily="2" charset="-122"/>
              </a:rPr>
              <a:t>性能指标</a:t>
            </a: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来评估学习性能</a:t>
            </a:r>
            <a:endPar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矩形 13"/>
          <p:cNvSpPr/>
          <p:nvPr/>
        </p:nvSpPr>
        <p:spPr>
          <a:xfrm>
            <a:off x="249555" y="5671820"/>
            <a:ext cx="2045970" cy="398780"/>
          </a:xfrm>
          <a:prstGeom prst="rect">
            <a:avLst/>
          </a:prstGeom>
          <a:ln w="19050">
            <a:solidFill>
              <a:srgbClr val="C00000"/>
            </a:solidFill>
          </a:ln>
          <a:effectLst>
            <a:glow rad="63500">
              <a:schemeClr val="accent2">
                <a:satMod val="175000"/>
                <a:alpha val="40000"/>
              </a:schemeClr>
            </a:glow>
          </a:effectLst>
        </p:spPr>
        <p:txBody>
          <a:bodyPr wrap="square">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训练集与测试集</a:t>
            </a:r>
            <a:endPar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2470150" y="5902960"/>
            <a:ext cx="2595880" cy="398780"/>
          </a:xfrm>
          <a:prstGeom prst="rect">
            <a:avLst/>
          </a:prstGeom>
          <a:ln w="19050">
            <a:solidFill>
              <a:srgbClr val="C00000"/>
            </a:solidFill>
          </a:ln>
          <a:effectLst>
            <a:glow rad="63500">
              <a:schemeClr val="accent2">
                <a:satMod val="175000"/>
                <a:alpha val="40000"/>
              </a:schemeClr>
            </a:glow>
          </a:effectLst>
        </p:spPr>
        <p:txBody>
          <a:bodyPr wrap="square">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目标函数与性能指标</a:t>
            </a:r>
            <a:endPar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5450840" y="6070600"/>
            <a:ext cx="2683510" cy="398780"/>
          </a:xfrm>
          <a:prstGeom prst="rect">
            <a:avLst/>
          </a:prstGeom>
          <a:ln w="19050">
            <a:solidFill>
              <a:srgbClr val="C00000"/>
            </a:solidFill>
          </a:ln>
          <a:effectLst>
            <a:glow rad="63500">
              <a:schemeClr val="accent2">
                <a:satMod val="175000"/>
                <a:alpha val="40000"/>
              </a:schemeClr>
            </a:glow>
          </a:effectLst>
        </p:spPr>
        <p:txBody>
          <a:bodyPr wrap="square">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训练性能与测试性能</a:t>
            </a:r>
            <a:endPar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机器学习的目标</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函数</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1000" fill="hold"/>
                                        <p:tgtEl>
                                          <p:spTgt spid="17"/>
                                        </p:tgtEl>
                                        <p:attrNameLst>
                                          <p:attrName>ppt_w</p:attrName>
                                        </p:attrNameLst>
                                      </p:cBhvr>
                                      <p:tavLst>
                                        <p:tav tm="0">
                                          <p:val>
                                            <p:strVal val="#ppt_w*0.70"/>
                                          </p:val>
                                        </p:tav>
                                        <p:tav tm="100000">
                                          <p:val>
                                            <p:strVal val="#ppt_w"/>
                                          </p:val>
                                        </p:tav>
                                      </p:tavLst>
                                    </p:anim>
                                    <p:anim calcmode="lin" valueType="num">
                                      <p:cBhvr>
                                        <p:cTn id="37" dur="1000" fill="hold"/>
                                        <p:tgtEl>
                                          <p:spTgt spid="17"/>
                                        </p:tgtEl>
                                        <p:attrNameLst>
                                          <p:attrName>ppt_h</p:attrName>
                                        </p:attrNameLst>
                                      </p:cBhvr>
                                      <p:tavLst>
                                        <p:tav tm="0">
                                          <p:val>
                                            <p:strVal val="#ppt_h"/>
                                          </p:val>
                                        </p:tav>
                                        <p:tav tm="100000">
                                          <p:val>
                                            <p:strVal val="#ppt_h"/>
                                          </p:val>
                                        </p:tav>
                                      </p:tavLst>
                                    </p:anim>
                                    <p:animEffect transition="in" filter="fade">
                                      <p:cBhvr>
                                        <p:cTn id="38" dur="1000"/>
                                        <p:tgtEl>
                                          <p:spTgt spid="17"/>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1000" fill="hold"/>
                                        <p:tgtEl>
                                          <p:spTgt spid="18"/>
                                        </p:tgtEl>
                                        <p:attrNameLst>
                                          <p:attrName>ppt_w</p:attrName>
                                        </p:attrNameLst>
                                      </p:cBhvr>
                                      <p:tavLst>
                                        <p:tav tm="0">
                                          <p:val>
                                            <p:strVal val="#ppt_w*0.70"/>
                                          </p:val>
                                        </p:tav>
                                        <p:tav tm="100000">
                                          <p:val>
                                            <p:strVal val="#ppt_w"/>
                                          </p:val>
                                        </p:tav>
                                      </p:tavLst>
                                    </p:anim>
                                    <p:anim calcmode="lin" valueType="num">
                                      <p:cBhvr>
                                        <p:cTn id="42" dur="1000" fill="hold"/>
                                        <p:tgtEl>
                                          <p:spTgt spid="18"/>
                                        </p:tgtEl>
                                        <p:attrNameLst>
                                          <p:attrName>ppt_h</p:attrName>
                                        </p:attrNameLst>
                                      </p:cBhvr>
                                      <p:tavLst>
                                        <p:tav tm="0">
                                          <p:val>
                                            <p:strVal val="#ppt_h"/>
                                          </p:val>
                                        </p:tav>
                                        <p:tav tm="100000">
                                          <p:val>
                                            <p:strVal val="#ppt_h"/>
                                          </p:val>
                                        </p:tav>
                                      </p:tavLst>
                                    </p:anim>
                                    <p:animEffect transition="in" filter="fade">
                                      <p:cBhvr>
                                        <p:cTn id="43"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676" grpId="0"/>
      <p:bldP spid="5" grpId="1" animBg="1"/>
      <p:bldP spid="28676" grpId="1"/>
      <p:bldP spid="2" grpId="0" animBg="1"/>
      <p:bldP spid="28679" grpId="0"/>
      <p:bldP spid="2" grpId="1" animBg="1"/>
      <p:bldP spid="28679" grpId="1"/>
      <p:bldP spid="7" grpId="0" animBg="1"/>
      <p:bldP spid="28682" grpId="0"/>
      <p:bldP spid="7" grpId="1" animBg="1"/>
      <p:bldP spid="28682" grpId="1"/>
      <p:bldP spid="14" grpId="0" animBg="1"/>
      <p:bldP spid="17" grpId="0" animBg="1"/>
      <p:bldP spid="18" grpId="0" animBg="1"/>
      <p:bldP spid="14" grpId="1" animBg="1"/>
      <p:bldP spid="17" grpId="1"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8" name="文本框 1"/>
          <p:cNvSpPr txBox="1"/>
          <p:nvPr/>
        </p:nvSpPr>
        <p:spPr>
          <a:xfrm>
            <a:off x="317500" y="1585594"/>
            <a:ext cx="6010910" cy="1322051"/>
          </a:xfrm>
          <a:prstGeom prst="rect">
            <a:avLst/>
          </a:prstGeom>
          <a:noFill/>
          <a:ln w="9525">
            <a:noFill/>
          </a:ln>
        </p:spPr>
        <p:txBody>
          <a:bodyPr wrap="square">
            <a:spAutoFit/>
          </a:bodyPr>
          <a:lstStyle/>
          <a:p>
            <a:pPr marL="457200" marR="0" indent="-457200" defTabSz="914400">
              <a:lnSpc>
                <a:spcPct val="200000"/>
              </a:lnSpc>
              <a:buClrTx/>
              <a:buSzTx/>
              <a:buFont typeface="Wingdings" panose="05000000000000000000" charset="0"/>
              <a:buChar char="p"/>
              <a:defRPr/>
            </a:pPr>
            <a:r>
              <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最大似然函数：</a:t>
            </a:r>
            <a:endPar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200000"/>
              </a:lnSpc>
              <a:buClrTx/>
              <a:buSzTx/>
              <a:buFont typeface="Wingdings" panose="05000000000000000000" charset="0"/>
              <a:buChar char="p"/>
              <a:defRPr/>
            </a:pPr>
            <a:r>
              <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误差平方和：</a:t>
            </a:r>
            <a:endPar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10" name="Rectangle 5"/>
          <p:cNvSpPr/>
          <p:nvPr/>
        </p:nvSpPr>
        <p:spPr>
          <a:xfrm>
            <a:off x="993775" y="-476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 name="Rectangle 5"/>
          <p:cNvSpPr/>
          <p:nvPr/>
        </p:nvSpPr>
        <p:spPr>
          <a:xfrm>
            <a:off x="968375" y="-169862"/>
            <a:ext cx="7772400" cy="1158875"/>
          </a:xfrm>
          <a:prstGeom prst="rect">
            <a:avLst/>
          </a:prstGeom>
          <a:noFill/>
          <a:ln w="9525">
            <a:noFill/>
          </a:ln>
        </p:spPr>
        <p:txBody>
          <a:bodyPr anchor="ctr"/>
          <a:lstStyle/>
          <a:p>
            <a:pPr marL="571500" marR="0" lvl="0" indent="-571500" algn="l" defTabSz="914400" rtl="0" eaLnBrk="1" fontAlgn="auto" latinLnBrk="0" hangingPunct="1">
              <a:lnSpc>
                <a:spcPct val="90000"/>
              </a:lnSpc>
              <a:spcBef>
                <a:spcPct val="0"/>
              </a:spcBef>
              <a:spcAft>
                <a:spcPct val="0"/>
              </a:spcAft>
              <a:buClrTx/>
              <a:buSzTx/>
              <a:buFont typeface="Wingdings" panose="05000000000000000000" charset="0"/>
              <a:buChar char="Ø"/>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目标函数与学习算法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 name="横卷形 11"/>
          <p:cNvSpPr/>
          <p:nvPr/>
        </p:nvSpPr>
        <p:spPr>
          <a:xfrm>
            <a:off x="1901825" y="728663"/>
            <a:ext cx="4702175" cy="828675"/>
          </a:xfrm>
          <a:prstGeom prst="horizontalScroll">
            <a:avLst/>
          </a:prstGeom>
          <a:solidFill>
            <a:srgbClr val="FCDBF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目标函数</a:t>
            </a:r>
            <a:endParaRPr kumimoji="0" lang="zh-CN"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横卷形 1"/>
          <p:cNvSpPr/>
          <p:nvPr/>
        </p:nvSpPr>
        <p:spPr>
          <a:xfrm>
            <a:off x="2003425" y="3230563"/>
            <a:ext cx="4702175" cy="828675"/>
          </a:xfrm>
          <a:prstGeom prst="horizontalScroll">
            <a:avLst/>
          </a:prstGeom>
          <a:solidFill>
            <a:srgbClr val="FCDBFD"/>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学习算法基础</a:t>
            </a:r>
            <a:endParaRPr kumimoji="0" lang="zh-CN" altLang="en-US" sz="2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 name="文本框 1"/>
          <p:cNvSpPr txBox="1"/>
          <p:nvPr/>
        </p:nvSpPr>
        <p:spPr>
          <a:xfrm>
            <a:off x="317500" y="4059545"/>
            <a:ext cx="8666458" cy="2399673"/>
          </a:xfrm>
          <a:prstGeom prst="rect">
            <a:avLst/>
          </a:prstGeom>
          <a:noFill/>
          <a:ln w="9525">
            <a:noFill/>
          </a:ln>
        </p:spPr>
        <p:txBody>
          <a:bodyPr wrap="square">
            <a:spAutoFit/>
          </a:bodyPr>
          <a:p>
            <a:pPr marL="457200" marR="0" indent="-457200" defTabSz="914400">
              <a:lnSpc>
                <a:spcPct val="250000"/>
              </a:lnSpc>
              <a:buClrTx/>
              <a:buSzTx/>
              <a:buFont typeface="Wingdings" panose="05000000000000000000" charset="0"/>
              <a:buChar char="p"/>
              <a:defRPr/>
            </a:pPr>
            <a:r>
              <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梯度下降算法：</a:t>
            </a:r>
            <a:endPar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250000"/>
              </a:lnSpc>
              <a:buClrTx/>
              <a:buSzTx/>
              <a:buFont typeface="Wingdings" panose="05000000000000000000" charset="0"/>
              <a:buChar char="p"/>
              <a:defRPr/>
            </a:pPr>
            <a:r>
              <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牛顿公式：</a:t>
            </a:r>
            <a:endPar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250000"/>
              </a:lnSpc>
              <a:buClrTx/>
              <a:buSzTx/>
              <a:buFont typeface="Wingdings" panose="05000000000000000000" charset="0"/>
              <a:buChar char="p"/>
              <a:defRPr/>
            </a:pPr>
            <a:r>
              <a:rPr kumimoji="0" lang="zh-CN" altLang="en-US"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其它学习算法：</a:t>
            </a:r>
            <a:r>
              <a:rPr kumimoji="0" lang="zh-CN" altLang="en-US" sz="20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遗传算法、强化学习、迁移学习</a:t>
            </a:r>
            <a:r>
              <a:rPr kumimoji="0" lang="en-US" altLang="zh-CN" sz="20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lang="en-US" altLang="zh-CN" sz="20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pic>
        <p:nvPicPr>
          <p:cNvPr id="4" name="Picture 20"/>
          <p:cNvPicPr>
            <a:picLocks noChangeAspect="1"/>
          </p:cNvPicPr>
          <p:nvPr/>
        </p:nvPicPr>
        <p:blipFill>
          <a:blip r:embed="rId1">
            <a:clrChange>
              <a:clrFrom>
                <a:srgbClr val="FFFFFF"/>
              </a:clrFrom>
              <a:clrTo>
                <a:srgbClr val="FFFFFF">
                  <a:alpha val="0"/>
                </a:srgbClr>
              </a:clrTo>
            </a:clrChange>
          </a:blip>
          <a:stretch>
            <a:fillRect/>
          </a:stretch>
        </p:blipFill>
        <p:spPr>
          <a:xfrm>
            <a:off x="2749550" y="1585913"/>
            <a:ext cx="5883275" cy="771525"/>
          </a:xfrm>
          <a:prstGeom prst="rect">
            <a:avLst/>
          </a:prstGeom>
          <a:noFill/>
          <a:ln w="9525">
            <a:noFill/>
          </a:ln>
        </p:spPr>
      </p:pic>
      <p:graphicFrame>
        <p:nvGraphicFramePr>
          <p:cNvPr id="3075" name="Object 6"/>
          <p:cNvGraphicFramePr>
            <a:graphicFrameLocks noChangeAspect="1"/>
          </p:cNvGraphicFramePr>
          <p:nvPr/>
        </p:nvGraphicFramePr>
        <p:xfrm>
          <a:off x="2544763" y="2300288"/>
          <a:ext cx="2944812" cy="733425"/>
        </p:xfrm>
        <a:graphic>
          <a:graphicData uri="http://schemas.openxmlformats.org/presentationml/2006/ole">
            <mc:AlternateContent xmlns:mc="http://schemas.openxmlformats.org/markup-compatibility/2006">
              <mc:Choice xmlns:v="urn:schemas-microsoft-com:vml" Requires="v">
                <p:oleObj spid="_x0000_s3079" name="" r:id="rId2" imgW="37490400" imgH="10363200" progId="Equation.DSMT4">
                  <p:embed/>
                </p:oleObj>
              </mc:Choice>
              <mc:Fallback>
                <p:oleObj name="" r:id="rId2" imgW="37490400" imgH="10363200" progId="Equation.DSMT4">
                  <p:embed/>
                  <p:pic>
                    <p:nvPicPr>
                      <p:cNvPr id="0" name="图片 3078"/>
                      <p:cNvPicPr/>
                      <p:nvPr/>
                    </p:nvPicPr>
                    <p:blipFill>
                      <a:blip r:embed="rId3"/>
                      <a:stretch>
                        <a:fillRect/>
                      </a:stretch>
                    </p:blipFill>
                    <p:spPr>
                      <a:xfrm>
                        <a:off x="2544763" y="2300288"/>
                        <a:ext cx="2944812" cy="733425"/>
                      </a:xfrm>
                      <a:prstGeom prst="rect">
                        <a:avLst/>
                      </a:prstGeom>
                      <a:noFill/>
                      <a:ln w="38100">
                        <a:noFill/>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054600" y="1787525"/>
          <a:ext cx="3578225" cy="368300"/>
        </p:xfrm>
        <a:graphic>
          <a:graphicData uri="http://schemas.openxmlformats.org/presentationml/2006/ole">
            <mc:AlternateContent xmlns:mc="http://schemas.openxmlformats.org/markup-compatibility/2006">
              <mc:Choice xmlns:v="urn:schemas-microsoft-com:vml" Requires="v">
                <p:oleObj spid="_x0000_s3080" name="" r:id="rId4" imgW="762000" imgH="203200" progId="Equation.KSEE3">
                  <p:embed/>
                </p:oleObj>
              </mc:Choice>
              <mc:Fallback>
                <p:oleObj name="" r:id="rId4" imgW="762000" imgH="203200" progId="Equation.KSEE3">
                  <p:embed/>
                  <p:pic>
                    <p:nvPicPr>
                      <p:cNvPr id="0" name="图片 3079"/>
                      <p:cNvPicPr/>
                      <p:nvPr/>
                    </p:nvPicPr>
                    <p:blipFill>
                      <a:blip r:embed="rId5"/>
                      <a:stretch>
                        <a:fillRect/>
                      </a:stretch>
                    </p:blipFill>
                    <p:spPr>
                      <a:xfrm>
                        <a:off x="5054600" y="1787525"/>
                        <a:ext cx="3578225" cy="368300"/>
                      </a:xfrm>
                      <a:prstGeom prst="rect">
                        <a:avLst/>
                      </a:prstGeom>
                      <a:solidFill>
                        <a:srgbClr val="DCE6F2"/>
                      </a:solid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264025" y="2501900"/>
          <a:ext cx="614363" cy="328613"/>
        </p:xfrm>
        <a:graphic>
          <a:graphicData uri="http://schemas.openxmlformats.org/presentationml/2006/ole">
            <mc:AlternateContent xmlns:mc="http://schemas.openxmlformats.org/markup-compatibility/2006">
              <mc:Choice xmlns:v="urn:schemas-microsoft-com:vml" Requires="v">
                <p:oleObj spid="_x0000_s3081" name="" r:id="rId6" imgW="584200" imgH="203200" progId="Equation.KSEE3">
                  <p:embed/>
                </p:oleObj>
              </mc:Choice>
              <mc:Fallback>
                <p:oleObj name="" r:id="rId6" imgW="584200" imgH="203200" progId="Equation.KSEE3">
                  <p:embed/>
                  <p:pic>
                    <p:nvPicPr>
                      <p:cNvPr id="0" name="图片 3080"/>
                      <p:cNvPicPr/>
                      <p:nvPr/>
                    </p:nvPicPr>
                    <p:blipFill>
                      <a:blip r:embed="rId7"/>
                      <a:stretch>
                        <a:fillRect/>
                      </a:stretch>
                    </p:blipFill>
                    <p:spPr>
                      <a:xfrm>
                        <a:off x="4264025" y="2501900"/>
                        <a:ext cx="614363" cy="328613"/>
                      </a:xfrm>
                      <a:prstGeom prst="rect">
                        <a:avLst/>
                      </a:prstGeom>
                      <a:solidFill>
                        <a:srgbClr val="DCE6F2"/>
                      </a:solidFill>
                      <a:ln w="38100">
                        <a:noFill/>
                        <a:miter/>
                      </a:ln>
                    </p:spPr>
                  </p:pic>
                </p:oleObj>
              </mc:Fallback>
            </mc:AlternateContent>
          </a:graphicData>
        </a:graphic>
      </p:graphicFrame>
      <p:pic>
        <p:nvPicPr>
          <p:cNvPr id="83980" name="Picture 3"/>
          <p:cNvPicPr>
            <a:picLocks noChangeAspect="1"/>
          </p:cNvPicPr>
          <p:nvPr/>
        </p:nvPicPr>
        <p:blipFill>
          <a:blip r:embed="rId8"/>
          <a:stretch>
            <a:fillRect/>
          </a:stretch>
        </p:blipFill>
        <p:spPr>
          <a:xfrm>
            <a:off x="2160588" y="5103813"/>
            <a:ext cx="2168525" cy="792162"/>
          </a:xfrm>
          <a:prstGeom prst="rect">
            <a:avLst/>
          </a:prstGeom>
          <a:noFill/>
          <a:ln w="9525">
            <a:noFill/>
          </a:ln>
        </p:spPr>
      </p:pic>
      <p:pic>
        <p:nvPicPr>
          <p:cNvPr id="82953" name="Picture 2"/>
          <p:cNvPicPr>
            <a:picLocks noChangeAspect="1"/>
          </p:cNvPicPr>
          <p:nvPr/>
        </p:nvPicPr>
        <p:blipFill>
          <a:blip r:embed="rId9"/>
          <a:stretch>
            <a:fillRect/>
          </a:stretch>
        </p:blipFill>
        <p:spPr>
          <a:xfrm>
            <a:off x="2693988" y="4238625"/>
            <a:ext cx="2984500" cy="865188"/>
          </a:xfrm>
          <a:prstGeom prst="rect">
            <a:avLst/>
          </a:prstGeom>
          <a:noFill/>
          <a:ln w="9525">
            <a:noFill/>
          </a:ln>
        </p:spPr>
      </p:pic>
      <p:sp>
        <p:nvSpPr>
          <p:cNvPr id="7" name="椭圆 6"/>
          <p:cNvSpPr/>
          <p:nvPr/>
        </p:nvSpPr>
        <p:spPr>
          <a:xfrm>
            <a:off x="4978400" y="4252913"/>
            <a:ext cx="700088" cy="850900"/>
          </a:xfrm>
          <a:prstGeom prst="ellipse">
            <a:avLst/>
          </a:prstGeom>
          <a:noFill/>
          <a:ln w="31750"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圆角矩形标注 8"/>
          <p:cNvSpPr/>
          <p:nvPr/>
        </p:nvSpPr>
        <p:spPr>
          <a:xfrm>
            <a:off x="6759575" y="4238625"/>
            <a:ext cx="1303338" cy="546100"/>
          </a:xfrm>
          <a:prstGeom prst="wedgeRoundRectCallout">
            <a:avLst>
              <a:gd name="adj1" fmla="val -127983"/>
              <a:gd name="adj2" fmla="val 23457"/>
              <a:gd name="adj3" fmla="val 16667"/>
            </a:avLst>
          </a:prstGeom>
          <a:noFill/>
          <a:ln w="28575"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000" b="1" strike="noStrike" noProof="1">
                <a:solidFill>
                  <a:srgbClr val="0000FF"/>
                </a:solidFill>
                <a:latin typeface="微软雅黑" panose="020B0503020204020204" pitchFamily="34" charset="-122"/>
                <a:ea typeface="微软雅黑" panose="020B0503020204020204" pitchFamily="34" charset="-122"/>
              </a:rPr>
              <a:t>目标函数</a:t>
            </a:r>
            <a:endParaRPr lang="zh-CN" altLang="en-US" sz="2000" b="1" strike="noStrike" noProof="1">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par>
                                <p:cTn id="15" presetID="9"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dissolve">
                                      <p:cBhvr>
                                        <p:cTn id="17" dur="5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strips(downLeft)">
                                      <p:cBhvr>
                                        <p:cTn id="38" dur="500"/>
                                        <p:tgtEl>
                                          <p:spTgt spid="3"/>
                                        </p:tgtEl>
                                      </p:cBhvr>
                                    </p:animEffect>
                                  </p:childTnLst>
                                </p:cTn>
                              </p:par>
                              <p:par>
                                <p:cTn id="39" presetID="18" presetClass="entr" presetSubtype="12" fill="hold" nodeType="withEffect">
                                  <p:stCondLst>
                                    <p:cond delay="0"/>
                                  </p:stCondLst>
                                  <p:childTnLst>
                                    <p:set>
                                      <p:cBhvr>
                                        <p:cTn id="40" dur="1" fill="hold">
                                          <p:stCondLst>
                                            <p:cond delay="0"/>
                                          </p:stCondLst>
                                        </p:cTn>
                                        <p:tgtEl>
                                          <p:spTgt spid="82953"/>
                                        </p:tgtEl>
                                        <p:attrNameLst>
                                          <p:attrName>style.visibility</p:attrName>
                                        </p:attrNameLst>
                                      </p:cBhvr>
                                      <p:to>
                                        <p:strVal val="visible"/>
                                      </p:to>
                                    </p:set>
                                    <p:animEffect transition="in" filter="strips(downLeft)">
                                      <p:cBhvr>
                                        <p:cTn id="41" dur="500"/>
                                        <p:tgtEl>
                                          <p:spTgt spid="82953"/>
                                        </p:tgtEl>
                                      </p:cBhvr>
                                    </p:animEffect>
                                  </p:childTnLst>
                                </p:cTn>
                              </p:par>
                              <p:par>
                                <p:cTn id="42" presetID="18" presetClass="entr" presetSubtype="12" fill="hold" nodeType="withEffect">
                                  <p:stCondLst>
                                    <p:cond delay="0"/>
                                  </p:stCondLst>
                                  <p:childTnLst>
                                    <p:set>
                                      <p:cBhvr>
                                        <p:cTn id="43" dur="1" fill="hold">
                                          <p:stCondLst>
                                            <p:cond delay="0"/>
                                          </p:stCondLst>
                                        </p:cTn>
                                        <p:tgtEl>
                                          <p:spTgt spid="83980"/>
                                        </p:tgtEl>
                                        <p:attrNameLst>
                                          <p:attrName>style.visibility</p:attrName>
                                        </p:attrNameLst>
                                      </p:cBhvr>
                                      <p:to>
                                        <p:strVal val="visible"/>
                                      </p:to>
                                    </p:set>
                                    <p:animEffect transition="in" filter="strips(downLeft)">
                                      <p:cBhvr>
                                        <p:cTn id="44" dur="500"/>
                                        <p:tgtEl>
                                          <p:spTgt spid="8398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P spid="8" grpId="0"/>
      <p:bldP spid="8" grpId="1"/>
      <p:bldP spid="2" grpId="0" bldLvl="0" animBg="1"/>
      <p:bldP spid="2" grpId="1" animBg="1"/>
      <p:bldP spid="3" grpId="0"/>
      <p:bldP spid="3" grpId="1"/>
      <p:bldP spid="7" grpId="0" bldLvl="0" animBg="1"/>
      <p:bldP spid="9" grpId="0" bldLvl="0" animBg="1"/>
      <p:bldP spid="7" grpId="1"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1"/>
            <a:ext cx="6408420" cy="1076325"/>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过拟合</a:t>
            </a:r>
            <a:r>
              <a:rPr lang="zh-CN" altLang="en-US" sz="3200" b="1"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与</a:t>
            </a: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欠拟合</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学习性能</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泛化误差</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9938" name="文本框 1"/>
          <p:cNvSpPr txBox="1"/>
          <p:nvPr/>
        </p:nvSpPr>
        <p:spPr>
          <a:xfrm>
            <a:off x="396875" y="1273175"/>
            <a:ext cx="8401050" cy="1014413"/>
          </a:xfrm>
          <a:prstGeom prst="rect">
            <a:avLst/>
          </a:prstGeom>
          <a:noFill/>
          <a:ln w="9525">
            <a:noFill/>
          </a:ln>
        </p:spPr>
        <p:txBody>
          <a:bodyPr wrap="square" anchor="t" anchorCtr="0">
            <a:spAutoFit/>
          </a:bodyPr>
          <a:p>
            <a:pPr>
              <a:lnSpc>
                <a:spcPct val="150000"/>
              </a:lnSpc>
            </a:pPr>
            <a:r>
              <a:rPr lang="zh-CN" altLang="zh-CN" sz="2000" b="1">
                <a:solidFill>
                  <a:srgbClr val="1D41D5"/>
                </a:solidFill>
                <a:latin typeface="微软雅黑" panose="020B0503020204020204" pitchFamily="34" charset="-122"/>
                <a:ea typeface="微软雅黑" panose="020B0503020204020204" pitchFamily="34" charset="-122"/>
              </a:rPr>
              <a:t>假设习得的决策模型为   ，那么用这个模型对未知数据进行预测的误差就是</a:t>
            </a:r>
            <a:r>
              <a:rPr lang="zh-CN" altLang="zh-CN" sz="2000" b="1">
                <a:solidFill>
                  <a:srgbClr val="FF0000"/>
                </a:solidFill>
                <a:latin typeface="微软雅黑" panose="020B0503020204020204" pitchFamily="34" charset="-122"/>
                <a:ea typeface="微软雅黑" panose="020B0503020204020204" pitchFamily="34" charset="-122"/>
              </a:rPr>
              <a:t>泛化误差</a:t>
            </a:r>
            <a:r>
              <a:rPr lang="zh-CN" altLang="zh-CN" sz="2000" b="1">
                <a:solidFill>
                  <a:srgbClr val="1D41D5"/>
                </a:solidFill>
                <a:latin typeface="微软雅黑" panose="020B0503020204020204" pitchFamily="34" charset="-122"/>
                <a:ea typeface="微软雅黑" panose="020B0503020204020204" pitchFamily="34" charset="-122"/>
              </a:rPr>
              <a:t>（</a:t>
            </a:r>
            <a:r>
              <a:rPr lang="en-US" altLang="zh-CN" sz="2000" b="1">
                <a:solidFill>
                  <a:srgbClr val="1D41D5"/>
                </a:solidFill>
                <a:latin typeface="微软雅黑" panose="020B0503020204020204" pitchFamily="34" charset="-122"/>
                <a:ea typeface="微软雅黑" panose="020B0503020204020204" pitchFamily="34" charset="-122"/>
              </a:rPr>
              <a:t>generalization error</a:t>
            </a:r>
            <a:r>
              <a:rPr lang="zh-CN" altLang="en-US" sz="2000" b="1">
                <a:solidFill>
                  <a:srgbClr val="1D41D5"/>
                </a:solidFill>
                <a:latin typeface="微软雅黑" panose="020B0503020204020204" pitchFamily="34" charset="-122"/>
                <a:ea typeface="微软雅黑" panose="020B0503020204020204" pitchFamily="34" charset="-122"/>
              </a:rPr>
              <a:t>），表达为</a:t>
            </a:r>
            <a:r>
              <a:rPr lang="zh-CN" altLang="zh-CN" sz="2000" b="1">
                <a:solidFill>
                  <a:srgbClr val="1D41D5"/>
                </a:solidFill>
                <a:latin typeface="微软雅黑" panose="020B0503020204020204" pitchFamily="34" charset="-122"/>
                <a:ea typeface="微软雅黑" panose="020B0503020204020204" pitchFamily="34" charset="-122"/>
              </a:rPr>
              <a:t>：</a:t>
            </a:r>
            <a:endParaRPr lang="en-US" altLang="zh-CN" sz="2000" b="1">
              <a:solidFill>
                <a:srgbClr val="1D41D5"/>
              </a:solidFill>
              <a:latin typeface="微软雅黑" panose="020B0503020204020204" pitchFamily="34" charset="-122"/>
              <a:ea typeface="微软雅黑" panose="020B0503020204020204" pitchFamily="34" charset="-122"/>
            </a:endParaRPr>
          </a:p>
        </p:txBody>
      </p:sp>
      <p:graphicFrame>
        <p:nvGraphicFramePr>
          <p:cNvPr id="39939" name="对象 2">
            <a:hlinkClick r:id="" action="ppaction://ole?verb="/>
          </p:cNvPr>
          <p:cNvGraphicFramePr>
            <a:graphicFrameLocks noChangeAspect="1"/>
          </p:cNvGraphicFramePr>
          <p:nvPr/>
        </p:nvGraphicFramePr>
        <p:xfrm>
          <a:off x="1154113" y="2498725"/>
          <a:ext cx="6062662" cy="600075"/>
        </p:xfrm>
        <a:graphic>
          <a:graphicData uri="http://schemas.openxmlformats.org/presentationml/2006/ole">
            <mc:AlternateContent xmlns:mc="http://schemas.openxmlformats.org/markup-compatibility/2006">
              <mc:Choice xmlns:v="urn:schemas-microsoft-com:vml" Requires="v">
                <p:oleObj spid="_x0000_s3083" name="" r:id="rId1" imgW="3200400" imgH="316865" progId="Equation.KSEE3">
                  <p:embed/>
                </p:oleObj>
              </mc:Choice>
              <mc:Fallback>
                <p:oleObj name="" r:id="rId1" imgW="3200400" imgH="316865" progId="Equation.KSEE3">
                  <p:embed/>
                  <p:pic>
                    <p:nvPicPr>
                      <p:cNvPr id="0" name="图片 3082"/>
                      <p:cNvPicPr/>
                      <p:nvPr/>
                    </p:nvPicPr>
                    <p:blipFill>
                      <a:blip r:embed="rId2"/>
                      <a:stretch>
                        <a:fillRect/>
                      </a:stretch>
                    </p:blipFill>
                    <p:spPr>
                      <a:xfrm>
                        <a:off x="1154113" y="2498725"/>
                        <a:ext cx="6062662" cy="600075"/>
                      </a:xfrm>
                      <a:prstGeom prst="rect">
                        <a:avLst/>
                      </a:prstGeom>
                      <a:noFill/>
                      <a:ln w="38100">
                        <a:noFill/>
                        <a:miter/>
                      </a:ln>
                    </p:spPr>
                  </p:pic>
                </p:oleObj>
              </mc:Fallback>
            </mc:AlternateContent>
          </a:graphicData>
        </a:graphic>
      </p:graphicFrame>
      <p:graphicFrame>
        <p:nvGraphicFramePr>
          <p:cNvPr id="39940" name="对象 2">
            <a:hlinkClick r:id="" action="ppaction://ole?verb="/>
          </p:cNvPr>
          <p:cNvGraphicFramePr>
            <a:graphicFrameLocks noChangeAspect="1"/>
          </p:cNvGraphicFramePr>
          <p:nvPr/>
        </p:nvGraphicFramePr>
        <p:xfrm>
          <a:off x="2997200" y="1403350"/>
          <a:ext cx="333375" cy="396875"/>
        </p:xfrm>
        <a:graphic>
          <a:graphicData uri="http://schemas.openxmlformats.org/presentationml/2006/ole">
            <mc:AlternateContent xmlns:mc="http://schemas.openxmlformats.org/markup-compatibility/2006">
              <mc:Choice xmlns:v="urn:schemas-microsoft-com:vml" Requires="v">
                <p:oleObj spid="_x0000_s3082" name="" r:id="rId3" imgW="152400" imgH="241300" progId="Equation.KSEE3">
                  <p:embed/>
                </p:oleObj>
              </mc:Choice>
              <mc:Fallback>
                <p:oleObj name="" r:id="rId3" imgW="152400" imgH="241300" progId="Equation.KSEE3">
                  <p:embed/>
                  <p:pic>
                    <p:nvPicPr>
                      <p:cNvPr id="0" name="图片 3081"/>
                      <p:cNvPicPr/>
                      <p:nvPr/>
                    </p:nvPicPr>
                    <p:blipFill>
                      <a:blip r:embed="rId4"/>
                      <a:stretch>
                        <a:fillRect/>
                      </a:stretch>
                    </p:blipFill>
                    <p:spPr>
                      <a:xfrm>
                        <a:off x="2997200" y="1403350"/>
                        <a:ext cx="333375" cy="396875"/>
                      </a:xfrm>
                      <a:prstGeom prst="rect">
                        <a:avLst/>
                      </a:prstGeom>
                      <a:noFill/>
                      <a:ln w="38100">
                        <a:noFill/>
                        <a:miter/>
                      </a:ln>
                    </p:spPr>
                  </p:pic>
                </p:oleObj>
              </mc:Fallback>
            </mc:AlternateContent>
          </a:graphicData>
        </a:graphic>
      </p:graphicFrame>
      <p:sp>
        <p:nvSpPr>
          <p:cNvPr id="39941" name="文本框 3"/>
          <p:cNvSpPr txBox="1"/>
          <p:nvPr/>
        </p:nvSpPr>
        <p:spPr>
          <a:xfrm>
            <a:off x="396875" y="3098800"/>
            <a:ext cx="8139113" cy="1244600"/>
          </a:xfrm>
          <a:prstGeom prst="rect">
            <a:avLst/>
          </a:prstGeom>
          <a:noFill/>
          <a:ln w="9525">
            <a:noFill/>
          </a:ln>
        </p:spPr>
        <p:txBody>
          <a:bodyPr wrap="square" anchor="t" anchorCtr="0">
            <a:spAutoFit/>
          </a:bodyPr>
          <a:p>
            <a:pPr>
              <a:lnSpc>
                <a:spcPts val="3000"/>
              </a:lnSpc>
            </a:pPr>
            <a:r>
              <a:rPr lang="zh-CN" altLang="zh-CN" sz="2000" b="1">
                <a:solidFill>
                  <a:srgbClr val="1D41D5"/>
                </a:solidFill>
                <a:latin typeface="微软雅黑" panose="020B0503020204020204" pitchFamily="34" charset="-122"/>
                <a:ea typeface="微软雅黑" panose="020B0503020204020204" pitchFamily="34" charset="-122"/>
              </a:rPr>
              <a:t>显然，上述</a:t>
            </a:r>
            <a:r>
              <a:rPr lang="zh-CN" altLang="zh-CN" sz="2000" b="1">
                <a:solidFill>
                  <a:srgbClr val="FF0000"/>
                </a:solidFill>
                <a:latin typeface="微软雅黑" panose="020B0503020204020204" pitchFamily="34" charset="-122"/>
                <a:ea typeface="微软雅黑" panose="020B0503020204020204" pitchFamily="34" charset="-122"/>
              </a:rPr>
              <a:t>泛化误差</a:t>
            </a:r>
            <a:r>
              <a:rPr lang="zh-CN" altLang="zh-CN" sz="2000" b="1">
                <a:solidFill>
                  <a:srgbClr val="1D41D5"/>
                </a:solidFill>
                <a:latin typeface="微软雅黑" panose="020B0503020204020204" pitchFamily="34" charset="-122"/>
                <a:ea typeface="微软雅黑" panose="020B0503020204020204" pitchFamily="34" charset="-122"/>
              </a:rPr>
              <a:t>就是损失函数的期望，因此，泛化误差就是所学习到的模型的风险函数或</a:t>
            </a:r>
            <a:r>
              <a:rPr lang="zh-CN" altLang="zh-CN" sz="2000" b="1">
                <a:solidFill>
                  <a:srgbClr val="FF0000"/>
                </a:solidFill>
                <a:latin typeface="微软雅黑" panose="020B0503020204020204" pitchFamily="34" charset="-122"/>
                <a:ea typeface="微软雅黑" panose="020B0503020204020204" pitchFamily="34" charset="-122"/>
              </a:rPr>
              <a:t>期望损失</a:t>
            </a:r>
            <a:r>
              <a:rPr lang="zh-CN" altLang="zh-CN" sz="2000" b="1">
                <a:solidFill>
                  <a:srgbClr val="1D41D5"/>
                </a:solidFill>
                <a:latin typeface="微软雅黑" panose="020B0503020204020204" pitchFamily="34" charset="-122"/>
                <a:ea typeface="微软雅黑" panose="020B0503020204020204" pitchFamily="34" charset="-122"/>
              </a:rPr>
              <a:t>。如果一种方法学习的模型比另外一种方法学习的模型拥有更小的泛化误差，那么这种方法就更有效。</a:t>
            </a:r>
            <a:endParaRPr lang="zh-CN" altLang="zh-CN" sz="2000" b="1">
              <a:solidFill>
                <a:srgbClr val="1D41D5"/>
              </a:solidFill>
              <a:latin typeface="微软雅黑" panose="020B0503020204020204" pitchFamily="34" charset="-122"/>
              <a:ea typeface="微软雅黑" panose="020B0503020204020204" pitchFamily="34" charset="-122"/>
            </a:endParaRPr>
          </a:p>
        </p:txBody>
      </p:sp>
      <p:sp>
        <p:nvSpPr>
          <p:cNvPr id="39942" name="文本框 6"/>
          <p:cNvSpPr txBox="1"/>
          <p:nvPr/>
        </p:nvSpPr>
        <p:spPr>
          <a:xfrm>
            <a:off x="404813" y="4343400"/>
            <a:ext cx="8139112" cy="476250"/>
          </a:xfrm>
          <a:prstGeom prst="rect">
            <a:avLst/>
          </a:prstGeom>
          <a:noFill/>
          <a:ln w="9525">
            <a:noFill/>
          </a:ln>
        </p:spPr>
        <p:txBody>
          <a:bodyPr wrap="square" anchor="t" anchorCtr="0">
            <a:spAutoFit/>
          </a:bodyPr>
          <a:p>
            <a:pPr>
              <a:lnSpc>
                <a:spcPts val="3000"/>
              </a:lnSpc>
            </a:pPr>
            <a:r>
              <a:rPr lang="zh-CN" altLang="zh-CN" sz="2000" b="1">
                <a:solidFill>
                  <a:srgbClr val="1D41D5"/>
                </a:solidFill>
                <a:latin typeface="微软雅黑" panose="020B0503020204020204" pitchFamily="34" charset="-122"/>
                <a:ea typeface="微软雅黑" panose="020B0503020204020204" pitchFamily="34" charset="-122"/>
              </a:rPr>
              <a:t>然而，在实际应用中，上述期望误差或泛化误差难以计算和获取。</a:t>
            </a:r>
            <a:endParaRPr lang="zh-CN" altLang="zh-CN" sz="2000" b="1">
              <a:solidFill>
                <a:srgbClr val="1D41D5"/>
              </a:solidFill>
              <a:latin typeface="微软雅黑" panose="020B0503020204020204" pitchFamily="34" charset="-122"/>
              <a:ea typeface="微软雅黑" panose="020B0503020204020204" pitchFamily="34" charset="-122"/>
            </a:endParaRPr>
          </a:p>
        </p:txBody>
      </p:sp>
      <p:sp>
        <p:nvSpPr>
          <p:cNvPr id="28680" name="文本框 9"/>
          <p:cNvSpPr txBox="1"/>
          <p:nvPr/>
        </p:nvSpPr>
        <p:spPr>
          <a:xfrm>
            <a:off x="509905" y="5153025"/>
            <a:ext cx="7536180" cy="475615"/>
          </a:xfrm>
          <a:prstGeom prst="rect">
            <a:avLst/>
          </a:prstGeom>
          <a:noFill/>
          <a:ln w="28575" cmpd="sng">
            <a:solidFill>
              <a:srgbClr val="1D41D5"/>
            </a:solidFill>
            <a:prstDash val="solid"/>
          </a:ln>
          <a:effectLst>
            <a:glow rad="63500">
              <a:srgbClr val="1D41D5">
                <a:alpha val="40000"/>
              </a:srgbClr>
            </a:glow>
          </a:effectLst>
        </p:spPr>
        <p:txBody>
          <a:bodyPr wrap="square" anchor="t">
            <a:spAutoFit/>
          </a:bodyPr>
          <a:p>
            <a:pPr algn="ctr">
              <a:lnSpc>
                <a:spcPts val="3000"/>
              </a:lnSpc>
            </a:pPr>
            <a:r>
              <a:rPr lang="zh-CN" altLang="zh-CN" sz="2000" b="1" noProof="1">
                <a:solidFill>
                  <a:srgbClr val="FF0000"/>
                </a:solidFill>
                <a:latin typeface="微软雅黑" panose="020B0503020204020204" pitchFamily="34" charset="-122"/>
                <a:ea typeface="微软雅黑" panose="020B0503020204020204" pitchFamily="34" charset="-122"/>
                <a:cs typeface="+mn-cs"/>
              </a:rPr>
              <a:t>本质上，泛化误差与训练误差及测试误差之和相关。</a:t>
            </a:r>
            <a:endParaRPr lang="zh-CN" altLang="zh-CN" sz="2000" b="1" noProof="1">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163278" y="659915"/>
            <a:ext cx="2601692" cy="645160"/>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泛化误差</a:t>
            </a:r>
            <a:endParaRPr kumimoji="0" lang="zh-CN" altLang="en-US"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9"/>
          <p:cNvSpPr txBox="1"/>
          <p:nvPr/>
        </p:nvSpPr>
        <p:spPr>
          <a:xfrm>
            <a:off x="509905" y="5944870"/>
            <a:ext cx="7536180" cy="475615"/>
          </a:xfrm>
          <a:prstGeom prst="rect">
            <a:avLst/>
          </a:prstGeom>
          <a:noFill/>
          <a:ln w="28575" cmpd="sng">
            <a:solidFill>
              <a:srgbClr val="1D41D5"/>
            </a:solidFill>
            <a:prstDash val="solid"/>
          </a:ln>
          <a:effectLst>
            <a:glow rad="63500">
              <a:srgbClr val="1D41D5">
                <a:alpha val="40000"/>
              </a:srgbClr>
            </a:glow>
          </a:effectLst>
        </p:spPr>
        <p:txBody>
          <a:bodyPr wrap="square" anchor="t">
            <a:spAutoFit/>
          </a:bodyPr>
          <a:p>
            <a:pPr algn="ctr">
              <a:lnSpc>
                <a:spcPts val="3000"/>
              </a:lnSpc>
            </a:pPr>
            <a:r>
              <a:rPr lang="zh-CN" altLang="zh-CN" sz="2000" b="1" noProof="1">
                <a:solidFill>
                  <a:srgbClr val="FF0000"/>
                </a:solidFill>
                <a:latin typeface="微软雅黑" panose="020B0503020204020204" pitchFamily="34" charset="-122"/>
                <a:ea typeface="微软雅黑" panose="020B0503020204020204" pitchFamily="34" charset="-122"/>
                <a:cs typeface="+mn-cs"/>
              </a:rPr>
              <a:t>然而，测试误差与训练误差并不能同时最小化</a:t>
            </a:r>
            <a:endParaRPr lang="zh-CN" altLang="zh-CN" sz="2000" b="1" noProof="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 calcmode="lin" valueType="num">
                                      <p:cBhvr>
                                        <p:cTn id="7" dur="1000" fill="hold"/>
                                        <p:tgtEl>
                                          <p:spTgt spid="28680"/>
                                        </p:tgtEl>
                                        <p:attrNameLst>
                                          <p:attrName>ppt_w</p:attrName>
                                        </p:attrNameLst>
                                      </p:cBhvr>
                                      <p:tavLst>
                                        <p:tav tm="0">
                                          <p:val>
                                            <p:strVal val="#ppt_w*0.70"/>
                                          </p:val>
                                        </p:tav>
                                        <p:tav tm="100000">
                                          <p:val>
                                            <p:strVal val="#ppt_w"/>
                                          </p:val>
                                        </p:tav>
                                      </p:tavLst>
                                    </p:anim>
                                    <p:anim calcmode="lin" valueType="num">
                                      <p:cBhvr>
                                        <p:cTn id="8" dur="1000" fill="hold"/>
                                        <p:tgtEl>
                                          <p:spTgt spid="28680"/>
                                        </p:tgtEl>
                                        <p:attrNameLst>
                                          <p:attrName>ppt_h</p:attrName>
                                        </p:attrNameLst>
                                      </p:cBhvr>
                                      <p:tavLst>
                                        <p:tav tm="0">
                                          <p:val>
                                            <p:strVal val="#ppt_h"/>
                                          </p:val>
                                        </p:tav>
                                        <p:tav tm="100000">
                                          <p:val>
                                            <p:strVal val="#ppt_h"/>
                                          </p:val>
                                        </p:tav>
                                      </p:tavLst>
                                    </p:anim>
                                    <p:animEffect transition="in" filter="fade">
                                      <p:cBhvr>
                                        <p:cTn id="9" dur="1000"/>
                                        <p:tgtEl>
                                          <p:spTgt spid="2868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P spid="28680" grpId="1" animBg="1"/>
      <p:bldP spid="2" grpId="0" animBg="1"/>
      <p:bldP spid="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163277" y="1239065"/>
            <a:ext cx="8980722" cy="600164"/>
          </a:xfrm>
          <a:prstGeom prst="rect">
            <a:avLst/>
          </a:prstGeom>
          <a:noFill/>
          <a:ln w="9525">
            <a:noFill/>
          </a:ln>
        </p:spPr>
        <p:txBody>
          <a:bodyPr>
            <a:spAutoFit/>
          </a:bodyPr>
          <a:lstStyle/>
          <a:p>
            <a:pPr marL="342900" marR="0" indent="-342900" defTabSz="914400">
              <a:lnSpc>
                <a:spcPct val="150000"/>
              </a:lnSpc>
              <a:buClr>
                <a:srgbClr val="0070C0"/>
              </a:buClr>
              <a:buSzPct val="80000"/>
              <a:buFont typeface="Wingdings" panose="05000000000000000000" pitchFamily="2" charset="2"/>
              <a:buChar char="Ø"/>
              <a:defRPr/>
            </a:pPr>
            <a:r>
              <a:rPr kumimoji="0" lang="zh-CN" altLang="en-US" sz="22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欠拟合就是模型没有很好地捕捉到数据特征，不能够很好地拟合数据</a:t>
            </a:r>
            <a:endParaRPr kumimoji="0" lang="zh-CN" altLang="en-US" sz="2200" kern="1200" cap="none" spc="0" normalizeH="0" baseline="0" noProof="1">
              <a:solidFill>
                <a:schemeClr val="tx2"/>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过拟合与欠拟合</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63278" y="659915"/>
            <a:ext cx="2601693" cy="646368"/>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欠拟合和过拟合</a:t>
            </a:r>
            <a:endParaRPr kumimoji="0" lang="en-US" altLang="zh-CN"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40965" name="Picture 4" descr="https://img-blog.csdn.net/20161107205155371?watermark/2/text/aHR0cDovL2Jsb2cuY3Nkbi5uZXQv/font/5a6L5L2T/fontsize/400/fill/I0JBQkFCMA==/dissolve/70/gravity/Center"/>
          <p:cNvPicPr>
            <a:picLocks noChangeAspect="1"/>
          </p:cNvPicPr>
          <p:nvPr/>
        </p:nvPicPr>
        <p:blipFill>
          <a:blip r:embed="rId1"/>
          <a:stretch>
            <a:fillRect/>
          </a:stretch>
        </p:blipFill>
        <p:spPr>
          <a:xfrm>
            <a:off x="2408238" y="2365375"/>
            <a:ext cx="1714500" cy="1771650"/>
          </a:xfrm>
          <a:prstGeom prst="rect">
            <a:avLst/>
          </a:prstGeom>
          <a:noFill/>
          <a:ln w="9525">
            <a:noFill/>
          </a:ln>
        </p:spPr>
      </p:pic>
      <p:pic>
        <p:nvPicPr>
          <p:cNvPr id="40966" name="Picture 6" descr="https://img-blog.csdn.net/20161107205209058?watermark/2/text/aHR0cDovL2Jsb2cuY3Nkbi5uZXQv/font/5a6L5L2T/fontsize/400/fill/I0JBQkFCMA==/dissolve/70/gravity/Center"/>
          <p:cNvPicPr>
            <a:picLocks noChangeAspect="1"/>
          </p:cNvPicPr>
          <p:nvPr/>
        </p:nvPicPr>
        <p:blipFill>
          <a:blip r:embed="rId2"/>
          <a:stretch>
            <a:fillRect/>
          </a:stretch>
        </p:blipFill>
        <p:spPr>
          <a:xfrm>
            <a:off x="4302125" y="2408238"/>
            <a:ext cx="1981200" cy="1771650"/>
          </a:xfrm>
          <a:prstGeom prst="rect">
            <a:avLst/>
          </a:prstGeom>
          <a:noFill/>
          <a:ln w="9525">
            <a:noFill/>
          </a:ln>
        </p:spPr>
      </p:pic>
      <p:sp>
        <p:nvSpPr>
          <p:cNvPr id="10" name="矩形 9"/>
          <p:cNvSpPr/>
          <p:nvPr/>
        </p:nvSpPr>
        <p:spPr>
          <a:xfrm>
            <a:off x="206826" y="4777371"/>
            <a:ext cx="8501743" cy="1615827"/>
          </a:xfrm>
          <a:prstGeom prst="rect">
            <a:avLst/>
          </a:prstGeom>
        </p:spPr>
        <p:txBody>
          <a:bodyPr>
            <a:spAutoFit/>
          </a:bodyPr>
          <a:lstStyle/>
          <a:p>
            <a:pPr marL="0" marR="0" lvl="0" indent="457200" algn="l" defTabSz="914400" rtl="0" eaLnBrk="1" fontAlgn="base" latinLnBrk="0" hangingPunct="1">
              <a:lnSpc>
                <a:spcPct val="150000"/>
              </a:lnSpc>
              <a:spcBef>
                <a:spcPct val="0"/>
              </a:spcBef>
              <a:spcAft>
                <a:spcPct val="0"/>
              </a:spcAft>
              <a:buClr>
                <a:srgbClr val="0070C0"/>
              </a:buClr>
              <a:buSzPct val="80000"/>
              <a:buFont typeface="Wingdings" panose="05000000000000000000" pitchFamily="2" charset="2"/>
              <a:buChar char="Ø"/>
              <a:defRPr/>
            </a:pPr>
            <a:r>
              <a:rPr kumimoji="0" lang="zh-CN" altLang="en-US" sz="2200" b="1" i="0" u="none" strike="noStrike"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过拟合就是模型把数据学习的太彻底，以至于把噪声数据的特征也学习到了，这样就会导致在后期测试的时候不能够很好地识别数据，即不能正确的分类，模型</a:t>
            </a:r>
            <a:r>
              <a:rPr kumimoji="0" lang="zh-CN" altLang="en-US" sz="2200" b="1" i="0" u="sng" strike="noStrike"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泛化能力</a:t>
            </a:r>
            <a:r>
              <a:rPr kumimoji="0" lang="zh-CN" altLang="en-US" sz="2200" b="1" i="0" u="none" strike="noStrike"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太差。</a:t>
            </a:r>
            <a:endParaRPr kumimoji="0" lang="zh-CN" altLang="en-US" sz="2200" b="1" i="0" u="none" strike="noStrike"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40968" name="Picture 2" descr="https://img-blog.csdn.net/20161107205139839?watermark/2/text/aHR0cDovL2Jsb2cuY3Nkbi5uZXQv/font/5a6L5L2T/fontsize/400/fill/I0JBQkFCMA==/dissolve/70/gravity/Center"/>
          <p:cNvPicPr>
            <a:picLocks noChangeAspect="1"/>
          </p:cNvPicPr>
          <p:nvPr/>
        </p:nvPicPr>
        <p:blipFill>
          <a:blip r:embed="rId3"/>
          <a:stretch>
            <a:fillRect/>
          </a:stretch>
        </p:blipFill>
        <p:spPr>
          <a:xfrm>
            <a:off x="460375" y="2376488"/>
            <a:ext cx="1971675" cy="1457325"/>
          </a:xfrm>
          <a:prstGeom prst="rect">
            <a:avLst/>
          </a:prstGeom>
          <a:noFill/>
          <a:ln w="9525">
            <a:noFill/>
          </a:ln>
        </p:spPr>
      </p:pic>
      <p:pic>
        <p:nvPicPr>
          <p:cNvPr id="40969" name="Picture 10" descr="https://img-blog.csdn.net/20161107211821774?watermark/2/text/aHR0cDovL2Jsb2cuY3Nkbi5uZXQv/font/5a6L5L2T/fontsize/400/fill/I0JBQkFCMA==/dissolve/70/gravity/Center"/>
          <p:cNvPicPr>
            <a:picLocks noChangeAspect="1"/>
          </p:cNvPicPr>
          <p:nvPr/>
        </p:nvPicPr>
        <p:blipFill>
          <a:blip r:embed="rId4"/>
          <a:stretch>
            <a:fillRect/>
          </a:stretch>
        </p:blipFill>
        <p:spPr>
          <a:xfrm>
            <a:off x="6296025" y="2365375"/>
            <a:ext cx="2543175" cy="1762125"/>
          </a:xfrm>
          <a:prstGeom prst="rect">
            <a:avLst/>
          </a:prstGeom>
          <a:noFill/>
          <a:ln w="9525">
            <a:noFill/>
          </a:ln>
        </p:spPr>
      </p:pic>
      <p:sp>
        <p:nvSpPr>
          <p:cNvPr id="15" name="TextBox 14"/>
          <p:cNvSpPr txBox="1"/>
          <p:nvPr/>
        </p:nvSpPr>
        <p:spPr>
          <a:xfrm>
            <a:off x="674688" y="4213225"/>
            <a:ext cx="1404938" cy="400050"/>
          </a:xfrm>
          <a:prstGeom prst="rect">
            <a:avLst/>
          </a:prstGeom>
          <a:noFill/>
        </p:spPr>
        <p:txBody>
          <a:bodyPr>
            <a:spAutoFit/>
          </a:bodyPr>
          <a:lstStyle/>
          <a:p>
            <a:pPr marR="0" algn="ctr"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训练样本</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6" name="TextBox 15"/>
          <p:cNvSpPr txBox="1"/>
          <p:nvPr/>
        </p:nvSpPr>
        <p:spPr>
          <a:xfrm>
            <a:off x="2601913" y="4233863"/>
            <a:ext cx="1403350" cy="400050"/>
          </a:xfrm>
          <a:prstGeom prst="rect">
            <a:avLst/>
          </a:prstGeom>
          <a:noFill/>
        </p:spPr>
        <p:txBody>
          <a:bodyPr>
            <a:spAutoFit/>
          </a:bodyPr>
          <a:lstStyle/>
          <a:p>
            <a:pPr marR="0" algn="ctr"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欠拟合</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7" name="TextBox 16"/>
          <p:cNvSpPr txBox="1"/>
          <p:nvPr/>
        </p:nvSpPr>
        <p:spPr>
          <a:xfrm>
            <a:off x="4605338" y="4256088"/>
            <a:ext cx="1403350" cy="400050"/>
          </a:xfrm>
          <a:prstGeom prst="rect">
            <a:avLst/>
          </a:prstGeom>
          <a:noFill/>
        </p:spPr>
        <p:txBody>
          <a:bodyPr>
            <a:spAutoFit/>
          </a:bodyPr>
          <a:lstStyle/>
          <a:p>
            <a:pPr marR="0" algn="ctr"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合适拟合</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8" name="TextBox 17"/>
          <p:cNvSpPr txBox="1"/>
          <p:nvPr/>
        </p:nvSpPr>
        <p:spPr>
          <a:xfrm>
            <a:off x="6792913" y="4233863"/>
            <a:ext cx="1403350" cy="400050"/>
          </a:xfrm>
          <a:prstGeom prst="rect">
            <a:avLst/>
          </a:prstGeom>
          <a:noFill/>
        </p:spPr>
        <p:txBody>
          <a:bodyPr>
            <a:spAutoFit/>
          </a:bodyPr>
          <a:lstStyle/>
          <a:p>
            <a:pPr marR="0" algn="ctr"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拟合</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9" name="TextBox 18"/>
          <p:cNvSpPr txBox="1"/>
          <p:nvPr/>
        </p:nvSpPr>
        <p:spPr>
          <a:xfrm>
            <a:off x="4648200" y="6302375"/>
            <a:ext cx="1404938" cy="400050"/>
          </a:xfrm>
          <a:prstGeom prst="rect">
            <a:avLst/>
          </a:prstGeom>
          <a:noFill/>
        </p:spPr>
        <p:txBody>
          <a:bodyPr>
            <a:spAutoFit/>
          </a:bodyPr>
          <a:lstStyle/>
          <a:p>
            <a:pPr marR="0" algn="ctr"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测试性能</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23" name="曲线连接符 22"/>
          <p:cNvCxnSpPr/>
          <p:nvPr/>
        </p:nvCxnSpPr>
        <p:spPr>
          <a:xfrm>
            <a:off x="4224338" y="6291263"/>
            <a:ext cx="598488" cy="284163"/>
          </a:xfrm>
          <a:prstGeom prst="curvedConnector3">
            <a:avLst>
              <a:gd name="adj1" fmla="val 50000"/>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 name="Rectangle 5"/>
          <p:cNvSpPr/>
          <p:nvPr/>
        </p:nvSpPr>
        <p:spPr>
          <a:xfrm>
            <a:off x="993775" y="-476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Review</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：机器学习的研究内容</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3" name="Rectangle 5"/>
          <p:cNvSpPr/>
          <p:nvPr/>
        </p:nvSpPr>
        <p:spPr>
          <a:xfrm>
            <a:off x="7086600" y="-212725"/>
            <a:ext cx="2057400" cy="1158875"/>
          </a:xfrm>
          <a:prstGeom prst="rect">
            <a:avLst/>
          </a:prstGeom>
          <a:noFill/>
          <a:ln w="9525">
            <a:noFill/>
          </a:ln>
        </p:spPr>
        <p:txBody>
          <a:bodyPr anchor="ct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 name="矩形 11"/>
          <p:cNvSpPr/>
          <p:nvPr/>
        </p:nvSpPr>
        <p:spPr>
          <a:xfrm>
            <a:off x="6715125" y="5205413"/>
            <a:ext cx="382588" cy="366713"/>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rPr>
              <a:t>Y</a:t>
            </a:r>
            <a:endParaRPr kumimoji="0" lang="zh-CN" altLang="en-US"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3" name="流程图: 过程 2"/>
          <p:cNvSpPr/>
          <p:nvPr/>
        </p:nvSpPr>
        <p:spPr>
          <a:xfrm>
            <a:off x="195263" y="2339975"/>
            <a:ext cx="620713" cy="19050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样本数据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4" name="下箭头 3"/>
          <p:cNvSpPr/>
          <p:nvPr/>
        </p:nvSpPr>
        <p:spPr>
          <a:xfrm rot="16200000">
            <a:off x="2557463" y="2209800"/>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5" name="下箭头 4"/>
          <p:cNvSpPr/>
          <p:nvPr/>
        </p:nvSpPr>
        <p:spPr>
          <a:xfrm rot="16200000">
            <a:off x="2568575" y="40608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4" name="流程图: 过程 13"/>
          <p:cNvSpPr/>
          <p:nvPr/>
        </p:nvSpPr>
        <p:spPr>
          <a:xfrm>
            <a:off x="3014663" y="1709738"/>
            <a:ext cx="544513" cy="1577975"/>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训练数据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15" name="流程图: 过程 14"/>
          <p:cNvSpPr/>
          <p:nvPr/>
        </p:nvSpPr>
        <p:spPr>
          <a:xfrm>
            <a:off x="3036888" y="3581400"/>
            <a:ext cx="501650" cy="16113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测试数据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16" name="流程图: 过程 15"/>
          <p:cNvSpPr/>
          <p:nvPr/>
        </p:nvSpPr>
        <p:spPr>
          <a:xfrm>
            <a:off x="3668713" y="771525"/>
            <a:ext cx="3384550" cy="6096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根据任务选择决策模型</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17" name="流程图: 过程 16"/>
          <p:cNvSpPr/>
          <p:nvPr/>
        </p:nvSpPr>
        <p:spPr>
          <a:xfrm>
            <a:off x="1284288" y="1763713"/>
            <a:ext cx="1196975" cy="323215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①</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数据预处理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18" name="流程图: 过程 17"/>
          <p:cNvSpPr/>
          <p:nvPr/>
        </p:nvSpPr>
        <p:spPr>
          <a:xfrm>
            <a:off x="4103688" y="1568450"/>
            <a:ext cx="490538" cy="1925638"/>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③学习算法</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19" name="流程图: 过程 18"/>
          <p:cNvSpPr/>
          <p:nvPr/>
        </p:nvSpPr>
        <p:spPr>
          <a:xfrm>
            <a:off x="5148263" y="2492375"/>
            <a:ext cx="501650" cy="25257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②决策模型</a:t>
            </a:r>
            <a:endPar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20" name="下箭头 19"/>
          <p:cNvSpPr/>
          <p:nvPr/>
        </p:nvSpPr>
        <p:spPr>
          <a:xfrm rot="16200000">
            <a:off x="870744" y="3069431"/>
            <a:ext cx="403225" cy="490538"/>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1" name="下箭头 20"/>
          <p:cNvSpPr/>
          <p:nvPr/>
        </p:nvSpPr>
        <p:spPr>
          <a:xfrm rot="16200000">
            <a:off x="3635375" y="2220913"/>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2" name="下箭头 21"/>
          <p:cNvSpPr/>
          <p:nvPr/>
        </p:nvSpPr>
        <p:spPr>
          <a:xfrm rot="16200000">
            <a:off x="4671219" y="2623344"/>
            <a:ext cx="401638"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3" name="下箭头 22"/>
          <p:cNvSpPr/>
          <p:nvPr/>
        </p:nvSpPr>
        <p:spPr>
          <a:xfrm rot="16200000">
            <a:off x="4147344" y="3526631"/>
            <a:ext cx="403225" cy="1579563"/>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4" name="流程图: 过程 23"/>
          <p:cNvSpPr/>
          <p:nvPr/>
        </p:nvSpPr>
        <p:spPr>
          <a:xfrm>
            <a:off x="6194425" y="2547938"/>
            <a:ext cx="500063" cy="2382838"/>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④性能评价</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25" name="流程图: 决策 24"/>
          <p:cNvSpPr/>
          <p:nvPr/>
        </p:nvSpPr>
        <p:spPr>
          <a:xfrm>
            <a:off x="7205663" y="2481263"/>
            <a:ext cx="936625" cy="2395538"/>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性能满意？</a:t>
            </a:r>
            <a:endPar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26" name="下箭头 25"/>
          <p:cNvSpPr/>
          <p:nvPr/>
        </p:nvSpPr>
        <p:spPr>
          <a:xfrm rot="16200000">
            <a:off x="5715000" y="34512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7" name="下箭头 26"/>
          <p:cNvSpPr/>
          <p:nvPr/>
        </p:nvSpPr>
        <p:spPr>
          <a:xfrm rot="16200000">
            <a:off x="6770688" y="34512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8" name="直角上箭头 27"/>
          <p:cNvSpPr/>
          <p:nvPr/>
        </p:nvSpPr>
        <p:spPr>
          <a:xfrm rot="16200000">
            <a:off x="6620669" y="1423194"/>
            <a:ext cx="1485900" cy="620713"/>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9" name="直角上箭头 28"/>
          <p:cNvSpPr/>
          <p:nvPr/>
        </p:nvSpPr>
        <p:spPr>
          <a:xfrm rot="16200000">
            <a:off x="5799931" y="580231"/>
            <a:ext cx="706438" cy="3095625"/>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0" name="直角上箭头 29"/>
          <p:cNvSpPr/>
          <p:nvPr/>
        </p:nvSpPr>
        <p:spPr>
          <a:xfrm rot="5400000" flipV="1">
            <a:off x="6172200" y="4289425"/>
            <a:ext cx="914400" cy="2155825"/>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1" name="流程图: 过程 30"/>
          <p:cNvSpPr/>
          <p:nvPr/>
        </p:nvSpPr>
        <p:spPr>
          <a:xfrm>
            <a:off x="271463" y="4856163"/>
            <a:ext cx="501650" cy="16113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应用数据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32" name="下箭头 31"/>
          <p:cNvSpPr/>
          <p:nvPr/>
        </p:nvSpPr>
        <p:spPr>
          <a:xfrm rot="16200000">
            <a:off x="1082675" y="5221288"/>
            <a:ext cx="239713" cy="881063"/>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3340" name="TextBox 29"/>
          <p:cNvSpPr txBox="1"/>
          <p:nvPr/>
        </p:nvSpPr>
        <p:spPr>
          <a:xfrm>
            <a:off x="1436688" y="5356225"/>
            <a:ext cx="773112" cy="584200"/>
          </a:xfrm>
          <a:prstGeom prst="rect">
            <a:avLst/>
          </a:prstGeom>
          <a:noFill/>
          <a:ln w="9525">
            <a:noFill/>
          </a:ln>
        </p:spPr>
        <p:txBody>
          <a:bodyPr anchor="t" anchorCtr="0">
            <a:spAutoFit/>
          </a:bodyPr>
          <a:p>
            <a:pPr algn="ctr"/>
            <a:r>
              <a:rPr lang="zh-CN" altLang="en-US" sz="3200" b="1" dirty="0">
                <a:solidFill>
                  <a:srgbClr val="0000FF"/>
                </a:solidFill>
                <a:latin typeface="楷体" panose="02010609060101010101" pitchFamily="49" charset="-122"/>
                <a:ea typeface="楷体" panose="02010609060101010101" pitchFamily="49" charset="-122"/>
              </a:rPr>
              <a:t>⊕</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33" name="下箭头 32"/>
          <p:cNvSpPr/>
          <p:nvPr/>
        </p:nvSpPr>
        <p:spPr>
          <a:xfrm>
            <a:off x="1730375" y="4986338"/>
            <a:ext cx="217488" cy="52228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4" name="下箭头 33"/>
          <p:cNvSpPr/>
          <p:nvPr/>
        </p:nvSpPr>
        <p:spPr>
          <a:xfrm rot="16200000">
            <a:off x="3478213" y="4087813"/>
            <a:ext cx="271463" cy="3221038"/>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3343" name="TextBox 33"/>
          <p:cNvSpPr txBox="1"/>
          <p:nvPr/>
        </p:nvSpPr>
        <p:spPr>
          <a:xfrm>
            <a:off x="5018088" y="5367338"/>
            <a:ext cx="773112" cy="584200"/>
          </a:xfrm>
          <a:prstGeom prst="rect">
            <a:avLst/>
          </a:prstGeom>
          <a:noFill/>
          <a:ln w="9525">
            <a:noFill/>
          </a:ln>
        </p:spPr>
        <p:txBody>
          <a:bodyPr anchor="t" anchorCtr="0">
            <a:spAutoFit/>
          </a:bodyPr>
          <a:p>
            <a:pPr algn="ctr"/>
            <a:r>
              <a:rPr lang="zh-CN" altLang="en-US" sz="3200" b="1" dirty="0">
                <a:solidFill>
                  <a:srgbClr val="0000FF"/>
                </a:solidFill>
                <a:latin typeface="楷体" panose="02010609060101010101" pitchFamily="49" charset="-122"/>
                <a:ea typeface="楷体" panose="02010609060101010101" pitchFamily="49" charset="-122"/>
              </a:rPr>
              <a:t>⊕</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35" name="下箭头 34"/>
          <p:cNvSpPr/>
          <p:nvPr/>
        </p:nvSpPr>
        <p:spPr>
          <a:xfrm>
            <a:off x="5257800" y="5029200"/>
            <a:ext cx="250825" cy="53340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6" name="矩形 35"/>
          <p:cNvSpPr/>
          <p:nvPr/>
        </p:nvSpPr>
        <p:spPr>
          <a:xfrm>
            <a:off x="7804150" y="1865313"/>
            <a:ext cx="382588" cy="366713"/>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rPr>
              <a:t>N</a:t>
            </a:r>
            <a:endParaRPr kumimoji="0" lang="zh-CN" altLang="en-US"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37" name="下箭头 36"/>
          <p:cNvSpPr/>
          <p:nvPr/>
        </p:nvSpPr>
        <p:spPr>
          <a:xfrm>
            <a:off x="5268913" y="1382713"/>
            <a:ext cx="260350" cy="109855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8" name="流程图: 过程 37"/>
          <p:cNvSpPr/>
          <p:nvPr/>
        </p:nvSpPr>
        <p:spPr>
          <a:xfrm>
            <a:off x="4451350" y="6096000"/>
            <a:ext cx="1916113" cy="6096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⑤问题得解</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39" name="下箭头 38"/>
          <p:cNvSpPr/>
          <p:nvPr/>
        </p:nvSpPr>
        <p:spPr>
          <a:xfrm>
            <a:off x="5268913" y="5834063"/>
            <a:ext cx="239713" cy="2619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40" name="圆角矩形 39"/>
          <p:cNvSpPr/>
          <p:nvPr/>
        </p:nvSpPr>
        <p:spPr>
          <a:xfrm>
            <a:off x="0" y="708025"/>
            <a:ext cx="8904288" cy="4516438"/>
          </a:xfrm>
          <a:prstGeom prst="roundRect">
            <a:avLst/>
          </a:prstGeom>
          <a:noFill/>
          <a:ln w="38100">
            <a:solidFill>
              <a:srgbClr val="FB7E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圆角矩形 40"/>
          <p:cNvSpPr/>
          <p:nvPr/>
        </p:nvSpPr>
        <p:spPr>
          <a:xfrm>
            <a:off x="0" y="4670425"/>
            <a:ext cx="9056688" cy="2187575"/>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七角星 41"/>
          <p:cNvSpPr/>
          <p:nvPr/>
        </p:nvSpPr>
        <p:spPr>
          <a:xfrm>
            <a:off x="0" y="696913"/>
            <a:ext cx="1154113" cy="979488"/>
          </a:xfrm>
          <a:prstGeom prst="star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B7E03"/>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学习</a:t>
            </a:r>
            <a:endParaRPr kumimoji="0" lang="zh-CN" altLang="en-US" sz="2000" b="1" i="0" u="none" strike="noStrike" kern="1200" cap="none" spc="0" normalizeH="0" baseline="0" noProof="0">
              <a:ln>
                <a:noFill/>
              </a:ln>
              <a:solidFill>
                <a:srgbClr val="FB7E03"/>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3" name="七角星 42"/>
          <p:cNvSpPr/>
          <p:nvPr/>
        </p:nvSpPr>
        <p:spPr>
          <a:xfrm>
            <a:off x="7380288" y="5878513"/>
            <a:ext cx="1241425" cy="979488"/>
          </a:xfrm>
          <a:prstGeom prst="star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应用</a:t>
            </a:r>
            <a:endPar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偏差与方差</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362585" y="742315"/>
            <a:ext cx="2540000" cy="460375"/>
          </a:xfrm>
          <a:prstGeom prst="rect">
            <a:avLst/>
          </a:prstGeom>
        </p:spPr>
        <p:txBody>
          <a:bodyPr wrap="square" rtlCol="0" anchor="t">
            <a:spAutoFit/>
          </a:bodyPr>
          <a:lstStyle/>
          <a:p>
            <a:pPr marL="342900" lvl="0" indent="-342900" algn="l" fontAlgn="base">
              <a:lnSpc>
                <a:spcPct val="100000"/>
              </a:lnSpc>
              <a:buClrTx/>
              <a:buSzTx/>
              <a:defRPr/>
            </a:pPr>
            <a:r>
              <a:rPr lang="zh-CN" altLang="en-US" sz="2400" b="1" strike="noStrike"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偏差-方差分解</a:t>
            </a:r>
            <a:endParaRPr lang="zh-CN" altLang="en-US" sz="2400" b="1" strike="noStrike"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sym typeface="+mn-ea"/>
            </a:endParaRPr>
          </a:p>
        </p:txBody>
      </p:sp>
      <p:sp>
        <p:nvSpPr>
          <p:cNvPr id="43011" name="文本框 2"/>
          <p:cNvSpPr txBox="1"/>
          <p:nvPr/>
        </p:nvSpPr>
        <p:spPr>
          <a:xfrm>
            <a:off x="582613" y="1330325"/>
            <a:ext cx="7805737" cy="4022725"/>
          </a:xfrm>
          <a:prstGeom prst="rect">
            <a:avLst/>
          </a:prstGeom>
          <a:noFill/>
          <a:ln w="9525">
            <a:noFill/>
          </a:ln>
        </p:spPr>
        <p:txBody>
          <a:bodyPr wrap="square" anchor="t" anchorCtr="0">
            <a:spAutoFit/>
          </a:bodyPr>
          <a:p>
            <a:pPr>
              <a:lnSpc>
                <a:spcPts val="3065"/>
              </a:lnSpc>
            </a:pPr>
            <a:r>
              <a:rPr lang="zh-CN" altLang="zh-CN" sz="2000" b="1">
                <a:solidFill>
                  <a:srgbClr val="1D41D5"/>
                </a:solidFill>
                <a:latin typeface="微软雅黑" panose="020B0503020204020204" pitchFamily="34" charset="-122"/>
                <a:ea typeface="微软雅黑" panose="020B0503020204020204" pitchFamily="34" charset="-122"/>
              </a:rPr>
              <a:t>以一个回归的任务为例子：假设样本真实分布为             ，采用平方损失函数，那么学习器         的期望误差为</a:t>
            </a:r>
            <a:r>
              <a:rPr lang="en-US" altLang="zh-CN" sz="2000" b="1">
                <a:solidFill>
                  <a:srgbClr val="1D41D5"/>
                </a:solidFill>
                <a:latin typeface="微软雅黑" panose="020B0503020204020204" pitchFamily="34" charset="-122"/>
                <a:ea typeface="微软雅黑" panose="020B0503020204020204" pitchFamily="34" charset="-122"/>
              </a:rPr>
              <a:t>:</a:t>
            </a:r>
            <a:endParaRPr lang="zh-CN" altLang="zh-CN" sz="2000" b="1">
              <a:solidFill>
                <a:srgbClr val="1D41D5"/>
              </a:solidFill>
              <a:latin typeface="微软雅黑" panose="020B0503020204020204" pitchFamily="34" charset="-122"/>
              <a:ea typeface="微软雅黑" panose="020B0503020204020204" pitchFamily="34" charset="-122"/>
            </a:endParaRPr>
          </a:p>
          <a:p>
            <a:pPr>
              <a:lnSpc>
                <a:spcPts val="3065"/>
              </a:lnSpc>
            </a:pPr>
            <a:endParaRPr lang="zh-CN" altLang="en-US">
              <a:latin typeface="Calibri" panose="020F0502020204030204" pitchFamily="34" charset="0"/>
              <a:ea typeface="宋体" panose="02010600030101010101" pitchFamily="2" charset="-122"/>
            </a:endParaRPr>
          </a:p>
          <a:p>
            <a:pPr>
              <a:lnSpc>
                <a:spcPts val="3065"/>
              </a:lnSpc>
            </a:pPr>
            <a:r>
              <a:rPr lang="zh-CN" altLang="zh-CN" sz="2000" b="1">
                <a:solidFill>
                  <a:srgbClr val="1D41D5"/>
                </a:solidFill>
                <a:latin typeface="微软雅黑" panose="020B0503020204020204" pitchFamily="34" charset="-122"/>
                <a:ea typeface="微软雅黑" panose="020B0503020204020204" pitchFamily="34" charset="-122"/>
              </a:rPr>
              <a:t>设使用平方损失作为优化目标的最优的模型为        ，则损失为</a:t>
            </a:r>
            <a:r>
              <a:rPr lang="en-US" altLang="zh-CN" sz="2000" b="1">
                <a:solidFill>
                  <a:srgbClr val="1D41D5"/>
                </a:solidFill>
                <a:latin typeface="微软雅黑" panose="020B0503020204020204" pitchFamily="34" charset="-122"/>
                <a:ea typeface="微软雅黑" panose="020B0503020204020204" pitchFamily="34" charset="-122"/>
              </a:rPr>
              <a:t>:</a:t>
            </a:r>
            <a:endParaRPr lang="zh-CN" altLang="zh-CN" sz="2000" b="1">
              <a:solidFill>
                <a:srgbClr val="1D41D5"/>
              </a:solidFill>
              <a:latin typeface="微软雅黑" panose="020B0503020204020204" pitchFamily="34" charset="-122"/>
              <a:ea typeface="微软雅黑" panose="020B0503020204020204" pitchFamily="34" charset="-122"/>
            </a:endParaRPr>
          </a:p>
          <a:p>
            <a:pPr>
              <a:lnSpc>
                <a:spcPts val="3065"/>
              </a:lnSpc>
            </a:pPr>
            <a:endParaRPr lang="zh-CN" altLang="en-US">
              <a:latin typeface="Calibri" panose="020F0502020204030204" pitchFamily="34" charset="0"/>
              <a:ea typeface="宋体" panose="02010600030101010101" pitchFamily="2" charset="-122"/>
            </a:endParaRPr>
          </a:p>
          <a:p>
            <a:pPr>
              <a:lnSpc>
                <a:spcPts val="3065"/>
              </a:lnSpc>
            </a:pPr>
            <a:r>
              <a:rPr lang="zh-CN" altLang="zh-CN" sz="2000" b="1">
                <a:solidFill>
                  <a:srgbClr val="1D41D5"/>
                </a:solidFill>
                <a:latin typeface="微软雅黑" panose="020B0503020204020204" pitchFamily="34" charset="-122"/>
                <a:ea typeface="微软雅黑" panose="020B0503020204020204" pitchFamily="34" charset="-122"/>
              </a:rPr>
              <a:t>一般</a:t>
            </a:r>
            <a:r>
              <a:rPr lang="zh-CN" altLang="zh-CN" sz="2400" b="1">
                <a:solidFill>
                  <a:srgbClr val="1D41D5"/>
                </a:solidFill>
                <a:latin typeface="Calibri" panose="020F0502020204030204" pitchFamily="34" charset="0"/>
                <a:ea typeface="微软雅黑" panose="020B0503020204020204" pitchFamily="34" charset="-122"/>
              </a:rPr>
              <a:t>ε</a:t>
            </a:r>
            <a:r>
              <a:rPr lang="zh-CN" altLang="zh-CN" sz="2000" b="1">
                <a:solidFill>
                  <a:srgbClr val="1D41D5"/>
                </a:solidFill>
                <a:latin typeface="微软雅黑" panose="020B0503020204020204" pitchFamily="34" charset="-122"/>
                <a:ea typeface="微软雅黑" panose="020B0503020204020204" pitchFamily="34" charset="-122"/>
              </a:rPr>
              <a:t>是由样本分布和噪声引起的。</a:t>
            </a:r>
            <a:endParaRPr lang="zh-CN" altLang="zh-CN" sz="2000" b="1">
              <a:solidFill>
                <a:srgbClr val="1D41D5"/>
              </a:solidFill>
              <a:latin typeface="微软雅黑" panose="020B0503020204020204" pitchFamily="34" charset="-122"/>
              <a:ea typeface="微软雅黑" panose="020B0503020204020204" pitchFamily="34" charset="-122"/>
            </a:endParaRPr>
          </a:p>
          <a:p>
            <a:pPr>
              <a:lnSpc>
                <a:spcPts val="3065"/>
              </a:lnSpc>
            </a:pPr>
            <a:r>
              <a:rPr lang="zh-CN" altLang="zh-CN" sz="2000" b="1">
                <a:solidFill>
                  <a:srgbClr val="1D41D5"/>
                </a:solidFill>
                <a:latin typeface="微软雅黑" panose="020B0503020204020204" pitchFamily="34" charset="-122"/>
                <a:ea typeface="微软雅黑" panose="020B0503020204020204" pitchFamily="34" charset="-122"/>
              </a:rPr>
              <a:t>期望误差可以写成</a:t>
            </a:r>
            <a:endParaRPr lang="zh-CN" altLang="zh-CN" sz="2000" b="1">
              <a:solidFill>
                <a:srgbClr val="1D41D5"/>
              </a:solidFill>
              <a:latin typeface="微软雅黑" panose="020B0503020204020204" pitchFamily="34" charset="-122"/>
              <a:ea typeface="微软雅黑" panose="020B0503020204020204" pitchFamily="34" charset="-122"/>
            </a:endParaRPr>
          </a:p>
          <a:p>
            <a:pPr>
              <a:lnSpc>
                <a:spcPts val="3065"/>
              </a:lnSpc>
            </a:pPr>
            <a:endParaRPr lang="zh-CN" altLang="en-US">
              <a:latin typeface="Calibri" panose="020F0502020204030204" pitchFamily="34" charset="0"/>
              <a:ea typeface="宋体" panose="02010600030101010101" pitchFamily="2" charset="-122"/>
            </a:endParaRPr>
          </a:p>
          <a:p>
            <a:pPr>
              <a:lnSpc>
                <a:spcPts val="3065"/>
              </a:lnSpc>
              <a:buSzTx/>
            </a:pPr>
            <a:r>
              <a:rPr lang="zh-CN" altLang="zh-CN" sz="2000" b="1">
                <a:solidFill>
                  <a:srgbClr val="1D41D5"/>
                </a:solidFill>
                <a:latin typeface="微软雅黑" panose="020B0503020204020204" pitchFamily="34" charset="-122"/>
                <a:ea typeface="微软雅黑" panose="020B0503020204020204" pitchFamily="34" charset="-122"/>
              </a:rPr>
              <a:t>其中第一项为当前模型与最优模型之间的差距，是可优化目标。</a:t>
            </a:r>
            <a:endParaRPr lang="zh-CN" altLang="zh-CN" sz="2000" b="1">
              <a:solidFill>
                <a:srgbClr val="1D41D5"/>
              </a:solidFill>
              <a:latin typeface="微软雅黑" panose="020B0503020204020204" pitchFamily="34" charset="-122"/>
              <a:ea typeface="微软雅黑" panose="020B0503020204020204" pitchFamily="34" charset="-122"/>
            </a:endParaRPr>
          </a:p>
          <a:p>
            <a:pPr>
              <a:lnSpc>
                <a:spcPts val="3065"/>
              </a:lnSpc>
              <a:buSzTx/>
            </a:pPr>
            <a:r>
              <a:rPr lang="zh-CN" altLang="zh-CN" sz="2000" b="1">
                <a:solidFill>
                  <a:srgbClr val="1D41D5"/>
                </a:solidFill>
                <a:latin typeface="微软雅黑" panose="020B0503020204020204" pitchFamily="34" charset="-122"/>
                <a:ea typeface="微软雅黑" panose="020B0503020204020204" pitchFamily="34" charset="-122"/>
              </a:rPr>
              <a:t>可以进一步分解：</a:t>
            </a:r>
            <a:endParaRPr lang="zh-CN" altLang="zh-CN" sz="2000" b="1">
              <a:solidFill>
                <a:srgbClr val="1D41D5"/>
              </a:solidFill>
              <a:latin typeface="微软雅黑" panose="020B0503020204020204" pitchFamily="34" charset="-122"/>
              <a:ea typeface="微软雅黑" panose="020B0503020204020204" pitchFamily="34" charset="-122"/>
            </a:endParaRPr>
          </a:p>
        </p:txBody>
      </p:sp>
      <p:pic>
        <p:nvPicPr>
          <p:cNvPr id="43012" name="图片 -2147482575"/>
          <p:cNvPicPr>
            <a:picLocks noGrp="1" noChangeAspect="1"/>
          </p:cNvPicPr>
          <p:nvPr/>
        </p:nvPicPr>
        <p:blipFill>
          <a:blip r:embed="rId1"/>
          <a:stretch>
            <a:fillRect/>
          </a:stretch>
        </p:blipFill>
        <p:spPr>
          <a:xfrm>
            <a:off x="6000750" y="1433513"/>
            <a:ext cx="981075" cy="358775"/>
          </a:xfrm>
          <a:prstGeom prst="rect">
            <a:avLst/>
          </a:prstGeom>
          <a:noFill/>
          <a:ln w="9525">
            <a:noFill/>
          </a:ln>
        </p:spPr>
      </p:pic>
      <p:pic>
        <p:nvPicPr>
          <p:cNvPr id="43013" name="图片 -2147482574"/>
          <p:cNvPicPr>
            <a:picLocks noGrp="1" noChangeAspect="1"/>
          </p:cNvPicPr>
          <p:nvPr/>
        </p:nvPicPr>
        <p:blipFill>
          <a:blip r:embed="rId2"/>
          <a:stretch>
            <a:fillRect/>
          </a:stretch>
        </p:blipFill>
        <p:spPr>
          <a:xfrm>
            <a:off x="3251200" y="1844675"/>
            <a:ext cx="620713" cy="325438"/>
          </a:xfrm>
          <a:prstGeom prst="rect">
            <a:avLst/>
          </a:prstGeom>
          <a:noFill/>
          <a:ln w="9525">
            <a:noFill/>
          </a:ln>
        </p:spPr>
      </p:pic>
      <p:pic>
        <p:nvPicPr>
          <p:cNvPr id="43014" name="图片 -2147482572"/>
          <p:cNvPicPr>
            <a:picLocks noGrp="1" noChangeAspect="1"/>
          </p:cNvPicPr>
          <p:nvPr/>
        </p:nvPicPr>
        <p:blipFill>
          <a:blip r:embed="rId3"/>
          <a:stretch>
            <a:fillRect/>
          </a:stretch>
        </p:blipFill>
        <p:spPr>
          <a:xfrm>
            <a:off x="5692775" y="2633663"/>
            <a:ext cx="803275" cy="328612"/>
          </a:xfrm>
          <a:prstGeom prst="rect">
            <a:avLst/>
          </a:prstGeom>
          <a:noFill/>
          <a:ln w="9525">
            <a:noFill/>
          </a:ln>
        </p:spPr>
      </p:pic>
      <p:sp>
        <p:nvSpPr>
          <p:cNvPr id="43015" name="文本框 99"/>
          <p:cNvSpPr txBox="1"/>
          <p:nvPr/>
        </p:nvSpPr>
        <p:spPr>
          <a:xfrm>
            <a:off x="455613" y="5705475"/>
            <a:ext cx="8234362" cy="1014413"/>
          </a:xfrm>
          <a:prstGeom prst="rect">
            <a:avLst/>
          </a:prstGeom>
          <a:noFill/>
          <a:ln w="9525">
            <a:noFill/>
          </a:ln>
        </p:spPr>
        <p:txBody>
          <a:bodyPr wrap="square" anchor="t" anchorCtr="0">
            <a:spAutoFit/>
          </a:bodyPr>
          <a:p>
            <a:r>
              <a:rPr lang="zh-CN" altLang="zh-CN" sz="2000" b="1">
                <a:solidFill>
                  <a:srgbClr val="1D41D5"/>
                </a:solidFill>
                <a:latin typeface="微软雅黑" panose="020B0503020204020204" pitchFamily="34" charset="-122"/>
                <a:ea typeface="微软雅黑" panose="020B0503020204020204" pitchFamily="34" charset="-122"/>
              </a:rPr>
              <a:t>第一项为</a:t>
            </a:r>
            <a:r>
              <a:rPr lang="zh-CN" altLang="zh-CN" sz="2000" b="1">
                <a:solidFill>
                  <a:srgbClr val="FF0000"/>
                </a:solidFill>
                <a:latin typeface="微软雅黑" panose="020B0503020204020204" pitchFamily="34" charset="-122"/>
                <a:ea typeface="微软雅黑" panose="020B0503020204020204" pitchFamily="34" charset="-122"/>
              </a:rPr>
              <a:t>偏差</a:t>
            </a:r>
            <a:r>
              <a:rPr lang="zh-CN" altLang="zh-CN" sz="2000" b="1">
                <a:solidFill>
                  <a:srgbClr val="1D41D5"/>
                </a:solidFill>
                <a:latin typeface="微软雅黑" panose="020B0503020204020204" pitchFamily="34" charset="-122"/>
                <a:ea typeface="微软雅黑" panose="020B0503020204020204" pitchFamily="34" charset="-122"/>
              </a:rPr>
              <a:t>平方，指当前模型与最优模型之间的差异，可以衡量一个模型的拟合能力。第二项是</a:t>
            </a:r>
            <a:r>
              <a:rPr lang="zh-CN" altLang="zh-CN" sz="2000" b="1">
                <a:solidFill>
                  <a:srgbClr val="FF0000"/>
                </a:solidFill>
                <a:latin typeface="微软雅黑" panose="020B0503020204020204" pitchFamily="34" charset="-122"/>
                <a:ea typeface="微软雅黑" panose="020B0503020204020204" pitchFamily="34" charset="-122"/>
              </a:rPr>
              <a:t>方差</a:t>
            </a:r>
            <a:r>
              <a:rPr lang="zh-CN" altLang="zh-CN" sz="2000" b="1">
                <a:solidFill>
                  <a:srgbClr val="1D41D5"/>
                </a:solidFill>
                <a:latin typeface="微软雅黑" panose="020B0503020204020204" pitchFamily="34" charset="-122"/>
                <a:ea typeface="微软雅黑" panose="020B0503020204020204" pitchFamily="34" charset="-122"/>
              </a:rPr>
              <a:t>，指一个模型在不同训练集下的差异，衡量模型是否容易过拟合。</a:t>
            </a:r>
            <a:endParaRPr lang="zh-CN" altLang="en-US">
              <a:latin typeface="Calibri" panose="020F0502020204030204" pitchFamily="34" charset="0"/>
              <a:ea typeface="宋体" panose="02010600030101010101" pitchFamily="2" charset="-122"/>
            </a:endParaRPr>
          </a:p>
        </p:txBody>
      </p:sp>
      <p:graphicFrame>
        <p:nvGraphicFramePr>
          <p:cNvPr id="43016" name="对象 -2147482555"/>
          <p:cNvGraphicFramePr>
            <a:graphicFrameLocks noChangeAspect="1"/>
          </p:cNvGraphicFramePr>
          <p:nvPr/>
        </p:nvGraphicFramePr>
        <p:xfrm>
          <a:off x="2193925" y="2170113"/>
          <a:ext cx="3195638" cy="414337"/>
        </p:xfrm>
        <a:graphic>
          <a:graphicData uri="http://schemas.openxmlformats.org/presentationml/2006/ole">
            <mc:AlternateContent xmlns:mc="http://schemas.openxmlformats.org/markup-compatibility/2006">
              <mc:Choice xmlns:v="urn:schemas-microsoft-com:vml" Requires="v">
                <p:oleObj spid="_x0000_s3084" name="" r:id="rId4" imgW="1968500" imgH="254000" progId="Equation.KSEE3">
                  <p:embed/>
                </p:oleObj>
              </mc:Choice>
              <mc:Fallback>
                <p:oleObj name="" r:id="rId4" imgW="1968500" imgH="254000" progId="Equation.KSEE3">
                  <p:embed/>
                  <p:pic>
                    <p:nvPicPr>
                      <p:cNvPr id="0" name="图片 3083"/>
                      <p:cNvPicPr/>
                      <p:nvPr/>
                    </p:nvPicPr>
                    <p:blipFill>
                      <a:blip r:embed="rId5"/>
                      <a:stretch>
                        <a:fillRect/>
                      </a:stretch>
                    </p:blipFill>
                    <p:spPr>
                      <a:xfrm>
                        <a:off x="2193925" y="2170113"/>
                        <a:ext cx="3195638" cy="414337"/>
                      </a:xfrm>
                      <a:prstGeom prst="rect">
                        <a:avLst/>
                      </a:prstGeom>
                      <a:noFill/>
                      <a:ln w="38100">
                        <a:noFill/>
                        <a:miter/>
                      </a:ln>
                    </p:spPr>
                  </p:pic>
                </p:oleObj>
              </mc:Fallback>
            </mc:AlternateContent>
          </a:graphicData>
        </a:graphic>
      </p:graphicFrame>
      <p:graphicFrame>
        <p:nvGraphicFramePr>
          <p:cNvPr id="43017" name="对象 -2147482552"/>
          <p:cNvGraphicFramePr>
            <a:graphicFrameLocks noChangeAspect="1"/>
          </p:cNvGraphicFramePr>
          <p:nvPr/>
        </p:nvGraphicFramePr>
        <p:xfrm>
          <a:off x="2289175" y="2962275"/>
          <a:ext cx="2754313" cy="392113"/>
        </p:xfrm>
        <a:graphic>
          <a:graphicData uri="http://schemas.openxmlformats.org/presentationml/2006/ole">
            <mc:AlternateContent xmlns:mc="http://schemas.openxmlformats.org/markup-compatibility/2006">
              <mc:Choice xmlns:v="urn:schemas-microsoft-com:vml" Requires="v">
                <p:oleObj spid="_x0000_s3085" name="" r:id="rId6" imgW="1790700" imgH="254000" progId="Equation.KSEE3">
                  <p:embed/>
                </p:oleObj>
              </mc:Choice>
              <mc:Fallback>
                <p:oleObj name="" r:id="rId6" imgW="1790700" imgH="254000" progId="Equation.KSEE3">
                  <p:embed/>
                  <p:pic>
                    <p:nvPicPr>
                      <p:cNvPr id="0" name="图片 3084"/>
                      <p:cNvPicPr/>
                      <p:nvPr/>
                    </p:nvPicPr>
                    <p:blipFill>
                      <a:blip r:embed="rId7"/>
                      <a:stretch>
                        <a:fillRect/>
                      </a:stretch>
                    </p:blipFill>
                    <p:spPr>
                      <a:xfrm>
                        <a:off x="2289175" y="2962275"/>
                        <a:ext cx="2754313" cy="392113"/>
                      </a:xfrm>
                      <a:prstGeom prst="rect">
                        <a:avLst/>
                      </a:prstGeom>
                      <a:noFill/>
                      <a:ln w="38100">
                        <a:noFill/>
                        <a:miter/>
                      </a:ln>
                    </p:spPr>
                  </p:pic>
                </p:oleObj>
              </mc:Fallback>
            </mc:AlternateContent>
          </a:graphicData>
        </a:graphic>
      </p:graphicFrame>
      <p:graphicFrame>
        <p:nvGraphicFramePr>
          <p:cNvPr id="43018" name="对象 -2147482550"/>
          <p:cNvGraphicFramePr>
            <a:graphicFrameLocks noChangeAspect="1"/>
          </p:cNvGraphicFramePr>
          <p:nvPr/>
        </p:nvGraphicFramePr>
        <p:xfrm>
          <a:off x="2954338" y="3729038"/>
          <a:ext cx="4287837" cy="782637"/>
        </p:xfrm>
        <a:graphic>
          <a:graphicData uri="http://schemas.openxmlformats.org/presentationml/2006/ole">
            <mc:AlternateContent xmlns:mc="http://schemas.openxmlformats.org/markup-compatibility/2006">
              <mc:Choice xmlns:v="urn:schemas-microsoft-com:vml" Requires="v">
                <p:oleObj spid="_x0000_s3086" name="" r:id="rId8" imgW="2933700" imgH="533400" progId="Equation.KSEE3">
                  <p:embed/>
                </p:oleObj>
              </mc:Choice>
              <mc:Fallback>
                <p:oleObj name="" r:id="rId8" imgW="2933700" imgH="533400" progId="Equation.KSEE3">
                  <p:embed/>
                  <p:pic>
                    <p:nvPicPr>
                      <p:cNvPr id="0" name="图片 3085"/>
                      <p:cNvPicPr/>
                      <p:nvPr/>
                    </p:nvPicPr>
                    <p:blipFill>
                      <a:blip r:embed="rId9"/>
                      <a:stretch>
                        <a:fillRect/>
                      </a:stretch>
                    </p:blipFill>
                    <p:spPr>
                      <a:xfrm>
                        <a:off x="2954338" y="3729038"/>
                        <a:ext cx="4287837" cy="782637"/>
                      </a:xfrm>
                      <a:prstGeom prst="rect">
                        <a:avLst/>
                      </a:prstGeom>
                      <a:noFill/>
                      <a:ln w="38100">
                        <a:noFill/>
                        <a:miter/>
                      </a:ln>
                    </p:spPr>
                  </p:pic>
                </p:oleObj>
              </mc:Fallback>
            </mc:AlternateContent>
          </a:graphicData>
        </a:graphic>
      </p:graphicFrame>
      <p:graphicFrame>
        <p:nvGraphicFramePr>
          <p:cNvPr id="43019" name="对象 -2147482546"/>
          <p:cNvGraphicFramePr>
            <a:graphicFrameLocks noChangeAspect="1"/>
          </p:cNvGraphicFramePr>
          <p:nvPr/>
        </p:nvGraphicFramePr>
        <p:xfrm>
          <a:off x="2654300" y="4918075"/>
          <a:ext cx="5634038" cy="727075"/>
        </p:xfrm>
        <a:graphic>
          <a:graphicData uri="http://schemas.openxmlformats.org/presentationml/2006/ole">
            <mc:AlternateContent xmlns:mc="http://schemas.openxmlformats.org/markup-compatibility/2006">
              <mc:Choice xmlns:v="urn:schemas-microsoft-com:vml" Requires="v">
                <p:oleObj spid="_x0000_s3087" name="" r:id="rId10" imgW="3759200" imgH="482600" progId="Equation.KSEE3">
                  <p:embed/>
                </p:oleObj>
              </mc:Choice>
              <mc:Fallback>
                <p:oleObj name="" r:id="rId10" imgW="3759200" imgH="482600" progId="Equation.KSEE3">
                  <p:embed/>
                  <p:pic>
                    <p:nvPicPr>
                      <p:cNvPr id="0" name="图片 3086"/>
                      <p:cNvPicPr/>
                      <p:nvPr/>
                    </p:nvPicPr>
                    <p:blipFill>
                      <a:blip r:embed="rId11"/>
                      <a:stretch>
                        <a:fillRect/>
                      </a:stretch>
                    </p:blipFill>
                    <p:spPr>
                      <a:xfrm>
                        <a:off x="2654300" y="4918075"/>
                        <a:ext cx="5634038" cy="727075"/>
                      </a:xfrm>
                      <a:prstGeom prst="rect">
                        <a:avLst/>
                      </a:prstGeom>
                      <a:noFill/>
                      <a:ln w="38100">
                        <a:noFill/>
                        <a:miter/>
                      </a:ln>
                    </p:spPr>
                  </p:pic>
                </p:oleObj>
              </mc:Fallback>
            </mc:AlternateContent>
          </a:graphicData>
        </a:graphic>
      </p:graphicFrame>
      <p:sp>
        <p:nvSpPr>
          <p:cNvPr id="3" name="矩形 2"/>
          <p:cNvSpPr/>
          <p:nvPr/>
        </p:nvSpPr>
        <p:spPr>
          <a:xfrm>
            <a:off x="6142355" y="4193540"/>
            <a:ext cx="257810" cy="31813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标注 3"/>
          <p:cNvSpPr/>
          <p:nvPr/>
        </p:nvSpPr>
        <p:spPr>
          <a:xfrm>
            <a:off x="7861300" y="3828415"/>
            <a:ext cx="979805" cy="584200"/>
          </a:xfrm>
          <a:prstGeom prst="wedgeRoundRectCallout">
            <a:avLst>
              <a:gd name="adj1" fmla="val -197180"/>
              <a:gd name="adj2" fmla="val 49456"/>
              <a:gd name="adj3" fmla="val 16667"/>
            </a:avLst>
          </a:prstGeom>
          <a:solidFill>
            <a:schemeClr val="accent6">
              <a:lumMod val="20000"/>
              <a:lumOff val="80000"/>
            </a:schemeClr>
          </a:solid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b="1">
                <a:solidFill>
                  <a:srgbClr val="00B050"/>
                </a:solidFill>
              </a:rPr>
              <a:t>数据预处理</a:t>
            </a:r>
            <a:endParaRPr lang="zh-CN" altLang="zh-CN" b="1">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偏差与方差</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362585" y="742315"/>
            <a:ext cx="2540000" cy="460375"/>
          </a:xfrm>
          <a:prstGeom prst="rect">
            <a:avLst/>
          </a:prstGeom>
        </p:spPr>
        <p:txBody>
          <a:bodyPr wrap="square" rtlCol="0" anchor="t">
            <a:spAutoFit/>
          </a:bodyPr>
          <a:lstStyle/>
          <a:p>
            <a:pPr marL="342900" lvl="0" indent="-342900" algn="l" fontAlgn="base">
              <a:lnSpc>
                <a:spcPct val="100000"/>
              </a:lnSpc>
              <a:buClrTx/>
              <a:buSzTx/>
              <a:defRPr/>
            </a:pPr>
            <a:r>
              <a:rPr lang="zh-CN" altLang="en-US" sz="2400" b="1" strike="noStrike"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偏差-方差分解</a:t>
            </a:r>
            <a:endParaRPr lang="zh-CN" altLang="en-US" sz="2400" b="1" strike="noStrike"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sym typeface="+mn-ea"/>
            </a:endParaRPr>
          </a:p>
        </p:txBody>
      </p:sp>
      <p:pic>
        <p:nvPicPr>
          <p:cNvPr id="44035" name="图片 -2147482567" descr="IMG_264"/>
          <p:cNvPicPr>
            <a:picLocks noChangeAspect="1"/>
          </p:cNvPicPr>
          <p:nvPr/>
        </p:nvPicPr>
        <p:blipFill>
          <a:blip r:embed="rId1"/>
          <a:stretch>
            <a:fillRect/>
          </a:stretch>
        </p:blipFill>
        <p:spPr>
          <a:xfrm>
            <a:off x="2741613" y="958850"/>
            <a:ext cx="4572000" cy="2738438"/>
          </a:xfrm>
          <a:prstGeom prst="rect">
            <a:avLst/>
          </a:prstGeom>
          <a:noFill/>
          <a:ln w="9525">
            <a:noFill/>
          </a:ln>
        </p:spPr>
      </p:pic>
      <p:sp>
        <p:nvSpPr>
          <p:cNvPr id="44036" name="文本框 10"/>
          <p:cNvSpPr txBox="1"/>
          <p:nvPr/>
        </p:nvSpPr>
        <p:spPr>
          <a:xfrm>
            <a:off x="300038" y="3697288"/>
            <a:ext cx="8313737" cy="3046412"/>
          </a:xfrm>
          <a:prstGeom prst="rect">
            <a:avLst/>
          </a:prstGeom>
          <a:noFill/>
          <a:ln w="9525">
            <a:noFill/>
          </a:ln>
        </p:spPr>
        <p:txBody>
          <a:bodyPr wrap="square" anchor="t" anchorCtr="0">
            <a:spAutoFit/>
          </a:bodyPr>
          <a:p>
            <a:pPr>
              <a:lnSpc>
                <a:spcPct val="120000"/>
              </a:lnSpc>
            </a:pPr>
            <a:r>
              <a:rPr lang="zh-CN" altLang="zh-CN" sz="2000">
                <a:solidFill>
                  <a:srgbClr val="00B050"/>
                </a:solidFill>
                <a:latin typeface="微软雅黑" panose="020B0503020204020204" pitchFamily="34" charset="-122"/>
                <a:ea typeface="微软雅黑" panose="020B0503020204020204" pitchFamily="34" charset="-122"/>
              </a:rPr>
              <a:t>偏差和方差分解给机器学习模型提供了一种分析途径</a:t>
            </a:r>
            <a:r>
              <a:rPr lang="zh-CN" altLang="zh-CN" sz="2000">
                <a:solidFill>
                  <a:srgbClr val="1D41D5"/>
                </a:solidFill>
                <a:latin typeface="微软雅黑" panose="020B0503020204020204" pitchFamily="34" charset="-122"/>
                <a:ea typeface="微软雅黑" panose="020B0503020204020204" pitchFamily="34" charset="-122"/>
              </a:rPr>
              <a:t>，但在实际操作中难以直接衡量。一般来说，当一个模型在训练集上的错误率比较高时，说明模型的拟合能力不够(</a:t>
            </a:r>
            <a:r>
              <a:rPr lang="zh-CN" altLang="zh-CN" sz="2000">
                <a:solidFill>
                  <a:srgbClr val="00B050"/>
                </a:solidFill>
                <a:latin typeface="微软雅黑" panose="020B0503020204020204" pitchFamily="34" charset="-122"/>
                <a:ea typeface="微软雅黑" panose="020B0503020204020204" pitchFamily="34" charset="-122"/>
              </a:rPr>
              <a:t>欠拟合</a:t>
            </a:r>
            <a:r>
              <a:rPr lang="zh-CN" altLang="zh-CN" sz="2000">
                <a:solidFill>
                  <a:srgbClr val="1D41D5"/>
                </a:solidFill>
                <a:latin typeface="微软雅黑" panose="020B0503020204020204" pitchFamily="34" charset="-122"/>
                <a:ea typeface="微软雅黑" panose="020B0503020204020204" pitchFamily="34" charset="-122"/>
              </a:rPr>
              <a:t>)，</a:t>
            </a:r>
            <a:r>
              <a:rPr lang="zh-CN" altLang="zh-CN" sz="2000">
                <a:solidFill>
                  <a:srgbClr val="00B050"/>
                </a:solidFill>
                <a:latin typeface="微软雅黑" panose="020B0503020204020204" pitchFamily="34" charset="-122"/>
                <a:ea typeface="微软雅黑" panose="020B0503020204020204" pitchFamily="34" charset="-122"/>
              </a:rPr>
              <a:t>偏差比较高</a:t>
            </a:r>
            <a:r>
              <a:rPr lang="zh-CN" altLang="zh-CN" sz="2000">
                <a:solidFill>
                  <a:srgbClr val="1D41D5"/>
                </a:solidFill>
                <a:latin typeface="微软雅黑" panose="020B0503020204020204" pitchFamily="34" charset="-122"/>
                <a:ea typeface="微软雅黑" panose="020B0503020204020204" pitchFamily="34" charset="-122"/>
              </a:rPr>
              <a:t>。这种情况可以增加数据特征、提高模型复杂度，减少正则化系数等操作来改进模型。当模型在训练集上的错误率比较低，但验证集上的错误率比较高时，说明模型</a:t>
            </a:r>
            <a:r>
              <a:rPr lang="zh-CN" altLang="zh-CN" sz="2000">
                <a:solidFill>
                  <a:srgbClr val="00B050"/>
                </a:solidFill>
                <a:latin typeface="微软雅黑" panose="020B0503020204020204" pitchFamily="34" charset="-122"/>
                <a:ea typeface="微软雅黑" panose="020B0503020204020204" pitchFamily="34" charset="-122"/>
              </a:rPr>
              <a:t>过拟合</a:t>
            </a:r>
            <a:r>
              <a:rPr lang="zh-CN" altLang="zh-CN" sz="2000">
                <a:solidFill>
                  <a:srgbClr val="1D41D5"/>
                </a:solidFill>
                <a:latin typeface="微软雅黑" panose="020B0503020204020204" pitchFamily="34" charset="-122"/>
                <a:ea typeface="微软雅黑" panose="020B0503020204020204" pitchFamily="34" charset="-122"/>
              </a:rPr>
              <a:t>，</a:t>
            </a:r>
            <a:r>
              <a:rPr lang="zh-CN" altLang="zh-CN" sz="2000">
                <a:solidFill>
                  <a:srgbClr val="00B050"/>
                </a:solidFill>
                <a:latin typeface="微软雅黑" panose="020B0503020204020204" pitchFamily="34" charset="-122"/>
                <a:ea typeface="微软雅黑" panose="020B0503020204020204" pitchFamily="34" charset="-122"/>
              </a:rPr>
              <a:t>方差比较高</a:t>
            </a:r>
            <a:r>
              <a:rPr lang="zh-CN" altLang="zh-CN" sz="2000">
                <a:solidFill>
                  <a:srgbClr val="1D41D5"/>
                </a:solidFill>
                <a:latin typeface="微软雅黑" panose="020B0503020204020204" pitchFamily="34" charset="-122"/>
                <a:ea typeface="微软雅黑" panose="020B0503020204020204" pitchFamily="34" charset="-122"/>
              </a:rPr>
              <a:t>。这种情况可以通过降低模型复杂度，加大正则化系数，引入先验等方法来缓解。此外，还有一种有效的降低方差的方法为集成模型，即通过多个高方差模型的平均来降低方差。</a:t>
            </a:r>
            <a:endParaRPr lang="zh-CN" altLang="zh-CN" sz="2000">
              <a:solidFill>
                <a:srgbClr val="1D41D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学习性能的改进</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34819" name="图片 -2147482567" descr="IMG_264"/>
          <p:cNvPicPr>
            <a:picLocks noChangeAspect="1"/>
          </p:cNvPicPr>
          <p:nvPr/>
        </p:nvPicPr>
        <p:blipFill>
          <a:blip r:embed="rId1"/>
          <a:stretch>
            <a:fillRect/>
          </a:stretch>
        </p:blipFill>
        <p:spPr>
          <a:xfrm>
            <a:off x="211138" y="784225"/>
            <a:ext cx="4572000" cy="2738438"/>
          </a:xfrm>
          <a:prstGeom prst="rect">
            <a:avLst/>
          </a:prstGeom>
          <a:noFill/>
          <a:ln w="9525">
            <a:noFill/>
          </a:ln>
        </p:spPr>
      </p:pic>
      <p:sp>
        <p:nvSpPr>
          <p:cNvPr id="100" name="文本框 99"/>
          <p:cNvSpPr txBox="1"/>
          <p:nvPr/>
        </p:nvSpPr>
        <p:spPr>
          <a:xfrm>
            <a:off x="4530725" y="4359275"/>
            <a:ext cx="4476750" cy="2306638"/>
          </a:xfrm>
          <a:prstGeom prst="rect">
            <a:avLst/>
          </a:prstGeom>
          <a:noFill/>
          <a:ln w="9525">
            <a:noFill/>
          </a:ln>
        </p:spPr>
        <p:txBody>
          <a:bodyPr wrap="square" anchor="t" anchorCtr="0">
            <a:spAutoFit/>
          </a:bodyPr>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采集更多的样本数据</a:t>
            </a:r>
            <a:endParaRPr lang="zh-CN" altLang="zh-CN" sz="2000">
              <a:solidFill>
                <a:srgbClr val="1D41D5"/>
              </a:solidFill>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减少特征数量，去除非主要的特征</a:t>
            </a:r>
            <a:endParaRPr lang="zh-CN" altLang="zh-CN" sz="2000">
              <a:solidFill>
                <a:srgbClr val="1D41D5"/>
              </a:solidFill>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引入更多的相关特征</a:t>
            </a:r>
            <a:endParaRPr lang="zh-CN" altLang="zh-CN" sz="2000">
              <a:solidFill>
                <a:srgbClr val="1D41D5"/>
              </a:solidFill>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采用多项式特征</a:t>
            </a:r>
            <a:endParaRPr lang="zh-CN" altLang="zh-CN" sz="2000">
              <a:solidFill>
                <a:srgbClr val="1D41D5"/>
              </a:solidFill>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减小正则化参数</a:t>
            </a:r>
            <a:r>
              <a:rPr lang="en-US" altLang="zh-CN" sz="2000">
                <a:solidFill>
                  <a:srgbClr val="1D41D5"/>
                </a:solidFill>
                <a:latin typeface="微软雅黑" panose="020B0503020204020204" pitchFamily="34" charset="-122"/>
                <a:ea typeface="微软雅黑" panose="020B0503020204020204" pitchFamily="34" charset="-122"/>
              </a:rPr>
              <a:t> λ</a:t>
            </a:r>
            <a:endParaRPr lang="en-US" altLang="zh-CN" sz="2000">
              <a:solidFill>
                <a:srgbClr val="1D41D5"/>
              </a:solidFill>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a:solidFill>
                  <a:srgbClr val="1D41D5"/>
                </a:solidFill>
                <a:latin typeface="微软雅黑" panose="020B0503020204020204" pitchFamily="34" charset="-122"/>
                <a:ea typeface="微软雅黑" panose="020B0503020204020204" pitchFamily="34" charset="-122"/>
              </a:rPr>
              <a:t>增加正则化参数</a:t>
            </a:r>
            <a:r>
              <a:rPr lang="en-US" altLang="zh-CN" sz="2000">
                <a:solidFill>
                  <a:srgbClr val="1D41D5"/>
                </a:solidFill>
                <a:latin typeface="微软雅黑" panose="020B0503020204020204" pitchFamily="34" charset="-122"/>
                <a:ea typeface="微软雅黑" panose="020B0503020204020204" pitchFamily="34" charset="-122"/>
              </a:rPr>
              <a:t> λ</a:t>
            </a:r>
            <a:endParaRPr lang="en-US" altLang="en-US" sz="2000">
              <a:solidFill>
                <a:srgbClr val="1D41D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68300" y="4747894"/>
            <a:ext cx="2926080" cy="534033"/>
          </a:xfrm>
          <a:prstGeom prst="rect">
            <a:avLst/>
          </a:prstGeom>
          <a:noFill/>
        </p:spPr>
        <p:txBody>
          <a:bodyPr wrap="none" rtlCol="0" anchor="t">
            <a:spAutoFit/>
            <a:scene3d>
              <a:camera prst="orthographicFront"/>
              <a:lightRig rig="threePt" dir="t"/>
            </a:scene3d>
          </a:bodyPr>
          <a:p>
            <a:pPr marL="342900" indent="-342900">
              <a:lnSpc>
                <a:spcPct val="120000"/>
              </a:lnSpc>
              <a:spcBef>
                <a:spcPts val="0"/>
              </a:spcBef>
              <a:spcAft>
                <a:spcPts val="0"/>
              </a:spcAft>
              <a:buFont typeface="Wingdings" panose="05000000000000000000" charset="0"/>
              <a:buChar char="Ø"/>
            </a:pPr>
            <a:r>
              <a:rPr lang="zh-CN"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学习性能改进方式</a:t>
            </a:r>
            <a:endParaRPr lang="zh-CN" sz="2400" b="1"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4" name="对象 3">
            <a:hlinkClick r:id="" action="ppaction://ole?verb="/>
          </p:cNvPr>
          <p:cNvGraphicFramePr>
            <a:graphicFrameLocks noChangeAspect="1"/>
          </p:cNvGraphicFramePr>
          <p:nvPr/>
        </p:nvGraphicFramePr>
        <p:xfrm>
          <a:off x="292100" y="5478463"/>
          <a:ext cx="2670175" cy="658812"/>
        </p:xfrm>
        <a:graphic>
          <a:graphicData uri="http://schemas.openxmlformats.org/presentationml/2006/ole">
            <mc:AlternateContent xmlns:mc="http://schemas.openxmlformats.org/markup-compatibility/2006">
              <mc:Choice xmlns:v="urn:schemas-microsoft-com:vml" Requires="v">
                <p:oleObj spid="_x0000_s3088" name="" r:id="rId2" imgW="1752600" imgH="431800" progId="Equation.KSEE3">
                  <p:embed/>
                </p:oleObj>
              </mc:Choice>
              <mc:Fallback>
                <p:oleObj name="" r:id="rId2" imgW="1752600" imgH="431800" progId="Equation.KSEE3">
                  <p:embed/>
                  <p:pic>
                    <p:nvPicPr>
                      <p:cNvPr id="0" name="图片 3087"/>
                      <p:cNvPicPr/>
                      <p:nvPr/>
                    </p:nvPicPr>
                    <p:blipFill>
                      <a:blip r:embed="rId3"/>
                      <a:stretch>
                        <a:fillRect/>
                      </a:stretch>
                    </p:blipFill>
                    <p:spPr>
                      <a:xfrm>
                        <a:off x="292100" y="5478463"/>
                        <a:ext cx="2670175" cy="658812"/>
                      </a:xfrm>
                      <a:prstGeom prst="rect">
                        <a:avLst/>
                      </a:prstGeom>
                      <a:noFill/>
                      <a:ln w="38100">
                        <a:noFill/>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822575" y="5578475"/>
          <a:ext cx="1349375" cy="458788"/>
        </p:xfrm>
        <a:graphic>
          <a:graphicData uri="http://schemas.openxmlformats.org/presentationml/2006/ole">
            <mc:AlternateContent xmlns:mc="http://schemas.openxmlformats.org/markup-compatibility/2006">
              <mc:Choice xmlns:v="urn:schemas-microsoft-com:vml" Requires="v">
                <p:oleObj spid="_x0000_s3089" name="" r:id="rId4" imgW="596900" imgH="203200" progId="Equation.KSEE3">
                  <p:embed/>
                </p:oleObj>
              </mc:Choice>
              <mc:Fallback>
                <p:oleObj name="" r:id="rId4" imgW="596900" imgH="203200" progId="Equation.KSEE3">
                  <p:embed/>
                  <p:pic>
                    <p:nvPicPr>
                      <p:cNvPr id="0" name="图片 3088"/>
                      <p:cNvPicPr/>
                      <p:nvPr/>
                    </p:nvPicPr>
                    <p:blipFill>
                      <a:blip r:embed="rId5"/>
                      <a:stretch>
                        <a:fillRect/>
                      </a:stretch>
                    </p:blipFill>
                    <p:spPr>
                      <a:xfrm>
                        <a:off x="2822575" y="5578475"/>
                        <a:ext cx="1349375" cy="458788"/>
                      </a:xfrm>
                      <a:prstGeom prst="rect">
                        <a:avLst/>
                      </a:prstGeom>
                      <a:solidFill>
                        <a:srgbClr val="F0D9D8"/>
                      </a:solidFill>
                      <a:ln w="38100">
                        <a:noFill/>
                        <a:miter/>
                      </a:ln>
                    </p:spPr>
                  </p:pic>
                </p:oleObj>
              </mc:Fallback>
            </mc:AlternateContent>
          </a:graphicData>
        </a:graphic>
      </p:graphicFrame>
      <p:cxnSp>
        <p:nvCxnSpPr>
          <p:cNvPr id="7" name="直接箭头连接符 6"/>
          <p:cNvCxnSpPr/>
          <p:nvPr/>
        </p:nvCxnSpPr>
        <p:spPr>
          <a:xfrm flipH="1">
            <a:off x="1222375" y="1371600"/>
            <a:ext cx="9525" cy="2459038"/>
          </a:xfrm>
          <a:prstGeom prst="straightConnector1">
            <a:avLst/>
          </a:prstGeom>
          <a:ln w="28575" cmpd="sng">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189038" y="3070225"/>
            <a:ext cx="74613" cy="746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椭圆 8"/>
          <p:cNvSpPr/>
          <p:nvPr/>
        </p:nvSpPr>
        <p:spPr>
          <a:xfrm>
            <a:off x="1189038" y="2225675"/>
            <a:ext cx="74613" cy="746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0" name="直接箭头连接符 9"/>
          <p:cNvCxnSpPr/>
          <p:nvPr/>
        </p:nvCxnSpPr>
        <p:spPr>
          <a:xfrm flipH="1">
            <a:off x="2570163" y="1316038"/>
            <a:ext cx="9525" cy="2457450"/>
          </a:xfrm>
          <a:prstGeom prst="straightConnector1">
            <a:avLst/>
          </a:prstGeom>
          <a:ln w="28575" cmpd="sng">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536825" y="2933700"/>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椭圆 11"/>
          <p:cNvSpPr/>
          <p:nvPr/>
        </p:nvSpPr>
        <p:spPr>
          <a:xfrm>
            <a:off x="2536825" y="2994025"/>
            <a:ext cx="76200"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3" name="直接箭头连接符 12"/>
          <p:cNvCxnSpPr/>
          <p:nvPr/>
        </p:nvCxnSpPr>
        <p:spPr>
          <a:xfrm flipH="1">
            <a:off x="3990975" y="1371600"/>
            <a:ext cx="9525" cy="2459038"/>
          </a:xfrm>
          <a:prstGeom prst="straightConnector1">
            <a:avLst/>
          </a:prstGeom>
          <a:ln w="28575" cmpd="sng">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957638" y="3070225"/>
            <a:ext cx="76200" cy="746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椭圆 14"/>
          <p:cNvSpPr/>
          <p:nvPr/>
        </p:nvSpPr>
        <p:spPr>
          <a:xfrm>
            <a:off x="3957638" y="2116138"/>
            <a:ext cx="76200" cy="746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6" name="TextBox 15"/>
          <p:cNvSpPr txBox="1"/>
          <p:nvPr/>
        </p:nvSpPr>
        <p:spPr>
          <a:xfrm>
            <a:off x="525463" y="3830638"/>
            <a:ext cx="1403350" cy="400050"/>
          </a:xfrm>
          <a:prstGeom prst="rect">
            <a:avLst/>
          </a:prstGeom>
          <a:noFill/>
        </p:spPr>
        <p:txBody>
          <a:bodyPr>
            <a:spAutoFit/>
          </a:bodyPr>
          <a:p>
            <a:pPr marR="0" algn="ctr" defTabSz="914400">
              <a:buClrTx/>
              <a:buSzTx/>
              <a:defRPr/>
            </a:pPr>
            <a:r>
              <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欠拟合</a:t>
            </a:r>
            <a:endPar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7" name="TextBox 15"/>
          <p:cNvSpPr txBox="1"/>
          <p:nvPr/>
        </p:nvSpPr>
        <p:spPr>
          <a:xfrm>
            <a:off x="1873250" y="3830638"/>
            <a:ext cx="1403350" cy="398463"/>
          </a:xfrm>
          <a:prstGeom prst="rect">
            <a:avLst/>
          </a:prstGeom>
          <a:noFill/>
        </p:spPr>
        <p:txBody>
          <a:bodyPr>
            <a:spAutoFit/>
          </a:bodyPr>
          <a:p>
            <a:pPr marR="0" algn="ctr" defTabSz="914400">
              <a:buClrTx/>
              <a:buSzTx/>
              <a:defRPr/>
            </a:pPr>
            <a:r>
              <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合适拟合</a:t>
            </a:r>
            <a:endPar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8" name="TextBox 15"/>
          <p:cNvSpPr txBox="1"/>
          <p:nvPr/>
        </p:nvSpPr>
        <p:spPr>
          <a:xfrm>
            <a:off x="3294063" y="3830638"/>
            <a:ext cx="1403350" cy="398463"/>
          </a:xfrm>
          <a:prstGeom prst="rect">
            <a:avLst/>
          </a:prstGeom>
          <a:noFill/>
        </p:spPr>
        <p:txBody>
          <a:bodyPr>
            <a:spAutoFit/>
          </a:bodyPr>
          <a:p>
            <a:pPr marR="0" algn="ctr" defTabSz="914400">
              <a:buClrTx/>
              <a:buSzTx/>
              <a:defRPr/>
            </a:pPr>
            <a:r>
              <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过拟合</a:t>
            </a:r>
            <a:endParaRPr kumimoji="0" lang="zh-CN" altLang="en-US" sz="2000" b="1" kern="1200" cap="none" spc="0" normalizeH="0" baseline="0" noProof="0" dirty="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aphicFrame>
        <p:nvGraphicFramePr>
          <p:cNvPr id="20" name="表格 19"/>
          <p:cNvGraphicFramePr/>
          <p:nvPr/>
        </p:nvGraphicFramePr>
        <p:xfrm>
          <a:off x="4783138" y="784225"/>
          <a:ext cx="4300538" cy="2643188"/>
        </p:xfrm>
        <a:graphic>
          <a:graphicData uri="http://schemas.openxmlformats.org/drawingml/2006/table">
            <a:tbl>
              <a:tblPr firstRow="1" bandRow="1">
                <a:tableStyleId>{5940675A-B579-460E-94D1-54222C63F5DA}</a:tableStyleId>
              </a:tblPr>
              <a:tblGrid>
                <a:gridCol w="1105535"/>
                <a:gridCol w="2164080"/>
                <a:gridCol w="1030605"/>
              </a:tblGrid>
              <a:tr h="383540">
                <a:tc>
                  <a:txBody>
                    <a:bodyPr/>
                    <a:p>
                      <a:pPr algn="ctr">
                        <a:buNone/>
                      </a:pPr>
                      <a:r>
                        <a:rPr lang="zh-CN" altLang="en-US" b="1">
                          <a:solidFill>
                            <a:srgbClr val="1D41D5"/>
                          </a:solidFill>
                          <a:latin typeface="微软雅黑" panose="020B0503020204020204" pitchFamily="34" charset="-122"/>
                          <a:ea typeface="微软雅黑" panose="020B0503020204020204" pitchFamily="34" charset="-122"/>
                        </a:rPr>
                        <a:t>现象</a:t>
                      </a:r>
                      <a:endParaRPr lang="zh-CN" altLang="en-US" b="1">
                        <a:solidFill>
                          <a:srgbClr val="1D41D5"/>
                        </a:solidFill>
                        <a:latin typeface="微软雅黑" panose="020B0503020204020204" pitchFamily="34" charset="-122"/>
                        <a:ea typeface="微软雅黑" panose="020B0503020204020204" pitchFamily="34" charset="-122"/>
                      </a:endParaRPr>
                    </a:p>
                  </a:txBody>
                  <a:tcPr/>
                </a:tc>
                <a:tc>
                  <a:txBody>
                    <a:bodyPr/>
                    <a:p>
                      <a:pPr algn="ctr">
                        <a:buNone/>
                      </a:pPr>
                      <a:r>
                        <a:rPr lang="zh-CN" altLang="en-US" b="1">
                          <a:solidFill>
                            <a:srgbClr val="1D41D5"/>
                          </a:solidFill>
                          <a:latin typeface="微软雅黑" panose="020B0503020204020204" pitchFamily="34" charset="-122"/>
                          <a:ea typeface="微软雅黑" panose="020B0503020204020204" pitchFamily="34" charset="-122"/>
                        </a:rPr>
                        <a:t>问题</a:t>
                      </a:r>
                      <a:endParaRPr lang="zh-CN" altLang="en-US" b="1">
                        <a:solidFill>
                          <a:srgbClr val="1D41D5"/>
                        </a:solidFill>
                        <a:latin typeface="微软雅黑" panose="020B0503020204020204" pitchFamily="34" charset="-122"/>
                        <a:ea typeface="微软雅黑" panose="020B0503020204020204" pitchFamily="34" charset="-122"/>
                      </a:endParaRPr>
                    </a:p>
                  </a:txBody>
                  <a:tcPr/>
                </a:tc>
                <a:tc>
                  <a:txBody>
                    <a:bodyPr/>
                    <a:p>
                      <a:pPr algn="ctr">
                        <a:buNone/>
                      </a:pPr>
                      <a:r>
                        <a:rPr lang="zh-CN" altLang="en-US" b="1">
                          <a:solidFill>
                            <a:srgbClr val="1D41D5"/>
                          </a:solidFill>
                          <a:latin typeface="微软雅黑" panose="020B0503020204020204" pitchFamily="34" charset="-122"/>
                          <a:ea typeface="微软雅黑" panose="020B0503020204020204" pitchFamily="34" charset="-122"/>
                        </a:rPr>
                        <a:t>措施</a:t>
                      </a:r>
                      <a:endParaRPr lang="zh-CN" altLang="en-US" b="1">
                        <a:solidFill>
                          <a:srgbClr val="1D41D5"/>
                        </a:solidFill>
                        <a:latin typeface="微软雅黑" panose="020B0503020204020204" pitchFamily="34" charset="-122"/>
                        <a:ea typeface="微软雅黑" panose="020B0503020204020204" pitchFamily="34" charset="-122"/>
                      </a:endParaRPr>
                    </a:p>
                  </a:txBody>
                  <a:tcPr/>
                </a:tc>
              </a:tr>
              <a:tr h="1009650">
                <a:tc>
                  <a:txBody>
                    <a:bodyPr/>
                    <a:p>
                      <a:pPr algn="l">
                        <a:buNone/>
                      </a:pPr>
                      <a:r>
                        <a:rPr lang="zh-CN" altLang="en-US">
                          <a:latin typeface="微软雅黑" panose="020B0503020204020204" pitchFamily="34" charset="-122"/>
                          <a:ea typeface="微软雅黑" panose="020B0503020204020204" pitchFamily="34" charset="-122"/>
                        </a:rPr>
                        <a:t>欠拟合：</a:t>
                      </a:r>
                      <a:endParaRPr lang="zh-CN" altLang="en-US">
                        <a:latin typeface="微软雅黑" panose="020B0503020204020204" pitchFamily="34" charset="-122"/>
                        <a:ea typeface="微软雅黑" panose="020B0503020204020204" pitchFamily="34" charset="-122"/>
                      </a:endParaRPr>
                    </a:p>
                    <a:p>
                      <a:pPr algn="l">
                        <a:buNone/>
                      </a:pPr>
                      <a:r>
                        <a:rPr lang="zh-CN" altLang="en-US">
                          <a:latin typeface="微软雅黑" panose="020B0503020204020204" pitchFamily="34" charset="-122"/>
                          <a:ea typeface="微软雅黑" panose="020B0503020204020204" pitchFamily="34" charset="-122"/>
                        </a:rPr>
                        <a:t>训练误差大</a:t>
                      </a:r>
                      <a:endParaRPr lang="zh-CN" altLang="en-US">
                        <a:latin typeface="微软雅黑" panose="020B0503020204020204" pitchFamily="34" charset="-122"/>
                        <a:ea typeface="微软雅黑" panose="020B0503020204020204" pitchFamily="34" charset="-122"/>
                      </a:endParaRPr>
                    </a:p>
                  </a:txBody>
                  <a:tcPr/>
                </a:tc>
                <a:tc>
                  <a:txBody>
                    <a:bodyPr/>
                    <a:p>
                      <a:pPr algn="l">
                        <a:buNone/>
                      </a:pPr>
                      <a:r>
                        <a:rPr lang="zh-CN" altLang="en-US">
                          <a:latin typeface="微软雅黑" panose="020B0503020204020204" pitchFamily="34" charset="-122"/>
                          <a:ea typeface="微软雅黑" panose="020B0503020204020204" pitchFamily="34" charset="-122"/>
                        </a:rPr>
                        <a:t>模型复杂度偏低；</a:t>
                      </a:r>
                      <a:endParaRPr lang="zh-CN" altLang="en-US">
                        <a:latin typeface="微软雅黑" panose="020B0503020204020204" pitchFamily="34" charset="-122"/>
                        <a:ea typeface="微软雅黑" panose="020B0503020204020204" pitchFamily="34" charset="-122"/>
                      </a:endParaRPr>
                    </a:p>
                    <a:p>
                      <a:pPr algn="l">
                        <a:buNone/>
                      </a:pPr>
                      <a:r>
                        <a:rPr lang="zh-CN" altLang="en-US">
                          <a:latin typeface="微软雅黑" panose="020B0503020204020204" pitchFamily="34" charset="-122"/>
                          <a:ea typeface="微软雅黑" panose="020B0503020204020204" pitchFamily="34" charset="-122"/>
                        </a:rPr>
                        <a:t>训练误差与测试误差接近（偏差大）</a:t>
                      </a:r>
                      <a:endParaRPr lang="zh-CN" altLang="en-US">
                        <a:latin typeface="微软雅黑" panose="020B0503020204020204" pitchFamily="34" charset="-122"/>
                        <a:ea typeface="微软雅黑" panose="020B0503020204020204" pitchFamily="34" charset="-122"/>
                      </a:endParaRPr>
                    </a:p>
                  </a:txBody>
                  <a:tcPr/>
                </a:tc>
                <a:tc>
                  <a:txBody>
                    <a:bodyPr/>
                    <a:p>
                      <a:pPr algn="l">
                        <a:buNone/>
                      </a:pPr>
                      <a:r>
                        <a:rPr lang="zh-CN" altLang="en-US">
                          <a:latin typeface="微软雅黑" panose="020B0503020204020204" pitchFamily="34" charset="-122"/>
                          <a:ea typeface="微软雅黑" panose="020B0503020204020204" pitchFamily="34" charset="-122"/>
                        </a:rPr>
                        <a:t>提高模型的复杂度</a:t>
                      </a:r>
                      <a:endParaRPr lang="zh-CN" altLang="en-US">
                        <a:latin typeface="微软雅黑" panose="020B0503020204020204" pitchFamily="34" charset="-122"/>
                        <a:ea typeface="微软雅黑" panose="020B0503020204020204" pitchFamily="34" charset="-122"/>
                      </a:endParaRPr>
                    </a:p>
                  </a:txBody>
                  <a:tcPr/>
                </a:tc>
              </a:tr>
              <a:tr h="1249680">
                <a:tc>
                  <a:txBody>
                    <a:bodyPr/>
                    <a:p>
                      <a:pPr algn="l">
                        <a:buNone/>
                      </a:pPr>
                      <a:r>
                        <a:rPr lang="zh-CN" altLang="en-US">
                          <a:latin typeface="微软雅黑" panose="020B0503020204020204" pitchFamily="34" charset="-122"/>
                          <a:ea typeface="微软雅黑" panose="020B0503020204020204" pitchFamily="34" charset="-122"/>
                        </a:rPr>
                        <a:t>过</a:t>
                      </a:r>
                      <a:r>
                        <a:rPr lang="zh-CN" altLang="en-US">
                          <a:latin typeface="微软雅黑" panose="020B0503020204020204" pitchFamily="34" charset="-122"/>
                          <a:ea typeface="微软雅黑" panose="020B0503020204020204" pitchFamily="34" charset="-122"/>
                        </a:rPr>
                        <a:t>拟合：</a:t>
                      </a:r>
                      <a:endParaRPr lang="zh-CN" altLang="en-US">
                        <a:latin typeface="微软雅黑" panose="020B0503020204020204" pitchFamily="34" charset="-122"/>
                        <a:ea typeface="微软雅黑" panose="020B0503020204020204" pitchFamily="34" charset="-122"/>
                      </a:endParaRPr>
                    </a:p>
                    <a:p>
                      <a:pPr algn="l">
                        <a:buNone/>
                      </a:pPr>
                      <a:r>
                        <a:rPr lang="zh-CN" altLang="en-US">
                          <a:latin typeface="微软雅黑" panose="020B0503020204020204" pitchFamily="34" charset="-122"/>
                          <a:ea typeface="微软雅黑" panose="020B0503020204020204" pitchFamily="34" charset="-122"/>
                        </a:rPr>
                        <a:t>训练误差小但测试误差大</a:t>
                      </a:r>
                      <a:endParaRPr lang="zh-CN" altLang="en-US">
                        <a:latin typeface="微软雅黑" panose="020B0503020204020204" pitchFamily="34" charset="-122"/>
                        <a:ea typeface="微软雅黑" panose="020B0503020204020204" pitchFamily="34" charset="-122"/>
                      </a:endParaRPr>
                    </a:p>
                  </a:txBody>
                  <a:tcPr/>
                </a:tc>
                <a:tc>
                  <a:txBody>
                    <a:bodyPr/>
                    <a:p>
                      <a:pPr algn="l">
                        <a:buNone/>
                      </a:pPr>
                      <a:r>
                        <a:rPr lang="zh-CN" altLang="en-US">
                          <a:latin typeface="微软雅黑" panose="020B0503020204020204" pitchFamily="34" charset="-122"/>
                          <a:ea typeface="微软雅黑" panose="020B0503020204020204" pitchFamily="34" charset="-122"/>
                        </a:rPr>
                        <a:t>模型复杂度偏高</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algn="l">
                        <a:buNone/>
                      </a:pPr>
                      <a:r>
                        <a:rPr lang="zh-CN" altLang="en-US">
                          <a:latin typeface="微软雅黑" panose="020B0503020204020204" pitchFamily="34" charset="-122"/>
                          <a:ea typeface="微软雅黑" panose="020B0503020204020204" pitchFamily="34" charset="-122"/>
                        </a:rPr>
                        <a:t>训练误差与测试误差差异大（方差大）</a:t>
                      </a:r>
                      <a:endParaRPr lang="zh-CN" altLang="en-US">
                        <a:latin typeface="微软雅黑" panose="020B0503020204020204" pitchFamily="34" charset="-122"/>
                        <a:ea typeface="微软雅黑" panose="020B0503020204020204" pitchFamily="34" charset="-122"/>
                      </a:endParaRPr>
                    </a:p>
                  </a:txBody>
                  <a:tcPr/>
                </a:tc>
                <a:tc>
                  <a:txBody>
                    <a:bodyPr/>
                    <a:p>
                      <a:pPr algn="l">
                        <a:buNone/>
                      </a:pPr>
                      <a:r>
                        <a:rPr lang="zh-CN" altLang="en-US">
                          <a:latin typeface="微软雅黑" panose="020B0503020204020204" pitchFamily="34" charset="-122"/>
                          <a:ea typeface="微软雅黑" panose="020B0503020204020204" pitchFamily="34" charset="-122"/>
                        </a:rPr>
                        <a:t>降低</a:t>
                      </a:r>
                      <a:r>
                        <a:rPr lang="zh-CN" altLang="en-US">
                          <a:latin typeface="微软雅黑" panose="020B0503020204020204" pitchFamily="34" charset="-122"/>
                          <a:ea typeface="微软雅黑" panose="020B0503020204020204" pitchFamily="34" charset="-122"/>
                        </a:rPr>
                        <a:t>模型的复杂度</a:t>
                      </a:r>
                      <a:endParaRPr lang="zh-CN" altLang="en-US">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500"/>
                                        <p:tgtEl>
                                          <p:spTgt spid="3481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p:tgtEl>
                                          <p:spTgt spid="5"/>
                                        </p:tgtEl>
                                        <p:attrNameLst>
                                          <p:attrName>ppt_y</p:attrName>
                                        </p:attrNameLst>
                                      </p:cBhvr>
                                      <p:tavLst>
                                        <p:tav tm="0">
                                          <p:val>
                                            <p:strVal val="#ppt_y+#ppt_h*1.125000"/>
                                          </p:val>
                                        </p:tav>
                                        <p:tav tm="100000">
                                          <p:val>
                                            <p:strVal val="#ppt_y"/>
                                          </p:val>
                                        </p:tav>
                                      </p:tavLst>
                                    </p:anim>
                                    <p:animEffect transition="in" filter="wipe(up)">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0"/>
                                        </p:tgtEl>
                                        <p:attrNameLst>
                                          <p:attrName>style.visibility</p:attrName>
                                        </p:attrNameLst>
                                      </p:cBhvr>
                                      <p:to>
                                        <p:strVal val="visible"/>
                                      </p:to>
                                    </p:set>
                                    <p:animEffect transition="in" filter="blinds(horizontal)">
                                      <p:cBhvr>
                                        <p:cTn id="6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4" grpId="0" animBg="1"/>
      <p:bldP spid="15" grpId="0" animBg="1"/>
      <p:bldP spid="16" grpId="0"/>
      <p:bldP spid="17" grpId="0"/>
      <p:bldP spid="18" grpId="0"/>
      <p:bldP spid="8" grpId="1" animBg="1"/>
      <p:bldP spid="9" grpId="1" animBg="1"/>
      <p:bldP spid="11" grpId="1" animBg="1"/>
      <p:bldP spid="12" grpId="1" animBg="1"/>
      <p:bldP spid="14" grpId="1" animBg="1"/>
      <p:bldP spid="15" grpId="1" animBg="1"/>
      <p:bldP spid="16" grpId="1"/>
      <p:bldP spid="17" grpId="1"/>
      <p:bldP spid="18" grpId="1"/>
      <p:bldP spid="3" grpId="0"/>
      <p:bldP spid="3" grpId="1"/>
      <p:bldP spid="100" grpId="0"/>
      <p:bldP spid="10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1"/>
            <a:ext cx="6408420" cy="1076325"/>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机器学习的性能评价指标</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6084" name="文本框 2"/>
          <p:cNvSpPr txBox="1"/>
          <p:nvPr/>
        </p:nvSpPr>
        <p:spPr>
          <a:xfrm>
            <a:off x="1592263" y="3422650"/>
            <a:ext cx="5959475" cy="398463"/>
          </a:xfrm>
          <a:prstGeom prst="rect">
            <a:avLst/>
          </a:prstGeom>
          <a:noFill/>
          <a:ln w="9525">
            <a:noFill/>
          </a:ln>
        </p:spPr>
        <p:txBody>
          <a:bodyPr wrap="square" anchor="t" anchorCtr="0">
            <a:spAutoFit/>
          </a:bodyPr>
          <a:p>
            <a:pPr algn="ctr"/>
            <a:r>
              <a:rPr lang="zh-CN" altLang="en-US" sz="2000">
                <a:solidFill>
                  <a:srgbClr val="FF0000"/>
                </a:solidFill>
                <a:latin typeface="微软雅黑" panose="020B0503020204020204" pitchFamily="34" charset="-122"/>
                <a:ea typeface="微软雅黑" panose="020B0503020204020204" pitchFamily="34" charset="-122"/>
              </a:rPr>
              <a:t>各种指标的应用特性比较</a:t>
            </a:r>
            <a:endParaRPr lang="zh-CN" altLang="en-US"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graphicFrame>
        <p:nvGraphicFramePr>
          <p:cNvPr id="9" name="表格 8"/>
          <p:cNvGraphicFramePr>
            <a:graphicFrameLocks noGrp="1"/>
          </p:cNvGraphicFramePr>
          <p:nvPr/>
        </p:nvGraphicFramePr>
        <p:xfrm>
          <a:off x="750888" y="2297113"/>
          <a:ext cx="7969250" cy="2378075"/>
        </p:xfrm>
        <a:graphic>
          <a:graphicData uri="http://schemas.openxmlformats.org/drawingml/2006/table">
            <a:tbl>
              <a:tblPr firstRow="1" bandRow="1">
                <a:tableStyleId>{F5AB1C69-6EDB-4FF4-983F-18BD219EF322}</a:tableStyleId>
              </a:tblPr>
              <a:tblGrid>
                <a:gridCol w="3984173"/>
                <a:gridCol w="3984173"/>
              </a:tblGrid>
              <a:tr h="865415">
                <a:tc>
                  <a:txBody>
                    <a:bodyPr/>
                    <a:lstStyle/>
                    <a:p>
                      <a:pPr marL="0" marR="0" indent="0" algn="l" defTabSz="914400" eaLnBrk="1" fontAlgn="base" latinLnBrk="0" hangingPunct="1">
                        <a:lnSpc>
                          <a:spcPct val="150000"/>
                        </a:lnSpc>
                        <a:spcBef>
                          <a:spcPct val="0"/>
                        </a:spcBef>
                        <a:spcAft>
                          <a:spcPct val="0"/>
                        </a:spcAft>
                        <a:buClrTx/>
                        <a:buSzTx/>
                        <a:buFont typeface="Arial" panose="020B0604020202020204" pitchFamily="34" charset="0"/>
                        <a:buNone/>
                        <a:defRPr/>
                      </a:pPr>
                      <a:r>
                        <a:rPr lang="en-US" altLang="zh-CN"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True Positive(</a:t>
                      </a:r>
                      <a:r>
                        <a:rPr lang="zh-CN" altLang="en-US"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真正</a:t>
                      </a:r>
                      <a:r>
                        <a:rPr lang="en-US" altLang="zh-CN"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TP)</a:t>
                      </a:r>
                      <a:r>
                        <a:rPr lang="zh-CN" altLang="en-US"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：将正类预测为正类数</a:t>
                      </a:r>
                      <a:endParaRPr lang="zh-CN" altLang="en-US" sz="24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False Positive(</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假正</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FP)</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：将负类预测为正类数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5415">
                <a:tc>
                  <a:txBody>
                    <a:bodyPr/>
                    <a:lstStyle/>
                    <a:p>
                      <a:pPr>
                        <a:lnSpc>
                          <a:spcPct val="150000"/>
                        </a:lnSpc>
                      </a:pPr>
                      <a:r>
                        <a:rPr lang="en-US" altLang="zh-CN"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False Negative(</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假负 </a:t>
                      </a:r>
                      <a:r>
                        <a:rPr lang="en-US" altLang="zh-CN"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FN)</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：将正类预测为负类数 </a:t>
                      </a:r>
                      <a:endParaRPr lang="zh-CN" altLang="en-US" sz="24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eaLnBrk="1" fontAlgn="base" latinLnBrk="0" hangingPunct="1">
                        <a:lnSpc>
                          <a:spcPct val="150000"/>
                        </a:lnSpc>
                        <a:spcBef>
                          <a:spcPct val="0"/>
                        </a:spcBef>
                        <a:spcAft>
                          <a:spcPct val="0"/>
                        </a:spcAft>
                        <a:buClrTx/>
                        <a:buSzTx/>
                        <a:buFont typeface="Arial" panose="020B0604020202020204" pitchFamily="34" charset="0"/>
                        <a:buNone/>
                        <a:defRPr/>
                      </a:pPr>
                      <a:r>
                        <a:rPr lang="en-US" altLang="zh-CN"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True Negative(</a:t>
                      </a:r>
                      <a:r>
                        <a:rPr lang="zh-CN" altLang="en-US"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真负 </a:t>
                      </a:r>
                      <a:r>
                        <a:rPr lang="en-US" altLang="zh-CN"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TN)</a:t>
                      </a:r>
                      <a:r>
                        <a:rPr lang="zh-CN" altLang="en-US" sz="2400" b="1" dirty="0"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：将负类预测为负类数</a:t>
                      </a:r>
                      <a:endParaRPr lang="zh-CN" altLang="en-US" sz="24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矩形 9"/>
          <p:cNvSpPr/>
          <p:nvPr/>
        </p:nvSpPr>
        <p:spPr>
          <a:xfrm>
            <a:off x="427038" y="1695450"/>
            <a:ext cx="1611313"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
                <a:srgbClr val="C00000"/>
              </a:buClr>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混淆矩阵</a:t>
            </a:r>
            <a:endPar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2" name="圆角矩形标注 11"/>
          <p:cNvSpPr/>
          <p:nvPr/>
        </p:nvSpPr>
        <p:spPr>
          <a:xfrm>
            <a:off x="5148263" y="860425"/>
            <a:ext cx="3854450" cy="685800"/>
          </a:xfrm>
          <a:prstGeom prst="wedgeRoundRectCallout">
            <a:avLst>
              <a:gd name="adj1" fmla="val -25513"/>
              <a:gd name="adj2" fmla="val 171356"/>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rightarrow</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误报 </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(Type I error)</a:t>
            </a:r>
            <a:endParaRPr kumimoji="0" lang="zh-CN" altLang="en-US" sz="2000" b="0" i="0" u="none" strike="noStrike" kern="1200" cap="none" spc="0" normalizeH="0" baseline="0" noProof="0" dirty="0">
              <a:ln>
                <a:noFill/>
              </a:ln>
              <a:solidFill>
                <a:srgbClr val="00B050"/>
              </a:solidFill>
              <a:effectLst/>
              <a:uLnTx/>
              <a:uFillTx/>
              <a:latin typeface="+mn-lt"/>
              <a:ea typeface="+mn-ea"/>
              <a:cs typeface="+mn-cs"/>
            </a:endParaRPr>
          </a:p>
        </p:txBody>
      </p:sp>
      <p:sp>
        <p:nvSpPr>
          <p:cNvPr id="13" name="圆角矩形标注 12"/>
          <p:cNvSpPr/>
          <p:nvPr/>
        </p:nvSpPr>
        <p:spPr>
          <a:xfrm>
            <a:off x="185738" y="5224463"/>
            <a:ext cx="4059238" cy="620713"/>
          </a:xfrm>
          <a:prstGeom prst="wedgeRoundRectCallout">
            <a:avLst>
              <a:gd name="adj1" fmla="val -6284"/>
              <a:gd name="adj2" fmla="val -149030"/>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rightarrow</a:t>
            </a:r>
            <a:r>
              <a:rPr kumimoji="0" lang="zh-CN" altLang="en-US"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漏报 </a:t>
            </a:r>
            <a:r>
              <a:rPr kumimoji="0" lang="en-US" altLang="zh-CN" sz="20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(Type II error)</a:t>
            </a:r>
            <a:endParaRPr kumimoji="0" lang="zh-CN" altLang="en-US" sz="2000" b="0" i="0" u="none" strike="noStrike" kern="1200" cap="none" spc="0" normalizeH="0" baseline="0" noProof="0" dirty="0">
              <a:ln>
                <a:noFill/>
              </a:ln>
              <a:solidFill>
                <a:srgbClr val="00B050"/>
              </a:solidFill>
              <a:effectLst/>
              <a:uLnTx/>
              <a:uFillTx/>
              <a:latin typeface="+mn-lt"/>
              <a:ea typeface="+mn-ea"/>
              <a:cs typeface="+mn-cs"/>
            </a:endParaRPr>
          </a:p>
        </p:txBody>
      </p:sp>
      <p:sp>
        <p:nvSpPr>
          <p:cNvPr id="2" name="矩形 1"/>
          <p:cNvSpPr/>
          <p:nvPr/>
        </p:nvSpPr>
        <p:spPr>
          <a:xfrm>
            <a:off x="261030" y="717461"/>
            <a:ext cx="5497507" cy="738656"/>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分类器学习的性能指标</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261030" y="717461"/>
            <a:ext cx="5497506" cy="738656"/>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分类器学习的性能指标</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8" name="矩形 7"/>
          <p:cNvSpPr/>
          <p:nvPr/>
        </p:nvSpPr>
        <p:spPr>
          <a:xfrm>
            <a:off x="260350" y="1511300"/>
            <a:ext cx="8175625" cy="3968750"/>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准确率：</a:t>
            </a:r>
            <a:r>
              <a:rPr lang="en-US" altLang="zh-CN" sz="2400" b="1" strike="noStrike"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accuracy = (TP + TN) / (TP+ FP + TN + FN)</a:t>
            </a:r>
            <a:endParaRPr lang="en-US" altLang="zh-CN" sz="2400" b="1" strike="noStrike"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精确率</a:t>
            </a:r>
            <a:r>
              <a:rPr lang="en-US" altLang="zh-CN"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查</a:t>
            </a: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准</a:t>
            </a: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率</a:t>
            </a: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en-US" altLang="zh-CN" sz="2400" b="1" strike="noStrike"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precision = TP / (TP + FP)</a:t>
            </a:r>
            <a:endParaRPr lang="en-US" altLang="zh-CN" sz="2400" b="1" strike="noStrike"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错误率：</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error_rate = (FP+FN)/</a:t>
            </a:r>
            <a:r>
              <a:rPr lang="en-US" altLang="zh-CN" sz="2400" b="1" strike="noStrike"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(TP+ FP + TN + FN)</a:t>
            </a:r>
            <a:endPar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精确率：</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precision = TP / (TP + FP)</a:t>
            </a:r>
            <a:endPar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召回率</a:t>
            </a: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查</a:t>
            </a:r>
            <a:r>
              <a:rPr lang="zh-CN" altLang="en-US" sz="2400" b="1" strike="noStrike"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全</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率</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recall = TP / (TP + FN)</a:t>
            </a:r>
            <a:endPar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pitchFamily="2" charset="2"/>
              <a:buChar char="Ø"/>
              <a:defRPr/>
            </a:pP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F1 Score</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F1 Score = 2*P*R/(P+R)</a:t>
            </a:r>
            <a:r>
              <a:rPr kumimoji="0" lang="zh-CN" altLang="en-US"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，其中</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t>
            </a:r>
            <a:r>
              <a:rPr kumimoji="0" lang="zh-CN" altLang="en-US"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a:t>
            </a:r>
            <a:r>
              <a:rPr kumimoji="0" lang="zh-CN" altLang="en-US"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分别为 </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precision </a:t>
            </a:r>
            <a:r>
              <a:rPr kumimoji="0" lang="zh-CN" altLang="en-US"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recall</a:t>
            </a:r>
            <a:endParaRPr kumimoji="0" lang="en-US" altLang="zh-CN" sz="2400" b="1" i="0" u="none" strike="noStrike" kern="120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圆角矩形标注 16"/>
          <p:cNvSpPr/>
          <p:nvPr/>
        </p:nvSpPr>
        <p:spPr>
          <a:xfrm>
            <a:off x="4733925" y="231775"/>
            <a:ext cx="3879850" cy="727075"/>
          </a:xfrm>
          <a:prstGeom prst="wedgeRoundRectCallout">
            <a:avLst>
              <a:gd name="adj1" fmla="val -46218"/>
              <a:gd name="adj2" fmla="val 126660"/>
              <a:gd name="adj3" fmla="val 16667"/>
            </a:avLst>
          </a:prstGeom>
          <a:solidFill>
            <a:schemeClr val="accent5">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正负样本不平衡的情况下，准确率这个评价指标有很大的缺陷。</a:t>
            </a:r>
            <a:endPar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8" name="圆角矩形标注 17"/>
          <p:cNvSpPr/>
          <p:nvPr/>
        </p:nvSpPr>
        <p:spPr>
          <a:xfrm>
            <a:off x="3313113" y="5480050"/>
            <a:ext cx="5300663" cy="990600"/>
          </a:xfrm>
          <a:prstGeom prst="wedgeRoundRectCallout">
            <a:avLst>
              <a:gd name="adj1" fmla="val -42860"/>
              <a:gd name="adj2" fmla="val -121185"/>
              <a:gd name="adj3" fmla="val 16667"/>
            </a:avLst>
          </a:prstGeom>
          <a:solidFill>
            <a:schemeClr val="accent5">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F1 </a:t>
            </a: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值，是精确率和召回率的调和均值，精确率和准确率都高的情况下，</a:t>
            </a:r>
            <a:r>
              <a:rPr kumimoji="0" lang="en-US" altLang="zh-CN"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F1 </a:t>
            </a: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值也会高。</a:t>
            </a:r>
            <a:endPar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charRg st="0" end="29"/>
                                            </p:txEl>
                                          </p:spTgt>
                                        </p:tgtEl>
                                        <p:attrNameLst>
                                          <p:attrName>style.visibility</p:attrName>
                                        </p:attrNameLst>
                                      </p:cBhvr>
                                      <p:to>
                                        <p:strVal val="visible"/>
                                      </p:to>
                                    </p:set>
                                    <p:animEffect transition="in" filter="fade">
                                      <p:cBhvr>
                                        <p:cTn id="10" dur="2000"/>
                                        <p:tgtEl>
                                          <p:spTgt spid="17">
                                            <p:txEl>
                                              <p:charRg st="0" end="2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charRg st="0" end="42"/>
                                            </p:txEl>
                                          </p:spTgt>
                                        </p:tgtEl>
                                        <p:attrNameLst>
                                          <p:attrName>style.visibility</p:attrName>
                                        </p:attrNameLst>
                                      </p:cBhvr>
                                      <p:to>
                                        <p:strVal val="visible"/>
                                      </p:to>
                                    </p:set>
                                    <p:animEffect transition="in" filter="fade">
                                      <p:cBhvr>
                                        <p:cTn id="18" dur="2000"/>
                                        <p:tgtEl>
                                          <p:spTgt spid="18">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build="allAtOnce"/>
      <p:bldP spid="18" grpId="0" animBg="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261030" y="717461"/>
            <a:ext cx="5497508" cy="738656"/>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分类器学习的性能指标</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 name="矩形 9"/>
          <p:cNvSpPr/>
          <p:nvPr/>
        </p:nvSpPr>
        <p:spPr>
          <a:xfrm>
            <a:off x="417513" y="1423988"/>
            <a:ext cx="6370638"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
                <a:srgbClr val="C00000"/>
              </a:buClr>
              <a:buSzPct val="80000"/>
              <a:buFont typeface="Wingdings" panose="05000000000000000000" pitchFamily="2" charset="2"/>
              <a:buChar char="Ø"/>
              <a:defRPr/>
            </a:pP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ROC</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lang="en-US" sz="2400" strike="noStrike" noProof="1">
                <a:latin typeface="Calibri" panose="020F0502020204030204" pitchFamily="34" charset="0"/>
                <a:ea typeface="宋体" panose="02010600030101010101" pitchFamily="2" charset="-122"/>
                <a:cs typeface="+mn-cs"/>
                <a:sym typeface="+mn-ea"/>
              </a:rPr>
              <a:t>Receiver Operating Characteristic</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曲线</a:t>
            </a:r>
            <a:endPar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2" name="圆角矩形标注 11"/>
          <p:cNvSpPr/>
          <p:nvPr/>
        </p:nvSpPr>
        <p:spPr>
          <a:xfrm>
            <a:off x="5138738" y="631825"/>
            <a:ext cx="3854450" cy="685800"/>
          </a:xfrm>
          <a:prstGeom prst="wedgeRoundRectCallout">
            <a:avLst>
              <a:gd name="adj1" fmla="val -47009"/>
              <a:gd name="adj2" fmla="val 83888"/>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b="1" strike="noStrike"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判别一个分类器的好坏程度</a:t>
            </a:r>
            <a:endParaRPr kumimoji="0" lang="zh-CN" altLang="en-US" sz="2000" b="0" i="0" u="none" strike="noStrike" kern="1200" cap="none" spc="0" normalizeH="0" baseline="0" noProof="0" dirty="0">
              <a:ln>
                <a:noFill/>
              </a:ln>
              <a:solidFill>
                <a:srgbClr val="00B050"/>
              </a:solidFill>
              <a:effectLst/>
              <a:uLnTx/>
              <a:uFillTx/>
              <a:latin typeface="+mn-lt"/>
              <a:ea typeface="+mn-ea"/>
              <a:cs typeface="+mn-cs"/>
            </a:endParaRPr>
          </a:p>
        </p:txBody>
      </p:sp>
      <p:pic>
        <p:nvPicPr>
          <p:cNvPr id="51206" name="图片 5" descr="IMG_260"/>
          <p:cNvPicPr>
            <a:picLocks noChangeAspect="1"/>
          </p:cNvPicPr>
          <p:nvPr/>
        </p:nvPicPr>
        <p:blipFill>
          <a:blip r:embed="rId1"/>
          <a:stretch>
            <a:fillRect/>
          </a:stretch>
        </p:blipFill>
        <p:spPr>
          <a:xfrm>
            <a:off x="260350" y="2078038"/>
            <a:ext cx="3286125" cy="3187700"/>
          </a:xfrm>
          <a:prstGeom prst="rect">
            <a:avLst/>
          </a:prstGeom>
          <a:noFill/>
          <a:ln w="9525">
            <a:noFill/>
          </a:ln>
        </p:spPr>
      </p:pic>
      <p:sp>
        <p:nvSpPr>
          <p:cNvPr id="51207" name="文本框 99"/>
          <p:cNvSpPr txBox="1"/>
          <p:nvPr/>
        </p:nvSpPr>
        <p:spPr>
          <a:xfrm>
            <a:off x="3781425" y="2017713"/>
            <a:ext cx="5080000" cy="1014412"/>
          </a:xfrm>
          <a:prstGeom prst="rect">
            <a:avLst/>
          </a:prstGeom>
          <a:noFill/>
          <a:ln w="9525">
            <a:noFill/>
          </a:ln>
        </p:spPr>
        <p:txBody>
          <a:bodyPr anchor="t" anchorCtr="0">
            <a:spAutoFit/>
          </a:bodyPr>
          <a:p>
            <a:pPr>
              <a:lnSpc>
                <a:spcPct val="150000"/>
              </a:lnSpc>
            </a:pPr>
            <a:r>
              <a:rPr lang="en-US" altLang="zh-CN" sz="2000">
                <a:solidFill>
                  <a:srgbClr val="1D41D5"/>
                </a:solidFill>
                <a:latin typeface="微软雅黑" panose="020B0503020204020204" pitchFamily="34" charset="-122"/>
                <a:ea typeface="微软雅黑" panose="020B0503020204020204" pitchFamily="34" charset="-122"/>
              </a:rPr>
              <a:t>x</a:t>
            </a:r>
            <a:r>
              <a:rPr lang="zh-CN" altLang="zh-CN" sz="2000">
                <a:solidFill>
                  <a:srgbClr val="1D41D5"/>
                </a:solidFill>
                <a:latin typeface="微软雅黑" panose="020B0503020204020204" pitchFamily="34" charset="-122"/>
                <a:ea typeface="微软雅黑" panose="020B0503020204020204" pitchFamily="34" charset="-122"/>
              </a:rPr>
              <a:t>轴是</a:t>
            </a:r>
            <a:r>
              <a:rPr lang="en-US" altLang="zh-CN" sz="2000">
                <a:solidFill>
                  <a:srgbClr val="1D41D5"/>
                </a:solidFill>
                <a:latin typeface="微软雅黑" panose="020B0503020204020204" pitchFamily="34" charset="-122"/>
                <a:ea typeface="微软雅黑" panose="020B0503020204020204" pitchFamily="34" charset="-122"/>
              </a:rPr>
              <a:t>False positive rate</a:t>
            </a:r>
            <a:r>
              <a:rPr lang="zh-CN" altLang="zh-CN" sz="2000">
                <a:solidFill>
                  <a:srgbClr val="1D41D5"/>
                </a:solidFill>
                <a:latin typeface="微软雅黑" panose="020B0503020204020204" pitchFamily="34" charset="-122"/>
                <a:ea typeface="微软雅黑" panose="020B0503020204020204" pitchFamily="34" charset="-122"/>
              </a:rPr>
              <a:t>，即</a:t>
            </a:r>
            <a:r>
              <a:rPr lang="zh-CN" altLang="zh-CN" sz="2000" b="1">
                <a:solidFill>
                  <a:srgbClr val="1D41D5"/>
                </a:solidFill>
                <a:latin typeface="微软雅黑" panose="020B0503020204020204" pitchFamily="34" charset="-122"/>
                <a:ea typeface="微软雅黑" panose="020B0503020204020204" pitchFamily="34" charset="-122"/>
              </a:rPr>
              <a:t>假正例率</a:t>
            </a:r>
            <a:r>
              <a:rPr lang="zh-CN" altLang="zh-CN" sz="2000">
                <a:solidFill>
                  <a:srgbClr val="1D41D5"/>
                </a:solidFill>
                <a:latin typeface="微软雅黑" panose="020B0503020204020204" pitchFamily="34" charset="-122"/>
                <a:ea typeface="微软雅黑" panose="020B0503020204020204" pitchFamily="34" charset="-122"/>
              </a:rPr>
              <a:t>，定义为：</a:t>
            </a:r>
            <a:endParaRPr lang="zh-CN" altLang="en-US" sz="2000">
              <a:solidFill>
                <a:srgbClr val="1D41D5"/>
              </a:solidFill>
              <a:latin typeface="微软雅黑" panose="020B0503020204020204" pitchFamily="34" charset="-122"/>
              <a:ea typeface="微软雅黑" panose="020B0503020204020204" pitchFamily="34" charset="-122"/>
            </a:endParaRPr>
          </a:p>
        </p:txBody>
      </p:sp>
      <p:pic>
        <p:nvPicPr>
          <p:cNvPr id="51208" name="图片 1"/>
          <p:cNvPicPr/>
          <p:nvPr/>
        </p:nvPicPr>
        <p:blipFill>
          <a:blip r:embed="rId2"/>
          <a:stretch>
            <a:fillRect/>
          </a:stretch>
        </p:blipFill>
        <p:spPr>
          <a:xfrm>
            <a:off x="5514975" y="2611438"/>
            <a:ext cx="1509713" cy="627062"/>
          </a:xfrm>
          <a:prstGeom prst="rect">
            <a:avLst/>
          </a:prstGeom>
          <a:noFill/>
          <a:ln w="9525">
            <a:noFill/>
          </a:ln>
        </p:spPr>
      </p:pic>
      <p:sp>
        <p:nvSpPr>
          <p:cNvPr id="51209" name="文本框 100"/>
          <p:cNvSpPr txBox="1"/>
          <p:nvPr/>
        </p:nvSpPr>
        <p:spPr>
          <a:xfrm>
            <a:off x="3730625" y="3816350"/>
            <a:ext cx="5080000" cy="554038"/>
          </a:xfrm>
          <a:prstGeom prst="rect">
            <a:avLst/>
          </a:prstGeom>
          <a:noFill/>
          <a:ln w="9525">
            <a:noFill/>
          </a:ln>
        </p:spPr>
        <p:txBody>
          <a:bodyPr wrap="square" anchor="t" anchorCtr="0">
            <a:spAutoFit/>
          </a:bodyPr>
          <a:p>
            <a:pPr>
              <a:lnSpc>
                <a:spcPct val="150000"/>
              </a:lnSpc>
              <a:buSzTx/>
            </a:pPr>
            <a:r>
              <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y轴是True positive rate</a:t>
            </a:r>
            <a:r>
              <a:rPr lang="en-US" altLang="zh-CN" sz="2000" b="1">
                <a:solidFill>
                  <a:srgbClr val="1D41D5"/>
                </a:solidFill>
                <a:latin typeface="微软雅黑" panose="020B0503020204020204" pitchFamily="34" charset="-122"/>
                <a:ea typeface="微软雅黑" panose="020B0503020204020204" pitchFamily="34" charset="-122"/>
                <a:sym typeface="宋体" panose="02010600030101010101" pitchFamily="2" charset="-122"/>
              </a:rPr>
              <a:t>真正例率</a:t>
            </a:r>
            <a:r>
              <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，定义</a:t>
            </a:r>
            <a:r>
              <a:rPr lang="zh-CN" altLang="en-US"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为</a:t>
            </a:r>
            <a:r>
              <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1210" name="图片 2"/>
          <p:cNvPicPr/>
          <p:nvPr/>
        </p:nvPicPr>
        <p:blipFill>
          <a:blip r:embed="rId3"/>
          <a:stretch>
            <a:fillRect/>
          </a:stretch>
        </p:blipFill>
        <p:spPr>
          <a:xfrm>
            <a:off x="4997450" y="4370388"/>
            <a:ext cx="1412875" cy="600075"/>
          </a:xfrm>
          <a:prstGeom prst="rect">
            <a:avLst/>
          </a:prstGeom>
          <a:noFill/>
          <a:ln w="9525">
            <a:noFill/>
          </a:ln>
        </p:spPr>
      </p:pic>
      <p:sp>
        <p:nvSpPr>
          <p:cNvPr id="51211" name="文本框 4"/>
          <p:cNvSpPr txBox="1"/>
          <p:nvPr/>
        </p:nvSpPr>
        <p:spPr>
          <a:xfrm>
            <a:off x="3857625" y="3238500"/>
            <a:ext cx="5080000" cy="552450"/>
          </a:xfrm>
          <a:prstGeom prst="rect">
            <a:avLst/>
          </a:prstGeom>
          <a:noFill/>
          <a:ln w="9525">
            <a:noFill/>
          </a:ln>
        </p:spPr>
        <p:txBody>
          <a:bodyPr wrap="square" anchor="t" anchorCtr="0">
            <a:spAutoFit/>
          </a:bodyPr>
          <a:p>
            <a:pPr>
              <a:lnSpc>
                <a:spcPct val="150000"/>
              </a:lnSpc>
              <a:buSzTx/>
            </a:pP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即，负例被错分的比例。</a:t>
            </a:r>
            <a:endPar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212" name="文本框 6"/>
          <p:cNvSpPr txBox="1"/>
          <p:nvPr/>
        </p:nvSpPr>
        <p:spPr>
          <a:xfrm>
            <a:off x="3781425" y="4970463"/>
            <a:ext cx="3244850" cy="554037"/>
          </a:xfrm>
          <a:prstGeom prst="rect">
            <a:avLst/>
          </a:prstGeom>
          <a:noFill/>
          <a:ln w="9525">
            <a:noFill/>
          </a:ln>
        </p:spPr>
        <p:txBody>
          <a:bodyPr wrap="square" anchor="t" anchorCtr="0">
            <a:spAutoFit/>
          </a:bodyPr>
          <a:p>
            <a:pPr>
              <a:lnSpc>
                <a:spcPct val="150000"/>
              </a:lnSpc>
              <a:buSzTx/>
            </a:pPr>
            <a:r>
              <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即，正例分对的比例。</a:t>
            </a:r>
            <a:endParaRPr lang="zh-CN"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213" name="文本框 7"/>
          <p:cNvSpPr txBox="1"/>
          <p:nvPr/>
        </p:nvSpPr>
        <p:spPr>
          <a:xfrm>
            <a:off x="417513" y="5524500"/>
            <a:ext cx="8116887" cy="1014413"/>
          </a:xfrm>
          <a:prstGeom prst="rect">
            <a:avLst/>
          </a:prstGeom>
          <a:noFill/>
          <a:ln w="9525">
            <a:noFill/>
          </a:ln>
        </p:spPr>
        <p:txBody>
          <a:bodyPr wrap="square" anchor="t" anchorCtr="0">
            <a:spAutoFit/>
          </a:bodyPr>
          <a:p>
            <a:pPr>
              <a:lnSpc>
                <a:spcPct val="150000"/>
              </a:lnSpc>
              <a:buSzTx/>
            </a:pPr>
            <a:r>
              <a:rPr lang="en-US" altLang="zh-CN" sz="2000" b="1">
                <a:solidFill>
                  <a:srgbClr val="1D41D5"/>
                </a:solidFill>
                <a:latin typeface="微软雅黑" panose="020B0503020204020204" pitchFamily="34" charset="-122"/>
                <a:ea typeface="微软雅黑" panose="020B0503020204020204" pitchFamily="34" charset="-122"/>
                <a:sym typeface="宋体" panose="02010600030101010101" pitchFamily="2" charset="-122"/>
              </a:rPr>
              <a:t>ROC</a:t>
            </a:r>
            <a:r>
              <a:rPr lang="zh-CN" altLang="en-US" sz="2000" b="1">
                <a:solidFill>
                  <a:srgbClr val="1D41D5"/>
                </a:solidFill>
                <a:latin typeface="微软雅黑" panose="020B0503020204020204" pitchFamily="34" charset="-122"/>
                <a:ea typeface="微软雅黑" panose="020B0503020204020204" pitchFamily="34" charset="-122"/>
                <a:sym typeface="宋体" panose="02010600030101010101" pitchFamily="2" charset="-122"/>
              </a:rPr>
              <a:t>曲线：</a:t>
            </a:r>
            <a:r>
              <a:rPr lang="zh-CN" altLang="en-US"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将测试样本的分类概率值从小到大排序，并依次作为分类阈值，得到一系列的（</a:t>
            </a:r>
            <a:r>
              <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FPR</a:t>
            </a:r>
            <a:r>
              <a:rPr lang="zh-CN" altLang="en-US"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TPR</a:t>
            </a:r>
            <a:r>
              <a:rPr lang="zh-CN" altLang="en-US" sz="2000">
                <a:solidFill>
                  <a:srgbClr val="1D41D5"/>
                </a:solidFill>
                <a:latin typeface="微软雅黑" panose="020B0503020204020204" pitchFamily="34" charset="-122"/>
                <a:ea typeface="微软雅黑" panose="020B0503020204020204" pitchFamily="34" charset="-122"/>
                <a:sym typeface="宋体" panose="02010600030101010101" pitchFamily="2" charset="-122"/>
              </a:rPr>
              <a:t>）对，然后绘制而成。</a:t>
            </a:r>
            <a:endParaRPr lang="zh-CN" altLang="en-US" sz="2000">
              <a:solidFill>
                <a:srgbClr val="1D41D5"/>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261030" y="717461"/>
            <a:ext cx="5497507" cy="738656"/>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分类器学习的性能指标</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 name="矩形 9"/>
          <p:cNvSpPr/>
          <p:nvPr/>
        </p:nvSpPr>
        <p:spPr>
          <a:xfrm>
            <a:off x="417513" y="1423988"/>
            <a:ext cx="4521200"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
                <a:srgbClr val="C00000"/>
              </a:buClr>
              <a:buSzPct val="80000"/>
              <a:buFont typeface="Wingdings" panose="05000000000000000000" pitchFamily="2" charset="2"/>
              <a:buChar char="Ø"/>
              <a:defRPr/>
            </a:pP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AUC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lang="en-US" sz="2400" strike="noStrike" noProof="1">
                <a:latin typeface="Calibri" panose="020F0502020204030204" pitchFamily="34" charset="0"/>
                <a:ea typeface="宋体" panose="02010600030101010101" pitchFamily="2" charset="-122"/>
                <a:cs typeface="+mn-cs"/>
                <a:sym typeface="+mn-ea"/>
              </a:rPr>
              <a:t>Area under Curve</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曲线</a:t>
            </a:r>
            <a:endPar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2" name="圆角矩形标注 11"/>
          <p:cNvSpPr/>
          <p:nvPr/>
        </p:nvSpPr>
        <p:spPr>
          <a:xfrm>
            <a:off x="5173663" y="769938"/>
            <a:ext cx="3854450" cy="685800"/>
          </a:xfrm>
          <a:prstGeom prst="wedgeRoundRectCallout">
            <a:avLst>
              <a:gd name="adj1" fmla="val -58805"/>
              <a:gd name="adj2" fmla="val 43055"/>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b="1" strike="noStrike"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AUC作为数值可以直观地评价分类器的好坏，值越⼤大越好。</a:t>
            </a:r>
            <a:endParaRPr kumimoji="0" lang="zh-CN" altLang="en-US" sz="2000" b="0" i="0" u="none" strike="noStrike" kern="1200" cap="none" spc="0" normalizeH="0" baseline="0" noProof="0" dirty="0">
              <a:ln>
                <a:noFill/>
              </a:ln>
              <a:solidFill>
                <a:srgbClr val="00B050"/>
              </a:solidFill>
              <a:effectLst/>
              <a:uLnTx/>
              <a:uFillTx/>
              <a:latin typeface="+mn-lt"/>
              <a:ea typeface="+mn-ea"/>
              <a:cs typeface="+mn-cs"/>
            </a:endParaRPr>
          </a:p>
        </p:txBody>
      </p:sp>
      <p:sp>
        <p:nvSpPr>
          <p:cNvPr id="53254" name="文本框 101"/>
          <p:cNvSpPr txBox="1"/>
          <p:nvPr/>
        </p:nvSpPr>
        <p:spPr>
          <a:xfrm>
            <a:off x="512763" y="1884363"/>
            <a:ext cx="8170862" cy="4892675"/>
          </a:xfrm>
          <a:prstGeom prst="rect">
            <a:avLst/>
          </a:prstGeom>
          <a:noFill/>
          <a:ln w="9525">
            <a:noFill/>
          </a:ln>
        </p:spPr>
        <p:txBody>
          <a:bodyPr wrap="square" anchor="t" anchorCtr="0">
            <a:spAutoFit/>
          </a:bodyPr>
          <a:p>
            <a:pPr>
              <a:lnSpc>
                <a:spcPct val="120000"/>
              </a:lnSpc>
            </a:pPr>
            <a:r>
              <a:rPr lang="en-US" altLang="zh-CN" sz="2000">
                <a:latin typeface="微软雅黑" panose="020B0503020204020204" pitchFamily="34" charset="-122"/>
                <a:ea typeface="微软雅黑" panose="020B0503020204020204" pitchFamily="34" charset="-122"/>
              </a:rPr>
              <a:t>AUC</a:t>
            </a:r>
            <a:r>
              <a:rPr lang="zh-CN" altLang="zh-CN" sz="2000">
                <a:latin typeface="微软雅黑" panose="020B0503020204020204" pitchFamily="34" charset="-122"/>
                <a:ea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rPr>
              <a:t>ROC</a:t>
            </a:r>
            <a:r>
              <a:rPr lang="zh-CN" altLang="zh-CN" sz="2000">
                <a:latin typeface="微软雅黑" panose="020B0503020204020204" pitchFamily="34" charset="-122"/>
                <a:ea typeface="微软雅黑" panose="020B0503020204020204" pitchFamily="34" charset="-122"/>
              </a:rPr>
              <a:t>曲线下的面积，介于</a:t>
            </a:r>
            <a:r>
              <a:rPr lang="en-US" altLang="zh-CN" sz="2000">
                <a:latin typeface="微软雅黑" panose="020B0503020204020204" pitchFamily="34" charset="-122"/>
                <a:ea typeface="微软雅黑" panose="020B0503020204020204" pitchFamily="34" charset="-122"/>
              </a:rPr>
              <a:t>0</a:t>
            </a:r>
            <a:r>
              <a:rPr lang="zh-CN" altLang="zh-CN"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1</a:t>
            </a:r>
            <a:r>
              <a:rPr lang="zh-CN" altLang="zh-CN" sz="2000">
                <a:latin typeface="微软雅黑" panose="020B0503020204020204" pitchFamily="34" charset="-122"/>
                <a:ea typeface="微软雅黑" panose="020B0503020204020204" pitchFamily="34" charset="-122"/>
              </a:rPr>
              <a:t>之间。</a:t>
            </a:r>
            <a:endParaRPr lang="zh-CN" altLang="zh-CN" sz="2000">
              <a:latin typeface="微软雅黑" panose="020B0503020204020204" pitchFamily="34" charset="-122"/>
              <a:ea typeface="微软雅黑" panose="020B0503020204020204" pitchFamily="34" charset="-122"/>
            </a:endParaRPr>
          </a:p>
          <a:p>
            <a:pPr>
              <a:lnSpc>
                <a:spcPct val="120000"/>
              </a:lnSpc>
            </a:pPr>
            <a:r>
              <a:rPr lang="zh-CN" altLang="zh-CN" sz="2000">
                <a:latin typeface="微软雅黑" panose="020B0503020204020204" pitchFamily="34" charset="-122"/>
                <a:ea typeface="微软雅黑" panose="020B0503020204020204" pitchFamily="34" charset="-122"/>
              </a:rPr>
              <a:t>首先</a:t>
            </a:r>
            <a:r>
              <a:rPr lang="en-US" altLang="zh-CN" sz="2000">
                <a:latin typeface="微软雅黑" panose="020B0503020204020204" pitchFamily="34" charset="-122"/>
                <a:ea typeface="微软雅黑" panose="020B0503020204020204" pitchFamily="34" charset="-122"/>
              </a:rPr>
              <a:t>AUC</a:t>
            </a:r>
            <a:r>
              <a:rPr lang="zh-CN" altLang="zh-CN" sz="2000">
                <a:latin typeface="微软雅黑" panose="020B0503020204020204" pitchFamily="34" charset="-122"/>
                <a:ea typeface="微软雅黑" panose="020B0503020204020204" pitchFamily="34" charset="-122"/>
              </a:rPr>
              <a:t>是一个概率值，当你随机挑选一个正样本以及负样本，当前的分类算法根据计算得到的</a:t>
            </a:r>
            <a:r>
              <a:rPr lang="en-US" altLang="zh-CN" sz="2000">
                <a:latin typeface="微软雅黑" panose="020B0503020204020204" pitchFamily="34" charset="-122"/>
                <a:ea typeface="微软雅黑" panose="020B0503020204020204" pitchFamily="34" charset="-122"/>
              </a:rPr>
              <a:t>Score</a:t>
            </a:r>
            <a:r>
              <a:rPr lang="zh-CN" altLang="zh-CN" sz="2000">
                <a:latin typeface="微软雅黑" panose="020B0503020204020204" pitchFamily="34" charset="-122"/>
                <a:ea typeface="微软雅黑" panose="020B0503020204020204" pitchFamily="34" charset="-122"/>
              </a:rPr>
              <a:t>值将这个正样本排在负样本前⾯的概率就是</a:t>
            </a:r>
            <a:r>
              <a:rPr lang="en-US" altLang="zh-CN" sz="2000">
                <a:latin typeface="微软雅黑" panose="020B0503020204020204" pitchFamily="34" charset="-122"/>
                <a:ea typeface="微软雅黑" panose="020B0503020204020204" pitchFamily="34" charset="-122"/>
              </a:rPr>
              <a:t>AUC</a:t>
            </a:r>
            <a:r>
              <a:rPr lang="zh-CN" altLang="zh-CN" sz="2000">
                <a:latin typeface="微软雅黑" panose="020B0503020204020204" pitchFamily="34" charset="-122"/>
                <a:ea typeface="微软雅黑" panose="020B0503020204020204" pitchFamily="34" charset="-122"/>
              </a:rPr>
              <a:t>值，</a:t>
            </a:r>
            <a:r>
              <a:rPr lang="en-US" altLang="zh-CN" sz="2000">
                <a:latin typeface="微软雅黑" panose="020B0503020204020204" pitchFamily="34" charset="-122"/>
                <a:ea typeface="微软雅黑" panose="020B0503020204020204" pitchFamily="34" charset="-122"/>
              </a:rPr>
              <a:t>AUC</a:t>
            </a:r>
            <a:r>
              <a:rPr lang="zh-CN" altLang="zh-CN" sz="2000">
                <a:latin typeface="微软雅黑" panose="020B0503020204020204" pitchFamily="34" charset="-122"/>
                <a:ea typeface="微软雅黑" panose="020B0503020204020204" pitchFamily="34" charset="-122"/>
              </a:rPr>
              <a:t>值越大，当前分类算法越有可能将正样本排在负样本前面，从而能够更好地分类。</a:t>
            </a:r>
            <a:endParaRPr lang="zh-CN" altLang="zh-CN" sz="2000">
              <a:latin typeface="微软雅黑" panose="020B0503020204020204" pitchFamily="34" charset="-122"/>
              <a:ea typeface="微软雅黑" panose="020B0503020204020204" pitchFamily="34" charset="-122"/>
            </a:endParaRPr>
          </a:p>
          <a:p>
            <a:pPr>
              <a:lnSpc>
                <a:spcPct val="120000"/>
              </a:lnSpc>
            </a:pPr>
            <a:r>
              <a:rPr lang="zh-CN" altLang="zh-CN" sz="2000">
                <a:latin typeface="微软雅黑" panose="020B0503020204020204" pitchFamily="34" charset="-122"/>
                <a:ea typeface="微软雅黑" panose="020B0503020204020204" pitchFamily="34" charset="-122"/>
              </a:rPr>
              <a:t>以下是根据</a:t>
            </a:r>
            <a:r>
              <a:rPr lang="en-US" altLang="zh-CN" sz="2000">
                <a:latin typeface="微软雅黑" panose="020B0503020204020204" pitchFamily="34" charset="-122"/>
                <a:ea typeface="微软雅黑" panose="020B0503020204020204" pitchFamily="34" charset="-122"/>
              </a:rPr>
              <a:t>AUC</a:t>
            </a:r>
            <a:r>
              <a:rPr lang="zh-CN" altLang="zh-CN" sz="2000">
                <a:latin typeface="微软雅黑" panose="020B0503020204020204" pitchFamily="34" charset="-122"/>
                <a:ea typeface="微软雅黑" panose="020B0503020204020204" pitchFamily="34" charset="-122"/>
              </a:rPr>
              <a:t>判断分类器优劣的标准：</a:t>
            </a:r>
            <a:endParaRPr lang="zh-CN" altLang="zh-CN" sz="2000">
              <a:latin typeface="微软雅黑" panose="020B0503020204020204" pitchFamily="34" charset="-122"/>
              <a:ea typeface="微软雅黑" panose="020B0503020204020204" pitchFamily="34" charset="-122"/>
            </a:endParaRPr>
          </a:p>
          <a:p>
            <a:pPr>
              <a:lnSpc>
                <a:spcPct val="120000"/>
              </a:lnSpc>
            </a:pPr>
            <a:r>
              <a:rPr lang="zh-CN" altLang="zh-CN" sz="2000">
                <a:latin typeface="微软雅黑" panose="020B0503020204020204" pitchFamily="34" charset="-122"/>
                <a:ea typeface="微软雅黑" panose="020B0503020204020204" pitchFamily="34" charset="-122"/>
              </a:rPr>
              <a:t>1）</a:t>
            </a:r>
            <a:r>
              <a:rPr lang="en-US" altLang="zh-CN" sz="2000">
                <a:latin typeface="微软雅黑" panose="020B0503020204020204" pitchFamily="34" charset="-122"/>
                <a:ea typeface="微软雅黑" panose="020B0503020204020204" pitchFamily="34" charset="-122"/>
              </a:rPr>
              <a:t>AUC=1</a:t>
            </a:r>
            <a:r>
              <a:rPr lang="zh-CN" altLang="zh-CN" sz="2000">
                <a:latin typeface="微软雅黑" panose="020B0503020204020204" pitchFamily="34" charset="-122"/>
                <a:ea typeface="微软雅黑" panose="020B0503020204020204" pitchFamily="34" charset="-122"/>
              </a:rPr>
              <a:t>，是完美分类器器，采⽤用这个预测模型时，存在至少一个阈值能得出完美预测。绝大多数场合，不存在完美的分类器。</a:t>
            </a:r>
            <a:endParaRPr lang="zh-CN" altLang="zh-CN" sz="2000">
              <a:latin typeface="微软雅黑" panose="020B0503020204020204" pitchFamily="34" charset="-122"/>
              <a:ea typeface="微软雅黑" panose="020B0503020204020204" pitchFamily="34" charset="-122"/>
            </a:endParaRPr>
          </a:p>
          <a:p>
            <a:pPr>
              <a:lnSpc>
                <a:spcPct val="120000"/>
              </a:lnSpc>
            </a:pPr>
            <a:r>
              <a:rPr lang="zh-CN" altLang="zh-CN" sz="2000">
                <a:latin typeface="微软雅黑" panose="020B0503020204020204" pitchFamily="34" charset="-122"/>
                <a:ea typeface="微软雅黑" panose="020B0503020204020204" pitchFamily="34" charset="-122"/>
              </a:rPr>
              <a:t>2）</a:t>
            </a:r>
            <a:r>
              <a:rPr lang="en-US" altLang="zh-CN" sz="2000">
                <a:latin typeface="微软雅黑" panose="020B0503020204020204" pitchFamily="34" charset="-122"/>
                <a:ea typeface="微软雅黑" panose="020B0503020204020204" pitchFamily="34" charset="-122"/>
              </a:rPr>
              <a:t>0.5&lt;AUC&lt;1</a:t>
            </a:r>
            <a:r>
              <a:rPr lang="zh-CN" altLang="zh-CN" sz="2000">
                <a:latin typeface="微软雅黑" panose="020B0503020204020204" pitchFamily="34" charset="-122"/>
                <a:ea typeface="微软雅黑" panose="020B0503020204020204" pitchFamily="34" charset="-122"/>
              </a:rPr>
              <a:t>，优于随机猜测。这个分类器妥善设定阈值的话，能有预测价值。</a:t>
            </a:r>
            <a:endParaRPr lang="zh-CN" altLang="zh-CN" sz="2000">
              <a:latin typeface="微软雅黑" panose="020B0503020204020204" pitchFamily="34" charset="-122"/>
              <a:ea typeface="微软雅黑" panose="020B0503020204020204" pitchFamily="34" charset="-122"/>
            </a:endParaRPr>
          </a:p>
          <a:p>
            <a:pPr>
              <a:lnSpc>
                <a:spcPct val="120000"/>
              </a:lnSpc>
            </a:pPr>
            <a:r>
              <a:rPr lang="zh-CN" altLang="zh-CN" sz="2000">
                <a:latin typeface="微软雅黑" panose="020B0503020204020204" pitchFamily="34" charset="-122"/>
                <a:ea typeface="微软雅黑" panose="020B0503020204020204" pitchFamily="34" charset="-122"/>
              </a:rPr>
              <a:t>3）</a:t>
            </a:r>
            <a:r>
              <a:rPr lang="en-US" altLang="zh-CN" sz="2000">
                <a:latin typeface="微软雅黑" panose="020B0503020204020204" pitchFamily="34" charset="-122"/>
                <a:ea typeface="微软雅黑" panose="020B0503020204020204" pitchFamily="34" charset="-122"/>
              </a:rPr>
              <a:t>AUC=0.5</a:t>
            </a:r>
            <a:r>
              <a:rPr lang="zh-CN" altLang="zh-CN" sz="2000">
                <a:latin typeface="微软雅黑" panose="020B0503020204020204" pitchFamily="34" charset="-122"/>
                <a:ea typeface="微软雅黑" panose="020B0503020204020204" pitchFamily="34" charset="-122"/>
              </a:rPr>
              <a:t>，跟随机猜测⼀一样（如丢硬币），模型没有预测价值。</a:t>
            </a:r>
            <a:endParaRPr lang="zh-CN" altLang="zh-CN" sz="2000">
              <a:latin typeface="微软雅黑" panose="020B0503020204020204" pitchFamily="34" charset="-122"/>
              <a:ea typeface="微软雅黑" panose="020B0503020204020204" pitchFamily="34" charset="-122"/>
            </a:endParaRPr>
          </a:p>
          <a:p>
            <a:pPr>
              <a:lnSpc>
                <a:spcPct val="120000"/>
              </a:lnSpc>
            </a:pP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AUC&lt;0.5</a:t>
            </a:r>
            <a:r>
              <a:rPr lang="zh-CN" altLang="zh-CN" sz="2000">
                <a:latin typeface="微软雅黑" panose="020B0503020204020204" pitchFamily="34" charset="-122"/>
                <a:ea typeface="微软雅黑" panose="020B0503020204020204" pitchFamily="34" charset="-122"/>
              </a:rPr>
              <a:t>，比随机猜测还差；但只要总是反预测而行，就优于随机猜测。</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回归模型</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444500" y="845185"/>
            <a:ext cx="7441565" cy="1845310"/>
          </a:xfrm>
          <a:prstGeom prst="rect">
            <a:avLst/>
          </a:prstGeom>
          <a:noFill/>
          <a:ln w="9525">
            <a:noFill/>
          </a:ln>
        </p:spPr>
        <p:txBody>
          <a:bodyPr wrap="square">
            <a:spAutoFit/>
          </a:bodyPr>
          <a:p>
            <a:pPr>
              <a:lnSpc>
                <a:spcPct val="150000"/>
              </a:lnSpc>
            </a:pPr>
            <a:r>
              <a:rPr lang="zh-CN" altLang="en-US" sz="2800" b="1" noProof="1">
                <a:ln w="10160">
                  <a:solidFill>
                    <a:srgbClr val="B3C1DA"/>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rPr>
              <a:t>平均绝对误差</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    平均绝对误差</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MAE</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Mean Absolute Reeor</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）又被称为</a:t>
            </a:r>
            <a:r>
              <a:rPr lang="en-US"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L1</a:t>
            </a:r>
            <a:r>
              <a:rPr lang="zh-CN"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范数</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损失（</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L1-norm loss</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 name="文本框 102"/>
          <p:cNvSpPr txBox="1"/>
          <p:nvPr/>
        </p:nvSpPr>
        <p:spPr>
          <a:xfrm>
            <a:off x="352425" y="3613785"/>
            <a:ext cx="7398385" cy="1845310"/>
          </a:xfrm>
          <a:prstGeom prst="rect">
            <a:avLst/>
          </a:prstGeom>
          <a:noFill/>
          <a:ln w="9525">
            <a:noFill/>
          </a:ln>
        </p:spPr>
        <p:txBody>
          <a:bodyPr wrap="square">
            <a:spAutoFit/>
          </a:bodyPr>
          <a:p>
            <a:pPr>
              <a:lnSpc>
                <a:spcPct val="150000"/>
              </a:lnSpc>
            </a:pPr>
            <a:r>
              <a:rPr lang="zh-CN" altLang="en-US" sz="2800" b="1" noProof="1">
                <a:ln w="10160">
                  <a:solidFill>
                    <a:srgbClr val="B3C1DA"/>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rPr>
              <a:t>平均平方误差</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   平均平方误差</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MSE</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Mean Squared Error</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）又被称为</a:t>
            </a:r>
            <a:r>
              <a:rPr lang="en-US"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L2</a:t>
            </a:r>
            <a:r>
              <a:rPr lang="zh-CN"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范数</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损失（</a:t>
            </a:r>
            <a:r>
              <a:rPr lang="en-US" sz="2400" noProof="1">
                <a:latin typeface="微软雅黑" panose="020B0503020204020204" pitchFamily="34" charset="-122"/>
                <a:ea typeface="微软雅黑" panose="020B0503020204020204" pitchFamily="34" charset="-122"/>
                <a:cs typeface="微软雅黑" panose="020B0503020204020204" pitchFamily="34" charset="-122"/>
              </a:rPr>
              <a:t>L2-norm loss</a:t>
            </a:r>
            <a:r>
              <a:rPr lang="zh-CN" sz="2400" noProof="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noProof="1">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5300" name="对象 -2147482552"/>
          <p:cNvGraphicFramePr>
            <a:graphicFrameLocks noChangeAspect="1"/>
          </p:cNvGraphicFramePr>
          <p:nvPr/>
        </p:nvGraphicFramePr>
        <p:xfrm>
          <a:off x="2355850" y="2916238"/>
          <a:ext cx="3390900" cy="863600"/>
        </p:xfrm>
        <a:graphic>
          <a:graphicData uri="http://schemas.openxmlformats.org/presentationml/2006/ole">
            <mc:AlternateContent xmlns:mc="http://schemas.openxmlformats.org/markup-compatibility/2006">
              <mc:Choice xmlns:v="urn:schemas-microsoft-com:vml" Requires="v">
                <p:oleObj spid="_x0000_s3090" name="" r:id="rId1" imgW="1905000" imgH="482600" progId="Equation.KSEE3">
                  <p:embed/>
                </p:oleObj>
              </mc:Choice>
              <mc:Fallback>
                <p:oleObj name="" r:id="rId1" imgW="1905000" imgH="482600" progId="Equation.KSEE3">
                  <p:embed/>
                  <p:pic>
                    <p:nvPicPr>
                      <p:cNvPr id="0" name="图片 3089"/>
                      <p:cNvPicPr/>
                      <p:nvPr/>
                    </p:nvPicPr>
                    <p:blipFill>
                      <a:blip r:embed="rId2"/>
                      <a:stretch>
                        <a:fillRect/>
                      </a:stretch>
                    </p:blipFill>
                    <p:spPr>
                      <a:xfrm>
                        <a:off x="2355850" y="2916238"/>
                        <a:ext cx="3390900" cy="863600"/>
                      </a:xfrm>
                      <a:prstGeom prst="rect">
                        <a:avLst/>
                      </a:prstGeom>
                      <a:noFill/>
                      <a:ln w="38100">
                        <a:noFill/>
                        <a:miter/>
                      </a:ln>
                    </p:spPr>
                  </p:pic>
                </p:oleObj>
              </mc:Fallback>
            </mc:AlternateContent>
          </a:graphicData>
        </a:graphic>
      </p:graphicFrame>
      <p:graphicFrame>
        <p:nvGraphicFramePr>
          <p:cNvPr id="55301" name="对象 -2147482552"/>
          <p:cNvGraphicFramePr>
            <a:graphicFrameLocks noChangeAspect="1"/>
          </p:cNvGraphicFramePr>
          <p:nvPr/>
        </p:nvGraphicFramePr>
        <p:xfrm>
          <a:off x="2132013" y="5626100"/>
          <a:ext cx="3838575" cy="917575"/>
        </p:xfrm>
        <a:graphic>
          <a:graphicData uri="http://schemas.openxmlformats.org/presentationml/2006/ole">
            <mc:AlternateContent xmlns:mc="http://schemas.openxmlformats.org/markup-compatibility/2006">
              <mc:Choice xmlns:v="urn:schemas-microsoft-com:vml" Requires="v">
                <p:oleObj spid="_x0000_s3091" name="" r:id="rId3" imgW="2032000" imgH="482600" progId="Equation.KSEE3">
                  <p:embed/>
                </p:oleObj>
              </mc:Choice>
              <mc:Fallback>
                <p:oleObj name="" r:id="rId3" imgW="2032000" imgH="482600" progId="Equation.KSEE3">
                  <p:embed/>
                  <p:pic>
                    <p:nvPicPr>
                      <p:cNvPr id="0" name="图片 3090"/>
                      <p:cNvPicPr/>
                      <p:nvPr/>
                    </p:nvPicPr>
                    <p:blipFill>
                      <a:blip r:embed="rId4"/>
                      <a:stretch>
                        <a:fillRect/>
                      </a:stretch>
                    </p:blipFill>
                    <p:spPr>
                      <a:xfrm>
                        <a:off x="2132013" y="5626100"/>
                        <a:ext cx="3838575" cy="917575"/>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836835" y="0"/>
            <a:ext cx="7904392" cy="581057"/>
          </a:xfrm>
          <a:prstGeom prst="rect">
            <a:avLst/>
          </a:prstGeom>
          <a:noFill/>
          <a:ln w="9525">
            <a:noFill/>
          </a:ln>
        </p:spPr>
        <p:txBody>
          <a:bodyPr>
            <a:spAutoFit/>
          </a:bodyPr>
          <a:lstStyle/>
          <a:p>
            <a:pPr marR="0" algn="ctr" defTabSz="914400">
              <a:lnSpc>
                <a:spcPct val="150000"/>
              </a:lnSpc>
              <a:buClrTx/>
              <a:buSzTx/>
              <a:defRPr/>
            </a:pPr>
            <a:r>
              <a:rPr kumimoji="0" lang="zh-CN" altLang="en-US" sz="2400" b="1" kern="1200" cap="none" spc="0" normalizeH="0" baseline="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奥卡姆剃刀原则（Occam's Razor, Ockham's Razor）  </a:t>
            </a:r>
            <a:endParaRPr kumimoji="0" lang="zh-CN" altLang="en-US" sz="2000"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5364" name="文本框 2"/>
          <p:cNvSpPr txBox="1">
            <a:spLocks noChangeArrowheads="1"/>
          </p:cNvSpPr>
          <p:nvPr/>
        </p:nvSpPr>
        <p:spPr bwMode="auto">
          <a:xfrm>
            <a:off x="439738" y="1093788"/>
            <a:ext cx="7894638" cy="5013325"/>
          </a:xfrm>
          <a:prstGeom prst="rect">
            <a:avLst/>
          </a:prstGeom>
          <a:noFill/>
          <a:ln w="9525">
            <a:noFill/>
            <a:miter lim="800000"/>
          </a:ln>
        </p:spPr>
        <p:txBody>
          <a:bodyPr>
            <a:spAutoFit/>
          </a:bodyPr>
          <a:lstStyle/>
          <a:p>
            <a:pPr marR="0" defTabSz="914400">
              <a:lnSpc>
                <a:spcPct val="150000"/>
              </a:lnSpc>
              <a:buClrTx/>
              <a:buSzTx/>
              <a:defRPr/>
            </a:pP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由14世纪英格兰的逻辑学家、圣方济各会修士奥卡姆的威廉（William of Occam，约1285年至1349年）提出。</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这个原理称为“如无必要，勿增实体</a:t>
            </a: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即“简单有效原理</a:t>
            </a: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r>
              <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在科学研究领域中的解释：如果你有两个或多个原理，它们都能解释观测到的事实，那么你应该使用简单或可证伪的那个，直到发现更多的证据。</a:t>
            </a:r>
            <a:r>
              <a:rPr kumimoji="0" lang="zh-CN" altLang="en-US" sz="2400" b="1"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对于现象最简单的解释往往比较复杂的解释更正确。</a:t>
            </a:r>
            <a:r>
              <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如果你有两个或多个类似的解决方案，选择最简单的。</a:t>
            </a:r>
            <a:endPar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 name="Rectangle 5"/>
          <p:cNvSpPr/>
          <p:nvPr/>
        </p:nvSpPr>
        <p:spPr>
          <a:xfrm>
            <a:off x="993775" y="-476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Review</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：机器学习的研究内容</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3" name="Rectangle 5"/>
          <p:cNvSpPr/>
          <p:nvPr/>
        </p:nvSpPr>
        <p:spPr>
          <a:xfrm>
            <a:off x="7086600" y="-212725"/>
            <a:ext cx="2057400" cy="1158875"/>
          </a:xfrm>
          <a:prstGeom prst="rect">
            <a:avLst/>
          </a:prstGeom>
          <a:noFill/>
          <a:ln w="9525">
            <a:noFill/>
          </a:ln>
        </p:spPr>
        <p:txBody>
          <a:bodyPr anchor="ct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907413" y="1384300"/>
            <a:ext cx="6051550" cy="645160"/>
          </a:xfrm>
          <a:prstGeom prst="rect">
            <a:avLst/>
          </a:prstGeom>
          <a:noFill/>
          <a:ln w="9525">
            <a:noFill/>
          </a:ln>
        </p:spPr>
        <p:txBody>
          <a:bodyPr wrap="square">
            <a:spAutoFit/>
            <a:scene3d>
              <a:camera prst="orthographicFront"/>
              <a:lightRig rig="threePt" dir="t"/>
            </a:scene3d>
          </a:bodyPr>
          <a:p>
            <a:pPr marR="0" defTabSz="914400">
              <a:lnSpc>
                <a:spcPct val="150000"/>
              </a:lnSpc>
              <a:buClrTx/>
              <a:buSzTx/>
              <a:buFont typeface="Wingdings" panose="05000000000000000000" charset="0"/>
              <a:defRPr/>
            </a:pPr>
            <a:r>
              <a:rPr kumimoji="0" lang="en-US" altLang="zh-CN" sz="24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1</a:t>
            </a:r>
            <a:r>
              <a:rPr kumimoji="0" lang="zh-CN" altLang="en-US" sz="24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）如何有效获取样本数据</a:t>
            </a:r>
            <a:endParaRPr kumimoji="0" lang="zh-CN" altLang="en-US" sz="24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
        <p:nvSpPr>
          <p:cNvPr id="5" name="文本框 1"/>
          <p:cNvSpPr txBox="1"/>
          <p:nvPr/>
        </p:nvSpPr>
        <p:spPr>
          <a:xfrm>
            <a:off x="908050" y="1885950"/>
            <a:ext cx="7756525" cy="1200150"/>
          </a:xfrm>
          <a:prstGeom prst="rect">
            <a:avLst/>
          </a:prstGeom>
          <a:noFill/>
          <a:ln w="9525">
            <a:noFill/>
          </a:ln>
        </p:spPr>
        <p:txBody>
          <a:bodyPr wrap="square">
            <a:spAutoFit/>
          </a:bodyPr>
          <a:p>
            <a:pPr marR="0" defTabSz="914400">
              <a:lnSpc>
                <a:spcPct val="150000"/>
              </a:lnSpc>
              <a:buClrTx/>
              <a:buSzTx/>
              <a:buFont typeface="Wingdings" panose="05000000000000000000" charset="0"/>
              <a:defRPr/>
            </a:pPr>
            <a:r>
              <a:rPr kumimoji="0" lang="en-US" altLang="zh-CN"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2</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）如何进行</a:t>
            </a:r>
            <a:r>
              <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数据</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清洗和规范化及划分</a:t>
            </a:r>
            <a:r>
              <a:rPr lang="zh-CN" altLang="en-US" sz="2400" b="1"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训练集与测试集</a:t>
            </a:r>
            <a:endPar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 typeface="Wingdings" panose="05000000000000000000" charset="0"/>
              <a:defRPr/>
            </a:pPr>
            <a:r>
              <a:rPr kumimoji="0" lang="en-US" altLang="zh-CN"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3</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）如何获取有效</a:t>
            </a:r>
            <a:r>
              <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特征</a:t>
            </a:r>
            <a:endPar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909638" y="4567238"/>
            <a:ext cx="5773738" cy="646113"/>
          </a:xfrm>
          <a:prstGeom prst="rect">
            <a:avLst/>
          </a:prstGeom>
          <a:noFill/>
          <a:ln w="9525">
            <a:noFill/>
          </a:ln>
        </p:spPr>
        <p:txBody>
          <a:bodyPr wrap="square">
            <a:spAutoFit/>
          </a:bodyPr>
          <a:p>
            <a:pPr marR="0" defTabSz="914400">
              <a:lnSpc>
                <a:spcPct val="150000"/>
              </a:lnSpc>
              <a:buClrTx/>
              <a:buSzTx/>
              <a:buFont typeface="Wingdings" panose="05000000000000000000" charset="0"/>
              <a:defRPr/>
            </a:pPr>
            <a:r>
              <a:rPr kumimoji="0" lang="en-US" altLang="zh-CN"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7</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）如何构造</a:t>
            </a:r>
            <a:r>
              <a:rPr lang="zh-CN" altLang="en-US" sz="2400" b="1"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评价函数</a:t>
            </a:r>
            <a:r>
              <a:rPr lang="zh-CN" altLang="en-US" sz="2400" b="1"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以</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评估</a:t>
            </a:r>
            <a:r>
              <a:rPr lang="zh-CN" altLang="en-US" sz="2400" b="1"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学习效果</a:t>
            </a:r>
            <a:endPar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sp>
        <p:nvSpPr>
          <p:cNvPr id="3" name="文本框 1"/>
          <p:cNvSpPr txBox="1"/>
          <p:nvPr/>
        </p:nvSpPr>
        <p:spPr>
          <a:xfrm>
            <a:off x="908050" y="2971800"/>
            <a:ext cx="4097338" cy="644525"/>
          </a:xfrm>
          <a:prstGeom prst="rect">
            <a:avLst/>
          </a:prstGeom>
          <a:noFill/>
          <a:ln w="9525">
            <a:noFill/>
          </a:ln>
        </p:spPr>
        <p:txBody>
          <a:bodyPr wrap="square">
            <a:spAutoFit/>
          </a:bodyPr>
          <a:p>
            <a:pPr marR="0" defTabSz="914400">
              <a:lnSpc>
                <a:spcPct val="150000"/>
              </a:lnSpc>
              <a:buClrTx/>
              <a:buSzTx/>
              <a:buFont typeface="Wingdings" panose="05000000000000000000" charset="0"/>
              <a:defRPr/>
            </a:pPr>
            <a:r>
              <a:rPr kumimoji="0" lang="en-US" altLang="zh-CN"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4</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）如何选择或设计</a:t>
            </a:r>
            <a:r>
              <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决策模型</a:t>
            </a:r>
            <a:endPar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sp>
        <p:nvSpPr>
          <p:cNvPr id="4" name="文本框 1"/>
          <p:cNvSpPr txBox="1"/>
          <p:nvPr/>
        </p:nvSpPr>
        <p:spPr>
          <a:xfrm>
            <a:off x="909638" y="3522663"/>
            <a:ext cx="4095750" cy="644525"/>
          </a:xfrm>
          <a:prstGeom prst="rect">
            <a:avLst/>
          </a:prstGeom>
          <a:noFill/>
          <a:ln w="9525">
            <a:noFill/>
          </a:ln>
        </p:spPr>
        <p:txBody>
          <a:bodyPr wrap="square">
            <a:spAutoFit/>
          </a:bodyPr>
          <a:p>
            <a:pPr marR="0" defTabSz="914400">
              <a:lnSpc>
                <a:spcPct val="150000"/>
              </a:lnSpc>
              <a:buClrTx/>
              <a:buSzTx/>
              <a:buFont typeface="Wingdings" panose="05000000000000000000" charset="0"/>
              <a:defRPr/>
            </a:pPr>
            <a:r>
              <a:rPr kumimoji="0" lang="en-US" altLang="zh-CN"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5</a:t>
            </a:r>
            <a:r>
              <a:rPr kumimoji="0" lang="zh-CN" altLang="en-US" sz="2400" b="1" kern="1200" cap="none" spc="0" normalizeH="0" baseline="0"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）如何设定</a:t>
            </a:r>
            <a:r>
              <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目标函数</a:t>
            </a:r>
            <a:endPar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sp>
        <p:nvSpPr>
          <p:cNvPr id="14" name="文本框 13"/>
          <p:cNvSpPr txBox="1"/>
          <p:nvPr/>
        </p:nvSpPr>
        <p:spPr>
          <a:xfrm>
            <a:off x="909638" y="4054475"/>
            <a:ext cx="4097338" cy="646113"/>
          </a:xfrm>
          <a:prstGeom prst="rect">
            <a:avLst/>
          </a:prstGeom>
          <a:noFill/>
        </p:spPr>
        <p:txBody>
          <a:bodyPr wrap="square" rtlCol="0">
            <a:spAutoFit/>
          </a:bodyPr>
          <a:p>
            <a:pPr>
              <a:lnSpc>
                <a:spcPct val="150000"/>
              </a:lnSpc>
            </a:pPr>
            <a:r>
              <a:rPr lang="en-US" altLang="zh-CN" sz="2400" b="1"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6</a:t>
            </a:r>
            <a:r>
              <a:rPr lang="zh-CN" altLang="en-US" sz="2400" b="1" noProof="1">
                <a:solidFill>
                  <a:srgbClr val="00B05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）如何构造</a:t>
            </a:r>
            <a:r>
              <a:rPr lang="zh-CN" altLang="en-US" sz="2400" b="1"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rPr>
              <a:t>学习算法</a:t>
            </a:r>
            <a:endParaRPr kumimoji="0" lang="zh-CN" altLang="en-US" sz="2400" b="1" kern="1200" cap="none" spc="0" normalizeH="0" baseline="0" noProof="1">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6" grpId="1"/>
      <p:bldP spid="5" grpId="0"/>
      <p:bldP spid="5" grpId="1"/>
      <p:bldP spid="3" grpId="0" bldLvl="0" animBg="1"/>
      <p:bldP spid="3" grpId="1"/>
      <p:bldP spid="4" grpId="0" bldLvl="0" animBg="1"/>
      <p:bldP spid="4" grpId="1"/>
      <p:bldP spid="14" grpId="0" bldLvl="0" animBg="1"/>
      <p:bldP spid="14" grpId="1"/>
      <p:bldP spid="2" grpId="0"/>
      <p:bldP spid="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1076325" y="0"/>
            <a:ext cx="6021161" cy="581057"/>
          </a:xfrm>
          <a:prstGeom prst="rect">
            <a:avLst/>
          </a:prstGeom>
          <a:noFill/>
          <a:ln w="9525">
            <a:noFill/>
          </a:ln>
        </p:spPr>
        <p:txBody>
          <a:bodyPr>
            <a:spAutoFit/>
          </a:bodyPr>
          <a:lstStyle/>
          <a:p>
            <a:pPr marR="0" algn="ctr" defTabSz="914400">
              <a:lnSpc>
                <a:spcPct val="150000"/>
              </a:lnSpc>
              <a:buClrTx/>
              <a:buSzTx/>
              <a:defRPr/>
            </a:pPr>
            <a:r>
              <a:rPr kumimoji="0" lang="zh-CN" altLang="en-US" sz="2400" b="1" kern="1200" cap="none" spc="0" normalizeH="0" baseline="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没有免费午餐定理（</a:t>
            </a:r>
            <a:r>
              <a:rPr kumimoji="0" lang="en-US" altLang="zh-CN" sz="2400" b="1" kern="1200" cap="none" spc="0" normalizeH="0" baseline="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No Free Lunch</a:t>
            </a:r>
            <a:r>
              <a:rPr kumimoji="0" lang="zh-CN" altLang="en-US" sz="2400" b="1" kern="1200" cap="none" spc="0" normalizeH="0" baseline="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  </a:t>
            </a:r>
            <a:endParaRPr kumimoji="0" lang="zh-CN" altLang="en-US" sz="2000"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6388" name="文本框 2"/>
          <p:cNvSpPr txBox="1">
            <a:spLocks noChangeArrowheads="1"/>
          </p:cNvSpPr>
          <p:nvPr/>
        </p:nvSpPr>
        <p:spPr bwMode="auto">
          <a:xfrm>
            <a:off x="484188" y="1235075"/>
            <a:ext cx="7894638" cy="3905250"/>
          </a:xfrm>
          <a:prstGeom prst="rect">
            <a:avLst/>
          </a:prstGeom>
          <a:noFill/>
          <a:ln w="9525">
            <a:noFill/>
            <a:miter lim="800000"/>
          </a:ln>
        </p:spPr>
        <p:txBody>
          <a:bodyPr>
            <a:spAutoFit/>
          </a:bodyPr>
          <a:lstStyle/>
          <a:p>
            <a:pPr marR="0" defTabSz="914400">
              <a:lnSpc>
                <a:spcPct val="150000"/>
              </a:lnSpc>
              <a:buClrTx/>
              <a:buSzTx/>
              <a:defRPr/>
            </a:pP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No Free </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Lunch，简称NFL</a:t>
            </a:r>
            <a:r>
              <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，是</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Wolpert和Macerday提出的“最优化理论的发展”之一</a:t>
            </a: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该定理的结论是</a:t>
            </a:r>
            <a:r>
              <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由于对所有可能函数的相互补偿，</a:t>
            </a:r>
            <a:r>
              <a:rPr kumimoji="0" lang="en-US" altLang="zh-CN" sz="2400" b="1" u="sng" kern="1200" cap="none" spc="0" normalizeH="0" baseline="0" noProof="0" dirty="0" err="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最优化算法的性能是等价的</a:t>
            </a: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r>
              <a:rPr kumimoji="0" lang="zh-CN" altLang="en-US"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简单来说：</a:t>
            </a:r>
            <a:r>
              <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如果一个算法</a:t>
            </a:r>
            <a:r>
              <a:rPr kumimoji="0" lang="en-US" altLang="zh-CN"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a:t>
            </a:r>
            <a:r>
              <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若在某些问题上比另一个算法</a:t>
            </a:r>
            <a:r>
              <a:rPr kumimoji="0" lang="en-US" altLang="zh-CN"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a:t>
            </a:r>
            <a:r>
              <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好，必存在另一些问题，</a:t>
            </a:r>
            <a:r>
              <a:rPr kumimoji="0" lang="en-US" altLang="zh-CN"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a:t>
            </a:r>
            <a:r>
              <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比</a:t>
            </a:r>
            <a:r>
              <a:rPr kumimoji="0" lang="en-US" altLang="zh-CN"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a:t>
            </a:r>
            <a:r>
              <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好。</a:t>
            </a:r>
            <a:endParaRPr kumimoji="0" lang="zh-CN" altLang="en-US" sz="2400" b="1" u="sng"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endParaRPr kumimoji="0" lang="en-US" altLang="zh-CN" sz="2400" b="1" kern="120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1"/>
            <a:ext cx="6408420" cy="1076325"/>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模型选择</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模型选择</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8675" name="文本框 1"/>
          <p:cNvSpPr txBox="1"/>
          <p:nvPr/>
        </p:nvSpPr>
        <p:spPr>
          <a:xfrm>
            <a:off x="274954" y="1273175"/>
            <a:ext cx="8697595" cy="1014724"/>
          </a:xfrm>
          <a:prstGeom prst="rect">
            <a:avLst/>
          </a:prstGeom>
          <a:noFill/>
          <a:ln w="9525">
            <a:noFill/>
          </a:ln>
        </p:spPr>
        <p:txBody>
          <a:bodyPr wrap="square" anchor="t">
            <a:spAutoFit/>
          </a:bodyPr>
          <a:p>
            <a:pPr>
              <a:lnSpc>
                <a:spcPct val="150000"/>
              </a:lnSpc>
            </a:pPr>
            <a:r>
              <a:rPr lang="zh-CN" altLang="zh-CN" sz="2000" b="1" noProof="1">
                <a:solidFill>
                  <a:srgbClr val="1D41D5"/>
                </a:solidFill>
                <a:latin typeface="微软雅黑" panose="020B0503020204020204" pitchFamily="34" charset="-122"/>
                <a:ea typeface="微软雅黑" panose="020B0503020204020204" pitchFamily="34" charset="-122"/>
                <a:cs typeface="+mn-cs"/>
              </a:rPr>
              <a:t>机器学习中的模型选择，是指在正式开始训练前，选择</a:t>
            </a:r>
            <a:r>
              <a:rPr lang="zh-CN" altLang="en-US" sz="2000" b="1"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决策模型及学习算法</a:t>
            </a:r>
            <a:r>
              <a:rPr lang="zh-CN" altLang="zh-CN" sz="2000" b="1" noProof="1">
                <a:solidFill>
                  <a:srgbClr val="1D41D5"/>
                </a:solidFill>
                <a:latin typeface="微软雅黑" panose="020B0503020204020204" pitchFamily="34" charset="-122"/>
                <a:ea typeface="微软雅黑" panose="020B0503020204020204" pitchFamily="34" charset="-122"/>
                <a:cs typeface="+mn-cs"/>
              </a:rPr>
              <a:t>。但是，在实际应用中，模型选择主要是指对模型和算法中</a:t>
            </a:r>
            <a:r>
              <a:rPr lang="zh-CN" altLang="en-US" sz="2000" b="1"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超参数的设置</a:t>
            </a:r>
            <a:r>
              <a:rPr lang="zh-CN" altLang="zh-CN" sz="2000" b="1" noProof="1">
                <a:solidFill>
                  <a:srgbClr val="1D41D5"/>
                </a:solidFill>
                <a:latin typeface="微软雅黑" panose="020B0503020204020204" pitchFamily="34" charset="-122"/>
                <a:ea typeface="微软雅黑" panose="020B0503020204020204" pitchFamily="34" charset="-122"/>
                <a:cs typeface="+mn-cs"/>
              </a:rPr>
              <a:t>。</a:t>
            </a:r>
            <a:endParaRPr lang="zh-CN" altLang="zh-CN" sz="2000" b="1" noProof="1">
              <a:solidFill>
                <a:srgbClr val="1D41D5"/>
              </a:solidFill>
              <a:latin typeface="微软雅黑" panose="020B0503020204020204" pitchFamily="34" charset="-122"/>
              <a:ea typeface="微软雅黑" panose="020B0503020204020204" pitchFamily="34" charset="-122"/>
            </a:endParaRPr>
          </a:p>
        </p:txBody>
      </p:sp>
      <p:sp>
        <p:nvSpPr>
          <p:cNvPr id="28680" name="文本框 9"/>
          <p:cNvSpPr txBox="1"/>
          <p:nvPr/>
        </p:nvSpPr>
        <p:spPr>
          <a:xfrm>
            <a:off x="1610995" y="5215890"/>
            <a:ext cx="4982845" cy="860425"/>
          </a:xfrm>
          <a:prstGeom prst="rect">
            <a:avLst/>
          </a:prstGeom>
          <a:noFill/>
          <a:ln w="28575" cmpd="sng">
            <a:solidFill>
              <a:srgbClr val="1D41D5"/>
            </a:solidFill>
            <a:prstDash val="solid"/>
          </a:ln>
          <a:effectLst>
            <a:glow rad="63500">
              <a:srgbClr val="1D41D5">
                <a:alpha val="40000"/>
              </a:srgbClr>
            </a:glow>
          </a:effectLst>
        </p:spPr>
        <p:txBody>
          <a:bodyPr wrap="square" anchor="t">
            <a:spAutoFit/>
          </a:bodyPr>
          <a:p>
            <a:pPr algn="ctr">
              <a:lnSpc>
                <a:spcPts val="3000"/>
              </a:lnSpc>
            </a:pPr>
            <a:r>
              <a:rPr lang="en-US" altLang="zh-CN" sz="2000" b="1" noProof="1">
                <a:solidFill>
                  <a:srgbClr val="FF0000"/>
                </a:solidFill>
                <a:latin typeface="微软雅黑" panose="020B0503020204020204" pitchFamily="34" charset="-122"/>
                <a:ea typeface="微软雅黑" panose="020B0503020204020204" pitchFamily="34" charset="-122"/>
                <a:cs typeface="+mn-cs"/>
              </a:rPr>
              <a:t>K</a:t>
            </a:r>
            <a:r>
              <a:rPr lang="zh-CN" altLang="en-US" sz="2000" b="1" noProof="1">
                <a:solidFill>
                  <a:srgbClr val="FF0000"/>
                </a:solidFill>
                <a:latin typeface="微软雅黑" panose="020B0503020204020204" pitchFamily="34" charset="-122"/>
                <a:ea typeface="微软雅黑" panose="020B0503020204020204" pitchFamily="34" charset="-122"/>
                <a:cs typeface="+mn-cs"/>
              </a:rPr>
              <a:t>折交叉验证</a:t>
            </a:r>
            <a:endParaRPr lang="zh-CN" altLang="en-US" sz="2000" b="1" noProof="1">
              <a:solidFill>
                <a:srgbClr val="FF0000"/>
              </a:solidFill>
              <a:latin typeface="微软雅黑" panose="020B0503020204020204" pitchFamily="34" charset="-122"/>
              <a:ea typeface="微软雅黑" panose="020B0503020204020204" pitchFamily="34" charset="-122"/>
            </a:endParaRPr>
          </a:p>
          <a:p>
            <a:pPr algn="ctr">
              <a:lnSpc>
                <a:spcPts val="3000"/>
              </a:lnSpc>
            </a:pPr>
            <a:r>
              <a:rPr lang="zh-CN" altLang="en-US" sz="2000" b="1" noProof="1">
                <a:solidFill>
                  <a:srgbClr val="FF0000"/>
                </a:solidFill>
                <a:latin typeface="微软雅黑" panose="020B0503020204020204" pitchFamily="34" charset="-122"/>
                <a:ea typeface="微软雅黑" panose="020B0503020204020204" pitchFamily="34" charset="-122"/>
                <a:cs typeface="+mn-cs"/>
              </a:rPr>
              <a:t>（</a:t>
            </a:r>
            <a:r>
              <a:rPr lang="en-US" altLang="zh-CN" sz="2000" b="1" noProof="1">
                <a:solidFill>
                  <a:srgbClr val="FF0000"/>
                </a:solidFill>
                <a:latin typeface="微软雅黑" panose="020B0503020204020204" pitchFamily="34" charset="-122"/>
                <a:ea typeface="微软雅黑" panose="020B0503020204020204" pitchFamily="34" charset="-122"/>
                <a:cs typeface="+mn-cs"/>
              </a:rPr>
              <a:t>k-fold cross validation,CV)</a:t>
            </a:r>
            <a:endParaRPr lang="en-US" altLang="zh-CN" sz="2000" b="1" noProof="1">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163278" y="659915"/>
            <a:ext cx="2601692" cy="645160"/>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模型选择</a:t>
            </a:r>
            <a:endParaRPr kumimoji="0" lang="zh-CN" altLang="en-US" sz="2400" b="1" i="0" u="none" strike="noStrike" kern="1200" cap="none" spc="0" normalizeH="0" baseline="0" noProof="1">
              <a:ln w="10160">
                <a:solidFill>
                  <a:srgbClr val="B3C1DA"/>
                </a:solidFill>
                <a:prstDash val="solid"/>
              </a:ln>
              <a:solidFill>
                <a:srgbClr val="FF000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338451" y="2461259"/>
            <a:ext cx="8467094" cy="1938016"/>
          </a:xfrm>
          <a:prstGeom prst="rect">
            <a:avLst/>
          </a:prstGeom>
          <a:noFill/>
        </p:spPr>
        <p:txBody>
          <a:bodyPr wrap="square">
            <a:spAutoFit/>
          </a:bodyPr>
          <a:p>
            <a:pPr marR="0" defTabSz="914400">
              <a:lnSpc>
                <a:spcPct val="150000"/>
              </a:lnSpc>
              <a:buClrTx/>
              <a:buSzTx/>
              <a:defRPr/>
            </a:pPr>
            <a:r>
              <a:rPr kumimoji="0" lang="zh-CN" altLang="en-US" sz="2000" b="1" kern="1200" cap="none" spc="0" normalizeH="0" baseline="0" noProof="1" smtClean="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rPr>
              <a:t>超参数</a:t>
            </a:r>
            <a:endParaRPr kumimoji="0" lang="zh-CN" altLang="en-US" sz="2000" b="1" kern="1200" cap="none" spc="0" normalizeH="0" baseline="0" noProof="1" smtClean="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zh-CN" altLang="en-US"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超参数是学习模型和算法中需要预先设定的参数，例如，学习算法中的学习率</a:t>
            </a:r>
            <a:r>
              <a:rPr kumimoji="0" lang="zh-CN" altLang="en-US" sz="2000" b="1" kern="1200" cap="none" spc="0" normalizeH="0" baseline="0" noProof="1" smtClean="0">
                <a:ln w="10160">
                  <a:solidFill>
                    <a:schemeClr val="accent5"/>
                  </a:solidFill>
                  <a:prstDash val="solid"/>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α</a:t>
            </a:r>
            <a:r>
              <a:rPr kumimoji="0" lang="zh-CN" altLang="en-US"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KNN</a:t>
            </a:r>
            <a:r>
              <a:rPr kumimoji="0" lang="zh-CN" altLang="en-US"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算法中的</a:t>
            </a:r>
            <a:r>
              <a:rPr kumimoji="0" lang="en-US" altLang="zh-CN" sz="2000" b="1" kern="1200" cap="none" spc="0" normalizeH="0" baseline="0" noProof="1" smtClean="0">
                <a:ln w="10160">
                  <a:solidFill>
                    <a:schemeClr val="accent5"/>
                  </a:solidFill>
                  <a:prstDash val="solid"/>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kumimoji="0" lang="zh-CN" altLang="en-US"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rPr>
              <a:t>，神经网络的层数等。通常基于经验或是实验测试来获取。</a:t>
            </a:r>
            <a:endParaRPr kumimoji="0" lang="zh-CN" altLang="en-US" sz="2000" b="1" kern="1200" cap="none" spc="0" normalizeH="0" baseline="0" noProof="1" smtClean="0">
              <a:ln w="10160">
                <a:solidFill>
                  <a:schemeClr val="accent5"/>
                </a:solidFill>
                <a:prstDash val="solid"/>
              </a:ln>
              <a:solidFill>
                <a:srgbClr val="00B05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下箭头 2"/>
          <p:cNvSpPr/>
          <p:nvPr/>
        </p:nvSpPr>
        <p:spPr>
          <a:xfrm>
            <a:off x="3997325" y="4398963"/>
            <a:ext cx="209550" cy="630238"/>
          </a:xfrm>
          <a:prstGeom prst="downArrow">
            <a:avLst/>
          </a:prstGeom>
          <a:solidFill>
            <a:srgbClr val="1D41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8680"/>
                                        </p:tgtEl>
                                        <p:attrNameLst>
                                          <p:attrName>style.visibility</p:attrName>
                                        </p:attrNameLst>
                                      </p:cBhvr>
                                      <p:to>
                                        <p:strVal val="visible"/>
                                      </p:to>
                                    </p:set>
                                    <p:animEffect transition="in" filter="blinds(horizontal)">
                                      <p:cBhvr>
                                        <p:cTn id="1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animBg="1"/>
      <p:bldP spid="28680" grpId="0" animBg="1"/>
      <p:bldP spid="3" grpId="1" animBg="1"/>
      <p:bldP spid="2868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1"/>
          <p:cNvSpPr txBox="1"/>
          <p:nvPr/>
        </p:nvSpPr>
        <p:spPr>
          <a:xfrm>
            <a:off x="450850" y="1268413"/>
            <a:ext cx="8007350" cy="2398712"/>
          </a:xfrm>
          <a:prstGeom prst="rect">
            <a:avLst/>
          </a:prstGeom>
          <a:noFill/>
          <a:ln w="9525">
            <a:noFill/>
          </a:ln>
        </p:spPr>
        <p:txBody>
          <a:bodyPr wrap="square" anchor="t" anchorCtr="0">
            <a:spAutoFit/>
          </a:bodyPr>
          <a:p>
            <a:pPr>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K折交叉验证先将数据集分割成大小相同的K组数据集，先使</a:t>
            </a:r>
            <a:endParaRPr lang="zh-CN" altLang="en-US" sz="2000">
              <a:latin typeface="微软雅黑" panose="020B0503020204020204" pitchFamily="34" charset="-122"/>
              <a:ea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rPr>
              <a:t>用2~K组数据集作为训练数据集进行训练，而后用第一组数据集进行验证；接下来使用第二组数据集作为验证数据，而剩余的作为训练数据，直至</a:t>
            </a:r>
            <a:r>
              <a:rPr lang="zh-CN" altLang="en-US" sz="2000">
                <a:solidFill>
                  <a:srgbClr val="FF0000"/>
                </a:solidFill>
                <a:latin typeface="微软雅黑" panose="020B0503020204020204" pitchFamily="34" charset="-122"/>
                <a:ea typeface="微软雅黑" panose="020B0503020204020204" pitchFamily="34" charset="-122"/>
              </a:rPr>
              <a:t>遍历完所有数据集</a:t>
            </a:r>
            <a:r>
              <a:rPr lang="zh-CN" altLang="en-US" sz="2000">
                <a:latin typeface="微软雅黑" panose="020B0503020204020204" pitchFamily="34" charset="-122"/>
                <a:ea typeface="微软雅黑" panose="020B0503020204020204" pitchFamily="34" charset="-122"/>
              </a:rPr>
              <a:t>，将K组验证错误率取平均值，而平均验证错误率就当作</a:t>
            </a:r>
            <a:r>
              <a:rPr lang="zh-CN" altLang="en-US" sz="2000">
                <a:solidFill>
                  <a:srgbClr val="FF0000"/>
                </a:solidFill>
                <a:latin typeface="微软雅黑" panose="020B0503020204020204" pitchFamily="34" charset="-122"/>
                <a:ea typeface="微软雅黑" panose="020B0503020204020204" pitchFamily="34" charset="-122"/>
              </a:rPr>
              <a:t>泛化错误率</a:t>
            </a:r>
            <a:r>
              <a:rPr lang="zh-CN" altLang="en-US"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4098"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模型选择</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451485" y="709927"/>
            <a:ext cx="2101215" cy="645160"/>
          </a:xfrm>
          <a:prstGeom prst="rect">
            <a:avLst/>
          </a:prstGeom>
          <a:noFill/>
        </p:spPr>
        <p:txBody>
          <a:bodyPr wrap="square" rtlCol="0" anchor="t">
            <a:spAutoFit/>
          </a:bodyPr>
          <a:p>
            <a:pPr>
              <a:lnSpc>
                <a:spcPct val="150000"/>
              </a:lnSpc>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K折交叉验证</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sym typeface="+mn-ea"/>
            </a:endParaRPr>
          </a:p>
        </p:txBody>
      </p:sp>
      <p:sp>
        <p:nvSpPr>
          <p:cNvPr id="52228" name="文本框 1"/>
          <p:cNvSpPr txBox="1"/>
          <p:nvPr/>
        </p:nvSpPr>
        <p:spPr>
          <a:xfrm>
            <a:off x="450850" y="3754438"/>
            <a:ext cx="5060950" cy="2862262"/>
          </a:xfrm>
          <a:prstGeom prst="rect">
            <a:avLst/>
          </a:prstGeom>
          <a:noFill/>
          <a:ln w="9525">
            <a:noFill/>
          </a:ln>
        </p:spPr>
        <p:txBody>
          <a:bodyPr wrap="square" anchor="t" anchorCtr="0">
            <a:spAutoFit/>
          </a:bodyPr>
          <a:p>
            <a:pPr>
              <a:lnSpc>
                <a:spcPct val="150000"/>
              </a:lnSpc>
            </a:pPr>
            <a:r>
              <a:rPr lang="zh-CN" altLang="en-US" sz="2000">
                <a:latin typeface="微软雅黑" panose="020B0503020204020204" pitchFamily="34" charset="-122"/>
                <a:ea typeface="微软雅黑" panose="020B0503020204020204" pitchFamily="34" charset="-122"/>
              </a:rPr>
              <a:t>K最常用的取值为10，称为</a:t>
            </a:r>
            <a:r>
              <a:rPr lang="zh-CN" altLang="en-US" sz="2000">
                <a:solidFill>
                  <a:srgbClr val="FF0000"/>
                </a:solidFill>
                <a:latin typeface="微软雅黑" panose="020B0503020204020204" pitchFamily="34" charset="-122"/>
                <a:ea typeface="微软雅黑" panose="020B0503020204020204" pitchFamily="34" charset="-122"/>
              </a:rPr>
              <a:t>10折交叉验证</a:t>
            </a:r>
            <a:r>
              <a:rPr lang="zh-CN" altLang="en-US" sz="2000">
                <a:latin typeface="微软雅黑" panose="020B0503020204020204" pitchFamily="34" charset="-122"/>
                <a:ea typeface="微软雅黑" panose="020B0503020204020204" pitchFamily="34" charset="-122"/>
              </a:rPr>
              <a:t>。K的取值越大，划分的数据集越多，那最终的泛化错误率的可靠性就越高，但相应的时间花费就越大。因此K的取值需要在实际应用中，在训练时间与可靠性中做一个取舍，其也是一对鱼和熊掌。</a:t>
            </a:r>
            <a:endParaRPr lang="zh-CN" altLang="en-US" sz="2000">
              <a:latin typeface="Calibri" panose="020F0502020204030204" pitchFamily="34" charset="0"/>
              <a:ea typeface="宋体" panose="02010600030101010101" pitchFamily="2" charset="-122"/>
            </a:endParaRPr>
          </a:p>
        </p:txBody>
      </p:sp>
      <p:pic>
        <p:nvPicPr>
          <p:cNvPr id="52229" name="图片 4"/>
          <p:cNvPicPr>
            <a:picLocks noChangeAspect="1"/>
          </p:cNvPicPr>
          <p:nvPr/>
        </p:nvPicPr>
        <p:blipFill>
          <a:blip r:embed="rId1"/>
          <a:stretch>
            <a:fillRect/>
          </a:stretch>
        </p:blipFill>
        <p:spPr>
          <a:xfrm>
            <a:off x="5907088" y="3181350"/>
            <a:ext cx="2551112" cy="35734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1000" fill="hold"/>
                                        <p:tgtEl>
                                          <p:spTgt spid="52229"/>
                                        </p:tgtEl>
                                        <p:attrNameLst>
                                          <p:attrName>ppt_w</p:attrName>
                                        </p:attrNameLst>
                                      </p:cBhvr>
                                      <p:tavLst>
                                        <p:tav tm="0">
                                          <p:val>
                                            <p:strVal val="#ppt_w*0.70"/>
                                          </p:val>
                                        </p:tav>
                                        <p:tav tm="100000">
                                          <p:val>
                                            <p:strVal val="#ppt_w"/>
                                          </p:val>
                                        </p:tav>
                                      </p:tavLst>
                                    </p:anim>
                                    <p:anim calcmode="lin" valueType="num">
                                      <p:cBhvr>
                                        <p:cTn id="8" dur="1000" fill="hold"/>
                                        <p:tgtEl>
                                          <p:spTgt spid="52229"/>
                                        </p:tgtEl>
                                        <p:attrNameLst>
                                          <p:attrName>ppt_h</p:attrName>
                                        </p:attrNameLst>
                                      </p:cBhvr>
                                      <p:tavLst>
                                        <p:tav tm="0">
                                          <p:val>
                                            <p:strVal val="#ppt_h"/>
                                          </p:val>
                                        </p:tav>
                                        <p:tav tm="100000">
                                          <p:val>
                                            <p:strVal val="#ppt_h"/>
                                          </p:val>
                                        </p:tav>
                                      </p:tavLst>
                                    </p:anim>
                                    <p:animEffect transition="in" filter="fade">
                                      <p:cBhvr>
                                        <p:cTn id="9" dur="1000"/>
                                        <p:tgtEl>
                                          <p:spTgt spid="5222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2228"/>
                                        </p:tgtEl>
                                        <p:attrNameLst>
                                          <p:attrName>style.visibility</p:attrName>
                                        </p:attrNameLst>
                                      </p:cBhvr>
                                      <p:to>
                                        <p:strVal val="visible"/>
                                      </p:to>
                                    </p:set>
                                    <p:animEffect transition="in" filter="fade">
                                      <p:cBhvr>
                                        <p:cTn id="14"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模型选择</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1282700" y="814702"/>
            <a:ext cx="2757170"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选择一组超参数</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421004" y="2646044"/>
            <a:ext cx="4479290"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基于交叉验证的学习性能评价</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endParaRPr>
          </a:p>
        </p:txBody>
      </p:sp>
      <p:sp>
        <p:nvSpPr>
          <p:cNvPr id="4" name="文本框 3"/>
          <p:cNvSpPr txBox="1"/>
          <p:nvPr/>
        </p:nvSpPr>
        <p:spPr>
          <a:xfrm>
            <a:off x="1610360" y="1730375"/>
            <a:ext cx="2101215"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模型学习</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endParaRPr>
          </a:p>
        </p:txBody>
      </p:sp>
      <p:sp>
        <p:nvSpPr>
          <p:cNvPr id="6" name="文本框 5"/>
          <p:cNvSpPr txBox="1"/>
          <p:nvPr/>
        </p:nvSpPr>
        <p:spPr>
          <a:xfrm>
            <a:off x="909319" y="3561715"/>
            <a:ext cx="3505200"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超参数集测试完成？</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endParaRPr>
          </a:p>
        </p:txBody>
      </p:sp>
      <p:sp>
        <p:nvSpPr>
          <p:cNvPr id="7" name="文本框 6"/>
          <p:cNvSpPr txBox="1"/>
          <p:nvPr/>
        </p:nvSpPr>
        <p:spPr>
          <a:xfrm>
            <a:off x="1231265" y="4477385"/>
            <a:ext cx="2808605"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选择另一组超参数</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endParaRPr>
          </a:p>
        </p:txBody>
      </p:sp>
      <p:sp>
        <p:nvSpPr>
          <p:cNvPr id="8" name="下箭头 7"/>
          <p:cNvSpPr/>
          <p:nvPr/>
        </p:nvSpPr>
        <p:spPr>
          <a:xfrm>
            <a:off x="2592388" y="1274763"/>
            <a:ext cx="139700" cy="45561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下箭头 8"/>
          <p:cNvSpPr/>
          <p:nvPr/>
        </p:nvSpPr>
        <p:spPr>
          <a:xfrm>
            <a:off x="2592388" y="2190750"/>
            <a:ext cx="139700" cy="45561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下箭头 9"/>
          <p:cNvSpPr/>
          <p:nvPr/>
        </p:nvSpPr>
        <p:spPr>
          <a:xfrm>
            <a:off x="2590800" y="3106738"/>
            <a:ext cx="139700" cy="45561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下箭头 10"/>
          <p:cNvSpPr/>
          <p:nvPr/>
        </p:nvSpPr>
        <p:spPr>
          <a:xfrm>
            <a:off x="2592388" y="4022725"/>
            <a:ext cx="139700" cy="4540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直角上箭头 11"/>
          <p:cNvSpPr/>
          <p:nvPr/>
        </p:nvSpPr>
        <p:spPr>
          <a:xfrm rot="5400000" flipV="1">
            <a:off x="1282700" y="3943350"/>
            <a:ext cx="385763" cy="2373313"/>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3" name="直角上箭头 12"/>
          <p:cNvSpPr/>
          <p:nvPr/>
        </p:nvSpPr>
        <p:spPr>
          <a:xfrm rot="16200000" flipV="1">
            <a:off x="-633412" y="2239963"/>
            <a:ext cx="3857625" cy="2187575"/>
          </a:xfrm>
          <a:prstGeom prst="bentUpArrow">
            <a:avLst>
              <a:gd name="adj1" fmla="val 3966"/>
              <a:gd name="adj2" fmla="val 6017"/>
              <a:gd name="adj3" fmla="val 741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直角上箭头 13"/>
          <p:cNvSpPr/>
          <p:nvPr/>
        </p:nvSpPr>
        <p:spPr>
          <a:xfrm flipV="1">
            <a:off x="4414838" y="3760788"/>
            <a:ext cx="376238" cy="1703388"/>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文本框 14"/>
          <p:cNvSpPr txBox="1"/>
          <p:nvPr/>
        </p:nvSpPr>
        <p:spPr>
          <a:xfrm>
            <a:off x="2487929" y="5464175"/>
            <a:ext cx="4479290"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绘制</a:t>
            </a:r>
            <a:r>
              <a:rPr lang="en-US" altLang="zh-CN"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a:t>
            </a: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超参数</a:t>
            </a:r>
            <a:r>
              <a:rPr lang="en-US" altLang="zh-CN"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a:t>
            </a: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性能指标</a:t>
            </a:r>
            <a:r>
              <a:rPr lang="en-US" altLang="zh-CN"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a:t>
            </a:r>
            <a:r>
              <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曲线</a:t>
            </a:r>
            <a:endParaRPr lang="zh-CN" altLang="en-US" sz="2400" b="1" noProof="1" smtClean="0">
              <a:ln w="9525">
                <a:solidFill>
                  <a:schemeClr val="bg1"/>
                </a:solidFill>
                <a:prstDash val="solid"/>
              </a:ln>
              <a:solidFill>
                <a:srgbClr val="00B050"/>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2590800" y="6195060"/>
            <a:ext cx="4479290" cy="460375"/>
          </a:xfrm>
          <a:prstGeom prst="rect">
            <a:avLst/>
          </a:prstGeom>
          <a:noFill/>
          <a:ln w="12700" cmpd="sng">
            <a:solidFill>
              <a:schemeClr val="accent1">
                <a:shade val="50000"/>
              </a:schemeClr>
            </a:solidFill>
            <a:prstDash val="solid"/>
          </a:ln>
        </p:spPr>
        <p:txBody>
          <a:bodyPr wrap="square" rtlCol="0" anchor="t">
            <a:spAutoFit/>
          </a:bodyPr>
          <a:p>
            <a:pPr algn="ctr">
              <a:buClrTx/>
              <a:buSzTx/>
              <a:defRPr/>
            </a:pPr>
            <a:r>
              <a:rPr lang="zh-CN" altLang="en-US" sz="2400" b="1" noProof="1" smtClean="0">
                <a:ln w="9525">
                  <a:solidFill>
                    <a:schemeClr val="bg1"/>
                  </a:solidFill>
                  <a:prstDash val="solid"/>
                </a:ln>
                <a:solidFill>
                  <a:srgbClr val="1D41D5"/>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mn-ea"/>
              </a:rPr>
              <a:t>选取性能指标最佳的超参数</a:t>
            </a:r>
            <a:endParaRPr lang="zh-CN" altLang="en-US" sz="2400" b="1" noProof="1" smtClean="0">
              <a:ln w="9525">
                <a:solidFill>
                  <a:schemeClr val="bg1"/>
                </a:solidFill>
                <a:prstDash val="solid"/>
              </a:ln>
              <a:solidFill>
                <a:srgbClr val="1D41D5"/>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sym typeface="+mn-ea"/>
            </a:endParaRPr>
          </a:p>
        </p:txBody>
      </p:sp>
      <p:sp>
        <p:nvSpPr>
          <p:cNvPr id="17" name="下箭头 16"/>
          <p:cNvSpPr/>
          <p:nvPr/>
        </p:nvSpPr>
        <p:spPr>
          <a:xfrm>
            <a:off x="4591050" y="5924550"/>
            <a:ext cx="198438" cy="2698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308009" y="1846211"/>
            <a:ext cx="6408420" cy="1076325"/>
          </a:xfrm>
          <a:prstGeom prst="rect">
            <a:avLst/>
          </a:prstGeom>
          <a:noFill/>
          <a:ln w="9525">
            <a:noFill/>
          </a:ln>
        </p:spPr>
        <p:txBody>
          <a:bodyPr>
            <a:spAutoFit/>
          </a:bodyPr>
          <a:lstStyle/>
          <a:p>
            <a:pPr marR="0" algn="ctr" defTabSz="914400">
              <a:lnSpc>
                <a:spcPct val="200000"/>
              </a:lnSpc>
              <a:buClrTx/>
              <a:buSzTx/>
              <a:defRPr/>
            </a:pPr>
            <a:r>
              <a:rPr kumimoji="0" lang="en-US" altLang="zh-CN"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SKlearn</a:t>
            </a: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简介</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2" name="直接连接符 1"/>
          <p:cNvCxnSpPr/>
          <p:nvPr/>
        </p:nvCxnSpPr>
        <p:spPr>
          <a:xfrm flipV="1">
            <a:off x="821055" y="3123565"/>
            <a:ext cx="7383145" cy="825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5538" name="文本框 103"/>
          <p:cNvSpPr txBox="1"/>
          <p:nvPr/>
        </p:nvSpPr>
        <p:spPr>
          <a:xfrm>
            <a:off x="490538" y="989013"/>
            <a:ext cx="8164512" cy="4522787"/>
          </a:xfrm>
          <a:prstGeom prst="rect">
            <a:avLst/>
          </a:prstGeom>
          <a:noFill/>
          <a:ln w="9525">
            <a:noFill/>
          </a:ln>
        </p:spPr>
        <p:txBody>
          <a:bodyPr wrap="square" anchor="t" anchorCtr="0">
            <a:spAutoFit/>
          </a:bodyPr>
          <a:p>
            <a:pPr>
              <a:lnSpc>
                <a:spcPct val="150000"/>
              </a:lnSpc>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Scikit-learn(sklearn)是机器学习中常用的第三方模块，对常用的机器学习方法进行了封装，包括</a:t>
            </a:r>
            <a:r>
              <a:rPr lang="zh-CN" altLang="zh-CN" sz="2400">
                <a:solidFill>
                  <a:srgbClr val="1D41D5"/>
                </a:solidFill>
                <a:latin typeface="微软雅黑" panose="020B0503020204020204" pitchFamily="34" charset="-122"/>
                <a:ea typeface="微软雅黑" panose="020B0503020204020204" pitchFamily="34" charset="-122"/>
              </a:rPr>
              <a:t>回归(Regression)、降维(Dimensionality Reduction)、分类(Classfication)、聚类(Clustering)</a:t>
            </a:r>
            <a:r>
              <a:rPr lang="zh-CN" altLang="zh-CN" sz="2400">
                <a:latin typeface="微软雅黑" panose="020B0503020204020204" pitchFamily="34" charset="-122"/>
                <a:ea typeface="微软雅黑" panose="020B0503020204020204" pitchFamily="34" charset="-122"/>
              </a:rPr>
              <a:t>等方法。当我们面临机器学习问题时，便可根据下图来选择相应的方法。Sklearn具有以下特点：</a:t>
            </a:r>
            <a:endParaRPr lang="en-US" altLang="zh-CN" sz="240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zh-CN" sz="2400">
                <a:solidFill>
                  <a:srgbClr val="00B050"/>
                </a:solidFill>
                <a:latin typeface="微软雅黑" panose="020B0503020204020204" pitchFamily="34" charset="-122"/>
                <a:ea typeface="微软雅黑" panose="020B0503020204020204" pitchFamily="34" charset="-122"/>
              </a:rPr>
              <a:t>简单高效的数据挖掘和数据分析工具</a:t>
            </a:r>
            <a:endParaRPr lang="en-US" altLang="zh-CN" sz="2400">
              <a:solidFill>
                <a:srgbClr val="00B050"/>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zh-CN" sz="2400">
                <a:solidFill>
                  <a:srgbClr val="00B050"/>
                </a:solidFill>
                <a:latin typeface="微软雅黑" panose="020B0503020204020204" pitchFamily="34" charset="-122"/>
                <a:ea typeface="微软雅黑" panose="020B0503020204020204" pitchFamily="34" charset="-122"/>
              </a:rPr>
              <a:t>让每个人能够在复杂环境中重复使用</a:t>
            </a:r>
            <a:endParaRPr lang="en-US" altLang="zh-CN" sz="2400">
              <a:solidFill>
                <a:srgbClr val="00B050"/>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zh-CN" sz="2400">
                <a:solidFill>
                  <a:srgbClr val="00B050"/>
                </a:solidFill>
                <a:latin typeface="微软雅黑" panose="020B0503020204020204" pitchFamily="34" charset="-122"/>
                <a:ea typeface="微软雅黑" panose="020B0503020204020204" pitchFamily="34" charset="-122"/>
              </a:rPr>
              <a:t>建立NumPy、Scipy、MatPlotLib之上</a:t>
            </a:r>
            <a:endParaRPr lang="zh-CN" altLang="zh-CN" sz="240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图片 4" descr="https://img2018.cnblogs.com/blog/1226410/201812/1226410-20181226160551706-1877457387.png"/>
          <p:cNvPicPr>
            <a:picLocks noChangeAspect="1"/>
          </p:cNvPicPr>
          <p:nvPr/>
        </p:nvPicPr>
        <p:blipFill>
          <a:blip r:embed="rId1"/>
          <a:stretch>
            <a:fillRect/>
          </a:stretch>
        </p:blipFill>
        <p:spPr>
          <a:xfrm>
            <a:off x="214313" y="727075"/>
            <a:ext cx="7980362" cy="4100513"/>
          </a:xfrm>
          <a:prstGeom prst="rect">
            <a:avLst/>
          </a:prstGeom>
          <a:noFill/>
          <a:ln w="9525">
            <a:noFill/>
          </a:ln>
        </p:spPr>
      </p:pic>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7345" name="文本框 103"/>
          <p:cNvSpPr txBox="1"/>
          <p:nvPr/>
        </p:nvSpPr>
        <p:spPr>
          <a:xfrm>
            <a:off x="387350" y="4341813"/>
            <a:ext cx="8045450" cy="2416175"/>
          </a:xfrm>
          <a:prstGeom prst="rect">
            <a:avLst/>
          </a:prstGeom>
          <a:solidFill>
            <a:schemeClr val="accent5">
              <a:lumMod val="20000"/>
              <a:lumOff val="80000"/>
            </a:schemeClr>
          </a:solidFill>
          <a:ln w="9525">
            <a:noFill/>
          </a:ln>
        </p:spPr>
        <p:txBody>
          <a:bodyPr wrap="square" anchor="t">
            <a:spAutoFit/>
          </a:bodyPr>
          <a:p>
            <a:pPr marL="285750" indent="-285750">
              <a:lnSpc>
                <a:spcPct val="120000"/>
              </a:lnSpc>
              <a:buChar char="•"/>
            </a:pPr>
            <a:r>
              <a:rPr lang="zh-CN" altLang="zh-CN" noProof="1">
                <a:solidFill>
                  <a:srgbClr val="00B050"/>
                </a:solidFill>
                <a:latin typeface="微软雅黑" panose="020B0503020204020204" pitchFamily="34" charset="-122"/>
                <a:ea typeface="微软雅黑" panose="020B0503020204020204" pitchFamily="34" charset="-122"/>
                <a:cs typeface="+mn-cs"/>
              </a:rPr>
              <a:t>常用的回归：</a:t>
            </a:r>
            <a:r>
              <a:rPr lang="zh-CN" altLang="zh-CN" noProof="1">
                <a:solidFill>
                  <a:srgbClr val="000000"/>
                </a:solidFill>
                <a:latin typeface="微软雅黑" panose="020B0503020204020204" pitchFamily="34" charset="-122"/>
                <a:ea typeface="微软雅黑" panose="020B0503020204020204" pitchFamily="34" charset="-122"/>
                <a:cs typeface="+mn-cs"/>
              </a:rPr>
              <a:t>线性、决策树、SVM、KNN ；集成回归：随机森林、Adaboost、GradientBoosting、Bagging、ExtraTrees</a:t>
            </a:r>
            <a:endParaRPr lang="en-US" altLang="zh-CN" noProof="1">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Char char="•"/>
            </a:pPr>
            <a:r>
              <a:rPr lang="zh-CN" altLang="zh-CN" noProof="1">
                <a:solidFill>
                  <a:srgbClr val="00B050"/>
                </a:solidFill>
                <a:latin typeface="微软雅黑" panose="020B0503020204020204" pitchFamily="34" charset="-122"/>
                <a:ea typeface="微软雅黑" panose="020B0503020204020204" pitchFamily="34" charset="-122"/>
                <a:cs typeface="+mn-cs"/>
              </a:rPr>
              <a:t>常用的分类：</a:t>
            </a:r>
            <a:r>
              <a:rPr lang="zh-CN" altLang="zh-CN" noProof="1">
                <a:solidFill>
                  <a:srgbClr val="000000"/>
                </a:solidFill>
                <a:latin typeface="微软雅黑" panose="020B0503020204020204" pitchFamily="34" charset="-122"/>
                <a:ea typeface="微软雅黑" panose="020B0503020204020204" pitchFamily="34" charset="-122"/>
                <a:cs typeface="+mn-cs"/>
              </a:rPr>
              <a:t>线性、决策树、SVM、KNN，朴素贝叶斯；集成分类：随机森林、Adaboost、GradientBoosting、Bagging、ExtraTrees</a:t>
            </a:r>
            <a:endParaRPr lang="en-US" altLang="zh-CN" noProof="1">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Char char="•"/>
            </a:pPr>
            <a:r>
              <a:rPr lang="zh-CN" altLang="zh-CN" noProof="1">
                <a:solidFill>
                  <a:srgbClr val="00B050"/>
                </a:solidFill>
                <a:latin typeface="微软雅黑" panose="020B0503020204020204" pitchFamily="34" charset="-122"/>
                <a:ea typeface="微软雅黑" panose="020B0503020204020204" pitchFamily="34" charset="-122"/>
                <a:cs typeface="+mn-cs"/>
              </a:rPr>
              <a:t>常用聚类：</a:t>
            </a:r>
            <a:r>
              <a:rPr lang="zh-CN" altLang="zh-CN" noProof="1">
                <a:solidFill>
                  <a:srgbClr val="000000"/>
                </a:solidFill>
                <a:latin typeface="微软雅黑" panose="020B0503020204020204" pitchFamily="34" charset="-122"/>
                <a:ea typeface="微软雅黑" panose="020B0503020204020204" pitchFamily="34" charset="-122"/>
                <a:cs typeface="+mn-cs"/>
              </a:rPr>
              <a:t>k均值（K-means）、层次聚类（Hierarchical clustering）、DBSCAN</a:t>
            </a:r>
            <a:endParaRPr lang="en-US" altLang="zh-CN" noProof="1">
              <a:solidFill>
                <a:srgbClr val="000000"/>
              </a:solidFill>
              <a:latin typeface="微软雅黑" panose="020B0503020204020204" pitchFamily="34" charset="-122"/>
              <a:ea typeface="微软雅黑" panose="020B0503020204020204" pitchFamily="34" charset="-122"/>
            </a:endParaRPr>
          </a:p>
          <a:p>
            <a:pPr marL="285750" indent="-285750">
              <a:lnSpc>
                <a:spcPct val="120000"/>
              </a:lnSpc>
              <a:buChar char="•"/>
            </a:pPr>
            <a:r>
              <a:rPr lang="zh-CN" altLang="zh-CN" noProof="1">
                <a:solidFill>
                  <a:srgbClr val="00B050"/>
                </a:solidFill>
                <a:latin typeface="微软雅黑" panose="020B0503020204020204" pitchFamily="34" charset="-122"/>
                <a:ea typeface="微软雅黑" panose="020B0503020204020204" pitchFamily="34" charset="-122"/>
                <a:cs typeface="+mn-cs"/>
              </a:rPr>
              <a:t>常用降维：</a:t>
            </a:r>
            <a:r>
              <a:rPr lang="zh-CN" altLang="zh-CN" noProof="1">
                <a:solidFill>
                  <a:srgbClr val="000000"/>
                </a:solidFill>
                <a:latin typeface="微软雅黑" panose="020B0503020204020204" pitchFamily="34" charset="-122"/>
                <a:ea typeface="微软雅黑" panose="020B0503020204020204" pitchFamily="34" charset="-122"/>
                <a:cs typeface="+mn-cs"/>
              </a:rPr>
              <a:t>LinearDiscriminantAnalysis、PCA</a:t>
            </a:r>
            <a:endParaRPr lang="zh-CN" altLang="en-US"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45"/>
                                        </p:tgtEl>
                                        <p:attrNameLst>
                                          <p:attrName>style.visibility</p:attrName>
                                        </p:attrNameLst>
                                      </p:cBhvr>
                                      <p:to>
                                        <p:strVal val="visible"/>
                                      </p:to>
                                    </p:set>
                                    <p:animEffect transition="in" filter="fade">
                                      <p:cBhvr>
                                        <p:cTn id="7" dur="500"/>
                                        <p:tgtEl>
                                          <p:spTgt spid="57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框 103"/>
          <p:cNvSpPr txBox="1"/>
          <p:nvPr/>
        </p:nvSpPr>
        <p:spPr>
          <a:xfrm>
            <a:off x="566738" y="817563"/>
            <a:ext cx="8105775" cy="3322637"/>
          </a:xfrm>
          <a:prstGeom prst="rect">
            <a:avLst/>
          </a:prstGeom>
          <a:noFill/>
          <a:ln w="9525">
            <a:noFill/>
          </a:ln>
        </p:spPr>
        <p:txBody>
          <a:bodyPr wrap="square" anchor="t" anchorCtr="0">
            <a:spAutoFit/>
          </a:bodyPr>
          <a:p>
            <a:pPr>
              <a:lnSpc>
                <a:spcPct val="150000"/>
              </a:lnSpc>
            </a:pPr>
            <a:r>
              <a:rPr lang="zh-CN" altLang="zh-CN" sz="2000">
                <a:latin typeface="微软雅黑" panose="020B0503020204020204" pitchFamily="34" charset="-122"/>
                <a:ea typeface="微软雅黑" panose="020B0503020204020204" pitchFamily="34" charset="-122"/>
              </a:rPr>
              <a:t>Sklearn中包含众多机器学习方法，但各种学习方法大致相同。</a:t>
            </a:r>
            <a:r>
              <a:rPr lang="zh-CN" altLang="zh-CN" sz="2000" b="1">
                <a:latin typeface="微软雅黑" panose="020B0503020204020204" pitchFamily="34" charset="-122"/>
                <a:ea typeface="微软雅黑" panose="020B0503020204020204" pitchFamily="34" charset="-122"/>
              </a:rPr>
              <a:t>首先</a:t>
            </a:r>
            <a:r>
              <a:rPr lang="zh-CN" altLang="zh-CN" sz="2000">
                <a:latin typeface="微软雅黑" panose="020B0503020204020204" pitchFamily="34" charset="-122"/>
                <a:ea typeface="微软雅黑" panose="020B0503020204020204" pitchFamily="34" charset="-122"/>
              </a:rPr>
              <a:t>引入需要训练的数据，Sklearn自带部分数据集，也可以通过相应方法进行构造。然后选择相应机器学习方法进行</a:t>
            </a:r>
            <a:r>
              <a:rPr lang="zh-CN" altLang="zh-CN" sz="2000" b="1">
                <a:latin typeface="微软雅黑" panose="020B0503020204020204" pitchFamily="34" charset="-122"/>
                <a:ea typeface="微软雅黑" panose="020B0503020204020204" pitchFamily="34" charset="-122"/>
              </a:rPr>
              <a:t>训练</a:t>
            </a:r>
            <a:r>
              <a:rPr lang="zh-CN" altLang="zh-CN" sz="2000">
                <a:latin typeface="微软雅黑" panose="020B0503020204020204" pitchFamily="34" charset="-122"/>
                <a:ea typeface="微软雅黑" panose="020B0503020204020204" pitchFamily="34" charset="-122"/>
              </a:rPr>
              <a:t>，训练过程中可以通过一些技巧</a:t>
            </a:r>
            <a:r>
              <a:rPr lang="zh-CN" altLang="zh-CN" sz="2000" b="1">
                <a:latin typeface="微软雅黑" panose="020B0503020204020204" pitchFamily="34" charset="-122"/>
                <a:ea typeface="微软雅黑" panose="020B0503020204020204" pitchFamily="34" charset="-122"/>
              </a:rPr>
              <a:t>调整参数</a:t>
            </a:r>
            <a:r>
              <a:rPr lang="zh-CN" altLang="zh-CN" sz="2000">
                <a:latin typeface="微软雅黑" panose="020B0503020204020204" pitchFamily="34" charset="-122"/>
                <a:ea typeface="微软雅黑" panose="020B0503020204020204" pitchFamily="34" charset="-122"/>
              </a:rPr>
              <a:t>，使得学习准确率更高。模型训练完成之后便可</a:t>
            </a:r>
            <a:r>
              <a:rPr lang="zh-CN" altLang="zh-CN" sz="2000" b="1">
                <a:latin typeface="微软雅黑" panose="020B0503020204020204" pitchFamily="34" charset="-122"/>
                <a:ea typeface="微软雅黑" panose="020B0503020204020204" pitchFamily="34" charset="-122"/>
              </a:rPr>
              <a:t>预测新数据</a:t>
            </a:r>
            <a:r>
              <a:rPr lang="zh-CN" altLang="zh-CN" sz="2000">
                <a:latin typeface="微软雅黑" panose="020B0503020204020204" pitchFamily="34" charset="-122"/>
                <a:ea typeface="微软雅黑" panose="020B0503020204020204" pitchFamily="34" charset="-122"/>
              </a:rPr>
              <a:t>，然后我们还可以通过</a:t>
            </a:r>
            <a:r>
              <a:rPr lang="en-US" altLang="zh-CN" sz="2000">
                <a:latin typeface="微软雅黑" panose="020B0503020204020204" pitchFamily="34" charset="-122"/>
                <a:ea typeface="微软雅黑" panose="020B0503020204020204" pitchFamily="34" charset="-122"/>
              </a:rPr>
              <a:t>MatPlotLib</a:t>
            </a:r>
            <a:r>
              <a:rPr lang="zh-CN" altLang="zh-CN" sz="2000">
                <a:latin typeface="微软雅黑" panose="020B0503020204020204" pitchFamily="34" charset="-122"/>
                <a:ea typeface="微软雅黑" panose="020B0503020204020204" pitchFamily="34" charset="-122"/>
              </a:rPr>
              <a:t>等方法来直观的</a:t>
            </a:r>
            <a:r>
              <a:rPr lang="zh-CN" altLang="zh-CN" sz="2000" b="1">
                <a:latin typeface="微软雅黑" panose="020B0503020204020204" pitchFamily="34" charset="-122"/>
                <a:ea typeface="微软雅黑" panose="020B0503020204020204" pitchFamily="34" charset="-122"/>
              </a:rPr>
              <a:t>展示数据</a:t>
            </a:r>
            <a:r>
              <a:rPr lang="zh-CN" altLang="zh-CN" sz="2000">
                <a:latin typeface="微软雅黑" panose="020B0503020204020204" pitchFamily="34" charset="-122"/>
                <a:ea typeface="微软雅黑" panose="020B0503020204020204" pitchFamily="34" charset="-122"/>
              </a:rPr>
              <a:t>。另外还可以将我们已训练好的</a:t>
            </a:r>
            <a:r>
              <a:rPr lang="zh-CN" altLang="zh-CN" sz="2000" b="1">
                <a:latin typeface="微软雅黑" panose="020B0503020204020204" pitchFamily="34" charset="-122"/>
                <a:ea typeface="微软雅黑" panose="020B0503020204020204" pitchFamily="34" charset="-122"/>
              </a:rPr>
              <a:t>Model进行保存</a:t>
            </a:r>
            <a:r>
              <a:rPr lang="zh-CN" altLang="zh-CN" sz="2000">
                <a:latin typeface="微软雅黑" panose="020B0503020204020204" pitchFamily="34" charset="-122"/>
                <a:ea typeface="微软雅黑" panose="020B0503020204020204" pitchFamily="34" charset="-122"/>
              </a:rPr>
              <a:t>，方便移动到其他平台，不必重新训练。</a:t>
            </a:r>
            <a:endParaRPr lang="zh-CN" altLang="en-US" sz="2000">
              <a:latin typeface="微软雅黑" panose="020B0503020204020204" pitchFamily="34" charset="-122"/>
              <a:ea typeface="微软雅黑" panose="020B0503020204020204" pitchFamily="34" charset="-122"/>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7346" name="文本框 2"/>
          <p:cNvSpPr txBox="1"/>
          <p:nvPr/>
        </p:nvSpPr>
        <p:spPr>
          <a:xfrm>
            <a:off x="685797" y="4370705"/>
            <a:ext cx="7868285" cy="1753235"/>
          </a:xfrm>
          <a:prstGeom prst="rect">
            <a:avLst/>
          </a:prstGeom>
          <a:noFill/>
          <a:ln w="28575" cmpd="sng">
            <a:solidFill>
              <a:srgbClr val="1D41D5"/>
            </a:solidFill>
            <a:prstDash val="solid"/>
          </a:ln>
          <a:effectLst>
            <a:glow rad="63500">
              <a:srgbClr val="1D41D5">
                <a:alpha val="40000"/>
              </a:srgbClr>
            </a:glow>
          </a:effectLst>
        </p:spPr>
        <p:txBody>
          <a:bodyPr wrap="square" anchor="t">
            <a:spAutoFit/>
          </a:bodyPr>
          <a:p>
            <a:pPr algn="ctr">
              <a:lnSpc>
                <a:spcPct val="150000"/>
              </a:lnSpc>
              <a:buClrTx/>
              <a:buSzTx/>
            </a:pPr>
            <a:r>
              <a:rPr lang="en-US" altLang="zh-CN"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一般流程</a:t>
            </a:r>
            <a:endParaRPr lang="zh-CN" altLang="en-US" sz="2400" b="1"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50000"/>
              </a:lnSpc>
              <a:buClrTx/>
              <a:buSzTx/>
            </a:pPr>
            <a:r>
              <a:rPr lang="en-US" altLang="zh-CN"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获取数据→数据预处理→训练模型</a:t>
            </a:r>
            <a:r>
              <a:rPr lang="zh-CN" altLang="zh-CN"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（模型选择</a:t>
            </a:r>
            <a:r>
              <a:rPr lang="en-US" altLang="zh-CN"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参数调整）</a:t>
            </a:r>
            <a:endParaRPr lang="zh-CN" altLang="en-US"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ct val="150000"/>
              </a:lnSpc>
              <a:buClrTx/>
              <a:buSzTx/>
            </a:pPr>
            <a:r>
              <a:rPr lang="en-US" altLang="zh-CN"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→模型评估→预测，分类→</a:t>
            </a:r>
            <a:r>
              <a:rPr lang="zh-CN" altLang="en-US"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en-US" altLang="zh-CN"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rPr>
              <a:t>保存结果</a:t>
            </a:r>
            <a:endParaRPr lang="zh-CN" altLang="en-US" sz="2400" b="1" noProof="1">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1000" fill="hold"/>
                                        <p:tgtEl>
                                          <p:spTgt spid="57346"/>
                                        </p:tgtEl>
                                        <p:attrNameLst>
                                          <p:attrName>ppt_w</p:attrName>
                                        </p:attrNameLst>
                                      </p:cBhvr>
                                      <p:tavLst>
                                        <p:tav tm="0">
                                          <p:val>
                                            <p:strVal val="#ppt_w*0.70"/>
                                          </p:val>
                                        </p:tav>
                                        <p:tav tm="100000">
                                          <p:val>
                                            <p:strVal val="#ppt_w"/>
                                          </p:val>
                                        </p:tav>
                                      </p:tavLst>
                                    </p:anim>
                                    <p:anim calcmode="lin" valueType="num">
                                      <p:cBhvr>
                                        <p:cTn id="8" dur="1000" fill="hold"/>
                                        <p:tgtEl>
                                          <p:spTgt spid="57346"/>
                                        </p:tgtEl>
                                        <p:attrNameLst>
                                          <p:attrName>ppt_h</p:attrName>
                                        </p:attrNameLst>
                                      </p:cBhvr>
                                      <p:tavLst>
                                        <p:tav tm="0">
                                          <p:val>
                                            <p:strVal val="#ppt_h"/>
                                          </p:val>
                                        </p:tav>
                                        <p:tav tm="100000">
                                          <p:val>
                                            <p:strVal val="#ppt_h"/>
                                          </p:val>
                                        </p:tav>
                                      </p:tavLst>
                                    </p:anim>
                                    <p:animEffect transition="in" filter="fade">
                                      <p:cBhvr>
                                        <p:cTn id="9" dur="10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4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框 1"/>
          <p:cNvSpPr txBox="1"/>
          <p:nvPr/>
        </p:nvSpPr>
        <p:spPr>
          <a:xfrm>
            <a:off x="485775" y="1382713"/>
            <a:ext cx="8255000" cy="1476375"/>
          </a:xfrm>
          <a:prstGeom prst="rect">
            <a:avLst/>
          </a:prstGeom>
          <a:noFill/>
          <a:ln w="9525">
            <a:noFill/>
          </a:ln>
        </p:spPr>
        <p:txBody>
          <a:bodyPr wrap="square" anchor="t" anchorCtr="0">
            <a:spAutoFit/>
          </a:bodyPr>
          <a:p>
            <a:pPr>
              <a:lnSpc>
                <a:spcPct val="150000"/>
              </a:lnSpc>
            </a:pPr>
            <a:r>
              <a:rPr lang="en-US" altLang="zh-CN" sz="2000">
                <a:latin typeface="微软雅黑" panose="020B0503020204020204" pitchFamily="34" charset="-122"/>
                <a:ea typeface="微软雅黑" panose="020B0503020204020204" pitchFamily="34" charset="-122"/>
              </a:rPr>
              <a:t>Sklearn</a:t>
            </a:r>
            <a:r>
              <a:rPr lang="zh-CN" altLang="zh-CN" sz="2000">
                <a:latin typeface="微软雅黑" panose="020B0503020204020204" pitchFamily="34" charset="-122"/>
                <a:ea typeface="微软雅黑" panose="020B0503020204020204" pitchFamily="34" charset="-122"/>
              </a:rPr>
              <a:t>提供一些标准数据，不必从其他网站寻找数据进行训练。例如</a:t>
            </a:r>
            <a:r>
              <a:rPr lang="en-US" altLang="zh-CN" sz="2000">
                <a:latin typeface="微软雅黑" panose="020B0503020204020204" pitchFamily="34" charset="-122"/>
                <a:ea typeface="微软雅黑" panose="020B0503020204020204" pitchFamily="34" charset="-122"/>
              </a:rPr>
              <a:t>load_iris</a:t>
            </a:r>
            <a:r>
              <a:rPr lang="zh-CN" altLang="zh-CN" sz="2000">
                <a:latin typeface="微软雅黑" panose="020B0503020204020204" pitchFamily="34" charset="-122"/>
                <a:ea typeface="微软雅黑" panose="020B0503020204020204" pitchFamily="34" charset="-122"/>
              </a:rPr>
              <a:t>数据，可以载入</a:t>
            </a:r>
            <a:r>
              <a:rPr lang="en-US" altLang="zh-CN" sz="2000">
                <a:latin typeface="微软雅黑" panose="020B0503020204020204" pitchFamily="34" charset="-122"/>
                <a:ea typeface="微软雅黑" panose="020B0503020204020204" pitchFamily="34" charset="-122"/>
              </a:rPr>
              <a:t>iris</a:t>
            </a:r>
            <a:r>
              <a:rPr lang="zh-CN" altLang="en-US" sz="2000">
                <a:latin typeface="微软雅黑" panose="020B0503020204020204" pitchFamily="34" charset="-122"/>
                <a:ea typeface="微软雅黑" panose="020B0503020204020204" pitchFamily="34" charset="-122"/>
              </a:rPr>
              <a:t>数据集并</a:t>
            </a:r>
            <a:r>
              <a:rPr lang="zh-CN" altLang="zh-CN" sz="2000">
                <a:latin typeface="微软雅黑" panose="020B0503020204020204" pitchFamily="34" charset="-122"/>
                <a:ea typeface="微软雅黑" panose="020B0503020204020204" pitchFamily="34" charset="-122"/>
              </a:rPr>
              <a:t>很方便的返回数据特征变量和目标值。除了引入数据之外，还可以通过</a:t>
            </a:r>
            <a:r>
              <a:rPr lang="en-US" altLang="zh-CN" sz="2000">
                <a:latin typeface="微软雅黑" panose="020B0503020204020204" pitchFamily="34" charset="-122"/>
                <a:ea typeface="微软雅黑" panose="020B0503020204020204" pitchFamily="34" charset="-122"/>
              </a:rPr>
              <a:t>load_sample_images()</a:t>
            </a:r>
            <a:r>
              <a:rPr lang="zh-CN" altLang="zh-CN" sz="2000">
                <a:latin typeface="微软雅黑" panose="020B0503020204020204" pitchFamily="34" charset="-122"/>
                <a:ea typeface="微软雅黑" panose="020B0503020204020204" pitchFamily="34" charset="-122"/>
              </a:rPr>
              <a:t>来引入图片。</a:t>
            </a:r>
            <a:endParaRPr lang="zh-CN" altLang="en-US" sz="2000">
              <a:latin typeface="微软雅黑" panose="020B0503020204020204" pitchFamily="34" charset="-122"/>
              <a:ea typeface="微软雅黑" panose="020B0503020204020204" pitchFamily="34" charset="-122"/>
            </a:endParaRPr>
          </a:p>
        </p:txBody>
      </p:sp>
      <p:pic>
        <p:nvPicPr>
          <p:cNvPr id="68610" name="图片 2"/>
          <p:cNvPicPr>
            <a:picLocks noChangeAspect="1"/>
          </p:cNvPicPr>
          <p:nvPr/>
        </p:nvPicPr>
        <p:blipFill>
          <a:blip r:embed="rId1"/>
          <a:stretch>
            <a:fillRect/>
          </a:stretch>
        </p:blipFill>
        <p:spPr>
          <a:xfrm>
            <a:off x="592138" y="2911475"/>
            <a:ext cx="7785100" cy="1460500"/>
          </a:xfrm>
          <a:prstGeom prst="rect">
            <a:avLst/>
          </a:prstGeom>
          <a:noFill/>
          <a:ln w="9525">
            <a:noFill/>
          </a:ln>
        </p:spPr>
      </p:pic>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80428" y="737385"/>
            <a:ext cx="2601687" cy="645160"/>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自带</a:t>
            </a: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数据集</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矩形 1"/>
          <p:cNvSpPr/>
          <p:nvPr/>
        </p:nvSpPr>
        <p:spPr>
          <a:xfrm>
            <a:off x="180428" y="4476900"/>
            <a:ext cx="2601687" cy="645160"/>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创建</a:t>
            </a: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数据集</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8614" name="文本框 2"/>
          <p:cNvSpPr txBox="1"/>
          <p:nvPr/>
        </p:nvSpPr>
        <p:spPr>
          <a:xfrm>
            <a:off x="765175" y="5235575"/>
            <a:ext cx="8243888" cy="1014413"/>
          </a:xfrm>
          <a:prstGeom prst="rect">
            <a:avLst/>
          </a:prstGeom>
          <a:noFill/>
          <a:ln w="9525">
            <a:noFill/>
          </a:ln>
        </p:spPr>
        <p:txBody>
          <a:bodyPr wrap="square" anchor="t" anchorCtr="0">
            <a:spAutoFit/>
          </a:bodyPr>
          <a:p>
            <a:pPr>
              <a:lnSpc>
                <a:spcPct val="150000"/>
              </a:lnSpc>
              <a:buSzTx/>
            </a:pPr>
            <a:r>
              <a:rPr lang="en-US" altLang="zh-CN" sz="2000">
                <a:latin typeface="微软雅黑" panose="020B0503020204020204" pitchFamily="34" charset="-122"/>
                <a:ea typeface="微软雅黑" panose="020B0503020204020204" pitchFamily="34" charset="-122"/>
              </a:rPr>
              <a:t>除了</a:t>
            </a:r>
            <a:r>
              <a:rPr lang="zh-CN" altLang="en-US" sz="2000">
                <a:latin typeface="微软雅黑" panose="020B0503020204020204" pitchFamily="34" charset="-122"/>
                <a:ea typeface="微软雅黑" panose="020B0503020204020204" pitchFamily="34" charset="-122"/>
              </a:rPr>
              <a:t>自带的</a:t>
            </a:r>
            <a:r>
              <a:rPr lang="en-US" altLang="zh-CN" sz="2000">
                <a:latin typeface="微软雅黑" panose="020B0503020204020204" pitchFamily="34" charset="-122"/>
                <a:ea typeface="微软雅黑" panose="020B0503020204020204" pitchFamily="34" charset="-122"/>
              </a:rPr>
              <a:t>提供的一些数据之外，</a:t>
            </a:r>
            <a:r>
              <a:rPr lang="en-US" altLang="zh-CN" sz="2000">
                <a:latin typeface="微软雅黑" panose="020B0503020204020204" pitchFamily="34" charset="-122"/>
                <a:ea typeface="微软雅黑" panose="020B0503020204020204" pitchFamily="34" charset="-122"/>
                <a:sym typeface="宋体" panose="02010600030101010101" pitchFamily="2" charset="-122"/>
              </a:rPr>
              <a:t>sklearn</a:t>
            </a:r>
            <a:r>
              <a:rPr lang="en-US" altLang="zh-CN" sz="2000">
                <a:latin typeface="微软雅黑" panose="020B0503020204020204" pitchFamily="34" charset="-122"/>
                <a:ea typeface="微软雅黑" panose="020B0503020204020204" pitchFamily="34" charset="-122"/>
              </a:rPr>
              <a:t>还可以</a:t>
            </a:r>
            <a:r>
              <a:rPr lang="zh-CN" altLang="en-US" sz="2000">
                <a:latin typeface="微软雅黑" panose="020B0503020204020204" pitchFamily="34" charset="-122"/>
                <a:ea typeface="微软雅黑" panose="020B0503020204020204" pitchFamily="34" charset="-122"/>
              </a:rPr>
              <a:t>用</a:t>
            </a:r>
            <a:r>
              <a:rPr lang="en-US" altLang="zh-CN" sz="2000">
                <a:latin typeface="微软雅黑" panose="020B0503020204020204" pitchFamily="34" charset="-122"/>
                <a:ea typeface="微软雅黑" panose="020B0503020204020204" pitchFamily="34" charset="-122"/>
              </a:rPr>
              <a:t>datasets</a:t>
            </a:r>
            <a:r>
              <a:rPr lang="zh-CN" altLang="en-US" sz="2000">
                <a:latin typeface="微软雅黑" panose="020B0503020204020204" pitchFamily="34" charset="-122"/>
                <a:ea typeface="微软雅黑" panose="020B0503020204020204" pitchFamily="34" charset="-122"/>
              </a:rPr>
              <a:t>模块</a:t>
            </a:r>
            <a:r>
              <a:rPr lang="en-US" altLang="zh-CN" sz="2000">
                <a:latin typeface="微软雅黑" panose="020B0503020204020204" pitchFamily="34" charset="-122"/>
                <a:ea typeface="微软雅黑" panose="020B0503020204020204" pitchFamily="34" charset="-122"/>
              </a:rPr>
              <a:t>来构造</a:t>
            </a:r>
            <a:r>
              <a:rPr lang="zh-CN" altLang="en-US" sz="2000">
                <a:latin typeface="微软雅黑" panose="020B0503020204020204" pitchFamily="34" charset="-122"/>
                <a:ea typeface="微软雅黑" panose="020B0503020204020204" pitchFamily="34" charset="-122"/>
              </a:rPr>
              <a:t>特定的</a:t>
            </a:r>
            <a:r>
              <a:rPr lang="en-US" altLang="zh-CN" sz="2000">
                <a:latin typeface="微软雅黑" panose="020B0503020204020204" pitchFamily="34" charset="-122"/>
                <a:ea typeface="微软雅黑" panose="020B0503020204020204" pitchFamily="34" charset="-122"/>
              </a:rPr>
              <a:t>数据</a:t>
            </a:r>
            <a:r>
              <a:rPr lang="zh-CN" altLang="en-US" sz="2000">
                <a:latin typeface="微软雅黑" panose="020B0503020204020204" pitchFamily="34" charset="-122"/>
                <a:ea typeface="微软雅黑" panose="020B0503020204020204" pitchFamily="34" charset="-122"/>
              </a:rPr>
              <a:t>集</a:t>
            </a:r>
            <a:r>
              <a:rPr lang="en-US" altLang="zh-CN" sz="2000">
                <a:latin typeface="微软雅黑" panose="020B0503020204020204" pitchFamily="34" charset="-122"/>
                <a:ea typeface="微软雅黑" panose="020B0503020204020204" pitchFamily="34" charset="-122"/>
              </a:rPr>
              <a:t>帮助我们</a:t>
            </a:r>
            <a:r>
              <a:rPr lang="zh-CN" altLang="en-US" sz="2000">
                <a:latin typeface="微软雅黑" panose="020B0503020204020204" pitchFamily="34" charset="-122"/>
                <a:ea typeface="微软雅黑" panose="020B0503020204020204" pitchFamily="34" charset="-122"/>
              </a:rPr>
              <a:t>检验学习算法的正确性和性能</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 name="Rectangle 5"/>
          <p:cNvSpPr/>
          <p:nvPr/>
        </p:nvSpPr>
        <p:spPr>
          <a:xfrm>
            <a:off x="993775" y="-476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Review</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：机器学习的研究内容</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3" name="Rectangle 5"/>
          <p:cNvSpPr/>
          <p:nvPr/>
        </p:nvSpPr>
        <p:spPr>
          <a:xfrm>
            <a:off x="7086600" y="-212725"/>
            <a:ext cx="2057400" cy="1158875"/>
          </a:xfrm>
          <a:prstGeom prst="rect">
            <a:avLst/>
          </a:prstGeom>
          <a:noFill/>
          <a:ln w="9525">
            <a:noFill/>
          </a:ln>
        </p:spPr>
        <p:txBody>
          <a:bodyPr anchor="ct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graphicFrame>
        <p:nvGraphicFramePr>
          <p:cNvPr id="2" name="图示 1"/>
          <p:cNvGraphicFramePr/>
          <p:nvPr/>
        </p:nvGraphicFramePr>
        <p:xfrm>
          <a:off x="1348740" y="861695"/>
          <a:ext cx="5756910" cy="27171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3" name="图示 2"/>
          <p:cNvGraphicFramePr/>
          <p:nvPr/>
        </p:nvGraphicFramePr>
        <p:xfrm>
          <a:off x="366395" y="3822700"/>
          <a:ext cx="7528560" cy="23202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462280" y="2297430"/>
            <a:ext cx="8214995" cy="4523105"/>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iris=datasets.load_iris()#引入iris鸢尾花数据,iris数据包含4个特征变量</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iris_X=iris.data#特征变量</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iris_y=iris.target#目标值</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#利用train_test_split进行将训练集和测试集进行分开，test_size占30%</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X_train,X_test,y_train,y_test=train_test_split(iris_X,iris_y,test_size=0.3)</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print(y_train)#看到训练数据的特征值分为3类</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###训练数据###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knn=KNeighborsClassifier()#引入训练方法</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knn.fit(X_train,y_train)#进行填充测试数据进行训练</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###预测数据###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print(knn.predict(X_test))#预测特征值</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print(y_test)#真实特征值</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462915" y="716276"/>
            <a:ext cx="8214360" cy="1476375"/>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datasets     #引入数据集,sklearn包含众多数据集</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sklearn.model_selection import train_test_split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#将数据分为测试集和训练集</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sklearn.neighbors import KNeighborsClassifier</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#利用邻近点方式训练数据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99390" y="749935"/>
            <a:ext cx="8227060" cy="2861310"/>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datasets#引入数据集</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#构造的各种参数可以根据自己需要调整</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X,y=datasets.make_regression(n_samples=100,n_features=1,n_targets=1,noise=1)</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###绘制构造的数据###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import matplotlib.pyplot as plt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plt.figure()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plt.scatter(X,y)</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plt.show()</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0659" name="图片 4"/>
          <p:cNvPicPr>
            <a:picLocks noChangeAspect="1"/>
          </p:cNvPicPr>
          <p:nvPr/>
        </p:nvPicPr>
        <p:blipFill>
          <a:blip r:embed="rId1"/>
          <a:stretch>
            <a:fillRect/>
          </a:stretch>
        </p:blipFill>
        <p:spPr>
          <a:xfrm>
            <a:off x="3222625" y="2932113"/>
            <a:ext cx="5203825" cy="38163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1682" name="文本框 1"/>
          <p:cNvSpPr txBox="1"/>
          <p:nvPr/>
        </p:nvSpPr>
        <p:spPr>
          <a:xfrm>
            <a:off x="293688" y="1539875"/>
            <a:ext cx="8312150" cy="3938588"/>
          </a:xfrm>
          <a:prstGeom prst="rect">
            <a:avLst/>
          </a:prstGeom>
          <a:noFill/>
          <a:ln w="9525">
            <a:noFill/>
          </a:ln>
        </p:spPr>
        <p:txBody>
          <a:bodyPr wrap="square" anchor="t" anchorCtr="0">
            <a:spAutoFit/>
          </a:bodyPr>
          <a:p>
            <a:pPr>
              <a:lnSpc>
                <a:spcPts val="3000"/>
              </a:lnSpc>
            </a:pPr>
            <a:r>
              <a:rPr lang="zh-CN" altLang="en-US" sz="2000">
                <a:latin typeface="微软雅黑" panose="020B0503020204020204" pitchFamily="34" charset="-122"/>
                <a:ea typeface="微软雅黑" panose="020B0503020204020204" pitchFamily="34" charset="-122"/>
              </a:rPr>
              <a:t>数据集的标准化对于大部分机器学习算法来说都是一种常规要求，如果单个特征没有或多或少地接近于标准正态分布，那么它可能并不能在项目中表现出很好的性能。在实际情况中,我们经常忽略特征的分布形状，直接去均值来对某个特征进行中心化，再通过除以</a:t>
            </a:r>
            <a:r>
              <a:rPr lang="zh-CN" altLang="en-US" sz="2000">
                <a:solidFill>
                  <a:srgbClr val="00B050"/>
                </a:solidFill>
                <a:latin typeface="微软雅黑" panose="020B0503020204020204" pitchFamily="34" charset="-122"/>
                <a:ea typeface="微软雅黑" panose="020B0503020204020204" pitchFamily="34" charset="-122"/>
              </a:rPr>
              <a:t>非常量特征(non-constant features)的标准差</a:t>
            </a:r>
            <a:r>
              <a:rPr lang="zh-CN" altLang="en-US" sz="2000">
                <a:latin typeface="微软雅黑" panose="020B0503020204020204" pitchFamily="34" charset="-122"/>
                <a:ea typeface="微软雅黑" panose="020B0503020204020204" pitchFamily="34" charset="-122"/>
              </a:rPr>
              <a:t>进行缩放。</a:t>
            </a:r>
            <a:endParaRPr lang="zh-CN" altLang="en-US" sz="2000">
              <a:latin typeface="微软雅黑" panose="020B0503020204020204" pitchFamily="34" charset="-122"/>
              <a:ea typeface="微软雅黑" panose="020B0503020204020204" pitchFamily="34" charset="-122"/>
            </a:endParaRPr>
          </a:p>
          <a:p>
            <a:pPr>
              <a:lnSpc>
                <a:spcPts val="3000"/>
              </a:lnSpc>
            </a:pPr>
            <a:r>
              <a:rPr lang="zh-CN" altLang="en-US" sz="2000">
                <a:latin typeface="微软雅黑" panose="020B0503020204020204" pitchFamily="34" charset="-122"/>
                <a:ea typeface="微软雅黑" panose="020B0503020204020204" pitchFamily="34" charset="-122"/>
              </a:rPr>
              <a:t>例如, 许多学习算法中目标函数的基础都是假设所有的特征都是零均值并且具有同一阶数上的方差(比如径向基函数、支持向量机以及L1L2正则化项等)。如果某个特征的方差比其他特征大几个数量级，那么它就会在学习算法中占据主导位置，导致学习器并不能像所期望的那样，从其他特征中学习。为此，可以通过</a:t>
            </a:r>
            <a:r>
              <a:rPr lang="zh-CN" altLang="en-US" sz="2000">
                <a:solidFill>
                  <a:srgbClr val="00B050"/>
                </a:solidFill>
                <a:latin typeface="微软雅黑" panose="020B0503020204020204" pitchFamily="34" charset="-122"/>
                <a:ea typeface="微软雅黑" panose="020B0503020204020204" pitchFamily="34" charset="-122"/>
              </a:rPr>
              <a:t>Scale</a:t>
            </a:r>
            <a:r>
              <a:rPr lang="zh-CN" altLang="en-US" sz="2000">
                <a:latin typeface="微软雅黑" panose="020B0503020204020204" pitchFamily="34" charset="-122"/>
                <a:ea typeface="微软雅黑" panose="020B0503020204020204" pitchFamily="34" charset="-122"/>
              </a:rPr>
              <a:t>将数据缩放，达到标准化的目的。</a:t>
            </a:r>
            <a:endParaRPr lang="zh-CN" altLang="en-US" sz="2000">
              <a:latin typeface="微软雅黑" panose="020B0503020204020204" pitchFamily="34" charset="-122"/>
              <a:ea typeface="微软雅黑" panose="020B0503020204020204" pitchFamily="34" charset="-122"/>
            </a:endParaRPr>
          </a:p>
        </p:txBody>
      </p:sp>
      <p:sp>
        <p:nvSpPr>
          <p:cNvPr id="7" name="矩形 6"/>
          <p:cNvSpPr/>
          <p:nvPr/>
        </p:nvSpPr>
        <p:spPr>
          <a:xfrm>
            <a:off x="180428" y="737385"/>
            <a:ext cx="2601687" cy="645160"/>
          </a:xfrm>
          <a:prstGeom prst="rect">
            <a:avLst/>
          </a:prstGeom>
        </p:spPr>
        <p:txBody>
          <a:bodyPr>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数据预处理</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矩形 2"/>
          <p:cNvSpPr/>
          <p:nvPr/>
        </p:nvSpPr>
        <p:spPr>
          <a:xfrm>
            <a:off x="180340" y="737235"/>
            <a:ext cx="3799835" cy="645160"/>
          </a:xfrm>
          <a:prstGeom prst="rect">
            <a:avLst/>
          </a:prstGeom>
        </p:spPr>
        <p:txBody>
          <a:bodyPr wrap="square">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模型的训练和属性</a:t>
            </a: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查看</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2882265" y="1382395"/>
            <a:ext cx="6161405" cy="4799965"/>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datasets</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#引入线性回归模型</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sklearn.linear_model import LinearRegression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load_data=datasets.load_boston()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data_X=load_data.data</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data_y=load_data.target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print(data_X.shape)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###训练数据###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model=LinearRegression()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model.fit(data_X,data_y)</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model.predict(data_X[:4,:])#预测前4个数据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###属性和功能###</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print(model.coef_)</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print(model.intercept_)</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print(model.get_params())#得到模型的参数</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print(model.score(data_X,data_y))#对训练情况进行打分</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2708" name="文本框 1"/>
          <p:cNvSpPr txBox="1"/>
          <p:nvPr/>
        </p:nvSpPr>
        <p:spPr>
          <a:xfrm>
            <a:off x="180975" y="1382713"/>
            <a:ext cx="2701925" cy="3168650"/>
          </a:xfrm>
          <a:prstGeom prst="rect">
            <a:avLst/>
          </a:prstGeom>
          <a:noFill/>
          <a:ln w="9525">
            <a:noFill/>
          </a:ln>
        </p:spPr>
        <p:txBody>
          <a:bodyPr wrap="square" anchor="t" anchorCtr="0">
            <a:spAutoFit/>
          </a:bodyPr>
          <a:p>
            <a:pPr>
              <a:lnSpc>
                <a:spcPts val="3000"/>
              </a:lnSpc>
            </a:pPr>
            <a:r>
              <a:rPr lang="en-US" altLang="zh-CN" sz="2000">
                <a:latin typeface="微软雅黑" panose="020B0503020204020204" pitchFamily="34" charset="-122"/>
                <a:ea typeface="微软雅黑" panose="020B0503020204020204" pitchFamily="34" charset="-122"/>
              </a:rPr>
              <a:t>SKlearn</a:t>
            </a:r>
            <a:r>
              <a:rPr lang="zh-CN" altLang="en-US" sz="2000">
                <a:latin typeface="微软雅黑" panose="020B0503020204020204" pitchFamily="34" charset="-122"/>
                <a:ea typeface="微软雅黑" panose="020B0503020204020204" pitchFamily="34" charset="-122"/>
              </a:rPr>
              <a:t>一般采用</a:t>
            </a:r>
            <a:r>
              <a:rPr lang="en-US" altLang="zh-CN" sz="2000">
                <a:solidFill>
                  <a:srgbClr val="FF0000"/>
                </a:solidFill>
                <a:latin typeface="微软雅黑" panose="020B0503020204020204" pitchFamily="34" charset="-122"/>
                <a:ea typeface="微软雅黑" panose="020B0503020204020204" pitchFamily="34" charset="-122"/>
              </a:rPr>
              <a:t>model=Model()</a:t>
            </a:r>
            <a:endParaRPr lang="en-US" altLang="zh-CN" sz="2000">
              <a:solidFill>
                <a:srgbClr val="FF0000"/>
              </a:solidFill>
              <a:latin typeface="微软雅黑" panose="020B0503020204020204" pitchFamily="34" charset="-122"/>
              <a:ea typeface="微软雅黑" panose="020B0503020204020204" pitchFamily="34" charset="-122"/>
            </a:endParaRPr>
          </a:p>
          <a:p>
            <a:pPr>
              <a:lnSpc>
                <a:spcPts val="3000"/>
              </a:lnSpc>
            </a:pPr>
            <a:r>
              <a:rPr lang="en-US" altLang="zh-CN" sz="2000">
                <a:solidFill>
                  <a:srgbClr val="FF0000"/>
                </a:solidFill>
                <a:latin typeface="微软雅黑" panose="020B0503020204020204" pitchFamily="34" charset="-122"/>
                <a:ea typeface="微软雅黑" panose="020B0503020204020204" pitchFamily="34" charset="-122"/>
              </a:rPr>
              <a:t>model.fit()</a:t>
            </a:r>
            <a:endParaRPr lang="en-US" altLang="zh-CN" sz="2000">
              <a:solidFill>
                <a:srgbClr val="FF0000"/>
              </a:solidFill>
              <a:latin typeface="微软雅黑" panose="020B0503020204020204" pitchFamily="34" charset="-122"/>
              <a:ea typeface="微软雅黑" panose="020B0503020204020204" pitchFamily="34" charset="-122"/>
            </a:endParaRPr>
          </a:p>
          <a:p>
            <a:pPr>
              <a:lnSpc>
                <a:spcPts val="3000"/>
              </a:lnSpc>
            </a:pPr>
            <a:r>
              <a:rPr lang="en-US" altLang="zh-CN" sz="2000">
                <a:solidFill>
                  <a:srgbClr val="FF0000"/>
                </a:solidFill>
                <a:latin typeface="微软雅黑" panose="020B0503020204020204" pitchFamily="34" charset="-122"/>
                <a:ea typeface="微软雅黑" panose="020B0503020204020204" pitchFamily="34" charset="-122"/>
              </a:rPr>
              <a:t>model.predict()</a:t>
            </a:r>
            <a:endParaRPr lang="en-US" altLang="zh-CN" sz="2000">
              <a:solidFill>
                <a:srgbClr val="FF0000"/>
              </a:solidFill>
              <a:latin typeface="微软雅黑" panose="020B0503020204020204" pitchFamily="34" charset="-122"/>
              <a:ea typeface="微软雅黑" panose="020B0503020204020204" pitchFamily="34" charset="-122"/>
            </a:endParaRPr>
          </a:p>
          <a:p>
            <a:pPr>
              <a:lnSpc>
                <a:spcPts val="3000"/>
              </a:lnSpc>
            </a:pPr>
            <a:r>
              <a:rPr lang="zh-CN" altLang="en-US" sz="2000">
                <a:latin typeface="微软雅黑" panose="020B0503020204020204" pitchFamily="34" charset="-122"/>
                <a:ea typeface="微软雅黑" panose="020B0503020204020204" pitchFamily="34" charset="-122"/>
              </a:rPr>
              <a:t>实现模型的建立、训练和测试。并且可以方便地查看训练后得到的模型的相关参数。</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3"/>
          <p:cNvSpPr txBox="1"/>
          <p:nvPr/>
        </p:nvSpPr>
        <p:spPr>
          <a:xfrm>
            <a:off x="406400" y="1303338"/>
            <a:ext cx="8334375" cy="1938337"/>
          </a:xfrm>
          <a:prstGeom prst="rect">
            <a:avLst/>
          </a:prstGeom>
          <a:noFill/>
          <a:ln w="9525">
            <a:noFill/>
          </a:ln>
        </p:spPr>
        <p:txBody>
          <a:bodyPr wrap="square" anchor="t" anchorCtr="0">
            <a:spAutoFit/>
          </a:bodyPr>
          <a:p>
            <a:pPr>
              <a:lnSpc>
                <a:spcPct val="150000"/>
              </a:lnSpc>
              <a:buSzTx/>
            </a:pPr>
            <a:r>
              <a:rPr lang="en-US" altLang="zh-CN" sz="2000">
                <a:latin typeface="微软雅黑" panose="020B0503020204020204" pitchFamily="34" charset="-122"/>
                <a:ea typeface="微软雅黑" panose="020B0503020204020204" pitchFamily="34" charset="-122"/>
              </a:rPr>
              <a:t>将原始数据集分为</a:t>
            </a:r>
            <a:r>
              <a:rPr lang="en-US" altLang="zh-CN" sz="2000">
                <a:solidFill>
                  <a:srgbClr val="FF0000"/>
                </a:solidFill>
                <a:latin typeface="微软雅黑" panose="020B0503020204020204" pitchFamily="34" charset="-122"/>
                <a:ea typeface="微软雅黑" panose="020B0503020204020204" pitchFamily="34" charset="-122"/>
              </a:rPr>
              <a:t>三部分：训练集、验证集和测试集</a:t>
            </a:r>
            <a:r>
              <a:rPr lang="en-US" altLang="zh-CN" sz="2000">
                <a:latin typeface="微软雅黑" panose="020B0503020204020204" pitchFamily="34" charset="-122"/>
                <a:ea typeface="微软雅黑" panose="020B0503020204020204" pitchFamily="34" charset="-122"/>
              </a:rPr>
              <a:t>。 训练集用于训练模型，验证集用于模型的参数选择配置，测试集对于模型来说是未知数据，用于评估模型的泛化能力。不同的划分会得到不同的最终模型。</a:t>
            </a:r>
            <a:r>
              <a:rPr lang="zh-CN" altLang="en-US" sz="2000">
                <a:latin typeface="微软雅黑" panose="020B0503020204020204" pitchFamily="34" charset="-122"/>
                <a:ea typeface="微软雅黑" panose="020B0503020204020204" pitchFamily="34" charset="-122"/>
              </a:rPr>
              <a:t>通过</a:t>
            </a:r>
            <a:r>
              <a:rPr lang="zh-CN" altLang="en-US" sz="2000">
                <a:solidFill>
                  <a:srgbClr val="FF0000"/>
                </a:solidFill>
                <a:latin typeface="微软雅黑" panose="020B0503020204020204" pitchFamily="34" charset="-122"/>
                <a:ea typeface="微软雅黑" panose="020B0503020204020204" pitchFamily="34" charset="-122"/>
              </a:rPr>
              <a:t>验证集</a:t>
            </a:r>
            <a:r>
              <a:rPr lang="zh-CN" altLang="en-US" sz="2000">
                <a:latin typeface="微软雅黑" panose="020B0503020204020204" pitchFamily="34" charset="-122"/>
                <a:ea typeface="微软雅黑" panose="020B0503020204020204" pitchFamily="34" charset="-122"/>
              </a:rPr>
              <a:t>上的</a:t>
            </a:r>
            <a:r>
              <a:rPr lang="zh-CN" altLang="en-US" sz="2000">
                <a:solidFill>
                  <a:srgbClr val="FF0000"/>
                </a:solidFill>
                <a:latin typeface="微软雅黑" panose="020B0503020204020204" pitchFamily="34" charset="-122"/>
                <a:ea typeface="微软雅黑" panose="020B0503020204020204" pitchFamily="34" charset="-122"/>
              </a:rPr>
              <a:t>交叉验证</a:t>
            </a:r>
            <a:r>
              <a:rPr lang="zh-CN" altLang="en-US" sz="2000">
                <a:latin typeface="微软雅黑" panose="020B0503020204020204" pitchFamily="34" charset="-122"/>
                <a:ea typeface="微软雅黑" panose="020B0503020204020204" pitchFamily="34" charset="-122"/>
              </a:rPr>
              <a:t>来实现模型的选择（</a:t>
            </a:r>
            <a:r>
              <a:rPr lang="zh-CN" altLang="en-US" sz="2000">
                <a:solidFill>
                  <a:srgbClr val="FF0000"/>
                </a:solidFill>
                <a:latin typeface="微软雅黑" panose="020B0503020204020204" pitchFamily="34" charset="-122"/>
                <a:ea typeface="微软雅黑" panose="020B0503020204020204" pitchFamily="34" charset="-122"/>
              </a:rPr>
              <a:t>超参数设置</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矩形 2"/>
          <p:cNvSpPr/>
          <p:nvPr/>
        </p:nvSpPr>
        <p:spPr>
          <a:xfrm>
            <a:off x="180340" y="737235"/>
            <a:ext cx="3799835" cy="645160"/>
          </a:xfrm>
          <a:prstGeom prst="rect">
            <a:avLst/>
          </a:prstGeom>
        </p:spPr>
        <p:txBody>
          <a:bodyPr wrap="square">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交叉验证与模型选择</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528955" y="3320415"/>
            <a:ext cx="8211820" cy="1753235"/>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datasets</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sklearn.model_selection import train_test_split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sklearn.neighbors import KNeighborsClassifier</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#引入交叉验证</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sklearn.model_selection import cross_val_score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import  matplotlib.pyplot as plt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90830" y="5342890"/>
            <a:ext cx="8561705" cy="1198880"/>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for k in k_range: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knn=KNeighborsClassifier(n_neighbors=k)</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loss=-cross_val_score(knn,X,y,cv=10,scoring='neg_mean_squared_error')       </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k_score.append(loss.mean())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矩形 2"/>
          <p:cNvSpPr/>
          <p:nvPr/>
        </p:nvSpPr>
        <p:spPr>
          <a:xfrm>
            <a:off x="180340" y="737235"/>
            <a:ext cx="3799835" cy="645160"/>
          </a:xfrm>
          <a:prstGeom prst="rect">
            <a:avLst/>
          </a:prstGeom>
        </p:spPr>
        <p:txBody>
          <a:bodyPr wrap="square">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交叉验证与模型选择</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27635" y="1468119"/>
            <a:ext cx="6895465" cy="5077460"/>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iris=datasets.load_iris()</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X=iris.data</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y=iris.target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###设置n_neighbors的值为1到30,通过绘图来看训练分数###</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k_range=range(1,31)</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k_score=[]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for k in k_range: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knn=KNeighborsClassifier(n_neighbors=k)</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scores=cross_val_score(knn,X,y,cv=10,scoring='accuracy')     </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    k_score.append(loss.mean())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plt.figure()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plt.plot(k_range,k_score)</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plt.xlabel('Value of k for KNN')</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plt.ylabel('CrossValidation accuracy')</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plt.show()</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#K过大会带来过拟合问题,可以选择12-18之间的值</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4516" name="图片 5"/>
          <p:cNvPicPr>
            <a:picLocks noChangeAspect="1"/>
          </p:cNvPicPr>
          <p:nvPr/>
        </p:nvPicPr>
        <p:blipFill>
          <a:blip r:embed="rId1"/>
          <a:stretch>
            <a:fillRect/>
          </a:stretch>
        </p:blipFill>
        <p:spPr>
          <a:xfrm>
            <a:off x="4978400" y="0"/>
            <a:ext cx="4165600" cy="2806700"/>
          </a:xfrm>
          <a:prstGeom prst="rect">
            <a:avLst/>
          </a:prstGeom>
          <a:noFill/>
          <a:ln w="9525">
            <a:noFill/>
          </a:ln>
        </p:spPr>
      </p:pic>
      <p:pic>
        <p:nvPicPr>
          <p:cNvPr id="64517" name="图片 4"/>
          <p:cNvPicPr>
            <a:picLocks noChangeAspect="1"/>
          </p:cNvPicPr>
          <p:nvPr/>
        </p:nvPicPr>
        <p:blipFill>
          <a:blip r:embed="rId2"/>
          <a:stretch>
            <a:fillRect/>
          </a:stretch>
        </p:blipFill>
        <p:spPr>
          <a:xfrm>
            <a:off x="6056313" y="4562475"/>
            <a:ext cx="3087687" cy="2295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blinds(horizontal)">
                                      <p:cBhvr>
                                        <p:cTn id="12"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7" name="图片 8"/>
          <p:cNvPicPr>
            <a:picLocks noChangeAspect="1"/>
          </p:cNvPicPr>
          <p:nvPr/>
        </p:nvPicPr>
        <p:blipFill>
          <a:blip r:embed="rId1"/>
          <a:stretch>
            <a:fillRect/>
          </a:stretch>
        </p:blipFill>
        <p:spPr>
          <a:xfrm>
            <a:off x="4464050" y="3535363"/>
            <a:ext cx="4276725" cy="3322637"/>
          </a:xfrm>
          <a:prstGeom prst="rect">
            <a:avLst/>
          </a:prstGeom>
          <a:noFill/>
          <a:ln w="9525">
            <a:noFill/>
          </a:ln>
        </p:spPr>
      </p:pic>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矩形 2"/>
          <p:cNvSpPr/>
          <p:nvPr/>
        </p:nvSpPr>
        <p:spPr>
          <a:xfrm>
            <a:off x="180340" y="737235"/>
            <a:ext cx="3799835" cy="645160"/>
          </a:xfrm>
          <a:prstGeom prst="rect">
            <a:avLst/>
          </a:prstGeom>
        </p:spPr>
        <p:txBody>
          <a:bodyPr wrap="square">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过拟合的观察</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75780" name="图片 6"/>
          <p:cNvPicPr>
            <a:picLocks noChangeAspect="1"/>
          </p:cNvPicPr>
          <p:nvPr/>
        </p:nvPicPr>
        <p:blipFill>
          <a:blip r:embed="rId2"/>
          <a:stretch>
            <a:fillRect/>
          </a:stretch>
        </p:blipFill>
        <p:spPr>
          <a:xfrm>
            <a:off x="0" y="1382713"/>
            <a:ext cx="4162425" cy="3444875"/>
          </a:xfrm>
          <a:prstGeom prst="rect">
            <a:avLst/>
          </a:prstGeom>
          <a:noFill/>
          <a:ln w="9525">
            <a:noFill/>
          </a:ln>
        </p:spPr>
      </p:pic>
      <p:pic>
        <p:nvPicPr>
          <p:cNvPr id="75781" name="图片 7"/>
          <p:cNvPicPr>
            <a:picLocks noChangeAspect="1"/>
          </p:cNvPicPr>
          <p:nvPr/>
        </p:nvPicPr>
        <p:blipFill>
          <a:blip r:embed="rId3"/>
          <a:stretch>
            <a:fillRect/>
          </a:stretch>
        </p:blipFill>
        <p:spPr>
          <a:xfrm>
            <a:off x="4452938" y="47625"/>
            <a:ext cx="4613275" cy="3732213"/>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矩形 2"/>
          <p:cNvSpPr/>
          <p:nvPr/>
        </p:nvSpPr>
        <p:spPr>
          <a:xfrm>
            <a:off x="328927" y="641350"/>
            <a:ext cx="3799841" cy="645160"/>
          </a:xfrm>
          <a:prstGeom prst="rect">
            <a:avLst/>
          </a:prstGeom>
        </p:spPr>
        <p:txBody>
          <a:bodyPr wrap="square">
            <a:spAutoFit/>
          </a:bodyPr>
          <a:p>
            <a:pPr marL="342900" marR="0" lvl="0" indent="-342900" algn="l" defTabSz="914400" rtl="0" eaLnBrk="1" fontAlgn="base" latinLnBrk="0" hangingPunct="1">
              <a:lnSpc>
                <a:spcPct val="150000"/>
              </a:lnSpc>
              <a:spcBef>
                <a:spcPct val="0"/>
              </a:spcBef>
              <a:spcAft>
                <a:spcPct val="0"/>
              </a:spcAft>
              <a:buClrTx/>
              <a:buSzTx/>
              <a:buFont typeface="Wingdings" panose="05000000000000000000" charset="0"/>
              <a:buChar char="Ø"/>
              <a:defRPr/>
            </a:pPr>
            <a:r>
              <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保存模型</a:t>
            </a:r>
            <a:endParaRPr kumimoji="0" lang="zh-CN" altLang="en-US" sz="24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6803" name="文本框 1"/>
          <p:cNvSpPr txBox="1"/>
          <p:nvPr/>
        </p:nvSpPr>
        <p:spPr>
          <a:xfrm>
            <a:off x="431800" y="1374775"/>
            <a:ext cx="2847975" cy="1476375"/>
          </a:xfrm>
          <a:prstGeom prst="rect">
            <a:avLst/>
          </a:prstGeom>
          <a:noFill/>
          <a:ln w="9525">
            <a:noFill/>
          </a:ln>
        </p:spPr>
        <p:txBody>
          <a:bodyPr wrap="square" anchor="t" anchorCtr="0">
            <a:spAutoFit/>
          </a:bodyPr>
          <a:p>
            <a:pPr>
              <a:lnSpc>
                <a:spcPct val="150000"/>
              </a:lnSpc>
              <a:buSzTx/>
            </a:pPr>
            <a:r>
              <a:rPr lang="en-US" altLang="zh-CN" sz="2000">
                <a:latin typeface="微软雅黑" panose="020B0503020204020204" pitchFamily="34" charset="-122"/>
                <a:ea typeface="微软雅黑" panose="020B0503020204020204" pitchFamily="34" charset="-122"/>
              </a:rPr>
              <a:t>将model保存起来，然后便可以很方便的将模型迁移。</a:t>
            </a:r>
            <a:endParaRPr lang="en-US" altLang="zh-CN" sz="2000">
              <a:latin typeface="微软雅黑" panose="020B0503020204020204" pitchFamily="34" charset="-122"/>
              <a:ea typeface="微软雅黑" panose="020B0503020204020204" pitchFamily="34" charset="-122"/>
            </a:endParaRPr>
          </a:p>
        </p:txBody>
      </p:sp>
      <p:sp>
        <p:nvSpPr>
          <p:cNvPr id="5" name="文本框 4"/>
          <p:cNvSpPr txBox="1"/>
          <p:nvPr/>
        </p:nvSpPr>
        <p:spPr>
          <a:xfrm>
            <a:off x="3390265" y="1286510"/>
            <a:ext cx="5557520" cy="5077460"/>
          </a:xfrm>
          <a:prstGeom prst="rect">
            <a:avLst/>
          </a:prstGeom>
          <a:solidFill>
            <a:schemeClr val="accent5">
              <a:lumMod val="20000"/>
              <a:lumOff val="80000"/>
            </a:schemeClr>
          </a:solidFill>
          <a:ln w="19050" cmpd="sng">
            <a:solidFill>
              <a:srgbClr val="1D41D5"/>
            </a:solidFill>
            <a:prstDash val="solid"/>
          </a:ln>
          <a:effectLst>
            <a:glow rad="101600">
              <a:schemeClr val="accent6">
                <a:satMod val="175000"/>
                <a:alpha val="40000"/>
              </a:schemeClr>
            </a:glow>
          </a:effectLst>
        </p:spPr>
        <p:txBody>
          <a:bodyPr wrap="square" rtlCol="0" anchor="t">
            <a:spAutoFit/>
          </a:bodyPr>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svm</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 import datasets</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#引入和训练数据</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iris=datasets.load_iris()</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X,y=iris.data,iris.target</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clf=svm.SVC()</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clf.fit(X,y)</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#引入sklearn中自带的保存模块</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from sklearn.externals import joblib</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#保存model</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joblib.dump(clf,'sklearn_save/clf.pkl')</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#重新加载model，只有保存一次后才能加载model</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clf3=joblib.load('sklearn_save/clf.pkl')</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print(clf3.predict(X[0:1]))</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buClrTx/>
              <a:buSzTx/>
            </a:pPr>
            <a:r>
              <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rPr>
              <a:t>#存放model能够更快的获得以前的结果</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5" name="图片 1" descr="https://img2018.cnblogs.com/blog/1226410/201812/1226410-20181226160327923-368331861.png"/>
          <p:cNvPicPr>
            <a:picLocks noChangeAspect="1"/>
          </p:cNvPicPr>
          <p:nvPr/>
        </p:nvPicPr>
        <p:blipFill>
          <a:blip r:embed="rId1"/>
          <a:stretch>
            <a:fillRect/>
          </a:stretch>
        </p:blipFill>
        <p:spPr>
          <a:xfrm>
            <a:off x="307975" y="733425"/>
            <a:ext cx="8367713" cy="5862638"/>
          </a:xfrm>
          <a:prstGeom prst="rect">
            <a:avLst/>
          </a:prstGeom>
          <a:noFill/>
          <a:ln w="9525">
            <a:noFill/>
          </a:ln>
        </p:spPr>
      </p:pic>
      <p:sp>
        <p:nvSpPr>
          <p:cNvPr id="4"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K</a:t>
            </a: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learn</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简介</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第</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8</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周</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 </a:t>
            </a:r>
            <a:r>
              <a:rPr kumimoji="0" lang="zh-CN"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课后任务</a:t>
            </a:r>
            <a:endParaRPr kumimoji="0" lang="zh-CN"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50530" name="文本框 1"/>
          <p:cNvSpPr txBox="1"/>
          <p:nvPr/>
        </p:nvSpPr>
        <p:spPr>
          <a:xfrm>
            <a:off x="514350" y="855663"/>
            <a:ext cx="8113713" cy="5631180"/>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参考书：</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 Ian Goodfellow</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等。</a:t>
            </a:r>
            <a:r>
              <a:rPr lang="zh-CN"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深度学习</a:t>
            </a:r>
            <a:r>
              <a:rPr lang="zh-CN"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（中文版）</a:t>
            </a:r>
            <a:endParaRPr lang="zh-CN"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 Christopher M. Bishop. Pattern Recognition and Machine Learning</a:t>
            </a:r>
            <a:endPar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作业：</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文献</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chapter1~chapter4</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，每章由</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组完成（具体内容由</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组协商分配，</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包括每章课后的习题）；</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文献</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，第</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章</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第</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5</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章，每章由</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组完成；</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要求：</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依据书籍的章节内容，制作</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PPT</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并在课上演讲。</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从</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5</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月开始，按照内容顺序，每次安排</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4</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组演讲。</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文本框 1"/>
          <p:cNvSpPr txBox="1"/>
          <p:nvPr/>
        </p:nvSpPr>
        <p:spPr>
          <a:xfrm>
            <a:off x="197208" y="3487859"/>
            <a:ext cx="8416016" cy="1198880"/>
          </a:xfrm>
          <a:prstGeom prst="rect">
            <a:avLst/>
          </a:prstGeom>
          <a:noFill/>
          <a:ln w="9525">
            <a:noFill/>
          </a:ln>
        </p:spPr>
        <p:txBody>
          <a:bodyPr>
            <a:spAutoFit/>
          </a:bodyPr>
          <a:lstStyle/>
          <a:p>
            <a:pPr marL="342900" marR="0" indent="-342900" defTabSz="914400">
              <a:lnSpc>
                <a:spcPct val="150000"/>
              </a:lnSpc>
              <a:buClrTx/>
              <a:buSzTx/>
              <a:buFont typeface="Wingdings" panose="05000000000000000000" charset="0"/>
              <a:buChar char="ü"/>
              <a:defRPr/>
            </a:pPr>
            <a:r>
              <a:rPr kumimoji="0" lang="en-US" altLang="zh-CN"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 </a:t>
            </a:r>
            <a:r>
              <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学习算法：</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死记法、有导师</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有监督学习、无导师</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无监督 </a:t>
            </a:r>
            <a:endPar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R="0" indent="457200" defTabSz="914400">
              <a:lnSpc>
                <a:spcPct val="150000"/>
              </a:lnSpc>
              <a:buClrTx/>
              <a:buSzTx/>
              <a:defRPr/>
            </a:pP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                 </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学习、半监督学习、强化学习、迁移学习</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7" name="文本框 1"/>
          <p:cNvSpPr txBox="1"/>
          <p:nvPr/>
        </p:nvSpPr>
        <p:spPr>
          <a:xfrm>
            <a:off x="170180" y="2757805"/>
            <a:ext cx="8973820" cy="645160"/>
          </a:xfrm>
          <a:prstGeom prst="rect">
            <a:avLst/>
          </a:prstGeom>
          <a:noFill/>
          <a:ln w="9525">
            <a:noFill/>
          </a:ln>
        </p:spPr>
        <p:txBody>
          <a:bodyPr wrap="square">
            <a:spAutoFit/>
          </a:bodyPr>
          <a:lstStyle/>
          <a:p>
            <a:pPr marR="0" indent="457200" defTabSz="914400">
              <a:lnSpc>
                <a:spcPct val="150000"/>
              </a:lnSpc>
              <a:buClrTx/>
              <a:buSzTx/>
              <a:buFont typeface="Wingdings" panose="05000000000000000000" pitchFamily="2" charset="2"/>
              <a:buChar char="ü"/>
              <a:defRPr/>
            </a:pPr>
            <a:r>
              <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决策模型：</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决策树、贝叶斯模型、线性回归模型、神经网络</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8" name="文本框 1"/>
          <p:cNvSpPr txBox="1"/>
          <p:nvPr/>
        </p:nvSpPr>
        <p:spPr>
          <a:xfrm>
            <a:off x="169899" y="2024276"/>
            <a:ext cx="6924678" cy="581057"/>
          </a:xfrm>
          <a:prstGeom prst="rect">
            <a:avLst/>
          </a:prstGeom>
          <a:noFill/>
          <a:ln w="9525">
            <a:noFill/>
          </a:ln>
        </p:spPr>
        <p:txBody>
          <a:bodyPr>
            <a:spAutoFit/>
          </a:bodyPr>
          <a:lstStyle/>
          <a:p>
            <a:pPr marR="0" indent="457200" defTabSz="914400">
              <a:lnSpc>
                <a:spcPct val="150000"/>
              </a:lnSpc>
              <a:buClrTx/>
              <a:buSzTx/>
              <a:buFont typeface="Wingdings" panose="05000000000000000000" pitchFamily="2" charset="2"/>
              <a:buChar char="ü"/>
              <a:defRPr/>
            </a:pPr>
            <a:r>
              <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数据的表达：</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数据预处理、特征学习</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9" name="文本框 1"/>
          <p:cNvSpPr txBox="1"/>
          <p:nvPr/>
        </p:nvSpPr>
        <p:spPr>
          <a:xfrm>
            <a:off x="197569" y="4570991"/>
            <a:ext cx="7447191" cy="645160"/>
          </a:xfrm>
          <a:prstGeom prst="rect">
            <a:avLst/>
          </a:prstGeom>
          <a:noFill/>
          <a:ln w="9525">
            <a:noFill/>
          </a:ln>
        </p:spPr>
        <p:txBody>
          <a:bodyPr>
            <a:spAutoFit/>
          </a:bodyPr>
          <a:lstStyle/>
          <a:p>
            <a:pPr marR="0" indent="457200" defTabSz="914400">
              <a:lnSpc>
                <a:spcPct val="150000"/>
              </a:lnSpc>
              <a:buClrTx/>
              <a:buSzTx/>
              <a:buFont typeface="Wingdings" panose="05000000000000000000" pitchFamily="2" charset="2"/>
              <a:buChar char="ü"/>
              <a:defRPr/>
            </a:pPr>
            <a:r>
              <a:rPr kumimoji="0" lang="zh-CN" altLang="en-US"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性能评价：</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准确度、精确度、召回率、交叉验证</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10" name="Rectangle 5"/>
          <p:cNvSpPr/>
          <p:nvPr/>
        </p:nvSpPr>
        <p:spPr>
          <a:xfrm>
            <a:off x="993775" y="-476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Review</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：机器学习的研究内容</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3" name="Rectangle 5"/>
          <p:cNvSpPr/>
          <p:nvPr/>
        </p:nvSpPr>
        <p:spPr>
          <a:xfrm>
            <a:off x="7086600" y="-212725"/>
            <a:ext cx="2057400" cy="1158875"/>
          </a:xfrm>
          <a:prstGeom prst="rect">
            <a:avLst/>
          </a:prstGeom>
          <a:noFill/>
          <a:ln w="9525">
            <a:noFill/>
          </a:ln>
        </p:spPr>
        <p:txBody>
          <a:bodyPr anchor="ct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502285" y="989330"/>
            <a:ext cx="7757160" cy="645160"/>
          </a:xfrm>
          <a:prstGeom prst="rect">
            <a:avLst/>
          </a:prstGeom>
          <a:solidFill>
            <a:schemeClr val="accent5">
              <a:lumMod val="20000"/>
              <a:lumOff val="80000"/>
            </a:schemeClr>
          </a:solidFill>
          <a:ln w="12700" cmpd="sng">
            <a:solidFill>
              <a:schemeClr val="accent1">
                <a:shade val="50000"/>
              </a:schemeClr>
            </a:solidFill>
            <a:prstDash val="solid"/>
          </a:ln>
          <a:effectLst>
            <a:glow rad="101600">
              <a:schemeClr val="accent5">
                <a:satMod val="175000"/>
                <a:alpha val="40000"/>
              </a:schemeClr>
            </a:glow>
          </a:effectLst>
        </p:spPr>
        <p:txBody>
          <a:bodyPr wrap="square">
            <a:spAutoFit/>
          </a:bodyPr>
          <a:p>
            <a:pPr marR="0" algn="ctr" defTabSz="914400">
              <a:lnSpc>
                <a:spcPct val="150000"/>
              </a:lnSpc>
              <a:buClrTx/>
              <a:buSzTx/>
              <a:buFont typeface="Wingdings" panose="05000000000000000000" pitchFamily="2" charset="2"/>
              <a:defRPr/>
            </a:pPr>
            <a:r>
              <a:rPr kumimoji="0" lang="zh-CN" altLang="en-US"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机器学习 = </a:t>
            </a:r>
            <a:r>
              <a:rPr lang="zh-CN" altLang="en-US" sz="2400"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（样本数据）</a:t>
            </a:r>
            <a:r>
              <a:rPr kumimoji="0" lang="zh-CN" altLang="en-US"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建模</a:t>
            </a:r>
            <a:r>
              <a:rPr kumimoji="0" lang="en-US" altLang="zh-CN"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r>
              <a:rPr kumimoji="0" lang="zh-CN" altLang="zh-CN"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应用性能评价</a:t>
            </a:r>
            <a:r>
              <a:rPr lang="zh-CN" altLang="en-US" sz="2400" b="1"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+计算机  </a:t>
            </a:r>
            <a:endParaRPr kumimoji="0" lang="zh-CN" altLang="en-US" sz="2400" b="1" kern="1200" cap="none" spc="0" normalizeH="0" baseline="0" noProof="1">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652905" y="1869440"/>
            <a:ext cx="5852795" cy="3969385"/>
          </a:xfrm>
          <a:prstGeom prst="rect">
            <a:avLst/>
          </a:prstGeom>
          <a:noFill/>
          <a:ln w="9525">
            <a:noFill/>
          </a:ln>
        </p:spPr>
        <p:txBody>
          <a:bodyPr wrap="square">
            <a:spAutoFit/>
            <a:scene3d>
              <a:camera prst="orthographicFront"/>
              <a:lightRig rig="threePt" dir="t"/>
            </a:scene3d>
          </a:bodyPr>
          <a:lstStyle/>
          <a:p>
            <a:pPr marR="0" indent="457200" defTabSz="914400">
              <a:lnSpc>
                <a:spcPct val="150000"/>
              </a:lnSpc>
              <a:buClrTx/>
              <a:buSzTx/>
              <a:buFont typeface="Wingdings" panose="05000000000000000000" pitchFamily="2" charset="2"/>
              <a:buChar char="Ø"/>
              <a:defRPr/>
            </a:pPr>
            <a:r>
              <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机器学习的学习性能评价</a:t>
            </a:r>
            <a:endPar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R="0" indent="457200" defTabSz="914400">
              <a:lnSpc>
                <a:spcPct val="150000"/>
              </a:lnSpc>
              <a:buClrTx/>
              <a:buSzTx/>
              <a:buFont typeface="Wingdings" panose="05000000000000000000" pitchFamily="2" charset="2"/>
              <a:buChar char="Ø"/>
              <a:defRPr/>
            </a:pPr>
            <a:r>
              <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训练集与测试集</a:t>
            </a:r>
            <a:endParaRPr kumimoji="0" lang="en-US" altLang="zh-CN"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R="0" indent="457200" defTabSz="914400">
              <a:lnSpc>
                <a:spcPct val="150000"/>
              </a:lnSpc>
              <a:buClrTx/>
              <a:buSzTx/>
              <a:buFont typeface="Wingdings" panose="05000000000000000000" pitchFamily="2" charset="2"/>
              <a:buChar char="Ø"/>
              <a:defRPr/>
            </a:pPr>
            <a:r>
              <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学习性能评价与目标</a:t>
            </a:r>
            <a:r>
              <a:rPr kumimoji="0" lang="en-US" altLang="zh-CN"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损失函数</a:t>
            </a:r>
            <a:endPar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R="0" indent="457200" defTabSz="914400">
              <a:lnSpc>
                <a:spcPct val="150000"/>
              </a:lnSpc>
              <a:buClrTx/>
              <a:buSzTx/>
              <a:buFont typeface="Wingdings" panose="05000000000000000000" pitchFamily="2" charset="2"/>
              <a:buChar char="Ø"/>
              <a:defRPr/>
            </a:pPr>
            <a:r>
              <a:rPr lang="zh-CN" altLang="en-US" sz="2800" b="1"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过拟合、欠拟合</a:t>
            </a:r>
            <a:endParaRPr lang="zh-CN" altLang="en-US" sz="2800" b="1"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sym typeface="宋体" panose="02010600030101010101" pitchFamily="2" charset="-122"/>
            </a:endParaRPr>
          </a:p>
          <a:p>
            <a:pPr marR="0" indent="457200" defTabSz="914400">
              <a:lnSpc>
                <a:spcPct val="150000"/>
              </a:lnSpc>
              <a:buClrTx/>
              <a:buSzTx/>
              <a:buFont typeface="Wingdings" panose="05000000000000000000" pitchFamily="2" charset="2"/>
              <a:buChar char="Ø"/>
              <a:defRPr/>
            </a:pPr>
            <a:r>
              <a:rPr lang="zh-CN" altLang="en-US" sz="2800" b="1"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常用学习性能评价指标</a:t>
            </a:r>
            <a:endParaRPr lang="zh-CN" altLang="en-US" sz="2800" b="1"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R="0" indent="457200" defTabSz="914400">
              <a:lnSpc>
                <a:spcPct val="150000"/>
              </a:lnSpc>
              <a:buClrTx/>
              <a:buSzTx/>
              <a:buFont typeface="Wingdings" panose="05000000000000000000" pitchFamily="2" charset="2"/>
              <a:buChar char="Ø"/>
              <a:defRPr/>
            </a:pPr>
            <a:r>
              <a:rPr lang="zh-CN" altLang="en-US" sz="2800" b="1"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rPr>
              <a:t>模型选择</a:t>
            </a:r>
            <a:endParaRPr kumimoji="0" lang="zh-CN" altLang="en-US" sz="2800" b="1" kern="1200" cap="none" spc="0" normalizeH="0" baseline="0" noProof="1">
              <a:ln w="9525">
                <a:solidFill>
                  <a:schemeClr val="bg1"/>
                </a:solidFill>
                <a:prstDash val="solid"/>
              </a:ln>
              <a:solidFill>
                <a:srgbClr val="000099"/>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机器学习</a:t>
            </a:r>
            <a:r>
              <a:rPr kumimoji="0" lang="en-US"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文本框 1"/>
          <p:cNvSpPr txBox="1"/>
          <p:nvPr/>
        </p:nvSpPr>
        <p:spPr>
          <a:xfrm>
            <a:off x="2115819" y="692785"/>
            <a:ext cx="3896995" cy="829944"/>
          </a:xfrm>
          <a:prstGeom prst="rect">
            <a:avLst/>
          </a:prstGeom>
          <a:noFill/>
          <a:ln w="9525">
            <a:noFill/>
          </a:ln>
        </p:spPr>
        <p:txBody>
          <a:bodyPr wrap="square">
            <a:spAutoFit/>
          </a:bodyPr>
          <a:p>
            <a:pPr marR="0" algn="ctr" defTabSz="914400">
              <a:lnSpc>
                <a:spcPct val="150000"/>
              </a:lnSpc>
              <a:buClrTx/>
              <a:buSzTx/>
              <a:defRPr/>
            </a:pPr>
            <a:r>
              <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rPr>
              <a:t>目   录</a:t>
            </a:r>
            <a:endParaRPr kumimoji="0" lang="zh-CN" altLang="en-US" sz="3200" b="1" kern="1200" cap="none" spc="0" normalizeH="0" baseline="0" noProof="1">
              <a:ln w="12700">
                <a:solidFill>
                  <a:schemeClr val="accent1"/>
                </a:solidFill>
                <a:prstDash val="solid"/>
              </a:ln>
              <a:solidFill>
                <a:srgbClr val="0070C0"/>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5" name="直接连接符 4"/>
          <p:cNvCxnSpPr/>
          <p:nvPr/>
        </p:nvCxnSpPr>
        <p:spPr>
          <a:xfrm flipV="1">
            <a:off x="3175000" y="1522729"/>
            <a:ext cx="1779270" cy="9525"/>
          </a:xfrm>
          <a:prstGeom prst="line">
            <a:avLst/>
          </a:prstGeom>
          <a:ln w="38100" cmpd="sng">
            <a:solidFill>
              <a:schemeClr val="accent1">
                <a:shade val="50000"/>
              </a:schemeClr>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1271489" y="959034"/>
            <a:ext cx="5497521" cy="737235"/>
          </a:xfrm>
          <a:prstGeom prst="rect">
            <a:avLst/>
          </a:prstGeom>
        </p:spPr>
        <p:txBody>
          <a:bodyPr>
            <a:spAutoFit/>
          </a:bodyPr>
          <a:lstStyle/>
          <a:p>
            <a:pPr marL="342900" marR="0" lvl="0" indent="-34290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机器学习的学习性能评价很重要</a:t>
            </a:r>
            <a:endParaRPr kumimoji="0" lang="zh-CN" altLang="en-US" sz="2800" b="1" i="0" u="none" strike="noStrike"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2" name="云形标注 1"/>
          <p:cNvSpPr/>
          <p:nvPr/>
        </p:nvSpPr>
        <p:spPr>
          <a:xfrm>
            <a:off x="439738" y="2055813"/>
            <a:ext cx="1644650" cy="1068388"/>
          </a:xfrm>
          <a:prstGeom prst="cloudCallout">
            <a:avLst>
              <a:gd name="adj1" fmla="val 22365"/>
              <a:gd name="adj2" fmla="val -8081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b="1" strike="noStrike" noProof="1">
                <a:solidFill>
                  <a:srgbClr val="1D41D5"/>
                </a:solidFill>
                <a:latin typeface="微软雅黑" panose="020B0503020204020204" pitchFamily="34" charset="-122"/>
                <a:ea typeface="微软雅黑" panose="020B0503020204020204" pitchFamily="34" charset="-122"/>
              </a:rPr>
              <a:t>误差？</a:t>
            </a:r>
            <a:endParaRPr lang="zh-CN" altLang="en-US" sz="2400" b="1" strike="noStrike" noProof="1">
              <a:solidFill>
                <a:srgbClr val="1D41D5"/>
              </a:solidFill>
              <a:latin typeface="微软雅黑" panose="020B0503020204020204" pitchFamily="34" charset="-122"/>
              <a:ea typeface="微软雅黑" panose="020B0503020204020204" pitchFamily="34" charset="-122"/>
            </a:endParaRPr>
          </a:p>
        </p:txBody>
      </p:sp>
      <p:sp>
        <p:nvSpPr>
          <p:cNvPr id="3" name="云形标注 2"/>
          <p:cNvSpPr/>
          <p:nvPr/>
        </p:nvSpPr>
        <p:spPr>
          <a:xfrm>
            <a:off x="2411413" y="2055813"/>
            <a:ext cx="2195513" cy="1068388"/>
          </a:xfrm>
          <a:prstGeom prst="cloudCallout">
            <a:avLst>
              <a:gd name="adj1" fmla="val -5915"/>
              <a:gd name="adj2" fmla="val -9556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b="1" strike="noStrike" noProof="1">
                <a:solidFill>
                  <a:srgbClr val="1D41D5"/>
                </a:solidFill>
                <a:latin typeface="微软雅黑" panose="020B0503020204020204" pitchFamily="34" charset="-122"/>
                <a:ea typeface="微软雅黑" panose="020B0503020204020204" pitchFamily="34" charset="-122"/>
              </a:rPr>
              <a:t>正确率？</a:t>
            </a:r>
            <a:endParaRPr lang="zh-CN" altLang="en-US" sz="2400" b="1" strike="noStrike" noProof="1">
              <a:solidFill>
                <a:srgbClr val="1D41D5"/>
              </a:solidFill>
              <a:latin typeface="微软雅黑" panose="020B0503020204020204" pitchFamily="34" charset="-122"/>
              <a:ea typeface="微软雅黑" panose="020B0503020204020204" pitchFamily="34" charset="-122"/>
            </a:endParaRPr>
          </a:p>
        </p:txBody>
      </p:sp>
      <p:sp>
        <p:nvSpPr>
          <p:cNvPr id="5" name="云形标注 4"/>
          <p:cNvSpPr/>
          <p:nvPr/>
        </p:nvSpPr>
        <p:spPr>
          <a:xfrm>
            <a:off x="5403850" y="2055813"/>
            <a:ext cx="3043238" cy="814388"/>
          </a:xfrm>
          <a:prstGeom prst="cloudCallout">
            <a:avLst>
              <a:gd name="adj1" fmla="val -36245"/>
              <a:gd name="adj2" fmla="val -992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b="1" strike="noStrike" noProof="1">
                <a:solidFill>
                  <a:srgbClr val="1D41D5"/>
                </a:solidFill>
                <a:latin typeface="微软雅黑" panose="020B0503020204020204" pitchFamily="34" charset="-122"/>
                <a:ea typeface="微软雅黑" panose="020B0503020204020204" pitchFamily="34" charset="-122"/>
              </a:rPr>
              <a:t>训练</a:t>
            </a:r>
            <a:r>
              <a:rPr lang="zh-CN" altLang="en-US" sz="2400" b="1" strike="noStrike" noProof="1">
                <a:solidFill>
                  <a:srgbClr val="1D41D5"/>
                </a:solidFill>
                <a:latin typeface="微软雅黑" panose="020B0503020204020204" pitchFamily="34" charset="-122"/>
                <a:ea typeface="微软雅黑" panose="020B0503020204020204" pitchFamily="34" charset="-122"/>
              </a:rPr>
              <a:t> </a:t>
            </a:r>
            <a:r>
              <a:rPr lang="en-US" altLang="zh-CN" sz="2400" b="1" strike="noStrike" noProof="1">
                <a:solidFill>
                  <a:srgbClr val="1D41D5"/>
                </a:solidFill>
                <a:latin typeface="微软雅黑" panose="020B0503020204020204" pitchFamily="34" charset="-122"/>
                <a:ea typeface="微软雅黑" panose="020B0503020204020204" pitchFamily="34" charset="-122"/>
              </a:rPr>
              <a:t>or </a:t>
            </a:r>
            <a:r>
              <a:rPr lang="zh-CN" altLang="en-US" sz="2400" b="1" strike="noStrike" noProof="1">
                <a:solidFill>
                  <a:srgbClr val="1D41D5"/>
                </a:solidFill>
                <a:latin typeface="微软雅黑" panose="020B0503020204020204" pitchFamily="34" charset="-122"/>
                <a:ea typeface="微软雅黑" panose="020B0503020204020204" pitchFamily="34" charset="-122"/>
              </a:rPr>
              <a:t>应用</a:t>
            </a:r>
            <a:r>
              <a:rPr lang="zh-CN" altLang="en-US" sz="2400" b="1" strike="noStrike" noProof="1">
                <a:solidFill>
                  <a:srgbClr val="1D41D5"/>
                </a:solidFill>
                <a:latin typeface="微软雅黑" panose="020B0503020204020204" pitchFamily="34" charset="-122"/>
                <a:ea typeface="微软雅黑" panose="020B0503020204020204" pitchFamily="34" charset="-122"/>
              </a:rPr>
              <a:t>？</a:t>
            </a:r>
            <a:endParaRPr lang="zh-CN" altLang="en-US" sz="2400" b="1" strike="noStrike" noProof="1">
              <a:solidFill>
                <a:srgbClr val="1D41D5"/>
              </a:solidFill>
              <a:latin typeface="微软雅黑" panose="020B0503020204020204" pitchFamily="34" charset="-122"/>
              <a:ea typeface="微软雅黑" panose="020B0503020204020204" pitchFamily="34" charset="-122"/>
            </a:endParaRPr>
          </a:p>
        </p:txBody>
      </p:sp>
      <p:sp>
        <p:nvSpPr>
          <p:cNvPr id="7" name="矩形 6"/>
          <p:cNvSpPr/>
          <p:nvPr/>
        </p:nvSpPr>
        <p:spPr>
          <a:xfrm>
            <a:off x="1485264" y="4843780"/>
            <a:ext cx="5925819" cy="521970"/>
          </a:xfrm>
          <a:prstGeom prst="rect">
            <a:avLst/>
          </a:prstGeom>
          <a:solidFill>
            <a:schemeClr val="accent1">
              <a:lumMod val="20000"/>
              <a:lumOff val="80000"/>
            </a:schemeClr>
          </a:solidFill>
        </p:spPr>
        <p:txBody>
          <a:bodyPr wrap="square">
            <a:spAutoFit/>
          </a:bodyPr>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chemeClr val="accent5"/>
                  </a:solidFill>
                  <a:prstDash val="solid"/>
                </a:ln>
                <a:solidFill>
                  <a:srgbClr val="1D41D5"/>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评价机器学习的效果重点是应用性能</a:t>
            </a:r>
            <a:endParaRPr kumimoji="0" lang="zh-CN" altLang="en-US" sz="2800" b="1" i="0" u="none" strike="noStrike" kern="1200" cap="none" spc="0" normalizeH="0" baseline="0" noProof="1">
              <a:ln w="10160">
                <a:solidFill>
                  <a:schemeClr val="accent5"/>
                </a:solidFill>
                <a:prstDash val="solid"/>
              </a:ln>
              <a:solidFill>
                <a:srgbClr val="1D41D5"/>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10" name="下箭头 9"/>
          <p:cNvSpPr/>
          <p:nvPr/>
        </p:nvSpPr>
        <p:spPr>
          <a:xfrm>
            <a:off x="4235450" y="3494088"/>
            <a:ext cx="200025" cy="108267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 name="矩形 6"/>
          <p:cNvSpPr/>
          <p:nvPr/>
        </p:nvSpPr>
        <p:spPr>
          <a:xfrm>
            <a:off x="1407794" y="958850"/>
            <a:ext cx="5925815" cy="521970"/>
          </a:xfrm>
          <a:prstGeom prst="rect">
            <a:avLst/>
          </a:prstGeom>
          <a:solidFill>
            <a:schemeClr val="accent1">
              <a:lumMod val="20000"/>
              <a:lumOff val="80000"/>
            </a:schemeClr>
          </a:solidFill>
        </p:spPr>
        <p:txBody>
          <a:bodyPr wrap="square">
            <a:spAutoFit/>
          </a:bodyPr>
          <a:p>
            <a:pPr marL="342900" marR="0" lvl="0" indent="-34290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chemeClr val="accent5"/>
                  </a:solidFill>
                  <a:prstDash val="solid"/>
                </a:ln>
                <a:solidFill>
                  <a:srgbClr val="1D41D5"/>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评价机器学习的效果重点是应用性能</a:t>
            </a:r>
            <a:endParaRPr kumimoji="0" lang="zh-CN" altLang="en-US" sz="2800" b="1" i="0" u="none" strike="noStrike" kern="1200" cap="none" spc="0" normalizeH="0" baseline="0" noProof="1">
              <a:ln w="10160">
                <a:solidFill>
                  <a:schemeClr val="accent5"/>
                </a:solidFill>
                <a:prstDash val="solid"/>
              </a:ln>
              <a:solidFill>
                <a:srgbClr val="1D41D5"/>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8" name="矩形 7"/>
          <p:cNvSpPr/>
          <p:nvPr/>
        </p:nvSpPr>
        <p:spPr>
          <a:xfrm>
            <a:off x="1408429" y="4472301"/>
            <a:ext cx="5925820" cy="737235"/>
          </a:xfrm>
          <a:prstGeom prst="rect">
            <a:avLst/>
          </a:prstGeom>
        </p:spPr>
        <p:txBody>
          <a:bodyPr wrap="square">
            <a:spAutoFit/>
          </a:bodyPr>
          <a:p>
            <a:pPr marL="342900" marR="0" lvl="0" indent="-34290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样本数据集划分为：训练集、测试集</a:t>
            </a:r>
            <a:endParaRPr kumimoji="0" lang="zh-CN" altLang="en-US" sz="2800" b="1" i="0" u="none" strike="noStrike"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10" name="下箭头 9"/>
          <p:cNvSpPr/>
          <p:nvPr/>
        </p:nvSpPr>
        <p:spPr>
          <a:xfrm>
            <a:off x="4270375" y="3773488"/>
            <a:ext cx="200025" cy="6985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0" name="矩形 99"/>
          <p:cNvSpPr/>
          <p:nvPr/>
        </p:nvSpPr>
        <p:spPr>
          <a:xfrm>
            <a:off x="273050" y="2179320"/>
            <a:ext cx="8402320" cy="1476375"/>
          </a:xfrm>
          <a:prstGeom prst="rect">
            <a:avLst/>
          </a:prstGeom>
          <a:ln w="28575" cmpd="sng">
            <a:solidFill>
              <a:schemeClr val="accent1">
                <a:shade val="50000"/>
              </a:schemeClr>
            </a:solidFill>
            <a:prstDash val="solid"/>
          </a:ln>
          <a:effectLst>
            <a:glow rad="63500">
              <a:srgbClr val="1D41D5">
                <a:alpha val="40000"/>
              </a:srgbClr>
            </a:glow>
          </a:effectLst>
        </p:spPr>
        <p:txBody>
          <a:bodyPr wrap="square">
            <a:spAutoFit/>
          </a:bodyPr>
          <a:p>
            <a:pPr lvl="0" algn="l" fontAlgn="base">
              <a:lnSpc>
                <a:spcPct val="150000"/>
              </a:lnSpc>
              <a:buClrTx/>
              <a:buSzTx/>
              <a:defRPr/>
            </a:pPr>
            <a:r>
              <a:rPr lang="zh-CN" altLang="en-US" sz="2000" b="1" strike="noStrike" noProof="0" dirty="0">
                <a:ln>
                  <a:noFill/>
                </a:ln>
                <a:solidFill>
                  <a:srgbClr val="1D41D5"/>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决策模型的泛化能力</a:t>
            </a:r>
            <a:endPar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a:p>
            <a:pPr lvl="0" algn="l" fontAlgn="base">
              <a:lnSpc>
                <a:spcPct val="150000"/>
              </a:lnSpc>
              <a:buClrTx/>
              <a:buSzTx/>
              <a:defRPr/>
            </a:pP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泛化能力</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就是模型对未知数据的预测能力。在实际应用中，通常通过</a:t>
            </a:r>
            <a:r>
              <a:rPr lang="zh-CN" altLang="en-US" sz="2000" strike="noStrike"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测试误差</a:t>
            </a:r>
            <a:r>
              <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来评价学习方法的泛化能力。</a:t>
            </a:r>
            <a:endParaRPr lang="zh-CN" altLang="en-US" sz="2000" strike="noStrike"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下箭头 8"/>
          <p:cNvSpPr/>
          <p:nvPr/>
        </p:nvSpPr>
        <p:spPr>
          <a:xfrm>
            <a:off x="4270375" y="1481138"/>
            <a:ext cx="200025" cy="6985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矩形 10"/>
          <p:cNvSpPr/>
          <p:nvPr/>
        </p:nvSpPr>
        <p:spPr>
          <a:xfrm>
            <a:off x="1407159" y="5876925"/>
            <a:ext cx="5925815" cy="737235"/>
          </a:xfrm>
          <a:prstGeom prst="rect">
            <a:avLst/>
          </a:prstGeom>
        </p:spPr>
        <p:txBody>
          <a:bodyPr wrap="square">
            <a:spAutoFit/>
          </a:bodyPr>
          <a:p>
            <a:pPr marL="342900" marR="0" lvl="0" indent="-34290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chemeClr val="accent5"/>
                  </a:solidFill>
                  <a:prstDash val="solid"/>
                </a:ln>
                <a:solidFill>
                  <a:srgbClr val="000099"/>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训练误差与测试误差</a:t>
            </a:r>
            <a:endParaRPr kumimoji="0" lang="zh-CN" altLang="en-US" sz="2800" b="1" i="0" u="none" strike="noStrike" kern="1200" cap="none" spc="0" normalizeH="0" baseline="0" noProof="1">
              <a:ln w="10160">
                <a:solidFill>
                  <a:schemeClr val="accent5"/>
                </a:solidFill>
                <a:prstDash val="solid"/>
              </a:ln>
              <a:solidFill>
                <a:srgbClr val="000099"/>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12" name="下箭头 11"/>
          <p:cNvSpPr/>
          <p:nvPr/>
        </p:nvSpPr>
        <p:spPr>
          <a:xfrm>
            <a:off x="4270375" y="5273675"/>
            <a:ext cx="200025" cy="6985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1746" name="文本框 1"/>
          <p:cNvSpPr txBox="1"/>
          <p:nvPr/>
        </p:nvSpPr>
        <p:spPr>
          <a:xfrm>
            <a:off x="546100" y="1472075"/>
            <a:ext cx="7781472" cy="5077460"/>
          </a:xfrm>
          <a:prstGeom prst="rect">
            <a:avLst/>
          </a:prstGeom>
          <a:noFill/>
          <a:ln w="9525">
            <a:noFill/>
          </a:ln>
        </p:spPr>
        <p:txBody>
          <a:bodyPr>
            <a:spAutoFit/>
          </a:bodyPr>
          <a:lstStyle/>
          <a:p>
            <a:pPr marL="342900" marR="0" indent="-342900" defTabSz="914400">
              <a:lnSpc>
                <a:spcPct val="150000"/>
              </a:lnSpc>
              <a:buClrTx/>
              <a:buSzPct val="80000"/>
              <a:buFont typeface="Wingdings" panose="05000000000000000000" pitchFamily="2" charset="2"/>
              <a:buChar char="Ø"/>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机器学习的训练是用</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训练集</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和学习算法对决策模型</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参数估计</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的过程</a:t>
            </a:r>
            <a:endPar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Pct val="80000"/>
              <a:buFont typeface="Wingdings" panose="05000000000000000000" pitchFamily="2" charset="2"/>
              <a:buChar char="Ø"/>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机器学习的测试是用</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测试集</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（不同于训练集）测试决策模型性能的过程</a:t>
            </a:r>
            <a:endPar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Pct val="80000"/>
              <a:buFont typeface="Wingdings" panose="05000000000000000000" pitchFamily="2" charset="2"/>
              <a:buChar char="Ø"/>
              <a:defRPr/>
            </a:pP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训练性能和测试性能</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是不同的。训练性能与测试性能有联系，也有区别。通常，训练性能好，测试性能不一定好。反之亦然。</a:t>
            </a:r>
            <a:endPar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Pct val="80000"/>
              <a:buFont typeface="Wingdings" panose="05000000000000000000" pitchFamily="2" charset="2"/>
              <a:buChar char="Ø"/>
              <a:defRPr/>
            </a:pPr>
            <a:r>
              <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训练误差</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是学习算法追求的目标，而机器学习的</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最终目标</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是获得好的</a:t>
            </a:r>
            <a:r>
              <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测试误差。</a:t>
            </a:r>
            <a:endParaRPr kumimoji="0" lang="zh-CN" altLang="en-US" sz="2400" b="1" kern="1200" cap="none" spc="0" normalizeH="0" baseline="0" noProof="1">
              <a:ln w="10160">
                <a:solidFill>
                  <a:schemeClr val="accent5"/>
                </a:solidFill>
                <a:prstDash val="solid"/>
              </a:ln>
              <a:solidFill>
                <a:srgbClr val="00B05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学习</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性能评价</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矩形 5"/>
          <p:cNvSpPr/>
          <p:nvPr/>
        </p:nvSpPr>
        <p:spPr>
          <a:xfrm>
            <a:off x="282802" y="750119"/>
            <a:ext cx="5497506" cy="662554"/>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机器学习的训练性能与测试性能</a:t>
            </a:r>
            <a:endParaRPr kumimoji="0" lang="en-US" altLang="zh-CN" sz="2800" b="1" i="0" u="none" strike="noStrike" kern="1200" cap="none" spc="0" normalizeH="0" baseline="0" noProof="1">
              <a:ln w="10160">
                <a:solidFill>
                  <a:srgbClr val="B3C1DA"/>
                </a:solidFill>
                <a:prstDash val="solid"/>
              </a:ln>
              <a:solidFill>
                <a:srgbClr val="00B050"/>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圆角矩形标注 8"/>
          <p:cNvSpPr/>
          <p:nvPr/>
        </p:nvSpPr>
        <p:spPr>
          <a:xfrm>
            <a:off x="5997575" y="0"/>
            <a:ext cx="2482850" cy="1106488"/>
          </a:xfrm>
          <a:prstGeom prst="wedgeRoundRectCallout">
            <a:avLst>
              <a:gd name="adj1" fmla="val -126731"/>
              <a:gd name="adj2" fmla="val -3091"/>
              <a:gd name="adj3" fmla="val 16667"/>
            </a:avLst>
          </a:prstGeom>
          <a:solidFill>
            <a:schemeClr val="accent5">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性能评价都是基于测试集的</a:t>
            </a:r>
            <a:endPar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charRg st="0" end="13"/>
                                            </p:txEl>
                                          </p:spTgt>
                                        </p:tgtEl>
                                        <p:attrNameLst>
                                          <p:attrName>style.visibility</p:attrName>
                                        </p:attrNameLst>
                                      </p:cBhvr>
                                      <p:to>
                                        <p:strVal val="visible"/>
                                      </p:to>
                                    </p:set>
                                    <p:animEffect transition="in" filter="fade">
                                      <p:cBhvr>
                                        <p:cTn id="10" dur="2000"/>
                                        <p:tgtEl>
                                          <p:spTgt spid="9">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9523</Words>
  <Application>WPS 演示</Application>
  <PresentationFormat/>
  <Paragraphs>625</Paragraphs>
  <Slides>49</Slides>
  <Notes>9</Notes>
  <HiddenSlides>0</HiddenSlides>
  <MMClips>0</MMClips>
  <ScaleCrop>false</ScaleCrop>
  <HeadingPairs>
    <vt:vector size="8" baseType="variant">
      <vt:variant>
        <vt:lpstr>已用的字体</vt:lpstr>
      </vt:variant>
      <vt:variant>
        <vt:i4>11</vt:i4>
      </vt:variant>
      <vt:variant>
        <vt:lpstr>主题</vt:lpstr>
      </vt:variant>
      <vt:variant>
        <vt:i4>9</vt:i4>
      </vt:variant>
      <vt:variant>
        <vt:lpstr>嵌入 OLE 服务器</vt:lpstr>
      </vt:variant>
      <vt:variant>
        <vt:i4>16</vt:i4>
      </vt:variant>
      <vt:variant>
        <vt:lpstr>幻灯片标题</vt:lpstr>
      </vt:variant>
      <vt:variant>
        <vt:i4>49</vt:i4>
      </vt:variant>
    </vt:vector>
  </HeadingPairs>
  <TitlesOfParts>
    <vt:vector size="85" baseType="lpstr">
      <vt:lpstr>Arial</vt:lpstr>
      <vt:lpstr>宋体</vt:lpstr>
      <vt:lpstr>Wingdings</vt:lpstr>
      <vt:lpstr>Calibri</vt:lpstr>
      <vt:lpstr>Calibri Light</vt:lpstr>
      <vt:lpstr>微软雅黑</vt:lpstr>
      <vt:lpstr>楷体</vt:lpstr>
      <vt:lpstr>Wingdings</vt:lpstr>
      <vt:lpstr>Arial Unicode MS</vt:lpstr>
      <vt:lpstr>Times New Roman</vt:lpstr>
      <vt:lpstr>Symbol</vt:lpstr>
      <vt:lpstr>Office 主题</vt:lpstr>
      <vt:lpstr>5_Office 主题​​</vt:lpstr>
      <vt:lpstr>1_Office 主题​​</vt:lpstr>
      <vt:lpstr>2_Office 主题​​</vt:lpstr>
      <vt:lpstr>4_Office 主题​​</vt:lpstr>
      <vt:lpstr>6_Office 主题​​</vt:lpstr>
      <vt:lpstr>7_Office 主题​​</vt:lpstr>
      <vt:lpstr>3_Office 主题​​</vt:lpstr>
      <vt:lpstr>8_Office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SCNU</dc:creator>
  <cp:lastModifiedBy>静待花开</cp:lastModifiedBy>
  <cp:revision>871</cp:revision>
  <dcterms:created xsi:type="dcterms:W3CDTF">2017-09-04T08:36:00Z</dcterms:created>
  <dcterms:modified xsi:type="dcterms:W3CDTF">2021-04-23T11:45:27Z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0C32A81D40FE48EA8AD49DC3285EBC12</vt:lpwstr>
  </property>
</Properties>
</file>