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 id="2147483683" r:id="rId5"/>
    <p:sldMasterId id="2147483695" r:id="rId6"/>
    <p:sldMasterId id="2147483707" r:id="rId7"/>
    <p:sldMasterId id="2147483719" r:id="rId8"/>
    <p:sldMasterId id="2147483731" r:id="rId9"/>
  </p:sldMasterIdLst>
  <p:notesMasterIdLst>
    <p:notesMasterId r:id="rId14"/>
  </p:notesMasterIdLst>
  <p:sldIdLst>
    <p:sldId id="1861" r:id="rId10"/>
    <p:sldId id="2094" r:id="rId11"/>
    <p:sldId id="2208" r:id="rId12"/>
    <p:sldId id="1558" r:id="rId13"/>
    <p:sldId id="2093" r:id="rId15"/>
    <p:sldId id="2155" r:id="rId16"/>
    <p:sldId id="1939" r:id="rId17"/>
    <p:sldId id="1940" r:id="rId18"/>
    <p:sldId id="2037" r:id="rId19"/>
    <p:sldId id="1942" r:id="rId20"/>
    <p:sldId id="2264" r:id="rId21"/>
    <p:sldId id="2265" r:id="rId22"/>
    <p:sldId id="2266" r:id="rId23"/>
    <p:sldId id="2278" r:id="rId24"/>
    <p:sldId id="2279" r:id="rId25"/>
    <p:sldId id="2277" r:id="rId26"/>
    <p:sldId id="2336" r:id="rId27"/>
    <p:sldId id="2268" r:id="rId28"/>
    <p:sldId id="2269" r:id="rId29"/>
    <p:sldId id="2270" r:id="rId30"/>
    <p:sldId id="2285" r:id="rId31"/>
    <p:sldId id="2271" r:id="rId32"/>
    <p:sldId id="2335" r:id="rId33"/>
    <p:sldId id="2337" r:id="rId34"/>
    <p:sldId id="2359" r:id="rId35"/>
    <p:sldId id="2338" r:id="rId36"/>
    <p:sldId id="2339" r:id="rId37"/>
    <p:sldId id="2340" r:id="rId38"/>
    <p:sldId id="2342" r:id="rId39"/>
    <p:sldId id="2343" r:id="rId40"/>
    <p:sldId id="2344" r:id="rId41"/>
    <p:sldId id="2345" r:id="rId42"/>
    <p:sldId id="2346" r:id="rId43"/>
    <p:sldId id="2347" r:id="rId44"/>
    <p:sldId id="2348" r:id="rId45"/>
    <p:sldId id="2349" r:id="rId46"/>
    <p:sldId id="2350" r:id="rId47"/>
    <p:sldId id="2351" r:id="rId48"/>
    <p:sldId id="2353" r:id="rId49"/>
    <p:sldId id="2355" r:id="rId50"/>
    <p:sldId id="2357" r:id="rId51"/>
    <p:sldId id="2358" r:id="rId52"/>
    <p:sldId id="2361" r:id="rId53"/>
    <p:sldId id="2386" r:id="rId54"/>
    <p:sldId id="2387" r:id="rId55"/>
    <p:sldId id="2388" r:id="rId56"/>
    <p:sldId id="2389" r:id="rId57"/>
    <p:sldId id="2390" r:id="rId58"/>
    <p:sldId id="2391" r:id="rId59"/>
    <p:sldId id="2392" r:id="rId60"/>
    <p:sldId id="2393" r:id="rId61"/>
    <p:sldId id="2397" r:id="rId62"/>
    <p:sldId id="2394" r:id="rId63"/>
    <p:sldId id="2395" r:id="rId64"/>
    <p:sldId id="2396" r:id="rId65"/>
    <p:sldId id="2360" r:id="rId66"/>
    <p:sldId id="2272" r:id="rId67"/>
    <p:sldId id="2273" r:id="rId68"/>
    <p:sldId id="2274" r:id="rId69"/>
    <p:sldId id="2362" r:id="rId70"/>
    <p:sldId id="2281" r:id="rId71"/>
    <p:sldId id="2282" r:id="rId72"/>
    <p:sldId id="2283" r:id="rId73"/>
  </p:sldIdLst>
  <p:sldSz cx="9144000" cy="6858000" type="screen4x3"/>
  <p:notesSz cx="7104380" cy="1023493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F2DA8"/>
    <a:srgbClr val="E7E7FF"/>
    <a:srgbClr val="444444"/>
    <a:srgbClr val="000099"/>
    <a:srgbClr val="660033"/>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p:restoredTop sz="94660"/>
  </p:normalViewPr>
  <p:slideViewPr>
    <p:cSldViewPr snapToGrid="0" showGuides="1">
      <p:cViewPr varScale="1">
        <p:scale>
          <a:sx n="71" d="100"/>
          <a:sy n="71" d="100"/>
        </p:scale>
        <p:origin x="-348" y="-150"/>
      </p:cViewPr>
      <p:guideLst>
        <p:guide orient="horz" pos="2154"/>
        <p:guide pos="2784"/>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63.xml"/><Relationship Id="rId72" Type="http://schemas.openxmlformats.org/officeDocument/2006/relationships/slide" Target="slides/slide62.xml"/><Relationship Id="rId71" Type="http://schemas.openxmlformats.org/officeDocument/2006/relationships/slide" Target="slides/slide61.xml"/><Relationship Id="rId70" Type="http://schemas.openxmlformats.org/officeDocument/2006/relationships/slide" Target="slides/slide60.xml"/><Relationship Id="rId7" Type="http://schemas.openxmlformats.org/officeDocument/2006/relationships/slideMaster" Target="slideMasters/slideMaster6.xml"/><Relationship Id="rId69" Type="http://schemas.openxmlformats.org/officeDocument/2006/relationships/slide" Target="slides/slide59.xml"/><Relationship Id="rId68" Type="http://schemas.openxmlformats.org/officeDocument/2006/relationships/slide" Target="slides/slide58.xml"/><Relationship Id="rId67" Type="http://schemas.openxmlformats.org/officeDocument/2006/relationships/slide" Target="slides/slide57.xml"/><Relationship Id="rId66" Type="http://schemas.openxmlformats.org/officeDocument/2006/relationships/slide" Target="slides/slide56.xml"/><Relationship Id="rId65" Type="http://schemas.openxmlformats.org/officeDocument/2006/relationships/slide" Target="slides/slide55.xml"/><Relationship Id="rId64" Type="http://schemas.openxmlformats.org/officeDocument/2006/relationships/slide" Target="slides/slide54.xml"/><Relationship Id="rId63" Type="http://schemas.openxmlformats.org/officeDocument/2006/relationships/slide" Target="slides/slide53.xml"/><Relationship Id="rId62" Type="http://schemas.openxmlformats.org/officeDocument/2006/relationships/slide" Target="slides/slide52.xml"/><Relationship Id="rId61" Type="http://schemas.openxmlformats.org/officeDocument/2006/relationships/slide" Target="slides/slide51.xml"/><Relationship Id="rId60" Type="http://schemas.openxmlformats.org/officeDocument/2006/relationships/slide" Target="slides/slide50.xml"/><Relationship Id="rId6" Type="http://schemas.openxmlformats.org/officeDocument/2006/relationships/slideMaster" Target="slideMasters/slideMaster5.xml"/><Relationship Id="rId59" Type="http://schemas.openxmlformats.org/officeDocument/2006/relationships/slide" Target="slides/slide49.xml"/><Relationship Id="rId58" Type="http://schemas.openxmlformats.org/officeDocument/2006/relationships/slide" Target="slides/slide48.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notesMaster" Target="notesMasters/notesMaster1.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20.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noProof="1" smtClean="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9220" name="幻灯片图像占位符 3"/>
          <p:cNvSpPr>
            <a:spLocks noGrp="1" noRot="1" noChangeAspect="1"/>
          </p:cNvSpPr>
          <p:nvPr>
            <p:ph type="sldImg"/>
          </p:nvPr>
        </p:nvSpPr>
        <p:spPr>
          <a:xfrm>
            <a:off x="481013" y="1279525"/>
            <a:ext cx="6142037" cy="3454400"/>
          </a:xfrm>
          <a:prstGeom prst="rect">
            <a:avLst/>
          </a:prstGeom>
          <a:noFill/>
          <a:ln w="12700" cap="flat" cmpd="sng">
            <a:solidFill>
              <a:srgbClr val="000000"/>
            </a:solidFill>
            <a:prstDash val="solid"/>
            <a:round/>
            <a:headEnd type="none" w="med" len="med"/>
            <a:tailEnd type="none" w="med" len="med"/>
          </a:ln>
        </p:spPr>
      </p:sp>
      <p:sp>
        <p:nvSpPr>
          <p:cNvPr id="13317" name="备注占位符 4"/>
          <p:cNvSpPr>
            <a:spLocks noGrp="1" noChangeArrowheads="1"/>
          </p:cNvSpPr>
          <p:nvPr>
            <p:ph type="body" sz="quarter" idx="4294967295"/>
          </p:nvPr>
        </p:nvSpPr>
        <p:spPr bwMode="auto">
          <a:xfrm>
            <a:off x="711200" y="4926013"/>
            <a:ext cx="568325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4024313" y="9721850"/>
            <a:ext cx="3078163" cy="512763"/>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TextEdit="1"/>
          </p:cNvSpPr>
          <p:nvPr>
            <p:ph type="sldImg"/>
          </p:nvPr>
        </p:nvSpPr>
        <p:spPr>
          <a:xfrm>
            <a:off x="1249363" y="1279525"/>
            <a:ext cx="4605337" cy="3454400"/>
          </a:xfrm>
          <a:ln>
            <a:miter/>
          </a:ln>
        </p:spPr>
      </p:sp>
      <p:sp>
        <p:nvSpPr>
          <p:cNvPr id="14338"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p:cNvSpPr>
          <p:nvPr>
            <p:ph type="sldImg"/>
          </p:nvPr>
        </p:nvSpPr>
        <p:spPr/>
      </p:sp>
      <p:sp>
        <p:nvSpPr>
          <p:cNvPr id="25602" name="文本占位符 2"/>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p:cNvSpPr>
          <p:nvPr>
            <p:ph type="sldImg"/>
          </p:nvPr>
        </p:nvSpPr>
        <p:spPr/>
      </p:sp>
      <p:sp>
        <p:nvSpPr>
          <p:cNvPr id="27650" name="文本占位符 2"/>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noRot="1"/>
          </p:cNvSpPr>
          <p:nvPr>
            <p:ph type="sldImg"/>
          </p:nvPr>
        </p:nvSpPr>
        <p:spPr/>
      </p:sp>
      <p:sp>
        <p:nvSpPr>
          <p:cNvPr id="40962" name="文本占位符 2"/>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p:cNvSpPr>
          <p:nvPr>
            <p:ph type="sldImg"/>
          </p:nvPr>
        </p:nvSpPr>
        <p:spPr/>
      </p:sp>
      <p:sp>
        <p:nvSpPr>
          <p:cNvPr id="43010" name="文本占位符 2"/>
          <p:cNvSpPr/>
          <p:nvPr>
            <p:ph type="body"/>
          </p:nvPr>
        </p:nvSpPr>
        <p:spPr/>
        <p:txBody>
          <a:bodyPr wrap="square" lIns="91440" tIns="45720" rIns="91440" bIns="45720" anchor="t" anchorCtr="0"/>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4" Type="http://schemas.openxmlformats.org/officeDocument/2006/relationships/theme" Target="../theme/theme3.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4" Type="http://schemas.openxmlformats.org/officeDocument/2006/relationships/theme" Target="../theme/theme4.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2.xml"/><Relationship Id="rId8" Type="http://schemas.openxmlformats.org/officeDocument/2006/relationships/slideLayout" Target="../slideLayouts/slideLayout51.xml"/><Relationship Id="rId7" Type="http://schemas.openxmlformats.org/officeDocument/2006/relationships/slideLayout" Target="../slideLayouts/slideLayout50.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 Id="rId3" Type="http://schemas.openxmlformats.org/officeDocument/2006/relationships/slideLayout" Target="../slideLayouts/slideLayout46.xml"/><Relationship Id="rId2" Type="http://schemas.openxmlformats.org/officeDocument/2006/relationships/slideLayout" Target="../slideLayouts/slideLayout45.xml"/><Relationship Id="rId14" Type="http://schemas.openxmlformats.org/officeDocument/2006/relationships/theme" Target="../theme/theme5.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54.xml"/><Relationship Id="rId10" Type="http://schemas.openxmlformats.org/officeDocument/2006/relationships/slideLayout" Target="../slideLayouts/slideLayout53.xml"/><Relationship Id="rId1"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3.xml"/><Relationship Id="rId8" Type="http://schemas.openxmlformats.org/officeDocument/2006/relationships/slideLayout" Target="../slideLayouts/slideLayout62.xml"/><Relationship Id="rId7" Type="http://schemas.openxmlformats.org/officeDocument/2006/relationships/slideLayout" Target="../slideLayouts/slideLayout61.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 Id="rId3" Type="http://schemas.openxmlformats.org/officeDocument/2006/relationships/slideLayout" Target="../slideLayouts/slideLayout57.xml"/><Relationship Id="rId2" Type="http://schemas.openxmlformats.org/officeDocument/2006/relationships/slideLayout" Target="../slideLayouts/slideLayout56.xml"/><Relationship Id="rId14" Type="http://schemas.openxmlformats.org/officeDocument/2006/relationships/theme" Target="../theme/theme6.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65.xml"/><Relationship Id="rId10" Type="http://schemas.openxmlformats.org/officeDocument/2006/relationships/slideLayout" Target="../slideLayouts/slideLayout64.xml"/><Relationship Id="rId1" Type="http://schemas.openxmlformats.org/officeDocument/2006/relationships/slideLayout" Target="../slideLayouts/slideLayout55.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4" Type="http://schemas.openxmlformats.org/officeDocument/2006/relationships/theme" Target="../theme/theme7.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5.xml"/><Relationship Id="rId8" Type="http://schemas.openxmlformats.org/officeDocument/2006/relationships/slideLayout" Target="../slideLayouts/slideLayout84.xml"/><Relationship Id="rId7" Type="http://schemas.openxmlformats.org/officeDocument/2006/relationships/slideLayout" Target="../slideLayouts/slideLayout83.xml"/><Relationship Id="rId6" Type="http://schemas.openxmlformats.org/officeDocument/2006/relationships/slideLayout" Target="../slideLayouts/slideLayout82.xml"/><Relationship Id="rId5" Type="http://schemas.openxmlformats.org/officeDocument/2006/relationships/slideLayout" Target="../slideLayouts/slideLayout81.xml"/><Relationship Id="rId4" Type="http://schemas.openxmlformats.org/officeDocument/2006/relationships/slideLayout" Target="../slideLayouts/slideLayout80.xml"/><Relationship Id="rId3" Type="http://schemas.openxmlformats.org/officeDocument/2006/relationships/slideLayout" Target="../slideLayouts/slideLayout79.xml"/><Relationship Id="rId2" Type="http://schemas.openxmlformats.org/officeDocument/2006/relationships/slideLayout" Target="../slideLayouts/slideLayout78.xml"/><Relationship Id="rId14" Type="http://schemas.openxmlformats.org/officeDocument/2006/relationships/theme" Target="../theme/theme8.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87.xml"/><Relationship Id="rId10" Type="http://schemas.openxmlformats.org/officeDocument/2006/relationships/slideLayout" Target="../slideLayouts/slideLayout86.xml"/><Relationship Id="rId1"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8650" y="1825625"/>
            <a:ext cx="7886700" cy="4351338"/>
          </a:xfrm>
          <a:prstGeom prst="rect">
            <a:avLst/>
          </a:prstGeom>
          <a:noFill/>
          <a:ln w="9525">
            <a:noFill/>
          </a:ln>
        </p:spPr>
        <p:txBody>
          <a:bodyPr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dirty="0">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dirty="0">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2055"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2056"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dirty="0">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dirty="0">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3079"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3080"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099"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dirty="0">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dirty="0">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4103"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4104"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5123"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dirty="0">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dirty="0">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5127"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5128"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6147"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dirty="0">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dirty="0">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6151"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6152"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17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7171"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dirty="0">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dirty="0">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7175"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7176"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8194"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8195"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dirty="0">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dirty="0">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8199"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8200"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3.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3.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83.x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7.wmf"/><Relationship Id="rId7" Type="http://schemas.openxmlformats.org/officeDocument/2006/relationships/oleObject" Target="../embeddings/oleObject7.bin"/><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image" Target="../media/image15.wmf"/><Relationship Id="rId3" Type="http://schemas.openxmlformats.org/officeDocument/2006/relationships/oleObject" Target="../embeddings/oleObject5.bin"/><Relationship Id="rId2" Type="http://schemas.openxmlformats.org/officeDocument/2006/relationships/image" Target="../media/image14.wmf"/><Relationship Id="rId16" Type="http://schemas.openxmlformats.org/officeDocument/2006/relationships/vmlDrawing" Target="../drawings/vmlDrawing2.vml"/><Relationship Id="rId15" Type="http://schemas.openxmlformats.org/officeDocument/2006/relationships/slideLayout" Target="../slideLayouts/slideLayout83.xml"/><Relationship Id="rId14" Type="http://schemas.openxmlformats.org/officeDocument/2006/relationships/image" Target="../media/image20.wmf"/><Relationship Id="rId13" Type="http://schemas.openxmlformats.org/officeDocument/2006/relationships/oleObject" Target="../embeddings/oleObject10.bin"/><Relationship Id="rId12" Type="http://schemas.openxmlformats.org/officeDocument/2006/relationships/image" Target="../media/image19.wmf"/><Relationship Id="rId11" Type="http://schemas.openxmlformats.org/officeDocument/2006/relationships/oleObject" Target="../embeddings/oleObject9.bin"/><Relationship Id="rId10" Type="http://schemas.openxmlformats.org/officeDocument/2006/relationships/image" Target="../media/image18.wmf"/><Relationship Id="rId1"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83.xml"/><Relationship Id="rId8" Type="http://schemas.openxmlformats.org/officeDocument/2006/relationships/image" Target="../media/image24.wmf"/><Relationship Id="rId7" Type="http://schemas.openxmlformats.org/officeDocument/2006/relationships/oleObject" Target="../embeddings/oleObject14.bin"/><Relationship Id="rId6" Type="http://schemas.openxmlformats.org/officeDocument/2006/relationships/image" Target="../media/image23.wmf"/><Relationship Id="rId5" Type="http://schemas.openxmlformats.org/officeDocument/2006/relationships/oleObject" Target="../embeddings/oleObject13.bin"/><Relationship Id="rId4" Type="http://schemas.openxmlformats.org/officeDocument/2006/relationships/image" Target="../media/image22.wmf"/><Relationship Id="rId3" Type="http://schemas.openxmlformats.org/officeDocument/2006/relationships/oleObject" Target="../embeddings/oleObject12.bin"/><Relationship Id="rId2" Type="http://schemas.openxmlformats.org/officeDocument/2006/relationships/image" Target="../media/image21.wmf"/><Relationship Id="rId10" Type="http://schemas.openxmlformats.org/officeDocument/2006/relationships/vmlDrawing" Target="../drawings/vmlDrawing3.vml"/><Relationship Id="rId1"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5.em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6.e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7.e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8.e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8.e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9.emf"/></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83.xml"/><Relationship Id="rId6" Type="http://schemas.openxmlformats.org/officeDocument/2006/relationships/image" Target="../media/image32.wmf"/><Relationship Id="rId5" Type="http://schemas.openxmlformats.org/officeDocument/2006/relationships/oleObject" Target="../embeddings/oleObject17.bin"/><Relationship Id="rId4" Type="http://schemas.openxmlformats.org/officeDocument/2006/relationships/image" Target="../media/image31.wmf"/><Relationship Id="rId3" Type="http://schemas.openxmlformats.org/officeDocument/2006/relationships/oleObject" Target="../embeddings/oleObject16.bin"/><Relationship Id="rId2" Type="http://schemas.openxmlformats.org/officeDocument/2006/relationships/image" Target="../media/image30.wmf"/><Relationship Id="rId1"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83.xml"/><Relationship Id="rId6" Type="http://schemas.openxmlformats.org/officeDocument/2006/relationships/image" Target="../media/image35.wmf"/><Relationship Id="rId5" Type="http://schemas.openxmlformats.org/officeDocument/2006/relationships/oleObject" Target="../embeddings/oleObject20.bin"/><Relationship Id="rId4" Type="http://schemas.openxmlformats.org/officeDocument/2006/relationships/image" Target="../media/image34.wmf"/><Relationship Id="rId3" Type="http://schemas.openxmlformats.org/officeDocument/2006/relationships/oleObject" Target="../embeddings/oleObject19.bin"/><Relationship Id="rId2" Type="http://schemas.openxmlformats.org/officeDocument/2006/relationships/image" Target="../media/image33.wmf"/><Relationship Id="rId1" Type="http://schemas.openxmlformats.org/officeDocument/2006/relationships/oleObject" Target="../embeddings/oleObject18.bin"/></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83.xml"/><Relationship Id="rId6" Type="http://schemas.openxmlformats.org/officeDocument/2006/relationships/image" Target="../media/image38.wmf"/><Relationship Id="rId5" Type="http://schemas.openxmlformats.org/officeDocument/2006/relationships/oleObject" Target="../embeddings/oleObject23.bin"/><Relationship Id="rId4" Type="http://schemas.openxmlformats.org/officeDocument/2006/relationships/image" Target="../media/image37.wmf"/><Relationship Id="rId3" Type="http://schemas.openxmlformats.org/officeDocument/2006/relationships/oleObject" Target="../embeddings/oleObject22.bin"/><Relationship Id="rId2" Type="http://schemas.openxmlformats.org/officeDocument/2006/relationships/image" Target="../media/image36.wmf"/><Relationship Id="rId1" Type="http://schemas.openxmlformats.org/officeDocument/2006/relationships/oleObject" Target="../embeddings/oleObject21.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83.xml"/><Relationship Id="rId4" Type="http://schemas.openxmlformats.org/officeDocument/2006/relationships/image" Target="../media/image40.wmf"/><Relationship Id="rId3" Type="http://schemas.openxmlformats.org/officeDocument/2006/relationships/oleObject" Target="../embeddings/oleObject25.bin"/><Relationship Id="rId2" Type="http://schemas.openxmlformats.org/officeDocument/2006/relationships/image" Target="../media/image39.wmf"/><Relationship Id="rId1" Type="http://schemas.openxmlformats.org/officeDocument/2006/relationships/oleObject" Target="../embeddings/oleObject24.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17.xml"/><Relationship Id="rId6" Type="http://schemas.openxmlformats.org/officeDocument/2006/relationships/image" Target="../media/image43.wmf"/><Relationship Id="rId5" Type="http://schemas.openxmlformats.org/officeDocument/2006/relationships/oleObject" Target="../embeddings/oleObject28.bin"/><Relationship Id="rId4" Type="http://schemas.openxmlformats.org/officeDocument/2006/relationships/image" Target="../media/image42.wmf"/><Relationship Id="rId3" Type="http://schemas.openxmlformats.org/officeDocument/2006/relationships/oleObject" Target="../embeddings/oleObject27.bin"/><Relationship Id="rId2" Type="http://schemas.openxmlformats.org/officeDocument/2006/relationships/image" Target="../media/image41.wmf"/><Relationship Id="rId1" Type="http://schemas.openxmlformats.org/officeDocument/2006/relationships/oleObject" Target="../embeddings/oleObject26.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7.xml"/><Relationship Id="rId2" Type="http://schemas.openxmlformats.org/officeDocument/2006/relationships/image" Target="../media/image44.wmf"/><Relationship Id="rId1" Type="http://schemas.openxmlformats.org/officeDocument/2006/relationships/oleObject" Target="../embeddings/oleObject29.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image" Target="../media/image58.png"/><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2.xml"/><Relationship Id="rId1" Type="http://schemas.openxmlformats.org/officeDocument/2006/relationships/image" Target="../media/image6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2.xml"/><Relationship Id="rId1" Type="http://schemas.openxmlformats.org/officeDocument/2006/relationships/image" Target="../media/image6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2.xml"/><Relationship Id="rId1" Type="http://schemas.openxmlformats.org/officeDocument/2006/relationships/image" Target="../media/image6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853432" y="-3"/>
            <a:ext cx="5953124" cy="645160"/>
          </a:xfrm>
          <a:prstGeom prst="rect">
            <a:avLst/>
          </a:prstGeom>
          <a:noFill/>
          <a:ln w="9525">
            <a:noFill/>
          </a:ln>
        </p:spPr>
        <p:txBody>
          <a:bodyPr wrap="square">
            <a:spAutoFit/>
            <a:scene3d>
              <a:camera prst="orthographicFront"/>
              <a:lightRig rig="threePt" dir="t"/>
            </a:scene3d>
          </a:bodyPr>
          <a:lstStyle/>
          <a:p>
            <a:pPr marR="0" defTabSz="914400">
              <a:buClrTx/>
              <a:buSzTx/>
              <a:defRPr/>
            </a:pPr>
            <a:r>
              <a:rPr kumimoji="0" lang="zh-CN" altLang="zh-CN" sz="3600" b="1" kern="120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再论机器学习</a:t>
            </a:r>
            <a:endParaRPr kumimoji="0" lang="zh-CN" altLang="zh-CN" sz="3600" b="1" kern="120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2" name="文本框 1"/>
          <p:cNvSpPr txBox="1"/>
          <p:nvPr/>
        </p:nvSpPr>
        <p:spPr>
          <a:xfrm>
            <a:off x="1244595" y="1219830"/>
            <a:ext cx="1683385" cy="460375"/>
          </a:xfrm>
          <a:prstGeom prst="rect">
            <a:avLst/>
          </a:prstGeom>
          <a:noFill/>
          <a:ln w="28575" cmpd="sng">
            <a:solidFill>
              <a:schemeClr val="accent1">
                <a:shade val="50000"/>
              </a:schemeClr>
            </a:solidFill>
            <a:prstDash val="solid"/>
          </a:ln>
        </p:spPr>
        <p:txBody>
          <a:bodyPr wrap="square" rtlCol="0">
            <a:spAutoFit/>
            <a:scene3d>
              <a:camera prst="orthographicFront"/>
              <a:lightRig rig="threePt" dir="t"/>
            </a:scene3d>
          </a:bodyPr>
          <a:p>
            <a:pPr algn="ctr"/>
            <a:r>
              <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样本数据</a:t>
            </a:r>
            <a:endPar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3666490" y="1219830"/>
            <a:ext cx="1537335" cy="460375"/>
          </a:xfrm>
          <a:prstGeom prst="rect">
            <a:avLst/>
          </a:prstGeom>
          <a:noFill/>
          <a:ln w="28575" cmpd="sng">
            <a:solidFill>
              <a:schemeClr val="accent1">
                <a:shade val="50000"/>
              </a:schemeClr>
            </a:solidFill>
            <a:prstDash val="solid"/>
          </a:ln>
        </p:spPr>
        <p:txBody>
          <a:bodyPr wrap="square" rtlCol="0">
            <a:spAutoFit/>
            <a:scene3d>
              <a:camera prst="orthographicFront"/>
              <a:lightRig rig="threePt" dir="t"/>
            </a:scene3d>
          </a:bodyPr>
          <a:p>
            <a:pPr algn="ctr"/>
            <a:r>
              <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建模</a:t>
            </a:r>
            <a:endPar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5942965" y="1211580"/>
            <a:ext cx="2017395" cy="460375"/>
          </a:xfrm>
          <a:prstGeom prst="rect">
            <a:avLst/>
          </a:prstGeom>
          <a:noFill/>
          <a:ln w="28575" cmpd="sng">
            <a:solidFill>
              <a:schemeClr val="accent1">
                <a:shade val="50000"/>
              </a:schemeClr>
            </a:solidFill>
            <a:prstDash val="solid"/>
          </a:ln>
        </p:spPr>
        <p:txBody>
          <a:bodyPr wrap="square" rtlCol="0">
            <a:spAutoFit/>
            <a:scene3d>
              <a:camera prst="orthographicFront"/>
              <a:lightRig rig="threePt" dir="t"/>
            </a:scene3d>
          </a:bodyPr>
          <a:p>
            <a:pPr algn="ctr"/>
            <a:r>
              <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计算机实现</a:t>
            </a:r>
            <a:endPar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5" name="下箭头 4"/>
          <p:cNvSpPr/>
          <p:nvPr/>
        </p:nvSpPr>
        <p:spPr>
          <a:xfrm>
            <a:off x="1897063" y="1679575"/>
            <a:ext cx="163513" cy="515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 name="下箭头 5"/>
          <p:cNvSpPr/>
          <p:nvPr/>
        </p:nvSpPr>
        <p:spPr>
          <a:xfrm rot="16200000">
            <a:off x="3224213" y="1071563"/>
            <a:ext cx="146050" cy="739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2400" strike="noStrike" noProof="1">
              <a:solidFill>
                <a:srgbClr val="00B050"/>
              </a:solidFill>
              <a:latin typeface="微软雅黑" panose="020B0503020204020204" pitchFamily="34" charset="-122"/>
              <a:ea typeface="微软雅黑" panose="020B0503020204020204" pitchFamily="34" charset="-122"/>
            </a:endParaRPr>
          </a:p>
        </p:txBody>
      </p:sp>
      <p:sp>
        <p:nvSpPr>
          <p:cNvPr id="7" name="下箭头 6"/>
          <p:cNvSpPr/>
          <p:nvPr/>
        </p:nvSpPr>
        <p:spPr>
          <a:xfrm rot="16200000">
            <a:off x="5499894" y="1080294"/>
            <a:ext cx="146050" cy="738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2400" strike="noStrike" noProof="1">
              <a:solidFill>
                <a:srgbClr val="00B05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37285" y="2195825"/>
            <a:ext cx="1683385" cy="460375"/>
          </a:xfrm>
          <a:prstGeom prst="rect">
            <a:avLst/>
          </a:prstGeom>
          <a:noFill/>
          <a:ln w="28575" cmpd="sng">
            <a:noFill/>
            <a:prstDash val="solid"/>
          </a:ln>
        </p:spPr>
        <p:txBody>
          <a:bodyPr wrap="square" rtlCol="0">
            <a:spAutoFit/>
            <a:scene3d>
              <a:camera prst="orthographicFront"/>
              <a:lightRig rig="threePt" dir="t"/>
            </a:scene3d>
          </a:bodyPr>
          <a:p>
            <a:pPr algn="ctr"/>
            <a:r>
              <a:rPr lang="zh-CN" altLang="en-US" sz="24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rPr>
              <a:t>局部实例</a:t>
            </a:r>
            <a:endParaRPr lang="zh-CN" altLang="en-US" sz="24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93465" y="2195825"/>
            <a:ext cx="1683385" cy="460375"/>
          </a:xfrm>
          <a:prstGeom prst="rect">
            <a:avLst/>
          </a:prstGeom>
          <a:noFill/>
          <a:ln w="28575" cmpd="sng">
            <a:noFill/>
            <a:prstDash val="solid"/>
          </a:ln>
        </p:spPr>
        <p:txBody>
          <a:bodyPr wrap="square" rtlCol="0">
            <a:spAutoFit/>
            <a:scene3d>
              <a:camera prst="orthographicFront"/>
              <a:lightRig rig="threePt" dir="t"/>
            </a:scene3d>
          </a:bodyPr>
          <a:p>
            <a:pPr algn="ctr"/>
            <a:r>
              <a:rPr lang="zh-CN" altLang="en-US" sz="24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rPr>
              <a:t>全局共性</a:t>
            </a:r>
            <a:endParaRPr lang="zh-CN" altLang="en-US" sz="24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endParaRPr>
          </a:p>
        </p:txBody>
      </p:sp>
      <p:sp>
        <p:nvSpPr>
          <p:cNvPr id="10" name="下箭头 9"/>
          <p:cNvSpPr/>
          <p:nvPr/>
        </p:nvSpPr>
        <p:spPr>
          <a:xfrm>
            <a:off x="4352925" y="1671638"/>
            <a:ext cx="163513" cy="515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文本框 10"/>
          <p:cNvSpPr txBox="1"/>
          <p:nvPr/>
        </p:nvSpPr>
        <p:spPr>
          <a:xfrm>
            <a:off x="6109969" y="2195825"/>
            <a:ext cx="1683381" cy="460375"/>
          </a:xfrm>
          <a:prstGeom prst="rect">
            <a:avLst/>
          </a:prstGeom>
          <a:noFill/>
          <a:ln w="28575" cmpd="sng">
            <a:noFill/>
            <a:prstDash val="solid"/>
          </a:ln>
        </p:spPr>
        <p:txBody>
          <a:bodyPr wrap="square" rtlCol="0">
            <a:spAutoFit/>
            <a:scene3d>
              <a:camera prst="orthographicFront"/>
              <a:lightRig rig="threePt" dir="t"/>
            </a:scene3d>
          </a:bodyPr>
          <a:p>
            <a:pPr algn="ctr"/>
            <a:r>
              <a:rPr lang="zh-CN" altLang="en-US" sz="24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rPr>
              <a:t>程序设计</a:t>
            </a:r>
            <a:endParaRPr lang="zh-CN" altLang="en-US" sz="24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endParaRPr>
          </a:p>
        </p:txBody>
      </p:sp>
      <p:sp>
        <p:nvSpPr>
          <p:cNvPr id="12" name="下箭头 11"/>
          <p:cNvSpPr/>
          <p:nvPr/>
        </p:nvSpPr>
        <p:spPr>
          <a:xfrm>
            <a:off x="6870700" y="1671638"/>
            <a:ext cx="161925" cy="515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3" name="文本框 12"/>
          <p:cNvSpPr txBox="1"/>
          <p:nvPr/>
        </p:nvSpPr>
        <p:spPr>
          <a:xfrm>
            <a:off x="2242815" y="3293745"/>
            <a:ext cx="1785620" cy="460375"/>
          </a:xfrm>
          <a:prstGeom prst="rect">
            <a:avLst/>
          </a:prstGeom>
          <a:noFill/>
          <a:ln w="28575" cmpd="sng">
            <a:solidFill>
              <a:schemeClr val="accent1">
                <a:shade val="50000"/>
              </a:schemeClr>
            </a:solidFill>
            <a:prstDash val="solid"/>
          </a:ln>
        </p:spPr>
        <p:txBody>
          <a:bodyPr wrap="square" rtlCol="0">
            <a:spAutoFit/>
            <a:scene3d>
              <a:camera prst="orthographicFront"/>
              <a:lightRig rig="threePt" dir="t"/>
            </a:scene3d>
          </a:bodyPr>
          <a:p>
            <a:pPr algn="ctr">
              <a:buClrTx/>
              <a:buSzTx/>
            </a:pPr>
            <a:r>
              <a:rPr lang="en-US" altLang="zh-CN" sz="2400" b="1"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a:t>
            </a:r>
            <a:r>
              <a:rPr lang="zh-CN" altLang="en-US" sz="2400" b="1"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以偏概全</a:t>
            </a:r>
            <a:r>
              <a:rPr lang="en-US" altLang="zh-CN" sz="2400" b="1"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a:t>
            </a:r>
            <a:endParaRPr lang="en-US" altLang="zh-CN" sz="2400" b="1"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2293619" y="4290694"/>
            <a:ext cx="1683381" cy="460375"/>
          </a:xfrm>
          <a:prstGeom prst="rect">
            <a:avLst/>
          </a:prstGeom>
          <a:noFill/>
          <a:ln w="28575" cmpd="sng">
            <a:noFill/>
            <a:prstDash val="solid"/>
          </a:ln>
        </p:spPr>
        <p:txBody>
          <a:bodyPr wrap="square" rtlCol="0">
            <a:spAutoFit/>
            <a:scene3d>
              <a:camera prst="orthographicFront"/>
              <a:lightRig rig="threePt" dir="t"/>
            </a:scene3d>
          </a:bodyPr>
          <a:p>
            <a:pPr algn="ctr"/>
            <a:r>
              <a:rPr lang="en-US" altLang="zh-CN" sz="2400" b="1" noProof="1">
                <a:ln w="9525">
                  <a:solidFill>
                    <a:schemeClr val="bg1"/>
                  </a:solidFill>
                  <a:prstDash val="solid"/>
                </a:ln>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rPr>
              <a:t>“</a:t>
            </a:r>
            <a:r>
              <a:rPr lang="zh-CN" altLang="en-US" sz="2400" b="1" noProof="1">
                <a:ln w="9525">
                  <a:solidFill>
                    <a:schemeClr val="bg1"/>
                  </a:solidFill>
                  <a:prstDash val="solid"/>
                </a:ln>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rPr>
              <a:t>过拟合</a:t>
            </a:r>
            <a:r>
              <a:rPr lang="en-US" altLang="zh-CN" sz="2400" b="1" noProof="1">
                <a:ln w="9525">
                  <a:solidFill>
                    <a:schemeClr val="bg1"/>
                  </a:solidFill>
                  <a:prstDash val="solid"/>
                </a:ln>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rPr>
              <a:t>”</a:t>
            </a:r>
            <a:endParaRPr lang="en-US" altLang="zh-CN" sz="2400" b="1" noProof="1">
              <a:ln w="9525">
                <a:solidFill>
                  <a:schemeClr val="bg1"/>
                </a:solidFill>
                <a:prstDash val="solid"/>
              </a:ln>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p:txBody>
      </p:sp>
      <p:sp>
        <p:nvSpPr>
          <p:cNvPr id="15" name="下箭头 14"/>
          <p:cNvSpPr/>
          <p:nvPr/>
        </p:nvSpPr>
        <p:spPr>
          <a:xfrm>
            <a:off x="3054350" y="3767138"/>
            <a:ext cx="161925" cy="515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6" name="文本框 15"/>
          <p:cNvSpPr txBox="1"/>
          <p:nvPr/>
        </p:nvSpPr>
        <p:spPr>
          <a:xfrm>
            <a:off x="2191385" y="5266690"/>
            <a:ext cx="1785620" cy="829945"/>
          </a:xfrm>
          <a:prstGeom prst="rect">
            <a:avLst/>
          </a:prstGeom>
          <a:noFill/>
          <a:ln w="28575" cmpd="sng">
            <a:solidFill>
              <a:schemeClr val="accent1">
                <a:shade val="50000"/>
              </a:schemeClr>
            </a:solidFill>
            <a:prstDash val="solid"/>
          </a:ln>
        </p:spPr>
        <p:txBody>
          <a:bodyPr wrap="square" rtlCol="0">
            <a:spAutoFit/>
            <a:scene3d>
              <a:camera prst="orthographicFront"/>
              <a:lightRig rig="threePt" dir="t"/>
            </a:scene3d>
          </a:bodyPr>
          <a:p>
            <a:pPr algn="ctr">
              <a:buClrTx/>
              <a:buSzTx/>
            </a:pPr>
            <a:r>
              <a:rPr lang="zh-CN" altLang="en-US" sz="24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mn-ea"/>
              </a:rPr>
              <a:t>偏差与方差分析</a:t>
            </a:r>
            <a:endParaRPr lang="zh-CN" altLang="en-US" sz="24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sym typeface="+mn-ea"/>
            </a:endParaRPr>
          </a:p>
        </p:txBody>
      </p:sp>
      <p:sp>
        <p:nvSpPr>
          <p:cNvPr id="17" name="下箭头 16"/>
          <p:cNvSpPr/>
          <p:nvPr/>
        </p:nvSpPr>
        <p:spPr>
          <a:xfrm rot="10800000">
            <a:off x="3052763" y="4751388"/>
            <a:ext cx="163513" cy="515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8" name="文本框 17"/>
          <p:cNvSpPr txBox="1"/>
          <p:nvPr/>
        </p:nvSpPr>
        <p:spPr>
          <a:xfrm>
            <a:off x="4698365" y="5451470"/>
            <a:ext cx="2043430" cy="460375"/>
          </a:xfrm>
          <a:prstGeom prst="rect">
            <a:avLst/>
          </a:prstGeom>
          <a:noFill/>
          <a:ln w="28575" cmpd="sng">
            <a:solidFill>
              <a:schemeClr val="accent1">
                <a:shade val="50000"/>
              </a:schemeClr>
            </a:solidFill>
            <a:prstDash val="solid"/>
          </a:ln>
        </p:spPr>
        <p:txBody>
          <a:bodyPr wrap="square" rtlCol="0">
            <a:spAutoFit/>
            <a:scene3d>
              <a:camera prst="orthographicFront"/>
              <a:lightRig rig="threePt" dir="t"/>
            </a:scene3d>
          </a:bodyPr>
          <a:p>
            <a:pPr algn="ctr">
              <a:buClrTx/>
              <a:buSzTx/>
            </a:pPr>
            <a:r>
              <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统计学习理论</a:t>
            </a:r>
            <a:endPar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19" name="下箭头 18"/>
          <p:cNvSpPr/>
          <p:nvPr/>
        </p:nvSpPr>
        <p:spPr>
          <a:xfrm rot="5400000">
            <a:off x="4255294" y="5320506"/>
            <a:ext cx="163513" cy="720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0" name="左大括号 19"/>
          <p:cNvSpPr/>
          <p:nvPr/>
        </p:nvSpPr>
        <p:spPr>
          <a:xfrm rot="16200000">
            <a:off x="2939256" y="1669256"/>
            <a:ext cx="493713" cy="2466975"/>
          </a:xfrm>
          <a:prstGeom prst="leftBrace">
            <a:avLst>
              <a:gd name="adj1" fmla="val 8333"/>
              <a:gd name="adj2" fmla="val 50180"/>
            </a:avLst>
          </a:prstGeom>
          <a:ln w="38100"/>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3"/>
          <p:cNvSpPr>
            <a:spLocks noGrp="1" noRot="1"/>
          </p:cNvSpPr>
          <p:nvPr/>
        </p:nvSpPr>
        <p:spPr>
          <a:xfrm>
            <a:off x="460375" y="1470025"/>
            <a:ext cx="7953375" cy="4305300"/>
          </a:xfrm>
          <a:prstGeom prst="rect">
            <a:avLst/>
          </a:prstGeom>
          <a:noFill/>
          <a:ln w="9525">
            <a:noFill/>
          </a:ln>
        </p:spPr>
        <p:txBody>
          <a:bodyPr wrap="square" lIns="91440" tIns="45720" rIns="91440" bIns="45720" anchor="t" anchorCtr="0"/>
          <a:p>
            <a:pPr marL="342900" indent="-342900">
              <a:lnSpc>
                <a:spcPct val="150000"/>
              </a:lnSpc>
              <a:spcBef>
                <a:spcPct val="20000"/>
              </a:spcBef>
              <a:buClr>
                <a:schemeClr val="hlink"/>
              </a:buClr>
              <a:buSzPct val="70000"/>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rPr>
              <a:t>集成学习是</a:t>
            </a:r>
            <a:r>
              <a:rPr lang="zh-CN" altLang="en-US" sz="2000" b="1" dirty="0">
                <a:solidFill>
                  <a:schemeClr val="hlink"/>
                </a:solidFill>
                <a:latin typeface="微软雅黑" panose="020B0503020204020204" pitchFamily="34" charset="-122"/>
                <a:ea typeface="微软雅黑" panose="020B0503020204020204" pitchFamily="34" charset="-122"/>
              </a:rPr>
              <a:t>机器</a:t>
            </a:r>
            <a:r>
              <a:rPr lang="zh-CN" altLang="en-US" sz="2000" b="1" dirty="0">
                <a:solidFill>
                  <a:srgbClr val="0000FF"/>
                </a:solidFill>
                <a:latin typeface="微软雅黑" panose="020B0503020204020204" pitchFamily="34" charset="-122"/>
                <a:ea typeface="微软雅黑" panose="020B0503020204020204" pitchFamily="34" charset="-122"/>
              </a:rPr>
              <a:t>学习</a:t>
            </a:r>
            <a:r>
              <a:rPr lang="zh-CN" altLang="en-US" sz="2000" b="1" dirty="0">
                <a:solidFill>
                  <a:schemeClr val="hlink"/>
                </a:solidFill>
                <a:latin typeface="微软雅黑" panose="020B0503020204020204" pitchFamily="34" charset="-122"/>
                <a:ea typeface="微软雅黑" panose="020B0503020204020204" pitchFamily="34" charset="-122"/>
              </a:rPr>
              <a:t>中的一种新型技术</a:t>
            </a:r>
            <a:r>
              <a:rPr lang="zh-CN" altLang="en-US" sz="2000" b="1" dirty="0">
                <a:latin typeface="微软雅黑" panose="020B0503020204020204" pitchFamily="34" charset="-122"/>
                <a:ea typeface="微软雅黑" panose="020B0503020204020204" pitchFamily="34" charset="-122"/>
              </a:rPr>
              <a:t>，它主要训练多种学习器来解决同一问题。与传统的机器学习总是尝试从训练集中学习一个假设不同，集成学习是尝试构建一个一个假设集，并且将这个集合结合起来使用。组成集成学习的单个学习器经常被称为</a:t>
            </a:r>
            <a:r>
              <a:rPr lang="zh-CN" altLang="en-US" sz="2000" b="1" dirty="0">
                <a:solidFill>
                  <a:srgbClr val="FF33CC"/>
                </a:solidFill>
                <a:latin typeface="微软雅黑" panose="020B0503020204020204" pitchFamily="34" charset="-122"/>
                <a:ea typeface="微软雅黑" panose="020B0503020204020204" pitchFamily="34" charset="-122"/>
              </a:rPr>
              <a:t>基础学习器</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SzPct val="70000"/>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rPr>
              <a:t>最早的集成学习的研究是 </a:t>
            </a:r>
            <a:r>
              <a:rPr lang="en-US" altLang="zh-CN" sz="2000" b="1" dirty="0">
                <a:latin typeface="微软雅黑" panose="020B0503020204020204" pitchFamily="34" charset="-122"/>
                <a:ea typeface="微软雅黑" panose="020B0503020204020204" pitchFamily="34" charset="-122"/>
              </a:rPr>
              <a:t>Dasarathy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Sheela </a:t>
            </a:r>
            <a:r>
              <a:rPr lang="zh-CN" altLang="en-US" sz="2000" b="1" dirty="0">
                <a:latin typeface="微软雅黑" panose="020B0503020204020204" pitchFamily="34" charset="-122"/>
                <a:ea typeface="微软雅黑" panose="020B0503020204020204" pitchFamily="34" charset="-122"/>
              </a:rPr>
              <a:t>在 </a:t>
            </a:r>
            <a:r>
              <a:rPr lang="en-US" altLang="zh-CN" sz="2000" b="1" dirty="0">
                <a:latin typeface="微软雅黑" panose="020B0503020204020204" pitchFamily="34" charset="-122"/>
                <a:ea typeface="微软雅黑" panose="020B0503020204020204" pitchFamily="34" charset="-122"/>
              </a:rPr>
              <a:t>1979 </a:t>
            </a:r>
            <a:r>
              <a:rPr lang="zh-CN" altLang="en-US" sz="2000" b="1" dirty="0">
                <a:latin typeface="微软雅黑" panose="020B0503020204020204" pitchFamily="34" charset="-122"/>
                <a:ea typeface="微软雅黑" panose="020B0503020204020204" pitchFamily="34" charset="-122"/>
              </a:rPr>
              <a:t>年开始的，这项研究主要讨论了采用两个或更多的分类器对特征空间进行划分。在 </a:t>
            </a:r>
            <a:r>
              <a:rPr lang="en-US" altLang="zh-CN" sz="2000" b="1" dirty="0">
                <a:latin typeface="微软雅黑" panose="020B0503020204020204" pitchFamily="34" charset="-122"/>
                <a:ea typeface="微软雅黑" panose="020B0503020204020204" pitchFamily="34" charset="-122"/>
              </a:rPr>
              <a:t>1990 </a:t>
            </a:r>
            <a:r>
              <a:rPr lang="zh-CN" altLang="en-US" sz="2000" b="1" dirty="0">
                <a:latin typeface="微软雅黑" panose="020B0503020204020204" pitchFamily="34" charset="-122"/>
                <a:ea typeface="微软雅黑" panose="020B0503020204020204" pitchFamily="34" charset="-122"/>
              </a:rPr>
              <a:t>年</a:t>
            </a:r>
            <a:r>
              <a:rPr lang="en-US" altLang="zh-CN" sz="2000" b="1" dirty="0">
                <a:latin typeface="微软雅黑" panose="020B0503020204020204" pitchFamily="34" charset="-122"/>
                <a:ea typeface="微软雅黑" panose="020B0503020204020204" pitchFamily="34" charset="-122"/>
              </a:rPr>
              <a:t>Hansen</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Salamon </a:t>
            </a:r>
            <a:r>
              <a:rPr lang="zh-CN" altLang="en-US" sz="2000" b="1" dirty="0">
                <a:latin typeface="微软雅黑" panose="020B0503020204020204" pitchFamily="34" charset="-122"/>
                <a:ea typeface="微软雅黑" panose="020B0503020204020204" pitchFamily="34" charset="-122"/>
              </a:rPr>
              <a:t>展示了人工神经网络的</a:t>
            </a:r>
            <a:r>
              <a:rPr lang="zh-CN" altLang="en-US" sz="2000" b="1" dirty="0">
                <a:solidFill>
                  <a:schemeClr val="hlink"/>
                </a:solidFill>
                <a:latin typeface="微软雅黑" panose="020B0503020204020204" pitchFamily="34" charset="-122"/>
                <a:ea typeface="微软雅黑" panose="020B0503020204020204" pitchFamily="34" charset="-122"/>
              </a:rPr>
              <a:t>泛化性能能够被显著提高</a:t>
            </a:r>
            <a:r>
              <a:rPr lang="zh-CN" altLang="en-US" sz="2000" b="1" dirty="0">
                <a:latin typeface="微软雅黑" panose="020B0503020204020204" pitchFamily="34" charset="-122"/>
                <a:ea typeface="微软雅黑" panose="020B0503020204020204" pitchFamily="34" charset="-122"/>
              </a:rPr>
              <a:t>，而采用的方法是就是集成配置相似的人工神经网络。</a:t>
            </a:r>
            <a:endParaRPr lang="zh-CN" altLang="en-US" sz="2000" b="1" dirty="0">
              <a:latin typeface="微软雅黑" panose="020B0503020204020204" pitchFamily="34" charset="-122"/>
              <a:ea typeface="微软雅黑" panose="020B0503020204020204" pitchFamily="34" charset="-122"/>
            </a:endParaRPr>
          </a:p>
        </p:txBody>
      </p:sp>
      <p:sp>
        <p:nvSpPr>
          <p:cNvPr id="3" name="Rectangle 5"/>
          <p:cNvSpPr/>
          <p:nvPr/>
        </p:nvSpPr>
        <p:spPr>
          <a:xfrm>
            <a:off x="841375" y="635"/>
            <a:ext cx="7772400" cy="70040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517525" y="855344"/>
            <a:ext cx="2621280" cy="460375"/>
          </a:xfrm>
          <a:prstGeom prst="rect">
            <a:avLst/>
          </a:prstGeom>
          <a:noFill/>
        </p:spPr>
        <p:txBody>
          <a:bodyPr wrap="none" rtlCol="0" anchor="t">
            <a:spAutoFit/>
            <a:scene3d>
              <a:camera prst="orthographicFront"/>
              <a:lightRig rig="threePt" dir="t"/>
            </a:scene3d>
          </a:bodyPr>
          <a:p>
            <a:r>
              <a:rPr lang="zh-CN" altLang="en-US" sz="2400" b="1" noProof="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mn-ea"/>
              </a:rPr>
              <a:t>什么是集成学习？</a:t>
            </a:r>
            <a:endParaRPr lang="zh-CN" altLang="en-US" sz="2400" b="1" noProof="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1506" name="矩形 2"/>
          <p:cNvSpPr/>
          <p:nvPr/>
        </p:nvSpPr>
        <p:spPr>
          <a:xfrm>
            <a:off x="292100" y="1389063"/>
            <a:ext cx="8321675" cy="1766887"/>
          </a:xfrm>
          <a:prstGeom prst="rect">
            <a:avLst/>
          </a:prstGeom>
          <a:noFill/>
          <a:ln w="9525">
            <a:noFill/>
          </a:ln>
        </p:spPr>
        <p:txBody>
          <a:bodyPr wrap="square" lIns="91440" tIns="45720" rIns="91440" bIns="45720" anchor="t" anchorCtr="0"/>
          <a:p>
            <a:pPr marL="342900" indent="-342900">
              <a:lnSpc>
                <a:spcPct val="150000"/>
              </a:lnSpc>
              <a:spcBef>
                <a:spcPct val="20000"/>
              </a:spcBef>
              <a:buClr>
                <a:schemeClr val="hlink"/>
              </a:buClr>
              <a:buSzPct val="70000"/>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rPr>
              <a:t>集成学习就是将多个 “单个学习器（Individual Learner）”用某种策略结合起来，组成一个“学习委员会（committee）”，在保证学习准确率的同时，使得</a:t>
            </a:r>
            <a:r>
              <a:rPr lang="zh-CN" altLang="en-US" sz="2000" b="1" dirty="0">
                <a:solidFill>
                  <a:srgbClr val="FF0000"/>
                </a:solidFill>
                <a:latin typeface="微软雅黑" panose="020B0503020204020204" pitchFamily="34" charset="-122"/>
                <a:ea typeface="微软雅黑" panose="020B0503020204020204" pitchFamily="34" charset="-122"/>
              </a:rPr>
              <a:t>整体的泛化性能得到大大提高</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21507" name="矩形 3"/>
          <p:cNvSpPr/>
          <p:nvPr/>
        </p:nvSpPr>
        <p:spPr>
          <a:xfrm>
            <a:off x="292100" y="4997450"/>
            <a:ext cx="8321675" cy="1627188"/>
          </a:xfrm>
          <a:prstGeom prst="rect">
            <a:avLst/>
          </a:prstGeom>
          <a:noFill/>
          <a:ln w="9525">
            <a:noFill/>
          </a:ln>
        </p:spPr>
        <p:txBody>
          <a:bodyPr wrap="square" lIns="91440" tIns="45720" rIns="91440" bIns="45720" anchor="t" anchorCtr="0"/>
          <a:p>
            <a:pPr marL="342900" indent="-342900">
              <a:lnSpc>
                <a:spcPct val="150000"/>
              </a:lnSpc>
              <a:spcBef>
                <a:spcPct val="20000"/>
              </a:spcBef>
              <a:buClr>
                <a:schemeClr val="hlink"/>
              </a:buClr>
              <a:buSzPct val="70000"/>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如果所有的单个学习器都是同类的，例如都是决策树，或者都是神经网络，那么这个集成就叫做</a:t>
            </a:r>
            <a:r>
              <a:rPr lang="zh-CN" altLang="en-US" sz="20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同质</a:t>
            </a: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（Homogeneous）；反之，如果既有决策树又有神经网络，那么集成就叫做</a:t>
            </a:r>
            <a:r>
              <a:rPr lang="zh-CN" altLang="en-US" sz="20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异质</a:t>
            </a: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（heterogeneous）的。</a:t>
            </a:r>
            <a:endParaRPr lang="zh-CN" altLang="en-US" sz="2000" b="1" dirty="0">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1508" name="图片 1"/>
          <p:cNvPicPr>
            <a:picLocks noChangeAspect="1"/>
          </p:cNvPicPr>
          <p:nvPr/>
        </p:nvPicPr>
        <p:blipFill>
          <a:blip r:embed="rId1"/>
          <a:stretch>
            <a:fillRect/>
          </a:stretch>
        </p:blipFill>
        <p:spPr>
          <a:xfrm>
            <a:off x="2517775" y="3155950"/>
            <a:ext cx="4279900" cy="1673225"/>
          </a:xfrm>
          <a:prstGeom prst="rect">
            <a:avLst/>
          </a:prstGeom>
          <a:noFill/>
          <a:ln w="9525">
            <a:noFill/>
          </a:ln>
        </p:spPr>
      </p:pic>
      <p:sp>
        <p:nvSpPr>
          <p:cNvPr id="3" name="文本框 2"/>
          <p:cNvSpPr txBox="1"/>
          <p:nvPr/>
        </p:nvSpPr>
        <p:spPr>
          <a:xfrm>
            <a:off x="517525" y="855344"/>
            <a:ext cx="2621280" cy="460375"/>
          </a:xfrm>
          <a:prstGeom prst="rect">
            <a:avLst/>
          </a:prstGeom>
          <a:noFill/>
        </p:spPr>
        <p:txBody>
          <a:bodyPr wrap="none" rtlCol="0" anchor="t">
            <a:spAutoFit/>
            <a:scene3d>
              <a:camera prst="orthographicFront"/>
              <a:lightRig rig="threePt" dir="t"/>
            </a:scene3d>
          </a:bodyPr>
          <a:p>
            <a:r>
              <a:rPr lang="zh-CN" altLang="en-US" sz="2400" b="1" noProof="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mn-ea"/>
              </a:rPr>
              <a:t>什么是集成学习？</a:t>
            </a:r>
            <a:endParaRPr lang="zh-CN" altLang="en-US" sz="2400" b="1" noProof="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7410" name="矩形 2"/>
          <p:cNvSpPr/>
          <p:nvPr/>
        </p:nvSpPr>
        <p:spPr>
          <a:xfrm>
            <a:off x="396875" y="676275"/>
            <a:ext cx="8216900" cy="3013075"/>
          </a:xfrm>
          <a:prstGeom prst="rect">
            <a:avLst/>
          </a:prstGeom>
          <a:noFill/>
          <a:ln w="9525">
            <a:noFill/>
          </a:ln>
        </p:spPr>
        <p:txBody>
          <a:bodyPr wrap="square" lIns="91440" tIns="45720" rIns="91440" bIns="45720" anchor="t"/>
          <a:p>
            <a:pPr fontAlgn="base">
              <a:lnSpc>
                <a:spcPct val="150000"/>
              </a:lnSpc>
              <a:spcBef>
                <a:spcPct val="20000"/>
              </a:spcBef>
              <a:buClr>
                <a:schemeClr val="hlink"/>
              </a:buClr>
              <a:buSzPct val="70000"/>
            </a:pPr>
            <a:r>
              <a:rPr lang="zh-CN" altLang="en-US" sz="2000" b="1" strike="noStrike" noProof="1" dirty="0">
                <a:latin typeface="微软雅黑" panose="020B0503020204020204" pitchFamily="34" charset="-122"/>
                <a:ea typeface="微软雅黑" panose="020B0503020204020204" pitchFamily="34" charset="-122"/>
                <a:cs typeface="+mn-cs"/>
              </a:rPr>
              <a:t>总体来说，</a:t>
            </a:r>
            <a:r>
              <a:rPr lang="zh-CN" altLang="en-US" sz="2000" b="1" strike="noStrike" noProof="1" dirty="0">
                <a:solidFill>
                  <a:srgbClr val="FF0000"/>
                </a:solidFill>
                <a:latin typeface="微软雅黑" panose="020B0503020204020204" pitchFamily="34" charset="-122"/>
                <a:ea typeface="微软雅黑" panose="020B0503020204020204" pitchFamily="34" charset="-122"/>
                <a:cs typeface="+mn-cs"/>
              </a:rPr>
              <a:t>集成的泛化能力是远大于单个学习器的泛化能力的</a:t>
            </a:r>
            <a:r>
              <a:rPr lang="zh-CN" altLang="en-US" sz="2000" b="1" strike="noStrike" noProof="1" dirty="0">
                <a:latin typeface="微软雅黑" panose="020B0503020204020204" pitchFamily="34" charset="-122"/>
                <a:ea typeface="微软雅黑" panose="020B0503020204020204" pitchFamily="34" charset="-122"/>
                <a:cs typeface="+mn-cs"/>
              </a:rPr>
              <a:t>。但是同时考虑到</a:t>
            </a:r>
            <a:r>
              <a:rPr lang="en-US" altLang="zh-CN" sz="2000" b="1" strike="noStrike" noProof="1" dirty="0">
                <a:latin typeface="微软雅黑" panose="020B0503020204020204" pitchFamily="34" charset="-122"/>
                <a:ea typeface="微软雅黑" panose="020B0503020204020204" pitchFamily="34" charset="-122"/>
                <a:cs typeface="+mn-cs"/>
              </a:rPr>
              <a:t>“</a:t>
            </a:r>
            <a:r>
              <a:rPr lang="zh-CN" altLang="en-US" sz="2000" b="1" strike="noStrike" noProof="1" dirty="0">
                <a:latin typeface="微软雅黑" panose="020B0503020204020204" pitchFamily="34" charset="-122"/>
                <a:ea typeface="微软雅黑" panose="020B0503020204020204" pitchFamily="34" charset="-122"/>
                <a:cs typeface="+mn-cs"/>
              </a:rPr>
              <a:t>木桶理论</a:t>
            </a:r>
            <a:r>
              <a:rPr lang="en-US" altLang="zh-CN" sz="2000" b="1" strike="noStrike" noProof="1" dirty="0">
                <a:latin typeface="微软雅黑" panose="020B0503020204020204" pitchFamily="34" charset="-122"/>
                <a:ea typeface="微软雅黑" panose="020B0503020204020204" pitchFamily="34" charset="-122"/>
                <a:cs typeface="+mn-cs"/>
              </a:rPr>
              <a:t>”</a:t>
            </a:r>
            <a:r>
              <a:rPr lang="zh-CN" altLang="en-US" sz="2000" b="1" strike="noStrike" noProof="1" dirty="0">
                <a:latin typeface="微软雅黑" panose="020B0503020204020204" pitchFamily="34" charset="-122"/>
                <a:ea typeface="微软雅黑" panose="020B0503020204020204" pitchFamily="34" charset="-122"/>
                <a:cs typeface="+mn-cs"/>
              </a:rPr>
              <a:t>的存在。所以集成学习有两个关键要求：</a:t>
            </a:r>
            <a:r>
              <a:rPr lang="zh-CN" altLang="en-US" sz="2000" b="1" strike="noStrike" noProof="1" dirty="0">
                <a:solidFill>
                  <a:srgbClr val="0000FF"/>
                </a:solidFill>
                <a:latin typeface="微软雅黑" panose="020B0503020204020204" pitchFamily="34" charset="-122"/>
                <a:ea typeface="微软雅黑" panose="020B0503020204020204" pitchFamily="34" charset="-122"/>
                <a:cs typeface="+mn-cs"/>
              </a:rPr>
              <a:t>准确性和多样性。</a:t>
            </a:r>
            <a:endParaRPr lang="zh-CN" altLang="en-US" sz="2000" b="1" strike="noStrike" noProof="1" dirty="0">
              <a:solidFill>
                <a:srgbClr val="0000FF"/>
              </a:solidFill>
              <a:latin typeface="微软雅黑" panose="020B0503020204020204" pitchFamily="34" charset="-122"/>
              <a:ea typeface="微软雅黑" panose="020B0503020204020204" pitchFamily="34" charset="-122"/>
            </a:endParaRPr>
          </a:p>
          <a:p>
            <a:pPr marL="285750" indent="-285750" fontAlgn="base">
              <a:lnSpc>
                <a:spcPct val="150000"/>
              </a:lnSpc>
              <a:spcBef>
                <a:spcPct val="20000"/>
              </a:spcBef>
              <a:buClr>
                <a:schemeClr val="hlink"/>
              </a:buClr>
              <a:buSzPct val="70000"/>
              <a:buFont typeface="Wingdings" panose="05000000000000000000" charset="0"/>
              <a:buChar char="Ø"/>
            </a:pPr>
            <a:r>
              <a:rPr lang="zh-CN" altLang="en-US" sz="2000" b="1" strike="noStrike" noProof="1" dirty="0">
                <a:solidFill>
                  <a:srgbClr val="0000FF"/>
                </a:solidFill>
                <a:latin typeface="微软雅黑" panose="020B0503020204020204" pitchFamily="34" charset="-122"/>
                <a:ea typeface="微软雅黑" panose="020B0503020204020204" pitchFamily="34" charset="-122"/>
                <a:cs typeface="+mn-cs"/>
              </a:rPr>
              <a:t>准确性：</a:t>
            </a:r>
            <a:r>
              <a:rPr lang="zh-CN" altLang="en-US" sz="2000" b="1" strike="noStrike" noProof="1" dirty="0">
                <a:latin typeface="微软雅黑" panose="020B0503020204020204" pitchFamily="34" charset="-122"/>
                <a:ea typeface="微软雅黑" panose="020B0503020204020204" pitchFamily="34" charset="-122"/>
                <a:cs typeface="+mn-cs"/>
              </a:rPr>
              <a:t>每个弱学习器性能不能太差，要有一定的准确度（即不能有一个太短的短板）。通常要求弱学习器的性能略高于随机猜测即可。例如，对于二分类问题，只要弱学习器的精度大于</a:t>
            </a:r>
            <a:r>
              <a:rPr lang="en-US" altLang="zh-CN" sz="2000" b="1" strike="noStrike" noProof="1" dirty="0">
                <a:latin typeface="微软雅黑" panose="020B0503020204020204" pitchFamily="34" charset="-122"/>
                <a:ea typeface="微软雅黑" panose="020B0503020204020204" pitchFamily="34" charset="-122"/>
                <a:cs typeface="+mn-cs"/>
              </a:rPr>
              <a:t>0.5</a:t>
            </a:r>
            <a:r>
              <a:rPr lang="zh-CN" altLang="en-US" sz="2000" b="1" strike="noStrike" noProof="1" dirty="0">
                <a:latin typeface="微软雅黑" panose="020B0503020204020204" pitchFamily="34" charset="-122"/>
                <a:ea typeface="微软雅黑" panose="020B0503020204020204" pitchFamily="34" charset="-122"/>
                <a:cs typeface="+mn-cs"/>
              </a:rPr>
              <a:t>即可。</a:t>
            </a:r>
            <a:endParaRPr lang="zh-CN" altLang="en-US" sz="2000" b="1" strike="noStrike" noProof="1" dirty="0">
              <a:latin typeface="微软雅黑" panose="020B0503020204020204" pitchFamily="34" charset="-122"/>
              <a:ea typeface="微软雅黑" panose="020B0503020204020204" pitchFamily="34" charset="-122"/>
              <a:cs typeface="+mn-cs"/>
            </a:endParaRPr>
          </a:p>
        </p:txBody>
      </p:sp>
      <p:pic>
        <p:nvPicPr>
          <p:cNvPr id="22531" name="图片 1"/>
          <p:cNvPicPr>
            <a:picLocks noChangeAspect="1"/>
          </p:cNvPicPr>
          <p:nvPr/>
        </p:nvPicPr>
        <p:blipFill>
          <a:blip r:embed="rId1"/>
          <a:stretch>
            <a:fillRect/>
          </a:stretch>
        </p:blipFill>
        <p:spPr>
          <a:xfrm>
            <a:off x="1482725" y="3508375"/>
            <a:ext cx="5524500" cy="2308225"/>
          </a:xfrm>
          <a:prstGeom prst="rect">
            <a:avLst/>
          </a:prstGeom>
          <a:noFill/>
          <a:ln w="9525">
            <a:noFill/>
          </a:ln>
        </p:spPr>
      </p:pic>
      <p:sp>
        <p:nvSpPr>
          <p:cNvPr id="22532" name="文本框 2"/>
          <p:cNvSpPr txBox="1"/>
          <p:nvPr/>
        </p:nvSpPr>
        <p:spPr>
          <a:xfrm>
            <a:off x="396875" y="5711825"/>
            <a:ext cx="8026400" cy="922338"/>
          </a:xfrm>
          <a:prstGeom prst="rect">
            <a:avLst/>
          </a:prstGeom>
          <a:noFill/>
          <a:ln w="9525">
            <a:noFill/>
          </a:ln>
        </p:spPr>
        <p:txBody>
          <a:bodyPr wrap="square" anchor="t" anchorCtr="0">
            <a:spAutoFit/>
          </a:bodyPr>
          <a:p>
            <a:pPr marL="285750" indent="-285750">
              <a:lnSpc>
                <a:spcPct val="150000"/>
              </a:lnSpc>
              <a:buFont typeface="Wingdings" panose="05000000000000000000" charset="0"/>
              <a:buChar char="Ø"/>
            </a:pPr>
            <a:r>
              <a:rPr lang="zh-CN" altLang="en-US" b="1" dirty="0">
                <a:solidFill>
                  <a:srgbClr val="0000FF"/>
                </a:solidFill>
                <a:latin typeface="微软雅黑" panose="020B0503020204020204" pitchFamily="34" charset="-122"/>
                <a:ea typeface="微软雅黑" panose="020B0503020204020204" pitchFamily="34" charset="-122"/>
              </a:rPr>
              <a:t>多样性：</a:t>
            </a:r>
            <a:r>
              <a:rPr lang="zh-CN" altLang="en-US" b="1" dirty="0">
                <a:latin typeface="微软雅黑" panose="020B0503020204020204" pitchFamily="34" charset="-122"/>
                <a:ea typeface="微软雅黑" panose="020B0503020204020204" pitchFamily="34" charset="-122"/>
              </a:rPr>
              <a:t>每个弱学习器之间的输出要具有差异性（各有所长的意思，不能所有的学习器的优点都是一样的），即每个弱学习器学到的知识要有所不同。</a:t>
            </a:r>
            <a:endParaRPr lang="zh-CN" altLang="en-US">
              <a:latin typeface="Calibri" panose="020F050202020403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3554" name="矩形 4"/>
          <p:cNvSpPr/>
          <p:nvPr/>
        </p:nvSpPr>
        <p:spPr>
          <a:xfrm>
            <a:off x="517525" y="3876675"/>
            <a:ext cx="5287963" cy="2220913"/>
          </a:xfrm>
          <a:prstGeom prst="rect">
            <a:avLst/>
          </a:prstGeom>
          <a:noFill/>
          <a:ln w="9525">
            <a:noFill/>
          </a:ln>
        </p:spPr>
        <p:txBody>
          <a:bodyPr wrap="square" lIns="91440" tIns="45720" rIns="91440" bIns="45720" anchor="t" anchorCtr="0"/>
          <a:p>
            <a:pPr marL="342900" indent="-342900">
              <a:lnSpc>
                <a:spcPct val="150000"/>
              </a:lnSpc>
              <a:spcBef>
                <a:spcPct val="20000"/>
              </a:spcBef>
              <a:buClr>
                <a:schemeClr val="hlink"/>
              </a:buClr>
              <a:buSzPct val="70000"/>
              <a:buFont typeface="Wingdings" panose="05000000000000000000" pitchFamily="2" charset="2"/>
              <a:buChar char="v"/>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如何选择弱学习器（类型、数量）</a:t>
            </a:r>
            <a:endParaRPr lang="zh-CN" altLang="en-US" sz="2000" b="1" dirty="0">
              <a:latin typeface="微软雅黑" panose="020B0503020204020204" pitchFamily="34" charset="-122"/>
              <a:ea typeface="微软雅黑" panose="020B0503020204020204" pitchFamily="34" charset="-122"/>
              <a:sym typeface="宋体" panose="02010600030101010101" pitchFamily="2" charset="-122"/>
            </a:endParaRPr>
          </a:p>
          <a:p>
            <a:pPr marL="342900" indent="-342900">
              <a:lnSpc>
                <a:spcPct val="150000"/>
              </a:lnSpc>
              <a:spcBef>
                <a:spcPct val="20000"/>
              </a:spcBef>
              <a:buClr>
                <a:schemeClr val="hlink"/>
              </a:buClr>
              <a:buSzPct val="70000"/>
              <a:buFont typeface="Wingdings" panose="05000000000000000000" pitchFamily="2" charset="2"/>
              <a:buChar char="v"/>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如何组织学习（样本的使用、特征的选择）</a:t>
            </a:r>
            <a:endParaRPr lang="zh-CN" altLang="en-US" sz="2000" b="1" dirty="0">
              <a:latin typeface="微软雅黑" panose="020B0503020204020204" pitchFamily="34" charset="-122"/>
              <a:ea typeface="微软雅黑" panose="020B0503020204020204" pitchFamily="34" charset="-122"/>
              <a:sym typeface="宋体" panose="02010600030101010101" pitchFamily="2" charset="-122"/>
            </a:endParaRPr>
          </a:p>
          <a:p>
            <a:pPr marL="342900" indent="-342900">
              <a:lnSpc>
                <a:spcPct val="150000"/>
              </a:lnSpc>
              <a:spcBef>
                <a:spcPct val="20000"/>
              </a:spcBef>
              <a:buClr>
                <a:schemeClr val="hlink"/>
              </a:buClr>
              <a:buSzPct val="70000"/>
              <a:buFont typeface="Wingdings" panose="05000000000000000000" pitchFamily="2" charset="2"/>
              <a:buChar char="v"/>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如何集成应用（弱学习器的组合应用）</a:t>
            </a:r>
            <a:endParaRPr lang="zh-CN" altLang="en-US" sz="2000" b="1"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文本框 2"/>
          <p:cNvSpPr txBox="1"/>
          <p:nvPr/>
        </p:nvSpPr>
        <p:spPr>
          <a:xfrm>
            <a:off x="517525" y="1069340"/>
            <a:ext cx="2316480" cy="460375"/>
          </a:xfrm>
          <a:prstGeom prst="rect">
            <a:avLst/>
          </a:prstGeom>
          <a:noFill/>
        </p:spPr>
        <p:txBody>
          <a:bodyPr wrap="none" rtlCol="0" anchor="t">
            <a:spAutoFit/>
            <a:scene3d>
              <a:camera prst="orthographicFront"/>
              <a:lightRig rig="threePt" dir="t"/>
            </a:scene3d>
          </a:bodyPr>
          <a:p>
            <a:r>
              <a:rPr lang="zh-CN" altLang="en-US" sz="2400" b="1" noProof="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mn-ea"/>
              </a:rPr>
              <a:t>集成学习的特性</a:t>
            </a:r>
            <a:endParaRPr lang="zh-CN" altLang="en-US" sz="2400" b="1" noProof="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517525" y="3416299"/>
            <a:ext cx="4145280" cy="460375"/>
          </a:xfrm>
          <a:prstGeom prst="rect">
            <a:avLst/>
          </a:prstGeom>
          <a:noFill/>
        </p:spPr>
        <p:txBody>
          <a:bodyPr wrap="none" rtlCol="0" anchor="t">
            <a:spAutoFit/>
            <a:scene3d>
              <a:camera prst="orthographicFront"/>
              <a:lightRig rig="threePt" dir="t"/>
            </a:scene3d>
          </a:bodyPr>
          <a:p>
            <a:r>
              <a:rPr lang="zh-CN" altLang="en-US" sz="2400" b="1" noProof="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mn-ea"/>
              </a:rPr>
              <a:t>构建集成学习模型的关键问题</a:t>
            </a:r>
            <a:endParaRPr lang="zh-CN" altLang="en-US" sz="2400" b="1" noProof="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sym typeface="+mn-ea"/>
            </a:endParaRPr>
          </a:p>
        </p:txBody>
      </p:sp>
      <p:sp>
        <p:nvSpPr>
          <p:cNvPr id="23557" name="矩形 6"/>
          <p:cNvSpPr/>
          <p:nvPr/>
        </p:nvSpPr>
        <p:spPr>
          <a:xfrm>
            <a:off x="517525" y="1652588"/>
            <a:ext cx="8234363" cy="1077912"/>
          </a:xfrm>
          <a:prstGeom prst="rect">
            <a:avLst/>
          </a:prstGeom>
          <a:noFill/>
          <a:ln w="9525">
            <a:noFill/>
          </a:ln>
        </p:spPr>
        <p:txBody>
          <a:bodyPr wrap="square" lIns="91440" tIns="45720" rIns="91440" bIns="45720" anchor="t" anchorCtr="0"/>
          <a:p>
            <a:pPr marL="342900" indent="-342900">
              <a:lnSpc>
                <a:spcPct val="150000"/>
              </a:lnSpc>
              <a:spcBef>
                <a:spcPct val="20000"/>
              </a:spcBef>
              <a:buClr>
                <a:schemeClr val="hlink"/>
              </a:buClr>
              <a:buSzPct val="70000"/>
              <a:buFont typeface="Wingdings" panose="05000000000000000000" pitchFamily="2" charset="2"/>
              <a:buChar char="v"/>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使用弱学习器；提升学习速度，降低对样本数据要求，降低方差（提升泛化性</a:t>
            </a: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能）</a:t>
            </a:r>
            <a:endParaRPr lang="zh-CN" altLang="en-US" sz="2000" b="1" dirty="0">
              <a:latin typeface="微软雅黑" panose="020B0503020204020204" pitchFamily="34" charset="-122"/>
              <a:ea typeface="微软雅黑" panose="020B0503020204020204" pitchFamily="34" charset="-122"/>
              <a:sym typeface="宋体" panose="02010600030101010101" pitchFamily="2" charset="-122"/>
            </a:endParaRPr>
          </a:p>
          <a:p>
            <a:pPr marL="342900" indent="-342900">
              <a:lnSpc>
                <a:spcPct val="150000"/>
              </a:lnSpc>
              <a:spcBef>
                <a:spcPct val="20000"/>
              </a:spcBef>
              <a:buClr>
                <a:schemeClr val="hlink"/>
              </a:buClr>
              <a:buSzPct val="70000"/>
              <a:buFont typeface="Wingdings" panose="05000000000000000000" pitchFamily="2" charset="2"/>
              <a:buChar char="v"/>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多个弱学习器的组合；保证学习精度，降低偏差</a:t>
            </a:r>
            <a:endParaRPr lang="zh-CN" altLang="en-US" sz="2000" b="1"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a:t>
            </a: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概述</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4578" name="Rectangle 3"/>
          <p:cNvSpPr>
            <a:spLocks noGrp="1" noRot="1"/>
          </p:cNvSpPr>
          <p:nvPr/>
        </p:nvSpPr>
        <p:spPr>
          <a:xfrm>
            <a:off x="488950" y="739775"/>
            <a:ext cx="8124825" cy="5775325"/>
          </a:xfrm>
          <a:prstGeom prst="rect">
            <a:avLst/>
          </a:prstGeom>
          <a:noFill/>
          <a:ln w="9525">
            <a:noFill/>
          </a:ln>
        </p:spPr>
        <p:txBody>
          <a:bodyPr wrap="square" lIns="91440" tIns="45720" rIns="91440" bIns="45720" anchor="t" anchorCtr="0"/>
          <a:p>
            <a:pPr marL="342900" indent="-342900">
              <a:lnSpc>
                <a:spcPct val="150000"/>
              </a:lnSpc>
              <a:spcBef>
                <a:spcPct val="20000"/>
              </a:spcBef>
              <a:buClr>
                <a:schemeClr val="hlink"/>
              </a:buClr>
              <a:buSzPct val="70000"/>
            </a:pPr>
            <a:r>
              <a:rPr lang="zh-CN" altLang="en-US" sz="2400" b="1" dirty="0">
                <a:solidFill>
                  <a:srgbClr val="00B050"/>
                </a:solidFill>
                <a:latin typeface="微软雅黑" panose="020B0503020204020204" pitchFamily="34" charset="-122"/>
                <a:ea typeface="微软雅黑" panose="020B0503020204020204" pitchFamily="34" charset="-122"/>
              </a:rPr>
              <a:t>怎样提升多样性</a:t>
            </a:r>
            <a:endParaRPr lang="zh-CN" altLang="en-US" sz="2400" b="1" dirty="0">
              <a:solidFill>
                <a:srgbClr val="00B05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rgbClr val="0066FF"/>
              </a:buClr>
              <a:buSzPct val="70000"/>
              <a:buFont typeface="Wingdings" panose="05000000000000000000" pitchFamily="2" charset="2"/>
              <a:buChar char="u"/>
            </a:pPr>
            <a:r>
              <a:rPr lang="zh-CN" altLang="en-US" b="1" dirty="0">
                <a:solidFill>
                  <a:srgbClr val="0000FF"/>
                </a:solidFill>
                <a:latin typeface="微软雅黑" panose="020B0503020204020204" pitchFamily="34" charset="-122"/>
                <a:ea typeface="微软雅黑" panose="020B0503020204020204" pitchFamily="34" charset="-122"/>
              </a:rPr>
              <a:t>数据样本扰动：</a:t>
            </a:r>
            <a:r>
              <a:rPr lang="zh-CN" altLang="en-US" b="1" dirty="0">
                <a:latin typeface="微软雅黑" panose="020B0503020204020204" pitchFamily="34" charset="-122"/>
                <a:ea typeface="微软雅黑" panose="020B0503020204020204" pitchFamily="34" charset="-122"/>
              </a:rPr>
              <a:t>即利用具有差异的数据集来训练不同的基学习器。我们之前讲过的Bagging就是通过自主采样来加入数据样本扰动。但是需要注意的是，这种做法只能对于不稳定的基学习器起作用，即样本的改变会使得学习器的性能产生较大的变化，如神经网络和决策树等。</a:t>
            </a:r>
            <a:endParaRPr lang="zh-CN" altLang="en-US" b="1"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Clr>
                <a:srgbClr val="0066FF"/>
              </a:buClr>
              <a:buSzPct val="70000"/>
              <a:buFont typeface="Wingdings" panose="05000000000000000000" pitchFamily="2" charset="2"/>
              <a:buChar char="u"/>
            </a:pPr>
            <a:r>
              <a:rPr lang="zh-CN" altLang="en-US" b="1" dirty="0">
                <a:solidFill>
                  <a:srgbClr val="0000FF"/>
                </a:solidFill>
                <a:latin typeface="微软雅黑" panose="020B0503020204020204" pitchFamily="34" charset="-122"/>
                <a:ea typeface="微软雅黑" panose="020B0503020204020204" pitchFamily="34" charset="-122"/>
              </a:rPr>
              <a:t>输入属性扰动：</a:t>
            </a:r>
            <a:r>
              <a:rPr lang="zh-CN" altLang="en-US" b="1" dirty="0">
                <a:latin typeface="微软雅黑" panose="020B0503020204020204" pitchFamily="34" charset="-122"/>
                <a:ea typeface="微软雅黑" panose="020B0503020204020204" pitchFamily="34" charset="-122"/>
              </a:rPr>
              <a:t>即随机选取原属性空间的一个子空间来训练不同的基学习器。我们之前讲过的Random Forest就是通过输入属性扰动来获得比 Bagging 更加好的泛化性能的。但是，如果训练集中的属性维度少，用这种方法会使得单个基学习器的性能大大下降，最终集成学习器的泛化性能不一定有提升。</a:t>
            </a:r>
            <a:endParaRPr lang="zh-CN" altLang="en-US" b="1"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Clr>
                <a:srgbClr val="0066FF"/>
              </a:buClr>
              <a:buSzPct val="70000"/>
              <a:buFont typeface="Wingdings" panose="05000000000000000000" pitchFamily="2" charset="2"/>
              <a:buChar char="u"/>
            </a:pPr>
            <a:r>
              <a:rPr lang="zh-CN" altLang="en-US" b="1" dirty="0">
                <a:solidFill>
                  <a:srgbClr val="0000FF"/>
                </a:solidFill>
                <a:latin typeface="微软雅黑" panose="020B0503020204020204" pitchFamily="34" charset="-122"/>
                <a:ea typeface="微软雅黑" panose="020B0503020204020204" pitchFamily="34" charset="-122"/>
              </a:rPr>
              <a:t>输出表示扰动：</a:t>
            </a:r>
            <a:r>
              <a:rPr lang="zh-CN" altLang="en-US" b="1" dirty="0">
                <a:latin typeface="微软雅黑" panose="020B0503020204020204" pitchFamily="34" charset="-122"/>
                <a:ea typeface="微软雅黑" panose="020B0503020204020204" pitchFamily="34" charset="-122"/>
              </a:rPr>
              <a:t>对训练样本的类标记稍作变动；也可以对输出表示进行转化。</a:t>
            </a:r>
            <a:endParaRPr lang="zh-CN" altLang="en-US" b="1"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Clr>
                <a:srgbClr val="0066FF"/>
              </a:buClr>
              <a:buSzPct val="70000"/>
              <a:buFont typeface="Wingdings" panose="05000000000000000000" pitchFamily="2" charset="2"/>
              <a:buChar char="u"/>
            </a:pPr>
            <a:r>
              <a:rPr lang="zh-CN" altLang="en-US" b="1" dirty="0">
                <a:solidFill>
                  <a:srgbClr val="0000FF"/>
                </a:solidFill>
                <a:latin typeface="微软雅黑" panose="020B0503020204020204" pitchFamily="34" charset="-122"/>
                <a:ea typeface="微软雅黑" panose="020B0503020204020204" pitchFamily="34" charset="-122"/>
              </a:rPr>
              <a:t>算法参数扰动：</a:t>
            </a:r>
            <a:r>
              <a:rPr lang="zh-CN" altLang="en-US" b="1" dirty="0">
                <a:latin typeface="微软雅黑" panose="020B0503020204020204" pitchFamily="34" charset="-122"/>
                <a:ea typeface="微软雅黑" panose="020B0503020204020204" pitchFamily="34" charset="-122"/>
              </a:rPr>
              <a:t>随机设置不同的参数。如：神经网络中，随机初始化权重与随机设置隐含层节点数。</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
          <p:cNvSpPr txBox="1"/>
          <p:nvPr/>
        </p:nvSpPr>
        <p:spPr>
          <a:xfrm>
            <a:off x="550863" y="862013"/>
            <a:ext cx="8189913" cy="5168900"/>
          </a:xfrm>
          <a:prstGeom prst="rect">
            <a:avLst/>
          </a:prstGeom>
          <a:noFill/>
          <a:ln w="9525">
            <a:noFill/>
          </a:ln>
        </p:spPr>
        <p:txBody>
          <a:bodyPr wrap="square" anchor="t">
            <a:spAutoFit/>
          </a:bodyPr>
          <a:p>
            <a:pPr defTabSz="914400">
              <a:lnSpc>
                <a:spcPct val="150000"/>
              </a:lnSpc>
            </a:pPr>
            <a:r>
              <a:rPr lang="zh-CN" altLang="en-US" sz="2200" b="1" noProof="1" dirty="0">
                <a:solidFill>
                  <a:srgbClr val="00B050"/>
                </a:solidFill>
                <a:latin typeface="微软雅黑" panose="020B0503020204020204" pitchFamily="34" charset="-122"/>
                <a:ea typeface="微软雅黑" panose="020B0503020204020204" pitchFamily="34" charset="-122"/>
                <a:cs typeface="+mn-cs"/>
                <a:sym typeface="+mn-ea"/>
              </a:rPr>
              <a:t>怎样集成弱学习器</a:t>
            </a:r>
            <a:endParaRPr lang="zh-CN" altLang="en-US" sz="2200" b="1" noProof="1" dirty="0">
              <a:solidFill>
                <a:srgbClr val="FF0000"/>
              </a:solidFill>
              <a:latin typeface="微软雅黑" panose="020B0503020204020204" pitchFamily="34" charset="-122"/>
              <a:ea typeface="微软雅黑" panose="020B0503020204020204" pitchFamily="34" charset="-122"/>
            </a:endParaRPr>
          </a:p>
          <a:p>
            <a:pPr defTabSz="914400">
              <a:lnSpc>
                <a:spcPct val="150000"/>
              </a:lnSpc>
            </a:pPr>
            <a:r>
              <a:rPr lang="zh-CN" altLang="en-US" b="1" noProof="1" dirty="0">
                <a:solidFill>
                  <a:srgbClr val="FF0000"/>
                </a:solidFill>
                <a:latin typeface="微软雅黑" panose="020B0503020204020204" pitchFamily="34" charset="-122"/>
                <a:ea typeface="微软雅黑" panose="020B0503020204020204" pitchFamily="34" charset="-122"/>
                <a:cs typeface="+mn-cs"/>
              </a:rPr>
              <a:t>（</a:t>
            </a:r>
            <a:r>
              <a:rPr lang="en-US" altLang="zh-CN" b="1" noProof="1" dirty="0">
                <a:solidFill>
                  <a:srgbClr val="FF0000"/>
                </a:solidFill>
                <a:latin typeface="微软雅黑" panose="020B0503020204020204" pitchFamily="34" charset="-122"/>
                <a:ea typeface="微软雅黑" panose="020B0503020204020204" pitchFamily="34" charset="-122"/>
                <a:cs typeface="+mn-cs"/>
              </a:rPr>
              <a:t>1</a:t>
            </a:r>
            <a:r>
              <a:rPr lang="zh-CN" altLang="en-US" b="1" noProof="1" dirty="0">
                <a:solidFill>
                  <a:srgbClr val="FF0000"/>
                </a:solidFill>
                <a:latin typeface="微软雅黑" panose="020B0503020204020204" pitchFamily="34" charset="-122"/>
                <a:ea typeface="微软雅黑" panose="020B0503020204020204" pitchFamily="34" charset="-122"/>
                <a:cs typeface="+mn-cs"/>
              </a:rPr>
              <a:t>）对于分类</a:t>
            </a:r>
            <a:endParaRPr lang="zh-CN" altLang="en-US" b="1" noProof="1" dirty="0">
              <a:solidFill>
                <a:srgbClr val="FF0000"/>
              </a:solidFill>
              <a:latin typeface="微软雅黑" panose="020B0503020204020204" pitchFamily="34" charset="-122"/>
              <a:ea typeface="微软雅黑" panose="020B0503020204020204" pitchFamily="34" charset="-122"/>
            </a:endParaRPr>
          </a:p>
          <a:p>
            <a:pPr marL="342900" indent="-342900" defTabSz="914400">
              <a:lnSpc>
                <a:spcPct val="150000"/>
              </a:lnSpc>
              <a:buFont typeface="Wingdings" panose="05000000000000000000" charset="0"/>
              <a:buChar char=""/>
            </a:pPr>
            <a:r>
              <a:rPr lang="zh-CN" altLang="en-US" b="1" noProof="1" dirty="0">
                <a:solidFill>
                  <a:srgbClr val="0000FF"/>
                </a:solidFill>
                <a:latin typeface="微软雅黑" panose="020B0503020204020204" pitchFamily="34" charset="-122"/>
                <a:ea typeface="微软雅黑" panose="020B0503020204020204" pitchFamily="34" charset="-122"/>
                <a:cs typeface="+mn-cs"/>
              </a:rPr>
              <a:t>简单投票</a:t>
            </a:r>
            <a:r>
              <a:rPr lang="zh-CN" altLang="en-US" b="1" noProof="1" dirty="0">
                <a:solidFill>
                  <a:srgbClr val="000099"/>
                </a:solidFill>
                <a:latin typeface="微软雅黑" panose="020B0503020204020204" pitchFamily="34" charset="-122"/>
                <a:ea typeface="微软雅黑" panose="020B0503020204020204" pitchFamily="34" charset="-122"/>
                <a:cs typeface="+mn-cs"/>
              </a:rPr>
              <a:t>（Major vote）：就是每个分类器的权重大小一样，少数服从多数，类别得票数超过一半的作为分类结果</a:t>
            </a:r>
            <a:r>
              <a:rPr lang="zh-CN" altLang="en-US" b="1" noProof="1" dirty="0">
                <a:solidFill>
                  <a:srgbClr val="000099"/>
                </a:solidFill>
                <a:latin typeface="微软雅黑" panose="020B0503020204020204" pitchFamily="34" charset="-122"/>
                <a:ea typeface="微软雅黑" panose="020B0503020204020204" pitchFamily="34" charset="-122"/>
                <a:cs typeface="+mn-cs"/>
                <a:sym typeface="+mn-ea"/>
              </a:rPr>
              <a:t>。</a:t>
            </a:r>
            <a:endParaRPr lang="zh-CN" altLang="en-US" b="1" noProof="1" dirty="0">
              <a:solidFill>
                <a:srgbClr val="000099"/>
              </a:solidFill>
              <a:latin typeface="微软雅黑" panose="020B0503020204020204" pitchFamily="34" charset="-122"/>
              <a:ea typeface="微软雅黑" panose="020B0503020204020204" pitchFamily="34" charset="-122"/>
            </a:endParaRPr>
          </a:p>
          <a:p>
            <a:pPr marL="342900" indent="-342900" defTabSz="914400">
              <a:lnSpc>
                <a:spcPct val="150000"/>
              </a:lnSpc>
              <a:buFont typeface="Wingdings" panose="05000000000000000000" charset="0"/>
              <a:buChar char=""/>
            </a:pPr>
            <a:r>
              <a:rPr lang="zh-CN" altLang="en-US" b="1" noProof="1" dirty="0">
                <a:solidFill>
                  <a:srgbClr val="0000FF"/>
                </a:solidFill>
                <a:latin typeface="微软雅黑" panose="020B0503020204020204" pitchFamily="34" charset="-122"/>
                <a:ea typeface="微软雅黑" panose="020B0503020204020204" pitchFamily="34" charset="-122"/>
                <a:cs typeface="+mn-cs"/>
              </a:rPr>
              <a:t>加权投票</a:t>
            </a:r>
            <a:r>
              <a:rPr lang="zh-CN" altLang="en-US" b="1" noProof="1" dirty="0">
                <a:solidFill>
                  <a:srgbClr val="000099"/>
                </a:solidFill>
                <a:latin typeface="微软雅黑" panose="020B0503020204020204" pitchFamily="34" charset="-122"/>
                <a:ea typeface="微软雅黑" panose="020B0503020204020204" pitchFamily="34" charset="-122"/>
                <a:cs typeface="+mn-cs"/>
              </a:rPr>
              <a:t>（Weight Vote）：每个分类器权重不一。</a:t>
            </a:r>
            <a:endParaRPr lang="zh-CN" altLang="en-US" b="1" noProof="1" dirty="0">
              <a:solidFill>
                <a:srgbClr val="000099"/>
              </a:solidFill>
              <a:latin typeface="微软雅黑" panose="020B0503020204020204" pitchFamily="34" charset="-122"/>
              <a:ea typeface="微软雅黑" panose="020B0503020204020204" pitchFamily="34" charset="-122"/>
            </a:endParaRPr>
          </a:p>
          <a:p>
            <a:pPr marL="342900" indent="-342900" defTabSz="914400">
              <a:lnSpc>
                <a:spcPct val="150000"/>
              </a:lnSpc>
              <a:buFont typeface="Wingdings" panose="05000000000000000000" charset="0"/>
              <a:buChar char=""/>
            </a:pPr>
            <a:r>
              <a:rPr lang="zh-CN" altLang="en-US" b="1" noProof="1" dirty="0">
                <a:solidFill>
                  <a:srgbClr val="0000FF"/>
                </a:solidFill>
                <a:latin typeface="微软雅黑" panose="020B0503020204020204" pitchFamily="34" charset="-122"/>
                <a:ea typeface="微软雅黑" panose="020B0503020204020204" pitchFamily="34" charset="-122"/>
                <a:cs typeface="+mn-cs"/>
              </a:rPr>
              <a:t>概率投票</a:t>
            </a:r>
            <a:r>
              <a:rPr lang="zh-CN" altLang="en-US" b="1" noProof="1" dirty="0">
                <a:solidFill>
                  <a:srgbClr val="000099"/>
                </a:solidFill>
                <a:latin typeface="微软雅黑" panose="020B0503020204020204" pitchFamily="34" charset="-122"/>
                <a:ea typeface="微软雅黑" panose="020B0503020204020204" pitchFamily="34" charset="-122"/>
                <a:cs typeface="+mn-cs"/>
              </a:rPr>
              <a:t>（Soft vote）：有的分类器的输出是有概率信息的，因此可用概率投票。</a:t>
            </a:r>
            <a:endParaRPr lang="zh-CN" altLang="en-US" b="1" noProof="1" dirty="0">
              <a:solidFill>
                <a:srgbClr val="000099"/>
              </a:solidFill>
              <a:latin typeface="微软雅黑" panose="020B0503020204020204" pitchFamily="34" charset="-122"/>
              <a:ea typeface="微软雅黑" panose="020B0503020204020204" pitchFamily="34" charset="-122"/>
              <a:cs typeface="+mn-cs"/>
            </a:endParaRPr>
          </a:p>
          <a:p>
            <a:pPr defTabSz="914400">
              <a:lnSpc>
                <a:spcPct val="200000"/>
              </a:lnSpc>
            </a:pPr>
            <a:r>
              <a:rPr lang="zh-CN" altLang="en-US" b="1" noProof="1" dirty="0">
                <a:solidFill>
                  <a:srgbClr val="FF0000"/>
                </a:solidFill>
                <a:latin typeface="微软雅黑" panose="020B0503020204020204" pitchFamily="34" charset="-122"/>
                <a:ea typeface="微软雅黑" panose="020B0503020204020204" pitchFamily="34" charset="-122"/>
                <a:cs typeface="+mn-cs"/>
                <a:sym typeface="+mn-ea"/>
              </a:rPr>
              <a:t>（</a:t>
            </a:r>
            <a:r>
              <a:rPr lang="en-US" altLang="zh-CN" b="1" noProof="1" dirty="0">
                <a:solidFill>
                  <a:srgbClr val="FF0000"/>
                </a:solidFill>
                <a:latin typeface="微软雅黑" panose="020B0503020204020204" pitchFamily="34" charset="-122"/>
                <a:ea typeface="微软雅黑" panose="020B0503020204020204" pitchFamily="34" charset="-122"/>
                <a:cs typeface="+mn-cs"/>
                <a:sym typeface="+mn-ea"/>
              </a:rPr>
              <a:t>2</a:t>
            </a:r>
            <a:r>
              <a:rPr lang="zh-CN" altLang="en-US" b="1" noProof="1" dirty="0">
                <a:solidFill>
                  <a:srgbClr val="FF0000"/>
                </a:solidFill>
                <a:latin typeface="微软雅黑" panose="020B0503020204020204" pitchFamily="34" charset="-122"/>
                <a:ea typeface="微软雅黑" panose="020B0503020204020204" pitchFamily="34" charset="-122"/>
                <a:cs typeface="+mn-cs"/>
                <a:sym typeface="+mn-ea"/>
              </a:rPr>
              <a:t>）对于回归预测（数值预测）</a:t>
            </a:r>
            <a:endParaRPr lang="zh-CN" altLang="en-US" b="1" noProof="1" dirty="0">
              <a:solidFill>
                <a:srgbClr val="FF0000"/>
              </a:solidFill>
              <a:latin typeface="微软雅黑" panose="020B0503020204020204" pitchFamily="34" charset="-122"/>
              <a:ea typeface="微软雅黑" panose="020B0503020204020204" pitchFamily="34" charset="-122"/>
            </a:endParaRPr>
          </a:p>
          <a:p>
            <a:pPr marL="342900" indent="-342900" defTabSz="914400">
              <a:lnSpc>
                <a:spcPct val="200000"/>
              </a:lnSpc>
              <a:buFont typeface="Wingdings" panose="05000000000000000000" charset="0"/>
              <a:buChar char=""/>
            </a:pPr>
            <a:r>
              <a:rPr lang="zh-CN" altLang="en-US" b="1" noProof="1" dirty="0">
                <a:solidFill>
                  <a:srgbClr val="0000FF"/>
                </a:solidFill>
                <a:latin typeface="微软雅黑" panose="020B0503020204020204" pitchFamily="34" charset="-122"/>
                <a:ea typeface="微软雅黑" panose="020B0503020204020204" pitchFamily="34" charset="-122"/>
                <a:cs typeface="+mn-cs"/>
                <a:sym typeface="+mn-ea"/>
              </a:rPr>
              <a:t>简单平均</a:t>
            </a:r>
            <a:r>
              <a:rPr lang="zh-CN" altLang="en-US" b="1" noProof="1" dirty="0">
                <a:solidFill>
                  <a:srgbClr val="000099"/>
                </a:solidFill>
                <a:latin typeface="微软雅黑" panose="020B0503020204020204" pitchFamily="34" charset="-122"/>
                <a:ea typeface="微软雅黑" panose="020B0503020204020204" pitchFamily="34" charset="-122"/>
                <a:cs typeface="+mn-cs"/>
                <a:sym typeface="+mn-ea"/>
              </a:rPr>
              <a:t>（Simple Average），就是取各个分类器结果的平均值。</a:t>
            </a:r>
            <a:endParaRPr lang="zh-CN" altLang="en-US" b="1" noProof="1" dirty="0">
              <a:solidFill>
                <a:srgbClr val="000099"/>
              </a:solidFill>
              <a:latin typeface="微软雅黑" panose="020B0503020204020204" pitchFamily="34" charset="-122"/>
              <a:ea typeface="微软雅黑" panose="020B0503020204020204" pitchFamily="34" charset="-122"/>
            </a:endParaRPr>
          </a:p>
          <a:p>
            <a:pPr marL="342900" indent="-342900" defTabSz="914400">
              <a:lnSpc>
                <a:spcPct val="200000"/>
              </a:lnSpc>
              <a:buFont typeface="Wingdings" panose="05000000000000000000" charset="0"/>
              <a:buChar char=""/>
            </a:pPr>
            <a:r>
              <a:rPr lang="zh-CN" altLang="en-US" b="1" noProof="1" dirty="0">
                <a:solidFill>
                  <a:srgbClr val="0000FF"/>
                </a:solidFill>
                <a:latin typeface="微软雅黑" panose="020B0503020204020204" pitchFamily="34" charset="-122"/>
                <a:ea typeface="微软雅黑" panose="020B0503020204020204" pitchFamily="34" charset="-122"/>
                <a:cs typeface="+mn-cs"/>
                <a:sym typeface="+mn-ea"/>
              </a:rPr>
              <a:t>加权平均</a:t>
            </a:r>
            <a:r>
              <a:rPr lang="zh-CN" altLang="en-US" b="1" noProof="1" dirty="0">
                <a:solidFill>
                  <a:srgbClr val="000099"/>
                </a:solidFill>
                <a:latin typeface="微软雅黑" panose="020B0503020204020204" pitchFamily="34" charset="-122"/>
                <a:ea typeface="微软雅黑" panose="020B0503020204020204" pitchFamily="34" charset="-122"/>
                <a:cs typeface="+mn-cs"/>
                <a:sym typeface="+mn-ea"/>
              </a:rPr>
              <a:t>（Weight Average），加权平均</a:t>
            </a:r>
            <a:r>
              <a:rPr lang="en-US" altLang="zh-CN" b="1" noProof="1" dirty="0">
                <a:solidFill>
                  <a:srgbClr val="000099"/>
                </a:solidFill>
                <a:latin typeface="微软雅黑" panose="020B0503020204020204" pitchFamily="34" charset="-122"/>
                <a:ea typeface="微软雅黑" panose="020B0503020204020204" pitchFamily="34" charset="-122"/>
                <a:cs typeface="+mn-cs"/>
                <a:sym typeface="+mn-ea"/>
              </a:rPr>
              <a:t>:</a:t>
            </a:r>
            <a:endParaRPr lang="en-US" altLang="zh-CN" b="1" noProof="1" dirty="0">
              <a:solidFill>
                <a:srgbClr val="000099"/>
              </a:solidFill>
              <a:latin typeface="微软雅黑" panose="020B0503020204020204" pitchFamily="34" charset="-122"/>
              <a:ea typeface="微软雅黑" panose="020B0503020204020204" pitchFamily="34" charset="-122"/>
            </a:endParaRPr>
          </a:p>
          <a:p>
            <a:pPr defTabSz="914400">
              <a:lnSpc>
                <a:spcPct val="150000"/>
              </a:lnSpc>
              <a:buFont typeface="Wingdings" panose="05000000000000000000" charset="0"/>
            </a:pPr>
            <a:endParaRPr lang="zh-CN" altLang="en-US" b="1" noProof="1" dirty="0">
              <a:solidFill>
                <a:srgbClr val="000099"/>
              </a:solidFill>
              <a:latin typeface="微软雅黑" panose="020B0503020204020204" pitchFamily="34" charset="-122"/>
              <a:ea typeface="微软雅黑" panose="020B0503020204020204" pitchFamily="34" charset="-122"/>
            </a:endParaRPr>
          </a:p>
        </p:txBody>
      </p:sp>
      <p:sp>
        <p:nvSpPr>
          <p:cNvPr id="2"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a:t>
            </a: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概述</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 name="矩形 2"/>
          <p:cNvSpPr/>
          <p:nvPr/>
        </p:nvSpPr>
        <p:spPr>
          <a:xfrm>
            <a:off x="1585594" y="1307465"/>
            <a:ext cx="4319906" cy="3729987"/>
          </a:xfrm>
          <a:prstGeom prst="rect">
            <a:avLst/>
          </a:prstGeom>
          <a:noFill/>
          <a:ln w="9525">
            <a:noFill/>
          </a:ln>
        </p:spPr>
        <p:txBody>
          <a:bodyPr wrap="square" lIns="91440" tIns="45720" rIns="91440" bIns="45720" anchor="t"/>
          <a:p>
            <a:pPr fontAlgn="base">
              <a:lnSpc>
                <a:spcPct val="200000"/>
              </a:lnSpc>
              <a:spcBef>
                <a:spcPct val="20000"/>
              </a:spcBef>
              <a:buClr>
                <a:schemeClr val="hlink"/>
              </a:buClr>
              <a:buSzPct val="70000"/>
              <a:buFont typeface="Wingdings" panose="05000000000000000000" pitchFamily="2" charset="2"/>
            </a:pPr>
            <a:r>
              <a:rPr lang="zh-CN" altLang="en-US" sz="2400"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mn-cs"/>
                <a:sym typeface="+mn-ea"/>
              </a:rPr>
              <a:t>目前三种流行的集成学习方法</a:t>
            </a:r>
            <a:endParaRPr lang="zh-CN" altLang="en-US" sz="2400" b="1" strike="noStrike" noProof="1" dirty="0">
              <a:latin typeface="微软雅黑" panose="020B0503020204020204" pitchFamily="34" charset="-122"/>
              <a:ea typeface="微软雅黑" panose="020B0503020204020204" pitchFamily="34" charset="-122"/>
              <a:sym typeface="+mn-ea"/>
            </a:endParaRPr>
          </a:p>
          <a:p>
            <a:pPr marL="342900" indent="-342900" fontAlgn="base">
              <a:lnSpc>
                <a:spcPct val="200000"/>
              </a:lnSpc>
              <a:spcBef>
                <a:spcPct val="20000"/>
              </a:spcBef>
              <a:buClr>
                <a:schemeClr val="hlink"/>
              </a:buClr>
              <a:buSzPct val="70000"/>
              <a:buFont typeface="Wingdings" panose="05000000000000000000" pitchFamily="2" charset="2"/>
              <a:buChar char="v"/>
            </a:pPr>
            <a:r>
              <a:rPr lang="en-US" altLang="zh-CN" sz="2400" b="1" strike="noStrike" noProof="1" dirty="0">
                <a:solidFill>
                  <a:srgbClr val="00B050"/>
                </a:solidFill>
                <a:latin typeface="微软雅黑" panose="020B0503020204020204" pitchFamily="34" charset="-122"/>
                <a:ea typeface="微软雅黑" panose="020B0503020204020204" pitchFamily="34" charset="-122"/>
                <a:cs typeface="+mn-cs"/>
                <a:sym typeface="+mn-ea"/>
              </a:rPr>
              <a:t>Bagging </a:t>
            </a:r>
            <a:r>
              <a:rPr lang="zh-CN" altLang="en-US" sz="2400" b="1" strike="noStrike" noProof="1" dirty="0">
                <a:solidFill>
                  <a:srgbClr val="00B050"/>
                </a:solidFill>
                <a:latin typeface="微软雅黑" panose="020B0503020204020204" pitchFamily="34" charset="-122"/>
                <a:ea typeface="微软雅黑" panose="020B0503020204020204" pitchFamily="34" charset="-122"/>
                <a:cs typeface="+mn-cs"/>
                <a:sym typeface="+mn-ea"/>
              </a:rPr>
              <a:t>算法</a:t>
            </a:r>
            <a:endParaRPr lang="zh-CN" altLang="en-US" sz="2400" b="1" strike="noStrike" noProof="1" dirty="0">
              <a:solidFill>
                <a:srgbClr val="00B050"/>
              </a:solidFill>
              <a:latin typeface="微软雅黑" panose="020B0503020204020204" pitchFamily="34" charset="-122"/>
              <a:ea typeface="微软雅黑" panose="020B0503020204020204" pitchFamily="34" charset="-122"/>
              <a:sym typeface="+mn-ea"/>
            </a:endParaRPr>
          </a:p>
          <a:p>
            <a:pPr marL="342900" indent="-342900" fontAlgn="base">
              <a:lnSpc>
                <a:spcPct val="200000"/>
              </a:lnSpc>
              <a:spcBef>
                <a:spcPct val="20000"/>
              </a:spcBef>
              <a:buClr>
                <a:schemeClr val="hlink"/>
              </a:buClr>
              <a:buSzPct val="70000"/>
              <a:buFont typeface="Wingdings" panose="05000000000000000000" pitchFamily="2" charset="2"/>
              <a:buChar char="v"/>
            </a:pPr>
            <a:r>
              <a:rPr lang="en-US" altLang="zh-CN" sz="2400" b="1" strike="noStrike" noProof="1" dirty="0">
                <a:solidFill>
                  <a:srgbClr val="00B050"/>
                </a:solidFill>
                <a:latin typeface="微软雅黑" panose="020B0503020204020204" pitchFamily="34" charset="-122"/>
                <a:ea typeface="微软雅黑" panose="020B0503020204020204" pitchFamily="34" charset="-122"/>
                <a:cs typeface="+mn-cs"/>
                <a:sym typeface="+mn-ea"/>
              </a:rPr>
              <a:t>Boosting</a:t>
            </a:r>
            <a:r>
              <a:rPr lang="zh-CN" altLang="en-US" sz="2400" b="1" strike="noStrike" noProof="1" dirty="0">
                <a:solidFill>
                  <a:srgbClr val="00B050"/>
                </a:solidFill>
                <a:latin typeface="微软雅黑" panose="020B0503020204020204" pitchFamily="34" charset="-122"/>
                <a:ea typeface="微软雅黑" panose="020B0503020204020204" pitchFamily="34" charset="-122"/>
                <a:cs typeface="+mn-cs"/>
                <a:sym typeface="+mn-ea"/>
              </a:rPr>
              <a:t>算法</a:t>
            </a:r>
            <a:endParaRPr lang="zh-CN" altLang="en-US" sz="2400" b="1" strike="noStrike" noProof="1" dirty="0">
              <a:solidFill>
                <a:srgbClr val="00B050"/>
              </a:solidFill>
              <a:latin typeface="微软雅黑" panose="020B0503020204020204" pitchFamily="34" charset="-122"/>
              <a:ea typeface="微软雅黑" panose="020B0503020204020204" pitchFamily="34" charset="-122"/>
              <a:sym typeface="+mn-ea"/>
            </a:endParaRPr>
          </a:p>
          <a:p>
            <a:pPr marL="342900" indent="-342900" fontAlgn="base">
              <a:lnSpc>
                <a:spcPct val="200000"/>
              </a:lnSpc>
              <a:spcBef>
                <a:spcPct val="20000"/>
              </a:spcBef>
              <a:buClr>
                <a:schemeClr val="hlink"/>
              </a:buClr>
              <a:buSzPct val="70000"/>
              <a:buFont typeface="Wingdings" panose="05000000000000000000" pitchFamily="2" charset="2"/>
              <a:buChar char="v"/>
            </a:pPr>
            <a:r>
              <a:rPr lang="en-US" altLang="zh-CN" sz="2400" b="1" strike="noStrike" noProof="1" dirty="0">
                <a:solidFill>
                  <a:srgbClr val="00B050"/>
                </a:solidFill>
                <a:latin typeface="微软雅黑" panose="020B0503020204020204" pitchFamily="34" charset="-122"/>
                <a:ea typeface="微软雅黑" panose="020B0503020204020204" pitchFamily="34" charset="-122"/>
                <a:cs typeface="+mn-cs"/>
                <a:sym typeface="+mn-ea"/>
              </a:rPr>
              <a:t>Stacking</a:t>
            </a:r>
            <a:r>
              <a:rPr lang="zh-CN" altLang="en-US" sz="2400" b="1" strike="noStrike" noProof="1" dirty="0">
                <a:solidFill>
                  <a:srgbClr val="00B050"/>
                </a:solidFill>
                <a:latin typeface="微软雅黑" panose="020B0503020204020204" pitchFamily="34" charset="-122"/>
                <a:ea typeface="微软雅黑" panose="020B0503020204020204" pitchFamily="34" charset="-122"/>
                <a:cs typeface="+mn-cs"/>
                <a:sym typeface="+mn-ea"/>
              </a:rPr>
              <a:t>算法。</a:t>
            </a:r>
            <a:endParaRPr lang="zh-CN" altLang="en-US" sz="2400" b="1" strike="noStrike" noProof="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369057" y="1503675"/>
            <a:ext cx="5953125" cy="1198880"/>
          </a:xfrm>
          <a:prstGeom prst="rect">
            <a:avLst/>
          </a:prstGeom>
          <a:noFill/>
          <a:ln w="9525">
            <a:noFill/>
          </a:ln>
        </p:spPr>
        <p:txBody>
          <a:bodyPr wrap="square">
            <a:spAutoFit/>
          </a:bodyPr>
          <a:lstStyle/>
          <a:p>
            <a:pPr marR="0" algn="ctr" defTabSz="914400">
              <a:lnSpc>
                <a:spcPct val="200000"/>
              </a:lnSpc>
              <a:buClrTx/>
              <a:buSzTx/>
              <a:defRPr/>
            </a:pPr>
            <a:r>
              <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Bagging</a:t>
            </a:r>
            <a:r>
              <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算法</a:t>
            </a:r>
            <a:endPar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cxnSp>
        <p:nvCxnSpPr>
          <p:cNvPr id="2" name="直接连接符 1"/>
          <p:cNvCxnSpPr/>
          <p:nvPr/>
        </p:nvCxnSpPr>
        <p:spPr>
          <a:xfrm>
            <a:off x="1769745" y="2662238"/>
            <a:ext cx="5152390" cy="0"/>
          </a:xfrm>
          <a:prstGeom prst="line">
            <a:avLst/>
          </a:prstGeom>
          <a:ln w="41275" cmpd="sng">
            <a:solidFill>
              <a:schemeClr val="accent1">
                <a:lumMod val="60000"/>
                <a:lumOff val="4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Bagging</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算法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0722" name="矩形 2"/>
          <p:cNvSpPr/>
          <p:nvPr/>
        </p:nvSpPr>
        <p:spPr>
          <a:xfrm>
            <a:off x="495300" y="1147763"/>
            <a:ext cx="8040688" cy="2900362"/>
          </a:xfrm>
          <a:prstGeom prst="rect">
            <a:avLst/>
          </a:prstGeom>
          <a:noFill/>
          <a:ln w="9525">
            <a:noFill/>
          </a:ln>
        </p:spPr>
        <p:txBody>
          <a:bodyPr wrap="square" lIns="91440" tIns="45720" rIns="91440" bIns="45720" anchor="t" anchorCtr="0"/>
          <a:p>
            <a:pPr>
              <a:lnSpc>
                <a:spcPct val="150000"/>
              </a:lnSpc>
              <a:spcBef>
                <a:spcPct val="20000"/>
              </a:spcBef>
              <a:buClr>
                <a:schemeClr val="hlink"/>
              </a:buClr>
              <a:buSzPct val="70000"/>
            </a:pPr>
            <a:r>
              <a:rPr lang="zh-CN" altLang="en-US" b="1" dirty="0">
                <a:solidFill>
                  <a:srgbClr val="000099"/>
                </a:solidFill>
                <a:latin typeface="Times New Roman" panose="02020603050405020304" charset="0"/>
                <a:ea typeface="微软雅黑" panose="020B0503020204020204" pitchFamily="34" charset="-122"/>
                <a:sym typeface="宋体" panose="02010600030101010101" pitchFamily="2" charset="-122"/>
              </a:rPr>
              <a:t>Bootstrap aggregating，自举汇聚算法，</a:t>
            </a:r>
            <a:r>
              <a:rPr lang="zh-CN" altLang="zh-CN" b="1" dirty="0">
                <a:latin typeface="微软雅黑" panose="020B0503020204020204" pitchFamily="34" charset="-122"/>
                <a:ea typeface="微软雅黑" panose="020B0503020204020204" pitchFamily="34" charset="-122"/>
                <a:sym typeface="宋体" panose="02010600030101010101" pitchFamily="2" charset="-122"/>
              </a:rPr>
              <a:t>Bagging</a:t>
            </a:r>
            <a:r>
              <a:rPr lang="zh-CN" altLang="zh-CN" b="1" dirty="0">
                <a:latin typeface="微软雅黑" panose="020B0503020204020204" pitchFamily="34" charset="-122"/>
                <a:ea typeface="微软雅黑" panose="020B0503020204020204" pitchFamily="34" charset="-122"/>
              </a:rPr>
              <a:t>是一种并行的集成学习方法，基学习器的训练没有先后顺序，同时进行。</a:t>
            </a:r>
            <a:r>
              <a:rPr lang="zh-CN" altLang="zh-CN" b="1" dirty="0">
                <a:solidFill>
                  <a:srgbClr val="FF0000"/>
                </a:solidFill>
                <a:latin typeface="微软雅黑" panose="020B0503020204020204" pitchFamily="34" charset="-122"/>
                <a:ea typeface="微软雅黑" panose="020B0503020204020204" pitchFamily="34" charset="-122"/>
              </a:rPr>
              <a:t>Bagging 采用“有放回”采样</a:t>
            </a:r>
            <a:r>
              <a:rPr lang="zh-CN" altLang="zh-CN" b="1" dirty="0">
                <a:latin typeface="微软雅黑" panose="020B0503020204020204" pitchFamily="34" charset="-122"/>
                <a:ea typeface="微软雅黑" panose="020B0503020204020204" pitchFamily="34" charset="-122"/>
              </a:rPr>
              <a:t>，对于包含m 个样本的训练集，进行m次有放回的随机采样操作，从而得到m个样本的采样集，如前所述，训练集中有接近 36.8% 的样本没有被采样到。按照这样的方式重复进行，我们就可以得到 T 个包含m个样本的训练集，训练出来T个基学习器，然后对这些基学习器的输出进行结合。</a:t>
            </a:r>
            <a:endParaRPr lang="zh-CN" altLang="zh-CN" b="1" dirty="0">
              <a:latin typeface="微软雅黑" panose="020B0503020204020204" pitchFamily="34" charset="-122"/>
              <a:ea typeface="微软雅黑" panose="020B0503020204020204" pitchFamily="34" charset="-122"/>
            </a:endParaRPr>
          </a:p>
        </p:txBody>
      </p:sp>
      <p:pic>
        <p:nvPicPr>
          <p:cNvPr id="30723" name="图片 3"/>
          <p:cNvPicPr>
            <a:picLocks noChangeAspect="1"/>
          </p:cNvPicPr>
          <p:nvPr/>
        </p:nvPicPr>
        <p:blipFill>
          <a:blip r:embed="rId1"/>
          <a:stretch>
            <a:fillRect/>
          </a:stretch>
        </p:blipFill>
        <p:spPr>
          <a:xfrm>
            <a:off x="1338263" y="3841750"/>
            <a:ext cx="6675437" cy="2800350"/>
          </a:xfrm>
          <a:prstGeom prst="rect">
            <a:avLst/>
          </a:prstGeom>
          <a:noFill/>
          <a:ln w="9525">
            <a:noFill/>
          </a:ln>
        </p:spPr>
      </p:pic>
      <p:sp>
        <p:nvSpPr>
          <p:cNvPr id="30724" name="文本框 4"/>
          <p:cNvSpPr txBox="1"/>
          <p:nvPr/>
        </p:nvSpPr>
        <p:spPr>
          <a:xfrm>
            <a:off x="495300" y="779463"/>
            <a:ext cx="1535113" cy="398462"/>
          </a:xfrm>
          <a:prstGeom prst="rect">
            <a:avLst/>
          </a:prstGeom>
          <a:noFill/>
          <a:ln w="9525">
            <a:noFill/>
          </a:ln>
        </p:spPr>
        <p:txBody>
          <a:bodyPr wrap="none" anchor="t" anchorCtr="0">
            <a:spAutoFit/>
          </a:bodyPr>
          <a:p>
            <a:pPr marL="285750" indent="-285750">
              <a:buFont typeface="Arial" panose="020B0604020202020204" pitchFamily="34" charset="0"/>
              <a:buChar char="•"/>
            </a:pPr>
            <a:r>
              <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Bagging</a:t>
            </a:r>
            <a:endPar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3"/>
          <p:cNvSpPr>
            <a:spLocks noGrp="1" noRot="1"/>
          </p:cNvSpPr>
          <p:nvPr/>
        </p:nvSpPr>
        <p:spPr>
          <a:xfrm>
            <a:off x="419100" y="1385888"/>
            <a:ext cx="8305800" cy="3938587"/>
          </a:xfrm>
          <a:prstGeom prst="rect">
            <a:avLst/>
          </a:prstGeom>
          <a:noFill/>
          <a:ln w="9525">
            <a:noFill/>
          </a:ln>
        </p:spPr>
        <p:txBody>
          <a:bodyPr wrap="square" lIns="91440" tIns="45720" rIns="91440" bIns="45720" anchor="t" anchorCtr="0"/>
          <a:p>
            <a:pPr>
              <a:lnSpc>
                <a:spcPct val="150000"/>
              </a:lnSpc>
              <a:spcBef>
                <a:spcPct val="20000"/>
              </a:spcBef>
              <a:buClr>
                <a:schemeClr val="hlink"/>
              </a:buClr>
              <a:buSzPct val="70000"/>
            </a:pPr>
            <a:r>
              <a:rPr lang="zh-CN" altLang="zh-CN" sz="2000" b="1" dirty="0">
                <a:latin typeface="微软雅黑" panose="020B0503020204020204" pitchFamily="34" charset="-122"/>
                <a:ea typeface="微软雅黑" panose="020B0503020204020204" pitchFamily="34" charset="-122"/>
              </a:rPr>
              <a:t>可以看出Bagging主要通过</a:t>
            </a:r>
            <a:r>
              <a:rPr lang="zh-CN" altLang="zh-CN" sz="2000" b="1" dirty="0">
                <a:solidFill>
                  <a:srgbClr val="0000FF"/>
                </a:solidFill>
                <a:latin typeface="微软雅黑" panose="020B0503020204020204" pitchFamily="34" charset="-122"/>
                <a:ea typeface="微软雅黑" panose="020B0503020204020204" pitchFamily="34" charset="-122"/>
              </a:rPr>
              <a:t>样本的扰动</a:t>
            </a:r>
            <a:r>
              <a:rPr lang="zh-CN" altLang="zh-CN" sz="2000" b="1" dirty="0">
                <a:latin typeface="微软雅黑" panose="020B0503020204020204" pitchFamily="34" charset="-122"/>
                <a:ea typeface="微软雅黑" panose="020B0503020204020204" pitchFamily="34" charset="-122"/>
              </a:rPr>
              <a:t>来增加基学习器之间的多样性，因此Bagging的基学习器应为那些对训练集十分敏感的不稳定学习算法，例如：神经网络与决策树等。从偏差-方差分解来看，Bagging算法主要关注于</a:t>
            </a:r>
            <a:r>
              <a:rPr lang="zh-CN" altLang="zh-CN" sz="2000" b="1" dirty="0">
                <a:solidFill>
                  <a:srgbClr val="0000FF"/>
                </a:solidFill>
                <a:latin typeface="微软雅黑" panose="020B0503020204020204" pitchFamily="34" charset="-122"/>
                <a:ea typeface="微软雅黑" panose="020B0503020204020204" pitchFamily="34" charset="-122"/>
              </a:rPr>
              <a:t>降低方差</a:t>
            </a:r>
            <a:r>
              <a:rPr lang="zh-CN" altLang="zh-CN" sz="2000" b="1" dirty="0">
                <a:latin typeface="微软雅黑" panose="020B0503020204020204" pitchFamily="34" charset="-122"/>
                <a:ea typeface="微软雅黑" panose="020B0503020204020204" pitchFamily="34" charset="-122"/>
              </a:rPr>
              <a:t>，即通过多次重复训练提高稳定性。不同于AdaBoost的是，Bagging可以十分简单地移植到多分类、回归等问题。</a:t>
            </a:r>
            <a:endParaRPr lang="zh-CN" altLang="zh-CN" sz="2000"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zh-CN" altLang="zh-CN" sz="2000" b="1" dirty="0">
                <a:latin typeface="微软雅黑" panose="020B0503020204020204" pitchFamily="34" charset="-122"/>
                <a:ea typeface="微软雅黑" panose="020B0503020204020204" pitchFamily="34" charset="-122"/>
              </a:rPr>
              <a:t>总的说起来则是：</a:t>
            </a:r>
            <a:r>
              <a:rPr lang="zh-CN" altLang="zh-CN" sz="2000" b="1" dirty="0">
                <a:solidFill>
                  <a:srgbClr val="0000FF"/>
                </a:solidFill>
                <a:latin typeface="微软雅黑" panose="020B0503020204020204" pitchFamily="34" charset="-122"/>
                <a:ea typeface="微软雅黑" panose="020B0503020204020204" pitchFamily="34" charset="-122"/>
              </a:rPr>
              <a:t>AdaBoost关注于降低偏差，而Bagging关注于降低方差。</a:t>
            </a:r>
            <a:endParaRPr lang="zh-CN" altLang="zh-CN" sz="2000" b="1" dirty="0">
              <a:solidFill>
                <a:srgbClr val="0000FF"/>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altLang="zh-CN" sz="2000" b="1" dirty="0">
                <a:latin typeface="微软雅黑" panose="020B0503020204020204" pitchFamily="34" charset="-122"/>
                <a:ea typeface="微软雅黑" panose="020B0503020204020204" pitchFamily="34" charset="-122"/>
              </a:rPr>
              <a:t>Bagging</a:t>
            </a:r>
            <a:r>
              <a:rPr lang="zh-CN" altLang="en-US" sz="2000" b="1" dirty="0">
                <a:latin typeface="微软雅黑" panose="020B0503020204020204" pitchFamily="34" charset="-122"/>
                <a:ea typeface="微软雅黑" panose="020B0503020204020204" pitchFamily="34" charset="-122"/>
              </a:rPr>
              <a:t>最常用的模型是</a:t>
            </a:r>
            <a:r>
              <a:rPr lang="en-US" altLang="zh-CN" sz="2000" b="1" dirty="0">
                <a:latin typeface="微软雅黑" panose="020B0503020204020204" pitchFamily="34" charset="-122"/>
                <a:ea typeface="微软雅黑" panose="020B0503020204020204" pitchFamily="34" charset="-122"/>
              </a:rPr>
              <a:t>RF</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Random Forest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Bagging</a:t>
            </a:r>
            <a:r>
              <a:rPr lang="zh-CN" altLang="en-US"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算法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1747" name="文本框 4"/>
          <p:cNvSpPr txBox="1"/>
          <p:nvPr/>
        </p:nvSpPr>
        <p:spPr>
          <a:xfrm>
            <a:off x="495300" y="779463"/>
            <a:ext cx="1535113" cy="398462"/>
          </a:xfrm>
          <a:prstGeom prst="rect">
            <a:avLst/>
          </a:prstGeom>
          <a:noFill/>
          <a:ln w="9525">
            <a:noFill/>
          </a:ln>
        </p:spPr>
        <p:txBody>
          <a:bodyPr wrap="none" anchor="t" anchorCtr="0">
            <a:spAutoFit/>
          </a:bodyPr>
          <a:p>
            <a:pPr marL="285750" indent="-285750">
              <a:buFont typeface="Arial" panose="020B0604020202020204" pitchFamily="34" charset="0"/>
              <a:buChar char="•"/>
            </a:pPr>
            <a:r>
              <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Bagging</a:t>
            </a:r>
            <a:endPar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853432" y="-3"/>
            <a:ext cx="5953125" cy="645160"/>
          </a:xfrm>
          <a:prstGeom prst="rect">
            <a:avLst/>
          </a:prstGeom>
          <a:noFill/>
          <a:ln w="9525">
            <a:noFill/>
          </a:ln>
        </p:spPr>
        <p:txBody>
          <a:bodyPr wrap="square">
            <a:spAutoFit/>
            <a:scene3d>
              <a:camera prst="orthographicFront"/>
              <a:lightRig rig="threePt" dir="t"/>
            </a:scene3d>
          </a:bodyPr>
          <a:lstStyle/>
          <a:p>
            <a:pPr marR="0" defTabSz="914400">
              <a:buClrTx/>
              <a:buSzTx/>
              <a:defRPr/>
            </a:pPr>
            <a:r>
              <a:rPr kumimoji="0" lang="zh-CN" altLang="zh-CN" sz="3600" b="1" kern="120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再论机器学习</a:t>
            </a:r>
            <a:endParaRPr kumimoji="0" lang="zh-CN" altLang="zh-CN" sz="3600" b="1" kern="120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21" name="文本框 20"/>
          <p:cNvSpPr txBox="1"/>
          <p:nvPr/>
        </p:nvSpPr>
        <p:spPr>
          <a:xfrm>
            <a:off x="390520" y="822325"/>
            <a:ext cx="2251075" cy="3046095"/>
          </a:xfrm>
          <a:prstGeom prst="rect">
            <a:avLst/>
          </a:prstGeom>
          <a:noFill/>
          <a:ln w="28575" cmpd="sng">
            <a:solidFill>
              <a:schemeClr val="accent1">
                <a:shade val="50000"/>
              </a:schemeClr>
            </a:solidFill>
            <a:prstDash val="solid"/>
          </a:ln>
        </p:spPr>
        <p:txBody>
          <a:bodyPr wrap="square" rtlCol="0">
            <a:spAutoFit/>
          </a:bodyPr>
          <a:p>
            <a:pPr marL="342900" indent="-342900">
              <a:lnSpc>
                <a:spcPct val="200000"/>
              </a:lnSpc>
              <a:buFont typeface="Wingdings" panose="05000000000000000000" charset="0"/>
              <a:buChar char="u"/>
            </a:pPr>
            <a:r>
              <a:rPr lang="zh-CN" altLang="en-US" sz="2400" b="1" noProof="1">
                <a:solidFill>
                  <a:srgbClr val="000099"/>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整洁的数据</a:t>
            </a:r>
            <a:endParaRPr lang="zh-CN" altLang="en-US" sz="2400" b="1" noProof="1">
              <a:solidFill>
                <a:srgbClr val="000099"/>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charset="0"/>
              <a:buChar char="u"/>
            </a:pPr>
            <a:r>
              <a:rPr lang="zh-CN" altLang="en-US" sz="2400" b="1" noProof="1">
                <a:solidFill>
                  <a:srgbClr val="000099"/>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有效的特征</a:t>
            </a:r>
            <a:endParaRPr lang="zh-CN" altLang="en-US" sz="2400" b="1" noProof="1">
              <a:solidFill>
                <a:srgbClr val="000099"/>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charset="0"/>
              <a:buChar char="u"/>
            </a:pPr>
            <a:r>
              <a:rPr lang="zh-CN" altLang="en-US" sz="24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rPr>
              <a:t>恰当的模型</a:t>
            </a:r>
            <a:endParaRPr lang="zh-CN" altLang="en-US" sz="2400" b="1" noProof="1">
              <a:solidFill>
                <a:srgbClr val="000099"/>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charset="0"/>
              <a:buChar char="u"/>
            </a:pPr>
            <a:r>
              <a:rPr lang="zh-CN" altLang="en-US" sz="2400" b="1" noProof="1">
                <a:solidFill>
                  <a:srgbClr val="000099"/>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优秀的算法</a:t>
            </a:r>
            <a:endParaRPr lang="zh-CN" altLang="en-US" sz="2400" b="1" noProof="1">
              <a:solidFill>
                <a:srgbClr val="000099"/>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22" name="文本框 21"/>
          <p:cNvSpPr txBox="1"/>
          <p:nvPr/>
        </p:nvSpPr>
        <p:spPr>
          <a:xfrm>
            <a:off x="2444745" y="4046220"/>
            <a:ext cx="6038850" cy="2306955"/>
          </a:xfrm>
          <a:prstGeom prst="rect">
            <a:avLst/>
          </a:prstGeom>
          <a:noFill/>
          <a:ln w="28575" cmpd="sng">
            <a:solidFill>
              <a:schemeClr val="accent1">
                <a:shade val="50000"/>
              </a:schemeClr>
            </a:solidFill>
            <a:prstDash val="solid"/>
          </a:ln>
        </p:spPr>
        <p:txBody>
          <a:bodyPr wrap="square" rtlCol="0">
            <a:spAutoFit/>
            <a:scene3d>
              <a:camera prst="orthographicFront"/>
              <a:lightRig rig="threePt" dir="t"/>
            </a:scene3d>
          </a:bodyPr>
          <a:p>
            <a:pPr marL="342900" indent="-342900">
              <a:lnSpc>
                <a:spcPct val="200000"/>
              </a:lnSpc>
              <a:buFont typeface="Wingdings" panose="05000000000000000000" charset="0"/>
              <a:buChar char="u"/>
            </a:pPr>
            <a:r>
              <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模型及其复杂度与任务及其复杂度的匹配</a:t>
            </a:r>
            <a:endPar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charset="0"/>
              <a:buChar char="u"/>
            </a:pPr>
            <a:r>
              <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样本数据规模与模型复杂度的匹配</a:t>
            </a:r>
            <a:endPar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charset="0"/>
              <a:buChar char="u"/>
            </a:pPr>
            <a:r>
              <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目标函数与任务目标及性能要求的匹配</a:t>
            </a:r>
            <a:endParaRPr lang="zh-CN" altLang="en-US" sz="2400" b="1"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23" name="右弧形箭头 22"/>
          <p:cNvSpPr/>
          <p:nvPr/>
        </p:nvSpPr>
        <p:spPr>
          <a:xfrm rot="18480000">
            <a:off x="3144044" y="2483644"/>
            <a:ext cx="619125" cy="171926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3"/>
          <p:cNvSpPr>
            <a:spLocks noGrp="1" noRot="1"/>
          </p:cNvSpPr>
          <p:nvPr/>
        </p:nvSpPr>
        <p:spPr>
          <a:xfrm>
            <a:off x="495300" y="1285875"/>
            <a:ext cx="8224838" cy="5210175"/>
          </a:xfrm>
          <a:prstGeom prst="rect">
            <a:avLst/>
          </a:prstGeom>
          <a:noFill/>
          <a:ln w="9525">
            <a:noFill/>
          </a:ln>
        </p:spPr>
        <p:txBody>
          <a:bodyPr wrap="square" lIns="91440" tIns="45720" rIns="91440" bIns="45720" anchor="t" anchorCtr="0"/>
          <a:p>
            <a:pPr>
              <a:lnSpc>
                <a:spcPct val="150000"/>
              </a:lnSpc>
              <a:spcBef>
                <a:spcPct val="20000"/>
              </a:spcBef>
              <a:buClr>
                <a:schemeClr val="hlink"/>
              </a:buClr>
              <a:buSzPct val="70000"/>
            </a:pPr>
            <a:r>
              <a:rPr lang="zh-CN" altLang="zh-CN" b="1" dirty="0">
                <a:latin typeface="微软雅黑" panose="020B0503020204020204" pitchFamily="34" charset="-122"/>
                <a:ea typeface="微软雅黑" panose="020B0503020204020204" pitchFamily="34" charset="-122"/>
              </a:rPr>
              <a:t>RF是Bagging的一个变体。它的</a:t>
            </a:r>
            <a:r>
              <a:rPr lang="zh-CN" altLang="zh-CN" b="1" dirty="0">
                <a:solidFill>
                  <a:srgbClr val="0000FF"/>
                </a:solidFill>
                <a:latin typeface="微软雅黑" panose="020B0503020204020204" pitchFamily="34" charset="-122"/>
                <a:ea typeface="微软雅黑" panose="020B0503020204020204" pitchFamily="34" charset="-122"/>
              </a:rPr>
              <a:t>基学习器固定是决策树</a:t>
            </a:r>
            <a:r>
              <a:rPr lang="zh-CN" altLang="zh-CN" b="1" dirty="0">
                <a:latin typeface="微软雅黑" panose="020B0503020204020204" pitchFamily="34" charset="-122"/>
                <a:ea typeface="微软雅黑" panose="020B0503020204020204" pitchFamily="34" charset="-122"/>
              </a:rPr>
              <a:t>，所以多棵树就叫做</a:t>
            </a:r>
            <a:r>
              <a:rPr lang="zh-CN" altLang="zh-CN" b="1" dirty="0">
                <a:solidFill>
                  <a:srgbClr val="0000FF"/>
                </a:solidFill>
                <a:latin typeface="微软雅黑" panose="020B0503020204020204" pitchFamily="34" charset="-122"/>
                <a:ea typeface="微软雅黑" panose="020B0503020204020204" pitchFamily="34" charset="-122"/>
              </a:rPr>
              <a:t>森林</a:t>
            </a:r>
            <a:r>
              <a:rPr lang="zh-CN" altLang="zh-CN" b="1" dirty="0">
                <a:latin typeface="微软雅黑" panose="020B0503020204020204" pitchFamily="34" charset="-122"/>
                <a:ea typeface="微软雅黑" panose="020B0503020204020204" pitchFamily="34" charset="-122"/>
              </a:rPr>
              <a:t>。而</a:t>
            </a:r>
            <a:r>
              <a:rPr lang="zh-CN" altLang="zh-CN" b="1" dirty="0">
                <a:solidFill>
                  <a:srgbClr val="0000FF"/>
                </a:solidFill>
                <a:latin typeface="微软雅黑" panose="020B0503020204020204" pitchFamily="34" charset="-122"/>
                <a:ea typeface="微软雅黑" panose="020B0503020204020204" pitchFamily="34" charset="-122"/>
              </a:rPr>
              <a:t>“随机” 体现在属性选择的随机性上</a:t>
            </a:r>
            <a:r>
              <a:rPr lang="zh-CN" altLang="zh-CN" b="1" dirty="0">
                <a:latin typeface="微软雅黑" panose="020B0503020204020204" pitchFamily="34" charset="-122"/>
                <a:ea typeface="微软雅黑" panose="020B0503020204020204" pitchFamily="34" charset="-122"/>
              </a:rPr>
              <a:t>。</a:t>
            </a:r>
            <a:endParaRPr lang="zh-CN" altLang="zh-CN"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zh-CN" altLang="zh-CN" b="1" dirty="0">
                <a:latin typeface="微软雅黑" panose="020B0503020204020204" pitchFamily="34" charset="-122"/>
                <a:ea typeface="微软雅黑" panose="020B0503020204020204" pitchFamily="34" charset="-122"/>
              </a:rPr>
              <a:t>RF 在训练基学习器时候，也采用了</a:t>
            </a:r>
            <a:r>
              <a:rPr lang="zh-CN" altLang="zh-CN" b="1" dirty="0">
                <a:solidFill>
                  <a:srgbClr val="0000FF"/>
                </a:solidFill>
                <a:latin typeface="微软雅黑" panose="020B0503020204020204" pitchFamily="34" charset="-122"/>
                <a:ea typeface="微软雅黑" panose="020B0503020204020204" pitchFamily="34" charset="-122"/>
              </a:rPr>
              <a:t>自助取样法增加样本扰动</a:t>
            </a:r>
            <a:r>
              <a:rPr lang="zh-CN" altLang="zh-CN" b="1" dirty="0">
                <a:latin typeface="微软雅黑" panose="020B0503020204020204" pitchFamily="34" charset="-122"/>
                <a:ea typeface="微软雅黑" panose="020B0503020204020204" pitchFamily="34" charset="-122"/>
              </a:rPr>
              <a:t>；除此之外，RF还引入了一种属性扰动：对基决策树的每个结点，先从该结点的属性集合中</a:t>
            </a:r>
            <a:r>
              <a:rPr lang="zh-CN" altLang="zh-CN" b="1" dirty="0">
                <a:solidFill>
                  <a:srgbClr val="0000FF"/>
                </a:solidFill>
                <a:latin typeface="微软雅黑" panose="020B0503020204020204" pitchFamily="34" charset="-122"/>
                <a:ea typeface="微软雅黑" panose="020B0503020204020204" pitchFamily="34" charset="-122"/>
              </a:rPr>
              <a:t>随机选择</a:t>
            </a:r>
            <a:r>
              <a:rPr lang="zh-CN" altLang="zh-CN" b="1" dirty="0">
                <a:latin typeface="微软雅黑" panose="020B0503020204020204" pitchFamily="34" charset="-122"/>
                <a:ea typeface="微软雅黑" panose="020B0503020204020204" pitchFamily="34" charset="-122"/>
              </a:rPr>
              <a:t>一个包含K个</a:t>
            </a:r>
            <a:r>
              <a:rPr lang="zh-CN" altLang="zh-CN" b="1" dirty="0">
                <a:solidFill>
                  <a:srgbClr val="0000FF"/>
                </a:solidFill>
                <a:latin typeface="微软雅黑" panose="020B0503020204020204" pitchFamily="34" charset="-122"/>
                <a:ea typeface="微软雅黑" panose="020B0503020204020204" pitchFamily="34" charset="-122"/>
              </a:rPr>
              <a:t>属性的子集</a:t>
            </a:r>
            <a:r>
              <a:rPr lang="zh-CN" altLang="zh-CN" b="1" dirty="0">
                <a:latin typeface="微软雅黑" panose="020B0503020204020204" pitchFamily="34" charset="-122"/>
                <a:ea typeface="微软雅黑" panose="020B0503020204020204" pitchFamily="34" charset="-122"/>
              </a:rPr>
              <a:t>，然后在子集中选取一个最优的属性用于该结点的划分。而这里的参数K控制了随机性的程度，令k=d（</a:t>
            </a:r>
            <a:r>
              <a:rPr lang="en-US" altLang="zh-CN" b="1" dirty="0">
                <a:latin typeface="微软雅黑" panose="020B0503020204020204" pitchFamily="34" charset="-122"/>
                <a:ea typeface="微软雅黑" panose="020B0503020204020204" pitchFamily="34" charset="-122"/>
              </a:rPr>
              <a:t>d</a:t>
            </a:r>
            <a:r>
              <a:rPr lang="zh-CN" altLang="en-US" b="1" dirty="0">
                <a:latin typeface="微软雅黑" panose="020B0503020204020204" pitchFamily="34" charset="-122"/>
                <a:ea typeface="微软雅黑" panose="020B0503020204020204" pitchFamily="34" charset="-122"/>
              </a:rPr>
              <a:t>为数据集的特征维度</a:t>
            </a:r>
            <a:r>
              <a:rPr lang="zh-CN" altLang="zh-CN" b="1" dirty="0">
                <a:latin typeface="微软雅黑" panose="020B0503020204020204" pitchFamily="34" charset="-122"/>
                <a:ea typeface="微软雅黑" panose="020B0503020204020204" pitchFamily="34" charset="-122"/>
              </a:rPr>
              <a:t>），则就是传统的决策树；令k=1，就是随机选择一个属性用于结点划分。一般情况下，推荐的K值是 </a:t>
            </a:r>
            <a:r>
              <a:rPr lang="zh-CN" altLang="zh-CN" b="1" dirty="0">
                <a:solidFill>
                  <a:srgbClr val="0000FF"/>
                </a:solidFill>
                <a:latin typeface="微软雅黑" panose="020B0503020204020204" pitchFamily="34" charset="-122"/>
                <a:ea typeface="微软雅黑" panose="020B0503020204020204" pitchFamily="34" charset="-122"/>
              </a:rPr>
              <a:t>k=log</a:t>
            </a:r>
            <a:r>
              <a:rPr lang="zh-CN" altLang="zh-CN" b="1" baseline="-25000" dirty="0">
                <a:solidFill>
                  <a:srgbClr val="0000FF"/>
                </a:solidFill>
                <a:latin typeface="微软雅黑" panose="020B0503020204020204" pitchFamily="34" charset="-122"/>
                <a:ea typeface="微软雅黑" panose="020B0503020204020204" pitchFamily="34" charset="-122"/>
              </a:rPr>
              <a:t>2</a:t>
            </a:r>
            <a:r>
              <a:rPr lang="zh-CN" altLang="zh-CN" b="1" dirty="0">
                <a:solidFill>
                  <a:srgbClr val="0000FF"/>
                </a:solidFill>
                <a:latin typeface="微软雅黑" panose="020B0503020204020204" pitchFamily="34" charset="-122"/>
                <a:ea typeface="微软雅黑" panose="020B0503020204020204" pitchFamily="34" charset="-122"/>
              </a:rPr>
              <a:t>d</a:t>
            </a:r>
            <a:r>
              <a:rPr lang="zh-CN" altLang="zh-CN" b="1" dirty="0">
                <a:latin typeface="微软雅黑" panose="020B0503020204020204" pitchFamily="34" charset="-122"/>
                <a:ea typeface="微软雅黑" panose="020B0503020204020204" pitchFamily="34" charset="-122"/>
              </a:rPr>
              <a:t>。</a:t>
            </a:r>
            <a:endParaRPr lang="zh-CN" altLang="zh-CN"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zh-CN" altLang="zh-CN" b="1" dirty="0">
                <a:latin typeface="微软雅黑" panose="020B0503020204020204" pitchFamily="34" charset="-122"/>
                <a:ea typeface="微软雅黑" panose="020B0503020204020204" pitchFamily="34" charset="-122"/>
              </a:rPr>
              <a:t>与Bagging相比，RF由于随机属性引入的多样性，使得其在多样性上有了进一步提升。相比于 Bagging，由于属性扰动的加入，其初始泛化性能较差（基决策树的准确度有一定的下降），但是随着集成数目的增多，其往往可以收敛到更低的泛化误差。同时 ，</a:t>
            </a:r>
            <a:r>
              <a:rPr lang="zh-CN" altLang="zh-CN" b="1" dirty="0">
                <a:solidFill>
                  <a:srgbClr val="0000FF"/>
                </a:solidFill>
                <a:latin typeface="微软雅黑" panose="020B0503020204020204" pitchFamily="34" charset="-122"/>
                <a:ea typeface="微软雅黑" panose="020B0503020204020204" pitchFamily="34" charset="-122"/>
              </a:rPr>
              <a:t>RF由于属性选择，训练效率更高</a:t>
            </a:r>
            <a:r>
              <a:rPr lang="zh-CN" altLang="zh-CN" b="1" dirty="0">
                <a:latin typeface="微软雅黑" panose="020B0503020204020204" pitchFamily="34" charset="-122"/>
                <a:ea typeface="微软雅黑" panose="020B0503020204020204" pitchFamily="34" charset="-122"/>
              </a:rPr>
              <a:t>。</a:t>
            </a:r>
            <a:endParaRPr lang="zh-CN" altLang="zh-CN" b="1" dirty="0">
              <a:latin typeface="微软雅黑" panose="020B0503020204020204" pitchFamily="34" charset="-122"/>
              <a:ea typeface="微软雅黑" panose="020B0503020204020204" pitchFamily="34" charset="-122"/>
            </a:endParaRPr>
          </a:p>
        </p:txBody>
      </p:sp>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Bagging</a:t>
            </a:r>
            <a:r>
              <a:rPr lang="zh-CN" altLang="en-US"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算法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2771" name="文本框 4"/>
          <p:cNvSpPr txBox="1"/>
          <p:nvPr/>
        </p:nvSpPr>
        <p:spPr>
          <a:xfrm>
            <a:off x="495300" y="779463"/>
            <a:ext cx="4508500" cy="398462"/>
          </a:xfrm>
          <a:prstGeom prst="rect">
            <a:avLst/>
          </a:prstGeom>
          <a:noFill/>
          <a:ln w="9525">
            <a:noFill/>
          </a:ln>
        </p:spPr>
        <p:txBody>
          <a:bodyPr wrap="none" anchor="t" anchorCtr="0">
            <a:spAutoFit/>
          </a:bodyPr>
          <a:p>
            <a:pPr marL="285750" indent="-285750">
              <a:buFont typeface="Arial" panose="020B0604020202020204" pitchFamily="34" charset="0"/>
              <a:buChar char="•"/>
            </a:pPr>
            <a:r>
              <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RF</a:t>
            </a:r>
            <a:r>
              <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Random Forest</a:t>
            </a:r>
            <a:r>
              <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，随机森林）</a:t>
            </a:r>
            <a:endPar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3" name="Picture 2"/>
          <p:cNvPicPr>
            <a:picLocks noChangeAspect="1"/>
          </p:cNvPicPr>
          <p:nvPr/>
        </p:nvPicPr>
        <p:blipFill>
          <a:blip r:embed="rId1"/>
          <a:stretch>
            <a:fillRect/>
          </a:stretch>
        </p:blipFill>
        <p:spPr>
          <a:xfrm>
            <a:off x="4429125" y="892175"/>
            <a:ext cx="4635500" cy="1431925"/>
          </a:xfrm>
          <a:prstGeom prst="rect">
            <a:avLst/>
          </a:prstGeom>
          <a:noFill/>
          <a:ln w="9525">
            <a:noFill/>
          </a:ln>
        </p:spPr>
      </p:pic>
      <p:sp>
        <p:nvSpPr>
          <p:cNvPr id="33794" name="Rectangle 3"/>
          <p:cNvSpPr>
            <a:spLocks noGrp="1" noRot="1"/>
          </p:cNvSpPr>
          <p:nvPr/>
        </p:nvSpPr>
        <p:spPr>
          <a:xfrm>
            <a:off x="495300" y="1285875"/>
            <a:ext cx="8224838" cy="5210175"/>
          </a:xfrm>
          <a:prstGeom prst="rect">
            <a:avLst/>
          </a:prstGeom>
          <a:noFill/>
          <a:ln w="9525">
            <a:noFill/>
          </a:ln>
        </p:spPr>
        <p:txBody>
          <a:bodyPr wrap="square" lIns="91440" tIns="45720" rIns="91440" bIns="45720" anchor="t" anchorCtr="0"/>
          <a:p>
            <a:pPr>
              <a:lnSpc>
                <a:spcPct val="150000"/>
              </a:lnSpc>
              <a:spcBef>
                <a:spcPct val="20000"/>
              </a:spcBef>
              <a:buClr>
                <a:schemeClr val="hlink"/>
              </a:buClr>
              <a:buSzPct val="70000"/>
            </a:pPr>
            <a:r>
              <a:rPr lang="zh-CN" altLang="zh-CN" b="1" dirty="0">
                <a:latin typeface="微软雅黑" panose="020B0503020204020204" pitchFamily="34" charset="-122"/>
                <a:ea typeface="微软雅黑" panose="020B0503020204020204" pitchFamily="34" charset="-122"/>
              </a:rPr>
              <a:t>RF的构建流程：</a:t>
            </a:r>
            <a:endParaRPr lang="zh-CN" altLang="zh-CN" b="1" dirty="0">
              <a:latin typeface="微软雅黑" panose="020B0503020204020204" pitchFamily="34" charset="-122"/>
              <a:ea typeface="微软雅黑" panose="020B0503020204020204" pitchFamily="34" charset="-122"/>
            </a:endParaRPr>
          </a:p>
        </p:txBody>
      </p:sp>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Bagging</a:t>
            </a:r>
            <a:r>
              <a:rPr lang="zh-CN" altLang="en-US"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算法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3796" name="文本框 4"/>
          <p:cNvSpPr txBox="1"/>
          <p:nvPr/>
        </p:nvSpPr>
        <p:spPr>
          <a:xfrm>
            <a:off x="495300" y="779463"/>
            <a:ext cx="4508500" cy="398462"/>
          </a:xfrm>
          <a:prstGeom prst="rect">
            <a:avLst/>
          </a:prstGeom>
          <a:noFill/>
          <a:ln w="9525">
            <a:noFill/>
          </a:ln>
        </p:spPr>
        <p:txBody>
          <a:bodyPr wrap="none" anchor="t" anchorCtr="0">
            <a:spAutoFit/>
          </a:bodyPr>
          <a:p>
            <a:pPr marL="285750" indent="-285750">
              <a:buFont typeface="Arial" panose="020B0604020202020204" pitchFamily="34" charset="0"/>
              <a:buChar char="•"/>
            </a:pPr>
            <a:r>
              <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RF</a:t>
            </a:r>
            <a:r>
              <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Random Forest</a:t>
            </a:r>
            <a:r>
              <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，随机森林）</a:t>
            </a:r>
            <a:endPar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3797" name="文本框 2"/>
          <p:cNvSpPr txBox="1"/>
          <p:nvPr/>
        </p:nvSpPr>
        <p:spPr>
          <a:xfrm>
            <a:off x="495300" y="1936750"/>
            <a:ext cx="4646613" cy="920750"/>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r>
              <a:rPr lang="zh-CN" altLang="en-US">
                <a:solidFill>
                  <a:srgbClr val="0000FF"/>
                </a:solidFill>
                <a:latin typeface="微软雅黑" panose="020B0503020204020204" pitchFamily="34" charset="-122"/>
                <a:ea typeface="微软雅黑" panose="020B0503020204020204" pitchFamily="34" charset="-122"/>
              </a:rPr>
              <a:t>假设训练集大小为N；特征维度为</a:t>
            </a:r>
            <a:r>
              <a:rPr lang="en-US" altLang="zh-CN">
                <a:solidFill>
                  <a:srgbClr val="0000FF"/>
                </a:solidFill>
                <a:latin typeface="微软雅黑" panose="020B0503020204020204" pitchFamily="34" charset="-122"/>
                <a:ea typeface="微软雅黑" panose="020B0503020204020204" pitchFamily="34" charset="-122"/>
              </a:rPr>
              <a:t>M</a:t>
            </a:r>
            <a:endParaRPr lang="en-US" altLang="zh-CN">
              <a:solidFill>
                <a:srgbClr val="0000FF"/>
              </a:solidFill>
              <a:latin typeface="微软雅黑" panose="020B0503020204020204" pitchFamily="34" charset="-122"/>
              <a:ea typeface="微软雅黑" panose="020B0503020204020204" pitchFamily="34" charset="-122"/>
            </a:endParaRPr>
          </a:p>
          <a:p>
            <a:r>
              <a:rPr lang="zh-CN" altLang="en-US">
                <a:solidFill>
                  <a:srgbClr val="0000FF"/>
                </a:solidFill>
                <a:latin typeface="微软雅黑" panose="020B0503020204020204" pitchFamily="34" charset="-122"/>
                <a:ea typeface="微软雅黑" panose="020B0503020204020204" pitchFamily="34" charset="-122"/>
              </a:rPr>
              <a:t>设定决策树特征子集维度为</a:t>
            </a:r>
            <a:r>
              <a:rPr lang="en-US" altLang="zh-CN">
                <a:solidFill>
                  <a:srgbClr val="0000FF"/>
                </a:solidFill>
                <a:latin typeface="微软雅黑" panose="020B0503020204020204" pitchFamily="34" charset="-122"/>
                <a:ea typeface="微软雅黑" panose="020B0503020204020204" pitchFamily="34" charset="-122"/>
              </a:rPr>
              <a:t>m</a:t>
            </a:r>
            <a:r>
              <a:rPr lang="zh-CN" altLang="en-US">
                <a:solidFill>
                  <a:srgbClr val="0000FF"/>
                </a:solidFill>
                <a:latin typeface="微软雅黑" panose="020B0503020204020204" pitchFamily="34" charset="-122"/>
                <a:ea typeface="微软雅黑" panose="020B0503020204020204" pitchFamily="34" charset="-122"/>
              </a:rPr>
              <a:t>（</a:t>
            </a:r>
            <a:r>
              <a:rPr lang="en-US" altLang="zh-CN">
                <a:solidFill>
                  <a:srgbClr val="0000FF"/>
                </a:solidFill>
                <a:latin typeface="微软雅黑" panose="020B0503020204020204" pitchFamily="34" charset="-122"/>
                <a:ea typeface="微软雅黑" panose="020B0503020204020204" pitchFamily="34" charset="-122"/>
              </a:rPr>
              <a:t>m&lt;&lt;M</a:t>
            </a:r>
            <a:r>
              <a:rPr lang="zh-CN" altLang="en-US">
                <a:solidFill>
                  <a:srgbClr val="0000FF"/>
                </a:solidFill>
                <a:latin typeface="微软雅黑" panose="020B0503020204020204" pitchFamily="34" charset="-122"/>
                <a:ea typeface="微软雅黑" panose="020B0503020204020204" pitchFamily="34" charset="-122"/>
              </a:rPr>
              <a:t>）</a:t>
            </a:r>
            <a:endParaRPr lang="zh-CN" altLang="en-US">
              <a:solidFill>
                <a:srgbClr val="0000FF"/>
              </a:solidFill>
              <a:latin typeface="微软雅黑" panose="020B0503020204020204" pitchFamily="34" charset="-122"/>
              <a:ea typeface="微软雅黑" panose="020B0503020204020204" pitchFamily="34" charset="-122"/>
            </a:endParaRPr>
          </a:p>
          <a:p>
            <a:r>
              <a:rPr lang="zh-CN" altLang="en-US">
                <a:solidFill>
                  <a:srgbClr val="0000FF"/>
                </a:solidFill>
                <a:latin typeface="微软雅黑" panose="020B0503020204020204" pitchFamily="34" charset="-122"/>
                <a:ea typeface="微软雅黑" panose="020B0503020204020204" pitchFamily="34" charset="-122"/>
              </a:rPr>
              <a:t>决策树数量为</a:t>
            </a:r>
            <a:r>
              <a:rPr lang="en-US" altLang="zh-CN">
                <a:solidFill>
                  <a:srgbClr val="0000FF"/>
                </a:solidFill>
                <a:latin typeface="微软雅黑" panose="020B0503020204020204" pitchFamily="34" charset="-122"/>
                <a:ea typeface="微软雅黑" panose="020B0503020204020204" pitchFamily="34" charset="-122"/>
              </a:rPr>
              <a:t>T</a:t>
            </a: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33798" name="文本框 3"/>
          <p:cNvSpPr txBox="1"/>
          <p:nvPr/>
        </p:nvSpPr>
        <p:spPr>
          <a:xfrm>
            <a:off x="241300" y="3954463"/>
            <a:ext cx="5156200" cy="646112"/>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r>
              <a:rPr lang="zh-CN" altLang="en-US">
                <a:solidFill>
                  <a:srgbClr val="0000FF"/>
                </a:solidFill>
                <a:latin typeface="微软雅黑" panose="020B0503020204020204" pitchFamily="34" charset="-122"/>
                <a:ea typeface="微软雅黑" panose="020B0503020204020204" pitchFamily="34" charset="-122"/>
              </a:rPr>
              <a:t>随机且有放回地从训练集中的抽取N个训练样本（bootstrap sample方法），作为该树的训练集</a:t>
            </a: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33799" name="文本框 4"/>
          <p:cNvSpPr txBox="1"/>
          <p:nvPr/>
        </p:nvSpPr>
        <p:spPr>
          <a:xfrm>
            <a:off x="958850" y="3236913"/>
            <a:ext cx="3721100" cy="368300"/>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r>
              <a:rPr lang="zh-CN" altLang="en-US">
                <a:solidFill>
                  <a:srgbClr val="0000FF"/>
                </a:solidFill>
                <a:latin typeface="微软雅黑" panose="020B0503020204020204" pitchFamily="34" charset="-122"/>
                <a:ea typeface="微软雅黑" panose="020B0503020204020204" pitchFamily="34" charset="-122"/>
              </a:rPr>
              <a:t>重复以下步骤</a:t>
            </a:r>
            <a:r>
              <a:rPr lang="en-US" altLang="zh-CN">
                <a:solidFill>
                  <a:srgbClr val="0000FF"/>
                </a:solidFill>
                <a:latin typeface="微软雅黑" panose="020B0503020204020204" pitchFamily="34" charset="-122"/>
                <a:ea typeface="微软雅黑" panose="020B0503020204020204" pitchFamily="34" charset="-122"/>
              </a:rPr>
              <a:t>T</a:t>
            </a:r>
            <a:r>
              <a:rPr lang="zh-CN" altLang="en-US">
                <a:solidFill>
                  <a:srgbClr val="0000FF"/>
                </a:solidFill>
                <a:latin typeface="微软雅黑" panose="020B0503020204020204" pitchFamily="34" charset="-122"/>
                <a:ea typeface="微软雅黑" panose="020B0503020204020204" pitchFamily="34" charset="-122"/>
              </a:rPr>
              <a:t>次，构造</a:t>
            </a:r>
            <a:r>
              <a:rPr lang="en-US" altLang="zh-CN">
                <a:solidFill>
                  <a:srgbClr val="0000FF"/>
                </a:solidFill>
                <a:latin typeface="微软雅黑" panose="020B0503020204020204" pitchFamily="34" charset="-122"/>
                <a:ea typeface="微软雅黑" panose="020B0503020204020204" pitchFamily="34" charset="-122"/>
              </a:rPr>
              <a:t>T</a:t>
            </a:r>
            <a:r>
              <a:rPr lang="zh-CN" altLang="en-US">
                <a:solidFill>
                  <a:srgbClr val="0000FF"/>
                </a:solidFill>
                <a:latin typeface="微软雅黑" panose="020B0503020204020204" pitchFamily="34" charset="-122"/>
                <a:ea typeface="微软雅黑" panose="020B0503020204020204" pitchFamily="34" charset="-122"/>
              </a:rPr>
              <a:t>棵决策树</a:t>
            </a: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33800" name="文本框 5"/>
          <p:cNvSpPr txBox="1"/>
          <p:nvPr/>
        </p:nvSpPr>
        <p:spPr>
          <a:xfrm>
            <a:off x="736600" y="4949825"/>
            <a:ext cx="4184650" cy="64452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solidFill>
                  <a:srgbClr val="0000FF"/>
                </a:solidFill>
                <a:latin typeface="微软雅黑" panose="020B0503020204020204" pitchFamily="34" charset="-122"/>
                <a:ea typeface="微软雅黑" panose="020B0503020204020204" pitchFamily="34" charset="-122"/>
              </a:rPr>
              <a:t>随机地从M个特征中选取m个特征的子集，完全生长出一棵决策树</a:t>
            </a: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33801" name="文本框 6"/>
          <p:cNvSpPr txBox="1"/>
          <p:nvPr/>
        </p:nvSpPr>
        <p:spPr>
          <a:xfrm>
            <a:off x="736600" y="5945188"/>
            <a:ext cx="4184650" cy="64452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solidFill>
                  <a:srgbClr val="0000FF"/>
                </a:solidFill>
                <a:latin typeface="微软雅黑" panose="020B0503020204020204" pitchFamily="34" charset="-122"/>
                <a:ea typeface="微软雅黑" panose="020B0503020204020204" pitchFamily="34" charset="-122"/>
              </a:rPr>
              <a:t>用投票法，依据</a:t>
            </a:r>
            <a:r>
              <a:rPr lang="en-US" altLang="zh-CN">
                <a:solidFill>
                  <a:srgbClr val="0000FF"/>
                </a:solidFill>
                <a:latin typeface="微软雅黑" panose="020B0503020204020204" pitchFamily="34" charset="-122"/>
                <a:ea typeface="微软雅黑" panose="020B0503020204020204" pitchFamily="34" charset="-122"/>
              </a:rPr>
              <a:t>T</a:t>
            </a:r>
            <a:r>
              <a:rPr lang="zh-CN" altLang="en-US">
                <a:solidFill>
                  <a:srgbClr val="0000FF"/>
                </a:solidFill>
                <a:latin typeface="微软雅黑" panose="020B0503020204020204" pitchFamily="34" charset="-122"/>
                <a:ea typeface="微软雅黑" panose="020B0503020204020204" pitchFamily="34" charset="-122"/>
              </a:rPr>
              <a:t>个决策树的决策结果给出最终的决策。</a:t>
            </a: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8" name="下箭头 7"/>
          <p:cNvSpPr/>
          <p:nvPr/>
        </p:nvSpPr>
        <p:spPr>
          <a:xfrm>
            <a:off x="2749550" y="2857500"/>
            <a:ext cx="139700" cy="350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下箭头 8"/>
          <p:cNvSpPr/>
          <p:nvPr/>
        </p:nvSpPr>
        <p:spPr>
          <a:xfrm>
            <a:off x="2749550" y="3605213"/>
            <a:ext cx="139700" cy="349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下箭头 9"/>
          <p:cNvSpPr/>
          <p:nvPr/>
        </p:nvSpPr>
        <p:spPr>
          <a:xfrm>
            <a:off x="2749550" y="4600575"/>
            <a:ext cx="139700" cy="349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下箭头 10"/>
          <p:cNvSpPr/>
          <p:nvPr/>
        </p:nvSpPr>
        <p:spPr>
          <a:xfrm>
            <a:off x="2749550" y="5594350"/>
            <a:ext cx="139700" cy="350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12" name="直接连接符 11"/>
          <p:cNvCxnSpPr/>
          <p:nvPr/>
        </p:nvCxnSpPr>
        <p:spPr>
          <a:xfrm>
            <a:off x="139700" y="5781675"/>
            <a:ext cx="2492375" cy="9525"/>
          </a:xfrm>
          <a:prstGeom prst="line">
            <a:avLst/>
          </a:pr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147638" y="3787775"/>
            <a:ext cx="12700" cy="1982788"/>
          </a:xfrm>
          <a:prstGeom prst="line">
            <a:avLst/>
          </a:pr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39700" y="3767138"/>
            <a:ext cx="2509838" cy="25400"/>
          </a:xfrm>
          <a:prstGeom prst="line">
            <a:avLst/>
          </a:prstGeom>
          <a:ln w="28575" cmpd="sng">
            <a:solidFill>
              <a:srgbClr val="00B05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16" name="矩形标注 15"/>
          <p:cNvSpPr/>
          <p:nvPr/>
        </p:nvSpPr>
        <p:spPr>
          <a:xfrm>
            <a:off x="6226175" y="3792538"/>
            <a:ext cx="2387600" cy="657225"/>
          </a:xfrm>
          <a:prstGeom prst="wedgeRectCallout">
            <a:avLst>
              <a:gd name="adj1" fmla="val -80816"/>
              <a:gd name="adj2" fmla="val -140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随机性表现为训练集和特征选择的</a:t>
            </a:r>
            <a:r>
              <a:rPr lang="en-US" altLang="zh-CN" strike="noStrike"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trike="noStrike"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随机</a:t>
            </a:r>
            <a:r>
              <a:rPr lang="en-US" altLang="zh-CN" strike="noStrike"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trike="noStrike"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矩形标注 17"/>
          <p:cNvSpPr/>
          <p:nvPr/>
        </p:nvSpPr>
        <p:spPr>
          <a:xfrm>
            <a:off x="6226175" y="4676775"/>
            <a:ext cx="2493963" cy="657225"/>
          </a:xfrm>
          <a:prstGeom prst="wedgeRectCallout">
            <a:avLst>
              <a:gd name="adj1" fmla="val -80923"/>
              <a:gd name="adj2" fmla="val -339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决策树的构建，不使用剪枝，甚至不</a:t>
            </a:r>
            <a:r>
              <a:rPr lang="zh-CN" altLang="en-US" strike="noStrike"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选择特征</a:t>
            </a:r>
            <a:endParaRPr lang="zh-CN" altLang="en-US" strike="noStrike"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Bagging</a:t>
            </a:r>
            <a:r>
              <a:rPr lang="zh-CN" altLang="en-US"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算法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4818" name="文本框 2"/>
          <p:cNvSpPr txBox="1"/>
          <p:nvPr/>
        </p:nvSpPr>
        <p:spPr>
          <a:xfrm>
            <a:off x="604838" y="1330325"/>
            <a:ext cx="7929562" cy="3221038"/>
          </a:xfrm>
          <a:prstGeom prst="rect">
            <a:avLst/>
          </a:prstGeom>
          <a:noFill/>
          <a:ln w="9525">
            <a:noFill/>
          </a:ln>
        </p:spPr>
        <p:txBody>
          <a:bodyPr wrap="square" anchor="t" anchorCtr="0">
            <a:spAutoFit/>
          </a:bodyPr>
          <a:p>
            <a:pPr>
              <a:lnSpc>
                <a:spcPct val="150000"/>
              </a:lnSpc>
              <a:spcBef>
                <a:spcPct val="20000"/>
              </a:spcBef>
              <a:buClr>
                <a:schemeClr val="hlink"/>
              </a:buClr>
              <a:buSzPct val="70000"/>
            </a:pPr>
            <a:r>
              <a:rPr lang="zh-CN" altLang="zh-CN" b="1" dirty="0">
                <a:latin typeface="微软雅黑" panose="020B0503020204020204" pitchFamily="34" charset="-122"/>
                <a:ea typeface="微软雅黑" panose="020B0503020204020204" pitchFamily="34" charset="-122"/>
              </a:rPr>
              <a:t>袋外错误率oob error（out-of-bag error）。</a:t>
            </a:r>
            <a:endParaRPr lang="zh-CN" altLang="zh-CN"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zh-CN" altLang="zh-CN" b="1" dirty="0">
                <a:latin typeface="微软雅黑" panose="020B0503020204020204" pitchFamily="34" charset="-122"/>
                <a:ea typeface="微软雅黑" panose="020B0503020204020204" pitchFamily="34" charset="-122"/>
              </a:rPr>
              <a:t>在构建每棵树时，使用了bootstrap sample，所以对于每棵树而言（假设对于第k棵树），大约有1/3的训练实例没有参与第k棵树的生成，被称为第k棵树的oob样本。</a:t>
            </a:r>
            <a:endParaRPr lang="zh-CN" altLang="zh-CN"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zh-CN" altLang="zh-CN" b="1" dirty="0">
                <a:latin typeface="微软雅黑" panose="020B0503020204020204" pitchFamily="34" charset="-122"/>
                <a:ea typeface="微软雅黑" panose="020B0503020204020204" pitchFamily="34" charset="-122"/>
              </a:rPr>
              <a:t>1）对每个样本，计算它作为oob样本的树对它的分类情况（约1/3的树）；</a:t>
            </a:r>
            <a:endParaRPr lang="zh-CN" altLang="zh-CN"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zh-CN" altLang="zh-CN" b="1" dirty="0">
                <a:latin typeface="微软雅黑" panose="020B0503020204020204" pitchFamily="34" charset="-122"/>
                <a:ea typeface="微软雅黑" panose="020B0503020204020204" pitchFamily="34" charset="-122"/>
              </a:rPr>
              <a:t>2）然后以简单多数投票作为该样本的分类结果；</a:t>
            </a:r>
            <a:endParaRPr lang="zh-CN" altLang="zh-CN"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zh-CN" altLang="zh-CN" b="1" dirty="0">
                <a:latin typeface="微软雅黑" panose="020B0503020204020204" pitchFamily="34" charset="-122"/>
                <a:ea typeface="微软雅黑" panose="020B0503020204020204" pitchFamily="34" charset="-122"/>
              </a:rPr>
              <a:t>3）最后用误分个数占样本总数的比率作为随机森林的oob误分率。</a:t>
            </a:r>
            <a:endParaRPr lang="zh-CN" altLang="zh-CN" b="1" dirty="0">
              <a:latin typeface="微软雅黑" panose="020B0503020204020204" pitchFamily="34" charset="-122"/>
              <a:ea typeface="微软雅黑" panose="020B0503020204020204" pitchFamily="34" charset="-122"/>
            </a:endParaRPr>
          </a:p>
        </p:txBody>
      </p:sp>
      <p:sp>
        <p:nvSpPr>
          <p:cNvPr id="34819" name="文本框 2"/>
          <p:cNvSpPr txBox="1"/>
          <p:nvPr/>
        </p:nvSpPr>
        <p:spPr>
          <a:xfrm>
            <a:off x="604838" y="4708525"/>
            <a:ext cx="8137525" cy="922338"/>
          </a:xfrm>
          <a:prstGeom prst="rect">
            <a:avLst/>
          </a:prstGeom>
          <a:noFill/>
          <a:ln w="9525">
            <a:noFill/>
          </a:ln>
        </p:spPr>
        <p:txBody>
          <a:bodyPr wrap="square" anchor="t" anchorCtr="0">
            <a:spAutoFit/>
          </a:bodyPr>
          <a:p>
            <a:pPr>
              <a:lnSpc>
                <a:spcPct val="150000"/>
              </a:lnSpc>
              <a:spcBef>
                <a:spcPct val="20000"/>
              </a:spcBef>
              <a:buClr>
                <a:schemeClr val="hlink"/>
              </a:buClr>
              <a:buSzPct val="70000"/>
            </a:pPr>
            <a:r>
              <a:rPr lang="zh-CN" altLang="en-US" b="1" dirty="0">
                <a:latin typeface="微软雅黑" panose="020B0503020204020204" pitchFamily="34" charset="-122"/>
                <a:ea typeface="微软雅黑" panose="020B0503020204020204" pitchFamily="34" charset="-122"/>
              </a:rPr>
              <a:t>oob误分率是随机森林泛化误差的一个无偏估计，它的结果近似于需要大量计算的k折交叉验证。</a:t>
            </a:r>
            <a:endParaRPr lang="zh-CN" altLang="en-US" b="1" dirty="0">
              <a:latin typeface="微软雅黑" panose="020B0503020204020204" pitchFamily="34" charset="-122"/>
              <a:ea typeface="微软雅黑" panose="020B0503020204020204" pitchFamily="34" charset="-122"/>
            </a:endParaRPr>
          </a:p>
        </p:txBody>
      </p:sp>
      <p:sp>
        <p:nvSpPr>
          <p:cNvPr id="34820" name="文本框 3"/>
          <p:cNvSpPr txBox="1"/>
          <p:nvPr/>
        </p:nvSpPr>
        <p:spPr>
          <a:xfrm>
            <a:off x="493713" y="838200"/>
            <a:ext cx="2312987" cy="400050"/>
          </a:xfrm>
          <a:prstGeom prst="rect">
            <a:avLst/>
          </a:prstGeom>
          <a:noFill/>
          <a:ln w="9525">
            <a:noFill/>
          </a:ln>
        </p:spPr>
        <p:txBody>
          <a:bodyPr wrap="square" anchor="t" anchorCtr="0">
            <a:spAutoFit/>
          </a:bodyPr>
          <a:p>
            <a:pPr marL="285750" indent="-285750">
              <a:buSzTx/>
              <a:buFont typeface="Arial" panose="020B0604020202020204" pitchFamily="34" charset="0"/>
              <a:buChar char="•"/>
            </a:pPr>
            <a:r>
              <a:rPr lang="en-US" altLang="zh-CN" sz="2000" b="1" dirty="0">
                <a:solidFill>
                  <a:srgbClr val="00B050"/>
                </a:solidFill>
                <a:latin typeface="微软雅黑" panose="020B0503020204020204" pitchFamily="34" charset="-122"/>
                <a:ea typeface="微软雅黑" panose="020B0503020204020204" pitchFamily="34" charset="-122"/>
              </a:rPr>
              <a:t>RF的性能评价</a:t>
            </a:r>
            <a:endParaRPr lang="en-US" altLang="zh-CN" sz="2000" b="1" dirty="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Bagging</a:t>
            </a:r>
            <a:r>
              <a:rPr lang="zh-CN" altLang="en-US"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算法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5842" name="文本框 2"/>
          <p:cNvSpPr txBox="1"/>
          <p:nvPr/>
        </p:nvSpPr>
        <p:spPr>
          <a:xfrm>
            <a:off x="482600" y="1350963"/>
            <a:ext cx="8137525" cy="1917700"/>
          </a:xfrm>
          <a:prstGeom prst="rect">
            <a:avLst/>
          </a:prstGeom>
          <a:noFill/>
          <a:ln w="9525">
            <a:noFill/>
          </a:ln>
        </p:spPr>
        <p:txBody>
          <a:bodyPr wrap="square" anchor="t" anchorCtr="0">
            <a:spAutoFit/>
          </a:bodyPr>
          <a:p>
            <a:pPr>
              <a:lnSpc>
                <a:spcPct val="150000"/>
              </a:lnSpc>
              <a:spcBef>
                <a:spcPct val="20000"/>
              </a:spcBef>
              <a:buClr>
                <a:schemeClr val="hlink"/>
              </a:buClr>
              <a:buSzPct val="70000"/>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）基学习器：决策树；样本与特征：</a:t>
            </a:r>
            <a:r>
              <a:rPr lang="en-US" altLang="zh-CN" b="1" dirty="0">
                <a:latin typeface="微软雅黑" panose="020B0503020204020204" pitchFamily="34" charset="-122"/>
                <a:ea typeface="微软雅黑" panose="020B0503020204020204" pitchFamily="34" charset="-122"/>
              </a:rPr>
              <a:t>bootstrap</a:t>
            </a:r>
            <a:r>
              <a:rPr lang="zh-CN" altLang="en-US" b="1" dirty="0">
                <a:latin typeface="微软雅黑" panose="020B0503020204020204" pitchFamily="34" charset="-122"/>
                <a:ea typeface="微软雅黑" panose="020B0503020204020204" pitchFamily="34" charset="-122"/>
              </a:rPr>
              <a:t>，随机特征；组合策略：投票</a:t>
            </a:r>
            <a:endParaRPr lang="zh-CN" altLang="en-US"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RF</a:t>
            </a:r>
            <a:r>
              <a:rPr lang="zh-CN" altLang="en-US" b="1" dirty="0">
                <a:latin typeface="微软雅黑" panose="020B0503020204020204" pitchFamily="34" charset="-122"/>
                <a:ea typeface="微软雅黑" panose="020B0503020204020204" pitchFamily="34" charset="-122"/>
              </a:rPr>
              <a:t>中的参数：</a:t>
            </a:r>
            <a:r>
              <a:rPr lang="en-US" altLang="zh-CN" b="1" dirty="0">
                <a:latin typeface="微软雅黑" panose="020B0503020204020204" pitchFamily="34" charset="-122"/>
                <a:ea typeface="微软雅黑" panose="020B0503020204020204" pitchFamily="34" charset="-122"/>
              </a:rPr>
              <a:t>T</a:t>
            </a:r>
            <a:r>
              <a:rPr lang="zh-CN" altLang="en-US" b="1" dirty="0">
                <a:latin typeface="微软雅黑" panose="020B0503020204020204" pitchFamily="34" charset="-122"/>
                <a:ea typeface="微软雅黑" panose="020B0503020204020204" pitchFamily="34" charset="-122"/>
              </a:rPr>
              <a:t>（决策树的数量）和</a:t>
            </a:r>
            <a:r>
              <a:rPr lang="en-US" altLang="zh-CN" b="1" dirty="0">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（每棵树的特征数）是超参数</a:t>
            </a:r>
            <a:endParaRPr lang="zh-CN" altLang="en-US"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）并行集成方法，训练速度快，适用面广，泛化能力强</a:t>
            </a:r>
            <a:endParaRPr lang="zh-CN" altLang="en-US"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）可作为特征选择的模型</a:t>
            </a:r>
            <a:endParaRPr lang="zh-CN" altLang="en-US" b="1" dirty="0">
              <a:latin typeface="微软雅黑" panose="020B0503020204020204" pitchFamily="34" charset="-122"/>
              <a:ea typeface="微软雅黑" panose="020B0503020204020204" pitchFamily="34" charset="-122"/>
            </a:endParaRPr>
          </a:p>
        </p:txBody>
      </p:sp>
      <p:sp>
        <p:nvSpPr>
          <p:cNvPr id="35843" name="文本框 4"/>
          <p:cNvSpPr txBox="1"/>
          <p:nvPr/>
        </p:nvSpPr>
        <p:spPr>
          <a:xfrm>
            <a:off x="482600" y="890588"/>
            <a:ext cx="2303463" cy="398462"/>
          </a:xfrm>
          <a:prstGeom prst="rect">
            <a:avLst/>
          </a:prstGeom>
          <a:noFill/>
          <a:ln w="9525">
            <a:noFill/>
          </a:ln>
        </p:spPr>
        <p:txBody>
          <a:bodyPr wrap="square" anchor="t" anchorCtr="0">
            <a:spAutoFit/>
          </a:bodyPr>
          <a:p>
            <a:pPr marL="285750" indent="-285750">
              <a:buSzTx/>
              <a:buFont typeface="Arial" panose="020B0604020202020204" pitchFamily="34" charset="0"/>
              <a:buChar char="•"/>
            </a:pPr>
            <a:r>
              <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RF的特性</a:t>
            </a:r>
            <a:endPar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5844" name="图片 2"/>
          <p:cNvPicPr>
            <a:picLocks noChangeAspect="1"/>
          </p:cNvPicPr>
          <p:nvPr/>
        </p:nvPicPr>
        <p:blipFill>
          <a:blip r:embed="rId1"/>
          <a:stretch>
            <a:fillRect/>
          </a:stretch>
        </p:blipFill>
        <p:spPr>
          <a:xfrm>
            <a:off x="762000" y="3346450"/>
            <a:ext cx="7324725" cy="319087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369057" y="1503675"/>
            <a:ext cx="5953125" cy="1198880"/>
          </a:xfrm>
          <a:prstGeom prst="rect">
            <a:avLst/>
          </a:prstGeom>
          <a:noFill/>
          <a:ln w="9525">
            <a:noFill/>
          </a:ln>
        </p:spPr>
        <p:txBody>
          <a:bodyPr wrap="square">
            <a:spAutoFit/>
          </a:bodyPr>
          <a:lstStyle/>
          <a:p>
            <a:pPr marR="0" algn="ctr" defTabSz="914400">
              <a:lnSpc>
                <a:spcPct val="200000"/>
              </a:lnSpc>
              <a:buClrTx/>
              <a:buSzTx/>
              <a:defRPr/>
            </a:pPr>
            <a:r>
              <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Boosting</a:t>
            </a:r>
            <a:r>
              <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算法</a:t>
            </a:r>
            <a:endPar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cxnSp>
        <p:nvCxnSpPr>
          <p:cNvPr id="2" name="直接连接符 1"/>
          <p:cNvCxnSpPr/>
          <p:nvPr/>
        </p:nvCxnSpPr>
        <p:spPr>
          <a:xfrm>
            <a:off x="1769745" y="2662238"/>
            <a:ext cx="5152390" cy="0"/>
          </a:xfrm>
          <a:prstGeom prst="line">
            <a:avLst/>
          </a:prstGeom>
          <a:ln w="41275" cmpd="sng">
            <a:solidFill>
              <a:schemeClr val="accent1">
                <a:lumMod val="60000"/>
                <a:lumOff val="4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3"/>
          <p:cNvSpPr>
            <a:spLocks noGrp="1" noRot="1"/>
          </p:cNvSpPr>
          <p:nvPr/>
        </p:nvSpPr>
        <p:spPr>
          <a:xfrm>
            <a:off x="628650" y="1431925"/>
            <a:ext cx="8064500" cy="3559175"/>
          </a:xfrm>
          <a:prstGeom prst="rect">
            <a:avLst/>
          </a:prstGeom>
          <a:noFill/>
          <a:ln w="9525">
            <a:noFill/>
          </a:ln>
        </p:spPr>
        <p:txBody>
          <a:bodyPr wrap="square" lIns="91440" tIns="45720" rIns="91440" bIns="45720" anchor="t" anchorCtr="0"/>
          <a:p>
            <a:pPr>
              <a:lnSpc>
                <a:spcPct val="150000"/>
              </a:lnSpc>
              <a:spcBef>
                <a:spcPct val="20000"/>
              </a:spcBef>
              <a:buClr>
                <a:schemeClr val="hlink"/>
              </a:buClr>
              <a:buSzPct val="70000"/>
            </a:pPr>
            <a:r>
              <a:rPr lang="zh-CN" altLang="zh-CN" sz="2000" b="1" dirty="0">
                <a:latin typeface="微软雅黑" panose="020B0503020204020204" pitchFamily="34" charset="-122"/>
                <a:ea typeface="微软雅黑" panose="020B0503020204020204" pitchFamily="34" charset="-122"/>
              </a:rPr>
              <a:t>Boosting 是一组可以将弱学习器提升为强学习器的算法。这是一种</a:t>
            </a:r>
            <a:r>
              <a:rPr lang="zh-CN" altLang="zh-CN" sz="2000" b="1" dirty="0">
                <a:solidFill>
                  <a:srgbClr val="0000FF"/>
                </a:solidFill>
                <a:latin typeface="微软雅黑" panose="020B0503020204020204" pitchFamily="34" charset="-122"/>
                <a:ea typeface="微软雅黑" panose="020B0503020204020204" pitchFamily="34" charset="-122"/>
              </a:rPr>
              <a:t>串行的思想</a:t>
            </a:r>
            <a:r>
              <a:rPr lang="zh-CN" altLang="zh-CN" sz="2000" b="1" dirty="0">
                <a:latin typeface="微软雅黑" panose="020B0503020204020204" pitchFamily="34" charset="-122"/>
                <a:ea typeface="微软雅黑" panose="020B0503020204020204" pitchFamily="34" charset="-122"/>
              </a:rPr>
              <a:t>，序列化进行。</a:t>
            </a:r>
            <a:r>
              <a:rPr lang="zh-CN" altLang="zh-CN" sz="2000" b="1" dirty="0">
                <a:solidFill>
                  <a:srgbClr val="0000FF"/>
                </a:solidFill>
                <a:latin typeface="微软雅黑" panose="020B0503020204020204" pitchFamily="34" charset="-122"/>
                <a:ea typeface="微软雅黑" panose="020B0503020204020204" pitchFamily="34" charset="-122"/>
              </a:rPr>
              <a:t>基本思想是</a:t>
            </a:r>
            <a:r>
              <a:rPr lang="zh-CN" altLang="zh-CN" sz="2000" b="1" dirty="0">
                <a:latin typeface="微软雅黑" panose="020B0503020204020204" pitchFamily="34" charset="-122"/>
                <a:ea typeface="微软雅黑" panose="020B0503020204020204" pitchFamily="34" charset="-122"/>
              </a:rPr>
              <a:t>：增加前一个基学习器预测错误的样本的权值，使得后续的基学习器更加关注于这些打错标注的样本，尽可能的纠正这些错误。知道训练出了T个基学习器，最终将这T个基学习器进行加权结合。</a:t>
            </a:r>
            <a:endParaRPr lang="zh-CN" altLang="zh-CN" sz="2000"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zh-CN" altLang="zh-CN" sz="2000" b="1" dirty="0">
                <a:latin typeface="微软雅黑" panose="020B0503020204020204" pitchFamily="34" charset="-122"/>
                <a:ea typeface="微软雅黑" panose="020B0503020204020204" pitchFamily="34" charset="-122"/>
              </a:rPr>
              <a:t>Boosting族最著名的算法就是</a:t>
            </a:r>
            <a:r>
              <a:rPr lang="zh-CN" altLang="zh-CN" sz="2000" b="1" dirty="0">
                <a:solidFill>
                  <a:srgbClr val="0000FF"/>
                </a:solidFill>
                <a:latin typeface="微软雅黑" panose="020B0503020204020204" pitchFamily="34" charset="-122"/>
                <a:ea typeface="微软雅黑" panose="020B0503020204020204" pitchFamily="34" charset="-122"/>
              </a:rPr>
              <a:t> AdaBoost</a:t>
            </a:r>
            <a:r>
              <a:rPr lang="zh-CN" altLang="zh-CN" sz="2000" b="1" dirty="0">
                <a:latin typeface="微软雅黑" panose="020B0503020204020204" pitchFamily="34" charset="-122"/>
                <a:ea typeface="微软雅黑" panose="020B0503020204020204" pitchFamily="34" charset="-122"/>
              </a:rPr>
              <a:t>。</a:t>
            </a:r>
            <a:endParaRPr lang="zh-CN" altLang="zh-CN" sz="2000"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zh-CN" altLang="zh-CN" sz="2000" b="1" dirty="0">
                <a:latin typeface="微软雅黑" panose="020B0503020204020204" pitchFamily="34" charset="-122"/>
                <a:ea typeface="微软雅黑" panose="020B0503020204020204" pitchFamily="34" charset="-122"/>
              </a:rPr>
              <a:t>近期常用的</a:t>
            </a:r>
            <a:r>
              <a:rPr lang="en-US" altLang="zh-CN" sz="2000" b="1" dirty="0">
                <a:latin typeface="微软雅黑" panose="020B0503020204020204" pitchFamily="34" charset="-122"/>
                <a:ea typeface="微软雅黑" panose="020B0503020204020204" pitchFamily="34" charset="-122"/>
              </a:rPr>
              <a:t>Boosting</a:t>
            </a:r>
            <a:r>
              <a:rPr lang="zh-CN" altLang="en-US" sz="2000" b="1" dirty="0">
                <a:latin typeface="微软雅黑" panose="020B0503020204020204" pitchFamily="34" charset="-122"/>
                <a:ea typeface="微软雅黑" panose="020B0503020204020204" pitchFamily="34" charset="-122"/>
              </a:rPr>
              <a:t>算法还有：</a:t>
            </a:r>
            <a:r>
              <a:rPr lang="en-US" altLang="zh-CN" sz="2000" b="1" dirty="0">
                <a:latin typeface="微软雅黑" panose="020B0503020204020204" pitchFamily="34" charset="-122"/>
                <a:ea typeface="微软雅黑" panose="020B0503020204020204" pitchFamily="34" charset="-122"/>
              </a:rPr>
              <a:t>GBDT</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XgBoost</a:t>
            </a:r>
            <a:endParaRPr lang="en-US" altLang="zh-CN" sz="2000" b="1" dirty="0">
              <a:latin typeface="微软雅黑" panose="020B0503020204020204" pitchFamily="34" charset="-122"/>
              <a:ea typeface="微软雅黑" panose="020B0503020204020204" pitchFamily="34" charset="-122"/>
            </a:endParaRPr>
          </a:p>
        </p:txBody>
      </p:sp>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Boosting</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算法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7891" name="文本框 4"/>
          <p:cNvSpPr txBox="1"/>
          <p:nvPr/>
        </p:nvSpPr>
        <p:spPr>
          <a:xfrm>
            <a:off x="495300" y="884238"/>
            <a:ext cx="1614488" cy="398462"/>
          </a:xfrm>
          <a:prstGeom prst="rect">
            <a:avLst/>
          </a:prstGeom>
          <a:noFill/>
          <a:ln w="9525">
            <a:noFill/>
          </a:ln>
        </p:spPr>
        <p:txBody>
          <a:bodyPr wrap="none" anchor="t" anchorCtr="0">
            <a:spAutoFit/>
          </a:bodyPr>
          <a:p>
            <a:pPr marL="285750" indent="-285750">
              <a:buFont typeface="Arial" panose="020B0604020202020204" pitchFamily="34" charset="0"/>
              <a:buChar char="•"/>
            </a:pPr>
            <a:r>
              <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B</a:t>
            </a:r>
            <a:r>
              <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oost</a:t>
            </a:r>
            <a:r>
              <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ing</a:t>
            </a:r>
            <a:endPar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368421" y="1468117"/>
            <a:ext cx="5953125" cy="1198883"/>
          </a:xfrm>
          <a:prstGeom prst="rect">
            <a:avLst/>
          </a:prstGeom>
          <a:noFill/>
          <a:ln w="9525">
            <a:noFill/>
          </a:ln>
        </p:spPr>
        <p:txBody>
          <a:bodyPr wrap="square">
            <a:spAutoFit/>
          </a:bodyPr>
          <a:lstStyle/>
          <a:p>
            <a:pPr marR="0" algn="ctr" defTabSz="914400">
              <a:lnSpc>
                <a:spcPct val="200000"/>
              </a:lnSpc>
              <a:buClrTx/>
              <a:buSzTx/>
              <a:defRPr/>
            </a:pPr>
            <a:r>
              <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AdaBoost</a:t>
            </a:r>
            <a:r>
              <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分类器</a:t>
            </a:r>
            <a:endPar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cxnSp>
        <p:nvCxnSpPr>
          <p:cNvPr id="2" name="直接连接符 1"/>
          <p:cNvCxnSpPr/>
          <p:nvPr/>
        </p:nvCxnSpPr>
        <p:spPr>
          <a:xfrm>
            <a:off x="1900554" y="2789238"/>
            <a:ext cx="5152390" cy="0"/>
          </a:xfrm>
          <a:prstGeom prst="line">
            <a:avLst/>
          </a:prstGeom>
          <a:ln w="41275" cmpd="sng">
            <a:solidFill>
              <a:schemeClr val="accent1">
                <a:lumMod val="60000"/>
                <a:lumOff val="4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 name="Rectangle 5"/>
          <p:cNvSpPr/>
          <p:nvPr/>
        </p:nvSpPr>
        <p:spPr>
          <a:xfrm>
            <a:off x="841375" y="-200025"/>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Boosting</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算法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Rectangle 5"/>
          <p:cNvSpPr/>
          <p:nvPr/>
        </p:nvSpPr>
        <p:spPr>
          <a:xfrm>
            <a:off x="977900"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AdaBoost</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8197" name="Rectangle 5"/>
          <p:cNvSpPr/>
          <p:nvPr/>
        </p:nvSpPr>
        <p:spPr>
          <a:xfrm>
            <a:off x="1925638" y="1538288"/>
            <a:ext cx="4981575" cy="1311275"/>
          </a:xfrm>
          <a:prstGeom prst="rect">
            <a:avLst/>
          </a:prstGeom>
          <a:noFill/>
          <a:ln w="9525">
            <a:noFill/>
          </a:ln>
        </p:spPr>
        <p:txBody>
          <a:bodyPr wrap="none" anchor="t" anchorCtr="0">
            <a:spAutoFit/>
          </a:bodyPr>
          <a:p>
            <a:r>
              <a:rPr lang="en-US" altLang="zh-TW" sz="8000" b="1" dirty="0">
                <a:latin typeface="Arial" panose="020B0604020202020204" pitchFamily="34" charset="0"/>
                <a:ea typeface="PMingLiU" panose="02020500000000000000" pitchFamily="18" charset="-120"/>
              </a:rPr>
              <a:t>AdaBoost</a:t>
            </a:r>
            <a:endParaRPr lang="en-US" altLang="zh-TW" sz="8000" b="1" dirty="0">
              <a:latin typeface="Arial" panose="020B0604020202020204" pitchFamily="34" charset="0"/>
              <a:ea typeface="PMingLiU" panose="02020500000000000000" pitchFamily="18" charset="-120"/>
            </a:endParaRPr>
          </a:p>
        </p:txBody>
      </p:sp>
      <p:sp>
        <p:nvSpPr>
          <p:cNvPr id="8198" name="AutoShape 6"/>
          <p:cNvSpPr/>
          <p:nvPr/>
        </p:nvSpPr>
        <p:spPr>
          <a:xfrm rot="5400000" flipV="1">
            <a:off x="2824163" y="1712913"/>
            <a:ext cx="215900" cy="1873250"/>
          </a:xfrm>
          <a:prstGeom prst="rightBrace">
            <a:avLst>
              <a:gd name="adj1" fmla="val 71741"/>
              <a:gd name="adj2" fmla="val 50000"/>
            </a:avLst>
          </a:prstGeom>
          <a:noFill/>
          <a:ln w="9525" cap="flat" cmpd="sng">
            <a:solidFill>
              <a:schemeClr val="tx1"/>
            </a:solidFill>
            <a:prstDash val="solid"/>
            <a:round/>
            <a:headEnd type="none" w="med" len="med"/>
            <a:tailEnd type="none" w="med" len="med"/>
          </a:ln>
        </p:spPr>
        <p:txBody>
          <a:bodyPr vert="eaVert" wrap="none" anchor="ctr" anchorCtr="0"/>
          <a:p>
            <a:pPr algn="ctr"/>
            <a:endParaRPr lang="en-US" altLang="zh-TW" sz="3600" dirty="0">
              <a:latin typeface="Comic Sans MS" panose="030F0702030302020204" pitchFamily="66" charset="0"/>
              <a:ea typeface="PMingLiU" panose="02020500000000000000" pitchFamily="18" charset="-120"/>
            </a:endParaRPr>
          </a:p>
          <a:p>
            <a:pPr algn="ctr"/>
            <a:endParaRPr lang="en-US" altLang="zh-TW" sz="3600" dirty="0">
              <a:latin typeface="Comic Sans MS" panose="030F0702030302020204" pitchFamily="66" charset="0"/>
              <a:ea typeface="PMingLiU" panose="02020500000000000000" pitchFamily="18" charset="-120"/>
            </a:endParaRPr>
          </a:p>
          <a:p>
            <a:pPr algn="ctr"/>
            <a:r>
              <a:rPr lang="en-US" altLang="zh-TW" sz="3600" dirty="0">
                <a:latin typeface="Comic Sans MS" panose="030F0702030302020204" pitchFamily="66" charset="0"/>
                <a:ea typeface="PMingLiU" panose="02020500000000000000" pitchFamily="18" charset="-120"/>
              </a:rPr>
              <a:t>Adaptive</a:t>
            </a:r>
            <a:endParaRPr lang="en-US" altLang="zh-TW" sz="3600" dirty="0">
              <a:latin typeface="Comic Sans MS" panose="030F0702030302020204" pitchFamily="66" charset="0"/>
              <a:ea typeface="PMingLiU" panose="02020500000000000000" pitchFamily="18" charset="-120"/>
            </a:endParaRPr>
          </a:p>
        </p:txBody>
      </p:sp>
      <p:sp>
        <p:nvSpPr>
          <p:cNvPr id="8200" name="AutoShape 8"/>
          <p:cNvSpPr/>
          <p:nvPr/>
        </p:nvSpPr>
        <p:spPr>
          <a:xfrm rot="5400000" flipV="1">
            <a:off x="4267200" y="1428750"/>
            <a:ext cx="215900" cy="4178300"/>
          </a:xfrm>
          <a:prstGeom prst="rightBrace">
            <a:avLst>
              <a:gd name="adj1" fmla="val 160020"/>
              <a:gd name="adj2" fmla="val 50000"/>
            </a:avLst>
          </a:prstGeom>
          <a:noFill/>
          <a:ln w="9525" cap="flat" cmpd="sng">
            <a:solidFill>
              <a:schemeClr val="tx1"/>
            </a:solidFill>
            <a:prstDash val="solid"/>
            <a:round/>
            <a:headEnd type="none" w="med" len="med"/>
            <a:tailEnd type="none" w="med" len="med"/>
          </a:ln>
        </p:spPr>
        <p:txBody>
          <a:bodyPr vert="eaVert" wrap="none" anchor="ctr" anchorCtr="0"/>
          <a:p>
            <a:pPr algn="ctr"/>
            <a:endParaRPr lang="en-US" altLang="zh-TW" sz="3600" dirty="0">
              <a:latin typeface="Comic Sans MS" panose="030F0702030302020204" pitchFamily="66" charset="0"/>
              <a:ea typeface="PMingLiU" panose="02020500000000000000" pitchFamily="18" charset="-120"/>
            </a:endParaRPr>
          </a:p>
          <a:p>
            <a:pPr algn="ctr"/>
            <a:endParaRPr lang="en-US" altLang="zh-TW" sz="3600" dirty="0">
              <a:latin typeface="Comic Sans MS" panose="030F0702030302020204" pitchFamily="66" charset="0"/>
              <a:ea typeface="PMingLiU" panose="02020500000000000000" pitchFamily="18" charset="-120"/>
            </a:endParaRPr>
          </a:p>
          <a:p>
            <a:pPr algn="ctr"/>
            <a:r>
              <a:rPr lang="en-US" altLang="zh-TW" sz="3600" dirty="0">
                <a:latin typeface="Comic Sans MS" panose="030F0702030302020204" pitchFamily="66" charset="0"/>
                <a:ea typeface="PMingLiU" panose="02020500000000000000" pitchFamily="18" charset="-120"/>
              </a:rPr>
              <a:t>A learning algorithm</a:t>
            </a:r>
            <a:endParaRPr lang="en-US" altLang="zh-TW" sz="3600" dirty="0">
              <a:latin typeface="Comic Sans MS" panose="030F0702030302020204" pitchFamily="66" charset="0"/>
              <a:ea typeface="PMingLiU" panose="02020500000000000000" pitchFamily="18" charset="-120"/>
            </a:endParaRPr>
          </a:p>
        </p:txBody>
      </p:sp>
      <p:sp>
        <p:nvSpPr>
          <p:cNvPr id="8199" name="AutoShape 7"/>
          <p:cNvSpPr/>
          <p:nvPr/>
        </p:nvSpPr>
        <p:spPr>
          <a:xfrm rot="5400000" flipV="1">
            <a:off x="5272088" y="1281113"/>
            <a:ext cx="215900" cy="2736850"/>
          </a:xfrm>
          <a:prstGeom prst="rightBrace">
            <a:avLst>
              <a:gd name="adj1" fmla="val 104815"/>
              <a:gd name="adj2" fmla="val 50000"/>
            </a:avLst>
          </a:prstGeom>
          <a:noFill/>
          <a:ln w="9525" cap="flat" cmpd="sng">
            <a:solidFill>
              <a:schemeClr val="tx1"/>
            </a:solidFill>
            <a:prstDash val="solid"/>
            <a:round/>
            <a:headEnd type="none" w="med" len="med"/>
            <a:tailEnd type="none" w="med" len="med"/>
          </a:ln>
        </p:spPr>
        <p:txBody>
          <a:bodyPr vert="eaVert" wrap="none" anchor="ctr" anchorCtr="0"/>
          <a:p>
            <a:pPr algn="ctr"/>
            <a:endParaRPr lang="en-US" altLang="zh-TW" sz="3600" dirty="0">
              <a:latin typeface="Comic Sans MS" panose="030F0702030302020204" pitchFamily="66" charset="0"/>
              <a:ea typeface="PMingLiU" panose="02020500000000000000" pitchFamily="18" charset="-120"/>
            </a:endParaRPr>
          </a:p>
          <a:p>
            <a:pPr algn="ctr"/>
            <a:endParaRPr lang="en-US" altLang="zh-TW" sz="3600" dirty="0">
              <a:latin typeface="Comic Sans MS" panose="030F0702030302020204" pitchFamily="66" charset="0"/>
              <a:ea typeface="PMingLiU" panose="02020500000000000000" pitchFamily="18" charset="-120"/>
            </a:endParaRPr>
          </a:p>
          <a:p>
            <a:pPr algn="ctr"/>
            <a:r>
              <a:rPr lang="en-US" altLang="zh-TW" sz="3600" dirty="0">
                <a:latin typeface="Comic Sans MS" panose="030F0702030302020204" pitchFamily="66" charset="0"/>
                <a:ea typeface="PMingLiU" panose="02020500000000000000" pitchFamily="18" charset="-120"/>
              </a:rPr>
              <a:t>Boosting</a:t>
            </a:r>
            <a:endParaRPr lang="en-US" altLang="zh-TW" sz="3600" dirty="0">
              <a:latin typeface="Comic Sans MS" panose="030F0702030302020204" pitchFamily="66" charset="0"/>
              <a:ea typeface="PMingLiU" panose="02020500000000000000" pitchFamily="18" charset="-120"/>
            </a:endParaRPr>
          </a:p>
        </p:txBody>
      </p:sp>
      <p:sp>
        <p:nvSpPr>
          <p:cNvPr id="39943" name="矩形 8"/>
          <p:cNvSpPr/>
          <p:nvPr/>
        </p:nvSpPr>
        <p:spPr>
          <a:xfrm>
            <a:off x="812800" y="4573588"/>
            <a:ext cx="7848600" cy="1106487"/>
          </a:xfrm>
          <a:prstGeom prst="rect">
            <a:avLst/>
          </a:prstGeom>
          <a:noFill/>
          <a:ln w="9525">
            <a:noFill/>
          </a:ln>
        </p:spPr>
        <p:txBody>
          <a:bodyPr wrap="square" anchor="t" anchorCtr="0">
            <a:spAutoFit/>
          </a:bodyPr>
          <a:p>
            <a:pPr>
              <a:lnSpc>
                <a:spcPct val="150000"/>
              </a:lnSpc>
            </a:pPr>
            <a:r>
              <a:rPr lang="zh-CN" altLang="en-US" sz="2200" dirty="0">
                <a:solidFill>
                  <a:srgbClr val="000099"/>
                </a:solidFill>
                <a:latin typeface="微软雅黑" panose="020B0503020204020204" pitchFamily="34" charset="-122"/>
                <a:ea typeface="微软雅黑" panose="020B0503020204020204" pitchFamily="34" charset="-122"/>
              </a:rPr>
              <a:t>提升树（</a:t>
            </a:r>
            <a:r>
              <a:rPr lang="en-US" altLang="zh-CN" sz="2200" dirty="0">
                <a:solidFill>
                  <a:srgbClr val="000099"/>
                </a:solidFill>
                <a:latin typeface="微软雅黑" panose="020B0503020204020204" pitchFamily="34" charset="-122"/>
                <a:ea typeface="微软雅黑" panose="020B0503020204020204" pitchFamily="34" charset="-122"/>
              </a:rPr>
              <a:t>boosting tree</a:t>
            </a:r>
            <a:r>
              <a:rPr lang="zh-CN" altLang="en-US" sz="2200" dirty="0">
                <a:solidFill>
                  <a:srgbClr val="000099"/>
                </a:solidFill>
                <a:latin typeface="微软雅黑" panose="020B0503020204020204" pitchFamily="34" charset="-122"/>
                <a:ea typeface="微软雅黑" panose="020B0503020204020204" pitchFamily="34" charset="-122"/>
              </a:rPr>
              <a:t>），即把“弱学习算法”提升为“强学习算法”，而其中最具代表性的也就是</a:t>
            </a:r>
            <a:r>
              <a:rPr lang="en-US" altLang="zh-CN" sz="2200" dirty="0">
                <a:solidFill>
                  <a:srgbClr val="000099"/>
                </a:solidFill>
                <a:latin typeface="微软雅黑" panose="020B0503020204020204" pitchFamily="34" charset="-122"/>
                <a:ea typeface="微软雅黑" panose="020B0503020204020204" pitchFamily="34" charset="-122"/>
              </a:rPr>
              <a:t>Adaboost</a:t>
            </a:r>
            <a:r>
              <a:rPr lang="zh-CN" altLang="en-US" sz="2200" dirty="0">
                <a:solidFill>
                  <a:srgbClr val="000099"/>
                </a:solidFill>
                <a:latin typeface="微软雅黑" panose="020B0503020204020204" pitchFamily="34" charset="-122"/>
                <a:ea typeface="微软雅黑" panose="020B0503020204020204" pitchFamily="34" charset="-122"/>
              </a:rPr>
              <a:t>。</a:t>
            </a:r>
            <a:endParaRPr lang="zh-CN" altLang="en-US" sz="2200" dirty="0">
              <a:solidFill>
                <a:srgbClr val="000099"/>
              </a:solidFill>
              <a:latin typeface="微软雅黑" panose="020B0503020204020204" pitchFamily="34" charset="-122"/>
              <a:ea typeface="微软雅黑" panose="020B0503020204020204" pitchFamily="34" charset="-122"/>
            </a:endParaRPr>
          </a:p>
        </p:txBody>
      </p:sp>
      <p:sp>
        <p:nvSpPr>
          <p:cNvPr id="39944" name="文本框 4"/>
          <p:cNvSpPr txBox="1"/>
          <p:nvPr/>
        </p:nvSpPr>
        <p:spPr>
          <a:xfrm>
            <a:off x="495300" y="884238"/>
            <a:ext cx="1712913" cy="400050"/>
          </a:xfrm>
          <a:prstGeom prst="rect">
            <a:avLst/>
          </a:prstGeom>
          <a:noFill/>
          <a:ln w="9525">
            <a:noFill/>
          </a:ln>
        </p:spPr>
        <p:txBody>
          <a:bodyPr wrap="none" anchor="t" anchorCtr="0">
            <a:spAutoFit/>
          </a:bodyPr>
          <a:p>
            <a:pPr marL="285750" indent="-285750">
              <a:buFont typeface="Arial" panose="020B0604020202020204" pitchFamily="34" charset="0"/>
              <a:buChar char="•"/>
            </a:pPr>
            <a:r>
              <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AdaBoost</a:t>
            </a:r>
            <a:endPar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1500"/>
                                  </p:stCondLst>
                                  <p:childTnLst>
                                    <p:set>
                                      <p:cBhvr>
                                        <p:cTn id="6" dur="1" fill="hold">
                                          <p:stCondLst>
                                            <p:cond delay="0"/>
                                          </p:stCondLst>
                                        </p:cTn>
                                        <p:tgtEl>
                                          <p:spTgt spid="8197"/>
                                        </p:tgtEl>
                                        <p:attrNameLst>
                                          <p:attrName>style.visibility</p:attrName>
                                        </p:attrNameLst>
                                      </p:cBhvr>
                                      <p:to>
                                        <p:strVal val="visible"/>
                                      </p:to>
                                    </p:set>
                                    <p:animEffect transition="in" filter="fade">
                                      <p:cBhvr>
                                        <p:cTn id="7" dur="2000"/>
                                        <p:tgtEl>
                                          <p:spTgt spid="8197"/>
                                        </p:tgtEl>
                                      </p:cBhvr>
                                    </p:animEffect>
                                    <p:anim calcmode="lin" valueType="num">
                                      <p:cBhvr>
                                        <p:cTn id="8" dur="2000" fill="hold"/>
                                        <p:tgtEl>
                                          <p:spTgt spid="8197"/>
                                        </p:tgtEl>
                                        <p:attrNameLst>
                                          <p:attrName>style.rotation</p:attrName>
                                        </p:attrNameLst>
                                      </p:cBhvr>
                                      <p:tavLst>
                                        <p:tav tm="0">
                                          <p:val>
                                            <p:fltVal val="720.000000"/>
                                          </p:val>
                                        </p:tav>
                                        <p:tav tm="100000">
                                          <p:val>
                                            <p:fltVal val="0.000000"/>
                                          </p:val>
                                        </p:tav>
                                      </p:tavLst>
                                    </p:anim>
                                    <p:anim calcmode="lin" valueType="num">
                                      <p:cBhvr>
                                        <p:cTn id="9" dur="2000" fill="hold"/>
                                        <p:tgtEl>
                                          <p:spTgt spid="8197"/>
                                        </p:tgtEl>
                                        <p:attrNameLst>
                                          <p:attrName>ppt_h</p:attrName>
                                        </p:attrNameLst>
                                      </p:cBhvr>
                                      <p:tavLst>
                                        <p:tav tm="0">
                                          <p:val>
                                            <p:fltVal val="0.000000"/>
                                          </p:val>
                                        </p:tav>
                                        <p:tav tm="100000">
                                          <p:val>
                                            <p:strVal val="#ppt_h"/>
                                          </p:val>
                                        </p:tav>
                                      </p:tavLst>
                                    </p:anim>
                                    <p:anim calcmode="lin" valueType="num">
                                      <p:cBhvr>
                                        <p:cTn id="10" dur="2000" fill="hold"/>
                                        <p:tgtEl>
                                          <p:spTgt spid="8197"/>
                                        </p:tgtEl>
                                        <p:attrNameLst>
                                          <p:attrName>ppt_w</p:attrName>
                                        </p:attrNameLst>
                                      </p:cBhvr>
                                      <p:tavLst>
                                        <p:tav tm="0">
                                          <p:val>
                                            <p:fltVal val="0.00000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198"/>
                                        </p:tgtEl>
                                        <p:attrNameLst>
                                          <p:attrName>style.visibility</p:attrName>
                                        </p:attrNameLst>
                                      </p:cBhvr>
                                      <p:to>
                                        <p:strVal val="visible"/>
                                      </p:to>
                                    </p:set>
                                    <p:animEffect transition="in" filter="wipe(up)">
                                      <p:cBhvr>
                                        <p:cTn id="15" dur="500"/>
                                        <p:tgtEl>
                                          <p:spTgt spid="8198"/>
                                        </p:tgtEl>
                                      </p:cBhvr>
                                    </p:animEffect>
                                  </p:childTnLst>
                                </p:cTn>
                              </p:par>
                              <p:par>
                                <p:cTn id="16" presetID="22" presetClass="entr" presetSubtype="1" fill="hold" grpId="0" nodeType="withEffect">
                                  <p:stCondLst>
                                    <p:cond delay="1500"/>
                                  </p:stCondLst>
                                  <p:childTnLst>
                                    <p:set>
                                      <p:cBhvr>
                                        <p:cTn id="17" dur="1" fill="hold">
                                          <p:stCondLst>
                                            <p:cond delay="0"/>
                                          </p:stCondLst>
                                        </p:cTn>
                                        <p:tgtEl>
                                          <p:spTgt spid="8199"/>
                                        </p:tgtEl>
                                        <p:attrNameLst>
                                          <p:attrName>style.visibility</p:attrName>
                                        </p:attrNameLst>
                                      </p:cBhvr>
                                      <p:to>
                                        <p:strVal val="visible"/>
                                      </p:to>
                                    </p:set>
                                    <p:animEffect transition="in" filter="wipe(up)">
                                      <p:cBhvr>
                                        <p:cTn id="18" dur="500"/>
                                        <p:tgtEl>
                                          <p:spTgt spid="819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200"/>
                                        </p:tgtEl>
                                        <p:attrNameLst>
                                          <p:attrName>style.visibility</p:attrName>
                                        </p:attrNameLst>
                                      </p:cBhvr>
                                      <p:to>
                                        <p:strVal val="visible"/>
                                      </p:to>
                                    </p:set>
                                    <p:animEffect transition="in" filter="wipe(up)">
                                      <p:cBhvr>
                                        <p:cTn id="23"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8" grpId="0" bldLvl="0" animBg="1"/>
      <p:bldP spid="8200" grpId="0" bldLvl="0" animBg="1"/>
      <p:bldP spid="819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1986" name="文本框 1"/>
          <p:cNvSpPr txBox="1"/>
          <p:nvPr/>
        </p:nvSpPr>
        <p:spPr>
          <a:xfrm>
            <a:off x="393700" y="1419225"/>
            <a:ext cx="8356600" cy="1338263"/>
          </a:xfrm>
          <a:prstGeom prst="rect">
            <a:avLst/>
          </a:prstGeom>
          <a:noFill/>
          <a:ln w="9525">
            <a:noFill/>
          </a:ln>
        </p:spPr>
        <p:txBody>
          <a:bodyPr wrap="square" anchor="t" anchorCtr="0">
            <a:spAutoFit/>
          </a:bodyPr>
          <a:p>
            <a:pPr>
              <a:lnSpc>
                <a:spcPct val="150000"/>
              </a:lnSpc>
            </a:pPr>
            <a:r>
              <a:rPr lang="zh-CN" altLang="zh-CN" b="1" dirty="0">
                <a:solidFill>
                  <a:srgbClr val="FF0000"/>
                </a:solidFill>
                <a:latin typeface="微软雅黑" panose="020B0503020204020204" pitchFamily="34" charset="-122"/>
                <a:ea typeface="微软雅黑" panose="020B0503020204020204" pitchFamily="34" charset="-122"/>
              </a:rPr>
              <a:t>自适应性</a:t>
            </a:r>
            <a:r>
              <a:rPr lang="zh-CN" altLang="zh-CN" b="1" dirty="0">
                <a:solidFill>
                  <a:srgbClr val="000099"/>
                </a:solidFill>
                <a:latin typeface="微软雅黑" panose="020B0503020204020204" pitchFamily="34" charset="-122"/>
                <a:ea typeface="微软雅黑" panose="020B0503020204020204" pitchFamily="34" charset="-122"/>
              </a:rPr>
              <a:t>：前一个基分类器分错的样本会调节</a:t>
            </a:r>
            <a:r>
              <a:rPr lang="zh-CN" altLang="zh-CN" b="1" dirty="0">
                <a:solidFill>
                  <a:srgbClr val="FF0000"/>
                </a:solidFill>
                <a:latin typeface="微软雅黑" panose="020B0503020204020204" pitchFamily="34" charset="-122"/>
                <a:ea typeface="微软雅黑" panose="020B0503020204020204" pitchFamily="34" charset="-122"/>
              </a:rPr>
              <a:t>权重</a:t>
            </a:r>
            <a:r>
              <a:rPr lang="zh-CN" altLang="zh-CN" b="1" dirty="0">
                <a:solidFill>
                  <a:srgbClr val="000099"/>
                </a:solidFill>
                <a:latin typeface="微软雅黑" panose="020B0503020204020204" pitchFamily="34" charset="-122"/>
                <a:ea typeface="微软雅黑" panose="020B0503020204020204" pitchFamily="34" charset="-122"/>
              </a:rPr>
              <a:t>得到</a:t>
            </a:r>
            <a:r>
              <a:rPr lang="zh-CN" altLang="zh-CN" b="1" dirty="0">
                <a:solidFill>
                  <a:srgbClr val="FF0000"/>
                </a:solidFill>
                <a:latin typeface="微软雅黑" panose="020B0503020204020204" pitchFamily="34" charset="-122"/>
                <a:ea typeface="微软雅黑" panose="020B0503020204020204" pitchFamily="34" charset="-122"/>
              </a:rPr>
              <a:t>加强</a:t>
            </a:r>
            <a:r>
              <a:rPr lang="zh-CN" altLang="zh-CN" b="1" dirty="0">
                <a:solidFill>
                  <a:srgbClr val="000099"/>
                </a:solidFill>
                <a:latin typeface="微软雅黑" panose="020B0503020204020204" pitchFamily="34" charset="-122"/>
                <a:ea typeface="微软雅黑" panose="020B0503020204020204" pitchFamily="34" charset="-122"/>
              </a:rPr>
              <a:t>，加权后的全体样本再次被用来训练下一个基分类器。同时，在每一轮中加入一个新的弱分类器，直到达到某个预定的足够小的错误率或达到预先指定的最大迭代次数。</a:t>
            </a:r>
            <a:endParaRPr lang="zh-CN" altLang="zh-CN" b="1" dirty="0">
              <a:solidFill>
                <a:srgbClr val="000099"/>
              </a:solidFill>
              <a:latin typeface="微软雅黑" panose="020B0503020204020204" pitchFamily="34" charset="-122"/>
              <a:ea typeface="微软雅黑" panose="020B0503020204020204" pitchFamily="34" charset="-122"/>
            </a:endParaRPr>
          </a:p>
        </p:txBody>
      </p:sp>
      <p:sp>
        <p:nvSpPr>
          <p:cNvPr id="2" name="Rectangle 5"/>
          <p:cNvSpPr/>
          <p:nvPr/>
        </p:nvSpPr>
        <p:spPr>
          <a:xfrm>
            <a:off x="977900"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AdaBoost</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1988" name="文本框 2"/>
          <p:cNvSpPr txBox="1"/>
          <p:nvPr/>
        </p:nvSpPr>
        <p:spPr>
          <a:xfrm>
            <a:off x="565150" y="2757488"/>
            <a:ext cx="8013700" cy="506412"/>
          </a:xfrm>
          <a:prstGeom prst="rect">
            <a:avLst/>
          </a:prstGeom>
          <a:noFill/>
          <a:ln w="9525">
            <a:noFill/>
          </a:ln>
        </p:spPr>
        <p:txBody>
          <a:bodyPr wrap="square" anchor="t" anchorCtr="0">
            <a:spAutoFit/>
          </a:bodyPr>
          <a:p>
            <a:pPr>
              <a:lnSpc>
                <a:spcPct val="150000"/>
              </a:lnSpc>
              <a:buSzTx/>
            </a:pPr>
            <a:r>
              <a:rPr lang="zh-CN" altLang="zh-CN" b="1" dirty="0">
                <a:solidFill>
                  <a:srgbClr val="1F2DA8"/>
                </a:solidFill>
                <a:latin typeface="微软雅黑" panose="020B0503020204020204" pitchFamily="34" charset="-122"/>
                <a:ea typeface="微软雅黑" panose="020B0503020204020204" pitchFamily="34" charset="-122"/>
              </a:rPr>
              <a:t>每一个训练样本都被赋予一个权重，表明它被某个基分类器选入训练集的概率。</a:t>
            </a:r>
            <a:endParaRPr lang="zh-CN" altLang="zh-CN" b="1" dirty="0">
              <a:solidFill>
                <a:srgbClr val="1F2DA8"/>
              </a:solidFill>
              <a:latin typeface="微软雅黑" panose="020B0503020204020204" pitchFamily="34" charset="-122"/>
              <a:ea typeface="微软雅黑" panose="020B0503020204020204" pitchFamily="34" charset="-122"/>
            </a:endParaRPr>
          </a:p>
        </p:txBody>
      </p:sp>
      <p:pic>
        <p:nvPicPr>
          <p:cNvPr id="41989" name="图片 3" descr="图片1"/>
          <p:cNvPicPr>
            <a:picLocks noChangeAspect="1"/>
          </p:cNvPicPr>
          <p:nvPr/>
        </p:nvPicPr>
        <p:blipFill>
          <a:blip r:embed="rId1"/>
          <a:stretch>
            <a:fillRect/>
          </a:stretch>
        </p:blipFill>
        <p:spPr>
          <a:xfrm>
            <a:off x="3003550" y="3846513"/>
            <a:ext cx="3721100" cy="2801937"/>
          </a:xfrm>
          <a:prstGeom prst="rect">
            <a:avLst/>
          </a:prstGeom>
          <a:noFill/>
          <a:ln w="9525">
            <a:noFill/>
          </a:ln>
        </p:spPr>
      </p:pic>
      <p:sp>
        <p:nvSpPr>
          <p:cNvPr id="41990" name="文本框 4"/>
          <p:cNvSpPr txBox="1"/>
          <p:nvPr/>
        </p:nvSpPr>
        <p:spPr>
          <a:xfrm>
            <a:off x="495300" y="884238"/>
            <a:ext cx="1712913" cy="400050"/>
          </a:xfrm>
          <a:prstGeom prst="rect">
            <a:avLst/>
          </a:prstGeom>
          <a:noFill/>
          <a:ln w="9525">
            <a:noFill/>
          </a:ln>
        </p:spPr>
        <p:txBody>
          <a:bodyPr wrap="none" anchor="t" anchorCtr="0">
            <a:spAutoFit/>
          </a:bodyPr>
          <a:p>
            <a:pPr marL="285750" indent="-285750">
              <a:buFont typeface="Arial" panose="020B0604020202020204" pitchFamily="34" charset="0"/>
              <a:buChar char="•"/>
            </a:pPr>
            <a:r>
              <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AdaBoost</a:t>
            </a:r>
            <a:endPar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AdaBoost</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Text Box 16"/>
          <p:cNvSpPr txBox="1"/>
          <p:nvPr/>
        </p:nvSpPr>
        <p:spPr>
          <a:xfrm>
            <a:off x="687388" y="989013"/>
            <a:ext cx="2484437" cy="430212"/>
          </a:xfrm>
          <a:prstGeom prst="rect">
            <a:avLst/>
          </a:prstGeom>
          <a:noFill/>
          <a:ln w="9525">
            <a:noFill/>
          </a:ln>
        </p:spPr>
        <p:txBody>
          <a:bodyPr wrap="none" anchor="t" anchorCtr="0">
            <a:spAutoFit/>
          </a:bodyPr>
          <a:p>
            <a:r>
              <a:rPr lang="zh-CN" altLang="en-US" sz="2200" dirty="0">
                <a:solidFill>
                  <a:srgbClr val="000099"/>
                </a:solidFill>
                <a:latin typeface="微软雅黑" panose="020B0503020204020204" pitchFamily="34" charset="-122"/>
                <a:ea typeface="微软雅黑" panose="020B0503020204020204" pitchFamily="34" charset="-122"/>
              </a:rPr>
              <a:t>给定一个训练数集</a:t>
            </a:r>
            <a:r>
              <a:rPr lang="en-US" altLang="zh-TW" sz="2200" dirty="0">
                <a:solidFill>
                  <a:srgbClr val="000099"/>
                </a:solidFill>
                <a:latin typeface="微软雅黑" panose="020B0503020204020204" pitchFamily="34" charset="-122"/>
                <a:ea typeface="微软雅黑" panose="020B0503020204020204" pitchFamily="34" charset="-122"/>
              </a:rPr>
              <a:t>:</a:t>
            </a:r>
            <a:endParaRPr lang="en-US" altLang="zh-TW" sz="2200" dirty="0">
              <a:solidFill>
                <a:srgbClr val="000099"/>
              </a:solidFill>
              <a:latin typeface="微软雅黑" panose="020B0503020204020204" pitchFamily="34" charset="-122"/>
              <a:ea typeface="微软雅黑" panose="020B0503020204020204" pitchFamily="34" charset="-122"/>
            </a:endParaRPr>
          </a:p>
        </p:txBody>
      </p:sp>
      <p:sp>
        <p:nvSpPr>
          <p:cNvPr id="3" name="Text Box 20"/>
          <p:cNvSpPr txBox="1"/>
          <p:nvPr/>
        </p:nvSpPr>
        <p:spPr>
          <a:xfrm>
            <a:off x="687388" y="1871663"/>
            <a:ext cx="7548562" cy="1800225"/>
          </a:xfrm>
          <a:prstGeom prst="rect">
            <a:avLst/>
          </a:prstGeom>
          <a:noFill/>
          <a:ln w="9525">
            <a:noFill/>
          </a:ln>
        </p:spPr>
        <p:txBody>
          <a:bodyPr wrap="square" anchor="t" anchorCtr="0">
            <a:spAutoFit/>
          </a:bodyPr>
          <a:p>
            <a:pPr>
              <a:lnSpc>
                <a:spcPct val="150000"/>
              </a:lnSpc>
            </a:pPr>
            <a:r>
              <a:rPr lang="zh-CN" altLang="zh-TW" sz="2200" b="1" dirty="0">
                <a:solidFill>
                  <a:srgbClr val="000099"/>
                </a:solidFill>
                <a:latin typeface="微软雅黑" panose="020B0503020204020204" pitchFamily="34" charset="-122"/>
                <a:ea typeface="微软雅黑" panose="020B0503020204020204" pitchFamily="34" charset="-122"/>
              </a:rPr>
              <a:t>步骤</a:t>
            </a:r>
            <a:r>
              <a:rPr lang="en-US" altLang="zh-CN" sz="2200" b="1" dirty="0">
                <a:solidFill>
                  <a:srgbClr val="000099"/>
                </a:solidFill>
                <a:latin typeface="微软雅黑" panose="020B0503020204020204" pitchFamily="34" charset="-122"/>
                <a:ea typeface="微软雅黑" panose="020B0503020204020204" pitchFamily="34" charset="-122"/>
              </a:rPr>
              <a:t>1.</a:t>
            </a:r>
            <a:r>
              <a:rPr lang="en-US" altLang="zh-CN" sz="2200" dirty="0">
                <a:solidFill>
                  <a:srgbClr val="000099"/>
                </a:solidFill>
                <a:latin typeface="微软雅黑" panose="020B0503020204020204" pitchFamily="34" charset="-122"/>
                <a:ea typeface="微软雅黑" panose="020B0503020204020204" pitchFamily="34" charset="-122"/>
              </a:rPr>
              <a:t> </a:t>
            </a:r>
            <a:r>
              <a:rPr lang="zh-CN" altLang="zh-TW" sz="2200" dirty="0">
                <a:solidFill>
                  <a:srgbClr val="000099"/>
                </a:solidFill>
                <a:latin typeface="微软雅黑" panose="020B0503020204020204" pitchFamily="34" charset="-122"/>
                <a:ea typeface="微软雅黑" panose="020B0503020204020204" pitchFamily="34" charset="-122"/>
              </a:rPr>
              <a:t>初始化训练数据的权值分布，每一个训练样本最开始时都被赋予相同的权重</a:t>
            </a:r>
            <a:r>
              <a:rPr lang="en-US" altLang="zh-TW" sz="2200" dirty="0">
                <a:solidFill>
                  <a:srgbClr val="000099"/>
                </a:solidFill>
                <a:latin typeface="微软雅黑" panose="020B0503020204020204" pitchFamily="34" charset="-122"/>
                <a:ea typeface="微软雅黑" panose="020B0503020204020204" pitchFamily="34" charset="-122"/>
              </a:rPr>
              <a:t>:1/m</a:t>
            </a:r>
            <a:endParaRPr lang="en-US" altLang="zh-TW" sz="2200" dirty="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Comic Sans MS" panose="030F0702030302020204" pitchFamily="66" charset="0"/>
                <a:ea typeface="宋体" panose="02010600030101010101" pitchFamily="2" charset="-122"/>
              </a:rPr>
              <a:t>            </a:t>
            </a:r>
            <a:endParaRPr lang="en-US" altLang="zh-CN" dirty="0">
              <a:latin typeface="Comic Sans MS" panose="030F0702030302020204" pitchFamily="66" charset="0"/>
              <a:ea typeface="宋体" panose="02010600030101010101" pitchFamily="2" charset="-122"/>
            </a:endParaRPr>
          </a:p>
          <a:p>
            <a:endParaRPr lang="zh-CN" altLang="en-US" dirty="0">
              <a:latin typeface="Comic Sans MS" panose="030F0702030302020204" pitchFamily="66" charset="0"/>
              <a:ea typeface="宋体" panose="02010600030101010101" pitchFamily="2" charset="-122"/>
            </a:endParaRPr>
          </a:p>
        </p:txBody>
      </p:sp>
      <p:graphicFrame>
        <p:nvGraphicFramePr>
          <p:cNvPr id="53252" name="对象 1">
            <a:hlinkClick r:id="" action="ppaction://ole?verb="/>
          </p:cNvPr>
          <p:cNvGraphicFramePr>
            <a:graphicFrameLocks noChangeAspect="1"/>
          </p:cNvGraphicFramePr>
          <p:nvPr/>
        </p:nvGraphicFramePr>
        <p:xfrm>
          <a:off x="1276350" y="1503363"/>
          <a:ext cx="3670300" cy="420687"/>
        </p:xfrm>
        <a:graphic>
          <a:graphicData uri="http://schemas.openxmlformats.org/presentationml/2006/ole">
            <mc:AlternateContent xmlns:mc="http://schemas.openxmlformats.org/markup-compatibility/2006">
              <mc:Choice xmlns:v="urn:schemas-microsoft-com:vml" Requires="v">
                <p:oleObj spid="_x0000_s3076" name="" r:id="rId1" imgW="1993900" imgH="228600" progId="Equation.KSEE3">
                  <p:embed/>
                </p:oleObj>
              </mc:Choice>
              <mc:Fallback>
                <p:oleObj name="" r:id="rId1" imgW="1993900" imgH="228600" progId="Equation.KSEE3">
                  <p:embed/>
                  <p:pic>
                    <p:nvPicPr>
                      <p:cNvPr id="0" name="图片 3075"/>
                      <p:cNvPicPr/>
                      <p:nvPr/>
                    </p:nvPicPr>
                    <p:blipFill>
                      <a:blip r:embed="rId2"/>
                      <a:stretch>
                        <a:fillRect/>
                      </a:stretch>
                    </p:blipFill>
                    <p:spPr>
                      <a:xfrm>
                        <a:off x="1276350" y="1503363"/>
                        <a:ext cx="3670300" cy="420687"/>
                      </a:xfrm>
                      <a:prstGeom prst="rect">
                        <a:avLst/>
                      </a:prstGeom>
                      <a:noFill/>
                      <a:ln w="38100">
                        <a:noFill/>
                        <a:miter/>
                      </a:ln>
                    </p:spPr>
                  </p:pic>
                </p:oleObj>
              </mc:Fallback>
            </mc:AlternateContent>
          </a:graphicData>
        </a:graphic>
      </p:graphicFrame>
      <p:sp>
        <p:nvSpPr>
          <p:cNvPr id="53253" name="文本框 2"/>
          <p:cNvSpPr txBox="1"/>
          <p:nvPr/>
        </p:nvSpPr>
        <p:spPr>
          <a:xfrm>
            <a:off x="4946650" y="1503363"/>
            <a:ext cx="3513138" cy="368300"/>
          </a:xfrm>
          <a:prstGeom prst="rect">
            <a:avLst/>
          </a:prstGeom>
          <a:noFill/>
          <a:ln w="9525">
            <a:noFill/>
          </a:ln>
        </p:spPr>
        <p:txBody>
          <a:bodyPr wrap="square" anchor="t" anchorCtr="0">
            <a:spAutoFit/>
          </a:bodyPr>
          <a:p>
            <a:r>
              <a:rPr lang="zh-CN" altLang="en-US">
                <a:latin typeface="微软雅黑" panose="020B0503020204020204" pitchFamily="34" charset="-122"/>
                <a:ea typeface="微软雅黑" panose="020B0503020204020204" pitchFamily="34" charset="-122"/>
              </a:rPr>
              <a:t>，其中</a:t>
            </a:r>
            <a:r>
              <a:rPr lang="en-US" altLang="zh-CN">
                <a:latin typeface="微软雅黑" panose="020B0503020204020204" pitchFamily="34" charset="-122"/>
                <a:ea typeface="微软雅黑" panose="020B0503020204020204" pitchFamily="34" charset="-122"/>
              </a:rPr>
              <a:t>y</a:t>
            </a:r>
            <a:r>
              <a:rPr lang="en-US" altLang="zh-CN" baseline="-25000">
                <a:latin typeface="微软雅黑" panose="020B0503020204020204" pitchFamily="34" charset="-122"/>
                <a:ea typeface="微软雅黑" panose="020B0503020204020204" pitchFamily="34" charset="-122"/>
              </a:rPr>
              <a:t>i</a:t>
            </a:r>
            <a:r>
              <a:rPr lang="zh-CN" altLang="en-US">
                <a:latin typeface="微软雅黑" panose="020B0503020204020204" pitchFamily="34" charset="-122"/>
                <a:ea typeface="微软雅黑" panose="020B0503020204020204" pitchFamily="34" charset="-122"/>
              </a:rPr>
              <a:t>属于标记集合</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endParaRPr lang="en-US" altLang="zh-CN">
              <a:latin typeface="微软雅黑" panose="020B0503020204020204" pitchFamily="34" charset="-122"/>
              <a:ea typeface="微软雅黑" panose="020B0503020204020204" pitchFamily="34" charset="-122"/>
            </a:endParaRPr>
          </a:p>
        </p:txBody>
      </p:sp>
      <p:graphicFrame>
        <p:nvGraphicFramePr>
          <p:cNvPr id="53255" name="对象 4">
            <a:hlinkClick r:id="" action="ppaction://ole?verb="/>
          </p:cNvPr>
          <p:cNvGraphicFramePr>
            <a:graphicFrameLocks noChangeAspect="1"/>
          </p:cNvGraphicFramePr>
          <p:nvPr/>
        </p:nvGraphicFramePr>
        <p:xfrm>
          <a:off x="1068388" y="2900363"/>
          <a:ext cx="6599237" cy="730250"/>
        </p:xfrm>
        <a:graphic>
          <a:graphicData uri="http://schemas.openxmlformats.org/presentationml/2006/ole">
            <mc:AlternateContent xmlns:mc="http://schemas.openxmlformats.org/markup-compatibility/2006">
              <mc:Choice xmlns:v="urn:schemas-microsoft-com:vml" Requires="v">
                <p:oleObj spid="_x0000_s3077" name="" r:id="rId3" imgW="3670300" imgH="405765" progId="Equation.KSEE3">
                  <p:embed/>
                </p:oleObj>
              </mc:Choice>
              <mc:Fallback>
                <p:oleObj name="" r:id="rId3" imgW="3670300" imgH="405765" progId="Equation.KSEE3">
                  <p:embed/>
                  <p:pic>
                    <p:nvPicPr>
                      <p:cNvPr id="0" name="图片 3076"/>
                      <p:cNvPicPr/>
                      <p:nvPr/>
                    </p:nvPicPr>
                    <p:blipFill>
                      <a:blip r:embed="rId4"/>
                      <a:stretch>
                        <a:fillRect/>
                      </a:stretch>
                    </p:blipFill>
                    <p:spPr>
                      <a:xfrm>
                        <a:off x="1068388" y="2900363"/>
                        <a:ext cx="6599237" cy="730250"/>
                      </a:xfrm>
                      <a:prstGeom prst="rect">
                        <a:avLst/>
                      </a:prstGeom>
                      <a:noFill/>
                      <a:ln w="38100">
                        <a:noFill/>
                        <a:miter/>
                      </a:ln>
                    </p:spPr>
                  </p:pic>
                </p:oleObj>
              </mc:Fallback>
            </mc:AlternateContent>
          </a:graphicData>
        </a:graphic>
      </p:graphicFrame>
      <p:sp>
        <p:nvSpPr>
          <p:cNvPr id="53256" name="文本框 5"/>
          <p:cNvSpPr txBox="1"/>
          <p:nvPr/>
        </p:nvSpPr>
        <p:spPr>
          <a:xfrm>
            <a:off x="711200" y="3422650"/>
            <a:ext cx="7453313" cy="3138488"/>
          </a:xfrm>
          <a:prstGeom prst="rect">
            <a:avLst/>
          </a:prstGeom>
          <a:noFill/>
          <a:ln w="9525">
            <a:noFill/>
          </a:ln>
        </p:spPr>
        <p:txBody>
          <a:bodyPr wrap="square" anchor="t" anchorCtr="0">
            <a:spAutoFit/>
          </a:bodyPr>
          <a:p>
            <a:pPr>
              <a:lnSpc>
                <a:spcPct val="150000"/>
              </a:lnSpc>
            </a:pPr>
            <a:r>
              <a:rPr lang="zh-CN" altLang="en-US" sz="2200" b="1">
                <a:solidFill>
                  <a:srgbClr val="000099"/>
                </a:solidFill>
                <a:latin typeface="微软雅黑" panose="020B0503020204020204" pitchFamily="34" charset="-122"/>
                <a:ea typeface="微软雅黑" panose="020B0503020204020204" pitchFamily="34" charset="-122"/>
              </a:rPr>
              <a:t>步骤</a:t>
            </a:r>
            <a:r>
              <a:rPr lang="en-US" altLang="zh-CN" sz="2200" b="1">
                <a:solidFill>
                  <a:srgbClr val="000099"/>
                </a:solidFill>
                <a:latin typeface="微软雅黑" panose="020B0503020204020204" pitchFamily="34" charset="-122"/>
                <a:ea typeface="微软雅黑" panose="020B0503020204020204" pitchFamily="34" charset="-122"/>
              </a:rPr>
              <a:t>2.</a:t>
            </a:r>
            <a:r>
              <a:rPr lang="zh-CN" altLang="en-US" sz="2200">
                <a:solidFill>
                  <a:srgbClr val="000099"/>
                </a:solidFill>
                <a:latin typeface="微软雅黑" panose="020B0503020204020204" pitchFamily="34" charset="-122"/>
                <a:ea typeface="微软雅黑" panose="020B0503020204020204" pitchFamily="34" charset="-122"/>
              </a:rPr>
              <a:t>进行多轮迭代，用</a:t>
            </a:r>
            <a:r>
              <a:rPr lang="en-US" altLang="zh-CN" sz="2200">
                <a:solidFill>
                  <a:srgbClr val="000099"/>
                </a:solidFill>
                <a:latin typeface="微软雅黑" panose="020B0503020204020204" pitchFamily="34" charset="-122"/>
                <a:ea typeface="微软雅黑" panose="020B0503020204020204" pitchFamily="34" charset="-122"/>
              </a:rPr>
              <a:t>t=1</a:t>
            </a:r>
            <a:r>
              <a:rPr lang="zh-CN" altLang="en-US" sz="2200">
                <a:solidFill>
                  <a:srgbClr val="000099"/>
                </a:solidFill>
                <a:latin typeface="微软雅黑" panose="020B0503020204020204" pitchFamily="34" charset="-122"/>
                <a:ea typeface="微软雅黑" panose="020B0503020204020204" pitchFamily="34" charset="-122"/>
              </a:rPr>
              <a:t>，</a:t>
            </a:r>
            <a:r>
              <a:rPr lang="en-US" altLang="zh-CN" sz="2200">
                <a:solidFill>
                  <a:srgbClr val="000099"/>
                </a:solidFill>
                <a:latin typeface="微软雅黑" panose="020B0503020204020204" pitchFamily="34" charset="-122"/>
                <a:ea typeface="微软雅黑" panose="020B0503020204020204" pitchFamily="34" charset="-122"/>
              </a:rPr>
              <a:t>2</a:t>
            </a:r>
            <a:r>
              <a:rPr lang="zh-CN" altLang="en-US" sz="2200">
                <a:solidFill>
                  <a:srgbClr val="000099"/>
                </a:solidFill>
                <a:latin typeface="微软雅黑" panose="020B0503020204020204" pitchFamily="34" charset="-122"/>
                <a:ea typeface="微软雅黑" panose="020B0503020204020204" pitchFamily="34" charset="-122"/>
              </a:rPr>
              <a:t>，</a:t>
            </a:r>
            <a:r>
              <a:rPr lang="en-US" altLang="zh-CN" sz="2200">
                <a:solidFill>
                  <a:srgbClr val="000099"/>
                </a:solidFill>
                <a:latin typeface="微软雅黑" panose="020B0503020204020204" pitchFamily="34" charset="-122"/>
                <a:ea typeface="微软雅黑" panose="020B0503020204020204" pitchFamily="34" charset="-122"/>
              </a:rPr>
              <a:t>...</a:t>
            </a:r>
            <a:r>
              <a:rPr lang="zh-CN" altLang="en-US" sz="2200">
                <a:solidFill>
                  <a:srgbClr val="000099"/>
                </a:solidFill>
                <a:latin typeface="微软雅黑" panose="020B0503020204020204" pitchFamily="34" charset="-122"/>
                <a:ea typeface="微软雅黑" panose="020B0503020204020204" pitchFamily="34" charset="-122"/>
              </a:rPr>
              <a:t>，</a:t>
            </a:r>
            <a:r>
              <a:rPr lang="en-US" altLang="zh-CN" sz="2200">
                <a:solidFill>
                  <a:srgbClr val="000099"/>
                </a:solidFill>
                <a:latin typeface="微软雅黑" panose="020B0503020204020204" pitchFamily="34" charset="-122"/>
                <a:ea typeface="微软雅黑" panose="020B0503020204020204" pitchFamily="34" charset="-122"/>
              </a:rPr>
              <a:t>T</a:t>
            </a:r>
            <a:r>
              <a:rPr lang="zh-CN" altLang="en-US" sz="2200">
                <a:solidFill>
                  <a:srgbClr val="000099"/>
                </a:solidFill>
                <a:latin typeface="微软雅黑" panose="020B0503020204020204" pitchFamily="34" charset="-122"/>
                <a:ea typeface="微软雅黑" panose="020B0503020204020204" pitchFamily="34" charset="-122"/>
              </a:rPr>
              <a:t>表示迭代的轮数</a:t>
            </a: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a:solidFill>
                  <a:srgbClr val="000099"/>
                </a:solidFill>
                <a:latin typeface="微软雅黑" panose="020B0503020204020204" pitchFamily="34" charset="-122"/>
                <a:ea typeface="微软雅黑" panose="020B0503020204020204" pitchFamily="34" charset="-122"/>
              </a:rPr>
              <a:t>  </a:t>
            </a:r>
            <a:r>
              <a:rPr lang="en-US" altLang="zh-CN" sz="2200">
                <a:solidFill>
                  <a:srgbClr val="000099"/>
                </a:solidFill>
                <a:latin typeface="微软雅黑" panose="020B0503020204020204" pitchFamily="34" charset="-122"/>
                <a:ea typeface="微软雅黑" panose="020B0503020204020204" pitchFamily="34" charset="-122"/>
              </a:rPr>
              <a:t>(1) </a:t>
            </a:r>
            <a:r>
              <a:rPr lang="zh-CN" altLang="en-US" sz="2200">
                <a:solidFill>
                  <a:srgbClr val="000099"/>
                </a:solidFill>
                <a:latin typeface="微软雅黑" panose="020B0503020204020204" pitchFamily="34" charset="-122"/>
                <a:ea typeface="微软雅黑" panose="020B0503020204020204" pitchFamily="34" charset="-122"/>
              </a:rPr>
              <a:t>使用具有权值分布的训练数据集学习，得到基分类器：</a:t>
            </a: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a:solidFill>
                  <a:srgbClr val="000099"/>
                </a:solidFill>
                <a:latin typeface="微软雅黑" panose="020B0503020204020204" pitchFamily="34" charset="-122"/>
                <a:ea typeface="微软雅黑" panose="020B0503020204020204" pitchFamily="34" charset="-122"/>
              </a:rPr>
              <a:t>   </a:t>
            </a: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a:solidFill>
                  <a:srgbClr val="000099"/>
                </a:solidFill>
                <a:latin typeface="宋体" panose="02010600030101010101" pitchFamily="2" charset="-122"/>
                <a:ea typeface="宋体" panose="02010600030101010101" pitchFamily="2" charset="-122"/>
              </a:rPr>
              <a:t>         </a:t>
            </a:r>
            <a:endParaRPr lang="zh-CN" altLang="en-US" sz="2200">
              <a:solidFill>
                <a:srgbClr val="000099"/>
              </a:solidFill>
              <a:latin typeface="宋体" panose="02010600030101010101" pitchFamily="2" charset="-122"/>
              <a:ea typeface="宋体" panose="02010600030101010101" pitchFamily="2" charset="-122"/>
            </a:endParaRPr>
          </a:p>
        </p:txBody>
      </p:sp>
      <p:graphicFrame>
        <p:nvGraphicFramePr>
          <p:cNvPr id="53257" name="对象 6">
            <a:hlinkClick r:id="" action="ppaction://ole?verb="/>
          </p:cNvPr>
          <p:cNvGraphicFramePr>
            <a:graphicFrameLocks noChangeAspect="1"/>
          </p:cNvGraphicFramePr>
          <p:nvPr/>
        </p:nvGraphicFramePr>
        <p:xfrm>
          <a:off x="3021013" y="5083175"/>
          <a:ext cx="2465387" cy="447675"/>
        </p:xfrm>
        <a:graphic>
          <a:graphicData uri="http://schemas.openxmlformats.org/presentationml/2006/ole">
            <mc:AlternateContent xmlns:mc="http://schemas.openxmlformats.org/markup-compatibility/2006">
              <mc:Choice xmlns:v="urn:schemas-microsoft-com:vml" Requires="v">
                <p:oleObj spid="_x0000_s3078" name="" r:id="rId5" imgW="1295400" imgH="228600" progId="Equation.KSEE3">
                  <p:embed/>
                </p:oleObj>
              </mc:Choice>
              <mc:Fallback>
                <p:oleObj name="" r:id="rId5" imgW="1295400" imgH="228600" progId="Equation.KSEE3">
                  <p:embed/>
                  <p:pic>
                    <p:nvPicPr>
                      <p:cNvPr id="0" name="图片 3077"/>
                      <p:cNvPicPr/>
                      <p:nvPr/>
                    </p:nvPicPr>
                    <p:blipFill>
                      <a:blip r:embed="rId6"/>
                      <a:stretch>
                        <a:fillRect/>
                      </a:stretch>
                    </p:blipFill>
                    <p:spPr>
                      <a:xfrm>
                        <a:off x="3021013" y="5083175"/>
                        <a:ext cx="2465387" cy="447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3255"/>
                                        </p:tgtEl>
                                        <p:attrNameLst>
                                          <p:attrName>style.visibility</p:attrName>
                                        </p:attrNameLst>
                                      </p:cBhvr>
                                      <p:to>
                                        <p:strVal val="visible"/>
                                      </p:to>
                                    </p:set>
                                    <p:anim calcmode="lin" valueType="num">
                                      <p:cBhvr>
                                        <p:cTn id="22" dur="500"/>
                                        <p:tgtEl>
                                          <p:spTgt spid="53255"/>
                                        </p:tgtEl>
                                        <p:attrNameLst>
                                          <p:attrName>ppt_y</p:attrName>
                                        </p:attrNameLst>
                                      </p:cBhvr>
                                      <p:tavLst>
                                        <p:tav tm="0">
                                          <p:val>
                                            <p:strVal val="#ppt_y+#ppt_h*1.125000"/>
                                          </p:val>
                                        </p:tav>
                                        <p:tav tm="100000">
                                          <p:val>
                                            <p:strVal val="#ppt_y"/>
                                          </p:val>
                                        </p:tav>
                                      </p:tavLst>
                                    </p:anim>
                                    <p:animEffect transition="in" filter="wipe(up)">
                                      <p:cBhvr>
                                        <p:cTn id="23" dur="500"/>
                                        <p:tgtEl>
                                          <p:spTgt spid="5325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325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53257"/>
                                        </p:tgtEl>
                                        <p:attrNameLst>
                                          <p:attrName>style.visibility</p:attrName>
                                        </p:attrNameLst>
                                      </p:cBhvr>
                                      <p:to>
                                        <p:strVal val="visible"/>
                                      </p:to>
                                    </p:set>
                                    <p:anim calcmode="lin" valueType="num">
                                      <p:cBhvr>
                                        <p:cTn id="32" dur="500"/>
                                        <p:tgtEl>
                                          <p:spTgt spid="53257"/>
                                        </p:tgtEl>
                                        <p:attrNameLst>
                                          <p:attrName>ppt_y</p:attrName>
                                        </p:attrNameLst>
                                      </p:cBhvr>
                                      <p:tavLst>
                                        <p:tav tm="0">
                                          <p:val>
                                            <p:strVal val="#ppt_y+#ppt_h*1.125000"/>
                                          </p:val>
                                        </p:tav>
                                        <p:tav tm="100000">
                                          <p:val>
                                            <p:strVal val="#ppt_y"/>
                                          </p:val>
                                        </p:tav>
                                      </p:tavLst>
                                    </p:anim>
                                    <p:animEffect transition="in" filter="wipe(up)">
                                      <p:cBhvr>
                                        <p:cTn id="33" dur="500"/>
                                        <p:tgtEl>
                                          <p:spTgt spid="53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3253" grpId="0"/>
      <p:bldP spid="2" grpId="1"/>
      <p:bldP spid="53253" grpId="1"/>
      <p:bldP spid="3" grpId="0"/>
      <p:bldP spid="3" grpId="1"/>
      <p:bldP spid="53256" grpId="0"/>
      <p:bldP spid="5325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1"/>
          <p:cNvSpPr txBox="1"/>
          <p:nvPr/>
        </p:nvSpPr>
        <p:spPr>
          <a:xfrm>
            <a:off x="1101090" y="1776725"/>
            <a:ext cx="7411720" cy="3969385"/>
          </a:xfrm>
          <a:prstGeom prst="rect">
            <a:avLst/>
          </a:prstGeom>
          <a:noFill/>
          <a:ln w="9525">
            <a:noFill/>
          </a:ln>
        </p:spPr>
        <p:txBody>
          <a:bodyPr wrap="square">
            <a:spAutoFit/>
          </a:bodyPr>
          <a:lstStyle/>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数据分析与预处理</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特征学习</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决策模型的构建或选择</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参数学习算法的设计：目标函数的优化</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学习性能评价</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决策模型的应用</a:t>
            </a:r>
            <a:endParaRPr kumimoji="0" lang="zh-CN" altLang="en-US" sz="2800" b="1" kern="1200" cap="none" spc="0" normalizeH="0" baseline="0" noProof="1">
              <a:ln w="10160">
                <a:solidFill>
                  <a:schemeClr val="accent5"/>
                </a:solidFill>
                <a:prstDash val="solid"/>
              </a:ln>
              <a:solidFill>
                <a:srgbClr val="000099"/>
              </a:solidFill>
              <a:effectLst>
                <a:outerShdw blurRad="38100" dist="38100" dir="2700000" algn="tl" rotWithShape="0">
                  <a:srgbClr val="000000">
                    <a:alpha val="43137"/>
                  </a:srgbClr>
                </a:outerShdw>
              </a:effectLst>
              <a:latin typeface="微软雅黑" panose="020B0503020204020204" pitchFamily="34" charset="-122"/>
              <a:ea typeface="微软雅黑" panose="020B0503020204020204" pitchFamily="34" charset="-122"/>
              <a:cs typeface="+mn-cs"/>
              <a:sym typeface="+mn-ea"/>
            </a:endParaRPr>
          </a:p>
        </p:txBody>
      </p:sp>
      <p:sp>
        <p:nvSpPr>
          <p:cNvPr id="5" name="矩形 4"/>
          <p:cNvSpPr/>
          <p:nvPr/>
        </p:nvSpPr>
        <p:spPr>
          <a:xfrm>
            <a:off x="795338" y="0"/>
            <a:ext cx="7740650" cy="708025"/>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0" cap="none" spc="0" normalizeH="0" baseline="0" noProof="0" dirty="0">
                <a:ln>
                  <a:noFill/>
                </a:ln>
                <a:solidFill>
                  <a:srgbClr val="E9EDF4"/>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机器学习的基本研究内容</a:t>
            </a:r>
            <a:endParaRPr kumimoji="0" lang="zh-CN" altLang="en-US" sz="4000" b="1" i="0" u="none" strike="noStrike" kern="0" cap="none" spc="0" normalizeH="0" baseline="0" noProof="0" dirty="0">
              <a:ln>
                <a:noFill/>
              </a:ln>
              <a:solidFill>
                <a:srgbClr val="E9EDF4"/>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6" name="圆角矩形标注 5"/>
          <p:cNvSpPr/>
          <p:nvPr/>
        </p:nvSpPr>
        <p:spPr>
          <a:xfrm>
            <a:off x="6421438" y="2081213"/>
            <a:ext cx="1408113" cy="503238"/>
          </a:xfrm>
          <a:prstGeom prst="wedgeRoundRectCallout">
            <a:avLst>
              <a:gd name="adj1" fmla="val -98184"/>
              <a:gd name="adj2" fmla="val 21151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集成学习</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1586865" y="919480"/>
            <a:ext cx="5517515" cy="521970"/>
          </a:xfrm>
          <a:prstGeom prst="rect">
            <a:avLst/>
          </a:prstGeom>
          <a:noFill/>
        </p:spPr>
        <p:txBody>
          <a:bodyPr wrap="none" rtlCol="0" anchor="t">
            <a:spAutoFit/>
            <a:scene3d>
              <a:camera prst="orthographicFront"/>
              <a:lightRig rig="threePt" dir="t"/>
            </a:scene3d>
          </a:bodyPr>
          <a:p>
            <a:r>
              <a:rPr lang="zh-CN" altLang="en-US"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机器学习 </a:t>
            </a:r>
            <a:r>
              <a:rPr lang="en-US" altLang="zh-CN"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 </a:t>
            </a:r>
            <a:r>
              <a:rPr lang="zh-CN" altLang="en-US"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建模 </a:t>
            </a:r>
            <a:r>
              <a:rPr lang="en-US" altLang="zh-CN"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 </a:t>
            </a:r>
            <a:r>
              <a:rPr lang="zh-CN" altLang="en-US"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应用 </a:t>
            </a:r>
            <a:r>
              <a:rPr lang="en-US" altLang="zh-CN"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 </a:t>
            </a:r>
            <a:r>
              <a:rPr lang="zh-CN" altLang="en-US"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计算机</a:t>
            </a:r>
            <a:endParaRPr lang="zh-CN" altLang="en-US"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endParaRPr>
          </a:p>
        </p:txBody>
      </p:sp>
      <p:cxnSp>
        <p:nvCxnSpPr>
          <p:cNvPr id="3" name="直接连接符 2"/>
          <p:cNvCxnSpPr/>
          <p:nvPr/>
        </p:nvCxnSpPr>
        <p:spPr>
          <a:xfrm flipV="1">
            <a:off x="1233170" y="1510651"/>
            <a:ext cx="6678295" cy="19050"/>
          </a:xfrm>
          <a:prstGeom prst="line">
            <a:avLst/>
          </a:prstGeom>
          <a:ln w="38100" cmpd="sng">
            <a:solidFill>
              <a:schemeClr val="accent6"/>
            </a:solidFill>
            <a:prstDash val="solid"/>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charRg st="0" end="6"/>
                                            </p:txEl>
                                          </p:spTgt>
                                        </p:tgtEl>
                                        <p:attrNameLst>
                                          <p:attrName>style.visibility</p:attrName>
                                        </p:attrNameLst>
                                      </p:cBhvr>
                                      <p:to>
                                        <p:strVal val="visible"/>
                                      </p:to>
                                    </p:set>
                                    <p:animEffect transition="in" filter="fade">
                                      <p:cBhvr>
                                        <p:cTn id="10" dur="2000"/>
                                        <p:tgtEl>
                                          <p:spTgt spid="6">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AdaBoost</a:t>
            </a:r>
            <a:endParaRPr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graphicFrame>
        <p:nvGraphicFramePr>
          <p:cNvPr id="54274" name="对象 8">
            <a:hlinkClick r:id="" action="ppaction://ole?verb="/>
          </p:cNvPr>
          <p:cNvGraphicFramePr>
            <a:graphicFrameLocks noChangeAspect="1"/>
          </p:cNvGraphicFramePr>
          <p:nvPr/>
        </p:nvGraphicFramePr>
        <p:xfrm>
          <a:off x="1716088" y="1528763"/>
          <a:ext cx="4959350" cy="800100"/>
        </p:xfrm>
        <a:graphic>
          <a:graphicData uri="http://schemas.openxmlformats.org/presentationml/2006/ole">
            <mc:AlternateContent xmlns:mc="http://schemas.openxmlformats.org/markup-compatibility/2006">
              <mc:Choice xmlns:v="urn:schemas-microsoft-com:vml" Requires="v">
                <p:oleObj spid="_x0000_s3079" name="" r:id="rId1" imgW="2679700" imgH="431800" progId="Equation.KSEE3">
                  <p:embed/>
                </p:oleObj>
              </mc:Choice>
              <mc:Fallback>
                <p:oleObj name="" r:id="rId1" imgW="2679700" imgH="431800" progId="Equation.KSEE3">
                  <p:embed/>
                  <p:pic>
                    <p:nvPicPr>
                      <p:cNvPr id="0" name="图片 3078"/>
                      <p:cNvPicPr/>
                      <p:nvPr/>
                    </p:nvPicPr>
                    <p:blipFill>
                      <a:blip r:embed="rId2"/>
                      <a:stretch>
                        <a:fillRect/>
                      </a:stretch>
                    </p:blipFill>
                    <p:spPr>
                      <a:xfrm>
                        <a:off x="1716088" y="1528763"/>
                        <a:ext cx="4959350" cy="800100"/>
                      </a:xfrm>
                      <a:prstGeom prst="rect">
                        <a:avLst/>
                      </a:prstGeom>
                      <a:noFill/>
                      <a:ln w="38100">
                        <a:noFill/>
                        <a:miter/>
                      </a:ln>
                    </p:spPr>
                  </p:pic>
                </p:oleObj>
              </mc:Fallback>
            </mc:AlternateContent>
          </a:graphicData>
        </a:graphic>
      </p:graphicFrame>
      <p:sp>
        <p:nvSpPr>
          <p:cNvPr id="54275" name="文本框 5"/>
          <p:cNvSpPr txBox="1"/>
          <p:nvPr/>
        </p:nvSpPr>
        <p:spPr>
          <a:xfrm>
            <a:off x="735013" y="2540000"/>
            <a:ext cx="7673975" cy="2784475"/>
          </a:xfrm>
          <a:prstGeom prst="rect">
            <a:avLst/>
          </a:prstGeom>
          <a:noFill/>
          <a:ln w="9525">
            <a:noFill/>
          </a:ln>
        </p:spPr>
        <p:txBody>
          <a:bodyPr wrap="square" anchor="t" anchorCtr="0">
            <a:spAutoFit/>
          </a:bodyPr>
          <a:p>
            <a:pPr>
              <a:lnSpc>
                <a:spcPct val="150000"/>
              </a:lnSpc>
            </a:pPr>
            <a:r>
              <a:rPr lang="en-US" altLang="zh-CN" sz="2200">
                <a:solidFill>
                  <a:srgbClr val="000099"/>
                </a:solidFill>
                <a:latin typeface="微软雅黑" panose="020B0503020204020204" pitchFamily="34" charset="-122"/>
                <a:ea typeface="微软雅黑" panose="020B0503020204020204" pitchFamily="34" charset="-122"/>
                <a:sym typeface="宋体" panose="02010600030101010101" pitchFamily="2" charset="-122"/>
              </a:rPr>
              <a:t>(3) </a:t>
            </a:r>
            <a:r>
              <a:rPr lang="zh-CN" altLang="en-US" sz="2200">
                <a:solidFill>
                  <a:srgbClr val="000099"/>
                </a:solidFill>
                <a:latin typeface="微软雅黑" panose="020B0503020204020204" pitchFamily="34" charset="-122"/>
                <a:ea typeface="微软雅黑" panose="020B0503020204020204" pitchFamily="34" charset="-122"/>
              </a:rPr>
              <a:t>计算        系数，     表示        在最终分类器中的重要程度（权重系数）</a:t>
            </a: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a:solidFill>
                  <a:srgbClr val="000099"/>
                </a:solidFill>
                <a:latin typeface="微软雅黑" panose="020B0503020204020204" pitchFamily="34" charset="-122"/>
                <a:ea typeface="微软雅黑" panose="020B0503020204020204" pitchFamily="34" charset="-122"/>
              </a:rPr>
              <a:t>        </a:t>
            </a:r>
            <a:endParaRPr lang="zh-CN" altLang="en-US" sz="2200">
              <a:solidFill>
                <a:srgbClr val="000099"/>
              </a:solidFill>
              <a:latin typeface="微软雅黑" panose="020B0503020204020204" pitchFamily="34" charset="-122"/>
              <a:ea typeface="微软雅黑" panose="020B0503020204020204" pitchFamily="34" charset="-122"/>
            </a:endParaRPr>
          </a:p>
          <a:p>
            <a:endParaRPr lang="zh-CN" altLang="en-US">
              <a:latin typeface="Comic Sans MS" panose="030F0702030302020204" pitchFamily="66" charset="0"/>
              <a:ea typeface="宋体" panose="02010600030101010101" pitchFamily="2" charset="-122"/>
            </a:endParaRPr>
          </a:p>
          <a:p>
            <a:endParaRPr lang="en-US" altLang="zh-CN">
              <a:latin typeface="Comic Sans MS" panose="030F0702030302020204" pitchFamily="66" charset="0"/>
              <a:ea typeface="宋体" panose="02010600030101010101" pitchFamily="2" charset="-122"/>
            </a:endParaRPr>
          </a:p>
          <a:p>
            <a:r>
              <a:rPr lang="en-US" altLang="zh-CN" sz="2200">
                <a:solidFill>
                  <a:srgbClr val="000099"/>
                </a:solidFill>
                <a:latin typeface="微软雅黑" panose="020B0503020204020204" pitchFamily="34" charset="-122"/>
                <a:ea typeface="微软雅黑" panose="020B0503020204020204" pitchFamily="34" charset="-122"/>
              </a:rPr>
              <a:t>(4) </a:t>
            </a:r>
            <a:r>
              <a:rPr lang="zh-CN" altLang="en-US" sz="2200">
                <a:solidFill>
                  <a:srgbClr val="000099"/>
                </a:solidFill>
                <a:latin typeface="微软雅黑" panose="020B0503020204020204" pitchFamily="34" charset="-122"/>
                <a:ea typeface="微软雅黑" panose="020B0503020204020204" pitchFamily="34" charset="-122"/>
              </a:rPr>
              <a:t>更新训练数据集的权值分布，用于下轮迭代</a:t>
            </a:r>
            <a:endParaRPr lang="zh-CN" altLang="en-US">
              <a:latin typeface="Comic Sans MS" panose="030F0702030302020204" pitchFamily="66" charset="0"/>
              <a:ea typeface="宋体" panose="02010600030101010101" pitchFamily="2" charset="-122"/>
            </a:endParaRPr>
          </a:p>
          <a:p>
            <a:endParaRPr lang="zh-CN" altLang="en-US">
              <a:latin typeface="Comic Sans MS" panose="030F0702030302020204" pitchFamily="66" charset="0"/>
              <a:ea typeface="宋体" panose="02010600030101010101" pitchFamily="2" charset="-122"/>
            </a:endParaRPr>
          </a:p>
        </p:txBody>
      </p:sp>
      <p:graphicFrame>
        <p:nvGraphicFramePr>
          <p:cNvPr id="54276" name="对象 6">
            <a:hlinkClick r:id="" action="ppaction://ole?verb="/>
          </p:cNvPr>
          <p:cNvGraphicFramePr>
            <a:graphicFrameLocks noChangeAspect="1"/>
          </p:cNvGraphicFramePr>
          <p:nvPr/>
        </p:nvGraphicFramePr>
        <p:xfrm>
          <a:off x="3352800" y="2676525"/>
          <a:ext cx="369888" cy="479425"/>
        </p:xfrm>
        <a:graphic>
          <a:graphicData uri="http://schemas.openxmlformats.org/presentationml/2006/ole">
            <mc:AlternateContent xmlns:mc="http://schemas.openxmlformats.org/markup-compatibility/2006">
              <mc:Choice xmlns:v="urn:schemas-microsoft-com:vml" Requires="v">
                <p:oleObj spid="_x0000_s3080" name="" r:id="rId3" imgW="177165" imgH="228600" progId="Equation.KSEE3">
                  <p:embed/>
                </p:oleObj>
              </mc:Choice>
              <mc:Fallback>
                <p:oleObj name="" r:id="rId3" imgW="177165" imgH="228600" progId="Equation.KSEE3">
                  <p:embed/>
                  <p:pic>
                    <p:nvPicPr>
                      <p:cNvPr id="0" name="图片 3079"/>
                      <p:cNvPicPr/>
                      <p:nvPr/>
                    </p:nvPicPr>
                    <p:blipFill>
                      <a:blip r:embed="rId4"/>
                      <a:stretch>
                        <a:fillRect/>
                      </a:stretch>
                    </p:blipFill>
                    <p:spPr>
                      <a:xfrm>
                        <a:off x="3352800" y="2676525"/>
                        <a:ext cx="369888" cy="479425"/>
                      </a:xfrm>
                      <a:prstGeom prst="rect">
                        <a:avLst/>
                      </a:prstGeom>
                      <a:noFill/>
                      <a:ln w="38100">
                        <a:noFill/>
                        <a:miter/>
                      </a:ln>
                    </p:spPr>
                  </p:pic>
                </p:oleObj>
              </mc:Fallback>
            </mc:AlternateContent>
          </a:graphicData>
        </a:graphic>
      </p:graphicFrame>
      <p:graphicFrame>
        <p:nvGraphicFramePr>
          <p:cNvPr id="54277" name="对象 7">
            <a:hlinkClick r:id="" action="ppaction://ole?verb="/>
          </p:cNvPr>
          <p:cNvGraphicFramePr>
            <a:graphicFrameLocks noChangeAspect="1"/>
          </p:cNvGraphicFramePr>
          <p:nvPr/>
        </p:nvGraphicFramePr>
        <p:xfrm>
          <a:off x="4291013" y="2746375"/>
          <a:ext cx="563562" cy="339725"/>
        </p:xfrm>
        <a:graphic>
          <a:graphicData uri="http://schemas.openxmlformats.org/presentationml/2006/ole">
            <mc:AlternateContent xmlns:mc="http://schemas.openxmlformats.org/markup-compatibility/2006">
              <mc:Choice xmlns:v="urn:schemas-microsoft-com:vml" Requires="v">
                <p:oleObj spid="_x0000_s3081" name="" r:id="rId5" imgW="393700" imgH="228600" progId="Equation.KSEE3">
                  <p:embed/>
                </p:oleObj>
              </mc:Choice>
              <mc:Fallback>
                <p:oleObj name="" r:id="rId5" imgW="393700" imgH="228600" progId="Equation.KSEE3">
                  <p:embed/>
                  <p:pic>
                    <p:nvPicPr>
                      <p:cNvPr id="0" name="图片 3080"/>
                      <p:cNvPicPr/>
                      <p:nvPr/>
                    </p:nvPicPr>
                    <p:blipFill>
                      <a:blip r:embed="rId6"/>
                      <a:stretch>
                        <a:fillRect/>
                      </a:stretch>
                    </p:blipFill>
                    <p:spPr>
                      <a:xfrm>
                        <a:off x="4291013" y="2746375"/>
                        <a:ext cx="563562" cy="339725"/>
                      </a:xfrm>
                      <a:prstGeom prst="rect">
                        <a:avLst/>
                      </a:prstGeom>
                      <a:noFill/>
                      <a:ln w="38100">
                        <a:noFill/>
                        <a:miter/>
                      </a:ln>
                    </p:spPr>
                  </p:pic>
                </p:oleObj>
              </mc:Fallback>
            </mc:AlternateContent>
          </a:graphicData>
        </a:graphic>
      </p:graphicFrame>
      <p:graphicFrame>
        <p:nvGraphicFramePr>
          <p:cNvPr id="54278" name="对象 9">
            <a:hlinkClick r:id="" action="ppaction://ole?verb="/>
          </p:cNvPr>
          <p:cNvGraphicFramePr>
            <a:graphicFrameLocks noChangeAspect="1"/>
          </p:cNvGraphicFramePr>
          <p:nvPr/>
        </p:nvGraphicFramePr>
        <p:xfrm>
          <a:off x="1871663" y="2744788"/>
          <a:ext cx="563562" cy="341312"/>
        </p:xfrm>
        <a:graphic>
          <a:graphicData uri="http://schemas.openxmlformats.org/presentationml/2006/ole">
            <mc:AlternateContent xmlns:mc="http://schemas.openxmlformats.org/markup-compatibility/2006">
              <mc:Choice xmlns:v="urn:schemas-microsoft-com:vml" Requires="v">
                <p:oleObj spid="_x0000_s3082" name="" r:id="rId7" imgW="393700" imgH="228600" progId="Equation.KSEE3">
                  <p:embed/>
                </p:oleObj>
              </mc:Choice>
              <mc:Fallback>
                <p:oleObj name="" r:id="rId7" imgW="393700" imgH="228600" progId="Equation.KSEE3">
                  <p:embed/>
                  <p:pic>
                    <p:nvPicPr>
                      <p:cNvPr id="0" name="图片 3081"/>
                      <p:cNvPicPr/>
                      <p:nvPr/>
                    </p:nvPicPr>
                    <p:blipFill>
                      <a:blip r:embed="rId8"/>
                      <a:stretch>
                        <a:fillRect/>
                      </a:stretch>
                    </p:blipFill>
                    <p:spPr>
                      <a:xfrm>
                        <a:off x="1871663" y="2744788"/>
                        <a:ext cx="563562" cy="341312"/>
                      </a:xfrm>
                      <a:prstGeom prst="rect">
                        <a:avLst/>
                      </a:prstGeom>
                      <a:noFill/>
                      <a:ln w="38100">
                        <a:noFill/>
                        <a:miter/>
                      </a:ln>
                    </p:spPr>
                  </p:pic>
                </p:oleObj>
              </mc:Fallback>
            </mc:AlternateContent>
          </a:graphicData>
        </a:graphic>
      </p:graphicFrame>
      <p:graphicFrame>
        <p:nvGraphicFramePr>
          <p:cNvPr id="54279" name="对象 10">
            <a:hlinkClick r:id="" action="ppaction://ole?verb="/>
          </p:cNvPr>
          <p:cNvGraphicFramePr>
            <a:graphicFrameLocks noChangeAspect="1"/>
          </p:cNvGraphicFramePr>
          <p:nvPr/>
        </p:nvGraphicFramePr>
        <p:xfrm>
          <a:off x="3352800" y="3340100"/>
          <a:ext cx="1924050" cy="868363"/>
        </p:xfrm>
        <a:graphic>
          <a:graphicData uri="http://schemas.openxmlformats.org/presentationml/2006/ole">
            <mc:AlternateContent xmlns:mc="http://schemas.openxmlformats.org/markup-compatibility/2006">
              <mc:Choice xmlns:v="urn:schemas-microsoft-com:vml" Requires="v">
                <p:oleObj spid="_x0000_s3084" name="" r:id="rId9" imgW="965200" imgH="444500" progId="Equation.KSEE3">
                  <p:embed/>
                </p:oleObj>
              </mc:Choice>
              <mc:Fallback>
                <p:oleObj name="" r:id="rId9" imgW="965200" imgH="444500" progId="Equation.KSEE3">
                  <p:embed/>
                  <p:pic>
                    <p:nvPicPr>
                      <p:cNvPr id="0" name="图片 3083"/>
                      <p:cNvPicPr/>
                      <p:nvPr/>
                    </p:nvPicPr>
                    <p:blipFill>
                      <a:blip r:embed="rId10"/>
                      <a:stretch>
                        <a:fillRect/>
                      </a:stretch>
                    </p:blipFill>
                    <p:spPr>
                      <a:xfrm>
                        <a:off x="3352800" y="3340100"/>
                        <a:ext cx="1924050" cy="868363"/>
                      </a:xfrm>
                      <a:prstGeom prst="rect">
                        <a:avLst/>
                      </a:prstGeom>
                      <a:noFill/>
                      <a:ln w="38100">
                        <a:noFill/>
                        <a:miter/>
                      </a:ln>
                    </p:spPr>
                  </p:pic>
                </p:oleObj>
              </mc:Fallback>
            </mc:AlternateContent>
          </a:graphicData>
        </a:graphic>
      </p:graphicFrame>
      <p:sp>
        <p:nvSpPr>
          <p:cNvPr id="54280" name="文本框 1"/>
          <p:cNvSpPr txBox="1"/>
          <p:nvPr/>
        </p:nvSpPr>
        <p:spPr>
          <a:xfrm>
            <a:off x="515938" y="1100138"/>
            <a:ext cx="6076950" cy="430212"/>
          </a:xfrm>
          <a:prstGeom prst="rect">
            <a:avLst/>
          </a:prstGeom>
          <a:noFill/>
          <a:ln w="9525">
            <a:noFill/>
          </a:ln>
        </p:spPr>
        <p:txBody>
          <a:bodyPr wrap="none" anchor="t" anchorCtr="0">
            <a:spAutoFit/>
          </a:bodyPr>
          <a:p>
            <a:r>
              <a:rPr lang="zh-CN" altLang="en-US" sz="2200">
                <a:solidFill>
                  <a:srgbClr val="000099"/>
                </a:solidFill>
                <a:latin typeface="微软雅黑" panose="020B0503020204020204" pitchFamily="34" charset="-122"/>
                <a:ea typeface="微软雅黑" panose="020B0503020204020204" pitchFamily="34" charset="-122"/>
              </a:rPr>
              <a:t>   </a:t>
            </a:r>
            <a:r>
              <a:rPr lang="en-US" altLang="zh-CN" sz="2200">
                <a:solidFill>
                  <a:srgbClr val="000099"/>
                </a:solidFill>
                <a:latin typeface="微软雅黑" panose="020B0503020204020204" pitchFamily="34" charset="-122"/>
                <a:ea typeface="微软雅黑" panose="020B0503020204020204" pitchFamily="34" charset="-122"/>
              </a:rPr>
              <a:t>(2) </a:t>
            </a:r>
            <a:r>
              <a:rPr lang="zh-CN" altLang="en-US" sz="2200">
                <a:solidFill>
                  <a:srgbClr val="000099"/>
                </a:solidFill>
                <a:latin typeface="微软雅黑" panose="020B0503020204020204" pitchFamily="34" charset="-122"/>
                <a:ea typeface="微软雅黑" panose="020B0503020204020204" pitchFamily="34" charset="-122"/>
              </a:rPr>
              <a:t>计算         在训练数据集上的分类误差率：</a:t>
            </a:r>
            <a:endParaRPr lang="zh-CN" altLang="en-US">
              <a:latin typeface="Calibri" panose="020F0502020204030204" pitchFamily="34" charset="0"/>
              <a:ea typeface="宋体" panose="02010600030101010101" pitchFamily="2" charset="-122"/>
            </a:endParaRPr>
          </a:p>
        </p:txBody>
      </p:sp>
      <p:graphicFrame>
        <p:nvGraphicFramePr>
          <p:cNvPr id="54281" name="对象 7">
            <a:hlinkClick r:id="" action="ppaction://ole?verb="/>
          </p:cNvPr>
          <p:cNvGraphicFramePr>
            <a:graphicFrameLocks noChangeAspect="1"/>
          </p:cNvGraphicFramePr>
          <p:nvPr/>
        </p:nvGraphicFramePr>
        <p:xfrm>
          <a:off x="1871663" y="1117600"/>
          <a:ext cx="733425" cy="412750"/>
        </p:xfrm>
        <a:graphic>
          <a:graphicData uri="http://schemas.openxmlformats.org/presentationml/2006/ole">
            <mc:AlternateContent xmlns:mc="http://schemas.openxmlformats.org/markup-compatibility/2006">
              <mc:Choice xmlns:v="urn:schemas-microsoft-com:vml" Requires="v">
                <p:oleObj spid="_x0000_s3085" name="" r:id="rId11" imgW="405765" imgH="228600" progId="Equation.KSEE3">
                  <p:embed/>
                </p:oleObj>
              </mc:Choice>
              <mc:Fallback>
                <p:oleObj name="" r:id="rId11" imgW="405765" imgH="228600" progId="Equation.KSEE3">
                  <p:embed/>
                  <p:pic>
                    <p:nvPicPr>
                      <p:cNvPr id="0" name="图片 3084"/>
                      <p:cNvPicPr/>
                      <p:nvPr/>
                    </p:nvPicPr>
                    <p:blipFill>
                      <a:blip r:embed="rId12"/>
                      <a:stretch>
                        <a:fillRect/>
                      </a:stretch>
                    </p:blipFill>
                    <p:spPr>
                      <a:xfrm>
                        <a:off x="1871663" y="1117600"/>
                        <a:ext cx="733425" cy="412750"/>
                      </a:xfrm>
                      <a:prstGeom prst="rect">
                        <a:avLst/>
                      </a:prstGeom>
                      <a:noFill/>
                      <a:ln w="38100">
                        <a:noFill/>
                        <a:miter/>
                      </a:ln>
                    </p:spPr>
                  </p:pic>
                </p:oleObj>
              </mc:Fallback>
            </mc:AlternateContent>
          </a:graphicData>
        </a:graphic>
      </p:graphicFrame>
      <p:sp>
        <p:nvSpPr>
          <p:cNvPr id="17" name="椭圆形标注 16"/>
          <p:cNvSpPr/>
          <p:nvPr/>
        </p:nvSpPr>
        <p:spPr>
          <a:xfrm rot="2760000">
            <a:off x="7183438" y="860425"/>
            <a:ext cx="1379538" cy="1436688"/>
          </a:xfrm>
          <a:prstGeom prst="wedgeEllipseCallout">
            <a:avLst>
              <a:gd name="adj1" fmla="val -45887"/>
              <a:gd name="adj2" fmla="val 73755"/>
            </a:avLst>
          </a:prstGeom>
          <a:solidFill>
            <a:schemeClr val="bg1"/>
          </a:solidFill>
          <a:ln w="41275" cap="flat" cmpd="sng" algn="ctr">
            <a:solidFill>
              <a:schemeClr val="accent1"/>
            </a:solidFill>
            <a:prstDash val="solid"/>
            <a:round/>
            <a:headEnd type="none" w="med" len="med"/>
            <a:tailEnd type="none" w="med" len="med"/>
          </a:ln>
          <a:effectLst/>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1" lang="zh-TW" altLang="en-US" sz="1800" b="0" i="0" u="none" strike="noStrike" cap="none" normalizeH="0" baseline="0" noProof="1" smtClean="0">
              <a:ln>
                <a:noFill/>
              </a:ln>
              <a:solidFill>
                <a:schemeClr val="accent4"/>
              </a:solidFill>
              <a:effectLst/>
              <a:latin typeface="Comic Sans MS" panose="030F0702030302020204" pitchFamily="66" charset="0"/>
              <a:ea typeface="PMingLiU" panose="02020500000000000000" pitchFamily="18" charset="-120"/>
            </a:endParaRPr>
          </a:p>
        </p:txBody>
      </p:sp>
      <p:sp>
        <p:nvSpPr>
          <p:cNvPr id="54283" name="文本框 11"/>
          <p:cNvSpPr txBox="1"/>
          <p:nvPr/>
        </p:nvSpPr>
        <p:spPr>
          <a:xfrm>
            <a:off x="7224713" y="1117600"/>
            <a:ext cx="1516062" cy="922338"/>
          </a:xfrm>
          <a:prstGeom prst="rect">
            <a:avLst/>
          </a:prstGeom>
          <a:noFill/>
          <a:ln w="9525">
            <a:noFill/>
          </a:ln>
        </p:spPr>
        <p:txBody>
          <a:bodyPr wrap="square" anchor="t" anchorCtr="0">
            <a:spAutoFit/>
          </a:bodyPr>
          <a:p>
            <a:r>
              <a:rPr lang="zh-CN" altLang="en-US" b="1">
                <a:latin typeface="宋体" panose="02010600030101010101" pitchFamily="2" charset="-122"/>
                <a:ea typeface="宋体" panose="02010600030101010101" pitchFamily="2" charset="-122"/>
              </a:rPr>
              <a:t>误差率是被误分类样本的权值之和</a:t>
            </a:r>
            <a:endParaRPr lang="zh-CN" altLang="en-US" b="1">
              <a:latin typeface="宋体" panose="02010600030101010101" pitchFamily="2" charset="-122"/>
              <a:ea typeface="宋体" panose="02010600030101010101" pitchFamily="2" charset="-122"/>
            </a:endParaRPr>
          </a:p>
        </p:txBody>
      </p:sp>
      <p:graphicFrame>
        <p:nvGraphicFramePr>
          <p:cNvPr id="54284" name="对象 4">
            <a:hlinkClick r:id="" action="ppaction://ole?verb="/>
          </p:cNvPr>
          <p:cNvGraphicFramePr>
            <a:graphicFrameLocks noChangeAspect="1"/>
          </p:cNvGraphicFramePr>
          <p:nvPr/>
        </p:nvGraphicFramePr>
        <p:xfrm>
          <a:off x="1049338" y="5262563"/>
          <a:ext cx="6532562" cy="728662"/>
        </p:xfrm>
        <a:graphic>
          <a:graphicData uri="http://schemas.openxmlformats.org/presentationml/2006/ole">
            <mc:AlternateContent xmlns:mc="http://schemas.openxmlformats.org/markup-compatibility/2006">
              <mc:Choice xmlns:v="urn:schemas-microsoft-com:vml" Requires="v">
                <p:oleObj spid="_x0000_s3086" name="" r:id="rId13" imgW="3632200" imgH="405765" progId="Equation.KSEE3">
                  <p:embed/>
                </p:oleObj>
              </mc:Choice>
              <mc:Fallback>
                <p:oleObj name="" r:id="rId13" imgW="3632200" imgH="405765" progId="Equation.KSEE3">
                  <p:embed/>
                  <p:pic>
                    <p:nvPicPr>
                      <p:cNvPr id="0" name="图片 3085"/>
                      <p:cNvPicPr/>
                      <p:nvPr/>
                    </p:nvPicPr>
                    <p:blipFill>
                      <a:blip r:embed="rId14"/>
                      <a:stretch>
                        <a:fillRect/>
                      </a:stretch>
                    </p:blipFill>
                    <p:spPr>
                      <a:xfrm>
                        <a:off x="1049338" y="5262563"/>
                        <a:ext cx="6532562" cy="7286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4274"/>
                                        </p:tgtEl>
                                        <p:attrNameLst>
                                          <p:attrName>style.visibility</p:attrName>
                                        </p:attrNameLst>
                                      </p:cBhvr>
                                      <p:to>
                                        <p:strVal val="visible"/>
                                      </p:to>
                                    </p:set>
                                    <p:anim calcmode="lin" valueType="num">
                                      <p:cBhvr>
                                        <p:cTn id="13" dur="500"/>
                                        <p:tgtEl>
                                          <p:spTgt spid="54274"/>
                                        </p:tgtEl>
                                        <p:attrNameLst>
                                          <p:attrName>ppt_y</p:attrName>
                                        </p:attrNameLst>
                                      </p:cBhvr>
                                      <p:tavLst>
                                        <p:tav tm="0">
                                          <p:val>
                                            <p:strVal val="#ppt_y+#ppt_h*1.125000"/>
                                          </p:val>
                                        </p:tav>
                                        <p:tav tm="100000">
                                          <p:val>
                                            <p:strVal val="#ppt_y"/>
                                          </p:val>
                                        </p:tav>
                                      </p:tavLst>
                                    </p:anim>
                                    <p:animEffect transition="in" filter="wipe(up)">
                                      <p:cBhvr>
                                        <p:cTn id="14" dur="500"/>
                                        <p:tgtEl>
                                          <p:spTgt spid="54274"/>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54283"/>
                                        </p:tgtEl>
                                        <p:attrNameLst>
                                          <p:attrName>style.visibility</p:attrName>
                                        </p:attrNameLst>
                                      </p:cBhvr>
                                      <p:to>
                                        <p:strVal val="visible"/>
                                      </p:to>
                                    </p:set>
                                    <p:anim calcmode="lin" valueType="num">
                                      <p:cBhvr>
                                        <p:cTn id="19" dur="1000" fill="hold"/>
                                        <p:tgtEl>
                                          <p:spTgt spid="54283"/>
                                        </p:tgtEl>
                                        <p:attrNameLst>
                                          <p:attrName>ppt_w</p:attrName>
                                        </p:attrNameLst>
                                      </p:cBhvr>
                                      <p:tavLst>
                                        <p:tav tm="0">
                                          <p:val>
                                            <p:strVal val="#ppt_w*0.70"/>
                                          </p:val>
                                        </p:tav>
                                        <p:tav tm="100000">
                                          <p:val>
                                            <p:strVal val="#ppt_w"/>
                                          </p:val>
                                        </p:tav>
                                      </p:tavLst>
                                    </p:anim>
                                    <p:anim calcmode="lin" valueType="num">
                                      <p:cBhvr>
                                        <p:cTn id="20" dur="1000" fill="hold"/>
                                        <p:tgtEl>
                                          <p:spTgt spid="54283"/>
                                        </p:tgtEl>
                                        <p:attrNameLst>
                                          <p:attrName>ppt_h</p:attrName>
                                        </p:attrNameLst>
                                      </p:cBhvr>
                                      <p:tavLst>
                                        <p:tav tm="0">
                                          <p:val>
                                            <p:strVal val="#ppt_h"/>
                                          </p:val>
                                        </p:tav>
                                        <p:tav tm="100000">
                                          <p:val>
                                            <p:strVal val="#ppt_h"/>
                                          </p:val>
                                        </p:tav>
                                      </p:tavLst>
                                    </p:anim>
                                    <p:animEffect transition="in" filter="fade">
                                      <p:cBhvr>
                                        <p:cTn id="21" dur="1000"/>
                                        <p:tgtEl>
                                          <p:spTgt spid="54283"/>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1000" fill="hold"/>
                                        <p:tgtEl>
                                          <p:spTgt spid="17"/>
                                        </p:tgtEl>
                                        <p:attrNameLst>
                                          <p:attrName>ppt_w</p:attrName>
                                        </p:attrNameLst>
                                      </p:cBhvr>
                                      <p:tavLst>
                                        <p:tav tm="0">
                                          <p:val>
                                            <p:strVal val="#ppt_w*0.70"/>
                                          </p:val>
                                        </p:tav>
                                        <p:tav tm="100000">
                                          <p:val>
                                            <p:strVal val="#ppt_w"/>
                                          </p:val>
                                        </p:tav>
                                      </p:tavLst>
                                    </p:anim>
                                    <p:anim calcmode="lin" valueType="num">
                                      <p:cBhvr>
                                        <p:cTn id="25" dur="1000" fill="hold"/>
                                        <p:tgtEl>
                                          <p:spTgt spid="17"/>
                                        </p:tgtEl>
                                        <p:attrNameLst>
                                          <p:attrName>ppt_h</p:attrName>
                                        </p:attrNameLst>
                                      </p:cBhvr>
                                      <p:tavLst>
                                        <p:tav tm="0">
                                          <p:val>
                                            <p:strVal val="#ppt_h"/>
                                          </p:val>
                                        </p:tav>
                                        <p:tav tm="100000">
                                          <p:val>
                                            <p:strVal val="#ppt_h"/>
                                          </p:val>
                                        </p:tav>
                                      </p:tavLst>
                                    </p:anim>
                                    <p:animEffect transition="in" filter="fade">
                                      <p:cBhvr>
                                        <p:cTn id="26" dur="10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4275"/>
                                        </p:tgtEl>
                                        <p:attrNameLst>
                                          <p:attrName>style.visibility</p:attrName>
                                        </p:attrNameLst>
                                      </p:cBhvr>
                                      <p:to>
                                        <p:strVal val="visible"/>
                                      </p:to>
                                    </p:set>
                                    <p:animEffect transition="in" filter="fade">
                                      <p:cBhvr>
                                        <p:cTn id="31" dur="500"/>
                                        <p:tgtEl>
                                          <p:spTgt spid="54275"/>
                                        </p:tgtEl>
                                      </p:cBhvr>
                                    </p:animEffect>
                                  </p:childTnLst>
                                </p:cTn>
                              </p:par>
                              <p:par>
                                <p:cTn id="32" presetID="10" presetClass="entr" presetSubtype="0" fill="hold" nodeType="withEffect">
                                  <p:stCondLst>
                                    <p:cond delay="0"/>
                                  </p:stCondLst>
                                  <p:childTnLst>
                                    <p:set>
                                      <p:cBhvr>
                                        <p:cTn id="33" dur="1" fill="hold">
                                          <p:stCondLst>
                                            <p:cond delay="0"/>
                                          </p:stCondLst>
                                        </p:cTn>
                                        <p:tgtEl>
                                          <p:spTgt spid="54276"/>
                                        </p:tgtEl>
                                        <p:attrNameLst>
                                          <p:attrName>style.visibility</p:attrName>
                                        </p:attrNameLst>
                                      </p:cBhvr>
                                      <p:to>
                                        <p:strVal val="visible"/>
                                      </p:to>
                                    </p:set>
                                    <p:animEffect transition="in" filter="fade">
                                      <p:cBhvr>
                                        <p:cTn id="34" dur="500"/>
                                        <p:tgtEl>
                                          <p:spTgt spid="54276"/>
                                        </p:tgtEl>
                                      </p:cBhvr>
                                    </p:animEffect>
                                  </p:childTnLst>
                                </p:cTn>
                              </p:par>
                              <p:par>
                                <p:cTn id="35" presetID="10" presetClass="entr" presetSubtype="0" fill="hold" nodeType="withEffect">
                                  <p:stCondLst>
                                    <p:cond delay="0"/>
                                  </p:stCondLst>
                                  <p:childTnLst>
                                    <p:set>
                                      <p:cBhvr>
                                        <p:cTn id="36" dur="1" fill="hold">
                                          <p:stCondLst>
                                            <p:cond delay="0"/>
                                          </p:stCondLst>
                                        </p:cTn>
                                        <p:tgtEl>
                                          <p:spTgt spid="54277"/>
                                        </p:tgtEl>
                                        <p:attrNameLst>
                                          <p:attrName>style.visibility</p:attrName>
                                        </p:attrNameLst>
                                      </p:cBhvr>
                                      <p:to>
                                        <p:strVal val="visible"/>
                                      </p:to>
                                    </p:set>
                                    <p:animEffect transition="in" filter="fade">
                                      <p:cBhvr>
                                        <p:cTn id="37" dur="500"/>
                                        <p:tgtEl>
                                          <p:spTgt spid="54277"/>
                                        </p:tgtEl>
                                      </p:cBhvr>
                                    </p:animEffect>
                                  </p:childTnLst>
                                </p:cTn>
                              </p:par>
                              <p:par>
                                <p:cTn id="38" presetID="10" presetClass="entr" presetSubtype="0" fill="hold" nodeType="withEffect">
                                  <p:stCondLst>
                                    <p:cond delay="0"/>
                                  </p:stCondLst>
                                  <p:childTnLst>
                                    <p:set>
                                      <p:cBhvr>
                                        <p:cTn id="39" dur="1" fill="hold">
                                          <p:stCondLst>
                                            <p:cond delay="0"/>
                                          </p:stCondLst>
                                        </p:cTn>
                                        <p:tgtEl>
                                          <p:spTgt spid="54278"/>
                                        </p:tgtEl>
                                        <p:attrNameLst>
                                          <p:attrName>style.visibility</p:attrName>
                                        </p:attrNameLst>
                                      </p:cBhvr>
                                      <p:to>
                                        <p:strVal val="visible"/>
                                      </p:to>
                                    </p:set>
                                    <p:animEffect transition="in" filter="fade">
                                      <p:cBhvr>
                                        <p:cTn id="40" dur="500"/>
                                        <p:tgtEl>
                                          <p:spTgt spid="54278"/>
                                        </p:tgtEl>
                                      </p:cBhvr>
                                    </p:animEffect>
                                  </p:childTnLst>
                                </p:cTn>
                              </p:par>
                              <p:par>
                                <p:cTn id="41" presetID="10" presetClass="entr" presetSubtype="0" fill="hold" nodeType="withEffect">
                                  <p:stCondLst>
                                    <p:cond delay="0"/>
                                  </p:stCondLst>
                                  <p:childTnLst>
                                    <p:set>
                                      <p:cBhvr>
                                        <p:cTn id="42" dur="1" fill="hold">
                                          <p:stCondLst>
                                            <p:cond delay="0"/>
                                          </p:stCondLst>
                                        </p:cTn>
                                        <p:tgtEl>
                                          <p:spTgt spid="54279"/>
                                        </p:tgtEl>
                                        <p:attrNameLst>
                                          <p:attrName>style.visibility</p:attrName>
                                        </p:attrNameLst>
                                      </p:cBhvr>
                                      <p:to>
                                        <p:strVal val="visible"/>
                                      </p:to>
                                    </p:set>
                                    <p:animEffect transition="in" filter="fade">
                                      <p:cBhvr>
                                        <p:cTn id="43" dur="500"/>
                                        <p:tgtEl>
                                          <p:spTgt spid="54279"/>
                                        </p:tgtEl>
                                      </p:cBhvr>
                                    </p:animEffect>
                                  </p:childTnLst>
                                </p:cTn>
                              </p:par>
                              <p:par>
                                <p:cTn id="44" presetID="10" presetClass="entr" presetSubtype="0" fill="hold" nodeType="withEffect">
                                  <p:stCondLst>
                                    <p:cond delay="0"/>
                                  </p:stCondLst>
                                  <p:childTnLst>
                                    <p:set>
                                      <p:cBhvr>
                                        <p:cTn id="45" dur="1" fill="hold">
                                          <p:stCondLst>
                                            <p:cond delay="0"/>
                                          </p:stCondLst>
                                        </p:cTn>
                                        <p:tgtEl>
                                          <p:spTgt spid="54284"/>
                                        </p:tgtEl>
                                        <p:attrNameLst>
                                          <p:attrName>style.visibility</p:attrName>
                                        </p:attrNameLst>
                                      </p:cBhvr>
                                      <p:to>
                                        <p:strVal val="visible"/>
                                      </p:to>
                                    </p:set>
                                    <p:animEffect transition="in" filter="fade">
                                      <p:cBhvr>
                                        <p:cTn id="46" dur="500"/>
                                        <p:tgtEl>
                                          <p:spTgt spid="54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3" grpId="0"/>
      <p:bldP spid="17" grpId="0" bldLvl="0" animBg="1"/>
      <p:bldP spid="54283" grpId="1"/>
      <p:bldP spid="17" grpId="1" animBg="1"/>
      <p:bldP spid="54275" grpId="0"/>
      <p:bldP spid="54275" grpId="1"/>
      <p:bldP spid="54280" grpId="0"/>
      <p:bldP spid="54280"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AdaBoost</a:t>
            </a:r>
            <a:endParaRPr lang="zh-CN" altLang="en-US"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6082" name="文本框 3"/>
          <p:cNvSpPr txBox="1"/>
          <p:nvPr/>
        </p:nvSpPr>
        <p:spPr>
          <a:xfrm>
            <a:off x="774700" y="1139825"/>
            <a:ext cx="7335838" cy="5168900"/>
          </a:xfrm>
          <a:prstGeom prst="rect">
            <a:avLst/>
          </a:prstGeom>
          <a:noFill/>
          <a:ln w="9525">
            <a:noFill/>
          </a:ln>
        </p:spPr>
        <p:txBody>
          <a:bodyPr wrap="square" anchor="t" anchorCtr="0">
            <a:spAutoFit/>
          </a:bodyPr>
          <a:p>
            <a:pPr>
              <a:lnSpc>
                <a:spcPct val="150000"/>
              </a:lnSpc>
            </a:pPr>
            <a:r>
              <a:rPr lang="zh-CN" altLang="en-US" sz="2200">
                <a:solidFill>
                  <a:srgbClr val="000099"/>
                </a:solidFill>
                <a:latin typeface="微软雅黑" panose="020B0503020204020204" pitchFamily="34" charset="-122"/>
                <a:ea typeface="微软雅黑" panose="020B0503020204020204" pitchFamily="34" charset="-122"/>
              </a:rPr>
              <a:t>对于正确分类的样本：</a:t>
            </a: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a:solidFill>
                  <a:srgbClr val="000099"/>
                </a:solidFill>
                <a:latin typeface="微软雅黑" panose="020B0503020204020204" pitchFamily="34" charset="-122"/>
                <a:ea typeface="微软雅黑" panose="020B0503020204020204" pitchFamily="34" charset="-122"/>
              </a:rPr>
              <a:t>对于错误分类的样本：</a:t>
            </a: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rgbClr val="000099"/>
                </a:solidFill>
                <a:latin typeface="微软雅黑" panose="020B0503020204020204" pitchFamily="34" charset="-122"/>
                <a:ea typeface="微软雅黑" panose="020B0503020204020204" pitchFamily="34" charset="-122"/>
              </a:rPr>
              <a:t>步骤</a:t>
            </a:r>
            <a:r>
              <a:rPr lang="en-US" altLang="zh-CN" sz="2200" b="1">
                <a:solidFill>
                  <a:srgbClr val="000099"/>
                </a:solidFill>
                <a:latin typeface="微软雅黑" panose="020B0503020204020204" pitchFamily="34" charset="-122"/>
                <a:ea typeface="微软雅黑" panose="020B0503020204020204" pitchFamily="34" charset="-122"/>
              </a:rPr>
              <a:t>2</a:t>
            </a:r>
            <a:r>
              <a:rPr lang="zh-CN" altLang="en-US" sz="2200" b="1">
                <a:solidFill>
                  <a:srgbClr val="000099"/>
                </a:solidFill>
                <a:latin typeface="微软雅黑" panose="020B0503020204020204" pitchFamily="34" charset="-122"/>
                <a:ea typeface="微软雅黑" panose="020B0503020204020204" pitchFamily="34" charset="-122"/>
              </a:rPr>
              <a:t>重复</a:t>
            </a:r>
            <a:r>
              <a:rPr lang="en-US" altLang="zh-CN" sz="2200" b="1">
                <a:solidFill>
                  <a:srgbClr val="000099"/>
                </a:solidFill>
                <a:latin typeface="微软雅黑" panose="020B0503020204020204" pitchFamily="34" charset="-122"/>
                <a:ea typeface="微软雅黑" panose="020B0503020204020204" pitchFamily="34" charset="-122"/>
              </a:rPr>
              <a:t>T</a:t>
            </a:r>
            <a:r>
              <a:rPr lang="zh-CN" altLang="en-US" sz="2200" b="1">
                <a:solidFill>
                  <a:srgbClr val="000099"/>
                </a:solidFill>
                <a:latin typeface="微软雅黑" panose="020B0503020204020204" pitchFamily="34" charset="-122"/>
                <a:ea typeface="微软雅黑" panose="020B0503020204020204" pitchFamily="34" charset="-122"/>
              </a:rPr>
              <a:t>次，得到</a:t>
            </a:r>
            <a:r>
              <a:rPr lang="en-US" altLang="zh-CN" sz="2200" b="1">
                <a:solidFill>
                  <a:srgbClr val="000099"/>
                </a:solidFill>
                <a:latin typeface="微软雅黑" panose="020B0503020204020204" pitchFamily="34" charset="-122"/>
                <a:ea typeface="微软雅黑" panose="020B0503020204020204" pitchFamily="34" charset="-122"/>
              </a:rPr>
              <a:t>T</a:t>
            </a:r>
            <a:r>
              <a:rPr lang="zh-CN" altLang="en-US" sz="2200" b="1">
                <a:solidFill>
                  <a:srgbClr val="000099"/>
                </a:solidFill>
                <a:latin typeface="微软雅黑" panose="020B0503020204020204" pitchFamily="34" charset="-122"/>
                <a:ea typeface="微软雅黑" panose="020B0503020204020204" pitchFamily="34" charset="-122"/>
              </a:rPr>
              <a:t>个弱分类器。</a:t>
            </a: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rgbClr val="000099"/>
                </a:solidFill>
                <a:latin typeface="微软雅黑" panose="020B0503020204020204" pitchFamily="34" charset="-122"/>
                <a:ea typeface="微软雅黑" panose="020B0503020204020204" pitchFamily="34" charset="-122"/>
              </a:rPr>
              <a:t>步骤</a:t>
            </a:r>
            <a:r>
              <a:rPr lang="en-US" altLang="zh-CN" sz="2200" b="1">
                <a:solidFill>
                  <a:srgbClr val="000099"/>
                </a:solidFill>
                <a:latin typeface="微软雅黑" panose="020B0503020204020204" pitchFamily="34" charset="-122"/>
                <a:ea typeface="微软雅黑" panose="020B0503020204020204" pitchFamily="34" charset="-122"/>
              </a:rPr>
              <a:t>3. </a:t>
            </a:r>
            <a:r>
              <a:rPr lang="zh-CN" altLang="en-US" sz="2200">
                <a:solidFill>
                  <a:srgbClr val="000099"/>
                </a:solidFill>
                <a:latin typeface="微软雅黑" panose="020B0503020204020204" pitchFamily="34" charset="-122"/>
                <a:ea typeface="微软雅黑" panose="020B0503020204020204" pitchFamily="34" charset="-122"/>
              </a:rPr>
              <a:t>组合各个弱分类器：</a:t>
            </a: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a:solidFill>
                  <a:srgbClr val="000099"/>
                </a:solidFill>
                <a:latin typeface="微软雅黑" panose="020B0503020204020204" pitchFamily="34" charset="-122"/>
                <a:ea typeface="微软雅黑" panose="020B0503020204020204" pitchFamily="34" charset="-122"/>
              </a:rPr>
              <a:t>从而得到最终的强分类器，如下：</a:t>
            </a:r>
            <a:endParaRPr lang="zh-CN" altLang="en-US" sz="2200">
              <a:solidFill>
                <a:srgbClr val="000099"/>
              </a:solidFill>
              <a:latin typeface="微软雅黑" panose="020B0503020204020204" pitchFamily="34" charset="-122"/>
              <a:ea typeface="微软雅黑" panose="020B0503020204020204" pitchFamily="34" charset="-122"/>
            </a:endParaRPr>
          </a:p>
          <a:p>
            <a:pPr>
              <a:lnSpc>
                <a:spcPct val="150000"/>
              </a:lnSpc>
            </a:pPr>
            <a:endParaRPr lang="zh-CN" altLang="en-US" sz="2200">
              <a:solidFill>
                <a:srgbClr val="000099"/>
              </a:solidFill>
              <a:latin typeface="微软雅黑" panose="020B0503020204020204" pitchFamily="34" charset="-122"/>
              <a:ea typeface="微软雅黑" panose="020B0503020204020204" pitchFamily="34" charset="-122"/>
            </a:endParaRPr>
          </a:p>
        </p:txBody>
      </p:sp>
      <p:graphicFrame>
        <p:nvGraphicFramePr>
          <p:cNvPr id="46083" name="对象 6">
            <a:hlinkClick r:id="" action="ppaction://ole?verb="/>
          </p:cNvPr>
          <p:cNvGraphicFramePr>
            <a:graphicFrameLocks noChangeAspect="1"/>
          </p:cNvGraphicFramePr>
          <p:nvPr/>
        </p:nvGraphicFramePr>
        <p:xfrm>
          <a:off x="3230563" y="4238625"/>
          <a:ext cx="2424112" cy="885825"/>
        </p:xfrm>
        <a:graphic>
          <a:graphicData uri="http://schemas.openxmlformats.org/presentationml/2006/ole">
            <mc:AlternateContent xmlns:mc="http://schemas.openxmlformats.org/markup-compatibility/2006">
              <mc:Choice xmlns:v="urn:schemas-microsoft-com:vml" Requires="v">
                <p:oleObj spid="_x0000_s3087" name="" r:id="rId1" imgW="1181100" imgH="431800" progId="Equation.KSEE3">
                  <p:embed/>
                </p:oleObj>
              </mc:Choice>
              <mc:Fallback>
                <p:oleObj name="" r:id="rId1" imgW="1181100" imgH="431800" progId="Equation.KSEE3">
                  <p:embed/>
                  <p:pic>
                    <p:nvPicPr>
                      <p:cNvPr id="0" name="图片 3086"/>
                      <p:cNvPicPr/>
                      <p:nvPr/>
                    </p:nvPicPr>
                    <p:blipFill>
                      <a:blip r:embed="rId2"/>
                      <a:stretch>
                        <a:fillRect/>
                      </a:stretch>
                    </p:blipFill>
                    <p:spPr>
                      <a:xfrm>
                        <a:off x="3230563" y="4238625"/>
                        <a:ext cx="2424112" cy="885825"/>
                      </a:xfrm>
                      <a:prstGeom prst="rect">
                        <a:avLst/>
                      </a:prstGeom>
                      <a:noFill/>
                      <a:ln w="38100">
                        <a:noFill/>
                        <a:miter/>
                      </a:ln>
                    </p:spPr>
                  </p:pic>
                </p:oleObj>
              </mc:Fallback>
            </mc:AlternateContent>
          </a:graphicData>
        </a:graphic>
      </p:graphicFrame>
      <p:graphicFrame>
        <p:nvGraphicFramePr>
          <p:cNvPr id="46084" name="对象 7">
            <a:hlinkClick r:id="" action="ppaction://ole?verb="/>
          </p:cNvPr>
          <p:cNvGraphicFramePr>
            <a:graphicFrameLocks noChangeAspect="1"/>
          </p:cNvGraphicFramePr>
          <p:nvPr/>
        </p:nvGraphicFramePr>
        <p:xfrm>
          <a:off x="2271713" y="5661025"/>
          <a:ext cx="5165725" cy="968375"/>
        </p:xfrm>
        <a:graphic>
          <a:graphicData uri="http://schemas.openxmlformats.org/presentationml/2006/ole">
            <mc:AlternateContent xmlns:mc="http://schemas.openxmlformats.org/markup-compatibility/2006">
              <mc:Choice xmlns:v="urn:schemas-microsoft-com:vml" Requires="v">
                <p:oleObj spid="_x0000_s3088" name="" r:id="rId3" imgW="2438400" imgH="457200" progId="Equation.KSEE3">
                  <p:embed/>
                </p:oleObj>
              </mc:Choice>
              <mc:Fallback>
                <p:oleObj name="" r:id="rId3" imgW="2438400" imgH="457200" progId="Equation.KSEE3">
                  <p:embed/>
                  <p:pic>
                    <p:nvPicPr>
                      <p:cNvPr id="0" name="图片 3087"/>
                      <p:cNvPicPr/>
                      <p:nvPr/>
                    </p:nvPicPr>
                    <p:blipFill>
                      <a:blip r:embed="rId4"/>
                      <a:stretch>
                        <a:fillRect/>
                      </a:stretch>
                    </p:blipFill>
                    <p:spPr>
                      <a:xfrm>
                        <a:off x="2271713" y="5661025"/>
                        <a:ext cx="5165725" cy="968375"/>
                      </a:xfrm>
                      <a:prstGeom prst="rect">
                        <a:avLst/>
                      </a:prstGeom>
                      <a:noFill/>
                      <a:ln w="38100">
                        <a:noFill/>
                        <a:miter/>
                      </a:ln>
                    </p:spPr>
                  </p:pic>
                </p:oleObj>
              </mc:Fallback>
            </mc:AlternateContent>
          </a:graphicData>
        </a:graphic>
      </p:graphicFrame>
      <p:graphicFrame>
        <p:nvGraphicFramePr>
          <p:cNvPr id="46085" name="对象 10">
            <a:hlinkClick r:id="" action="ppaction://ole?verb="/>
          </p:cNvPr>
          <p:cNvGraphicFramePr>
            <a:graphicFrameLocks noChangeAspect="1"/>
          </p:cNvGraphicFramePr>
          <p:nvPr/>
        </p:nvGraphicFramePr>
        <p:xfrm>
          <a:off x="3627438" y="1069975"/>
          <a:ext cx="2454275" cy="869950"/>
        </p:xfrm>
        <a:graphic>
          <a:graphicData uri="http://schemas.openxmlformats.org/presentationml/2006/ole">
            <mc:AlternateContent xmlns:mc="http://schemas.openxmlformats.org/markup-compatibility/2006">
              <mc:Choice xmlns:v="urn:schemas-microsoft-com:vml" Requires="v">
                <p:oleObj spid="_x0000_s3089" name="" r:id="rId5" imgW="1231265" imgH="444500" progId="Equation.KSEE3">
                  <p:embed/>
                </p:oleObj>
              </mc:Choice>
              <mc:Fallback>
                <p:oleObj name="" r:id="rId5" imgW="1231265" imgH="444500" progId="Equation.KSEE3">
                  <p:embed/>
                  <p:pic>
                    <p:nvPicPr>
                      <p:cNvPr id="0" name="图片 3088"/>
                      <p:cNvPicPr/>
                      <p:nvPr/>
                    </p:nvPicPr>
                    <p:blipFill>
                      <a:blip r:embed="rId6"/>
                      <a:stretch>
                        <a:fillRect/>
                      </a:stretch>
                    </p:blipFill>
                    <p:spPr>
                      <a:xfrm>
                        <a:off x="3627438" y="1069975"/>
                        <a:ext cx="2454275" cy="869950"/>
                      </a:xfrm>
                      <a:prstGeom prst="rect">
                        <a:avLst/>
                      </a:prstGeom>
                      <a:noFill/>
                      <a:ln w="38100">
                        <a:noFill/>
                        <a:miter/>
                      </a:ln>
                    </p:spPr>
                  </p:pic>
                </p:oleObj>
              </mc:Fallback>
            </mc:AlternateContent>
          </a:graphicData>
        </a:graphic>
      </p:graphicFrame>
      <p:graphicFrame>
        <p:nvGraphicFramePr>
          <p:cNvPr id="46086" name="对象 10">
            <a:hlinkClick r:id="" action="ppaction://ole?verb="/>
          </p:cNvPr>
          <p:cNvGraphicFramePr>
            <a:graphicFrameLocks noChangeAspect="1"/>
          </p:cNvGraphicFramePr>
          <p:nvPr/>
        </p:nvGraphicFramePr>
        <p:xfrm>
          <a:off x="3627438" y="2085975"/>
          <a:ext cx="2454275" cy="869950"/>
        </p:xfrm>
        <a:graphic>
          <a:graphicData uri="http://schemas.openxmlformats.org/presentationml/2006/ole">
            <mc:AlternateContent xmlns:mc="http://schemas.openxmlformats.org/markup-compatibility/2006">
              <mc:Choice xmlns:v="urn:schemas-microsoft-com:vml" Requires="v">
                <p:oleObj spid="_x0000_s3090" name="" r:id="rId7" imgW="1231265" imgH="444500" progId="Equation.KSEE3">
                  <p:embed/>
                </p:oleObj>
              </mc:Choice>
              <mc:Fallback>
                <p:oleObj name="" r:id="rId7" imgW="1231265" imgH="444500" progId="Equation.KSEE3">
                  <p:embed/>
                  <p:pic>
                    <p:nvPicPr>
                      <p:cNvPr id="0" name="图片 3089"/>
                      <p:cNvPicPr/>
                      <p:nvPr/>
                    </p:nvPicPr>
                    <p:blipFill>
                      <a:blip r:embed="rId8"/>
                      <a:stretch>
                        <a:fillRect/>
                      </a:stretch>
                    </p:blipFill>
                    <p:spPr>
                      <a:xfrm>
                        <a:off x="3627438" y="2085975"/>
                        <a:ext cx="2454275" cy="869950"/>
                      </a:xfrm>
                      <a:prstGeom prst="rect">
                        <a:avLst/>
                      </a:prstGeom>
                      <a:noFill/>
                      <a:ln w="38100">
                        <a:noFill/>
                        <a:miter/>
                      </a:ln>
                    </p:spPr>
                  </p:pic>
                </p:oleObj>
              </mc:Fallback>
            </mc:AlternateContent>
          </a:graphicData>
        </a:graphic>
      </p:graphicFrame>
      <p:sp>
        <p:nvSpPr>
          <p:cNvPr id="13" name="椭圆形标注 12"/>
          <p:cNvSpPr/>
          <p:nvPr/>
        </p:nvSpPr>
        <p:spPr>
          <a:xfrm>
            <a:off x="6910388" y="889000"/>
            <a:ext cx="1830388" cy="1284288"/>
          </a:xfrm>
          <a:prstGeom prst="wedgeEllipseCallout">
            <a:avLst>
              <a:gd name="adj1" fmla="val -89646"/>
              <a:gd name="adj2" fmla="val 46195"/>
            </a:avLst>
          </a:prstGeom>
          <a:solidFill>
            <a:schemeClr val="bg1"/>
          </a:solidFill>
          <a:ln w="41275" cap="flat" cmpd="sng" algn="ctr">
            <a:solidFill>
              <a:schemeClr val="accent1"/>
            </a:solidFill>
            <a:prstDash val="solid"/>
            <a:round/>
            <a:headEnd type="none" w="med" len="med"/>
            <a:tailEnd type="none" w="med" len="med"/>
          </a:ln>
          <a:effectLst/>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1" lang="zh-TW" altLang="en-US" sz="1800" b="0" i="0" u="none" strike="noStrike" cap="none" normalizeH="0" baseline="0" noProof="1" smtClean="0">
              <a:ln>
                <a:noFill/>
              </a:ln>
              <a:solidFill>
                <a:schemeClr val="accent4"/>
              </a:solidFill>
              <a:effectLst/>
              <a:latin typeface="Comic Sans MS" panose="030F0702030302020204" pitchFamily="66" charset="0"/>
              <a:ea typeface="PMingLiU" panose="02020500000000000000" pitchFamily="18" charset="-120"/>
            </a:endParaRPr>
          </a:p>
        </p:txBody>
      </p:sp>
      <p:sp>
        <p:nvSpPr>
          <p:cNvPr id="46088" name="文本框 13"/>
          <p:cNvSpPr txBox="1"/>
          <p:nvPr/>
        </p:nvSpPr>
        <p:spPr>
          <a:xfrm>
            <a:off x="6943725" y="1069975"/>
            <a:ext cx="1797050" cy="922338"/>
          </a:xfrm>
          <a:prstGeom prst="rect">
            <a:avLst/>
          </a:prstGeom>
          <a:noFill/>
          <a:ln w="9525">
            <a:noFill/>
          </a:ln>
        </p:spPr>
        <p:txBody>
          <a:bodyPr wrap="square" anchor="t" anchorCtr="0">
            <a:spAutoFit/>
          </a:bodyPr>
          <a:p>
            <a:pPr>
              <a:buSzTx/>
            </a:pPr>
            <a:r>
              <a:rPr lang="zh-CN" altLang="en-US" b="1">
                <a:latin typeface="宋体" panose="02010600030101010101" pitchFamily="2" charset="-122"/>
                <a:ea typeface="宋体" panose="02010600030101010101" pitchFamily="2" charset="-122"/>
                <a:sym typeface="宋体" panose="02010600030101010101" pitchFamily="2" charset="-122"/>
              </a:rPr>
              <a:t>误分类样本权值增大，正确分类样本权值减小</a:t>
            </a:r>
            <a:endParaRPr lang="zh-CN" altLang="en-US" b="1">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7" name="Picture 17"/>
          <p:cNvPicPr>
            <a:picLocks noChangeAspect="1"/>
          </p:cNvPicPr>
          <p:nvPr/>
        </p:nvPicPr>
        <p:blipFill>
          <a:blip r:embed="rId1"/>
          <a:stretch>
            <a:fillRect/>
          </a:stretch>
        </p:blipFill>
        <p:spPr>
          <a:xfrm>
            <a:off x="4265613" y="2593975"/>
            <a:ext cx="3835400" cy="3643313"/>
          </a:xfrm>
          <a:prstGeom prst="rect">
            <a:avLst/>
          </a:prstGeom>
          <a:noFill/>
          <a:ln w="9525">
            <a:noFill/>
          </a:ln>
        </p:spPr>
      </p:pic>
      <p:sp>
        <p:nvSpPr>
          <p:cNvPr id="1330189" name="Line 13"/>
          <p:cNvSpPr/>
          <p:nvPr/>
        </p:nvSpPr>
        <p:spPr>
          <a:xfrm flipV="1">
            <a:off x="4584700" y="4187825"/>
            <a:ext cx="3227388" cy="381000"/>
          </a:xfrm>
          <a:prstGeom prst="line">
            <a:avLst/>
          </a:prstGeom>
          <a:ln w="25400" cap="flat" cmpd="sng">
            <a:solidFill>
              <a:schemeClr val="tx1"/>
            </a:solidFill>
            <a:prstDash val="dash"/>
            <a:round/>
            <a:headEnd type="none" w="med" len="med"/>
            <a:tailEnd type="none" w="med" len="med"/>
          </a:ln>
        </p:spPr>
      </p:sp>
      <p:sp>
        <p:nvSpPr>
          <p:cNvPr id="1330190" name="Text Box 14"/>
          <p:cNvSpPr txBox="1"/>
          <p:nvPr/>
        </p:nvSpPr>
        <p:spPr>
          <a:xfrm>
            <a:off x="1387475" y="3544888"/>
            <a:ext cx="1217613" cy="368300"/>
          </a:xfrm>
          <a:prstGeom prst="rect">
            <a:avLst/>
          </a:prstGeom>
          <a:noFill/>
          <a:ln w="25400">
            <a:noFill/>
          </a:ln>
        </p:spPr>
        <p:txBody>
          <a:bodyPr wrap="none" anchor="t" anchorCtr="0">
            <a:spAutoFit/>
          </a:bodyPr>
          <a:p>
            <a:pPr algn="ctr" eaLnBrk="0" hangingPunct="0"/>
            <a:r>
              <a:rPr lang="zh-CN" altLang="en-US" b="1" dirty="0">
                <a:latin typeface="Times New Roman" panose="02020603050405020304" charset="0"/>
                <a:ea typeface="宋体" panose="02010600030101010101" pitchFamily="2" charset="-122"/>
              </a:rPr>
              <a:t>弱分类器</a:t>
            </a:r>
            <a:r>
              <a:rPr lang="en-US" altLang="zh-CN" b="1" dirty="0">
                <a:latin typeface="Times New Roman" panose="02020603050405020304" charset="0"/>
                <a:ea typeface="宋体" panose="02010600030101010101" pitchFamily="2" charset="-122"/>
              </a:rPr>
              <a:t>1</a:t>
            </a:r>
            <a:endParaRPr lang="en-US" altLang="zh-CN" b="1" dirty="0">
              <a:latin typeface="Times New Roman" panose="02020603050405020304" charset="0"/>
              <a:ea typeface="宋体" panose="02010600030101010101" pitchFamily="2" charset="-122"/>
            </a:endParaRPr>
          </a:p>
        </p:txBody>
      </p:sp>
      <p:cxnSp>
        <p:nvCxnSpPr>
          <p:cNvPr id="1330191" name="AutoShape 15"/>
          <p:cNvCxnSpPr>
            <a:stCxn id="1330190" idx="3"/>
            <a:endCxn id="1330189" idx="0"/>
          </p:cNvCxnSpPr>
          <p:nvPr/>
        </p:nvCxnSpPr>
        <p:spPr>
          <a:xfrm>
            <a:off x="2605088" y="3729038"/>
            <a:ext cx="1979612" cy="839787"/>
          </a:xfrm>
          <a:prstGeom prst="straightConnector1">
            <a:avLst/>
          </a:prstGeom>
          <a:ln w="25400" cap="flat" cmpd="sng">
            <a:solidFill>
              <a:schemeClr val="tx1"/>
            </a:solidFill>
            <a:prstDash val="solid"/>
            <a:round/>
            <a:headEnd type="none" w="med" len="med"/>
            <a:tailEnd type="triangle" w="med" len="med"/>
          </a:ln>
        </p:spPr>
      </p:cxnSp>
      <p:sp>
        <p:nvSpPr>
          <p:cNvPr id="47109" name="AutoShape 2"/>
          <p:cNvSpPr>
            <a:spLocks noGrp="1"/>
          </p:cNvSpPr>
          <p:nvPr>
            <p:ph type="title"/>
          </p:nvPr>
        </p:nvSpPr>
        <p:spPr>
          <a:xfrm>
            <a:off x="207963" y="49213"/>
            <a:ext cx="8229600" cy="706437"/>
          </a:xfrm>
        </p:spPr>
        <p:txBody>
          <a:bodyPr wrap="square" lIns="91440" tIns="45720" rIns="91440" bIns="45720" anchor="b" anchorCtr="0"/>
          <a:p>
            <a:pPr eaLnBrk="1" hangingPunct="1">
              <a:lnSpc>
                <a:spcPct val="100000"/>
              </a:lnSpc>
            </a:pPr>
            <a:r>
              <a:rPr lang="en-US"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Ada</a:t>
            </a:r>
            <a:r>
              <a:rPr lang="en-US" altLang="zh-TW"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Boost illustration</a:t>
            </a:r>
            <a:endParaRPr lang="en-US" altLang="zh-TW"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417"/>
                                        </p:tgtEl>
                                        <p:attrNameLst>
                                          <p:attrName>style.visibility</p:attrName>
                                        </p:attrNameLst>
                                      </p:cBhvr>
                                      <p:to>
                                        <p:strVal val="visible"/>
                                      </p:to>
                                    </p:set>
                                    <p:animEffect transition="in" filter="fade">
                                      <p:cBhvr>
                                        <p:cTn id="7" dur="2000"/>
                                        <p:tgtEl>
                                          <p:spTgt spid="1024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0189"/>
                                        </p:tgtEl>
                                        <p:attrNameLst>
                                          <p:attrName>style.visibility</p:attrName>
                                        </p:attrNameLst>
                                      </p:cBhvr>
                                      <p:to>
                                        <p:strVal val="visible"/>
                                      </p:to>
                                    </p:set>
                                    <p:animEffect transition="in" filter="wipe(left)">
                                      <p:cBhvr>
                                        <p:cTn id="12" dur="500"/>
                                        <p:tgtEl>
                                          <p:spTgt spid="1330189"/>
                                        </p:tgtEl>
                                      </p:cBhvr>
                                    </p:animEffect>
                                  </p:childTnLst>
                                </p:cTn>
                              </p:par>
                            </p:childTnLst>
                          </p:cTn>
                        </p:par>
                        <p:par>
                          <p:cTn id="13" fill="hold">
                            <p:stCondLst>
                              <p:cond delay="500"/>
                            </p:stCondLst>
                            <p:childTnLst>
                              <p:par>
                                <p:cTn id="14" presetID="12" presetClass="entr" presetSubtype="8" fill="hold" grpId="0" nodeType="afterEffect">
                                  <p:stCondLst>
                                    <p:cond delay="1500"/>
                                  </p:stCondLst>
                                  <p:childTnLst>
                                    <p:set>
                                      <p:cBhvr>
                                        <p:cTn id="15" dur="1" fill="hold">
                                          <p:stCondLst>
                                            <p:cond delay="0"/>
                                          </p:stCondLst>
                                        </p:cTn>
                                        <p:tgtEl>
                                          <p:spTgt spid="1330190"/>
                                        </p:tgtEl>
                                        <p:attrNameLst>
                                          <p:attrName>style.visibility</p:attrName>
                                        </p:attrNameLst>
                                      </p:cBhvr>
                                      <p:to>
                                        <p:strVal val="visible"/>
                                      </p:to>
                                    </p:set>
                                    <p:animEffect transition="in" filter="slide(fromLeft)">
                                      <p:cBhvr>
                                        <p:cTn id="16" dur="500"/>
                                        <p:tgtEl>
                                          <p:spTgt spid="1330190"/>
                                        </p:tgtEl>
                                      </p:cBhvr>
                                    </p:animEffect>
                                  </p:childTnLst>
                                </p:cTn>
                              </p:par>
                            </p:childTnLst>
                          </p:cTn>
                        </p:par>
                        <p:par>
                          <p:cTn id="17" fill="hold">
                            <p:stCondLst>
                              <p:cond delay="2500"/>
                            </p:stCondLst>
                            <p:childTnLst>
                              <p:par>
                                <p:cTn id="18" presetID="22" presetClass="entr" presetSubtype="8" fill="hold" nodeType="afterEffect">
                                  <p:stCondLst>
                                    <p:cond delay="1500"/>
                                  </p:stCondLst>
                                  <p:childTnLst>
                                    <p:set>
                                      <p:cBhvr>
                                        <p:cTn id="19" dur="1" fill="hold">
                                          <p:stCondLst>
                                            <p:cond delay="0"/>
                                          </p:stCondLst>
                                        </p:cTn>
                                        <p:tgtEl>
                                          <p:spTgt spid="1330191"/>
                                        </p:tgtEl>
                                        <p:attrNameLst>
                                          <p:attrName>style.visibility</p:attrName>
                                        </p:attrNameLst>
                                      </p:cBhvr>
                                      <p:to>
                                        <p:strVal val="visible"/>
                                      </p:to>
                                    </p:set>
                                    <p:animEffect transition="in" filter="wipe(left)">
                                      <p:cBhvr>
                                        <p:cTn id="20" dur="500"/>
                                        <p:tgtEl>
                                          <p:spTgt spid="1330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9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129" name="Picture 4"/>
          <p:cNvPicPr>
            <a:picLocks noChangeAspect="1"/>
          </p:cNvPicPr>
          <p:nvPr/>
        </p:nvPicPr>
        <p:blipFill>
          <a:blip r:embed="rId1"/>
          <a:stretch>
            <a:fillRect/>
          </a:stretch>
        </p:blipFill>
        <p:spPr>
          <a:xfrm>
            <a:off x="4265613" y="2593975"/>
            <a:ext cx="3835400" cy="3643313"/>
          </a:xfrm>
          <a:prstGeom prst="rect">
            <a:avLst/>
          </a:prstGeom>
          <a:noFill/>
          <a:ln w="9525">
            <a:noFill/>
          </a:ln>
        </p:spPr>
      </p:pic>
      <p:sp>
        <p:nvSpPr>
          <p:cNvPr id="103429" name="Text Box 33"/>
          <p:cNvSpPr txBox="1"/>
          <p:nvPr/>
        </p:nvSpPr>
        <p:spPr>
          <a:xfrm>
            <a:off x="2049463" y="3819525"/>
            <a:ext cx="1101725" cy="368300"/>
          </a:xfrm>
          <a:prstGeom prst="rect">
            <a:avLst/>
          </a:prstGeom>
          <a:noFill/>
          <a:ln w="25400">
            <a:noFill/>
          </a:ln>
        </p:spPr>
        <p:txBody>
          <a:bodyPr wrap="none" anchor="t" anchorCtr="0">
            <a:spAutoFit/>
          </a:bodyPr>
          <a:p>
            <a:pPr eaLnBrk="0" hangingPunct="0"/>
            <a:r>
              <a:rPr lang="zh-CN" altLang="en-US" b="1" dirty="0">
                <a:latin typeface="Times New Roman" panose="02020603050405020304" charset="0"/>
                <a:ea typeface="宋体" panose="02010600030101010101" pitchFamily="2" charset="-122"/>
              </a:rPr>
              <a:t>权重增大</a:t>
            </a:r>
            <a:endParaRPr lang="zh-CN" altLang="en-US" b="1" dirty="0">
              <a:latin typeface="Times New Roman" panose="02020603050405020304" charset="0"/>
              <a:ea typeface="宋体" panose="02010600030101010101" pitchFamily="2" charset="-122"/>
            </a:endParaRPr>
          </a:p>
        </p:txBody>
      </p:sp>
      <p:sp>
        <p:nvSpPr>
          <p:cNvPr id="103430" name="Line 38"/>
          <p:cNvSpPr/>
          <p:nvPr/>
        </p:nvSpPr>
        <p:spPr>
          <a:xfrm flipV="1">
            <a:off x="3151188" y="3106738"/>
            <a:ext cx="3276600" cy="914400"/>
          </a:xfrm>
          <a:prstGeom prst="line">
            <a:avLst/>
          </a:prstGeom>
          <a:ln w="25400" cap="flat" cmpd="sng">
            <a:solidFill>
              <a:schemeClr val="tx1"/>
            </a:solidFill>
            <a:prstDash val="solid"/>
            <a:round/>
            <a:headEnd type="none" w="med" len="med"/>
            <a:tailEnd type="triangle" w="med" len="med"/>
          </a:ln>
        </p:spPr>
      </p:sp>
      <p:sp>
        <p:nvSpPr>
          <p:cNvPr id="103431" name="Line 40"/>
          <p:cNvSpPr/>
          <p:nvPr/>
        </p:nvSpPr>
        <p:spPr>
          <a:xfrm>
            <a:off x="3151188" y="4021138"/>
            <a:ext cx="1905000" cy="1447800"/>
          </a:xfrm>
          <a:prstGeom prst="line">
            <a:avLst/>
          </a:prstGeom>
          <a:ln w="25400" cap="flat" cmpd="sng">
            <a:solidFill>
              <a:schemeClr val="tx1"/>
            </a:solidFill>
            <a:prstDash val="solid"/>
            <a:round/>
            <a:headEnd type="none" w="med" len="med"/>
            <a:tailEnd type="triangle" w="med" len="med"/>
          </a:ln>
        </p:spPr>
      </p:sp>
      <p:sp>
        <p:nvSpPr>
          <p:cNvPr id="103432" name="Line 39"/>
          <p:cNvSpPr/>
          <p:nvPr/>
        </p:nvSpPr>
        <p:spPr>
          <a:xfrm flipV="1">
            <a:off x="3151188" y="3868738"/>
            <a:ext cx="3962400" cy="152400"/>
          </a:xfrm>
          <a:prstGeom prst="line">
            <a:avLst/>
          </a:prstGeom>
          <a:ln w="25400" cap="flat" cmpd="sng">
            <a:solidFill>
              <a:schemeClr val="tx1"/>
            </a:solidFill>
            <a:prstDash val="solid"/>
            <a:round/>
            <a:headEnd type="none" w="med" len="med"/>
            <a:tailEnd type="triangle" w="med" len="med"/>
          </a:ln>
        </p:spPr>
      </p:sp>
      <p:sp>
        <p:nvSpPr>
          <p:cNvPr id="48134" name="Line 13"/>
          <p:cNvSpPr/>
          <p:nvPr/>
        </p:nvSpPr>
        <p:spPr>
          <a:xfrm flipV="1">
            <a:off x="4584700" y="4187825"/>
            <a:ext cx="3227388" cy="381000"/>
          </a:xfrm>
          <a:prstGeom prst="line">
            <a:avLst/>
          </a:prstGeom>
          <a:ln w="25400" cap="flat" cmpd="sng">
            <a:solidFill>
              <a:schemeClr val="tx1"/>
            </a:solidFill>
            <a:prstDash val="dash"/>
            <a:round/>
            <a:headEnd type="none" w="med" len="med"/>
            <a:tailEnd type="none" w="med" len="med"/>
          </a:ln>
        </p:spPr>
      </p:sp>
      <p:sp>
        <p:nvSpPr>
          <p:cNvPr id="48135" name="AutoShape 2"/>
          <p:cNvSpPr>
            <a:spLocks noGrp="1"/>
          </p:cNvSpPr>
          <p:nvPr>
            <p:ph type="title"/>
          </p:nvPr>
        </p:nvSpPr>
        <p:spPr>
          <a:xfrm>
            <a:off x="207963" y="49213"/>
            <a:ext cx="8229600" cy="706437"/>
          </a:xfrm>
        </p:spPr>
        <p:txBody>
          <a:bodyPr wrap="square" lIns="91440" tIns="45720" rIns="91440" bIns="45720" anchor="b" anchorCtr="0"/>
          <a:p>
            <a:pPr eaLnBrk="1" hangingPunct="1">
              <a:lnSpc>
                <a:spcPct val="100000"/>
              </a:lnSpc>
            </a:pPr>
            <a:r>
              <a:rPr lang="en-US"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Ada</a:t>
            </a:r>
            <a:r>
              <a:rPr lang="en-US" altLang="zh-TW"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Boost illustration</a:t>
            </a:r>
            <a:endParaRPr lang="en-US" altLang="zh-TW"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03430"/>
                                        </p:tgtEl>
                                        <p:attrNameLst>
                                          <p:attrName>style.visibility</p:attrName>
                                        </p:attrNameLst>
                                      </p:cBhvr>
                                      <p:to>
                                        <p:strVal val="visible"/>
                                      </p:to>
                                    </p:set>
                                    <p:animEffect transition="in" filter="wipe(right)">
                                      <p:cBhvr>
                                        <p:cTn id="7" dur="500"/>
                                        <p:tgtEl>
                                          <p:spTgt spid="103430"/>
                                        </p:tgtEl>
                                      </p:cBhvr>
                                    </p:animEffect>
                                  </p:childTnLst>
                                </p:cTn>
                              </p:par>
                              <p:par>
                                <p:cTn id="8" presetID="22" presetClass="entr" presetSubtype="2" fill="hold" nodeType="withEffect">
                                  <p:stCondLst>
                                    <p:cond delay="0"/>
                                  </p:stCondLst>
                                  <p:childTnLst>
                                    <p:set>
                                      <p:cBhvr>
                                        <p:cTn id="9" dur="1" fill="hold">
                                          <p:stCondLst>
                                            <p:cond delay="0"/>
                                          </p:stCondLst>
                                        </p:cTn>
                                        <p:tgtEl>
                                          <p:spTgt spid="103432"/>
                                        </p:tgtEl>
                                        <p:attrNameLst>
                                          <p:attrName>style.visibility</p:attrName>
                                        </p:attrNameLst>
                                      </p:cBhvr>
                                      <p:to>
                                        <p:strVal val="visible"/>
                                      </p:to>
                                    </p:set>
                                    <p:animEffect transition="in" filter="wipe(right)">
                                      <p:cBhvr>
                                        <p:cTn id="10" dur="500"/>
                                        <p:tgtEl>
                                          <p:spTgt spid="103432"/>
                                        </p:tgtEl>
                                      </p:cBhvr>
                                    </p:animEffect>
                                  </p:childTnLst>
                                </p:cTn>
                              </p:par>
                              <p:par>
                                <p:cTn id="11" presetID="22" presetClass="entr" presetSubtype="2" fill="hold" nodeType="withEffect">
                                  <p:stCondLst>
                                    <p:cond delay="0"/>
                                  </p:stCondLst>
                                  <p:childTnLst>
                                    <p:set>
                                      <p:cBhvr>
                                        <p:cTn id="12" dur="1" fill="hold">
                                          <p:stCondLst>
                                            <p:cond delay="0"/>
                                          </p:stCondLst>
                                        </p:cTn>
                                        <p:tgtEl>
                                          <p:spTgt spid="103431"/>
                                        </p:tgtEl>
                                        <p:attrNameLst>
                                          <p:attrName>style.visibility</p:attrName>
                                        </p:attrNameLst>
                                      </p:cBhvr>
                                      <p:to>
                                        <p:strVal val="visible"/>
                                      </p:to>
                                    </p:set>
                                    <p:animEffect transition="in" filter="wipe(right)">
                                      <p:cBhvr>
                                        <p:cTn id="13" dur="500"/>
                                        <p:tgtEl>
                                          <p:spTgt spid="103431"/>
                                        </p:tgtEl>
                                      </p:cBhvr>
                                    </p:animEffect>
                                  </p:childTnLst>
                                </p:cTn>
                              </p:par>
                            </p:childTnLst>
                          </p:cTn>
                        </p:par>
                        <p:par>
                          <p:cTn id="14" fill="hold">
                            <p:stCondLst>
                              <p:cond delay="500"/>
                            </p:stCondLst>
                            <p:childTnLst>
                              <p:par>
                                <p:cTn id="15" presetID="12" presetClass="entr" presetSubtype="2" fill="hold" grpId="0" nodeType="afterEffect">
                                  <p:stCondLst>
                                    <p:cond delay="1500"/>
                                  </p:stCondLst>
                                  <p:childTnLst>
                                    <p:set>
                                      <p:cBhvr>
                                        <p:cTn id="16" dur="1" fill="hold">
                                          <p:stCondLst>
                                            <p:cond delay="0"/>
                                          </p:stCondLst>
                                        </p:cTn>
                                        <p:tgtEl>
                                          <p:spTgt spid="103429"/>
                                        </p:tgtEl>
                                        <p:attrNameLst>
                                          <p:attrName>style.visibility</p:attrName>
                                        </p:attrNameLst>
                                      </p:cBhvr>
                                      <p:to>
                                        <p:strVal val="visible"/>
                                      </p:to>
                                    </p:set>
                                    <p:animEffect transition="in" filter="slide(fromRight)">
                                      <p:cBhvr>
                                        <p:cTn id="17"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9153" name="Picture 4"/>
          <p:cNvPicPr>
            <a:picLocks noChangeAspect="1"/>
          </p:cNvPicPr>
          <p:nvPr/>
        </p:nvPicPr>
        <p:blipFill>
          <a:blip r:embed="rId1"/>
          <a:stretch>
            <a:fillRect/>
          </a:stretch>
        </p:blipFill>
        <p:spPr>
          <a:xfrm>
            <a:off x="4265613" y="2593975"/>
            <a:ext cx="3835400" cy="3643313"/>
          </a:xfrm>
          <a:prstGeom prst="rect">
            <a:avLst/>
          </a:prstGeom>
          <a:noFill/>
          <a:ln w="9525">
            <a:noFill/>
          </a:ln>
        </p:spPr>
      </p:pic>
      <p:sp>
        <p:nvSpPr>
          <p:cNvPr id="104453" name="Line 12"/>
          <p:cNvSpPr/>
          <p:nvPr/>
        </p:nvSpPr>
        <p:spPr>
          <a:xfrm flipH="1" flipV="1">
            <a:off x="6235700" y="2757488"/>
            <a:ext cx="838200" cy="3048000"/>
          </a:xfrm>
          <a:prstGeom prst="line">
            <a:avLst/>
          </a:prstGeom>
          <a:ln w="25400" cap="flat" cmpd="sng">
            <a:solidFill>
              <a:schemeClr val="tx1"/>
            </a:solidFill>
            <a:prstDash val="dash"/>
            <a:round/>
            <a:headEnd type="none" w="med" len="med"/>
            <a:tailEnd type="none" w="med" len="med"/>
          </a:ln>
        </p:spPr>
      </p:sp>
      <p:sp>
        <p:nvSpPr>
          <p:cNvPr id="104454" name="Text Box 13"/>
          <p:cNvSpPr txBox="1"/>
          <p:nvPr/>
        </p:nvSpPr>
        <p:spPr>
          <a:xfrm>
            <a:off x="2219325" y="4784725"/>
            <a:ext cx="1273175" cy="368300"/>
          </a:xfrm>
          <a:prstGeom prst="rect">
            <a:avLst/>
          </a:prstGeom>
          <a:noFill/>
          <a:ln w="25400">
            <a:noFill/>
          </a:ln>
        </p:spPr>
        <p:txBody>
          <a:bodyPr wrap="none" anchor="t" anchorCtr="0">
            <a:spAutoFit/>
          </a:bodyPr>
          <a:p>
            <a:pPr algn="ctr" eaLnBrk="0" hangingPunct="0"/>
            <a:r>
              <a:rPr lang="zh-CN" altLang="en-US" b="1" dirty="0">
                <a:latin typeface="Times New Roman" panose="02020603050405020304" charset="0"/>
                <a:ea typeface="宋体" panose="02010600030101010101" pitchFamily="2" charset="-122"/>
              </a:rPr>
              <a:t>弱分类器</a:t>
            </a:r>
            <a:r>
              <a:rPr lang="en-US" altLang="zh-TW" b="1" dirty="0">
                <a:latin typeface="Times New Roman" panose="02020603050405020304" charset="0"/>
                <a:ea typeface="PMingLiU" panose="02020500000000000000" pitchFamily="18" charset="-120"/>
              </a:rPr>
              <a:t> 2</a:t>
            </a:r>
            <a:endParaRPr lang="en-US" altLang="zh-TW" b="1" dirty="0">
              <a:latin typeface="Times New Roman" panose="02020603050405020304" charset="0"/>
              <a:ea typeface="Arial" panose="020B0604020202020204" pitchFamily="34" charset="0"/>
            </a:endParaRPr>
          </a:p>
        </p:txBody>
      </p:sp>
      <p:sp>
        <p:nvSpPr>
          <p:cNvPr id="104455" name="Line 19"/>
          <p:cNvSpPr/>
          <p:nvPr/>
        </p:nvSpPr>
        <p:spPr>
          <a:xfrm flipV="1">
            <a:off x="3492500" y="4357688"/>
            <a:ext cx="3048000" cy="609600"/>
          </a:xfrm>
          <a:prstGeom prst="line">
            <a:avLst/>
          </a:prstGeom>
          <a:ln w="25400" cap="flat" cmpd="sng">
            <a:solidFill>
              <a:schemeClr val="tx1"/>
            </a:solidFill>
            <a:prstDash val="solid"/>
            <a:round/>
            <a:headEnd type="none" w="med" len="med"/>
            <a:tailEnd type="triangle" w="med" len="med"/>
          </a:ln>
        </p:spPr>
      </p:sp>
      <p:sp>
        <p:nvSpPr>
          <p:cNvPr id="49157" name="AutoShape 2"/>
          <p:cNvSpPr>
            <a:spLocks noGrp="1"/>
          </p:cNvSpPr>
          <p:nvPr>
            <p:ph type="title"/>
          </p:nvPr>
        </p:nvSpPr>
        <p:spPr>
          <a:xfrm>
            <a:off x="207963" y="49213"/>
            <a:ext cx="8229600" cy="706437"/>
          </a:xfrm>
        </p:spPr>
        <p:txBody>
          <a:bodyPr wrap="square" lIns="91440" tIns="45720" rIns="91440" bIns="45720" anchor="b" anchorCtr="0"/>
          <a:p>
            <a:pPr eaLnBrk="1" hangingPunct="1">
              <a:lnSpc>
                <a:spcPct val="100000"/>
              </a:lnSpc>
            </a:pPr>
            <a:r>
              <a:rPr lang="en-US"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Ada</a:t>
            </a:r>
            <a:r>
              <a:rPr lang="en-US" altLang="zh-TW"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Boost illustration</a:t>
            </a:r>
            <a:endParaRPr lang="en-US" altLang="zh-TW"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1500"/>
                                  </p:stCondLst>
                                  <p:childTnLst>
                                    <p:set>
                                      <p:cBhvr>
                                        <p:cTn id="6" dur="1" fill="hold">
                                          <p:stCondLst>
                                            <p:cond delay="0"/>
                                          </p:stCondLst>
                                        </p:cTn>
                                        <p:tgtEl>
                                          <p:spTgt spid="104453"/>
                                        </p:tgtEl>
                                        <p:attrNameLst>
                                          <p:attrName>style.visibility</p:attrName>
                                        </p:attrNameLst>
                                      </p:cBhvr>
                                      <p:to>
                                        <p:strVal val="visible"/>
                                      </p:to>
                                    </p:set>
                                    <p:animEffect transition="in" filter="wipe(up)">
                                      <p:cBhvr>
                                        <p:cTn id="7" dur="500"/>
                                        <p:tgtEl>
                                          <p:spTgt spid="104453"/>
                                        </p:tgtEl>
                                      </p:cBhvr>
                                    </p:animEffect>
                                  </p:childTnLst>
                                </p:cTn>
                              </p:par>
                            </p:childTnLst>
                          </p:cTn>
                        </p:par>
                        <p:par>
                          <p:cTn id="8" fill="hold">
                            <p:stCondLst>
                              <p:cond delay="2000"/>
                            </p:stCondLst>
                            <p:childTnLst>
                              <p:par>
                                <p:cTn id="9" presetID="12" presetClass="entr" presetSubtype="8" fill="hold" grpId="0" nodeType="afterEffect">
                                  <p:stCondLst>
                                    <p:cond delay="1500"/>
                                  </p:stCondLst>
                                  <p:childTnLst>
                                    <p:set>
                                      <p:cBhvr>
                                        <p:cTn id="10" dur="1" fill="hold">
                                          <p:stCondLst>
                                            <p:cond delay="0"/>
                                          </p:stCondLst>
                                        </p:cTn>
                                        <p:tgtEl>
                                          <p:spTgt spid="104454"/>
                                        </p:tgtEl>
                                        <p:attrNameLst>
                                          <p:attrName>style.visibility</p:attrName>
                                        </p:attrNameLst>
                                      </p:cBhvr>
                                      <p:to>
                                        <p:strVal val="visible"/>
                                      </p:to>
                                    </p:set>
                                    <p:animEffect transition="in" filter="slide(fromLeft)">
                                      <p:cBhvr>
                                        <p:cTn id="11" dur="500"/>
                                        <p:tgtEl>
                                          <p:spTgt spid="104454"/>
                                        </p:tgtEl>
                                      </p:cBhvr>
                                    </p:animEffect>
                                  </p:childTnLst>
                                </p:cTn>
                              </p:par>
                            </p:childTnLst>
                          </p:cTn>
                        </p:par>
                        <p:par>
                          <p:cTn id="12" fill="hold">
                            <p:stCondLst>
                              <p:cond delay="4000"/>
                            </p:stCondLst>
                            <p:childTnLst>
                              <p:par>
                                <p:cTn id="13" presetID="22" presetClass="entr" presetSubtype="4" fill="hold" nodeType="afterEffect">
                                  <p:stCondLst>
                                    <p:cond delay="1500"/>
                                  </p:stCondLst>
                                  <p:childTnLst>
                                    <p:set>
                                      <p:cBhvr>
                                        <p:cTn id="14" dur="1" fill="hold">
                                          <p:stCondLst>
                                            <p:cond delay="0"/>
                                          </p:stCondLst>
                                        </p:cTn>
                                        <p:tgtEl>
                                          <p:spTgt spid="104455"/>
                                        </p:tgtEl>
                                        <p:attrNameLst>
                                          <p:attrName>style.visibility</p:attrName>
                                        </p:attrNameLst>
                                      </p:cBhvr>
                                      <p:to>
                                        <p:strVal val="visible"/>
                                      </p:to>
                                    </p:set>
                                    <p:animEffect transition="in" filter="wipe(down)">
                                      <p:cBhvr>
                                        <p:cTn id="15"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177" name="Picture 4"/>
          <p:cNvPicPr>
            <a:picLocks noChangeAspect="1"/>
          </p:cNvPicPr>
          <p:nvPr/>
        </p:nvPicPr>
        <p:blipFill>
          <a:blip r:embed="rId1"/>
          <a:stretch>
            <a:fillRect/>
          </a:stretch>
        </p:blipFill>
        <p:spPr>
          <a:xfrm>
            <a:off x="4265613" y="2593975"/>
            <a:ext cx="3835400" cy="3643313"/>
          </a:xfrm>
          <a:prstGeom prst="rect">
            <a:avLst/>
          </a:prstGeom>
          <a:noFill/>
          <a:ln w="9525">
            <a:noFill/>
          </a:ln>
        </p:spPr>
      </p:pic>
      <p:sp>
        <p:nvSpPr>
          <p:cNvPr id="50178" name="Line 12"/>
          <p:cNvSpPr/>
          <p:nvPr/>
        </p:nvSpPr>
        <p:spPr>
          <a:xfrm flipH="1" flipV="1">
            <a:off x="6235700" y="2757488"/>
            <a:ext cx="838200" cy="3048000"/>
          </a:xfrm>
          <a:prstGeom prst="line">
            <a:avLst/>
          </a:prstGeom>
          <a:ln w="25400" cap="flat" cmpd="sng">
            <a:solidFill>
              <a:schemeClr val="tx1"/>
            </a:solidFill>
            <a:prstDash val="dash"/>
            <a:round/>
            <a:headEnd type="none" w="med" len="med"/>
            <a:tailEnd type="none" w="med" len="med"/>
          </a:ln>
        </p:spPr>
      </p:sp>
      <p:sp>
        <p:nvSpPr>
          <p:cNvPr id="105478" name="Text Box 15"/>
          <p:cNvSpPr txBox="1"/>
          <p:nvPr/>
        </p:nvSpPr>
        <p:spPr>
          <a:xfrm>
            <a:off x="2386013" y="3841750"/>
            <a:ext cx="1101725" cy="368300"/>
          </a:xfrm>
          <a:prstGeom prst="rect">
            <a:avLst/>
          </a:prstGeom>
          <a:noFill/>
          <a:ln w="25400">
            <a:noFill/>
          </a:ln>
        </p:spPr>
        <p:txBody>
          <a:bodyPr wrap="none" anchor="t" anchorCtr="0">
            <a:spAutoFit/>
          </a:bodyPr>
          <a:p>
            <a:pPr eaLnBrk="0" hangingPunct="0"/>
            <a:r>
              <a:rPr lang="zh-CN" altLang="en-US" b="1" dirty="0">
                <a:latin typeface="Times New Roman" panose="02020603050405020304" charset="0"/>
                <a:ea typeface="宋体" panose="02010600030101010101" pitchFamily="2" charset="-122"/>
              </a:rPr>
              <a:t>权重增大</a:t>
            </a:r>
            <a:endParaRPr lang="zh-CN" altLang="en-US" b="1" dirty="0">
              <a:latin typeface="Times New Roman" panose="02020603050405020304" charset="0"/>
              <a:ea typeface="宋体" panose="02010600030101010101" pitchFamily="2" charset="-122"/>
            </a:endParaRPr>
          </a:p>
        </p:txBody>
      </p:sp>
      <p:sp>
        <p:nvSpPr>
          <p:cNvPr id="105479" name="Line 17"/>
          <p:cNvSpPr/>
          <p:nvPr/>
        </p:nvSpPr>
        <p:spPr>
          <a:xfrm>
            <a:off x="3487738" y="3984625"/>
            <a:ext cx="2743200" cy="762000"/>
          </a:xfrm>
          <a:prstGeom prst="line">
            <a:avLst/>
          </a:prstGeom>
          <a:ln w="25400" cap="flat" cmpd="sng">
            <a:solidFill>
              <a:schemeClr val="tx1"/>
            </a:solidFill>
            <a:prstDash val="solid"/>
            <a:round/>
            <a:headEnd type="none" w="med" len="med"/>
            <a:tailEnd type="triangle" w="med" len="med"/>
          </a:ln>
        </p:spPr>
      </p:sp>
      <p:sp>
        <p:nvSpPr>
          <p:cNvPr id="105480" name="Line 18"/>
          <p:cNvSpPr/>
          <p:nvPr/>
        </p:nvSpPr>
        <p:spPr>
          <a:xfrm>
            <a:off x="3487738" y="3984625"/>
            <a:ext cx="2819400" cy="1676400"/>
          </a:xfrm>
          <a:prstGeom prst="line">
            <a:avLst/>
          </a:prstGeom>
          <a:ln w="25400" cap="flat" cmpd="sng">
            <a:solidFill>
              <a:schemeClr val="tx1"/>
            </a:solidFill>
            <a:prstDash val="solid"/>
            <a:round/>
            <a:headEnd type="none" w="med" len="med"/>
            <a:tailEnd type="triangle" w="med" len="med"/>
          </a:ln>
        </p:spPr>
      </p:sp>
      <p:sp>
        <p:nvSpPr>
          <p:cNvPr id="50182" name="AutoShape 2"/>
          <p:cNvSpPr>
            <a:spLocks noGrp="1"/>
          </p:cNvSpPr>
          <p:nvPr>
            <p:ph type="title"/>
          </p:nvPr>
        </p:nvSpPr>
        <p:spPr>
          <a:xfrm>
            <a:off x="207963" y="49213"/>
            <a:ext cx="8229600" cy="706437"/>
          </a:xfrm>
        </p:spPr>
        <p:txBody>
          <a:bodyPr wrap="square" lIns="91440" tIns="45720" rIns="91440" bIns="45720" anchor="b" anchorCtr="0"/>
          <a:p>
            <a:pPr eaLnBrk="1" hangingPunct="1">
              <a:lnSpc>
                <a:spcPct val="100000"/>
              </a:lnSpc>
            </a:pPr>
            <a:r>
              <a:rPr lang="en-US"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Ada</a:t>
            </a:r>
            <a:r>
              <a:rPr lang="en-US" altLang="zh-TW"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Boost illustration</a:t>
            </a:r>
            <a:endParaRPr lang="en-US" altLang="zh-TW"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1500"/>
                                  </p:stCondLst>
                                  <p:childTnLst>
                                    <p:set>
                                      <p:cBhvr>
                                        <p:cTn id="6" dur="1" fill="hold">
                                          <p:stCondLst>
                                            <p:cond delay="0"/>
                                          </p:stCondLst>
                                        </p:cTn>
                                        <p:tgtEl>
                                          <p:spTgt spid="105479"/>
                                        </p:tgtEl>
                                        <p:attrNameLst>
                                          <p:attrName>style.visibility</p:attrName>
                                        </p:attrNameLst>
                                      </p:cBhvr>
                                      <p:to>
                                        <p:strVal val="visible"/>
                                      </p:to>
                                    </p:set>
                                    <p:animEffect transition="in" filter="wipe(right)">
                                      <p:cBhvr>
                                        <p:cTn id="7" dur="500"/>
                                        <p:tgtEl>
                                          <p:spTgt spid="105479"/>
                                        </p:tgtEl>
                                      </p:cBhvr>
                                    </p:animEffect>
                                  </p:childTnLst>
                                </p:cTn>
                              </p:par>
                              <p:par>
                                <p:cTn id="8" presetID="22" presetClass="entr" presetSubtype="2" fill="hold" nodeType="withEffect">
                                  <p:stCondLst>
                                    <p:cond delay="1500"/>
                                  </p:stCondLst>
                                  <p:childTnLst>
                                    <p:set>
                                      <p:cBhvr>
                                        <p:cTn id="9" dur="1" fill="hold">
                                          <p:stCondLst>
                                            <p:cond delay="0"/>
                                          </p:stCondLst>
                                        </p:cTn>
                                        <p:tgtEl>
                                          <p:spTgt spid="105480"/>
                                        </p:tgtEl>
                                        <p:attrNameLst>
                                          <p:attrName>style.visibility</p:attrName>
                                        </p:attrNameLst>
                                      </p:cBhvr>
                                      <p:to>
                                        <p:strVal val="visible"/>
                                      </p:to>
                                    </p:set>
                                    <p:animEffect transition="in" filter="wipe(right)">
                                      <p:cBhvr>
                                        <p:cTn id="10" dur="500"/>
                                        <p:tgtEl>
                                          <p:spTgt spid="105480"/>
                                        </p:tgtEl>
                                      </p:cBhvr>
                                    </p:animEffect>
                                  </p:childTnLst>
                                </p:cTn>
                              </p:par>
                            </p:childTnLst>
                          </p:cTn>
                        </p:par>
                        <p:par>
                          <p:cTn id="11" fill="hold">
                            <p:stCondLst>
                              <p:cond delay="2000"/>
                            </p:stCondLst>
                            <p:childTnLst>
                              <p:par>
                                <p:cTn id="12" presetID="12" presetClass="entr" presetSubtype="2" fill="hold" grpId="0" nodeType="afterEffect">
                                  <p:stCondLst>
                                    <p:cond delay="1500"/>
                                  </p:stCondLst>
                                  <p:childTnLst>
                                    <p:set>
                                      <p:cBhvr>
                                        <p:cTn id="13" dur="1" fill="hold">
                                          <p:stCondLst>
                                            <p:cond delay="0"/>
                                          </p:stCondLst>
                                        </p:cTn>
                                        <p:tgtEl>
                                          <p:spTgt spid="105478"/>
                                        </p:tgtEl>
                                        <p:attrNameLst>
                                          <p:attrName>style.visibility</p:attrName>
                                        </p:attrNameLst>
                                      </p:cBhvr>
                                      <p:to>
                                        <p:strVal val="visible"/>
                                      </p:to>
                                    </p:set>
                                    <p:animEffect transition="in" filter="slide(fromRight)">
                                      <p:cBhvr>
                                        <p:cTn id="14" dur="500"/>
                                        <p:tgtEl>
                                          <p:spTgt spid="105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1" name="Picture 4"/>
          <p:cNvPicPr>
            <a:picLocks noChangeAspect="1"/>
          </p:cNvPicPr>
          <p:nvPr/>
        </p:nvPicPr>
        <p:blipFill>
          <a:blip r:embed="rId1"/>
          <a:stretch>
            <a:fillRect/>
          </a:stretch>
        </p:blipFill>
        <p:spPr>
          <a:xfrm>
            <a:off x="4265613" y="2593975"/>
            <a:ext cx="3835400" cy="3643313"/>
          </a:xfrm>
          <a:prstGeom prst="rect">
            <a:avLst/>
          </a:prstGeom>
          <a:noFill/>
          <a:ln w="9525">
            <a:noFill/>
          </a:ln>
        </p:spPr>
      </p:pic>
      <p:sp>
        <p:nvSpPr>
          <p:cNvPr id="106501" name="Line 12"/>
          <p:cNvSpPr/>
          <p:nvPr/>
        </p:nvSpPr>
        <p:spPr>
          <a:xfrm flipH="1" flipV="1">
            <a:off x="5715000" y="2852738"/>
            <a:ext cx="152400" cy="3124200"/>
          </a:xfrm>
          <a:prstGeom prst="line">
            <a:avLst/>
          </a:prstGeom>
          <a:ln w="25400" cap="flat" cmpd="sng">
            <a:solidFill>
              <a:schemeClr val="tx1"/>
            </a:solidFill>
            <a:prstDash val="dash"/>
            <a:round/>
            <a:headEnd type="none" w="med" len="med"/>
            <a:tailEnd type="none" w="med" len="med"/>
          </a:ln>
        </p:spPr>
      </p:sp>
      <p:sp>
        <p:nvSpPr>
          <p:cNvPr id="106502" name="Text Box 13"/>
          <p:cNvSpPr txBox="1"/>
          <p:nvPr/>
        </p:nvSpPr>
        <p:spPr>
          <a:xfrm>
            <a:off x="2325688" y="4757738"/>
            <a:ext cx="1273175" cy="368300"/>
          </a:xfrm>
          <a:prstGeom prst="rect">
            <a:avLst/>
          </a:prstGeom>
          <a:noFill/>
          <a:ln w="25400">
            <a:noFill/>
          </a:ln>
        </p:spPr>
        <p:txBody>
          <a:bodyPr wrap="none" anchor="t" anchorCtr="0">
            <a:spAutoFit/>
          </a:bodyPr>
          <a:p>
            <a:pPr algn="ctr" eaLnBrk="0" hangingPunct="0"/>
            <a:r>
              <a:rPr lang="zh-CN" altLang="en-US" b="1" dirty="0">
                <a:latin typeface="Times New Roman" panose="02020603050405020304" charset="0"/>
                <a:ea typeface="宋体" panose="02010600030101010101" pitchFamily="2" charset="-122"/>
              </a:rPr>
              <a:t>弱分类器</a:t>
            </a:r>
            <a:r>
              <a:rPr lang="en-US" altLang="zh-TW" b="1" dirty="0">
                <a:latin typeface="Times New Roman" panose="02020603050405020304" charset="0"/>
                <a:ea typeface="PMingLiU" panose="02020500000000000000" pitchFamily="18" charset="-120"/>
              </a:rPr>
              <a:t> 3</a:t>
            </a:r>
            <a:endParaRPr lang="en-US" altLang="zh-TW" b="1" dirty="0">
              <a:latin typeface="Times New Roman" panose="02020603050405020304" charset="0"/>
              <a:ea typeface="Arial" panose="020B0604020202020204" pitchFamily="34" charset="0"/>
            </a:endParaRPr>
          </a:p>
        </p:txBody>
      </p:sp>
      <p:sp>
        <p:nvSpPr>
          <p:cNvPr id="106503" name="Line 18"/>
          <p:cNvSpPr/>
          <p:nvPr/>
        </p:nvSpPr>
        <p:spPr>
          <a:xfrm flipV="1">
            <a:off x="3505200" y="4757738"/>
            <a:ext cx="2209800" cy="152400"/>
          </a:xfrm>
          <a:prstGeom prst="line">
            <a:avLst/>
          </a:prstGeom>
          <a:ln w="25400" cap="flat" cmpd="sng">
            <a:solidFill>
              <a:schemeClr val="tx1"/>
            </a:solidFill>
            <a:prstDash val="solid"/>
            <a:round/>
            <a:headEnd type="none" w="med" len="med"/>
            <a:tailEnd type="triangle" w="med" len="med"/>
          </a:ln>
        </p:spPr>
      </p:sp>
      <p:sp>
        <p:nvSpPr>
          <p:cNvPr id="51205" name="AutoShape 2"/>
          <p:cNvSpPr>
            <a:spLocks noGrp="1"/>
          </p:cNvSpPr>
          <p:nvPr>
            <p:ph type="title"/>
          </p:nvPr>
        </p:nvSpPr>
        <p:spPr>
          <a:xfrm>
            <a:off x="207963" y="49213"/>
            <a:ext cx="8229600" cy="706437"/>
          </a:xfrm>
        </p:spPr>
        <p:txBody>
          <a:bodyPr wrap="square" lIns="91440" tIns="45720" rIns="91440" bIns="45720" anchor="b" anchorCtr="0"/>
          <a:p>
            <a:pPr eaLnBrk="1" hangingPunct="1">
              <a:lnSpc>
                <a:spcPct val="100000"/>
              </a:lnSpc>
            </a:pPr>
            <a:r>
              <a:rPr lang="en-US"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Ada</a:t>
            </a:r>
            <a:r>
              <a:rPr lang="en-US" altLang="zh-TW"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Boost illustration</a:t>
            </a:r>
            <a:endParaRPr lang="en-US" altLang="zh-TW"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1500"/>
                                  </p:stCondLst>
                                  <p:childTnLst>
                                    <p:set>
                                      <p:cBhvr>
                                        <p:cTn id="6" dur="1" fill="hold">
                                          <p:stCondLst>
                                            <p:cond delay="0"/>
                                          </p:stCondLst>
                                        </p:cTn>
                                        <p:tgtEl>
                                          <p:spTgt spid="106501"/>
                                        </p:tgtEl>
                                        <p:attrNameLst>
                                          <p:attrName>style.visibility</p:attrName>
                                        </p:attrNameLst>
                                      </p:cBhvr>
                                      <p:to>
                                        <p:strVal val="visible"/>
                                      </p:to>
                                    </p:set>
                                    <p:animEffect transition="in" filter="wipe(up)">
                                      <p:cBhvr>
                                        <p:cTn id="7" dur="500"/>
                                        <p:tgtEl>
                                          <p:spTgt spid="106501"/>
                                        </p:tgtEl>
                                      </p:cBhvr>
                                    </p:animEffect>
                                  </p:childTnLst>
                                </p:cTn>
                              </p:par>
                            </p:childTnLst>
                          </p:cTn>
                        </p:par>
                        <p:par>
                          <p:cTn id="8" fill="hold">
                            <p:stCondLst>
                              <p:cond delay="2000"/>
                            </p:stCondLst>
                            <p:childTnLst>
                              <p:par>
                                <p:cTn id="9" presetID="12" presetClass="entr" presetSubtype="8" fill="hold" grpId="0" nodeType="afterEffect">
                                  <p:stCondLst>
                                    <p:cond delay="1500"/>
                                  </p:stCondLst>
                                  <p:childTnLst>
                                    <p:set>
                                      <p:cBhvr>
                                        <p:cTn id="10" dur="1" fill="hold">
                                          <p:stCondLst>
                                            <p:cond delay="0"/>
                                          </p:stCondLst>
                                        </p:cTn>
                                        <p:tgtEl>
                                          <p:spTgt spid="106502"/>
                                        </p:tgtEl>
                                        <p:attrNameLst>
                                          <p:attrName>style.visibility</p:attrName>
                                        </p:attrNameLst>
                                      </p:cBhvr>
                                      <p:to>
                                        <p:strVal val="visible"/>
                                      </p:to>
                                    </p:set>
                                    <p:animEffect transition="in" filter="slide(fromLeft)">
                                      <p:cBhvr>
                                        <p:cTn id="11" dur="500"/>
                                        <p:tgtEl>
                                          <p:spTgt spid="106502"/>
                                        </p:tgtEl>
                                      </p:cBhvr>
                                    </p:animEffect>
                                  </p:childTnLst>
                                </p:cTn>
                              </p:par>
                            </p:childTnLst>
                          </p:cTn>
                        </p:par>
                        <p:par>
                          <p:cTn id="12" fill="hold">
                            <p:stCondLst>
                              <p:cond delay="4000"/>
                            </p:stCondLst>
                            <p:childTnLst>
                              <p:par>
                                <p:cTn id="13" presetID="22" presetClass="entr" presetSubtype="8" fill="hold" nodeType="afterEffect">
                                  <p:stCondLst>
                                    <p:cond delay="1500"/>
                                  </p:stCondLst>
                                  <p:childTnLst>
                                    <p:set>
                                      <p:cBhvr>
                                        <p:cTn id="14" dur="1" fill="hold">
                                          <p:stCondLst>
                                            <p:cond delay="0"/>
                                          </p:stCondLst>
                                        </p:cTn>
                                        <p:tgtEl>
                                          <p:spTgt spid="106503"/>
                                        </p:tgtEl>
                                        <p:attrNameLst>
                                          <p:attrName>style.visibility</p:attrName>
                                        </p:attrNameLst>
                                      </p:cBhvr>
                                      <p:to>
                                        <p:strVal val="visible"/>
                                      </p:to>
                                    </p:set>
                                    <p:animEffect transition="in" filter="wipe(left)">
                                      <p:cBhvr>
                                        <p:cTn id="15" dur="500"/>
                                        <p:tgtEl>
                                          <p:spTgt spid="10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AutoShape 2"/>
          <p:cNvSpPr>
            <a:spLocks noGrp="1"/>
          </p:cNvSpPr>
          <p:nvPr>
            <p:ph type="title"/>
          </p:nvPr>
        </p:nvSpPr>
        <p:spPr>
          <a:xfrm>
            <a:off x="207963" y="49213"/>
            <a:ext cx="8229600" cy="706437"/>
          </a:xfrm>
        </p:spPr>
        <p:txBody>
          <a:bodyPr wrap="square" lIns="91440" tIns="45720" rIns="91440" bIns="45720" anchor="b" anchorCtr="0"/>
          <a:p>
            <a:pPr eaLnBrk="1" hangingPunct="1">
              <a:lnSpc>
                <a:spcPct val="100000"/>
              </a:lnSpc>
            </a:pPr>
            <a:r>
              <a:rPr lang="en-US"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Ada</a:t>
            </a:r>
            <a:r>
              <a:rPr lang="en-US" altLang="zh-TW"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Boost illustration</a:t>
            </a:r>
            <a:endParaRPr lang="en-US" altLang="zh-TW"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2226" name="Picture 4"/>
          <p:cNvPicPr>
            <a:picLocks noChangeAspect="1"/>
          </p:cNvPicPr>
          <p:nvPr/>
        </p:nvPicPr>
        <p:blipFill>
          <a:blip r:embed="rId1"/>
          <a:stretch>
            <a:fillRect/>
          </a:stretch>
        </p:blipFill>
        <p:spPr>
          <a:xfrm>
            <a:off x="4265613" y="2593975"/>
            <a:ext cx="3835400" cy="3643313"/>
          </a:xfrm>
          <a:prstGeom prst="rect">
            <a:avLst/>
          </a:prstGeom>
          <a:noFill/>
          <a:ln w="9525">
            <a:noFill/>
          </a:ln>
        </p:spPr>
      </p:pic>
      <p:sp>
        <p:nvSpPr>
          <p:cNvPr id="1330189" name="Line 13"/>
          <p:cNvSpPr/>
          <p:nvPr/>
        </p:nvSpPr>
        <p:spPr>
          <a:xfrm flipV="1">
            <a:off x="4584700" y="4187825"/>
            <a:ext cx="3227388" cy="381000"/>
          </a:xfrm>
          <a:prstGeom prst="line">
            <a:avLst/>
          </a:prstGeom>
          <a:ln w="25400" cap="flat" cmpd="sng">
            <a:solidFill>
              <a:schemeClr val="tx1"/>
            </a:solidFill>
            <a:prstDash val="dash"/>
            <a:round/>
            <a:headEnd type="none" w="med" len="med"/>
            <a:tailEnd type="none" w="med" len="med"/>
          </a:ln>
        </p:spPr>
      </p:sp>
      <p:sp>
        <p:nvSpPr>
          <p:cNvPr id="107528" name="Line 12"/>
          <p:cNvSpPr/>
          <p:nvPr/>
        </p:nvSpPr>
        <p:spPr>
          <a:xfrm flipH="1" flipV="1">
            <a:off x="6235700" y="2757488"/>
            <a:ext cx="838200" cy="3048000"/>
          </a:xfrm>
          <a:prstGeom prst="line">
            <a:avLst/>
          </a:prstGeom>
          <a:ln w="25400" cap="flat" cmpd="sng">
            <a:solidFill>
              <a:schemeClr val="tx1"/>
            </a:solidFill>
            <a:prstDash val="dash"/>
            <a:round/>
            <a:headEnd type="none" w="med" len="med"/>
            <a:tailEnd type="none" w="med" len="med"/>
          </a:ln>
        </p:spPr>
      </p:sp>
      <p:sp>
        <p:nvSpPr>
          <p:cNvPr id="52229" name="Line 12"/>
          <p:cNvSpPr/>
          <p:nvPr/>
        </p:nvSpPr>
        <p:spPr>
          <a:xfrm flipH="1" flipV="1">
            <a:off x="5715000" y="2852738"/>
            <a:ext cx="152400" cy="3124200"/>
          </a:xfrm>
          <a:prstGeom prst="line">
            <a:avLst/>
          </a:prstGeom>
          <a:ln w="25400" cap="flat" cmpd="sng">
            <a:solidFill>
              <a:schemeClr val="tx1"/>
            </a:solidFill>
            <a:prstDash val="dash"/>
            <a:round/>
            <a:headEnd type="none" w="med" len="med"/>
            <a:tailEnd type="none" w="med" len="med"/>
          </a:ln>
        </p:spPr>
      </p:sp>
      <p:sp>
        <p:nvSpPr>
          <p:cNvPr id="52230" name="文本框 1"/>
          <p:cNvSpPr txBox="1"/>
          <p:nvPr/>
        </p:nvSpPr>
        <p:spPr>
          <a:xfrm>
            <a:off x="1214438" y="4008438"/>
            <a:ext cx="2884487" cy="1198562"/>
          </a:xfrm>
          <a:prstGeom prst="rect">
            <a:avLst/>
          </a:prstGeom>
          <a:noFill/>
          <a:ln w="9525">
            <a:noFill/>
          </a:ln>
        </p:spPr>
        <p:txBody>
          <a:bodyPr wrap="square" anchor="t" anchorCtr="0">
            <a:spAutoFit/>
          </a:bodyPr>
          <a:p>
            <a:pPr eaLnBrk="0" hangingPunct="0">
              <a:lnSpc>
                <a:spcPct val="150000"/>
              </a:lnSpc>
            </a:pPr>
            <a:r>
              <a:rPr lang="zh-CN" altLang="en-US" sz="2400" b="1" dirty="0">
                <a:solidFill>
                  <a:srgbClr val="000099"/>
                </a:solidFill>
                <a:latin typeface="微软雅黑" panose="020B0503020204020204" pitchFamily="34" charset="-122"/>
                <a:ea typeface="微软雅黑" panose="020B0503020204020204" pitchFamily="34" charset="-122"/>
              </a:rPr>
              <a:t>最后的分类器是所有弱分类器的组合</a:t>
            </a:r>
            <a:endParaRPr lang="zh-CN" altLang="en-US" sz="2400" b="1" dirty="0">
              <a:solidFill>
                <a:srgbClr val="000099"/>
              </a:solidFill>
              <a:latin typeface="微软雅黑" panose="020B0503020204020204" pitchFamily="34" charset="-122"/>
              <a:ea typeface="微软雅黑" panose="020B0503020204020204" pitchFamily="34" charset="-122"/>
            </a:endParaRPr>
          </a:p>
        </p:txBody>
      </p:sp>
      <p:cxnSp>
        <p:nvCxnSpPr>
          <p:cNvPr id="2" name="直接连接符 1"/>
          <p:cNvCxnSpPr/>
          <p:nvPr/>
        </p:nvCxnSpPr>
        <p:spPr>
          <a:xfrm flipH="1" flipV="1">
            <a:off x="5789613" y="4443413"/>
            <a:ext cx="77788" cy="153352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792788" y="4302125"/>
            <a:ext cx="863600" cy="141288"/>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107528" idx="1"/>
          </p:cNvCxnSpPr>
          <p:nvPr/>
        </p:nvCxnSpPr>
        <p:spPr>
          <a:xfrm flipH="1" flipV="1">
            <a:off x="6235700" y="2757488"/>
            <a:ext cx="420688" cy="1544638"/>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500"/>
                                  </p:stCondLst>
                                  <p:childTnLst>
                                    <p:set>
                                      <p:cBhvr>
                                        <p:cTn id="6" dur="1" fill="hold">
                                          <p:stCondLst>
                                            <p:cond delay="0"/>
                                          </p:stCondLst>
                                        </p:cTn>
                                        <p:tgtEl>
                                          <p:spTgt spid="1330189"/>
                                        </p:tgtEl>
                                        <p:attrNameLst>
                                          <p:attrName>style.visibility</p:attrName>
                                        </p:attrNameLst>
                                      </p:cBhvr>
                                      <p:to>
                                        <p:strVal val="visible"/>
                                      </p:to>
                                    </p:set>
                                    <p:animEffect transition="in" filter="wipe(left)">
                                      <p:cBhvr>
                                        <p:cTn id="7" dur="500"/>
                                        <p:tgtEl>
                                          <p:spTgt spid="1330189"/>
                                        </p:tgtEl>
                                      </p:cBhvr>
                                    </p:animEffect>
                                  </p:childTnLst>
                                </p:cTn>
                              </p:par>
                              <p:par>
                                <p:cTn id="8" presetID="22" presetClass="entr" presetSubtype="1" fill="hold" nodeType="withEffect">
                                  <p:stCondLst>
                                    <p:cond delay="1500"/>
                                  </p:stCondLst>
                                  <p:childTnLst>
                                    <p:set>
                                      <p:cBhvr>
                                        <p:cTn id="9" dur="1" fill="hold">
                                          <p:stCondLst>
                                            <p:cond delay="0"/>
                                          </p:stCondLst>
                                        </p:cTn>
                                        <p:tgtEl>
                                          <p:spTgt spid="107528"/>
                                        </p:tgtEl>
                                        <p:attrNameLst>
                                          <p:attrName>style.visibility</p:attrName>
                                        </p:attrNameLst>
                                      </p:cBhvr>
                                      <p:to>
                                        <p:strVal val="visible"/>
                                      </p:to>
                                    </p:set>
                                    <p:animEffect transition="in" filter="wipe(up)">
                                      <p:cBhvr>
                                        <p:cTn id="10" dur="500"/>
                                        <p:tgtEl>
                                          <p:spTgt spid="1075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AdaBoost  举例</a:t>
            </a:r>
            <a:endParaRPr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3250" name="文本框 3"/>
          <p:cNvSpPr txBox="1"/>
          <p:nvPr/>
        </p:nvSpPr>
        <p:spPr>
          <a:xfrm>
            <a:off x="508000" y="700088"/>
            <a:ext cx="7908925" cy="3414712"/>
          </a:xfrm>
          <a:prstGeom prst="rect">
            <a:avLst/>
          </a:prstGeom>
          <a:noFill/>
          <a:ln w="9525">
            <a:noFill/>
          </a:ln>
        </p:spPr>
        <p:txBody>
          <a:bodyPr wrap="square" anchor="t" anchorCtr="0">
            <a:spAutoFit/>
          </a:bodyPr>
          <a:p>
            <a:pPr>
              <a:lnSpc>
                <a:spcPct val="150000"/>
              </a:lnSpc>
            </a:pPr>
            <a:r>
              <a:rPr lang="zh-CN" altLang="en-US" b="1">
                <a:solidFill>
                  <a:srgbClr val="000099"/>
                </a:solidFill>
                <a:latin typeface="微软雅黑" panose="020B0503020204020204" pitchFamily="34" charset="-122"/>
                <a:ea typeface="微软雅黑" panose="020B0503020204020204" pitchFamily="34" charset="-122"/>
              </a:rPr>
              <a:t>给定一个训练样本，用</a:t>
            </a:r>
            <a:r>
              <a:rPr lang="en-US" altLang="zh-CN" b="1">
                <a:solidFill>
                  <a:srgbClr val="000099"/>
                </a:solidFill>
                <a:latin typeface="微软雅黑" panose="020B0503020204020204" pitchFamily="34" charset="-122"/>
                <a:ea typeface="微软雅黑" panose="020B0503020204020204" pitchFamily="34" charset="-122"/>
              </a:rPr>
              <a:t>Adaboost</a:t>
            </a:r>
            <a:r>
              <a:rPr lang="zh-CN" altLang="en-US" b="1">
                <a:solidFill>
                  <a:srgbClr val="000099"/>
                </a:solidFill>
                <a:latin typeface="微软雅黑" panose="020B0503020204020204" pitchFamily="34" charset="-122"/>
                <a:ea typeface="微软雅黑" panose="020B0503020204020204" pitchFamily="34" charset="-122"/>
              </a:rPr>
              <a:t>算法学习一个强分类器。</a:t>
            </a:r>
            <a:endParaRPr lang="zh-CN" altLang="en-US" b="1">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a:latin typeface="宋体" panose="02010600030101010101" pitchFamily="2" charset="-122"/>
                <a:ea typeface="宋体" panose="02010600030101010101" pitchFamily="2" charset="-122"/>
              </a:rPr>
              <a:t>    </a:t>
            </a:r>
            <a:r>
              <a:rPr lang="zh-CN" altLang="en-US" b="1">
                <a:latin typeface="宋体" panose="02010600030101010101" pitchFamily="2" charset="-122"/>
                <a:ea typeface="宋体" panose="02010600030101010101" pitchFamily="2" charset="-122"/>
              </a:rPr>
              <a:t>序 号   </a:t>
            </a:r>
            <a:r>
              <a:rPr lang="en-US" altLang="zh-CN" b="1">
                <a:latin typeface="宋体" panose="02010600030101010101" pitchFamily="2" charset="-122"/>
                <a:ea typeface="宋体" panose="02010600030101010101" pitchFamily="2" charset="-122"/>
              </a:rPr>
              <a:t>1  2  3  4  5  6  7  8  9  10</a:t>
            </a:r>
            <a:endParaRPr lang="en-US" altLang="zh-CN" b="1">
              <a:latin typeface="宋体" panose="02010600030101010101" pitchFamily="2" charset="-122"/>
              <a:ea typeface="宋体" panose="02010600030101010101" pitchFamily="2" charset="-122"/>
            </a:endParaRPr>
          </a:p>
          <a:p>
            <a:pPr>
              <a:lnSpc>
                <a:spcPct val="150000"/>
              </a:lnSpc>
            </a:pPr>
            <a:r>
              <a:rPr lang="en-US" altLang="zh-CN" b="1">
                <a:latin typeface="宋体" panose="02010600030101010101" pitchFamily="2" charset="-122"/>
                <a:ea typeface="宋体" panose="02010600030101010101" pitchFamily="2" charset="-122"/>
              </a:rPr>
              <a:t>      X     0  1  2  3  4  5  6  7  8  9</a:t>
            </a:r>
            <a:endParaRPr lang="en-US" altLang="zh-CN" b="1">
              <a:latin typeface="宋体" panose="02010600030101010101" pitchFamily="2" charset="-122"/>
              <a:ea typeface="宋体" panose="02010600030101010101" pitchFamily="2" charset="-122"/>
            </a:endParaRPr>
          </a:p>
          <a:p>
            <a:pPr>
              <a:lnSpc>
                <a:spcPct val="150000"/>
              </a:lnSpc>
            </a:pPr>
            <a:r>
              <a:rPr lang="en-US" altLang="zh-CN" b="1">
                <a:latin typeface="宋体" panose="02010600030101010101" pitchFamily="2" charset="-122"/>
                <a:ea typeface="宋体" panose="02010600030101010101" pitchFamily="2" charset="-122"/>
              </a:rPr>
              <a:t>      Y     1  1  1 -1 -1 -1  1  1  1  -1</a:t>
            </a:r>
            <a:endParaRPr lang="en-US" altLang="zh-CN" b="1">
              <a:latin typeface="宋体" panose="02010600030101010101" pitchFamily="2" charset="-122"/>
              <a:ea typeface="宋体" panose="02010600030101010101" pitchFamily="2" charset="-122"/>
            </a:endParaRPr>
          </a:p>
          <a:p>
            <a:pPr>
              <a:lnSpc>
                <a:spcPct val="150000"/>
              </a:lnSpc>
            </a:pPr>
            <a:r>
              <a:rPr lang="zh-CN" altLang="en-US" b="1">
                <a:solidFill>
                  <a:srgbClr val="000099"/>
                </a:solidFill>
                <a:latin typeface="微软雅黑" panose="020B0503020204020204" pitchFamily="34" charset="-122"/>
                <a:ea typeface="微软雅黑" panose="020B0503020204020204" pitchFamily="34" charset="-122"/>
              </a:rPr>
              <a:t>迭代过程</a:t>
            </a:r>
            <a:r>
              <a:rPr lang="en-US" altLang="zh-CN" b="1">
                <a:solidFill>
                  <a:srgbClr val="000099"/>
                </a:solidFill>
                <a:latin typeface="微软雅黑" panose="020B0503020204020204" pitchFamily="34" charset="-122"/>
                <a:ea typeface="微软雅黑" panose="020B0503020204020204" pitchFamily="34" charset="-122"/>
              </a:rPr>
              <a:t>1</a:t>
            </a:r>
            <a:endParaRPr lang="en-US" altLang="zh-CN" b="1">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a:solidFill>
                  <a:srgbClr val="000099"/>
                </a:solidFill>
                <a:latin typeface="微软雅黑" panose="020B0503020204020204" pitchFamily="34" charset="-122"/>
                <a:ea typeface="微软雅黑" panose="020B0503020204020204" pitchFamily="34" charset="-122"/>
              </a:rPr>
              <a:t>当</a:t>
            </a:r>
            <a:r>
              <a:rPr lang="en-US" altLang="zh-CN">
                <a:solidFill>
                  <a:srgbClr val="000099"/>
                </a:solidFill>
                <a:latin typeface="微软雅黑" panose="020B0503020204020204" pitchFamily="34" charset="-122"/>
                <a:ea typeface="微软雅黑" panose="020B0503020204020204" pitchFamily="34" charset="-122"/>
              </a:rPr>
              <a:t>m=1</a:t>
            </a:r>
            <a:r>
              <a:rPr lang="zh-CN" altLang="en-US">
                <a:solidFill>
                  <a:srgbClr val="000099"/>
                </a:solidFill>
                <a:latin typeface="微软雅黑" panose="020B0503020204020204" pitchFamily="34" charset="-122"/>
                <a:ea typeface="微软雅黑" panose="020B0503020204020204" pitchFamily="34" charset="-122"/>
              </a:rPr>
              <a:t>，在权值分布为</a:t>
            </a:r>
            <a:r>
              <a:rPr lang="en-US" altLang="zh-CN" b="1">
                <a:solidFill>
                  <a:srgbClr val="000099"/>
                </a:solidFill>
                <a:latin typeface="微软雅黑" panose="020B0503020204020204" pitchFamily="34" charset="-122"/>
                <a:ea typeface="微软雅黑" panose="020B0503020204020204" pitchFamily="34" charset="-122"/>
              </a:rPr>
              <a:t>D</a:t>
            </a:r>
            <a:r>
              <a:rPr lang="en-US" altLang="zh-CN" b="1" baseline="-25000">
                <a:solidFill>
                  <a:srgbClr val="000099"/>
                </a:solidFill>
                <a:latin typeface="微软雅黑" panose="020B0503020204020204" pitchFamily="34" charset="-122"/>
                <a:ea typeface="微软雅黑" panose="020B0503020204020204" pitchFamily="34" charset="-122"/>
              </a:rPr>
              <a:t>1</a:t>
            </a:r>
            <a:r>
              <a:rPr lang="zh-CN" altLang="en-US">
                <a:solidFill>
                  <a:srgbClr val="000099"/>
                </a:solidFill>
                <a:latin typeface="微软雅黑" panose="020B0503020204020204" pitchFamily="34" charset="-122"/>
                <a:ea typeface="微软雅黑" panose="020B0503020204020204" pitchFamily="34" charset="-122"/>
              </a:rPr>
              <a:t>的训练数据集上，经过计算得：</a:t>
            </a:r>
            <a:endParaRPr lang="zh-CN" altLang="en-US">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a:solidFill>
                  <a:srgbClr val="000099"/>
                </a:solidFill>
                <a:latin typeface="微软雅黑" panose="020B0503020204020204" pitchFamily="34" charset="-122"/>
                <a:ea typeface="微软雅黑" panose="020B0503020204020204" pitchFamily="34" charset="-122"/>
              </a:rPr>
              <a:t>阈值</a:t>
            </a:r>
            <a:r>
              <a:rPr lang="en-US" altLang="zh-CN">
                <a:solidFill>
                  <a:srgbClr val="000099"/>
                </a:solidFill>
                <a:latin typeface="微软雅黑" panose="020B0503020204020204" pitchFamily="34" charset="-122"/>
                <a:ea typeface="微软雅黑" panose="020B0503020204020204" pitchFamily="34" charset="-122"/>
              </a:rPr>
              <a:t>v=2.5</a:t>
            </a:r>
            <a:r>
              <a:rPr lang="zh-CN" altLang="en-US">
                <a:solidFill>
                  <a:srgbClr val="000099"/>
                </a:solidFill>
                <a:latin typeface="微软雅黑" panose="020B0503020204020204" pitchFamily="34" charset="-122"/>
                <a:ea typeface="微软雅黑" panose="020B0503020204020204" pitchFamily="34" charset="-122"/>
              </a:rPr>
              <a:t>时，误差率为</a:t>
            </a:r>
            <a:r>
              <a:rPr lang="en-US" altLang="zh-CN">
                <a:solidFill>
                  <a:srgbClr val="000099"/>
                </a:solidFill>
                <a:latin typeface="微软雅黑" panose="020B0503020204020204" pitchFamily="34" charset="-122"/>
                <a:ea typeface="微软雅黑" panose="020B0503020204020204" pitchFamily="34" charset="-122"/>
              </a:rPr>
              <a:t>0.3</a:t>
            </a:r>
            <a:r>
              <a:rPr lang="zh-CN" altLang="en-US">
                <a:solidFill>
                  <a:srgbClr val="000099"/>
                </a:solidFill>
                <a:latin typeface="微软雅黑" panose="020B0503020204020204" pitchFamily="34" charset="-122"/>
                <a:ea typeface="微软雅黑" panose="020B0503020204020204" pitchFamily="34" charset="-122"/>
              </a:rPr>
              <a:t>；</a:t>
            </a:r>
            <a:r>
              <a:rPr lang="en-US" altLang="zh-CN">
                <a:solidFill>
                  <a:srgbClr val="000099"/>
                </a:solidFill>
                <a:latin typeface="微软雅黑" panose="020B0503020204020204" pitchFamily="34" charset="-122"/>
                <a:ea typeface="微软雅黑" panose="020B0503020204020204" pitchFamily="34" charset="-122"/>
              </a:rPr>
              <a:t>v=5.5</a:t>
            </a:r>
            <a:r>
              <a:rPr lang="zh-CN" altLang="en-US">
                <a:solidFill>
                  <a:srgbClr val="000099"/>
                </a:solidFill>
                <a:latin typeface="微软雅黑" panose="020B0503020204020204" pitchFamily="34" charset="-122"/>
                <a:ea typeface="微软雅黑" panose="020B0503020204020204" pitchFamily="34" charset="-122"/>
              </a:rPr>
              <a:t>时，误差率为</a:t>
            </a:r>
            <a:r>
              <a:rPr lang="en-US" altLang="zh-CN">
                <a:solidFill>
                  <a:srgbClr val="000099"/>
                </a:solidFill>
                <a:latin typeface="微软雅黑" panose="020B0503020204020204" pitchFamily="34" charset="-122"/>
                <a:ea typeface="微软雅黑" panose="020B0503020204020204" pitchFamily="34" charset="-122"/>
              </a:rPr>
              <a:t>0.4</a:t>
            </a:r>
            <a:r>
              <a:rPr lang="zh-CN" altLang="en-US">
                <a:solidFill>
                  <a:srgbClr val="000099"/>
                </a:solidFill>
                <a:latin typeface="微软雅黑" panose="020B0503020204020204" pitchFamily="34" charset="-122"/>
                <a:ea typeface="微软雅黑" panose="020B0503020204020204" pitchFamily="34" charset="-122"/>
              </a:rPr>
              <a:t>；</a:t>
            </a:r>
            <a:r>
              <a:rPr lang="en-US" altLang="zh-CN">
                <a:solidFill>
                  <a:srgbClr val="000099"/>
                </a:solidFill>
                <a:latin typeface="微软雅黑" panose="020B0503020204020204" pitchFamily="34" charset="-122"/>
                <a:ea typeface="微软雅黑" panose="020B0503020204020204" pitchFamily="34" charset="-122"/>
              </a:rPr>
              <a:t>v=8.5</a:t>
            </a:r>
            <a:r>
              <a:rPr lang="zh-CN" altLang="en-US">
                <a:solidFill>
                  <a:srgbClr val="000099"/>
                </a:solidFill>
                <a:latin typeface="微软雅黑" panose="020B0503020204020204" pitchFamily="34" charset="-122"/>
                <a:ea typeface="微软雅黑" panose="020B0503020204020204" pitchFamily="34" charset="-122"/>
              </a:rPr>
              <a:t>时为</a:t>
            </a:r>
            <a:r>
              <a:rPr lang="en-US" altLang="zh-CN">
                <a:solidFill>
                  <a:srgbClr val="000099"/>
                </a:solidFill>
                <a:latin typeface="微软雅黑" panose="020B0503020204020204" pitchFamily="34" charset="-122"/>
                <a:ea typeface="微软雅黑" panose="020B0503020204020204" pitchFamily="34" charset="-122"/>
              </a:rPr>
              <a:t>0.3</a:t>
            </a:r>
            <a:r>
              <a:rPr lang="zh-CN" altLang="en-US">
                <a:solidFill>
                  <a:srgbClr val="000099"/>
                </a:solidFill>
                <a:latin typeface="微软雅黑" panose="020B0503020204020204" pitchFamily="34" charset="-122"/>
                <a:ea typeface="微软雅黑" panose="020B0503020204020204" pitchFamily="34" charset="-122"/>
              </a:rPr>
              <a:t>。</a:t>
            </a:r>
            <a:endParaRPr lang="zh-CN" altLang="en-US">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a:solidFill>
                  <a:srgbClr val="000099"/>
                </a:solidFill>
                <a:latin typeface="微软雅黑" panose="020B0503020204020204" pitchFamily="34" charset="-122"/>
                <a:ea typeface="微软雅黑" panose="020B0503020204020204" pitchFamily="34" charset="-122"/>
              </a:rPr>
              <a:t>建立第一个基本分类器：</a:t>
            </a:r>
            <a:endParaRPr lang="zh-CN" altLang="en-US">
              <a:solidFill>
                <a:srgbClr val="000099"/>
              </a:solidFill>
              <a:latin typeface="微软雅黑" panose="020B0503020204020204" pitchFamily="34" charset="-122"/>
              <a:ea typeface="微软雅黑" panose="020B0503020204020204" pitchFamily="34" charset="-122"/>
            </a:endParaRPr>
          </a:p>
        </p:txBody>
      </p:sp>
      <p:graphicFrame>
        <p:nvGraphicFramePr>
          <p:cNvPr id="53251" name="对象 5">
            <a:hlinkClick r:id="" action="ppaction://ole?verb="/>
          </p:cNvPr>
          <p:cNvGraphicFramePr>
            <a:graphicFrameLocks noChangeAspect="1"/>
          </p:cNvGraphicFramePr>
          <p:nvPr/>
        </p:nvGraphicFramePr>
        <p:xfrm>
          <a:off x="3203575" y="3575050"/>
          <a:ext cx="2227263" cy="827088"/>
        </p:xfrm>
        <a:graphic>
          <a:graphicData uri="http://schemas.openxmlformats.org/presentationml/2006/ole">
            <mc:AlternateContent xmlns:mc="http://schemas.openxmlformats.org/markup-compatibility/2006">
              <mc:Choice xmlns:v="urn:schemas-microsoft-com:vml" Requires="v">
                <p:oleObj spid="_x0000_s3093" name="" r:id="rId1" imgW="1231265" imgH="457200" progId="Equation.KSEE3">
                  <p:embed/>
                </p:oleObj>
              </mc:Choice>
              <mc:Fallback>
                <p:oleObj name="" r:id="rId1" imgW="1231265" imgH="457200" progId="Equation.KSEE3">
                  <p:embed/>
                  <p:pic>
                    <p:nvPicPr>
                      <p:cNvPr id="0" name="图片 3092"/>
                      <p:cNvPicPr/>
                      <p:nvPr/>
                    </p:nvPicPr>
                    <p:blipFill>
                      <a:blip r:embed="rId2"/>
                      <a:stretch>
                        <a:fillRect/>
                      </a:stretch>
                    </p:blipFill>
                    <p:spPr>
                      <a:xfrm>
                        <a:off x="3203575" y="3575050"/>
                        <a:ext cx="2227263" cy="827088"/>
                      </a:xfrm>
                      <a:prstGeom prst="rect">
                        <a:avLst/>
                      </a:prstGeom>
                      <a:noFill/>
                      <a:ln w="38100">
                        <a:noFill/>
                        <a:miter/>
                      </a:ln>
                    </p:spPr>
                  </p:pic>
                </p:oleObj>
              </mc:Fallback>
            </mc:AlternateContent>
          </a:graphicData>
        </a:graphic>
      </p:graphicFrame>
      <p:sp>
        <p:nvSpPr>
          <p:cNvPr id="53252" name="文本框 3"/>
          <p:cNvSpPr txBox="1"/>
          <p:nvPr/>
        </p:nvSpPr>
        <p:spPr>
          <a:xfrm>
            <a:off x="430213" y="4322763"/>
            <a:ext cx="7600950" cy="2400300"/>
          </a:xfrm>
          <a:prstGeom prst="rect">
            <a:avLst/>
          </a:prstGeom>
          <a:noFill/>
          <a:ln w="9525">
            <a:noFill/>
          </a:ln>
        </p:spPr>
        <p:txBody>
          <a:bodyPr wrap="square" anchor="t" anchorCtr="0">
            <a:spAutoFit/>
          </a:bodyPr>
          <a:p>
            <a:pPr>
              <a:lnSpc>
                <a:spcPct val="150000"/>
              </a:lnSpc>
            </a:pPr>
            <a:r>
              <a:rPr lang="zh-CN" altLang="en-US" sz="2000" b="1">
                <a:solidFill>
                  <a:srgbClr val="000099"/>
                </a:solidFill>
                <a:latin typeface="微软雅黑" panose="020B0503020204020204" pitchFamily="34" charset="-122"/>
                <a:ea typeface="微软雅黑" panose="020B0503020204020204" pitchFamily="34" charset="-122"/>
              </a:rPr>
              <a:t>则得到</a:t>
            </a:r>
            <a:r>
              <a:rPr lang="en-US" altLang="zh-CN" sz="2000" b="1">
                <a:solidFill>
                  <a:srgbClr val="000099"/>
                </a:solidFill>
                <a:latin typeface="微软雅黑" panose="020B0503020204020204" pitchFamily="34" charset="-122"/>
                <a:ea typeface="微软雅黑" panose="020B0503020204020204" pitchFamily="34" charset="-122"/>
              </a:rPr>
              <a:t>G</a:t>
            </a:r>
            <a:r>
              <a:rPr lang="en-US" altLang="zh-CN" sz="2000" b="1" baseline="-25000">
                <a:solidFill>
                  <a:srgbClr val="000099"/>
                </a:solidFill>
                <a:latin typeface="微软雅黑" panose="020B0503020204020204" pitchFamily="34" charset="-122"/>
                <a:ea typeface="微软雅黑" panose="020B0503020204020204" pitchFamily="34" charset="-122"/>
              </a:rPr>
              <a:t>1</a:t>
            </a:r>
            <a:r>
              <a:rPr lang="zh-CN" altLang="en-US" sz="2000" b="1">
                <a:solidFill>
                  <a:srgbClr val="000099"/>
                </a:solidFill>
                <a:latin typeface="微软雅黑" panose="020B0503020204020204" pitchFamily="34" charset="-122"/>
                <a:ea typeface="微软雅黑" panose="020B0503020204020204" pitchFamily="34" charset="-122"/>
              </a:rPr>
              <a:t>（</a:t>
            </a:r>
            <a:r>
              <a:rPr lang="en-US" altLang="zh-CN" sz="2000" b="1">
                <a:solidFill>
                  <a:srgbClr val="000099"/>
                </a:solidFill>
                <a:latin typeface="微软雅黑" panose="020B0503020204020204" pitchFamily="34" charset="-122"/>
                <a:ea typeface="微软雅黑" panose="020B0503020204020204" pitchFamily="34" charset="-122"/>
              </a:rPr>
              <a:t>x</a:t>
            </a:r>
            <a:r>
              <a:rPr lang="zh-CN" altLang="en-US" sz="2000" b="1">
                <a:solidFill>
                  <a:srgbClr val="000099"/>
                </a:solidFill>
                <a:latin typeface="微软雅黑" panose="020B0503020204020204" pitchFamily="34" charset="-122"/>
                <a:ea typeface="微软雅黑" panose="020B0503020204020204" pitchFamily="34" charset="-122"/>
              </a:rPr>
              <a:t>）在训练集上的误差率：</a:t>
            </a:r>
            <a:endParaRPr lang="zh-CN" altLang="en-US" sz="2000" b="1">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000" b="1">
                <a:solidFill>
                  <a:srgbClr val="000099"/>
                </a:solidFill>
                <a:latin typeface="微软雅黑" panose="020B0503020204020204" pitchFamily="34" charset="-122"/>
                <a:ea typeface="微软雅黑" panose="020B0503020204020204" pitchFamily="34" charset="-122"/>
              </a:rPr>
              <a:t>计算该误差率的权重系数：</a:t>
            </a:r>
            <a:endParaRPr lang="zh-CN" altLang="en-US" sz="2000" b="1">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000">
                <a:solidFill>
                  <a:srgbClr val="000099"/>
                </a:solidFill>
                <a:latin typeface="微软雅黑" panose="020B0503020204020204" pitchFamily="34" charset="-122"/>
                <a:ea typeface="微软雅黑" panose="020B0503020204020204" pitchFamily="34" charset="-122"/>
              </a:rPr>
              <a:t>更新训练数据的权值分布。该轮迭代后得到各个数据新的权值分布</a:t>
            </a:r>
            <a:r>
              <a:rPr lang="en-US" altLang="zh-CN" sz="2000" b="1">
                <a:solidFill>
                  <a:srgbClr val="000099"/>
                </a:solidFill>
                <a:latin typeface="微软雅黑" panose="020B0503020204020204" pitchFamily="34" charset="-122"/>
                <a:ea typeface="微软雅黑" panose="020B0503020204020204" pitchFamily="34" charset="-122"/>
              </a:rPr>
              <a:t>D</a:t>
            </a:r>
            <a:r>
              <a:rPr lang="en-US" altLang="zh-CN" sz="2000" b="1" baseline="-25000">
                <a:solidFill>
                  <a:srgbClr val="000099"/>
                </a:solidFill>
                <a:latin typeface="微软雅黑" panose="020B0503020204020204" pitchFamily="34" charset="-122"/>
                <a:ea typeface="微软雅黑" panose="020B0503020204020204" pitchFamily="34" charset="-122"/>
              </a:rPr>
              <a:t>2</a:t>
            </a:r>
            <a:r>
              <a:rPr lang="en-US" altLang="zh-CN" sz="2000" b="1">
                <a:solidFill>
                  <a:srgbClr val="000099"/>
                </a:solidFill>
                <a:latin typeface="微软雅黑" panose="020B0503020204020204" pitchFamily="34" charset="-122"/>
                <a:ea typeface="微软雅黑" panose="020B0503020204020204" pitchFamily="34" charset="-122"/>
              </a:rPr>
              <a:t> </a:t>
            </a:r>
            <a:r>
              <a:rPr lang="en-US" altLang="zh-CN" sz="2000">
                <a:solidFill>
                  <a:srgbClr val="000099"/>
                </a:solidFill>
                <a:latin typeface="微软雅黑" panose="020B0503020204020204" pitchFamily="34" charset="-122"/>
                <a:ea typeface="微软雅黑" panose="020B0503020204020204" pitchFamily="34" charset="-122"/>
              </a:rPr>
              <a:t>=</a:t>
            </a:r>
            <a:r>
              <a:rPr lang="zh-CN" altLang="en-US" sz="2000">
                <a:solidFill>
                  <a:srgbClr val="000099"/>
                </a:solidFill>
                <a:latin typeface="微软雅黑" panose="020B0503020204020204" pitchFamily="34" charset="-122"/>
                <a:ea typeface="微软雅黑" panose="020B0503020204020204" pitchFamily="34" charset="-122"/>
              </a:rPr>
              <a:t>（</a:t>
            </a:r>
            <a:r>
              <a:rPr lang="en-US" altLang="zh-CN" sz="2000">
                <a:solidFill>
                  <a:srgbClr val="000099"/>
                </a:solidFill>
                <a:latin typeface="微软雅黑" panose="020B0503020204020204" pitchFamily="34" charset="-122"/>
                <a:ea typeface="微软雅黑" panose="020B0503020204020204" pitchFamily="34" charset="-122"/>
              </a:rPr>
              <a:t>0.0715</a:t>
            </a:r>
            <a:r>
              <a:rPr lang="zh-CN" altLang="en-US" sz="2000">
                <a:solidFill>
                  <a:srgbClr val="000099"/>
                </a:solidFill>
                <a:latin typeface="微软雅黑" panose="020B0503020204020204" pitchFamily="34" charset="-122"/>
                <a:ea typeface="微软雅黑" panose="020B0503020204020204" pitchFamily="34" charset="-122"/>
              </a:rPr>
              <a:t>，</a:t>
            </a:r>
            <a:r>
              <a:rPr lang="en-US" altLang="zh-CN" sz="2000">
                <a:solidFill>
                  <a:srgbClr val="000099"/>
                </a:solidFill>
                <a:latin typeface="微软雅黑" panose="020B0503020204020204" pitchFamily="34" charset="-122"/>
                <a:ea typeface="微软雅黑" panose="020B0503020204020204" pitchFamily="34" charset="-122"/>
              </a:rPr>
              <a:t>0.0715</a:t>
            </a:r>
            <a:r>
              <a:rPr lang="zh-CN" altLang="en-US" sz="2000">
                <a:solidFill>
                  <a:srgbClr val="000099"/>
                </a:solidFill>
                <a:latin typeface="微软雅黑" panose="020B0503020204020204" pitchFamily="34" charset="-122"/>
                <a:ea typeface="微软雅黑" panose="020B0503020204020204" pitchFamily="34" charset="-122"/>
              </a:rPr>
              <a:t>，</a:t>
            </a:r>
            <a:r>
              <a:rPr lang="en-US" altLang="zh-CN" sz="2000">
                <a:solidFill>
                  <a:srgbClr val="000099"/>
                </a:solidFill>
                <a:latin typeface="微软雅黑" panose="020B0503020204020204" pitchFamily="34" charset="-122"/>
                <a:ea typeface="微软雅黑" panose="020B0503020204020204" pitchFamily="34" charset="-122"/>
              </a:rPr>
              <a:t>0.0715</a:t>
            </a:r>
            <a:r>
              <a:rPr lang="zh-CN" altLang="en-US" sz="2000">
                <a:solidFill>
                  <a:srgbClr val="000099"/>
                </a:solidFill>
                <a:latin typeface="微软雅黑" panose="020B0503020204020204" pitchFamily="34" charset="-122"/>
                <a:ea typeface="微软雅黑" panose="020B0503020204020204" pitchFamily="34" charset="-122"/>
              </a:rPr>
              <a:t>，</a:t>
            </a:r>
            <a:r>
              <a:rPr lang="en-US" altLang="zh-CN" sz="2000">
                <a:solidFill>
                  <a:srgbClr val="000099"/>
                </a:solidFill>
                <a:latin typeface="微软雅黑" panose="020B0503020204020204" pitchFamily="34" charset="-122"/>
                <a:ea typeface="微软雅黑" panose="020B0503020204020204" pitchFamily="34" charset="-122"/>
              </a:rPr>
              <a:t>0.0715</a:t>
            </a:r>
            <a:r>
              <a:rPr lang="zh-CN" altLang="en-US" sz="2000">
                <a:solidFill>
                  <a:srgbClr val="000099"/>
                </a:solidFill>
                <a:latin typeface="微软雅黑" panose="020B0503020204020204" pitchFamily="34" charset="-122"/>
                <a:ea typeface="微软雅黑" panose="020B0503020204020204" pitchFamily="34" charset="-122"/>
              </a:rPr>
              <a:t>，</a:t>
            </a:r>
            <a:r>
              <a:rPr lang="en-US" altLang="zh-CN" sz="2000">
                <a:solidFill>
                  <a:srgbClr val="000099"/>
                </a:solidFill>
                <a:latin typeface="微软雅黑" panose="020B0503020204020204" pitchFamily="34" charset="-122"/>
                <a:ea typeface="微软雅黑" panose="020B0503020204020204" pitchFamily="34" charset="-122"/>
              </a:rPr>
              <a:t>0.0715</a:t>
            </a:r>
            <a:r>
              <a:rPr lang="zh-CN" altLang="en-US" sz="2000">
                <a:solidFill>
                  <a:srgbClr val="000099"/>
                </a:solidFill>
                <a:latin typeface="微软雅黑" panose="020B0503020204020204" pitchFamily="34" charset="-122"/>
                <a:ea typeface="微软雅黑" panose="020B0503020204020204" pitchFamily="34" charset="-122"/>
              </a:rPr>
              <a:t>，</a:t>
            </a:r>
            <a:r>
              <a:rPr lang="en-US" altLang="zh-CN" sz="2000">
                <a:solidFill>
                  <a:srgbClr val="000099"/>
                </a:solidFill>
                <a:latin typeface="微软雅黑" panose="020B0503020204020204" pitchFamily="34" charset="-122"/>
                <a:ea typeface="微软雅黑" panose="020B0503020204020204" pitchFamily="34" charset="-122"/>
              </a:rPr>
              <a:t>0.0715</a:t>
            </a:r>
            <a:r>
              <a:rPr lang="zh-CN" altLang="en-US" sz="2000">
                <a:solidFill>
                  <a:srgbClr val="000099"/>
                </a:solidFill>
                <a:latin typeface="微软雅黑" panose="020B0503020204020204" pitchFamily="34" charset="-122"/>
                <a:ea typeface="微软雅黑" panose="020B0503020204020204" pitchFamily="34" charset="-122"/>
              </a:rPr>
              <a:t>，</a:t>
            </a:r>
            <a:r>
              <a:rPr lang="en-US" altLang="zh-CN" sz="2000">
                <a:solidFill>
                  <a:srgbClr val="000099"/>
                </a:solidFill>
                <a:latin typeface="微软雅黑" panose="020B0503020204020204" pitchFamily="34" charset="-122"/>
                <a:ea typeface="微软雅黑" panose="020B0503020204020204" pitchFamily="34" charset="-122"/>
              </a:rPr>
              <a:t>0.1666</a:t>
            </a:r>
            <a:r>
              <a:rPr lang="zh-CN" altLang="en-US" sz="2000">
                <a:solidFill>
                  <a:srgbClr val="000099"/>
                </a:solidFill>
                <a:latin typeface="微软雅黑" panose="020B0503020204020204" pitchFamily="34" charset="-122"/>
                <a:ea typeface="微软雅黑" panose="020B0503020204020204" pitchFamily="34" charset="-122"/>
              </a:rPr>
              <a:t>，</a:t>
            </a:r>
            <a:r>
              <a:rPr lang="en-US" altLang="zh-CN" sz="2000">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0.1666</a:t>
            </a:r>
            <a:r>
              <a:rPr lang="zh-CN" altLang="en-US" sz="2000">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a:t>
            </a:r>
            <a:r>
              <a:rPr lang="en-US" altLang="zh-CN" sz="2000">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0.1666</a:t>
            </a:r>
            <a:r>
              <a:rPr lang="zh-CN" altLang="en-US" sz="2000">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a:t>
            </a:r>
            <a:r>
              <a:rPr lang="en-US" altLang="zh-CN" sz="2000">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0.0715</a:t>
            </a:r>
            <a:r>
              <a:rPr lang="zh-CN" altLang="en-US" sz="2000">
                <a:solidFill>
                  <a:srgbClr val="000099"/>
                </a:solidFill>
                <a:latin typeface="微软雅黑" panose="020B0503020204020204" pitchFamily="34" charset="-122"/>
                <a:ea typeface="微软雅黑" panose="020B0503020204020204" pitchFamily="34" charset="-122"/>
              </a:rPr>
              <a:t>）</a:t>
            </a:r>
            <a:endParaRPr lang="zh-CN" altLang="en-US" sz="2000">
              <a:solidFill>
                <a:srgbClr val="000099"/>
              </a:solidFill>
              <a:latin typeface="微软雅黑" panose="020B0503020204020204" pitchFamily="34" charset="-122"/>
              <a:ea typeface="微软雅黑" panose="020B0503020204020204" pitchFamily="34" charset="-122"/>
            </a:endParaRPr>
          </a:p>
        </p:txBody>
      </p:sp>
      <p:graphicFrame>
        <p:nvGraphicFramePr>
          <p:cNvPr id="53253" name="对象 4">
            <a:hlinkClick r:id="" action="ppaction://ole?verb="/>
          </p:cNvPr>
          <p:cNvGraphicFramePr>
            <a:graphicFrameLocks noChangeAspect="1"/>
          </p:cNvGraphicFramePr>
          <p:nvPr/>
        </p:nvGraphicFramePr>
        <p:xfrm>
          <a:off x="4729163" y="4468813"/>
          <a:ext cx="3687762" cy="425450"/>
        </p:xfrm>
        <a:graphic>
          <a:graphicData uri="http://schemas.openxmlformats.org/presentationml/2006/ole">
            <mc:AlternateContent xmlns:mc="http://schemas.openxmlformats.org/markup-compatibility/2006">
              <mc:Choice xmlns:v="urn:schemas-microsoft-com:vml" Requires="v">
                <p:oleObj spid="_x0000_s3094" name="" r:id="rId3" imgW="1981200" imgH="228600" progId="Equation.KSEE3">
                  <p:embed/>
                </p:oleObj>
              </mc:Choice>
              <mc:Fallback>
                <p:oleObj name="" r:id="rId3" imgW="1981200" imgH="228600" progId="Equation.KSEE3">
                  <p:embed/>
                  <p:pic>
                    <p:nvPicPr>
                      <p:cNvPr id="0" name="图片 3093"/>
                      <p:cNvPicPr/>
                      <p:nvPr/>
                    </p:nvPicPr>
                    <p:blipFill>
                      <a:blip r:embed="rId4"/>
                      <a:stretch>
                        <a:fillRect/>
                      </a:stretch>
                    </p:blipFill>
                    <p:spPr>
                      <a:xfrm>
                        <a:off x="4729163" y="4468813"/>
                        <a:ext cx="3687762" cy="425450"/>
                      </a:xfrm>
                      <a:prstGeom prst="rect">
                        <a:avLst/>
                      </a:prstGeom>
                      <a:noFill/>
                      <a:ln w="38100">
                        <a:noFill/>
                        <a:miter/>
                      </a:ln>
                    </p:spPr>
                  </p:pic>
                </p:oleObj>
              </mc:Fallback>
            </mc:AlternateContent>
          </a:graphicData>
        </a:graphic>
      </p:graphicFrame>
      <p:graphicFrame>
        <p:nvGraphicFramePr>
          <p:cNvPr id="53254" name="对象 5">
            <a:hlinkClick r:id="" action="ppaction://ole?verb="/>
          </p:cNvPr>
          <p:cNvGraphicFramePr>
            <a:graphicFrameLocks noChangeAspect="1"/>
          </p:cNvGraphicFramePr>
          <p:nvPr/>
        </p:nvGraphicFramePr>
        <p:xfrm>
          <a:off x="3533775" y="4799013"/>
          <a:ext cx="2641600" cy="730250"/>
        </p:xfrm>
        <a:graphic>
          <a:graphicData uri="http://schemas.openxmlformats.org/presentationml/2006/ole">
            <mc:AlternateContent xmlns:mc="http://schemas.openxmlformats.org/markup-compatibility/2006">
              <mc:Choice xmlns:v="urn:schemas-microsoft-com:vml" Requires="v">
                <p:oleObj spid="_x0000_s3083" name="" r:id="rId5" imgW="1562100" imgH="431800" progId="Equation.KSEE3">
                  <p:embed/>
                </p:oleObj>
              </mc:Choice>
              <mc:Fallback>
                <p:oleObj name="" r:id="rId5" imgW="1562100" imgH="431800" progId="Equation.KSEE3">
                  <p:embed/>
                  <p:pic>
                    <p:nvPicPr>
                      <p:cNvPr id="0" name="图片 3082"/>
                      <p:cNvPicPr/>
                      <p:nvPr/>
                    </p:nvPicPr>
                    <p:blipFill>
                      <a:blip r:embed="rId6"/>
                      <a:stretch>
                        <a:fillRect/>
                      </a:stretch>
                    </p:blipFill>
                    <p:spPr>
                      <a:xfrm>
                        <a:off x="3533775" y="4799013"/>
                        <a:ext cx="2641600" cy="730250"/>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框 1"/>
          <p:cNvSpPr txBox="1"/>
          <p:nvPr/>
        </p:nvSpPr>
        <p:spPr>
          <a:xfrm>
            <a:off x="493713" y="779463"/>
            <a:ext cx="7823200" cy="2168525"/>
          </a:xfrm>
          <a:prstGeom prst="rect">
            <a:avLst/>
          </a:prstGeom>
          <a:noFill/>
          <a:ln w="9525">
            <a:noFill/>
          </a:ln>
        </p:spPr>
        <p:txBody>
          <a:bodyPr wrap="square" anchor="t" anchorCtr="0">
            <a:spAutoFit/>
          </a:bodyPr>
          <a:p>
            <a:pPr>
              <a:lnSpc>
                <a:spcPct val="150000"/>
              </a:lnSpc>
            </a:pPr>
            <a:r>
              <a:rPr lang="zh-CN" altLang="en-US">
                <a:solidFill>
                  <a:srgbClr val="000099"/>
                </a:solidFill>
                <a:latin typeface="微软雅黑" panose="020B0503020204020204" pitchFamily="34" charset="-122"/>
                <a:ea typeface="微软雅黑" panose="020B0503020204020204" pitchFamily="34" charset="-122"/>
              </a:rPr>
              <a:t>分类函数  </a:t>
            </a:r>
            <a:r>
              <a:rPr lang="en-US" altLang="zh-CN" i="1">
                <a:solidFill>
                  <a:srgbClr val="000099"/>
                </a:solidFill>
                <a:latin typeface="Times New Roman" panose="02020603050405020304" charset="0"/>
                <a:ea typeface="微软雅黑" panose="020B0503020204020204" pitchFamily="34" charset="-122"/>
              </a:rPr>
              <a:t>f</a:t>
            </a:r>
            <a:r>
              <a:rPr lang="en-US" altLang="zh-CN" i="1" baseline="-25000">
                <a:solidFill>
                  <a:srgbClr val="000099"/>
                </a:solidFill>
                <a:latin typeface="Times New Roman" panose="02020603050405020304" charset="0"/>
                <a:ea typeface="微软雅黑" panose="020B0503020204020204" pitchFamily="34" charset="-122"/>
              </a:rPr>
              <a:t>1</a:t>
            </a:r>
            <a:r>
              <a:rPr lang="en-US" altLang="zh-CN">
                <a:solidFill>
                  <a:srgbClr val="000099"/>
                </a:solidFill>
                <a:latin typeface="Times New Roman" panose="02020603050405020304" charset="0"/>
                <a:ea typeface="微软雅黑" panose="020B0503020204020204" pitchFamily="34" charset="-122"/>
              </a:rPr>
              <a:t>(</a:t>
            </a:r>
            <a:r>
              <a:rPr lang="en-US" altLang="zh-CN" i="1">
                <a:solidFill>
                  <a:srgbClr val="000099"/>
                </a:solidFill>
                <a:latin typeface="Times New Roman" panose="02020603050405020304" charset="0"/>
                <a:ea typeface="微软雅黑" panose="020B0503020204020204" pitchFamily="34" charset="-122"/>
              </a:rPr>
              <a:t>x</a:t>
            </a:r>
            <a:r>
              <a:rPr lang="en-US" altLang="zh-CN">
                <a:solidFill>
                  <a:srgbClr val="000099"/>
                </a:solidFill>
                <a:latin typeface="Times New Roman" panose="02020603050405020304" charset="0"/>
                <a:ea typeface="微软雅黑" panose="020B0503020204020204" pitchFamily="34" charset="-122"/>
              </a:rPr>
              <a:t>)</a:t>
            </a:r>
            <a:r>
              <a:rPr lang="en-US" altLang="zh-CN" i="1">
                <a:solidFill>
                  <a:srgbClr val="000099"/>
                </a:solidFill>
                <a:latin typeface="Times New Roman" panose="02020603050405020304" charset="0"/>
                <a:ea typeface="微软雅黑" panose="020B0503020204020204" pitchFamily="34" charset="-122"/>
              </a:rPr>
              <a:t>=α</a:t>
            </a:r>
            <a:r>
              <a:rPr lang="en-US" altLang="zh-CN" baseline="-25000">
                <a:solidFill>
                  <a:srgbClr val="000099"/>
                </a:solidFill>
                <a:latin typeface="Times New Roman" panose="02020603050405020304" charset="0"/>
                <a:ea typeface="微软雅黑" panose="020B0503020204020204" pitchFamily="34" charset="-122"/>
              </a:rPr>
              <a:t>1</a:t>
            </a:r>
            <a:r>
              <a:rPr lang="en-US" altLang="zh-CN">
                <a:solidFill>
                  <a:srgbClr val="000099"/>
                </a:solidFill>
                <a:latin typeface="Times New Roman" panose="02020603050405020304" charset="0"/>
                <a:ea typeface="微软雅黑" panose="020B0503020204020204" pitchFamily="34" charset="-122"/>
              </a:rPr>
              <a:t>×</a:t>
            </a:r>
            <a:r>
              <a:rPr lang="en-US" altLang="zh-CN" i="1">
                <a:solidFill>
                  <a:srgbClr val="000099"/>
                </a:solidFill>
                <a:latin typeface="Times New Roman" panose="02020603050405020304" charset="0"/>
                <a:ea typeface="微软雅黑" panose="020B0503020204020204" pitchFamily="34" charset="-122"/>
              </a:rPr>
              <a:t>G</a:t>
            </a:r>
            <a:r>
              <a:rPr lang="en-US" altLang="zh-CN" baseline="-25000">
                <a:solidFill>
                  <a:srgbClr val="000099"/>
                </a:solidFill>
                <a:latin typeface="Times New Roman" panose="02020603050405020304" charset="0"/>
                <a:ea typeface="微软雅黑" panose="020B0503020204020204" pitchFamily="34" charset="-122"/>
              </a:rPr>
              <a:t>1</a:t>
            </a:r>
            <a:r>
              <a:rPr lang="en-US" altLang="zh-CN">
                <a:solidFill>
                  <a:srgbClr val="000099"/>
                </a:solidFill>
                <a:latin typeface="Times New Roman" panose="02020603050405020304" charset="0"/>
                <a:ea typeface="微软雅黑" panose="020B0503020204020204" pitchFamily="34" charset="-122"/>
              </a:rPr>
              <a:t>(</a:t>
            </a:r>
            <a:r>
              <a:rPr lang="en-US" altLang="zh-CN" i="1">
                <a:solidFill>
                  <a:srgbClr val="000099"/>
                </a:solidFill>
                <a:latin typeface="Times New Roman" panose="02020603050405020304" charset="0"/>
                <a:ea typeface="微软雅黑" panose="020B0503020204020204" pitchFamily="34" charset="-122"/>
              </a:rPr>
              <a:t>x</a:t>
            </a:r>
            <a:r>
              <a:rPr lang="en-US" altLang="zh-CN">
                <a:solidFill>
                  <a:srgbClr val="000099"/>
                </a:solidFill>
                <a:latin typeface="Times New Roman" panose="02020603050405020304" charset="0"/>
                <a:ea typeface="微软雅黑" panose="020B0503020204020204" pitchFamily="34" charset="-122"/>
              </a:rPr>
              <a:t>)</a:t>
            </a:r>
            <a:r>
              <a:rPr lang="en-US" altLang="zh-CN" i="1">
                <a:solidFill>
                  <a:srgbClr val="000099"/>
                </a:solidFill>
                <a:latin typeface="Times New Roman" panose="02020603050405020304" charset="0"/>
                <a:ea typeface="微软雅黑" panose="020B0503020204020204" pitchFamily="34" charset="-122"/>
              </a:rPr>
              <a:t>=0.4236</a:t>
            </a:r>
            <a:r>
              <a:rPr lang="en-US" altLang="zh-CN">
                <a:solidFill>
                  <a:srgbClr val="000099"/>
                </a:solidFill>
                <a:latin typeface="Times New Roman" panose="02020603050405020304" charset="0"/>
                <a:ea typeface="微软雅黑" panose="020B0503020204020204" pitchFamily="34" charset="-122"/>
                <a:sym typeface="宋体" panose="02010600030101010101" pitchFamily="2" charset="-122"/>
              </a:rPr>
              <a:t>×</a:t>
            </a:r>
            <a:r>
              <a:rPr lang="en-US" altLang="zh-CN" i="1">
                <a:solidFill>
                  <a:srgbClr val="000099"/>
                </a:solidFill>
                <a:latin typeface="Times New Roman" panose="02020603050405020304" charset="0"/>
                <a:ea typeface="微软雅黑" panose="020B0503020204020204" pitchFamily="34" charset="-122"/>
              </a:rPr>
              <a:t>G</a:t>
            </a:r>
            <a:r>
              <a:rPr lang="en-US" altLang="zh-CN" baseline="-25000">
                <a:solidFill>
                  <a:srgbClr val="000099"/>
                </a:solidFill>
                <a:latin typeface="Times New Roman" panose="02020603050405020304" charset="0"/>
                <a:ea typeface="微软雅黑" panose="020B0503020204020204" pitchFamily="34" charset="-122"/>
              </a:rPr>
              <a:t>1</a:t>
            </a:r>
            <a:r>
              <a:rPr lang="en-US" altLang="zh-CN">
                <a:solidFill>
                  <a:srgbClr val="000099"/>
                </a:solidFill>
                <a:latin typeface="Times New Roman" panose="02020603050405020304" charset="0"/>
                <a:ea typeface="微软雅黑" panose="020B0503020204020204" pitchFamily="34" charset="-122"/>
              </a:rPr>
              <a:t>(</a:t>
            </a:r>
            <a:r>
              <a:rPr lang="en-US" altLang="zh-CN" i="1">
                <a:solidFill>
                  <a:srgbClr val="000099"/>
                </a:solidFill>
                <a:latin typeface="Times New Roman" panose="02020603050405020304" charset="0"/>
                <a:ea typeface="微软雅黑" panose="020B0503020204020204" pitchFamily="34" charset="-122"/>
              </a:rPr>
              <a:t>x</a:t>
            </a:r>
            <a:r>
              <a:rPr lang="en-US" altLang="zh-CN">
                <a:solidFill>
                  <a:srgbClr val="000099"/>
                </a:solidFill>
                <a:latin typeface="Times New Roman" panose="02020603050405020304" charset="0"/>
                <a:ea typeface="微软雅黑" panose="020B0503020204020204" pitchFamily="34" charset="-122"/>
              </a:rPr>
              <a:t>)</a:t>
            </a:r>
            <a:r>
              <a:rPr lang="zh-CN" altLang="en-US">
                <a:solidFill>
                  <a:srgbClr val="000099"/>
                </a:solidFill>
                <a:latin typeface="微软雅黑" panose="020B0503020204020204" pitchFamily="34" charset="-122"/>
                <a:ea typeface="微软雅黑" panose="020B0503020204020204" pitchFamily="34" charset="-122"/>
              </a:rPr>
              <a:t>：</a:t>
            </a:r>
            <a:endParaRPr lang="zh-CN" altLang="en-US">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b="1">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迭代过程</a:t>
            </a:r>
            <a:r>
              <a:rPr lang="en-US" altLang="zh-CN" b="1">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2</a:t>
            </a:r>
            <a:endParaRPr lang="en-US" altLang="zh-CN" b="1">
              <a:solidFill>
                <a:srgbClr val="000099"/>
              </a:solidFill>
              <a:latin typeface="微软雅黑" panose="020B0503020204020204" pitchFamily="34" charset="-122"/>
              <a:ea typeface="微软雅黑" panose="020B0503020204020204" pitchFamily="34" charset="-122"/>
              <a:sym typeface="PMingLiU" panose="02020500000000000000" pitchFamily="18" charset="-120"/>
            </a:endParaRPr>
          </a:p>
          <a:p>
            <a:pPr>
              <a:lnSpc>
                <a:spcPct val="150000"/>
              </a:lnSpc>
            </a:pP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当</a:t>
            </a:r>
            <a:r>
              <a:rPr lang="en-US" altLang="zh-CN">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m=2</a:t>
            </a: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，在权值分布为 </a:t>
            </a:r>
            <a:r>
              <a:rPr lang="en-US" altLang="zh-CN" b="1">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D</a:t>
            </a:r>
            <a:r>
              <a:rPr lang="en-US" altLang="en-US" b="1" baseline="-25000">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2</a:t>
            </a:r>
            <a:r>
              <a:rPr lang="en-US" altLang="en-US" b="1">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 </a:t>
            </a:r>
            <a:r>
              <a:rPr lang="en-US"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a:t>
            </a: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a:t>
            </a:r>
            <a:r>
              <a:rPr lang="en-US" altLang="zh-CN">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0.0715</a:t>
            </a: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a:t>
            </a:r>
            <a:r>
              <a:rPr lang="en-US" altLang="zh-CN">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0.0715</a:t>
            </a: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a:t>
            </a:r>
            <a:r>
              <a:rPr lang="en-US" altLang="zh-CN">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0.0715</a:t>
            </a: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a:t>
            </a:r>
            <a:r>
              <a:rPr lang="en-US" altLang="zh-CN">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0.0715</a:t>
            </a: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a:t>
            </a:r>
            <a:r>
              <a:rPr lang="en-US" altLang="zh-CN">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0.0715</a:t>
            </a: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a:t>
            </a:r>
            <a:r>
              <a:rPr lang="en-US" altLang="zh-CN">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0.0715</a:t>
            </a: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a:t>
            </a:r>
            <a:r>
              <a:rPr lang="en-US" altLang="zh-CN">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0.1666</a:t>
            </a: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a:t>
            </a:r>
            <a:r>
              <a:rPr lang="en-US" altLang="zh-CN">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0.1666</a:t>
            </a: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a:t>
            </a:r>
            <a:r>
              <a:rPr lang="en-US" altLang="zh-CN">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0.1666</a:t>
            </a: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a:t>
            </a:r>
            <a:r>
              <a:rPr lang="en-US" altLang="zh-CN">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0.0715</a:t>
            </a: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）的训练数据上，经过计算知阈值</a:t>
            </a:r>
            <a:r>
              <a:rPr lang="en-US" altLang="zh-CN">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v=8.5</a:t>
            </a:r>
            <a:r>
              <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rPr>
              <a:t>时误差率最低，则第二个基本分类器为：</a:t>
            </a:r>
            <a:endParaRPr lang="zh-CN" altLang="en-US">
              <a:solidFill>
                <a:srgbClr val="000099"/>
              </a:solidFill>
              <a:latin typeface="微软雅黑" panose="020B0503020204020204" pitchFamily="34" charset="-122"/>
              <a:ea typeface="微软雅黑" panose="020B0503020204020204" pitchFamily="34" charset="-122"/>
              <a:sym typeface="PMingLiU" panose="02020500000000000000" pitchFamily="18" charset="-120"/>
            </a:endParaRPr>
          </a:p>
        </p:txBody>
      </p:sp>
      <p:graphicFrame>
        <p:nvGraphicFramePr>
          <p:cNvPr id="54274" name="对象 2">
            <a:hlinkClick r:id="" action="ppaction://ole?verb="/>
          </p:cNvPr>
          <p:cNvGraphicFramePr>
            <a:graphicFrameLocks noChangeAspect="1"/>
          </p:cNvGraphicFramePr>
          <p:nvPr/>
        </p:nvGraphicFramePr>
        <p:xfrm>
          <a:off x="2732088" y="3049588"/>
          <a:ext cx="2024062" cy="758825"/>
        </p:xfrm>
        <a:graphic>
          <a:graphicData uri="http://schemas.openxmlformats.org/presentationml/2006/ole">
            <mc:AlternateContent xmlns:mc="http://schemas.openxmlformats.org/markup-compatibility/2006">
              <mc:Choice xmlns:v="urn:schemas-microsoft-com:vml" Requires="v">
                <p:oleObj spid="_x0000_s3095" name="" r:id="rId1" imgW="1219200" imgH="457200" progId="Equation.KSEE3">
                  <p:embed/>
                </p:oleObj>
              </mc:Choice>
              <mc:Fallback>
                <p:oleObj name="" r:id="rId1" imgW="1219200" imgH="457200" progId="Equation.KSEE3">
                  <p:embed/>
                  <p:pic>
                    <p:nvPicPr>
                      <p:cNvPr id="0" name="图片 3094"/>
                      <p:cNvPicPr/>
                      <p:nvPr/>
                    </p:nvPicPr>
                    <p:blipFill>
                      <a:blip r:embed="rId2"/>
                      <a:stretch>
                        <a:fillRect/>
                      </a:stretch>
                    </p:blipFill>
                    <p:spPr>
                      <a:xfrm>
                        <a:off x="2732088" y="3049588"/>
                        <a:ext cx="2024062" cy="758825"/>
                      </a:xfrm>
                      <a:prstGeom prst="rect">
                        <a:avLst/>
                      </a:prstGeom>
                      <a:noFill/>
                      <a:ln w="38100">
                        <a:noFill/>
                        <a:miter/>
                      </a:ln>
                    </p:spPr>
                  </p:pic>
                </p:oleObj>
              </mc:Fallback>
            </mc:AlternateContent>
          </a:graphicData>
        </a:graphic>
      </p:graphicFrame>
      <p:sp>
        <p:nvSpPr>
          <p:cNvPr id="4098" name="Rectangle 5"/>
          <p:cNvSpPr/>
          <p:nvPr/>
        </p:nvSpPr>
        <p:spPr>
          <a:xfrm>
            <a:off x="841375" y="-200025"/>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AdaBoost  举例</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4276" name="文本框 6"/>
          <p:cNvSpPr txBox="1"/>
          <p:nvPr/>
        </p:nvSpPr>
        <p:spPr>
          <a:xfrm>
            <a:off x="468313" y="3927475"/>
            <a:ext cx="8207375" cy="2860675"/>
          </a:xfrm>
          <a:prstGeom prst="rect">
            <a:avLst/>
          </a:prstGeom>
          <a:noFill/>
          <a:ln w="9525">
            <a:noFill/>
          </a:ln>
        </p:spPr>
        <p:txBody>
          <a:bodyPr wrap="square" anchor="t" anchorCtr="0">
            <a:spAutoFit/>
          </a:bodyPr>
          <a:p>
            <a:pPr>
              <a:lnSpc>
                <a:spcPct val="200000"/>
              </a:lnSpc>
            </a:pPr>
            <a:r>
              <a:rPr lang="zh-CN" altLang="en-US" b="1" dirty="0">
                <a:solidFill>
                  <a:srgbClr val="000099"/>
                </a:solidFill>
                <a:latin typeface="微软雅黑" panose="020B0503020204020204" pitchFamily="34" charset="-122"/>
                <a:ea typeface="微软雅黑" panose="020B0503020204020204" pitchFamily="34" charset="-122"/>
              </a:rPr>
              <a:t>则得到G</a:t>
            </a:r>
            <a:r>
              <a:rPr lang="zh-CN" altLang="en-US" b="1" baseline="-25000" dirty="0">
                <a:solidFill>
                  <a:srgbClr val="000099"/>
                </a:solidFill>
                <a:latin typeface="微软雅黑" panose="020B0503020204020204" pitchFamily="34" charset="-122"/>
                <a:ea typeface="微软雅黑" panose="020B0503020204020204" pitchFamily="34" charset="-122"/>
              </a:rPr>
              <a:t>2</a:t>
            </a:r>
            <a:r>
              <a:rPr lang="zh-CN" altLang="en-US" b="1" dirty="0">
                <a:solidFill>
                  <a:srgbClr val="000099"/>
                </a:solidFill>
                <a:latin typeface="微软雅黑" panose="020B0503020204020204" pitchFamily="34" charset="-122"/>
                <a:ea typeface="微软雅黑" panose="020B0503020204020204" pitchFamily="34" charset="-122"/>
              </a:rPr>
              <a:t>（x）在训练集上的误差率：</a:t>
            </a:r>
            <a:endParaRPr lang="zh-CN" altLang="en-US" b="1" dirty="0">
              <a:solidFill>
                <a:srgbClr val="000099"/>
              </a:solidFill>
              <a:latin typeface="微软雅黑" panose="020B0503020204020204" pitchFamily="34" charset="-122"/>
              <a:ea typeface="微软雅黑" panose="020B0503020204020204" pitchFamily="34" charset="-122"/>
            </a:endParaRPr>
          </a:p>
          <a:p>
            <a:pPr>
              <a:lnSpc>
                <a:spcPct val="200000"/>
              </a:lnSpc>
            </a:pPr>
            <a:r>
              <a:rPr lang="zh-CN" altLang="en-US" b="1" dirty="0">
                <a:solidFill>
                  <a:srgbClr val="000099"/>
                </a:solidFill>
                <a:latin typeface="微软雅黑" panose="020B0503020204020204" pitchFamily="34" charset="-122"/>
                <a:ea typeface="微软雅黑" panose="020B0503020204020204" pitchFamily="34" charset="-122"/>
              </a:rPr>
              <a:t>计算该误差率的</a:t>
            </a:r>
            <a:endParaRPr lang="zh-CN" altLang="en-US" b="1" dirty="0">
              <a:solidFill>
                <a:srgbClr val="000099"/>
              </a:solidFill>
              <a:latin typeface="微软雅黑" panose="020B0503020204020204" pitchFamily="34" charset="-122"/>
              <a:ea typeface="微软雅黑" panose="020B0503020204020204" pitchFamily="34" charset="-122"/>
            </a:endParaRPr>
          </a:p>
          <a:p>
            <a:pPr>
              <a:lnSpc>
                <a:spcPct val="200000"/>
              </a:lnSpc>
            </a:pPr>
            <a:r>
              <a:rPr lang="zh-CN" altLang="en-US" dirty="0">
                <a:solidFill>
                  <a:srgbClr val="000099"/>
                </a:solidFill>
                <a:latin typeface="微软雅黑" panose="020B0503020204020204" pitchFamily="34" charset="-122"/>
                <a:ea typeface="微软雅黑" panose="020B0503020204020204" pitchFamily="34" charset="-122"/>
              </a:rPr>
              <a:t>更新训练数据的权值分布。该轮迭代后得到各个数据新的权值分布</a:t>
            </a:r>
            <a:r>
              <a:rPr lang="zh-CN" altLang="en-US" b="1" dirty="0">
                <a:solidFill>
                  <a:srgbClr val="000099"/>
                </a:solidFill>
                <a:latin typeface="微软雅黑" panose="020B0503020204020204" pitchFamily="34" charset="-122"/>
                <a:ea typeface="微软雅黑" panose="020B0503020204020204" pitchFamily="34" charset="-122"/>
              </a:rPr>
              <a:t>D3 </a:t>
            </a:r>
            <a:r>
              <a:rPr lang="zh-CN" altLang="en-US" dirty="0">
                <a:solidFill>
                  <a:srgbClr val="000099"/>
                </a:solidFill>
                <a:latin typeface="微软雅黑" panose="020B0503020204020204" pitchFamily="34" charset="-122"/>
                <a:ea typeface="微软雅黑" panose="020B0503020204020204" pitchFamily="34" charset="-122"/>
              </a:rPr>
              <a:t>=（0.0455，0.0455，0.0455，0.1667，0.1667，0.1667，0.1060，0.1060，0.1060，0.0455）</a:t>
            </a:r>
            <a:endParaRPr lang="zh-CN" altLang="en-US" dirty="0">
              <a:solidFill>
                <a:srgbClr val="000099"/>
              </a:solidFill>
              <a:latin typeface="微软雅黑" panose="020B0503020204020204" pitchFamily="34" charset="-122"/>
              <a:ea typeface="微软雅黑" panose="020B0503020204020204" pitchFamily="34" charset="-122"/>
            </a:endParaRPr>
          </a:p>
        </p:txBody>
      </p:sp>
      <p:graphicFrame>
        <p:nvGraphicFramePr>
          <p:cNvPr id="54277" name="对象 4">
            <a:hlinkClick r:id="" action="ppaction://ole?verb="/>
          </p:cNvPr>
          <p:cNvGraphicFramePr>
            <a:graphicFrameLocks noChangeAspect="1"/>
          </p:cNvGraphicFramePr>
          <p:nvPr/>
        </p:nvGraphicFramePr>
        <p:xfrm>
          <a:off x="4354513" y="4105275"/>
          <a:ext cx="4486275" cy="415925"/>
        </p:xfrm>
        <a:graphic>
          <a:graphicData uri="http://schemas.openxmlformats.org/presentationml/2006/ole">
            <mc:AlternateContent xmlns:mc="http://schemas.openxmlformats.org/markup-compatibility/2006">
              <mc:Choice xmlns:v="urn:schemas-microsoft-com:vml" Requires="v">
                <p:oleObj spid="_x0000_s3096" name="" r:id="rId3" imgW="2476500" imgH="228600" progId="Equation.KSEE3">
                  <p:embed/>
                </p:oleObj>
              </mc:Choice>
              <mc:Fallback>
                <p:oleObj name="" r:id="rId3" imgW="2476500" imgH="228600" progId="Equation.KSEE3">
                  <p:embed/>
                  <p:pic>
                    <p:nvPicPr>
                      <p:cNvPr id="0" name="图片 3095"/>
                      <p:cNvPicPr/>
                      <p:nvPr/>
                    </p:nvPicPr>
                    <p:blipFill>
                      <a:blip r:embed="rId4"/>
                      <a:stretch>
                        <a:fillRect/>
                      </a:stretch>
                    </p:blipFill>
                    <p:spPr>
                      <a:xfrm>
                        <a:off x="4354513" y="4105275"/>
                        <a:ext cx="4486275" cy="415925"/>
                      </a:xfrm>
                      <a:prstGeom prst="rect">
                        <a:avLst/>
                      </a:prstGeom>
                      <a:noFill/>
                      <a:ln w="38100">
                        <a:noFill/>
                        <a:miter/>
                      </a:ln>
                    </p:spPr>
                  </p:pic>
                </p:oleObj>
              </mc:Fallback>
            </mc:AlternateContent>
          </a:graphicData>
        </a:graphic>
      </p:graphicFrame>
      <p:graphicFrame>
        <p:nvGraphicFramePr>
          <p:cNvPr id="54278" name="对象 5">
            <a:hlinkClick r:id="" action="ppaction://ole?verb="/>
          </p:cNvPr>
          <p:cNvGraphicFramePr>
            <a:graphicFrameLocks noChangeAspect="1"/>
          </p:cNvGraphicFramePr>
          <p:nvPr/>
        </p:nvGraphicFramePr>
        <p:xfrm>
          <a:off x="2190750" y="4584700"/>
          <a:ext cx="2455863" cy="668338"/>
        </p:xfrm>
        <a:graphic>
          <a:graphicData uri="http://schemas.openxmlformats.org/presentationml/2006/ole">
            <mc:AlternateContent xmlns:mc="http://schemas.openxmlformats.org/markup-compatibility/2006">
              <mc:Choice xmlns:v="urn:schemas-microsoft-com:vml" Requires="v">
                <p:oleObj spid="_x0000_s3097" name="" r:id="rId5" imgW="1587500" imgH="431800" progId="Equation.KSEE3">
                  <p:embed/>
                </p:oleObj>
              </mc:Choice>
              <mc:Fallback>
                <p:oleObj name="" r:id="rId5" imgW="1587500" imgH="431800" progId="Equation.KSEE3">
                  <p:embed/>
                  <p:pic>
                    <p:nvPicPr>
                      <p:cNvPr id="0" name="图片 3096"/>
                      <p:cNvPicPr/>
                      <p:nvPr/>
                    </p:nvPicPr>
                    <p:blipFill>
                      <a:blip r:embed="rId6"/>
                      <a:stretch>
                        <a:fillRect/>
                      </a:stretch>
                    </p:blipFill>
                    <p:spPr>
                      <a:xfrm>
                        <a:off x="2190750" y="4584700"/>
                        <a:ext cx="2455863" cy="668338"/>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Picture 5" descr="7校徽"/>
          <p:cNvPicPr>
            <a:picLocks noChangeAspect="1"/>
          </p:cNvPicPr>
          <p:nvPr/>
        </p:nvPicPr>
        <p:blipFill>
          <a:blip r:embed="rId1">
            <a:clrChange>
              <a:clrFrom>
                <a:srgbClr val="FFFFFF"/>
              </a:clrFrom>
              <a:clrTo>
                <a:srgbClr val="FFFFFF">
                  <a:alpha val="0"/>
                </a:srgbClr>
              </a:clrTo>
            </a:clrChange>
          </a:blip>
          <a:stretch>
            <a:fillRect/>
          </a:stretch>
        </p:blipFill>
        <p:spPr>
          <a:xfrm>
            <a:off x="0" y="1588"/>
            <a:ext cx="2193925" cy="695325"/>
          </a:xfrm>
          <a:prstGeom prst="rect">
            <a:avLst/>
          </a:prstGeom>
          <a:noFill/>
          <a:ln w="9525">
            <a:noFill/>
          </a:ln>
        </p:spPr>
      </p:pic>
      <p:pic>
        <p:nvPicPr>
          <p:cNvPr id="13314" name="Picture 5" descr="学校大门"/>
          <p:cNvPicPr>
            <a:picLocks noChangeAspect="1"/>
          </p:cNvPicPr>
          <p:nvPr/>
        </p:nvPicPr>
        <p:blipFill>
          <a:blip r:embed="rId2"/>
          <a:srcRect b="39082"/>
          <a:stretch>
            <a:fillRect/>
          </a:stretch>
        </p:blipFill>
        <p:spPr>
          <a:xfrm>
            <a:off x="0" y="5024438"/>
            <a:ext cx="9144000" cy="1833562"/>
          </a:xfrm>
          <a:prstGeom prst="rect">
            <a:avLst/>
          </a:prstGeom>
          <a:noFill/>
          <a:ln w="9525">
            <a:noFill/>
          </a:ln>
        </p:spPr>
      </p:pic>
      <p:sp>
        <p:nvSpPr>
          <p:cNvPr id="3076" name="Rectangle 3"/>
          <p:cNvSpPr/>
          <p:nvPr/>
        </p:nvSpPr>
        <p:spPr>
          <a:xfrm>
            <a:off x="12700" y="1973263"/>
            <a:ext cx="9144000" cy="2311400"/>
          </a:xfrm>
          <a:prstGeom prst="rect">
            <a:avLst/>
          </a:prstGeom>
          <a:noFill/>
          <a:ln w="9525">
            <a:noFill/>
          </a:ln>
          <a:effectLst>
            <a:outerShdw dist="35921" dir="2699999" algn="ctr" rotWithShape="0">
              <a:srgbClr val="FFFF66"/>
            </a:outerShdw>
          </a:effectLst>
        </p:spPr>
        <p:txBody>
          <a:bodyPr/>
          <a:lstStyle/>
          <a:p>
            <a:pPr marL="0" marR="0" lvl="0" indent="0" algn="ctr" defTabSz="914400" rtl="0" eaLnBrk="1" fontAlgn="auto" latinLnBrk="0" hangingPunct="1">
              <a:lnSpc>
                <a:spcPct val="150000"/>
              </a:lnSpc>
              <a:spcBef>
                <a:spcPct val="0"/>
              </a:spcBef>
              <a:spcAft>
                <a:spcPct val="0"/>
              </a:spcAft>
              <a:buClrTx/>
              <a:buSzTx/>
              <a:buFont typeface="Arial" panose="020B0604020202020204" pitchFamily="34" charset="0"/>
              <a:buNone/>
              <a:defRPr/>
            </a:pPr>
            <a:r>
              <a:rPr sz="4400" b="1" strike="noStrike" noProof="1" smtClean="0">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sym typeface="+mn-ea"/>
              </a:rPr>
              <a:t>第</a:t>
            </a:r>
            <a:r>
              <a:rPr lang="en-US" sz="4400" b="1" strike="noStrike" noProof="1" smtClean="0">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sym typeface="+mn-ea"/>
              </a:rPr>
              <a:t>7</a:t>
            </a:r>
            <a:r>
              <a:rPr lang="zh-CN" sz="4400" b="1" strike="noStrike" noProof="1" smtClean="0">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sym typeface="+mn-ea"/>
              </a:rPr>
              <a:t>讲</a:t>
            </a:r>
            <a:r>
              <a:rPr sz="4400" b="1" strike="noStrike" noProof="1" smtClean="0">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sym typeface="+mn-ea"/>
              </a:rPr>
              <a:t>  </a:t>
            </a:r>
            <a:r>
              <a:rPr lang="zh-CN" sz="4400" b="1" strike="noStrike" noProof="1" smtClean="0">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sym typeface="+mn-ea"/>
              </a:rPr>
              <a:t>集成学习</a:t>
            </a:r>
            <a:endParaRPr sz="4400" b="1" strike="noStrike" noProof="1" smtClean="0">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sym typeface="+mn-ea"/>
            </a:endParaRPr>
          </a:p>
          <a:p>
            <a:pPr marL="0" marR="0" lvl="0" indent="0" algn="ctr" defTabSz="914400" rtl="0" eaLnBrk="1" fontAlgn="auto" latinLnBrk="0" hangingPunct="1">
              <a:lnSpc>
                <a:spcPct val="150000"/>
              </a:lnSpc>
              <a:spcBef>
                <a:spcPct val="0"/>
              </a:spcBef>
              <a:spcAft>
                <a:spcPct val="0"/>
              </a:spcAft>
              <a:buClrTx/>
              <a:buSzTx/>
              <a:buFont typeface="Arial" panose="020B0604020202020204" pitchFamily="34" charset="0"/>
              <a:buNone/>
              <a:defRPr/>
            </a:pPr>
            <a:endParaRPr kumimoji="0" lang="zh-CN" altLang="en-US" sz="40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zh-CN" altLang="en-US"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AdaBoost  举例</a:t>
            </a:r>
            <a:endParaRPr lang="zh-CN" altLang="en-US"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5298" name="文本框 6"/>
          <p:cNvSpPr txBox="1"/>
          <p:nvPr/>
        </p:nvSpPr>
        <p:spPr>
          <a:xfrm>
            <a:off x="468313" y="765175"/>
            <a:ext cx="8207375" cy="2168525"/>
          </a:xfrm>
          <a:prstGeom prst="rect">
            <a:avLst/>
          </a:prstGeom>
          <a:noFill/>
          <a:ln w="9525">
            <a:noFill/>
          </a:ln>
        </p:spPr>
        <p:txBody>
          <a:bodyPr wrap="square" anchor="t" anchorCtr="0">
            <a:spAutoFit/>
          </a:bodyPr>
          <a:p>
            <a:pPr>
              <a:lnSpc>
                <a:spcPct val="150000"/>
              </a:lnSpc>
            </a:pPr>
            <a:r>
              <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分类函数：</a:t>
            </a:r>
            <a:r>
              <a:rPr lang="zh-CN" altLang="en-US" i="1" dirty="0">
                <a:solidFill>
                  <a:srgbClr val="000099"/>
                </a:solidFill>
                <a:latin typeface="Times New Roman" panose="02020603050405020304" charset="0"/>
                <a:ea typeface="微软雅黑" panose="020B0503020204020204" pitchFamily="34" charset="-122"/>
                <a:sym typeface="宋体" panose="02010600030101010101" pitchFamily="2" charset="-122"/>
              </a:rPr>
              <a:t>f</a:t>
            </a:r>
            <a:r>
              <a:rPr lang="zh-CN" altLang="en-US" baseline="-25000" dirty="0">
                <a:solidFill>
                  <a:srgbClr val="000099"/>
                </a:solidFill>
                <a:latin typeface="Times New Roman" panose="02020603050405020304" charset="0"/>
                <a:ea typeface="微软雅黑" panose="020B0503020204020204" pitchFamily="34" charset="-122"/>
                <a:sym typeface="宋体" panose="02010600030101010101" pitchFamily="2" charset="-122"/>
              </a:rPr>
              <a:t>2</a:t>
            </a:r>
            <a:r>
              <a:rPr lang="en-US" altLang="zh-CN" dirty="0">
                <a:solidFill>
                  <a:srgbClr val="000099"/>
                </a:solidFill>
                <a:latin typeface="Times New Roman" panose="02020603050405020304" charset="0"/>
                <a:ea typeface="微软雅黑" panose="020B0503020204020204" pitchFamily="34" charset="-122"/>
                <a:sym typeface="宋体" panose="02010600030101010101" pitchFamily="2" charset="-122"/>
              </a:rPr>
              <a:t>(</a:t>
            </a:r>
            <a:r>
              <a:rPr lang="zh-CN" altLang="en-US" dirty="0">
                <a:solidFill>
                  <a:srgbClr val="000099"/>
                </a:solidFill>
                <a:latin typeface="Times New Roman" panose="02020603050405020304" charset="0"/>
                <a:ea typeface="微软雅黑" panose="020B0503020204020204" pitchFamily="34" charset="-122"/>
                <a:sym typeface="宋体" panose="02010600030101010101" pitchFamily="2" charset="-122"/>
              </a:rPr>
              <a:t>x</a:t>
            </a:r>
            <a:r>
              <a:rPr lang="en-US" altLang="zh-CN" dirty="0">
                <a:solidFill>
                  <a:srgbClr val="000099"/>
                </a:solidFill>
                <a:latin typeface="Times New Roman" panose="02020603050405020304" charset="0"/>
                <a:ea typeface="微软雅黑" panose="020B0503020204020204" pitchFamily="34" charset="-122"/>
                <a:sym typeface="宋体" panose="02010600030101010101" pitchFamily="2" charset="-122"/>
              </a:rPr>
              <a:t>)</a:t>
            </a:r>
            <a:r>
              <a:rPr lang="zh-CN" altLang="en-US" dirty="0">
                <a:solidFill>
                  <a:srgbClr val="000099"/>
                </a:solidFill>
                <a:latin typeface="Times New Roman" panose="02020603050405020304" charset="0"/>
                <a:ea typeface="微软雅黑" panose="020B0503020204020204" pitchFamily="34" charset="-122"/>
                <a:sym typeface="宋体" panose="02010600030101010101" pitchFamily="2" charset="-122"/>
              </a:rPr>
              <a:t>= 0.4236×G</a:t>
            </a:r>
            <a:r>
              <a:rPr lang="zh-CN" altLang="en-US" baseline="-25000" dirty="0">
                <a:solidFill>
                  <a:srgbClr val="000099"/>
                </a:solidFill>
                <a:latin typeface="Times New Roman" panose="02020603050405020304" charset="0"/>
                <a:ea typeface="微软雅黑" panose="020B0503020204020204" pitchFamily="34" charset="-122"/>
                <a:sym typeface="宋体" panose="02010600030101010101" pitchFamily="2" charset="-122"/>
              </a:rPr>
              <a:t>1</a:t>
            </a:r>
            <a:r>
              <a:rPr lang="zh-CN" altLang="en-US" dirty="0">
                <a:solidFill>
                  <a:srgbClr val="000099"/>
                </a:solidFill>
                <a:latin typeface="Times New Roman" panose="02020603050405020304" charset="0"/>
                <a:ea typeface="微软雅黑" panose="020B0503020204020204" pitchFamily="34" charset="-122"/>
                <a:sym typeface="宋体" panose="02010600030101010101" pitchFamily="2" charset="-122"/>
              </a:rPr>
              <a:t>(x)+0.6496×G</a:t>
            </a:r>
            <a:r>
              <a:rPr lang="zh-CN" altLang="en-US" baseline="-25000" dirty="0">
                <a:solidFill>
                  <a:srgbClr val="000099"/>
                </a:solidFill>
                <a:latin typeface="Times New Roman" panose="02020603050405020304" charset="0"/>
                <a:ea typeface="微软雅黑" panose="020B0503020204020204" pitchFamily="34" charset="-122"/>
                <a:sym typeface="宋体" panose="02010600030101010101" pitchFamily="2" charset="-122"/>
              </a:rPr>
              <a:t>2</a:t>
            </a:r>
            <a:r>
              <a:rPr lang="en-US" altLang="zh-CN" dirty="0">
                <a:solidFill>
                  <a:srgbClr val="000099"/>
                </a:solidFill>
                <a:latin typeface="Times New Roman" panose="02020603050405020304" charset="0"/>
                <a:ea typeface="微软雅黑" panose="020B0503020204020204" pitchFamily="34" charset="-122"/>
                <a:sym typeface="宋体" panose="02010600030101010101" pitchFamily="2" charset="-122"/>
              </a:rPr>
              <a:t>(</a:t>
            </a:r>
            <a:r>
              <a:rPr lang="zh-CN" altLang="en-US" dirty="0">
                <a:solidFill>
                  <a:srgbClr val="000099"/>
                </a:solidFill>
                <a:latin typeface="Times New Roman" panose="02020603050405020304" charset="0"/>
                <a:ea typeface="微软雅黑" panose="020B0503020204020204" pitchFamily="34" charset="-122"/>
                <a:sym typeface="宋体" panose="02010600030101010101" pitchFamily="2" charset="-122"/>
              </a:rPr>
              <a:t>x</a:t>
            </a:r>
            <a:r>
              <a:rPr lang="en-US" altLang="zh-CN" dirty="0">
                <a:solidFill>
                  <a:srgbClr val="000099"/>
                </a:solidFill>
                <a:latin typeface="Times New Roman" panose="02020603050405020304" charset="0"/>
                <a:ea typeface="微软雅黑" panose="020B0503020204020204" pitchFamily="34" charset="-122"/>
                <a:sym typeface="宋体" panose="02010600030101010101" pitchFamily="2" charset="-122"/>
              </a:rPr>
              <a:t>)</a:t>
            </a:r>
            <a:endParaRPr lang="zh-CN" altLang="en-US" dirty="0">
              <a:solidFill>
                <a:srgbClr val="000099"/>
              </a:solidFill>
              <a:latin typeface="Times New Roman" panose="02020603050405020304" charset="0"/>
              <a:ea typeface="微软雅黑" panose="020B0503020204020204" pitchFamily="34" charset="-122"/>
              <a:sym typeface="宋体" panose="02010600030101010101" pitchFamily="2" charset="-122"/>
            </a:endParaRPr>
          </a:p>
          <a:p>
            <a:pPr>
              <a:lnSpc>
                <a:spcPct val="150000"/>
              </a:lnSpc>
            </a:pPr>
            <a:r>
              <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迭代过程3</a:t>
            </a:r>
            <a:endPar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当m=3，在权值分布为 </a:t>
            </a:r>
            <a:r>
              <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D3</a:t>
            </a:r>
            <a:r>
              <a:rPr lang="zh-CN" altLang="en-US"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=（0.0455，0.0455，0.0455，0.1667，0.1667，0.1667，0.1060，0.1060，0.1060，0.0455）的训练数据上，经过计算知阈值v=5.5时误差率最低，则第三个基本分类器为：</a:t>
            </a:r>
            <a:endParaRPr lang="zh-CN" altLang="en-US"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55299" name="对象 2">
            <a:hlinkClick r:id="" action="ppaction://ole?verb="/>
          </p:cNvPr>
          <p:cNvGraphicFramePr>
            <a:graphicFrameLocks noChangeAspect="1"/>
          </p:cNvGraphicFramePr>
          <p:nvPr/>
        </p:nvGraphicFramePr>
        <p:xfrm>
          <a:off x="3486150" y="3022600"/>
          <a:ext cx="2171700" cy="814388"/>
        </p:xfrm>
        <a:graphic>
          <a:graphicData uri="http://schemas.openxmlformats.org/presentationml/2006/ole">
            <mc:AlternateContent xmlns:mc="http://schemas.openxmlformats.org/markup-compatibility/2006">
              <mc:Choice xmlns:v="urn:schemas-microsoft-com:vml" Requires="v">
                <p:oleObj spid="_x0000_s3098" name="" r:id="rId1" imgW="1219200" imgH="457200" progId="Equation.KSEE3">
                  <p:embed/>
                </p:oleObj>
              </mc:Choice>
              <mc:Fallback>
                <p:oleObj name="" r:id="rId1" imgW="1219200" imgH="457200" progId="Equation.KSEE3">
                  <p:embed/>
                  <p:pic>
                    <p:nvPicPr>
                      <p:cNvPr id="0" name="图片 3097"/>
                      <p:cNvPicPr/>
                      <p:nvPr/>
                    </p:nvPicPr>
                    <p:blipFill>
                      <a:blip r:embed="rId2"/>
                      <a:stretch>
                        <a:fillRect/>
                      </a:stretch>
                    </p:blipFill>
                    <p:spPr>
                      <a:xfrm>
                        <a:off x="3486150" y="3022600"/>
                        <a:ext cx="2171700" cy="814388"/>
                      </a:xfrm>
                      <a:prstGeom prst="rect">
                        <a:avLst/>
                      </a:prstGeom>
                      <a:noFill/>
                      <a:ln w="38100">
                        <a:noFill/>
                        <a:miter/>
                      </a:ln>
                    </p:spPr>
                  </p:pic>
                </p:oleObj>
              </mc:Fallback>
            </mc:AlternateContent>
          </a:graphicData>
        </a:graphic>
      </p:graphicFrame>
      <p:sp>
        <p:nvSpPr>
          <p:cNvPr id="55300" name="文本框 6"/>
          <p:cNvSpPr txBox="1"/>
          <p:nvPr/>
        </p:nvSpPr>
        <p:spPr>
          <a:xfrm>
            <a:off x="468313" y="3902075"/>
            <a:ext cx="8207375" cy="2306638"/>
          </a:xfrm>
          <a:prstGeom prst="rect">
            <a:avLst/>
          </a:prstGeom>
          <a:noFill/>
          <a:ln w="9525">
            <a:noFill/>
          </a:ln>
        </p:spPr>
        <p:txBody>
          <a:bodyPr wrap="square" anchor="t" anchorCtr="0">
            <a:spAutoFit/>
          </a:bodyPr>
          <a:p>
            <a:pPr>
              <a:lnSpc>
                <a:spcPct val="200000"/>
              </a:lnSpc>
            </a:pPr>
            <a:r>
              <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在则得到G3（x）在训练集上的误差率：</a:t>
            </a:r>
            <a:endPar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200000"/>
              </a:lnSpc>
            </a:pPr>
            <a:r>
              <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计算该误差率的权重系数：</a:t>
            </a:r>
            <a:endPar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200000"/>
              </a:lnSpc>
            </a:pPr>
            <a:r>
              <a:rPr lang="zh-CN" altLang="en-US"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更新训练数据的权值分布。该轮迭代后得到各个数据新的权值分布</a:t>
            </a:r>
            <a:r>
              <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D4 </a:t>
            </a:r>
            <a:r>
              <a:rPr lang="zh-CN" altLang="en-US"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=（0.125，0.125，0.125，0.102，0.102，0.102，0.065，0.065，0.065，0.125）</a:t>
            </a:r>
            <a:endParaRPr lang="zh-CN" altLang="en-US"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55301" name="对象 5">
            <a:hlinkClick r:id="" action="ppaction://ole?verb="/>
          </p:cNvPr>
          <p:cNvGraphicFramePr>
            <a:graphicFrameLocks noChangeAspect="1"/>
          </p:cNvGraphicFramePr>
          <p:nvPr/>
        </p:nvGraphicFramePr>
        <p:xfrm>
          <a:off x="3305175" y="4583113"/>
          <a:ext cx="2590800" cy="704850"/>
        </p:xfrm>
        <a:graphic>
          <a:graphicData uri="http://schemas.openxmlformats.org/presentationml/2006/ole">
            <mc:AlternateContent xmlns:mc="http://schemas.openxmlformats.org/markup-compatibility/2006">
              <mc:Choice xmlns:v="urn:schemas-microsoft-com:vml" Requires="v">
                <p:oleObj spid="_x0000_s3099" name="" r:id="rId3" imgW="1587500" imgH="431800" progId="Equation.KSEE3">
                  <p:embed/>
                </p:oleObj>
              </mc:Choice>
              <mc:Fallback>
                <p:oleObj name="" r:id="rId3" imgW="1587500" imgH="431800" progId="Equation.KSEE3">
                  <p:embed/>
                  <p:pic>
                    <p:nvPicPr>
                      <p:cNvPr id="0" name="图片 3098"/>
                      <p:cNvPicPr/>
                      <p:nvPr/>
                    </p:nvPicPr>
                    <p:blipFill>
                      <a:blip r:embed="rId4"/>
                      <a:stretch>
                        <a:fillRect/>
                      </a:stretch>
                    </p:blipFill>
                    <p:spPr>
                      <a:xfrm>
                        <a:off x="3305175" y="4583113"/>
                        <a:ext cx="2590800" cy="704850"/>
                      </a:xfrm>
                      <a:prstGeom prst="rect">
                        <a:avLst/>
                      </a:prstGeom>
                      <a:noFill/>
                      <a:ln w="38100">
                        <a:noFill/>
                        <a:miter/>
                      </a:ln>
                    </p:spPr>
                  </p:pic>
                </p:oleObj>
              </mc:Fallback>
            </mc:AlternateContent>
          </a:graphicData>
        </a:graphic>
      </p:graphicFrame>
      <p:graphicFrame>
        <p:nvGraphicFramePr>
          <p:cNvPr id="55302" name="对象 4">
            <a:hlinkClick r:id="" action="ppaction://ole?verb="/>
          </p:cNvPr>
          <p:cNvGraphicFramePr>
            <a:graphicFrameLocks noChangeAspect="1"/>
          </p:cNvGraphicFramePr>
          <p:nvPr/>
        </p:nvGraphicFramePr>
        <p:xfrm>
          <a:off x="4638675" y="4116388"/>
          <a:ext cx="4298950" cy="395287"/>
        </p:xfrm>
        <a:graphic>
          <a:graphicData uri="http://schemas.openxmlformats.org/presentationml/2006/ole">
            <mc:AlternateContent xmlns:mc="http://schemas.openxmlformats.org/markup-compatibility/2006">
              <mc:Choice xmlns:v="urn:schemas-microsoft-com:vml" Requires="v">
                <p:oleObj spid="_x0000_s3100" name="" r:id="rId5" imgW="2489200" imgH="228600" progId="Equation.KSEE3">
                  <p:embed/>
                </p:oleObj>
              </mc:Choice>
              <mc:Fallback>
                <p:oleObj name="" r:id="rId5" imgW="2489200" imgH="228600" progId="Equation.KSEE3">
                  <p:embed/>
                  <p:pic>
                    <p:nvPicPr>
                      <p:cNvPr id="0" name="图片 3099"/>
                      <p:cNvPicPr/>
                      <p:nvPr/>
                    </p:nvPicPr>
                    <p:blipFill>
                      <a:blip r:embed="rId6"/>
                      <a:stretch>
                        <a:fillRect/>
                      </a:stretch>
                    </p:blipFill>
                    <p:spPr>
                      <a:xfrm>
                        <a:off x="4638675" y="4116388"/>
                        <a:ext cx="4298950" cy="395287"/>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zh-CN" altLang="en-US"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AdaBoost  举例</a:t>
            </a:r>
            <a:endParaRPr lang="zh-CN" altLang="en-US"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6322" name="文本框 3"/>
          <p:cNvSpPr txBox="1"/>
          <p:nvPr/>
        </p:nvSpPr>
        <p:spPr>
          <a:xfrm>
            <a:off x="968375" y="1550988"/>
            <a:ext cx="6927850" cy="3368675"/>
          </a:xfrm>
          <a:prstGeom prst="rect">
            <a:avLst/>
          </a:prstGeom>
          <a:noFill/>
          <a:ln w="9525">
            <a:noFill/>
          </a:ln>
        </p:spPr>
        <p:txBody>
          <a:bodyPr wrap="square" anchor="t" anchorCtr="0">
            <a:spAutoFit/>
          </a:bodyPr>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分类函数</a:t>
            </a: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150000"/>
              </a:lnSpc>
            </a:pP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150000"/>
              </a:lnSpc>
            </a:pP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得到的最终强分类器：</a:t>
            </a:r>
            <a:endParaRPr lang="zh-CN" altLang="en-US">
              <a:latin typeface="宋体" panose="02010600030101010101" pitchFamily="2" charset="-122"/>
              <a:ea typeface="宋体" panose="02010600030101010101" pitchFamily="2" charset="-122"/>
            </a:endParaRPr>
          </a:p>
          <a:p>
            <a:pPr>
              <a:lnSpc>
                <a:spcPct val="150000"/>
              </a:lnSpc>
            </a:pP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endParaRPr lang="zh-CN" altLang="en-US">
              <a:latin typeface="Comic Sans MS" panose="030F0702030302020204" pitchFamily="66" charset="0"/>
              <a:ea typeface="宋体" panose="02010600030101010101" pitchFamily="2" charset="-122"/>
            </a:endParaRPr>
          </a:p>
        </p:txBody>
      </p:sp>
      <p:graphicFrame>
        <p:nvGraphicFramePr>
          <p:cNvPr id="56323" name="对象 4">
            <a:hlinkClick r:id="" action="ppaction://ole?verb="/>
          </p:cNvPr>
          <p:cNvGraphicFramePr>
            <a:graphicFrameLocks noChangeAspect="1"/>
          </p:cNvGraphicFramePr>
          <p:nvPr/>
        </p:nvGraphicFramePr>
        <p:xfrm>
          <a:off x="1403350" y="2389188"/>
          <a:ext cx="6337300" cy="479425"/>
        </p:xfrm>
        <a:graphic>
          <a:graphicData uri="http://schemas.openxmlformats.org/presentationml/2006/ole">
            <mc:AlternateContent xmlns:mc="http://schemas.openxmlformats.org/markup-compatibility/2006">
              <mc:Choice xmlns:v="urn:schemas-microsoft-com:vml" Requires="v">
                <p:oleObj spid="_x0000_s3091" name="" r:id="rId1" imgW="3022600" imgH="228600" progId="Equation.KSEE3">
                  <p:embed/>
                </p:oleObj>
              </mc:Choice>
              <mc:Fallback>
                <p:oleObj name="" r:id="rId1" imgW="3022600" imgH="228600" progId="Equation.KSEE3">
                  <p:embed/>
                  <p:pic>
                    <p:nvPicPr>
                      <p:cNvPr id="0" name="图片 3090"/>
                      <p:cNvPicPr/>
                      <p:nvPr/>
                    </p:nvPicPr>
                    <p:blipFill>
                      <a:blip r:embed="rId2"/>
                      <a:stretch>
                        <a:fillRect/>
                      </a:stretch>
                    </p:blipFill>
                    <p:spPr>
                      <a:xfrm>
                        <a:off x="1403350" y="2389188"/>
                        <a:ext cx="6337300" cy="479425"/>
                      </a:xfrm>
                      <a:prstGeom prst="rect">
                        <a:avLst/>
                      </a:prstGeom>
                      <a:noFill/>
                      <a:ln w="38100">
                        <a:noFill/>
                        <a:miter/>
                      </a:ln>
                    </p:spPr>
                  </p:pic>
                </p:oleObj>
              </mc:Fallback>
            </mc:AlternateContent>
          </a:graphicData>
        </a:graphic>
      </p:graphicFrame>
      <p:graphicFrame>
        <p:nvGraphicFramePr>
          <p:cNvPr id="56324" name="对象 5">
            <a:hlinkClick r:id="" action="ppaction://ole?verb="/>
          </p:cNvPr>
          <p:cNvGraphicFramePr>
            <a:graphicFrameLocks noChangeAspect="1"/>
          </p:cNvGraphicFramePr>
          <p:nvPr/>
        </p:nvGraphicFramePr>
        <p:xfrm>
          <a:off x="3103563" y="3903663"/>
          <a:ext cx="2338387" cy="477837"/>
        </p:xfrm>
        <a:graphic>
          <a:graphicData uri="http://schemas.openxmlformats.org/presentationml/2006/ole">
            <mc:AlternateContent xmlns:mc="http://schemas.openxmlformats.org/markup-compatibility/2006">
              <mc:Choice xmlns:v="urn:schemas-microsoft-com:vml" Requires="v">
                <p:oleObj spid="_x0000_s3092" name="" r:id="rId3" imgW="1117600" imgH="228600" progId="Equation.KSEE3">
                  <p:embed/>
                </p:oleObj>
              </mc:Choice>
              <mc:Fallback>
                <p:oleObj name="" r:id="rId3" imgW="1117600" imgH="228600" progId="Equation.KSEE3">
                  <p:embed/>
                  <p:pic>
                    <p:nvPicPr>
                      <p:cNvPr id="0" name="图片 3091"/>
                      <p:cNvPicPr/>
                      <p:nvPr/>
                    </p:nvPicPr>
                    <p:blipFill>
                      <a:blip r:embed="rId4"/>
                      <a:stretch>
                        <a:fillRect/>
                      </a:stretch>
                    </p:blipFill>
                    <p:spPr>
                      <a:xfrm>
                        <a:off x="3103563" y="3903663"/>
                        <a:ext cx="2338387" cy="477837"/>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485775" y="882649"/>
            <a:ext cx="5953125" cy="583560"/>
          </a:xfrm>
          <a:prstGeom prst="rect">
            <a:avLst/>
          </a:prstGeom>
          <a:noFill/>
          <a:ln w="9525">
            <a:noFill/>
          </a:ln>
        </p:spPr>
        <p:txBody>
          <a:bodyPr wrap="square">
            <a:spAutoFit/>
          </a:bodyPr>
          <a:lstStyle/>
          <a:p>
            <a:pPr marR="0" defTabSz="914400">
              <a:buClrTx/>
              <a:buSzTx/>
              <a:defRPr/>
            </a:pPr>
            <a:r>
              <a:rPr kumimoji="0" lang="zh-CN" alt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基本流程和功能实现</a:t>
            </a:r>
            <a:endParaRPr kumimoji="0" lang="zh-CN" alt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AdaBoost</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分类器实现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7347" name="文本框 1"/>
          <p:cNvSpPr txBox="1"/>
          <p:nvPr/>
        </p:nvSpPr>
        <p:spPr>
          <a:xfrm>
            <a:off x="1355725" y="1660525"/>
            <a:ext cx="2728913" cy="368300"/>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latin typeface="微软雅黑" panose="020B0503020204020204" pitchFamily="34" charset="-122"/>
                <a:ea typeface="微软雅黑" panose="020B0503020204020204" pitchFamily="34" charset="-122"/>
              </a:rPr>
              <a:t>载入并整理样本数据集</a:t>
            </a:r>
            <a:endParaRPr lang="zh-CN" altLang="en-US">
              <a:latin typeface="微软雅黑" panose="020B0503020204020204" pitchFamily="34" charset="-122"/>
              <a:ea typeface="微软雅黑" panose="020B0503020204020204" pitchFamily="34" charset="-122"/>
            </a:endParaRPr>
          </a:p>
        </p:txBody>
      </p:sp>
      <p:sp>
        <p:nvSpPr>
          <p:cNvPr id="57348" name="文本框 2"/>
          <p:cNvSpPr txBox="1"/>
          <p:nvPr/>
        </p:nvSpPr>
        <p:spPr>
          <a:xfrm>
            <a:off x="1355725" y="2330450"/>
            <a:ext cx="2728913" cy="922338"/>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u="sng">
                <a:latin typeface="微软雅黑" panose="020B0503020204020204" pitchFamily="34" charset="-122"/>
                <a:ea typeface="微软雅黑" panose="020B0503020204020204" pitchFamily="34" charset="-122"/>
              </a:rPr>
              <a:t>设置初始化参数</a:t>
            </a: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循环次数、弱分类器存储、样本规模、样本权重矩阵</a:t>
            </a:r>
            <a:endParaRPr lang="zh-CN" altLang="en-US">
              <a:latin typeface="微软雅黑" panose="020B0503020204020204" pitchFamily="34" charset="-122"/>
              <a:ea typeface="微软雅黑" panose="020B0503020204020204" pitchFamily="34" charset="-122"/>
            </a:endParaRPr>
          </a:p>
        </p:txBody>
      </p:sp>
      <p:sp>
        <p:nvSpPr>
          <p:cNvPr id="57349" name="文本框 3"/>
          <p:cNvSpPr txBox="1"/>
          <p:nvPr/>
        </p:nvSpPr>
        <p:spPr>
          <a:xfrm>
            <a:off x="1355725" y="3554413"/>
            <a:ext cx="2728913" cy="368300"/>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latin typeface="微软雅黑" panose="020B0503020204020204" pitchFamily="34" charset="-122"/>
                <a:ea typeface="微软雅黑" panose="020B0503020204020204" pitchFamily="34" charset="-122"/>
              </a:rPr>
              <a:t>构造弱分类器</a:t>
            </a:r>
            <a:endParaRPr lang="zh-CN" altLang="en-US">
              <a:latin typeface="微软雅黑" panose="020B0503020204020204" pitchFamily="34" charset="-122"/>
              <a:ea typeface="微软雅黑" panose="020B0503020204020204" pitchFamily="34" charset="-122"/>
            </a:endParaRPr>
          </a:p>
        </p:txBody>
      </p:sp>
      <p:sp>
        <p:nvSpPr>
          <p:cNvPr id="57350" name="文本框 4"/>
          <p:cNvSpPr txBox="1"/>
          <p:nvPr/>
        </p:nvSpPr>
        <p:spPr>
          <a:xfrm>
            <a:off x="1355725" y="4224338"/>
            <a:ext cx="2728913" cy="64452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latin typeface="微软雅黑" panose="020B0503020204020204" pitchFamily="34" charset="-122"/>
                <a:ea typeface="微软雅黑" panose="020B0503020204020204" pitchFamily="34" charset="-122"/>
              </a:rPr>
              <a:t>计算弱分类器的错误率及</a:t>
            </a:r>
            <a:r>
              <a:rPr lang="en-US" altLang="zh-CN">
                <a:latin typeface="微软雅黑" panose="020B0503020204020204" pitchFamily="34" charset="-122"/>
                <a:ea typeface="微软雅黑" panose="020B0503020204020204" pitchFamily="34" charset="-122"/>
              </a:rPr>
              <a:t>alpha</a:t>
            </a:r>
            <a:endParaRPr lang="en-US" altLang="zh-CN">
              <a:latin typeface="微软雅黑" panose="020B0503020204020204" pitchFamily="34" charset="-122"/>
              <a:ea typeface="微软雅黑" panose="020B0503020204020204" pitchFamily="34" charset="-122"/>
            </a:endParaRPr>
          </a:p>
        </p:txBody>
      </p:sp>
      <p:sp>
        <p:nvSpPr>
          <p:cNvPr id="57351" name="文本框 5"/>
          <p:cNvSpPr txBox="1"/>
          <p:nvPr/>
        </p:nvSpPr>
        <p:spPr>
          <a:xfrm>
            <a:off x="1355725" y="5213350"/>
            <a:ext cx="2728913" cy="368300"/>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latin typeface="微软雅黑" panose="020B0503020204020204" pitchFamily="34" charset="-122"/>
                <a:ea typeface="微软雅黑" panose="020B0503020204020204" pitchFamily="34" charset="-122"/>
              </a:rPr>
              <a:t>计算并更新权重向量</a:t>
            </a:r>
            <a:endParaRPr lang="zh-CN" altLang="en-US">
              <a:latin typeface="微软雅黑" panose="020B0503020204020204" pitchFamily="34" charset="-122"/>
              <a:ea typeface="微软雅黑" panose="020B0503020204020204" pitchFamily="34" charset="-122"/>
            </a:endParaRPr>
          </a:p>
        </p:txBody>
      </p:sp>
      <p:sp>
        <p:nvSpPr>
          <p:cNvPr id="57352" name="文本框 7"/>
          <p:cNvSpPr txBox="1"/>
          <p:nvPr/>
        </p:nvSpPr>
        <p:spPr>
          <a:xfrm>
            <a:off x="4460875" y="6003925"/>
            <a:ext cx="1276350" cy="368300"/>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latin typeface="微软雅黑" panose="020B0503020204020204" pitchFamily="34" charset="-122"/>
                <a:ea typeface="微软雅黑" panose="020B0503020204020204" pitchFamily="34" charset="-122"/>
              </a:rPr>
              <a:t>结束训练</a:t>
            </a:r>
            <a:endParaRPr lang="zh-CN" altLang="en-US">
              <a:latin typeface="微软雅黑" panose="020B0503020204020204" pitchFamily="34" charset="-122"/>
              <a:ea typeface="微软雅黑" panose="020B0503020204020204" pitchFamily="34" charset="-122"/>
            </a:endParaRPr>
          </a:p>
        </p:txBody>
      </p:sp>
      <p:cxnSp>
        <p:nvCxnSpPr>
          <p:cNvPr id="10" name="直接连接符 9"/>
          <p:cNvCxnSpPr>
            <a:stCxn id="57347" idx="2"/>
            <a:endCxn id="57348" idx="0"/>
          </p:cNvCxnSpPr>
          <p:nvPr/>
        </p:nvCxnSpPr>
        <p:spPr>
          <a:xfrm>
            <a:off x="2719388" y="2028825"/>
            <a:ext cx="0" cy="301625"/>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7347" idx="2"/>
            <a:endCxn id="57348" idx="0"/>
          </p:cNvCxnSpPr>
          <p:nvPr/>
        </p:nvCxnSpPr>
        <p:spPr>
          <a:xfrm>
            <a:off x="2719388" y="3254375"/>
            <a:ext cx="0" cy="300038"/>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7347" idx="2"/>
            <a:endCxn id="57348" idx="0"/>
          </p:cNvCxnSpPr>
          <p:nvPr/>
        </p:nvCxnSpPr>
        <p:spPr>
          <a:xfrm>
            <a:off x="2719388" y="3922713"/>
            <a:ext cx="0" cy="301625"/>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7347" idx="2"/>
            <a:endCxn id="57348" idx="0"/>
          </p:cNvCxnSpPr>
          <p:nvPr/>
        </p:nvCxnSpPr>
        <p:spPr>
          <a:xfrm>
            <a:off x="2719388" y="4868863"/>
            <a:ext cx="0" cy="301625"/>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流程图: 决策 13"/>
          <p:cNvSpPr/>
          <p:nvPr/>
        </p:nvSpPr>
        <p:spPr>
          <a:xfrm>
            <a:off x="1371600" y="5894388"/>
            <a:ext cx="2713038" cy="587375"/>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b="1" strike="noStrike" noProof="1">
                <a:solidFill>
                  <a:srgbClr val="000099"/>
                </a:solidFill>
              </a:rPr>
              <a:t>循环次数到？</a:t>
            </a:r>
            <a:endParaRPr lang="zh-CN" altLang="en-US" b="1" strike="noStrike" noProof="1">
              <a:solidFill>
                <a:srgbClr val="000099"/>
              </a:solidFill>
            </a:endParaRPr>
          </a:p>
        </p:txBody>
      </p:sp>
      <p:cxnSp>
        <p:nvCxnSpPr>
          <p:cNvPr id="15" name="直接连接符 14"/>
          <p:cNvCxnSpPr>
            <a:stCxn id="57347" idx="2"/>
            <a:endCxn id="57348" idx="0"/>
          </p:cNvCxnSpPr>
          <p:nvPr/>
        </p:nvCxnSpPr>
        <p:spPr>
          <a:xfrm>
            <a:off x="2719388" y="5594350"/>
            <a:ext cx="0" cy="300038"/>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7347" idx="2"/>
            <a:endCxn id="57348" idx="0"/>
          </p:cNvCxnSpPr>
          <p:nvPr/>
        </p:nvCxnSpPr>
        <p:spPr>
          <a:xfrm>
            <a:off x="4084638" y="6192838"/>
            <a:ext cx="366713" cy="0"/>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7347" idx="2"/>
            <a:endCxn id="57348" idx="0"/>
          </p:cNvCxnSpPr>
          <p:nvPr/>
        </p:nvCxnSpPr>
        <p:spPr>
          <a:xfrm flipH="1">
            <a:off x="603250" y="6184900"/>
            <a:ext cx="852488" cy="6350"/>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7347" idx="2"/>
            <a:endCxn id="57348" idx="0"/>
          </p:cNvCxnSpPr>
          <p:nvPr/>
        </p:nvCxnSpPr>
        <p:spPr>
          <a:xfrm>
            <a:off x="603250" y="3375025"/>
            <a:ext cx="0" cy="2820988"/>
          </a:xfrm>
          <a:prstGeom prst="line">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7347" idx="2"/>
            <a:endCxn id="57348" idx="0"/>
          </p:cNvCxnSpPr>
          <p:nvPr/>
        </p:nvCxnSpPr>
        <p:spPr>
          <a:xfrm flipV="1">
            <a:off x="603250" y="3384550"/>
            <a:ext cx="1924050" cy="23813"/>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7363" name="文本框 27"/>
          <p:cNvSpPr txBox="1"/>
          <p:nvPr/>
        </p:nvSpPr>
        <p:spPr>
          <a:xfrm>
            <a:off x="6272213" y="6003925"/>
            <a:ext cx="1538287" cy="368300"/>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latin typeface="微软雅黑" panose="020B0503020204020204" pitchFamily="34" charset="-122"/>
                <a:ea typeface="微软雅黑" panose="020B0503020204020204" pitchFamily="34" charset="-122"/>
              </a:rPr>
              <a:t>分类器应用</a:t>
            </a:r>
            <a:endParaRPr lang="zh-CN" altLang="en-US">
              <a:latin typeface="微软雅黑" panose="020B0503020204020204" pitchFamily="34" charset="-122"/>
              <a:ea typeface="微软雅黑" panose="020B0503020204020204" pitchFamily="34" charset="-122"/>
            </a:endParaRPr>
          </a:p>
        </p:txBody>
      </p:sp>
      <p:cxnSp>
        <p:nvCxnSpPr>
          <p:cNvPr id="29" name="直接连接符 28"/>
          <p:cNvCxnSpPr>
            <a:stCxn id="20" idx="0"/>
            <a:endCxn id="57363" idx="1"/>
          </p:cNvCxnSpPr>
          <p:nvPr/>
        </p:nvCxnSpPr>
        <p:spPr>
          <a:xfrm>
            <a:off x="5737225" y="6188075"/>
            <a:ext cx="534988" cy="0"/>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zh-CN" altLang="en-US"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AdaBoost</a:t>
            </a:r>
            <a:endParaRPr lang="zh-CN" altLang="en-US"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8370" name="文本框 3"/>
          <p:cNvSpPr txBox="1"/>
          <p:nvPr/>
        </p:nvSpPr>
        <p:spPr>
          <a:xfrm>
            <a:off x="407988" y="730250"/>
            <a:ext cx="2728912" cy="398463"/>
          </a:xfrm>
          <a:prstGeom prst="rect">
            <a:avLst/>
          </a:prstGeom>
          <a:noFill/>
          <a:ln w="9525">
            <a:noFill/>
          </a:ln>
        </p:spPr>
        <p:txBody>
          <a:bodyPr wrap="none" anchor="t" anchorCtr="0">
            <a:spAutoFit/>
          </a:bodyPr>
          <a:p>
            <a:pPr marL="285750" indent="-285750">
              <a:buSzTx/>
              <a:buFont typeface="Arial" panose="020B0604020202020204" pitchFamily="34" charset="0"/>
              <a:buChar char="•"/>
            </a:pPr>
            <a:r>
              <a:rPr lang="zh-CN" altLang="zh-CN" sz="2000" b="1" dirty="0">
                <a:solidFill>
                  <a:srgbClr val="00B050"/>
                </a:solidFill>
                <a:latin typeface="微软雅黑" panose="020B0503020204020204" pitchFamily="34" charset="-122"/>
                <a:ea typeface="微软雅黑" panose="020B0503020204020204" pitchFamily="34" charset="-122"/>
              </a:rPr>
              <a:t>AdaBoost算法特性</a:t>
            </a:r>
            <a:endParaRPr lang="zh-CN" altLang="zh-CN" sz="2000" b="1" dirty="0">
              <a:solidFill>
                <a:srgbClr val="00B050"/>
              </a:solidFill>
              <a:latin typeface="微软雅黑" panose="020B0503020204020204" pitchFamily="34" charset="-122"/>
              <a:ea typeface="微软雅黑" panose="020B0503020204020204" pitchFamily="34" charset="-122"/>
            </a:endParaRPr>
          </a:p>
        </p:txBody>
      </p:sp>
      <p:sp>
        <p:nvSpPr>
          <p:cNvPr id="58371" name="文本框 2"/>
          <p:cNvSpPr txBox="1"/>
          <p:nvPr/>
        </p:nvSpPr>
        <p:spPr>
          <a:xfrm>
            <a:off x="603250" y="1128713"/>
            <a:ext cx="8137525" cy="1447800"/>
          </a:xfrm>
          <a:prstGeom prst="rect">
            <a:avLst/>
          </a:prstGeom>
          <a:noFill/>
          <a:ln w="9525">
            <a:noFill/>
          </a:ln>
        </p:spPr>
        <p:txBody>
          <a:bodyPr wrap="square" anchor="t" anchorCtr="0">
            <a:spAutoFit/>
          </a:bodyPr>
          <a:p>
            <a:pPr>
              <a:lnSpc>
                <a:spcPct val="150000"/>
              </a:lnSpc>
              <a:spcBef>
                <a:spcPct val="20000"/>
              </a:spcBef>
              <a:buClr>
                <a:schemeClr val="hlink"/>
              </a:buClr>
              <a:buSzPct val="70000"/>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）基学习器：决策树或其它；训练样本：加权样本；组合策略：加权决策</a:t>
            </a:r>
            <a:endParaRPr lang="zh-CN" altLang="en-US"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）样本的权值更新公式</a:t>
            </a:r>
            <a:endParaRPr lang="zh-CN" altLang="en-US"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）串行集成方法，训练速度快，适用面广</a:t>
            </a:r>
            <a:endParaRPr lang="zh-CN" altLang="en-US" b="1" dirty="0">
              <a:latin typeface="微软雅黑" panose="020B0503020204020204" pitchFamily="34" charset="-122"/>
              <a:ea typeface="微软雅黑" panose="020B0503020204020204" pitchFamily="34" charset="-122"/>
            </a:endParaRPr>
          </a:p>
        </p:txBody>
      </p:sp>
      <p:sp>
        <p:nvSpPr>
          <p:cNvPr id="58372" name="文本框 1"/>
          <p:cNvSpPr txBox="1"/>
          <p:nvPr/>
        </p:nvSpPr>
        <p:spPr>
          <a:xfrm>
            <a:off x="533400" y="2981325"/>
            <a:ext cx="8277225" cy="3830638"/>
          </a:xfrm>
          <a:prstGeom prst="rect">
            <a:avLst/>
          </a:prstGeom>
          <a:noFill/>
          <a:ln w="9525">
            <a:noFill/>
          </a:ln>
        </p:spPr>
        <p:txBody>
          <a:bodyPr wrap="square" anchor="t" anchorCtr="0">
            <a:spAutoFit/>
          </a:bodyPr>
          <a:p>
            <a:pPr>
              <a:lnSpc>
                <a:spcPct val="150000"/>
              </a:lnSpc>
            </a:pPr>
            <a:r>
              <a:rPr lang="zh-CN" altLang="en-US">
                <a:latin typeface="微软雅黑" panose="020B0503020204020204" pitchFamily="34" charset="-122"/>
                <a:ea typeface="微软雅黑" panose="020B0503020204020204" pitchFamily="34" charset="-122"/>
              </a:rPr>
              <a:t>Boosting主要关注降低偏差，因此Boosting能基于泛化性能相当弱的学习器构建出很强的集成；Bagging主要关注降低方差，因此它在不剪枝的决策树、神经网络等学习器上效用更为明显。</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对于Bagging算法来说，并行地训练很多不同的分类器的目的就是降低这个方差，所以需要更多关注单个分类器的偏差问题，那么单个分类器需要较深的树或者不剪枝的树来提高其精度。而对于Boosting来说，每一步都会在上一轮的基础上更加拟合原数据，所以可以保证偏差（bias）,因而，对于每个基分类器来说，问题就在于如何选择variance更小的分类器，即更简单的分类器，所以通常选择了深度很浅的决策树。</a:t>
            </a:r>
            <a:endParaRPr lang="zh-CN" altLang="en-US">
              <a:latin typeface="微软雅黑" panose="020B0503020204020204" pitchFamily="34" charset="-122"/>
              <a:ea typeface="微软雅黑" panose="020B0503020204020204" pitchFamily="34" charset="-122"/>
            </a:endParaRPr>
          </a:p>
        </p:txBody>
      </p:sp>
      <p:sp>
        <p:nvSpPr>
          <p:cNvPr id="58373" name="文本框 3"/>
          <p:cNvSpPr txBox="1"/>
          <p:nvPr/>
        </p:nvSpPr>
        <p:spPr>
          <a:xfrm>
            <a:off x="346075" y="2582863"/>
            <a:ext cx="3695700" cy="398462"/>
          </a:xfrm>
          <a:prstGeom prst="rect">
            <a:avLst/>
          </a:prstGeom>
          <a:noFill/>
          <a:ln w="9525">
            <a:noFill/>
          </a:ln>
        </p:spPr>
        <p:txBody>
          <a:bodyPr wrap="none" anchor="t" anchorCtr="0">
            <a:spAutoFit/>
          </a:bodyPr>
          <a:p>
            <a:pPr marL="342900" indent="-342900">
              <a:buClrTx/>
              <a:buSzTx/>
              <a:buFont typeface="Arial" panose="020B0604020202020204" pitchFamily="34" charset="0"/>
              <a:buChar char="•"/>
            </a:pPr>
            <a:r>
              <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Bagging</a:t>
            </a:r>
            <a:r>
              <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与</a:t>
            </a:r>
            <a:r>
              <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Boosting</a:t>
            </a:r>
            <a:r>
              <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的比较</a:t>
            </a:r>
            <a:endPar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368421" y="1468117"/>
            <a:ext cx="5953125" cy="1198880"/>
          </a:xfrm>
          <a:prstGeom prst="rect">
            <a:avLst/>
          </a:prstGeom>
          <a:noFill/>
          <a:ln w="9525">
            <a:noFill/>
          </a:ln>
        </p:spPr>
        <p:txBody>
          <a:bodyPr wrap="square">
            <a:spAutoFit/>
          </a:bodyPr>
          <a:lstStyle/>
          <a:p>
            <a:pPr marR="0" algn="ctr" defTabSz="914400">
              <a:lnSpc>
                <a:spcPct val="200000"/>
              </a:lnSpc>
              <a:buClrTx/>
              <a:buSzTx/>
              <a:defRPr/>
            </a:pPr>
            <a:r>
              <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GBDT</a:t>
            </a:r>
            <a:r>
              <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分类器</a:t>
            </a:r>
            <a:endPar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cxnSp>
        <p:nvCxnSpPr>
          <p:cNvPr id="2" name="直接连接符 1"/>
          <p:cNvCxnSpPr/>
          <p:nvPr/>
        </p:nvCxnSpPr>
        <p:spPr>
          <a:xfrm>
            <a:off x="1900554" y="2789238"/>
            <a:ext cx="5152390" cy="0"/>
          </a:xfrm>
          <a:prstGeom prst="line">
            <a:avLst/>
          </a:prstGeom>
          <a:ln w="41275" cmpd="sng">
            <a:solidFill>
              <a:schemeClr val="accent1">
                <a:lumMod val="60000"/>
                <a:lumOff val="4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 name="Rectangle 5"/>
          <p:cNvSpPr/>
          <p:nvPr/>
        </p:nvSpPr>
        <p:spPr>
          <a:xfrm>
            <a:off x="841375" y="-200025"/>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Boosting</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算法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G</a:t>
            </a: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BDT</a:t>
            </a:r>
            <a:endPar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8370" name="文本框 3"/>
          <p:cNvSpPr txBox="1"/>
          <p:nvPr/>
        </p:nvSpPr>
        <p:spPr>
          <a:xfrm>
            <a:off x="407988" y="730250"/>
            <a:ext cx="1922780" cy="398780"/>
          </a:xfrm>
          <a:prstGeom prst="rect">
            <a:avLst/>
          </a:prstGeom>
          <a:noFill/>
          <a:ln w="9525">
            <a:noFill/>
          </a:ln>
        </p:spPr>
        <p:txBody>
          <a:bodyPr wrap="none" anchor="t" anchorCtr="0">
            <a:spAutoFit/>
          </a:bodyPr>
          <a:p>
            <a:pPr marL="285750" indent="-285750">
              <a:buSzTx/>
              <a:buFont typeface="Arial" panose="020B0604020202020204" pitchFamily="34" charset="0"/>
              <a:buChar char="•"/>
            </a:pPr>
            <a:r>
              <a:rPr lang="en-US" altLang="zh-CN" sz="2000" b="1" dirty="0">
                <a:solidFill>
                  <a:srgbClr val="00B050"/>
                </a:solidFill>
                <a:latin typeface="微软雅黑" panose="020B0503020204020204" pitchFamily="34" charset="-122"/>
                <a:ea typeface="微软雅黑" panose="020B0503020204020204" pitchFamily="34" charset="-122"/>
              </a:rPr>
              <a:t>CART</a:t>
            </a:r>
            <a:r>
              <a:rPr lang="zh-CN" altLang="en-US" sz="2000" b="1" dirty="0">
                <a:solidFill>
                  <a:srgbClr val="00B050"/>
                </a:solidFill>
                <a:latin typeface="微软雅黑" panose="020B0503020204020204" pitchFamily="34" charset="-122"/>
                <a:ea typeface="微软雅黑" panose="020B0503020204020204" pitchFamily="34" charset="-122"/>
              </a:rPr>
              <a:t>回归树</a:t>
            </a:r>
            <a:endParaRPr lang="zh-CN" altLang="zh-CN" sz="2000" b="1" dirty="0">
              <a:solidFill>
                <a:srgbClr val="00B050"/>
              </a:solidFill>
              <a:latin typeface="微软雅黑" panose="020B0503020204020204" pitchFamily="34" charset="-122"/>
              <a:ea typeface="微软雅黑" panose="020B0503020204020204" pitchFamily="34" charset="-122"/>
            </a:endParaRPr>
          </a:p>
        </p:txBody>
      </p:sp>
      <p:sp>
        <p:nvSpPr>
          <p:cNvPr id="58371" name="文本框 2"/>
          <p:cNvSpPr txBox="1"/>
          <p:nvPr/>
        </p:nvSpPr>
        <p:spPr>
          <a:xfrm>
            <a:off x="603250" y="1128713"/>
            <a:ext cx="8137525" cy="5158105"/>
          </a:xfrm>
          <a:prstGeom prst="rect">
            <a:avLst/>
          </a:prstGeom>
          <a:noFill/>
          <a:ln w="12700" cmpd="sng">
            <a:solidFill>
              <a:schemeClr val="accent1">
                <a:shade val="50000"/>
              </a:schemeClr>
            </a:solidFill>
            <a:prstDash val="solid"/>
          </a:ln>
        </p:spPr>
        <p:txBody>
          <a:bodyPr wrap="square" anchor="t" anchorCtr="0">
            <a:spAutoFit/>
          </a:bodyPr>
          <a:p>
            <a:pPr>
              <a:lnSpc>
                <a:spcPct val="150000"/>
              </a:lnSpc>
              <a:spcBef>
                <a:spcPct val="20000"/>
              </a:spcBef>
              <a:buClr>
                <a:schemeClr val="hlink"/>
              </a:buClr>
              <a:buSzPct val="70000"/>
            </a:pPr>
            <a:r>
              <a:rPr b="1" dirty="0">
                <a:latin typeface="微软雅黑" panose="020B0503020204020204" pitchFamily="34" charset="-122"/>
                <a:ea typeface="微软雅黑" panose="020B0503020204020204" pitchFamily="34" charset="-122"/>
              </a:rPr>
              <a:t>CART回归树算法：</a:t>
            </a:r>
            <a:endParaRPr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b="1" dirty="0">
                <a:latin typeface="微软雅黑" panose="020B0503020204020204" pitchFamily="34" charset="-122"/>
                <a:ea typeface="微软雅黑" panose="020B0503020204020204" pitchFamily="34" charset="-122"/>
              </a:rPr>
              <a:t>for j=1 to M   #M为输入变量个数，遍历所有输入变量</a:t>
            </a:r>
            <a:endParaRPr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b="1" dirty="0">
                <a:latin typeface="微软雅黑" panose="020B0503020204020204" pitchFamily="34" charset="-122"/>
                <a:ea typeface="微软雅黑" panose="020B0503020204020204" pitchFamily="34" charset="-122"/>
              </a:rPr>
              <a:t>  for v in [sj]  #遍历第j个变量的所有取值</a:t>
            </a:r>
            <a:endParaRPr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b="1" dirty="0">
                <a:latin typeface="微软雅黑" panose="020B0503020204020204" pitchFamily="34" charset="-122"/>
                <a:ea typeface="微软雅黑" panose="020B0503020204020204" pitchFamily="34" charset="-122"/>
              </a:rPr>
              <a:t>      </a:t>
            </a:r>
            <a:r>
              <a:rPr lang="en-US" dirty="0">
                <a:latin typeface="微软雅黑" panose="020B0503020204020204" pitchFamily="34" charset="-122"/>
                <a:ea typeface="微软雅黑" panose="020B0503020204020204" pitchFamily="34" charset="-122"/>
              </a:rPr>
              <a:t> </a:t>
            </a:r>
            <a:r>
              <a:rPr dirty="0">
                <a:latin typeface="微软雅黑" panose="020B0503020204020204" pitchFamily="34" charset="-122"/>
                <a:ea typeface="微软雅黑" panose="020B0503020204020204" pitchFamily="34" charset="-122"/>
              </a:rPr>
              <a:t>以v为分隔点，将样本集划分为2个集合R1和R2，</a:t>
            </a:r>
            <a:endParaRPr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dirty="0">
                <a:latin typeface="微软雅黑" panose="020B0503020204020204" pitchFamily="34" charset="-122"/>
                <a:ea typeface="微软雅黑" panose="020B0503020204020204" pitchFamily="34" charset="-122"/>
              </a:rPr>
              <a:t>       </a:t>
            </a:r>
            <a:r>
              <a:rPr dirty="0">
                <a:latin typeface="微软雅黑" panose="020B0503020204020204" pitchFamily="34" charset="-122"/>
                <a:ea typeface="微软雅黑" panose="020B0503020204020204" pitchFamily="34" charset="-122"/>
              </a:rPr>
              <a:t>并计算，</a:t>
            </a:r>
            <a:endParaRPr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endParaRPr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dirty="0">
                <a:latin typeface="微软雅黑" panose="020B0503020204020204" pitchFamily="34" charset="-122"/>
                <a:ea typeface="微软雅黑" panose="020B0503020204020204" pitchFamily="34" charset="-122"/>
              </a:rPr>
              <a:t>       </a:t>
            </a:r>
            <a:r>
              <a:rPr dirty="0">
                <a:latin typeface="微软雅黑" panose="020B0503020204020204" pitchFamily="34" charset="-122"/>
                <a:ea typeface="微软雅黑" panose="020B0503020204020204" pitchFamily="34" charset="-122"/>
              </a:rPr>
              <a:t>其中i为1~n，n为样本数量</a:t>
            </a:r>
            <a:r>
              <a:rPr lang="zh-CN" dirty="0">
                <a:latin typeface="微软雅黑" panose="020B0503020204020204" pitchFamily="34" charset="-122"/>
                <a:ea typeface="微软雅黑" panose="020B0503020204020204" pitchFamily="34" charset="-122"/>
              </a:rPr>
              <a:t>；</a:t>
            </a:r>
            <a:r>
              <a:rPr dirty="0">
                <a:latin typeface="微软雅黑" panose="020B0503020204020204" pitchFamily="34" charset="-122"/>
                <a:ea typeface="微软雅黑" panose="020B0503020204020204" pitchFamily="34" charset="-122"/>
              </a:rPr>
              <a:t>其中c1为R1集合样本输出的</a:t>
            </a:r>
            <a:r>
              <a:rPr lang="en-US" dirty="0">
                <a:latin typeface="微软雅黑" panose="020B0503020204020204" pitchFamily="34" charset="-122"/>
                <a:ea typeface="微软雅黑" panose="020B0503020204020204" pitchFamily="34" charset="-122"/>
              </a:rPr>
              <a:t> </a:t>
            </a:r>
            <a:r>
              <a:rPr dirty="0">
                <a:latin typeface="微软雅黑" panose="020B0503020204020204" pitchFamily="34" charset="-122"/>
                <a:ea typeface="微软雅黑" panose="020B0503020204020204" pitchFamily="34" charset="-122"/>
              </a:rPr>
              <a:t>均值，c2为R2集合样本输出的均值</a:t>
            </a:r>
            <a:endParaRPr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dirty="0">
                <a:latin typeface="微软雅黑" panose="020B0503020204020204" pitchFamily="34" charset="-122"/>
                <a:ea typeface="微软雅黑" panose="020B0503020204020204" pitchFamily="34" charset="-122"/>
              </a:rPr>
              <a:t>        </a:t>
            </a:r>
            <a:r>
              <a:rPr dirty="0">
                <a:latin typeface="微软雅黑" panose="020B0503020204020204" pitchFamily="34" charset="-122"/>
                <a:ea typeface="微软雅黑" panose="020B0503020204020204" pitchFamily="34" charset="-122"/>
              </a:rPr>
              <a:t>保存</a:t>
            </a:r>
            <a:r>
              <a:rPr lang="zh-CN"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endParaRPr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b="1" dirty="0">
                <a:latin typeface="微软雅黑" panose="020B0503020204020204" pitchFamily="34" charset="-122"/>
                <a:ea typeface="微软雅黑" panose="020B0503020204020204" pitchFamily="34" charset="-122"/>
              </a:rPr>
              <a:t>输出：</a:t>
            </a:r>
            <a:endParaRPr b="1" dirty="0">
              <a:latin typeface="微软雅黑" panose="020B0503020204020204" pitchFamily="34" charset="-122"/>
              <a:ea typeface="微软雅黑" panose="020B0503020204020204" pitchFamily="34" charset="-122"/>
            </a:endParaRPr>
          </a:p>
        </p:txBody>
      </p:sp>
      <p:graphicFrame>
        <p:nvGraphicFramePr>
          <p:cNvPr id="-2147482618" name="Object 6"/>
          <p:cNvGraphicFramePr>
            <a:graphicFrameLocks noChangeAspect="1"/>
          </p:cNvGraphicFramePr>
          <p:nvPr/>
        </p:nvGraphicFramePr>
        <p:xfrm>
          <a:off x="2743200" y="3208655"/>
          <a:ext cx="5285740" cy="757555"/>
        </p:xfrm>
        <a:graphic>
          <a:graphicData uri="http://schemas.openxmlformats.org/presentationml/2006/ole">
            <mc:AlternateContent xmlns:mc="http://schemas.openxmlformats.org/markup-compatibility/2006">
              <mc:Choice xmlns:v="urn:schemas-microsoft-com:vml" Requires="v">
                <p:oleObj spid="_x0000_s3076" name="" r:id="rId1" imgW="2831465" imgH="405765" progId="Equation.KSEE3">
                  <p:embed/>
                </p:oleObj>
              </mc:Choice>
              <mc:Fallback>
                <p:oleObj name="" r:id="rId1" imgW="2831465" imgH="405765" progId="Equation.KSEE3">
                  <p:embed/>
                  <p:pic>
                    <p:nvPicPr>
                      <p:cNvPr id="0" name="图片 3075"/>
                      <p:cNvPicPr/>
                      <p:nvPr/>
                    </p:nvPicPr>
                    <p:blipFill>
                      <a:blip r:embed="rId2"/>
                      <a:stretch>
                        <a:fillRect/>
                      </a:stretch>
                    </p:blipFill>
                    <p:spPr>
                      <a:xfrm>
                        <a:off x="2743200" y="3208655"/>
                        <a:ext cx="5285740" cy="757555"/>
                      </a:xfrm>
                      <a:prstGeom prst="rect">
                        <a:avLst/>
                      </a:prstGeom>
                      <a:noFill/>
                      <a:ln w="38100">
                        <a:noFill/>
                        <a:miter/>
                      </a:ln>
                    </p:spPr>
                  </p:pic>
                </p:oleObj>
              </mc:Fallback>
            </mc:AlternateContent>
          </a:graphicData>
        </a:graphic>
      </p:graphicFrame>
      <p:graphicFrame>
        <p:nvGraphicFramePr>
          <p:cNvPr id="-2147482619" name="Object 5"/>
          <p:cNvGraphicFramePr>
            <a:graphicFrameLocks noChangeAspect="1"/>
          </p:cNvGraphicFramePr>
          <p:nvPr/>
        </p:nvGraphicFramePr>
        <p:xfrm>
          <a:off x="2635250" y="4970780"/>
          <a:ext cx="5501005" cy="702945"/>
        </p:xfrm>
        <a:graphic>
          <a:graphicData uri="http://schemas.openxmlformats.org/presentationml/2006/ole">
            <mc:AlternateContent xmlns:mc="http://schemas.openxmlformats.org/markup-compatibility/2006">
              <mc:Choice xmlns:v="urn:schemas-microsoft-com:vml" Requires="v">
                <p:oleObj spid="_x0000_s2" name="" r:id="rId3" imgW="3175000" imgH="405765" progId="Equation.KSEE3">
                  <p:embed/>
                </p:oleObj>
              </mc:Choice>
              <mc:Fallback>
                <p:oleObj name="" r:id="rId3" imgW="3175000" imgH="405765" progId="Equation.KSEE3">
                  <p:embed/>
                  <p:pic>
                    <p:nvPicPr>
                      <p:cNvPr id="0" name="图片 1"/>
                      <p:cNvPicPr/>
                      <p:nvPr/>
                    </p:nvPicPr>
                    <p:blipFill>
                      <a:blip r:embed="rId4"/>
                      <a:stretch>
                        <a:fillRect/>
                      </a:stretch>
                    </p:blipFill>
                    <p:spPr>
                      <a:xfrm>
                        <a:off x="2635250" y="4970780"/>
                        <a:ext cx="5501005" cy="702945"/>
                      </a:xfrm>
                      <a:prstGeom prst="rect">
                        <a:avLst/>
                      </a:prstGeom>
                      <a:noFill/>
                      <a:ln w="38100">
                        <a:noFill/>
                        <a:miter/>
                      </a:ln>
                    </p:spPr>
                  </p:pic>
                </p:oleObj>
              </mc:Fallback>
            </mc:AlternateContent>
          </a:graphicData>
        </a:graphic>
      </p:graphicFrame>
      <p:graphicFrame>
        <p:nvGraphicFramePr>
          <p:cNvPr id="-2147482617" name="Object 7"/>
          <p:cNvGraphicFramePr>
            <a:graphicFrameLocks noChangeAspect="1"/>
          </p:cNvGraphicFramePr>
          <p:nvPr/>
        </p:nvGraphicFramePr>
        <p:xfrm>
          <a:off x="1374140" y="5906135"/>
          <a:ext cx="2693670" cy="503555"/>
        </p:xfrm>
        <a:graphic>
          <a:graphicData uri="http://schemas.openxmlformats.org/presentationml/2006/ole">
            <mc:AlternateContent xmlns:mc="http://schemas.openxmlformats.org/markup-compatibility/2006">
              <mc:Choice xmlns:v="urn:schemas-microsoft-com:vml" Requires="v">
                <p:oleObj spid="_x0000_s3" name="" r:id="rId5" imgW="1358900" imgH="254000" progId="Equation.KSEE3">
                  <p:embed/>
                </p:oleObj>
              </mc:Choice>
              <mc:Fallback>
                <p:oleObj name="" r:id="rId5" imgW="1358900" imgH="254000" progId="Equation.KSEE3">
                  <p:embed/>
                  <p:pic>
                    <p:nvPicPr>
                      <p:cNvPr id="0" name="图片 2"/>
                      <p:cNvPicPr/>
                      <p:nvPr/>
                    </p:nvPicPr>
                    <p:blipFill>
                      <a:blip r:embed="rId6"/>
                      <a:stretch>
                        <a:fillRect/>
                      </a:stretch>
                    </p:blipFill>
                    <p:spPr>
                      <a:xfrm>
                        <a:off x="1374140" y="5906135"/>
                        <a:ext cx="2693670" cy="503555"/>
                      </a:xfrm>
                      <a:prstGeom prst="rect">
                        <a:avLst/>
                      </a:prstGeom>
                      <a:noFill/>
                      <a:ln w="38100">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635"/>
            <a:ext cx="7772400" cy="67119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G</a:t>
            </a: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BDT</a:t>
            </a:r>
            <a:endPar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8370" name="文本框 3"/>
          <p:cNvSpPr txBox="1"/>
          <p:nvPr/>
        </p:nvSpPr>
        <p:spPr>
          <a:xfrm>
            <a:off x="407988" y="730250"/>
            <a:ext cx="1922780" cy="398780"/>
          </a:xfrm>
          <a:prstGeom prst="rect">
            <a:avLst/>
          </a:prstGeom>
          <a:noFill/>
          <a:ln w="9525">
            <a:noFill/>
          </a:ln>
        </p:spPr>
        <p:txBody>
          <a:bodyPr wrap="none" anchor="t" anchorCtr="0">
            <a:spAutoFit/>
          </a:bodyPr>
          <a:p>
            <a:pPr marL="285750" indent="-285750">
              <a:buSzTx/>
              <a:buFont typeface="Arial" panose="020B0604020202020204" pitchFamily="34" charset="0"/>
              <a:buChar char="•"/>
            </a:pPr>
            <a:r>
              <a:rPr lang="en-US" altLang="zh-CN" sz="2000" b="1" dirty="0">
                <a:solidFill>
                  <a:srgbClr val="00B050"/>
                </a:solidFill>
                <a:latin typeface="微软雅黑" panose="020B0503020204020204" pitchFamily="34" charset="-122"/>
                <a:ea typeface="微软雅黑" panose="020B0503020204020204" pitchFamily="34" charset="-122"/>
              </a:rPr>
              <a:t>CART</a:t>
            </a:r>
            <a:r>
              <a:rPr lang="zh-CN" altLang="en-US" sz="2000" b="1" dirty="0">
                <a:solidFill>
                  <a:srgbClr val="00B050"/>
                </a:solidFill>
                <a:latin typeface="微软雅黑" panose="020B0503020204020204" pitchFamily="34" charset="-122"/>
                <a:ea typeface="微软雅黑" panose="020B0503020204020204" pitchFamily="34" charset="-122"/>
              </a:rPr>
              <a:t>回归树</a:t>
            </a:r>
            <a:endParaRPr lang="zh-CN" altLang="zh-CN" sz="2000" b="1" dirty="0">
              <a:solidFill>
                <a:srgbClr val="00B050"/>
              </a:solidFill>
              <a:latin typeface="微软雅黑" panose="020B0503020204020204" pitchFamily="34" charset="-122"/>
              <a:ea typeface="微软雅黑" panose="020B0503020204020204" pitchFamily="34" charset="-122"/>
            </a:endParaRPr>
          </a:p>
        </p:txBody>
      </p:sp>
      <p:sp>
        <p:nvSpPr>
          <p:cNvPr id="58371" name="文本框 2"/>
          <p:cNvSpPr txBox="1"/>
          <p:nvPr/>
        </p:nvSpPr>
        <p:spPr>
          <a:xfrm>
            <a:off x="603250" y="1128713"/>
            <a:ext cx="8137525" cy="2223770"/>
          </a:xfrm>
          <a:prstGeom prst="rect">
            <a:avLst/>
          </a:prstGeom>
          <a:noFill/>
          <a:ln w="12700" cmpd="sng">
            <a:solidFill>
              <a:schemeClr val="accent1">
                <a:shade val="50000"/>
              </a:schemeClr>
            </a:solidFill>
            <a:prstDash val="solid"/>
          </a:ln>
        </p:spPr>
        <p:txBody>
          <a:bodyPr wrap="square" anchor="t" anchorCtr="0">
            <a:spAutoFit/>
          </a:bodyPr>
          <a:p>
            <a:pPr>
              <a:lnSpc>
                <a:spcPct val="150000"/>
              </a:lnSpc>
              <a:spcBef>
                <a:spcPct val="20000"/>
              </a:spcBef>
              <a:buClr>
                <a:schemeClr val="hlink"/>
              </a:buClr>
              <a:buSzPct val="70000"/>
            </a:pPr>
            <a:r>
              <a:rPr b="1" dirty="0">
                <a:latin typeface="微软雅黑" panose="020B0503020204020204" pitchFamily="34" charset="-122"/>
                <a:ea typeface="微软雅黑" panose="020B0503020204020204" pitchFamily="34" charset="-122"/>
              </a:rPr>
              <a:t>CART回归树的应用：对于测试样本（x，y=？），输入x，依据x的每个输入变量值，根据V*进行定位，得到x所处的样本子集Rx（先用x的第1个变量值将样本集一分为二，然后，对x所在的子集，依据x第2个变量取值再次一分为二，依次类推，最后得到x所处的样本子集），最后计算输出：</a:t>
            </a:r>
            <a:endParaRPr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b="1" dirty="0">
                <a:latin typeface="微软雅黑" panose="020B0503020204020204" pitchFamily="34" charset="-122"/>
                <a:ea typeface="微软雅黑" panose="020B0503020204020204" pitchFamily="34" charset="-122"/>
              </a:rPr>
              <a:t>，m表示Rx中样本数量，即x所处样本子集输出值的均值。</a:t>
            </a:r>
            <a:endParaRPr b="1" dirty="0">
              <a:latin typeface="微软雅黑" panose="020B0503020204020204" pitchFamily="34" charset="-122"/>
              <a:ea typeface="微软雅黑" panose="020B0503020204020204" pitchFamily="34" charset="-122"/>
            </a:endParaRPr>
          </a:p>
        </p:txBody>
      </p:sp>
      <p:graphicFrame>
        <p:nvGraphicFramePr>
          <p:cNvPr id="-2147482615" name="Object 9"/>
          <p:cNvGraphicFramePr>
            <a:graphicFrameLocks noChangeAspect="1"/>
          </p:cNvGraphicFramePr>
          <p:nvPr/>
        </p:nvGraphicFramePr>
        <p:xfrm>
          <a:off x="6602095" y="2444115"/>
          <a:ext cx="1293495" cy="705485"/>
        </p:xfrm>
        <a:graphic>
          <a:graphicData uri="http://schemas.openxmlformats.org/presentationml/2006/ole">
            <mc:AlternateContent xmlns:mc="http://schemas.openxmlformats.org/markup-compatibility/2006">
              <mc:Choice xmlns:v="urn:schemas-microsoft-com:vml" Requires="v">
                <p:oleObj spid="_x0000_s8" name="" r:id="rId1" imgW="838200" imgH="457200" progId="Equation.KSEE3">
                  <p:embed/>
                </p:oleObj>
              </mc:Choice>
              <mc:Fallback>
                <p:oleObj name="" r:id="rId1" imgW="838200" imgH="457200" progId="Equation.KSEE3">
                  <p:embed/>
                  <p:pic>
                    <p:nvPicPr>
                      <p:cNvPr id="0" name="图片 7"/>
                      <p:cNvPicPr/>
                      <p:nvPr/>
                    </p:nvPicPr>
                    <p:blipFill>
                      <a:blip r:embed="rId2"/>
                      <a:stretch>
                        <a:fillRect/>
                      </a:stretch>
                    </p:blipFill>
                    <p:spPr>
                      <a:xfrm>
                        <a:off x="6602095" y="2444115"/>
                        <a:ext cx="1293495" cy="705485"/>
                      </a:xfrm>
                      <a:prstGeom prst="rect">
                        <a:avLst/>
                      </a:prstGeom>
                      <a:noFill/>
                      <a:ln w="38100">
                        <a:noFill/>
                        <a:miter/>
                      </a:ln>
                    </p:spPr>
                  </p:pic>
                </p:oleObj>
              </mc:Fallback>
            </mc:AlternateContent>
          </a:graphicData>
        </a:graphic>
      </p:graphicFrame>
      <p:sp>
        <p:nvSpPr>
          <p:cNvPr id="9" name="文本框 3"/>
          <p:cNvSpPr txBox="1"/>
          <p:nvPr/>
        </p:nvSpPr>
        <p:spPr>
          <a:xfrm>
            <a:off x="482918" y="3796030"/>
            <a:ext cx="1922780" cy="398780"/>
          </a:xfrm>
          <a:prstGeom prst="rect">
            <a:avLst/>
          </a:prstGeom>
          <a:noFill/>
          <a:ln w="9525">
            <a:noFill/>
          </a:ln>
        </p:spPr>
        <p:txBody>
          <a:bodyPr wrap="none" anchor="t" anchorCtr="0">
            <a:spAutoFit/>
          </a:bodyPr>
          <a:p>
            <a:pPr marL="285750" indent="-285750">
              <a:buSzTx/>
              <a:buFont typeface="Arial" panose="020B0604020202020204" pitchFamily="34" charset="0"/>
              <a:buChar char="•"/>
            </a:pPr>
            <a:r>
              <a:rPr lang="en-US" altLang="zh-CN" sz="2000" b="1" dirty="0">
                <a:solidFill>
                  <a:srgbClr val="00B050"/>
                </a:solidFill>
                <a:latin typeface="微软雅黑" panose="020B0503020204020204" pitchFamily="34" charset="-122"/>
                <a:ea typeface="微软雅黑" panose="020B0503020204020204" pitchFamily="34" charset="-122"/>
              </a:rPr>
              <a:t>CART</a:t>
            </a:r>
            <a:r>
              <a:rPr lang="zh-CN" altLang="en-US" sz="2000" b="1" dirty="0">
                <a:solidFill>
                  <a:srgbClr val="00B050"/>
                </a:solidFill>
                <a:latin typeface="微软雅黑" panose="020B0503020204020204" pitchFamily="34" charset="-122"/>
                <a:ea typeface="微软雅黑" panose="020B0503020204020204" pitchFamily="34" charset="-122"/>
              </a:rPr>
              <a:t>分类树</a:t>
            </a:r>
            <a:endParaRPr lang="zh-CN" altLang="zh-CN" sz="2000" b="1" dirty="0">
              <a:solidFill>
                <a:srgbClr val="00B050"/>
              </a:solidFill>
              <a:latin typeface="微软雅黑" panose="020B0503020204020204" pitchFamily="34" charset="-122"/>
              <a:ea typeface="微软雅黑" panose="020B0503020204020204" pitchFamily="34" charset="-122"/>
            </a:endParaRPr>
          </a:p>
        </p:txBody>
      </p:sp>
      <p:sp>
        <p:nvSpPr>
          <p:cNvPr id="10" name="文本框 2"/>
          <p:cNvSpPr txBox="1"/>
          <p:nvPr/>
        </p:nvSpPr>
        <p:spPr>
          <a:xfrm>
            <a:off x="721995" y="4324033"/>
            <a:ext cx="8137525" cy="1447800"/>
          </a:xfrm>
          <a:prstGeom prst="rect">
            <a:avLst/>
          </a:prstGeom>
          <a:noFill/>
          <a:ln w="12700" cmpd="sng">
            <a:solidFill>
              <a:schemeClr val="accent1">
                <a:shade val="50000"/>
              </a:schemeClr>
            </a:solidFill>
            <a:prstDash val="solid"/>
          </a:ln>
        </p:spPr>
        <p:txBody>
          <a:bodyPr wrap="square" anchor="t" anchorCtr="0">
            <a:spAutoFit/>
          </a:bodyPr>
          <a:p>
            <a:pPr marL="342900" indent="-342900">
              <a:lnSpc>
                <a:spcPct val="150000"/>
              </a:lnSpc>
              <a:spcBef>
                <a:spcPct val="20000"/>
              </a:spcBef>
              <a:buClr>
                <a:schemeClr val="hlink"/>
              </a:buClr>
              <a:buSzPct val="70000"/>
              <a:buFont typeface="+mj-ea"/>
              <a:buAutoNum type="circleNumDbPlain"/>
            </a:pPr>
            <a:r>
              <a:rPr lang="en-US" b="1" dirty="0">
                <a:latin typeface="微软雅黑" panose="020B0503020204020204" pitchFamily="34" charset="-122"/>
                <a:ea typeface="微软雅黑" panose="020B0503020204020204" pitchFamily="34" charset="-122"/>
              </a:rPr>
              <a:t>CART</a:t>
            </a:r>
            <a:r>
              <a:rPr lang="zh-CN" altLang="en-US" b="1" dirty="0">
                <a:latin typeface="微软雅黑" panose="020B0503020204020204" pitchFamily="34" charset="-122"/>
                <a:ea typeface="微软雅黑" panose="020B0503020204020204" pitchFamily="34" charset="-122"/>
              </a:rPr>
              <a:t>分类树与</a:t>
            </a:r>
            <a:r>
              <a:rPr lang="en-US" altLang="zh-CN" b="1" dirty="0">
                <a:latin typeface="微软雅黑" panose="020B0503020204020204" pitchFamily="34" charset="-122"/>
                <a:ea typeface="微软雅黑" panose="020B0503020204020204" pitchFamily="34" charset="-122"/>
              </a:rPr>
              <a:t>ID3</a:t>
            </a:r>
            <a:r>
              <a:rPr lang="zh-CN" altLang="en-US" b="1" dirty="0">
                <a:latin typeface="微软雅黑" panose="020B0503020204020204" pitchFamily="34" charset="-122"/>
                <a:ea typeface="微软雅黑" panose="020B0503020204020204" pitchFamily="34" charset="-122"/>
              </a:rPr>
              <a:t>类似，但是，特征选择策略采用：基尼系数</a:t>
            </a:r>
            <a:endParaRPr lang="zh-CN" altLang="en-US" b="1"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SzPct val="70000"/>
              <a:buFont typeface="+mj-ea"/>
              <a:buAutoNum type="circleNumDbPlain"/>
            </a:pPr>
            <a:r>
              <a:rPr lang="en-US" altLang="zh-CN" b="1" dirty="0">
                <a:latin typeface="微软雅黑" panose="020B0503020204020204" pitchFamily="34" charset="-122"/>
                <a:ea typeface="微软雅黑" panose="020B0503020204020204" pitchFamily="34" charset="-122"/>
              </a:rPr>
              <a:t>CART</a:t>
            </a:r>
            <a:r>
              <a:rPr lang="zh-CN" altLang="en-US" b="1" dirty="0">
                <a:latin typeface="微软雅黑" panose="020B0503020204020204" pitchFamily="34" charset="-122"/>
                <a:ea typeface="微软雅黑" panose="020B0503020204020204" pitchFamily="34" charset="-122"/>
              </a:rPr>
              <a:t>树都是二叉树</a:t>
            </a:r>
            <a:endParaRPr lang="zh-CN" altLang="en-US" b="1"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SzPct val="70000"/>
              <a:buFont typeface="+mj-ea"/>
              <a:buAutoNum type="circleNumDbPlain"/>
            </a:pPr>
            <a:r>
              <a:rPr lang="zh-CN" altLang="en-US" b="1" dirty="0">
                <a:latin typeface="微软雅黑" panose="020B0503020204020204" pitchFamily="34" charset="-122"/>
                <a:ea typeface="微软雅黑" panose="020B0503020204020204" pitchFamily="34" charset="-122"/>
              </a:rPr>
              <a:t>同样会采用剪枝</a:t>
            </a:r>
            <a:r>
              <a:rPr lang="zh-CN" altLang="en-US" b="1" dirty="0">
                <a:latin typeface="微软雅黑" panose="020B0503020204020204" pitchFamily="34" charset="-122"/>
                <a:ea typeface="微软雅黑" panose="020B0503020204020204" pitchFamily="34" charset="-122"/>
              </a:rPr>
              <a:t>策略和早熟策略</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635"/>
            <a:ext cx="7772400" cy="67119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G</a:t>
            </a: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BDT</a:t>
            </a:r>
            <a:endPar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8370" name="文本框 3"/>
          <p:cNvSpPr txBox="1"/>
          <p:nvPr/>
        </p:nvSpPr>
        <p:spPr>
          <a:xfrm>
            <a:off x="407988" y="807720"/>
            <a:ext cx="2259330" cy="398780"/>
          </a:xfrm>
          <a:prstGeom prst="rect">
            <a:avLst/>
          </a:prstGeom>
          <a:noFill/>
          <a:ln w="9525">
            <a:noFill/>
          </a:ln>
        </p:spPr>
        <p:txBody>
          <a:bodyPr wrap="none" anchor="t" anchorCtr="0">
            <a:spAutoFit/>
          </a:bodyPr>
          <a:p>
            <a:pPr marL="342900" indent="-342900">
              <a:buSzTx/>
              <a:buFont typeface="Wingdings" panose="05000000000000000000" charset="0"/>
              <a:buChar char="Ø"/>
            </a:pPr>
            <a:r>
              <a:rPr lang="en-US" altLang="zh-CN" sz="2000" b="1" dirty="0">
                <a:solidFill>
                  <a:srgbClr val="00B050"/>
                </a:solidFill>
                <a:latin typeface="微软雅黑" panose="020B0503020204020204" pitchFamily="34" charset="-122"/>
                <a:ea typeface="微软雅黑" panose="020B0503020204020204" pitchFamily="34" charset="-122"/>
              </a:rPr>
              <a:t>GBDT</a:t>
            </a:r>
            <a:r>
              <a:rPr lang="zh-CN" altLang="en-US" sz="2000" b="1" dirty="0">
                <a:solidFill>
                  <a:srgbClr val="00B050"/>
                </a:solidFill>
                <a:latin typeface="微软雅黑" panose="020B0503020204020204" pitchFamily="34" charset="-122"/>
                <a:ea typeface="微软雅黑" panose="020B0503020204020204" pitchFamily="34" charset="-122"/>
              </a:rPr>
              <a:t>基本概念</a:t>
            </a:r>
            <a:endParaRPr lang="zh-CN" altLang="en-US" sz="2000" b="1" dirty="0">
              <a:solidFill>
                <a:srgbClr val="00B050"/>
              </a:solidFill>
              <a:latin typeface="微软雅黑" panose="020B0503020204020204" pitchFamily="34" charset="-122"/>
              <a:ea typeface="微软雅黑" panose="020B0503020204020204" pitchFamily="34" charset="-122"/>
            </a:endParaRPr>
          </a:p>
        </p:txBody>
      </p:sp>
      <p:sp>
        <p:nvSpPr>
          <p:cNvPr id="58371" name="文本框 2"/>
          <p:cNvSpPr txBox="1"/>
          <p:nvPr/>
        </p:nvSpPr>
        <p:spPr>
          <a:xfrm>
            <a:off x="408305" y="1498283"/>
            <a:ext cx="8137525" cy="4411980"/>
          </a:xfrm>
          <a:prstGeom prst="rect">
            <a:avLst/>
          </a:prstGeom>
          <a:noFill/>
          <a:ln w="12700" cmpd="sng">
            <a:noFill/>
            <a:prstDash val="solid"/>
          </a:ln>
        </p:spPr>
        <p:txBody>
          <a:bodyPr wrap="square" anchor="t" anchorCtr="0">
            <a:spAutoFit/>
          </a:bodyPr>
          <a:p>
            <a:pPr>
              <a:lnSpc>
                <a:spcPct val="150000"/>
              </a:lnSpc>
              <a:spcBef>
                <a:spcPct val="20000"/>
              </a:spcBef>
              <a:buClr>
                <a:schemeClr val="hlink"/>
              </a:buClr>
              <a:buSzPct val="70000"/>
            </a:pPr>
            <a:r>
              <a:rPr lang="en-US" b="1" dirty="0">
                <a:latin typeface="微软雅黑" panose="020B0503020204020204" pitchFamily="34" charset="-122"/>
                <a:ea typeface="微软雅黑" panose="020B0503020204020204" pitchFamily="34" charset="-122"/>
              </a:rPr>
              <a:t>       </a:t>
            </a:r>
            <a:r>
              <a:rPr b="1" dirty="0">
                <a:latin typeface="微软雅黑" panose="020B0503020204020204" pitchFamily="34" charset="-122"/>
                <a:ea typeface="微软雅黑" panose="020B0503020204020204" pitchFamily="34" charset="-122"/>
              </a:rPr>
              <a:t>Gradient Boosting Decision Tree，梯度提升决策树。</a:t>
            </a:r>
            <a:endParaRPr b="1"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rgbClr val="000000"/>
              </a:buClr>
              <a:buSzPct val="80000"/>
              <a:buFont typeface="Wingdings" panose="05000000000000000000" charset="0"/>
              <a:buChar char="l"/>
            </a:pPr>
            <a:r>
              <a:rPr b="1" dirty="0">
                <a:latin typeface="微软雅黑" panose="020B0503020204020204" pitchFamily="34" charset="-122"/>
                <a:ea typeface="微软雅黑" panose="020B0503020204020204" pitchFamily="34" charset="-122"/>
              </a:rPr>
              <a:t>GBDT是一个Boosting算法 ， Boosting算法将弱分类器集成成一个强分类器，相比于bagging</a:t>
            </a:r>
            <a:r>
              <a:rPr lang="zh-CN" b="1" dirty="0">
                <a:latin typeface="微软雅黑" panose="020B0503020204020204" pitchFamily="34" charset="-122"/>
                <a:ea typeface="微软雅黑" panose="020B0503020204020204" pitchFamily="34" charset="-122"/>
              </a:rPr>
              <a:t>，</a:t>
            </a:r>
            <a:r>
              <a:rPr b="1" dirty="0">
                <a:latin typeface="微软雅黑" panose="020B0503020204020204" pitchFamily="34" charset="-122"/>
                <a:ea typeface="微软雅黑" panose="020B0503020204020204" pitchFamily="34" charset="-122"/>
              </a:rPr>
              <a:t>boosting算法中当前的分类器会受到之前的学习器的影响，比如adaboost当前学习器中样本的权重是前n轮学习器改变后的结果，比如GBDT中当前学习器要拟合东西是前n个学习器产生的残差。而bagging算法中每一个学习器都是相对独立的，不会受到其他学习器的影响。</a:t>
            </a:r>
            <a:endParaRPr b="1"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rgbClr val="000000"/>
              </a:buClr>
              <a:buSzPct val="80000"/>
              <a:buFont typeface="Wingdings" panose="05000000000000000000" charset="0"/>
              <a:buChar char="l"/>
            </a:pPr>
            <a:r>
              <a:rPr b="1" dirty="0">
                <a:latin typeface="微软雅黑" panose="020B0503020204020204" pitchFamily="34" charset="-122"/>
                <a:ea typeface="微软雅黑" panose="020B0503020204020204" pitchFamily="34" charset="-122"/>
              </a:rPr>
              <a:t>GBDT 相当于 Gradient + Boosting Decision Tree</a:t>
            </a:r>
            <a:endParaRPr b="1"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rgbClr val="000000"/>
              </a:buClr>
              <a:buSzPct val="80000"/>
              <a:buFont typeface="Wingdings" panose="05000000000000000000" charset="0"/>
              <a:buChar char="l"/>
            </a:pPr>
            <a:r>
              <a:rPr b="1" dirty="0">
                <a:latin typeface="微软雅黑" panose="020B0503020204020204" pitchFamily="34" charset="-122"/>
                <a:ea typeface="微软雅黑" panose="020B0503020204020204" pitchFamily="34" charset="-122"/>
              </a:rPr>
              <a:t>基于Gradient算法的Boosting学习器叫做GBM（Gradient Boosting Machine）,GBM可以选择不同的算法作为基学习器。当基学习器为决策树时称为GBDT。</a:t>
            </a:r>
            <a:endParaRPr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635"/>
            <a:ext cx="7772400" cy="67119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G</a:t>
            </a: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BDT</a:t>
            </a:r>
            <a:endPar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8370" name="文本框 3"/>
          <p:cNvSpPr txBox="1"/>
          <p:nvPr/>
        </p:nvSpPr>
        <p:spPr>
          <a:xfrm>
            <a:off x="407988" y="807720"/>
            <a:ext cx="2513330" cy="398780"/>
          </a:xfrm>
          <a:prstGeom prst="rect">
            <a:avLst/>
          </a:prstGeom>
          <a:noFill/>
          <a:ln w="9525">
            <a:noFill/>
          </a:ln>
        </p:spPr>
        <p:txBody>
          <a:bodyPr wrap="none" anchor="t" anchorCtr="0">
            <a:spAutoFit/>
          </a:bodyPr>
          <a:p>
            <a:pPr marL="342900" indent="-342900">
              <a:buSzTx/>
              <a:buFont typeface="Wingdings" panose="05000000000000000000" charset="0"/>
              <a:buChar char="Ø"/>
            </a:pPr>
            <a:r>
              <a:rPr lang="en-US" altLang="zh-CN" sz="2000" b="1" dirty="0">
                <a:solidFill>
                  <a:srgbClr val="00B050"/>
                </a:solidFill>
                <a:latin typeface="微软雅黑" panose="020B0503020204020204" pitchFamily="34" charset="-122"/>
                <a:ea typeface="微软雅黑" panose="020B0503020204020204" pitchFamily="34" charset="-122"/>
              </a:rPr>
              <a:t>GBDT</a:t>
            </a:r>
            <a:r>
              <a:rPr lang="zh-CN" altLang="en-US" sz="2000" b="1" dirty="0">
                <a:solidFill>
                  <a:srgbClr val="00B050"/>
                </a:solidFill>
                <a:latin typeface="微软雅黑" panose="020B0503020204020204" pitchFamily="34" charset="-122"/>
                <a:ea typeface="微软雅黑" panose="020B0503020204020204" pitchFamily="34" charset="-122"/>
              </a:rPr>
              <a:t>的基学习器</a:t>
            </a:r>
            <a:endParaRPr lang="zh-CN" altLang="en-US" sz="2000" b="1" dirty="0">
              <a:solidFill>
                <a:srgbClr val="00B050"/>
              </a:solidFill>
              <a:latin typeface="微软雅黑" panose="020B0503020204020204" pitchFamily="34" charset="-122"/>
              <a:ea typeface="微软雅黑" panose="020B0503020204020204" pitchFamily="34" charset="-122"/>
            </a:endParaRPr>
          </a:p>
        </p:txBody>
      </p:sp>
      <p:sp>
        <p:nvSpPr>
          <p:cNvPr id="58371" name="文本框 2"/>
          <p:cNvSpPr txBox="1"/>
          <p:nvPr/>
        </p:nvSpPr>
        <p:spPr>
          <a:xfrm>
            <a:off x="502920" y="1343343"/>
            <a:ext cx="8137525" cy="3996055"/>
          </a:xfrm>
          <a:prstGeom prst="rect">
            <a:avLst/>
          </a:prstGeom>
          <a:noFill/>
          <a:ln w="12700" cmpd="sng">
            <a:noFill/>
            <a:prstDash val="solid"/>
          </a:ln>
        </p:spPr>
        <p:txBody>
          <a:bodyPr wrap="square" anchor="t" anchorCtr="0">
            <a:spAutoFit/>
          </a:bodyPr>
          <a:p>
            <a:pPr>
              <a:lnSpc>
                <a:spcPct val="150000"/>
              </a:lnSpc>
              <a:spcBef>
                <a:spcPct val="20000"/>
              </a:spcBef>
              <a:buClr>
                <a:schemeClr val="hlink"/>
              </a:buClr>
              <a:buSzPct val="70000"/>
            </a:pPr>
            <a:r>
              <a:rPr lang="en-US" b="1" dirty="0">
                <a:latin typeface="微软雅黑" panose="020B0503020204020204" pitchFamily="34" charset="-122"/>
                <a:ea typeface="微软雅黑" panose="020B0503020204020204" pitchFamily="34" charset="-122"/>
              </a:rPr>
              <a:t>       </a:t>
            </a:r>
            <a:r>
              <a:rPr b="1" dirty="0">
                <a:latin typeface="微软雅黑" panose="020B0503020204020204" pitchFamily="34" charset="-122"/>
                <a:ea typeface="微软雅黑" panose="020B0503020204020204" pitchFamily="34" charset="-122"/>
              </a:rPr>
              <a:t>GBDT的基学习器是决策树，且是CART回归树，不管是分类问题还是回归问题，GBDT使用的都是CART回归树，不用ID3,C4.5或者CART分类树是因为，GBDT迭代的过程中要使用到梯度，所以要求基学习器的输出结果是一个连续值。</a:t>
            </a:r>
            <a:endParaRPr b="1" dirty="0">
              <a:latin typeface="微软雅黑" panose="020B0503020204020204" pitchFamily="34" charset="-122"/>
              <a:ea typeface="微软雅黑" panose="020B0503020204020204" pitchFamily="34" charset="-122"/>
            </a:endParaRPr>
          </a:p>
          <a:p>
            <a:pPr algn="ctr">
              <a:lnSpc>
                <a:spcPct val="150000"/>
              </a:lnSpc>
              <a:spcBef>
                <a:spcPct val="20000"/>
              </a:spcBef>
              <a:buClr>
                <a:schemeClr val="hlink"/>
              </a:buClr>
              <a:buSzPct val="70000"/>
            </a:pPr>
            <a:r>
              <a:rPr lang="en-US" b="1" dirty="0">
                <a:solidFill>
                  <a:srgbClr val="FF0000"/>
                </a:solidFill>
                <a:latin typeface="微软雅黑" panose="020B0503020204020204" pitchFamily="34" charset="-122"/>
                <a:ea typeface="微软雅黑" panose="020B0503020204020204" pitchFamily="34" charset="-122"/>
              </a:rPr>
              <a:t>GBDT=G(gradient)+BDT</a:t>
            </a:r>
            <a:endParaRPr lang="en-US" b="1" dirty="0">
              <a:solidFill>
                <a:srgbClr val="FF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b="1" dirty="0">
                <a:latin typeface="微软雅黑" panose="020B0503020204020204" pitchFamily="34" charset="-122"/>
                <a:ea typeface="微软雅黑" panose="020B0503020204020204" pitchFamily="34" charset="-122"/>
              </a:rPr>
              <a:t>BDT:</a:t>
            </a:r>
            <a:endParaRPr lang="en-US"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dirty="0">
                <a:latin typeface="微软雅黑" panose="020B0503020204020204" pitchFamily="34" charset="-122"/>
                <a:ea typeface="微软雅黑" panose="020B0503020204020204" pitchFamily="34" charset="-122"/>
              </a:rPr>
              <a:t>     不断的用决策树来拟合上一轮学习器误差，比如房价为1000，第一轮预测800，那么第二轮就要预测200，第二轮给的预测值是150，第三轮就要预测这个误差50.</a:t>
            </a:r>
            <a:endParaRPr 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635"/>
            <a:ext cx="7772400" cy="67119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G</a:t>
            </a: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BDT</a:t>
            </a:r>
            <a:endPar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8370" name="文本框 3"/>
          <p:cNvSpPr txBox="1"/>
          <p:nvPr/>
        </p:nvSpPr>
        <p:spPr>
          <a:xfrm>
            <a:off x="407988" y="807720"/>
            <a:ext cx="2827020" cy="398780"/>
          </a:xfrm>
          <a:prstGeom prst="rect">
            <a:avLst/>
          </a:prstGeom>
          <a:noFill/>
          <a:ln w="9525">
            <a:noFill/>
          </a:ln>
        </p:spPr>
        <p:txBody>
          <a:bodyPr wrap="none" anchor="t" anchorCtr="0">
            <a:spAutoFit/>
          </a:bodyPr>
          <a:p>
            <a:pPr marL="342900" indent="-342900">
              <a:buSzTx/>
              <a:buFont typeface="Wingdings" panose="05000000000000000000" charset="0"/>
              <a:buChar char="Ø"/>
            </a:pPr>
            <a:r>
              <a:rPr lang="en-US" altLang="zh-CN" sz="2000" b="1" dirty="0">
                <a:solidFill>
                  <a:srgbClr val="00B050"/>
                </a:solidFill>
                <a:latin typeface="微软雅黑" panose="020B0503020204020204" pitchFamily="34" charset="-122"/>
                <a:ea typeface="微软雅黑" panose="020B0503020204020204" pitchFamily="34" charset="-122"/>
              </a:rPr>
              <a:t>BDT</a:t>
            </a:r>
            <a:r>
              <a:rPr lang="zh-CN" altLang="en-US" sz="2000" b="1" dirty="0">
                <a:solidFill>
                  <a:srgbClr val="00B050"/>
                </a:solidFill>
                <a:latin typeface="微软雅黑" panose="020B0503020204020204" pitchFamily="34" charset="-122"/>
                <a:ea typeface="微软雅黑" panose="020B0503020204020204" pitchFamily="34" charset="-122"/>
              </a:rPr>
              <a:t>的一般学习过程</a:t>
            </a:r>
            <a:endParaRPr lang="zh-CN" altLang="en-US" sz="2000" b="1" dirty="0">
              <a:solidFill>
                <a:srgbClr val="00B05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00" name="文本框 99"/>
              <p:cNvSpPr txBox="1"/>
              <p:nvPr/>
            </p:nvSpPr>
            <p:spPr>
              <a:xfrm>
                <a:off x="579120" y="1311275"/>
                <a:ext cx="5080000" cy="945515"/>
              </a:xfrm>
              <a:prstGeom prst="rect">
                <a:avLst/>
              </a:prstGeom>
              <a:noFill/>
              <a:ln w="9525">
                <a:noFill/>
              </a:ln>
            </p:spPr>
            <p:txBody>
              <a:bodyPr>
                <a:spAutoFit/>
              </a:bodyPr>
              <a:p>
                <a:pPr>
                  <a:lnSpc>
                    <a:spcPct val="150000"/>
                  </a:lnSpc>
                </a:pPr>
                <a:r>
                  <a:rPr lang="zh-CN" sz="1800" b="1">
                    <a:latin typeface="微软雅黑" panose="020B0503020204020204" pitchFamily="34" charset="-122"/>
                    <a:ea typeface="微软雅黑" panose="020B0503020204020204" pitchFamily="34" charset="-122"/>
                    <a:cs typeface="微软雅黑" panose="020B0503020204020204" pitchFamily="34" charset="-122"/>
                  </a:rPr>
                  <a:t>提升树一般算法过程：</a:t>
                </a:r>
                <a:r>
                  <a:rPr lang="zh-CN" sz="1800">
                    <a:latin typeface="微软雅黑" panose="020B0503020204020204" pitchFamily="34" charset="-122"/>
                    <a:ea typeface="微软雅黑" panose="020B0503020204020204" pitchFamily="34" charset="-122"/>
                    <a:cs typeface="微软雅黑" panose="020B0503020204020204" pitchFamily="34" charset="-122"/>
                  </a:rPr>
                  <a:t>1. 初始化学习器：</a:t>
                </a:r>
                <a14:m>
                  <m:oMath xmlns:m="http://schemas.openxmlformats.org/officeDocument/2006/math">
                    <m:sSub>
                      <m:sSubPr>
                        <m:ctrlPr>
                          <a:rPr lang="en-US" altLang="zh-CN" sz="1800" i="1">
                            <a:latin typeface="Cambria Math" panose="02040503050406030204" charset="0"/>
                            <a:ea typeface="微软雅黑" panose="020B0503020204020204" pitchFamily="34" charset="-122"/>
                            <a:cs typeface="Cambria Math" panose="02040503050406030204" charset="0"/>
                          </a:rPr>
                        </m:ctrlPr>
                      </m:sSubPr>
                      <m:e>
                        <m:r>
                          <a:rPr lang="en-US" altLang="zh-CN" sz="1800" i="1">
                            <a:latin typeface="Cambria Math" panose="02040503050406030204" charset="0"/>
                            <a:ea typeface="微软雅黑" panose="020B0503020204020204" pitchFamily="34" charset="-122"/>
                            <a:cs typeface="Cambria Math" panose="02040503050406030204" charset="0"/>
                          </a:rPr>
                          <m:t>𝑓</m:t>
                        </m:r>
                      </m:e>
                      <m:sub>
                        <m:r>
                          <a:rPr lang="en-US" altLang="zh-CN" sz="1800" i="1">
                            <a:latin typeface="Cambria Math" panose="02040503050406030204" charset="0"/>
                            <a:ea typeface="MS Mincho" panose="02020609040205080304" charset="-128"/>
                            <a:cs typeface="Cambria Math" panose="02040503050406030204" charset="0"/>
                          </a:rPr>
                          <m:t>0</m:t>
                        </m:r>
                      </m:sub>
                    </m:sSub>
                    <m:r>
                      <a:rPr lang="en-US" altLang="zh-CN" sz="1800" i="1">
                        <a:latin typeface="Cambria Math" panose="02040503050406030204" charset="0"/>
                        <a:ea typeface="MS Mincho" panose="02020609040205080304" charset="-128"/>
                        <a:cs typeface="Cambria Math" panose="02040503050406030204" charset="0"/>
                      </a:rPr>
                      <m:t>(</m:t>
                    </m:r>
                    <m:r>
                      <a:rPr lang="en-US" altLang="zh-CN" sz="1800" i="1">
                        <a:latin typeface="Cambria Math" panose="02040503050406030204" charset="0"/>
                        <a:ea typeface="微软雅黑" panose="020B0503020204020204" pitchFamily="34" charset="-122"/>
                        <a:cs typeface="Cambria Math" panose="02040503050406030204" charset="0"/>
                      </a:rPr>
                      <m:t>𝑥</m:t>
                    </m:r>
                    <m:r>
                      <a:rPr lang="en-US" altLang="zh-CN" sz="1800" i="1">
                        <a:latin typeface="Cambria Math" panose="02040503050406030204" charset="0"/>
                        <a:ea typeface="MS Mincho" panose="02020609040205080304" charset="-128"/>
                        <a:cs typeface="Cambria Math" panose="02040503050406030204" charset="0"/>
                      </a:rPr>
                      <m:t>)=</m:t>
                    </m:r>
                    <m:r>
                      <a:rPr lang="en-US" altLang="zh-CN" sz="1800" i="1">
                        <a:latin typeface="Cambria Math" panose="02040503050406030204" charset="0"/>
                        <a:ea typeface="MS Mincho" panose="02020609040205080304" charset="-128"/>
                        <a:cs typeface="Cambria Math" panose="02040503050406030204" charset="0"/>
                      </a:rPr>
                      <m:t>0</m:t>
                    </m:r>
                    <m:r>
                      <a:rPr lang="en-US" altLang="zh-CN" sz="1800" i="1">
                        <a:latin typeface="Cambria Math" panose="02040503050406030204" charset="0"/>
                        <a:ea typeface="MS Mincho" panose="02020609040205080304" charset="-128"/>
                        <a:cs typeface="Cambria Math" panose="02040503050406030204" charset="0"/>
                      </a:rPr>
                      <m:t>  </m:t>
                    </m:r>
                    <m:r>
                      <a:rPr lang="zh-CN" sz="1800">
                        <a:latin typeface="Cambria Math" panose="02040503050406030204" charset="0"/>
                        <a:ea typeface="微软雅黑" panose="020B0503020204020204" pitchFamily="34" charset="-122"/>
                        <a:cs typeface="Cambria Math" panose="02040503050406030204" charset="0"/>
                        <a:sym typeface="+mn-ea"/>
                      </a:rPr>
                      <m:t>（一个弱学习器）</m:t>
                    </m:r>
                  </m:oMath>
                </a14:m>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100" name="文本框 99"/>
              <p:cNvSpPr txBox="1">
                <a:spLocks noRot="1" noChangeAspect="1" noMove="1" noResize="1" noEditPoints="1" noAdjustHandles="1" noChangeArrowheads="1" noChangeShapeType="1" noTextEdit="1"/>
              </p:cNvSpPr>
              <p:nvPr/>
            </p:nvSpPr>
            <p:spPr>
              <a:xfrm>
                <a:off x="579120" y="1311275"/>
                <a:ext cx="5080000" cy="945515"/>
              </a:xfrm>
              <a:prstGeom prst="rect">
                <a:avLst/>
              </a:prstGeom>
              <a:blipFill rotWithShape="1">
                <a:blip r:embed="rId1"/>
                <a:stretch>
                  <a:fillRect/>
                </a:stretch>
              </a:blipFill>
              <a:ln w="9525">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1" name="文本框 100"/>
              <p:cNvSpPr txBox="1"/>
              <p:nvPr/>
            </p:nvSpPr>
            <p:spPr>
              <a:xfrm>
                <a:off x="511175" y="2376170"/>
                <a:ext cx="8378190" cy="384175"/>
              </a:xfrm>
              <a:prstGeom prst="rect">
                <a:avLst/>
              </a:prstGeom>
              <a:noFill/>
              <a:ln w="9525">
                <a:noFill/>
              </a:ln>
            </p:spPr>
            <p:txBody>
              <a:bodyPr wrap="square">
                <a:spAutoFit/>
              </a:bodyPr>
              <a:p>
                <a:r>
                  <a:rPr lang="en-US" sz="1800">
                    <a:latin typeface="微软雅黑" panose="020B0503020204020204" pitchFamily="34" charset="-122"/>
                    <a:ea typeface="微软雅黑" panose="020B0503020204020204" pitchFamily="34" charset="-122"/>
                    <a:cs typeface="微软雅黑" panose="020B0503020204020204" pitchFamily="34" charset="-122"/>
                  </a:rPr>
                  <a:t> 2. </a:t>
                </a:r>
                <a14:m>
                  <m:oMath xmlns:m="http://schemas.openxmlformats.org/officeDocument/2006/math">
                    <m:r>
                      <a:rPr lang="en-US" sz="1800" i="1">
                        <a:latin typeface="Cambria Math" panose="02040503050406030204" charset="0"/>
                        <a:ea typeface="微软雅黑" panose="020B0503020204020204" pitchFamily="34" charset="-122"/>
                        <a:cs typeface="Cambria Math" panose="02040503050406030204" charset="0"/>
                      </a:rPr>
                      <m:t>𝑚</m:t>
                    </m:r>
                    <m:r>
                      <a:rPr lang="en-US" sz="1800" i="1">
                        <a:latin typeface="Cambria Math" panose="02040503050406030204" charset="0"/>
                        <a:ea typeface="MS Mincho" panose="02020609040205080304" charset="-128"/>
                        <a:cs typeface="Cambria Math" panose="02040503050406030204" charset="0"/>
                      </a:rPr>
                      <m:t>∈[</m:t>
                    </m:r>
                    <m:r>
                      <a:rPr lang="en-US" sz="1800" i="1">
                        <a:latin typeface="Cambria Math" panose="02040503050406030204" charset="0"/>
                        <a:ea typeface="MS Mincho" panose="02020609040205080304" charset="-128"/>
                        <a:cs typeface="Cambria Math" panose="02040503050406030204" charset="0"/>
                      </a:rPr>
                      <m:t>1</m:t>
                    </m:r>
                    <m:r>
                      <a:rPr lang="en-US" sz="1800" i="1">
                        <a:latin typeface="Cambria Math" panose="02040503050406030204" charset="0"/>
                        <a:ea typeface="MS Mincho" panose="02020609040205080304" charset="-128"/>
                        <a:cs typeface="Cambria Math" panose="02040503050406030204" charset="0"/>
                      </a:rPr>
                      <m:t>,</m:t>
                    </m:r>
                    <m:r>
                      <a:rPr lang="en-US" sz="1800" i="1">
                        <a:latin typeface="Cambria Math" panose="02040503050406030204" charset="0"/>
                        <a:ea typeface="微软雅黑" panose="020B0503020204020204" pitchFamily="34" charset="-122"/>
                        <a:cs typeface="Cambria Math" panose="02040503050406030204" charset="0"/>
                      </a:rPr>
                      <m:t>𝑀</m:t>
                    </m:r>
                    <m:r>
                      <a:rPr lang="en-US" sz="1800" i="1">
                        <a:latin typeface="Cambria Math" panose="02040503050406030204" charset="0"/>
                        <a:ea typeface="MS Mincho" panose="02020609040205080304" charset="-128"/>
                        <a:cs typeface="Cambria Math" panose="02040503050406030204" charset="0"/>
                      </a:rPr>
                      <m:t>]</m:t>
                    </m:r>
                    <m:r>
                      <a:rPr lang="zh-CN" sz="1800">
                        <a:latin typeface="Cambria Math" panose="02040503050406030204" charset="0"/>
                        <a:ea typeface="微软雅黑" panose="020B0503020204020204" pitchFamily="34" charset="-122"/>
                        <a:cs typeface="Cambria Math" panose="02040503050406030204" charset="0"/>
                        <a:sym typeface="+mn-ea"/>
                      </a:rPr>
                      <m:t>, 对于每一轮学习器：</m:t>
                    </m:r>
                    <m:sSub>
                      <m:sSubPr>
                        <m:ctrlPr>
                          <a:rPr lang="zh-CN" sz="18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800" i="1">
                            <a:latin typeface="Cambria Math" panose="02040503050406030204" charset="0"/>
                            <a:ea typeface="微软雅黑" panose="020B0503020204020204" pitchFamily="34" charset="-122"/>
                            <a:cs typeface="Cambria Math" panose="02040503050406030204" charset="0"/>
                            <a:sym typeface="+mn-ea"/>
                          </a:rPr>
                          <m:t>𝑟</m:t>
                        </m:r>
                      </m:e>
                      <m:sub>
                        <m:r>
                          <a:rPr lang="en-US" altLang="zh-CN" sz="1800" i="1">
                            <a:latin typeface="Cambria Math" panose="02040503050406030204" charset="0"/>
                            <a:ea typeface="微软雅黑" panose="020B0503020204020204" pitchFamily="34" charset="-122"/>
                            <a:cs typeface="Cambria Math" panose="02040503050406030204" charset="0"/>
                            <a:sym typeface="+mn-ea"/>
                          </a:rPr>
                          <m:t>𝑚𝑖</m:t>
                        </m:r>
                      </m:sub>
                    </m:sSub>
                    <m:r>
                      <a:rPr lang="en-US" altLang="zh-CN" sz="1800" i="1">
                        <a:latin typeface="Cambria Math" panose="02040503050406030204" charset="0"/>
                        <a:ea typeface="MS Mincho" panose="02020609040205080304" charset="-128"/>
                        <a:cs typeface="Cambria Math" panose="02040503050406030204" charset="0"/>
                        <a:sym typeface="+mn-ea"/>
                      </a:rPr>
                      <m:t>=</m:t>
                    </m:r>
                    <m:sSub>
                      <m:sSubPr>
                        <m:ctrlPr>
                          <a:rPr lang="en-US" altLang="zh-CN" sz="18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800" i="1">
                            <a:latin typeface="Cambria Math" panose="02040503050406030204" charset="0"/>
                            <a:ea typeface="微软雅黑" panose="020B0503020204020204" pitchFamily="34" charset="-122"/>
                            <a:cs typeface="Cambria Math" panose="02040503050406030204" charset="0"/>
                            <a:sym typeface="+mn-ea"/>
                          </a:rPr>
                          <m:t>𝑦</m:t>
                        </m:r>
                      </m:e>
                      <m:sub>
                        <m:r>
                          <a:rPr lang="en-US" altLang="zh-CN" sz="1800" i="1">
                            <a:latin typeface="Cambria Math" panose="02040503050406030204" charset="0"/>
                            <a:ea typeface="微软雅黑" panose="020B0503020204020204" pitchFamily="34" charset="-122"/>
                            <a:cs typeface="Cambria Math" panose="02040503050406030204" charset="0"/>
                            <a:sym typeface="+mn-ea"/>
                          </a:rPr>
                          <m:t>𝑖</m:t>
                        </m:r>
                      </m:sub>
                    </m:sSub>
                    <m:r>
                      <a:rPr lang="en-US" altLang="zh-CN" sz="1800" i="1">
                        <a:latin typeface="Cambria Math" panose="02040503050406030204" charset="0"/>
                        <a:ea typeface="微软雅黑" panose="020B0503020204020204" pitchFamily="34" charset="-122"/>
                        <a:cs typeface="Cambria Math" panose="02040503050406030204" charset="0"/>
                        <a:sym typeface="+mn-ea"/>
                      </a:rPr>
                      <m:t>−</m:t>
                    </m:r>
                    <m:sSub>
                      <m:sSubPr>
                        <m:ctrlPr>
                          <a:rPr lang="en-US" altLang="zh-CN" sz="18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800" i="1">
                            <a:latin typeface="Cambria Math" panose="02040503050406030204" charset="0"/>
                            <a:ea typeface="微软雅黑" panose="020B0503020204020204" pitchFamily="34" charset="-122"/>
                            <a:cs typeface="Cambria Math" panose="02040503050406030204" charset="0"/>
                            <a:sym typeface="+mn-ea"/>
                          </a:rPr>
                          <m:t>𝑓</m:t>
                        </m:r>
                      </m:e>
                      <m:sub>
                        <m:r>
                          <a:rPr lang="en-US" altLang="zh-CN" sz="1800" i="1">
                            <a:latin typeface="Cambria Math" panose="02040503050406030204" charset="0"/>
                            <a:ea typeface="微软雅黑" panose="020B0503020204020204" pitchFamily="34" charset="-122"/>
                            <a:cs typeface="Cambria Math" panose="02040503050406030204" charset="0"/>
                            <a:sym typeface="+mn-ea"/>
                          </a:rPr>
                          <m:t>𝑚−</m:t>
                        </m:r>
                        <m:r>
                          <a:rPr lang="en-US" altLang="zh-CN" sz="1800" i="1">
                            <a:latin typeface="Cambria Math" panose="02040503050406030204" charset="0"/>
                            <a:ea typeface="MS Mincho" panose="02020609040205080304" charset="-128"/>
                            <a:cs typeface="Cambria Math" panose="02040503050406030204" charset="0"/>
                            <a:sym typeface="+mn-ea"/>
                          </a:rPr>
                          <m:t>1</m:t>
                        </m:r>
                      </m:sub>
                    </m:sSub>
                    <m:r>
                      <a:rPr lang="en-US" altLang="zh-CN" sz="1800" i="1">
                        <a:latin typeface="Cambria Math" panose="02040503050406030204" charset="0"/>
                        <a:ea typeface="MS Mincho" panose="02020609040205080304" charset="-128"/>
                        <a:cs typeface="Cambria Math" panose="02040503050406030204" charset="0"/>
                        <a:sym typeface="+mn-ea"/>
                      </a:rPr>
                      <m:t>(</m:t>
                    </m:r>
                    <m:sSub>
                      <m:sSubPr>
                        <m:ctrlPr>
                          <a:rPr lang="en-US" altLang="zh-CN" sz="18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800" i="1">
                            <a:latin typeface="Cambria Math" panose="02040503050406030204" charset="0"/>
                            <a:ea typeface="微软雅黑" panose="020B0503020204020204" pitchFamily="34" charset="-122"/>
                            <a:cs typeface="Cambria Math" panose="02040503050406030204" charset="0"/>
                            <a:sym typeface="+mn-ea"/>
                          </a:rPr>
                          <m:t>𝑥</m:t>
                        </m:r>
                      </m:e>
                      <m:sub>
                        <m:r>
                          <a:rPr lang="en-US" altLang="zh-CN" sz="1800" i="1">
                            <a:latin typeface="Cambria Math" panose="02040503050406030204" charset="0"/>
                            <a:ea typeface="微软雅黑" panose="020B0503020204020204" pitchFamily="34" charset="-122"/>
                            <a:cs typeface="Cambria Math" panose="02040503050406030204" charset="0"/>
                            <a:sym typeface="+mn-ea"/>
                          </a:rPr>
                          <m:t>𝑖</m:t>
                        </m:r>
                      </m:sub>
                    </m:sSub>
                    <m:r>
                      <a:rPr lang="en-US" altLang="zh-CN" sz="1800" i="1">
                        <a:latin typeface="Cambria Math" panose="02040503050406030204" charset="0"/>
                        <a:ea typeface="MS Mincho" panose="02020609040205080304" charset="-128"/>
                        <a:cs typeface="Cambria Math" panose="02040503050406030204" charset="0"/>
                        <a:sym typeface="+mn-ea"/>
                      </a:rPr>
                      <m:t>)，</m:t>
                    </m:r>
                    <m:r>
                      <a:rPr lang="en-US" altLang="zh-CN" sz="1800" i="1">
                        <a:latin typeface="Cambria Math" panose="02040503050406030204" charset="0"/>
                        <a:ea typeface="微软雅黑" panose="020B0503020204020204" pitchFamily="34" charset="-122"/>
                        <a:cs typeface="Cambria Math" panose="02040503050406030204" charset="0"/>
                        <a:sym typeface="+mn-ea"/>
                      </a:rPr>
                      <m:t>𝑖</m:t>
                    </m:r>
                    <m:r>
                      <a:rPr lang="en-US" altLang="zh-CN" sz="1800" i="1">
                        <a:latin typeface="Cambria Math" panose="02040503050406030204" charset="0"/>
                        <a:ea typeface="MS Mincho" panose="02020609040205080304" charset="-128"/>
                        <a:cs typeface="Cambria Math" panose="02040503050406030204" charset="0"/>
                        <a:sym typeface="+mn-ea"/>
                      </a:rPr>
                      <m:t>=</m:t>
                    </m:r>
                    <m:r>
                      <a:rPr lang="en-US" altLang="zh-CN" sz="1800" i="1">
                        <a:latin typeface="Cambria Math" panose="02040503050406030204" charset="0"/>
                        <a:ea typeface="MS Mincho" panose="02020609040205080304" charset="-128"/>
                        <a:cs typeface="Cambria Math" panose="02040503050406030204" charset="0"/>
                        <a:sym typeface="+mn-ea"/>
                      </a:rPr>
                      <m:t>1</m:t>
                    </m:r>
                    <m:r>
                      <a:rPr lang="en-US" altLang="zh-CN" sz="1800" i="1">
                        <a:latin typeface="Cambria Math" panose="02040503050406030204" charset="0"/>
                        <a:ea typeface="MS Mincho" panose="02020609040205080304" charset="-128"/>
                        <a:cs typeface="Cambria Math" panose="02040503050406030204" charset="0"/>
                        <a:sym typeface="+mn-ea"/>
                      </a:rPr>
                      <m:t>,</m:t>
                    </m:r>
                    <m:r>
                      <a:rPr lang="en-US" altLang="zh-CN" sz="1800" i="1">
                        <a:latin typeface="Cambria Math" panose="02040503050406030204" charset="0"/>
                        <a:ea typeface="MS Mincho" panose="02020609040205080304" charset="-128"/>
                        <a:cs typeface="Cambria Math" panose="02040503050406030204" charset="0"/>
                        <a:sym typeface="+mn-ea"/>
                      </a:rPr>
                      <m:t>2</m:t>
                    </m:r>
                    <m:r>
                      <a:rPr lang="en-US" altLang="zh-CN" sz="1800" i="1">
                        <a:latin typeface="Cambria Math" panose="02040503050406030204" charset="0"/>
                        <a:ea typeface="MS Mincho" panose="02020609040205080304" charset="-128"/>
                        <a:cs typeface="Cambria Math" panose="02040503050406030204" charset="0"/>
                        <a:sym typeface="+mn-ea"/>
                      </a:rPr>
                      <m:t>,...,</m:t>
                    </m:r>
                    <m:r>
                      <a:rPr lang="en-US" altLang="zh-CN" sz="1800" i="1">
                        <a:latin typeface="Cambria Math" panose="02040503050406030204" charset="0"/>
                        <a:ea typeface="微软雅黑" panose="020B0503020204020204" pitchFamily="34" charset="-122"/>
                        <a:cs typeface="Cambria Math" panose="02040503050406030204" charset="0"/>
                        <a:sym typeface="+mn-ea"/>
                      </a:rPr>
                      <m:t>𝑁</m:t>
                    </m:r>
                  </m:oMath>
                </a14:m>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101" name="文本框 100"/>
              <p:cNvSpPr txBox="1">
                <a:spLocks noRot="1" noChangeAspect="1" noMove="1" noResize="1" noEditPoints="1" noAdjustHandles="1" noChangeArrowheads="1" noChangeShapeType="1" noTextEdit="1"/>
              </p:cNvSpPr>
              <p:nvPr/>
            </p:nvSpPr>
            <p:spPr>
              <a:xfrm>
                <a:off x="511175" y="2376170"/>
                <a:ext cx="8378190" cy="384175"/>
              </a:xfrm>
              <a:prstGeom prst="rect">
                <a:avLst/>
              </a:prstGeom>
              <a:blipFill rotWithShape="1">
                <a:blip r:embed="rId2"/>
                <a:stretch>
                  <a:fillRect/>
                </a:stretch>
              </a:blipFill>
              <a:ln w="9525">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 name="文本框 102"/>
              <p:cNvSpPr txBox="1"/>
              <p:nvPr/>
            </p:nvSpPr>
            <p:spPr>
              <a:xfrm>
                <a:off x="689610" y="2634615"/>
                <a:ext cx="6223000" cy="1023620"/>
              </a:xfrm>
              <a:prstGeom prst="rect">
                <a:avLst/>
              </a:prstGeom>
              <a:noFill/>
              <a:ln w="9525">
                <a:noFill/>
              </a:ln>
            </p:spPr>
            <p:txBody>
              <a:bodyPr wrap="square">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（1）计算每个样本的在第m个学习器时的残差</a:t>
                </a:r>
                <a14:m>
                  <m:oMath xmlns:m="http://schemas.openxmlformats.org/officeDocument/2006/math">
                    <m:sSub>
                      <m:sSubPr>
                        <m:ctrlPr>
                          <a:rPr lang="zh-CN" sz="18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800" i="1">
                            <a:latin typeface="Cambria Math" panose="02040503050406030204" charset="0"/>
                            <a:ea typeface="微软雅黑" panose="020B0503020204020204" pitchFamily="34" charset="-122"/>
                            <a:cs typeface="Cambria Math" panose="02040503050406030204" charset="0"/>
                            <a:sym typeface="+mn-ea"/>
                          </a:rPr>
                          <m:t>𝑟</m:t>
                        </m:r>
                      </m:e>
                      <m:sub>
                        <m:r>
                          <a:rPr lang="en-US" altLang="zh-CN" sz="1800" i="1">
                            <a:latin typeface="Cambria Math" panose="02040503050406030204" charset="0"/>
                            <a:ea typeface="微软雅黑" panose="020B0503020204020204" pitchFamily="34" charset="-122"/>
                            <a:cs typeface="Cambria Math" panose="02040503050406030204" charset="0"/>
                            <a:sym typeface="+mn-ea"/>
                          </a:rPr>
                          <m:t>𝑚𝑖</m:t>
                        </m:r>
                      </m:sub>
                    </m:sSub>
                  </m:oMath>
                </a14:m>
                <a:endParaRPr lang="en-US" altLang="zh-CN" sz="1800" i="1">
                  <a:latin typeface="Cambria Math" panose="02040503050406030204" charset="0"/>
                  <a:ea typeface="微软雅黑" panose="020B0503020204020204" pitchFamily="34" charset="-122"/>
                  <a:cs typeface="Cambria Math" panose="02040503050406030204" charset="0"/>
                  <a:sym typeface="+mn-ea"/>
                </a:endParaRPr>
              </a:p>
              <a:p>
                <a:r>
                  <a:rPr lang="en-US" altLang="zh-CN" sz="1800" i="1">
                    <a:latin typeface="Cambria Math" panose="02040503050406030204" charset="0"/>
                    <a:ea typeface="微软雅黑" panose="020B0503020204020204" pitchFamily="34" charset="-122"/>
                    <a:cs typeface="Cambria Math" panose="02040503050406030204" charset="0"/>
                    <a:sym typeface="+mn-ea"/>
                  </a:rPr>
                  <a:t>           </a:t>
                </a:r>
                <a14:m>
                  <m:oMath xmlns:m="http://schemas.openxmlformats.org/officeDocument/2006/math">
                    <m:r>
                      <a:rPr lang="zh-CN" sz="1800">
                        <a:latin typeface="Cambria Math" panose="02040503050406030204" charset="0"/>
                        <a:ea typeface="微软雅黑" panose="020B0503020204020204" pitchFamily="34" charset="-122"/>
                        <a:cs typeface="Cambria Math" panose="02040503050406030204" charset="0"/>
                        <a:sym typeface="+mn-ea"/>
                      </a:rPr>
                      <m:t>由前m-</m:t>
                    </m:r>
                    <m:r>
                      <a:rPr lang="en-US" altLang="zh-CN" sz="1800">
                        <a:latin typeface="Cambria Math" panose="02040503050406030204" charset="0"/>
                        <a:ea typeface="MS Mincho" panose="02020609040205080304" charset="-128"/>
                        <a:cs typeface="Cambria Math" panose="02040503050406030204" charset="0"/>
                        <a:sym typeface="+mn-ea"/>
                      </a:rPr>
                      <m:t>1</m:t>
                    </m:r>
                    <m:r>
                      <a:rPr lang="zh-CN" sz="1800">
                        <a:latin typeface="Cambria Math" panose="02040503050406030204" charset="0"/>
                        <a:ea typeface="微软雅黑" panose="020B0503020204020204" pitchFamily="34" charset="-122"/>
                        <a:cs typeface="Cambria Math" panose="02040503050406030204" charset="0"/>
                        <a:sym typeface="+mn-ea"/>
                      </a:rPr>
                      <m:t>轮的输出与真实值相减可得</m:t>
                    </m:r>
                  </m:oMath>
                </a14:m>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103" name="文本框 102"/>
              <p:cNvSpPr txBox="1">
                <a:spLocks noRot="1" noChangeAspect="1" noMove="1" noResize="1" noEditPoints="1" noAdjustHandles="1" noChangeArrowheads="1" noChangeShapeType="1" noTextEdit="1"/>
              </p:cNvSpPr>
              <p:nvPr/>
            </p:nvSpPr>
            <p:spPr>
              <a:xfrm>
                <a:off x="689610" y="2634615"/>
                <a:ext cx="6223000" cy="1023620"/>
              </a:xfrm>
              <a:prstGeom prst="rect">
                <a:avLst/>
              </a:prstGeom>
              <a:blipFill rotWithShape="1">
                <a:blip r:embed="rId3"/>
                <a:stretch>
                  <a:fillRect/>
                </a:stretch>
              </a:blipFill>
              <a:ln w="9525">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 name="文本框 103"/>
              <p:cNvSpPr txBox="1"/>
              <p:nvPr/>
            </p:nvSpPr>
            <p:spPr>
              <a:xfrm>
                <a:off x="689610" y="3658235"/>
                <a:ext cx="7373620" cy="368300"/>
              </a:xfrm>
              <a:prstGeom prst="rect">
                <a:avLst/>
              </a:prstGeom>
              <a:noFill/>
              <a:ln w="9525">
                <a:noFill/>
              </a:ln>
            </p:spPr>
            <p:txBody>
              <a:bodyPr wrap="square">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（2）拟合残差</a:t>
                </a:r>
                <a14:m>
                  <m:oMath xmlns:m="http://schemas.openxmlformats.org/officeDocument/2006/math">
                    <m:sSub>
                      <m:sSubPr>
                        <m:ctrlPr>
                          <a:rPr lang="zh-CN" sz="18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800" i="1">
                            <a:latin typeface="Cambria Math" panose="02040503050406030204" charset="0"/>
                            <a:ea typeface="微软雅黑" panose="020B0503020204020204" pitchFamily="34" charset="-122"/>
                            <a:cs typeface="Cambria Math" panose="02040503050406030204" charset="0"/>
                            <a:sym typeface="+mn-ea"/>
                          </a:rPr>
                          <m:t>𝑟</m:t>
                        </m:r>
                      </m:e>
                      <m:sub>
                        <m:r>
                          <a:rPr lang="en-US" altLang="zh-CN" sz="1800" i="1">
                            <a:latin typeface="Cambria Math" panose="02040503050406030204" charset="0"/>
                            <a:ea typeface="微软雅黑" panose="020B0503020204020204" pitchFamily="34" charset="-122"/>
                            <a:cs typeface="Cambria Math" panose="02040503050406030204" charset="0"/>
                            <a:sym typeface="+mn-ea"/>
                          </a:rPr>
                          <m:t>𝑚𝑖</m:t>
                        </m:r>
                      </m:sub>
                    </m:sSub>
                  </m:oMath>
                </a14:m>
                <a:r>
                  <a:rPr lang="en-US" altLang="zh-CN" sz="1800">
                    <a:latin typeface="微软雅黑" panose="020B0503020204020204" pitchFamily="34" charset="-122"/>
                    <a:ea typeface="微软雅黑" panose="020B0503020204020204" pitchFamily="34" charset="-122"/>
                    <a:cs typeface="微软雅黑" panose="020B0503020204020204" pitchFamily="34" charset="-122"/>
                  </a:rPr>
                  <a:t> </a:t>
                </a:r>
                <a:r>
                  <a:rPr lang="zh-CN" sz="1800">
                    <a:latin typeface="微软雅黑" panose="020B0503020204020204" pitchFamily="34" charset="-122"/>
                    <a:ea typeface="微软雅黑" panose="020B0503020204020204" pitchFamily="34" charset="-122"/>
                    <a:sym typeface="+mn-ea"/>
                  </a:rPr>
                  <a:t>学习一个新的回归树，这一轮得到的学习器</a:t>
                </a:r>
                <a14:m>
                  <m:oMath xmlns:m="http://schemas.openxmlformats.org/officeDocument/2006/math">
                    <m:sSub>
                      <m:sSubPr>
                        <m:ctrlPr>
                          <a:rPr lang="en-US" altLang="zh-CN" sz="18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800" i="1">
                            <a:latin typeface="Cambria Math" panose="02040503050406030204" charset="0"/>
                            <a:ea typeface="微软雅黑" panose="020B0503020204020204" pitchFamily="34" charset="-122"/>
                            <a:cs typeface="Cambria Math" panose="02040503050406030204" charset="0"/>
                            <a:sym typeface="+mn-ea"/>
                          </a:rPr>
                          <m:t>ℎ</m:t>
                        </m:r>
                      </m:e>
                      <m:sub>
                        <m:r>
                          <a:rPr lang="en-US" altLang="zh-CN" sz="1800" i="1">
                            <a:latin typeface="Cambria Math" panose="02040503050406030204" charset="0"/>
                            <a:ea typeface="微软雅黑" panose="020B0503020204020204" pitchFamily="34" charset="-122"/>
                            <a:cs typeface="Cambria Math" panose="02040503050406030204" charset="0"/>
                            <a:sym typeface="+mn-ea"/>
                          </a:rPr>
                          <m:t>𝑚</m:t>
                        </m:r>
                      </m:sub>
                    </m:sSub>
                    <m:r>
                      <a:rPr lang="en-US" altLang="zh-CN" sz="1800" i="1">
                        <a:latin typeface="Cambria Math" panose="02040503050406030204" charset="0"/>
                        <a:ea typeface="MS Mincho" panose="02020609040205080304" charset="-128"/>
                        <a:cs typeface="Cambria Math" panose="02040503050406030204" charset="0"/>
                        <a:sym typeface="+mn-ea"/>
                      </a:rPr>
                      <m:t>(</m:t>
                    </m:r>
                    <m:r>
                      <a:rPr lang="en-US" altLang="zh-CN" sz="1800" i="1">
                        <a:latin typeface="Cambria Math" panose="02040503050406030204" charset="0"/>
                        <a:ea typeface="微软雅黑" panose="020B0503020204020204" pitchFamily="34" charset="-122"/>
                        <a:cs typeface="Cambria Math" panose="02040503050406030204" charset="0"/>
                        <a:sym typeface="+mn-ea"/>
                      </a:rPr>
                      <m:t>𝑥</m:t>
                    </m:r>
                    <m:r>
                      <a:rPr lang="en-US" altLang="zh-CN" sz="1800" i="1">
                        <a:latin typeface="Cambria Math" panose="02040503050406030204" charset="0"/>
                        <a:ea typeface="MS Mincho" panose="02020609040205080304" charset="-128"/>
                        <a:cs typeface="Cambria Math" panose="02040503050406030204" charset="0"/>
                        <a:sym typeface="+mn-ea"/>
                      </a:rPr>
                      <m:t>)</m:t>
                    </m:r>
                  </m:oMath>
                </a14:m>
                <a:endParaRPr lang="en-US" altLang="zh-CN" sz="180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104" name="文本框 103"/>
              <p:cNvSpPr txBox="1">
                <a:spLocks noRot="1" noChangeAspect="1" noMove="1" noResize="1" noEditPoints="1" noAdjustHandles="1" noChangeArrowheads="1" noChangeShapeType="1" noTextEdit="1"/>
              </p:cNvSpPr>
              <p:nvPr/>
            </p:nvSpPr>
            <p:spPr>
              <a:xfrm>
                <a:off x="689610" y="3658235"/>
                <a:ext cx="7373620" cy="368300"/>
              </a:xfrm>
              <a:prstGeom prst="rect">
                <a:avLst/>
              </a:prstGeom>
              <a:blipFill rotWithShape="1">
                <a:blip r:embed="rId4"/>
                <a:stretch>
                  <a:fillRect/>
                </a:stretch>
              </a:blipFill>
              <a:ln w="9525">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6" name="文本框 105"/>
              <p:cNvSpPr txBox="1"/>
              <p:nvPr/>
            </p:nvSpPr>
            <p:spPr>
              <a:xfrm>
                <a:off x="711200" y="3922395"/>
                <a:ext cx="5080000" cy="645160"/>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（3）更新总的学习器：</a:t>
                </a:r>
                <a14:m>
                  <m:oMath xmlns:m="http://schemas.openxmlformats.org/officeDocument/2006/math">
                    <m:sSub>
                      <m:sSubPr>
                        <m:ctrlPr>
                          <a:rPr lang="en-US" altLang="zh-CN" sz="1800" i="1">
                            <a:latin typeface="Cambria Math" panose="02040503050406030204" charset="0"/>
                            <a:ea typeface="微软雅黑" panose="020B0503020204020204" pitchFamily="34" charset="-122"/>
                            <a:cs typeface="Cambria Math" panose="02040503050406030204" charset="0"/>
                          </a:rPr>
                        </m:ctrlPr>
                      </m:sSubPr>
                      <m:e>
                        <m:r>
                          <a:rPr lang="en-US" altLang="zh-CN" sz="1800" i="1">
                            <a:latin typeface="Cambria Math" panose="02040503050406030204" charset="0"/>
                            <a:ea typeface="微软雅黑" panose="020B0503020204020204" pitchFamily="34" charset="-122"/>
                            <a:cs typeface="Cambria Math" panose="02040503050406030204" charset="0"/>
                          </a:rPr>
                          <m:t>𝑓</m:t>
                        </m:r>
                      </m:e>
                      <m:sub>
                        <m:r>
                          <a:rPr lang="en-US" altLang="zh-CN" sz="1800" i="1">
                            <a:latin typeface="Cambria Math" panose="02040503050406030204" charset="0"/>
                            <a:ea typeface="微软雅黑" panose="020B0503020204020204" pitchFamily="34" charset="-122"/>
                            <a:cs typeface="Cambria Math" panose="02040503050406030204" charset="0"/>
                          </a:rPr>
                          <m:t>𝑚</m:t>
                        </m:r>
                      </m:sub>
                    </m:sSub>
                    <m:r>
                      <a:rPr lang="en-US" altLang="zh-CN" sz="1800" i="1">
                        <a:latin typeface="Cambria Math" panose="02040503050406030204" charset="0"/>
                        <a:ea typeface="MS Mincho" panose="02020609040205080304" charset="-128"/>
                        <a:cs typeface="Cambria Math" panose="02040503050406030204" charset="0"/>
                      </a:rPr>
                      <m:t>(</m:t>
                    </m:r>
                    <m:r>
                      <a:rPr lang="en-US" altLang="zh-CN" sz="1800" i="1">
                        <a:latin typeface="Cambria Math" panose="02040503050406030204" charset="0"/>
                        <a:ea typeface="微软雅黑" panose="020B0503020204020204" pitchFamily="34" charset="-122"/>
                        <a:cs typeface="Cambria Math" panose="02040503050406030204" charset="0"/>
                      </a:rPr>
                      <m:t>𝑥</m:t>
                    </m:r>
                    <m:r>
                      <a:rPr lang="en-US" altLang="zh-CN" sz="1800" i="1">
                        <a:latin typeface="Cambria Math" panose="02040503050406030204" charset="0"/>
                        <a:ea typeface="MS Mincho" panose="02020609040205080304" charset="-128"/>
                        <a:cs typeface="Cambria Math" panose="02040503050406030204" charset="0"/>
                      </a:rPr>
                      <m:t>)=</m:t>
                    </m:r>
                    <m:sSub>
                      <m:sSubPr>
                        <m:ctrlPr>
                          <a:rPr lang="en-US" altLang="zh-CN" sz="1800" i="1">
                            <a:latin typeface="Cambria Math" panose="02040503050406030204" charset="0"/>
                            <a:ea typeface="微软雅黑" panose="020B0503020204020204" pitchFamily="34" charset="-122"/>
                            <a:cs typeface="Cambria Math" panose="02040503050406030204" charset="0"/>
                          </a:rPr>
                        </m:ctrlPr>
                      </m:sSubPr>
                      <m:e>
                        <m:r>
                          <a:rPr lang="en-US" altLang="zh-CN" sz="1800" i="1">
                            <a:latin typeface="Cambria Math" panose="02040503050406030204" charset="0"/>
                            <a:ea typeface="微软雅黑" panose="020B0503020204020204" pitchFamily="34" charset="-122"/>
                            <a:cs typeface="Cambria Math" panose="02040503050406030204" charset="0"/>
                          </a:rPr>
                          <m:t>𝑓</m:t>
                        </m:r>
                      </m:e>
                      <m:sub>
                        <m:r>
                          <a:rPr lang="en-US" altLang="zh-CN" sz="1800" i="1">
                            <a:latin typeface="Cambria Math" panose="02040503050406030204" charset="0"/>
                            <a:ea typeface="微软雅黑" panose="020B0503020204020204" pitchFamily="34" charset="-122"/>
                            <a:cs typeface="Cambria Math" panose="02040503050406030204" charset="0"/>
                          </a:rPr>
                          <m:t>𝑚−</m:t>
                        </m:r>
                        <m:r>
                          <a:rPr lang="en-US" altLang="zh-CN" sz="1800" i="1">
                            <a:latin typeface="Cambria Math" panose="02040503050406030204" charset="0"/>
                            <a:ea typeface="MS Mincho" panose="02020609040205080304" charset="-128"/>
                            <a:cs typeface="Cambria Math" panose="02040503050406030204" charset="0"/>
                          </a:rPr>
                          <m:t>1</m:t>
                        </m:r>
                      </m:sub>
                    </m:sSub>
                    <m:r>
                      <a:rPr lang="en-US" altLang="zh-CN" sz="1800" i="1">
                        <a:latin typeface="Cambria Math" panose="02040503050406030204" charset="0"/>
                        <a:ea typeface="MS Mincho" panose="02020609040205080304" charset="-128"/>
                        <a:cs typeface="Cambria Math" panose="02040503050406030204" charset="0"/>
                      </a:rPr>
                      <m:t>+</m:t>
                    </m:r>
                    <m:sSub>
                      <m:sSubPr>
                        <m:ctrlPr>
                          <a:rPr lang="en-US" altLang="zh-CN" sz="1800" i="1">
                            <a:latin typeface="Cambria Math" panose="02040503050406030204" charset="0"/>
                            <a:ea typeface="微软雅黑" panose="020B0503020204020204" pitchFamily="34" charset="-122"/>
                            <a:cs typeface="Cambria Math" panose="02040503050406030204" charset="0"/>
                          </a:rPr>
                        </m:ctrlPr>
                      </m:sSubPr>
                      <m:e>
                        <m:r>
                          <a:rPr lang="en-US" altLang="zh-CN" sz="1800" i="1">
                            <a:latin typeface="Cambria Math" panose="02040503050406030204" charset="0"/>
                            <a:ea typeface="微软雅黑" panose="020B0503020204020204" pitchFamily="34" charset="-122"/>
                            <a:cs typeface="Cambria Math" panose="02040503050406030204" charset="0"/>
                          </a:rPr>
                          <m:t>ℎ</m:t>
                        </m:r>
                      </m:e>
                      <m:sub>
                        <m:r>
                          <a:rPr lang="en-US" altLang="zh-CN" sz="1800" i="1">
                            <a:latin typeface="Cambria Math" panose="02040503050406030204" charset="0"/>
                            <a:ea typeface="微软雅黑" panose="020B0503020204020204" pitchFamily="34" charset="-122"/>
                            <a:cs typeface="Cambria Math" panose="02040503050406030204" charset="0"/>
                          </a:rPr>
                          <m:t>𝑚</m:t>
                        </m:r>
                      </m:sub>
                    </m:sSub>
                    <m:r>
                      <a:rPr lang="en-US" altLang="zh-CN" sz="1800" i="1">
                        <a:latin typeface="Cambria Math" panose="02040503050406030204" charset="0"/>
                        <a:ea typeface="MS Mincho" panose="02020609040205080304" charset="-128"/>
                        <a:cs typeface="Cambria Math" panose="02040503050406030204" charset="0"/>
                      </a:rPr>
                      <m:t>(</m:t>
                    </m:r>
                    <m:r>
                      <a:rPr lang="en-US" altLang="zh-CN" sz="1800" i="1">
                        <a:latin typeface="Cambria Math" panose="02040503050406030204" charset="0"/>
                        <a:ea typeface="微软雅黑" panose="020B0503020204020204" pitchFamily="34" charset="-122"/>
                        <a:cs typeface="Cambria Math" panose="02040503050406030204" charset="0"/>
                      </a:rPr>
                      <m:t>𝑥</m:t>
                    </m:r>
                    <m:r>
                      <a:rPr lang="en-US" altLang="zh-CN" sz="1800" i="1">
                        <a:latin typeface="Cambria Math" panose="02040503050406030204" charset="0"/>
                        <a:ea typeface="MS Mincho" panose="02020609040205080304" charset="-128"/>
                        <a:cs typeface="Cambria Math" panose="02040503050406030204" charset="0"/>
                      </a:rPr>
                      <m:t>)</m:t>
                    </m:r>
                  </m:oMath>
                </a14:m>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106" name="文本框 105"/>
              <p:cNvSpPr txBox="1">
                <a:spLocks noRot="1" noChangeAspect="1" noMove="1" noResize="1" noEditPoints="1" noAdjustHandles="1" noChangeArrowheads="1" noChangeShapeType="1" noTextEdit="1"/>
              </p:cNvSpPr>
              <p:nvPr/>
            </p:nvSpPr>
            <p:spPr>
              <a:xfrm>
                <a:off x="711200" y="3922395"/>
                <a:ext cx="5080000" cy="645160"/>
              </a:xfrm>
              <a:prstGeom prst="rect">
                <a:avLst/>
              </a:prstGeom>
              <a:blipFill rotWithShape="1">
                <a:blip r:embed="rId5"/>
                <a:stretch>
                  <a:fillRect/>
                </a:stretch>
              </a:blipFill>
              <a:ln w="9525">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7" name="文本框 106"/>
              <p:cNvSpPr txBox="1"/>
              <p:nvPr/>
            </p:nvSpPr>
            <p:spPr>
              <a:xfrm>
                <a:off x="630555" y="4728210"/>
                <a:ext cx="5080000" cy="735330"/>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3. 得到最终的集成学习器:</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 </a:t>
                </a:r>
                <a14:m>
                  <m:oMath xmlns:m="http://schemas.openxmlformats.org/officeDocument/2006/math">
                    <m:sSub>
                      <m:sSubPr>
                        <m:ctrlPr>
                          <a:rPr lang="en-US" altLang="zh-CN" sz="1800" i="1">
                            <a:latin typeface="Cambria Math" panose="02040503050406030204" charset="0"/>
                            <a:ea typeface="微软雅黑" panose="020B0503020204020204" pitchFamily="34" charset="-122"/>
                            <a:cs typeface="Cambria Math" panose="02040503050406030204" charset="0"/>
                          </a:rPr>
                        </m:ctrlPr>
                      </m:sSubPr>
                      <m:e>
                        <m:r>
                          <a:rPr lang="en-US" altLang="zh-CN" sz="1800" i="1">
                            <a:latin typeface="Cambria Math" panose="02040503050406030204" charset="0"/>
                            <a:ea typeface="微软雅黑" panose="020B0503020204020204" pitchFamily="34" charset="-122"/>
                            <a:cs typeface="Cambria Math" panose="02040503050406030204" charset="0"/>
                          </a:rPr>
                          <m:t>𝑓</m:t>
                        </m:r>
                      </m:e>
                      <m:sub>
                        <m:r>
                          <a:rPr lang="en-US" altLang="zh-CN" sz="1800" i="1">
                            <a:latin typeface="Cambria Math" panose="02040503050406030204" charset="0"/>
                            <a:ea typeface="微软雅黑" panose="020B0503020204020204" pitchFamily="34" charset="-122"/>
                            <a:cs typeface="Cambria Math" panose="02040503050406030204" charset="0"/>
                          </a:rPr>
                          <m:t>𝑀</m:t>
                        </m:r>
                      </m:sub>
                    </m:sSub>
                    <m:r>
                      <a:rPr lang="en-US" altLang="zh-CN" sz="1800" i="1">
                        <a:latin typeface="Cambria Math" panose="02040503050406030204" charset="0"/>
                        <a:ea typeface="MS Mincho" panose="02020609040205080304" charset="-128"/>
                        <a:cs typeface="Cambria Math" panose="02040503050406030204" charset="0"/>
                      </a:rPr>
                      <m:t>(</m:t>
                    </m:r>
                    <m:r>
                      <a:rPr lang="en-US" altLang="zh-CN" sz="1800" i="1">
                        <a:latin typeface="Cambria Math" panose="02040503050406030204" charset="0"/>
                        <a:ea typeface="微软雅黑" panose="020B0503020204020204" pitchFamily="34" charset="-122"/>
                        <a:cs typeface="Cambria Math" panose="02040503050406030204" charset="0"/>
                      </a:rPr>
                      <m:t>𝑥</m:t>
                    </m:r>
                    <m:r>
                      <a:rPr lang="en-US" altLang="zh-CN" sz="1800" i="1">
                        <a:latin typeface="Cambria Math" panose="02040503050406030204" charset="0"/>
                        <a:ea typeface="MS Mincho" panose="02020609040205080304" charset="-128"/>
                        <a:cs typeface="Cambria Math" panose="02040503050406030204" charset="0"/>
                      </a:rPr>
                      <m:t>)=</m:t>
                    </m:r>
                    <m:nary>
                      <m:naryPr>
                        <m:chr m:val="∑"/>
                        <m:limLoc m:val="undOvr"/>
                        <m:ctrlPr>
                          <a:rPr lang="en-US" altLang="zh-CN" sz="1800" i="1">
                            <a:latin typeface="Cambria Math" panose="02040503050406030204" charset="0"/>
                            <a:ea typeface="微软雅黑" panose="020B0503020204020204" pitchFamily="34" charset="-122"/>
                            <a:cs typeface="Cambria Math" panose="02040503050406030204" charset="0"/>
                          </a:rPr>
                        </m:ctrlPr>
                      </m:naryPr>
                      <m:sub>
                        <m:r>
                          <a:rPr lang="en-US" altLang="zh-CN" sz="1800" i="1">
                            <a:latin typeface="Cambria Math" panose="02040503050406030204" charset="0"/>
                            <a:ea typeface="微软雅黑" panose="020B0503020204020204" pitchFamily="34" charset="-122"/>
                            <a:cs typeface="Cambria Math" panose="02040503050406030204" charset="0"/>
                          </a:rPr>
                          <m:t>𝑚</m:t>
                        </m:r>
                        <m:r>
                          <a:rPr lang="en-US" altLang="zh-CN" sz="1800" i="1">
                            <a:latin typeface="Cambria Math" panose="02040503050406030204" charset="0"/>
                            <a:ea typeface="MS Mincho" panose="02020609040205080304" charset="-128"/>
                            <a:cs typeface="Cambria Math" panose="02040503050406030204" charset="0"/>
                          </a:rPr>
                          <m:t>=</m:t>
                        </m:r>
                        <m:r>
                          <a:rPr lang="en-US" altLang="zh-CN" sz="1800" i="1">
                            <a:latin typeface="Cambria Math" panose="02040503050406030204" charset="0"/>
                            <a:ea typeface="MS Mincho" panose="02020609040205080304" charset="-128"/>
                            <a:cs typeface="Cambria Math" panose="02040503050406030204" charset="0"/>
                          </a:rPr>
                          <m:t>1</m:t>
                        </m:r>
                      </m:sub>
                      <m:sup>
                        <m:r>
                          <a:rPr lang="en-US" altLang="zh-CN" sz="1800" i="1">
                            <a:latin typeface="Cambria Math" panose="02040503050406030204" charset="0"/>
                            <a:ea typeface="微软雅黑" panose="020B0503020204020204" pitchFamily="34" charset="-122"/>
                            <a:cs typeface="Cambria Math" panose="02040503050406030204" charset="0"/>
                          </a:rPr>
                          <m:t>𝑀</m:t>
                        </m:r>
                      </m:sup>
                      <m:e>
                        <m:sSub>
                          <m:sSubPr>
                            <m:ctrlPr>
                              <a:rPr lang="en-US" altLang="zh-CN" sz="1800" i="1">
                                <a:latin typeface="Cambria Math" panose="02040503050406030204" charset="0"/>
                                <a:ea typeface="微软雅黑" panose="020B0503020204020204" pitchFamily="34" charset="-122"/>
                                <a:cs typeface="Cambria Math" panose="02040503050406030204" charset="0"/>
                              </a:rPr>
                            </m:ctrlPr>
                          </m:sSubPr>
                          <m:e>
                            <m:r>
                              <a:rPr lang="en-US" altLang="zh-CN" sz="1800" i="1">
                                <a:latin typeface="Cambria Math" panose="02040503050406030204" charset="0"/>
                                <a:ea typeface="微软雅黑" panose="020B0503020204020204" pitchFamily="34" charset="-122"/>
                                <a:cs typeface="Cambria Math" panose="02040503050406030204" charset="0"/>
                              </a:rPr>
                              <m:t>ℎ</m:t>
                            </m:r>
                          </m:e>
                          <m:sub>
                            <m:r>
                              <a:rPr lang="en-US" altLang="zh-CN" sz="1800" i="1">
                                <a:latin typeface="Cambria Math" panose="02040503050406030204" charset="0"/>
                                <a:ea typeface="微软雅黑" panose="020B0503020204020204" pitchFamily="34" charset="-122"/>
                                <a:cs typeface="Cambria Math" panose="02040503050406030204" charset="0"/>
                              </a:rPr>
                              <m:t>𝑚</m:t>
                            </m:r>
                          </m:sub>
                        </m:sSub>
                        <m:r>
                          <a:rPr lang="en-US" altLang="zh-CN" sz="1800" i="1">
                            <a:latin typeface="Cambria Math" panose="02040503050406030204" charset="0"/>
                            <a:ea typeface="MS Mincho" panose="02020609040205080304" charset="-128"/>
                            <a:cs typeface="Cambria Math" panose="02040503050406030204" charset="0"/>
                          </a:rPr>
                          <m:t>(</m:t>
                        </m:r>
                        <m:r>
                          <a:rPr lang="en-US" altLang="zh-CN" sz="1800" i="1">
                            <a:latin typeface="Cambria Math" panose="02040503050406030204" charset="0"/>
                            <a:ea typeface="微软雅黑" panose="020B0503020204020204" pitchFamily="34" charset="-122"/>
                            <a:cs typeface="Cambria Math" panose="02040503050406030204" charset="0"/>
                          </a:rPr>
                          <m:t>𝑥</m:t>
                        </m:r>
                        <m:r>
                          <a:rPr lang="en-US" altLang="zh-CN" sz="1800" i="1">
                            <a:latin typeface="Cambria Math" panose="02040503050406030204" charset="0"/>
                            <a:ea typeface="MS Mincho" panose="02020609040205080304" charset="-128"/>
                            <a:cs typeface="Cambria Math" panose="02040503050406030204" charset="0"/>
                          </a:rPr>
                          <m:t>)</m:t>
                        </m:r>
                      </m:e>
                    </m:nary>
                  </m:oMath>
                </a14:m>
                <a:r>
                  <a:rPr lang="zh-CN" sz="18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107" name="文本框 106"/>
              <p:cNvSpPr txBox="1">
                <a:spLocks noRot="1" noChangeAspect="1" noMove="1" noResize="1" noEditPoints="1" noAdjustHandles="1" noChangeArrowheads="1" noChangeShapeType="1" noTextEdit="1"/>
              </p:cNvSpPr>
              <p:nvPr/>
            </p:nvSpPr>
            <p:spPr>
              <a:xfrm>
                <a:off x="630555" y="4728210"/>
                <a:ext cx="5080000" cy="735330"/>
              </a:xfrm>
              <a:prstGeom prst="rect">
                <a:avLst/>
              </a:prstGeom>
              <a:blipFill rotWithShape="1">
                <a:blip r:embed="rId6"/>
                <a:stretch>
                  <a:fillRect/>
                </a:stretch>
              </a:blipFill>
              <a:ln w="9525">
                <a:noFill/>
              </a:ln>
            </p:spPr>
            <p:txBody>
              <a:bodyPr/>
              <a:lstStyle/>
              <a:p>
                <a:r>
                  <a:rPr lang="zh-CN" altLang="en-US">
                    <a:noFill/>
                  </a:rPr>
                  <a:t> </a:t>
                </a:r>
              </a:p>
            </p:txBody>
          </p:sp>
        </mc:Fallback>
      </mc:AlternateContent>
      <p:sp>
        <p:nvSpPr>
          <p:cNvPr id="117" name="文本框 116"/>
          <p:cNvSpPr txBox="1"/>
          <p:nvPr/>
        </p:nvSpPr>
        <p:spPr>
          <a:xfrm>
            <a:off x="1179195" y="5956935"/>
            <a:ext cx="5733415" cy="706755"/>
          </a:xfrm>
          <a:prstGeom prst="rect">
            <a:avLst/>
          </a:prstGeom>
          <a:noFill/>
          <a:ln w="9525">
            <a:noFill/>
          </a:ln>
        </p:spPr>
        <p:txBody>
          <a:bodyPr wrap="square">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参考：GBDT模型和算法</a:t>
            </a:r>
            <a:r>
              <a:rPr 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https://zhuanlan.zhihu.com/p/125193581</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2131692" y="1167125"/>
            <a:ext cx="5953124" cy="4523107"/>
          </a:xfrm>
          <a:prstGeom prst="rect">
            <a:avLst/>
          </a:prstGeom>
          <a:noFill/>
          <a:ln w="9525">
            <a:noFill/>
          </a:ln>
        </p:spPr>
        <p:txBody>
          <a:bodyPr wrap="square">
            <a:spAutoFit/>
          </a:bodyPr>
          <a:lstStyle/>
          <a:p>
            <a:pPr marL="571500" marR="0" indent="-571500" defTabSz="914400">
              <a:lnSpc>
                <a:spcPct val="200000"/>
              </a:lnSpc>
              <a:buClrTx/>
              <a:buSzTx/>
              <a:buFont typeface="Wingdings" panose="05000000000000000000" charset="0"/>
              <a:buChar char="Ø"/>
              <a:defRPr/>
            </a:pPr>
            <a:r>
              <a:rPr kumimoji="0" 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集成学习概述</a:t>
            </a:r>
            <a:endParaRPr kumimoji="0" 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marL="571500" marR="0" indent="-571500" defTabSz="914400">
              <a:lnSpc>
                <a:spcPct val="200000"/>
              </a:lnSpc>
              <a:buClrTx/>
              <a:buSzTx/>
              <a:buFont typeface="Wingdings" panose="05000000000000000000" charset="0"/>
              <a:buChar char="Ø"/>
              <a:defRPr/>
            </a:pPr>
            <a:r>
              <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Bagging</a:t>
            </a:r>
            <a:endParaRPr kumimoji="0" lang="zh-CN"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marL="571500" marR="0" indent="-571500" defTabSz="914400">
              <a:lnSpc>
                <a:spcPct val="200000"/>
              </a:lnSpc>
              <a:buClrTx/>
              <a:buSzTx/>
              <a:buFont typeface="Wingdings" panose="05000000000000000000" charset="0"/>
              <a:buChar char="Ø"/>
              <a:defRPr/>
            </a:pPr>
            <a:r>
              <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Boosting</a:t>
            </a:r>
            <a:endPar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marL="571500" marR="0" indent="-571500" defTabSz="914400">
              <a:lnSpc>
                <a:spcPct val="200000"/>
              </a:lnSpc>
              <a:buClrTx/>
              <a:buSzTx/>
              <a:buFont typeface="Wingdings" panose="05000000000000000000" charset="0"/>
              <a:buChar char="Ø"/>
              <a:defRPr/>
            </a:pPr>
            <a:r>
              <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Stacking</a:t>
            </a:r>
            <a:endPar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2" name="Rectangle 5"/>
          <p:cNvSpPr/>
          <p:nvPr/>
        </p:nvSpPr>
        <p:spPr>
          <a:xfrm>
            <a:off x="841375" y="-200025"/>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第</a:t>
            </a: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7</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讲  </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635"/>
            <a:ext cx="7772400" cy="67119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G</a:t>
            </a: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BDT</a:t>
            </a:r>
            <a:endPar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8370" name="文本框 3"/>
          <p:cNvSpPr txBox="1"/>
          <p:nvPr/>
        </p:nvSpPr>
        <p:spPr>
          <a:xfrm>
            <a:off x="407988" y="807720"/>
            <a:ext cx="3021330" cy="398780"/>
          </a:xfrm>
          <a:prstGeom prst="rect">
            <a:avLst/>
          </a:prstGeom>
          <a:noFill/>
          <a:ln w="9525">
            <a:noFill/>
          </a:ln>
        </p:spPr>
        <p:txBody>
          <a:bodyPr wrap="none" anchor="t" anchorCtr="0">
            <a:spAutoFit/>
          </a:bodyPr>
          <a:p>
            <a:pPr marL="342900" indent="-342900">
              <a:buSzTx/>
              <a:buFont typeface="Wingdings" panose="05000000000000000000" charset="0"/>
              <a:buChar char="Ø"/>
            </a:pPr>
            <a:r>
              <a:rPr lang="en-US" altLang="zh-CN" sz="2000" b="1" dirty="0">
                <a:solidFill>
                  <a:srgbClr val="00B050"/>
                </a:solidFill>
                <a:latin typeface="微软雅黑" panose="020B0503020204020204" pitchFamily="34" charset="-122"/>
                <a:ea typeface="微软雅黑" panose="020B0503020204020204" pitchFamily="34" charset="-122"/>
              </a:rPr>
              <a:t>GBDT</a:t>
            </a:r>
            <a:r>
              <a:rPr lang="zh-CN" altLang="en-US" sz="2000" b="1" dirty="0">
                <a:solidFill>
                  <a:srgbClr val="00B050"/>
                </a:solidFill>
                <a:latin typeface="微软雅黑" panose="020B0503020204020204" pitchFamily="34" charset="-122"/>
                <a:ea typeface="微软雅黑" panose="020B0503020204020204" pitchFamily="34" charset="-122"/>
              </a:rPr>
              <a:t>回归模型和算法</a:t>
            </a:r>
            <a:endParaRPr lang="zh-CN" altLang="en-US" sz="2000" b="1" dirty="0">
              <a:solidFill>
                <a:srgbClr val="00B05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680720" y="1141730"/>
            <a:ext cx="7936230" cy="553212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635"/>
            <a:ext cx="7772400" cy="67119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G</a:t>
            </a: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BDT</a:t>
            </a:r>
            <a:endPar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8370" name="文本框 3"/>
          <p:cNvSpPr txBox="1"/>
          <p:nvPr/>
        </p:nvSpPr>
        <p:spPr>
          <a:xfrm>
            <a:off x="407988" y="807720"/>
            <a:ext cx="3021330" cy="398780"/>
          </a:xfrm>
          <a:prstGeom prst="rect">
            <a:avLst/>
          </a:prstGeom>
          <a:noFill/>
          <a:ln w="9525">
            <a:noFill/>
          </a:ln>
        </p:spPr>
        <p:txBody>
          <a:bodyPr wrap="none" anchor="t" anchorCtr="0">
            <a:spAutoFit/>
          </a:bodyPr>
          <a:p>
            <a:pPr marL="342900" indent="-342900">
              <a:buSzTx/>
              <a:buFont typeface="Wingdings" panose="05000000000000000000" charset="0"/>
              <a:buChar char="Ø"/>
            </a:pPr>
            <a:r>
              <a:rPr lang="en-US" altLang="zh-CN" sz="2000" b="1" dirty="0">
                <a:solidFill>
                  <a:srgbClr val="00B050"/>
                </a:solidFill>
                <a:latin typeface="微软雅黑" panose="020B0503020204020204" pitchFamily="34" charset="-122"/>
                <a:ea typeface="微软雅黑" panose="020B0503020204020204" pitchFamily="34" charset="-122"/>
              </a:rPr>
              <a:t>GBDT</a:t>
            </a:r>
            <a:r>
              <a:rPr lang="zh-CN" altLang="en-US" sz="2000" b="1" dirty="0">
                <a:solidFill>
                  <a:srgbClr val="00B050"/>
                </a:solidFill>
                <a:latin typeface="微软雅黑" panose="020B0503020204020204" pitchFamily="34" charset="-122"/>
                <a:ea typeface="微软雅黑" panose="020B0503020204020204" pitchFamily="34" charset="-122"/>
              </a:rPr>
              <a:t>回归模型和算法</a:t>
            </a:r>
            <a:endParaRPr lang="zh-CN" altLang="en-US" sz="2000" b="1" dirty="0">
              <a:solidFill>
                <a:srgbClr val="00B05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680720" y="1141730"/>
            <a:ext cx="7936230" cy="553212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368421" y="1468117"/>
            <a:ext cx="5953125" cy="1198880"/>
          </a:xfrm>
          <a:prstGeom prst="rect">
            <a:avLst/>
          </a:prstGeom>
          <a:noFill/>
          <a:ln w="9525">
            <a:noFill/>
          </a:ln>
        </p:spPr>
        <p:txBody>
          <a:bodyPr wrap="square">
            <a:spAutoFit/>
          </a:bodyPr>
          <a:lstStyle/>
          <a:p>
            <a:pPr marR="0" algn="ctr" defTabSz="914400">
              <a:lnSpc>
                <a:spcPct val="200000"/>
              </a:lnSpc>
              <a:buClrTx/>
              <a:buSzTx/>
              <a:defRPr/>
            </a:pPr>
            <a:r>
              <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XgBoost</a:t>
            </a:r>
            <a:endPar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cxnSp>
        <p:nvCxnSpPr>
          <p:cNvPr id="2" name="直接连接符 1"/>
          <p:cNvCxnSpPr/>
          <p:nvPr/>
        </p:nvCxnSpPr>
        <p:spPr>
          <a:xfrm>
            <a:off x="1900554" y="2789238"/>
            <a:ext cx="5152390" cy="0"/>
          </a:xfrm>
          <a:prstGeom prst="line">
            <a:avLst/>
          </a:prstGeom>
          <a:ln w="41275" cmpd="sng">
            <a:solidFill>
              <a:schemeClr val="accent1">
                <a:lumMod val="60000"/>
                <a:lumOff val="4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 name="Rectangle 5"/>
          <p:cNvSpPr/>
          <p:nvPr/>
        </p:nvSpPr>
        <p:spPr>
          <a:xfrm>
            <a:off x="841375" y="-200025"/>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Boosting</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算法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635"/>
            <a:ext cx="7772400" cy="67119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XgBoost</a:t>
            </a:r>
            <a:endPar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8370" name="文本框 3"/>
          <p:cNvSpPr txBox="1"/>
          <p:nvPr/>
        </p:nvSpPr>
        <p:spPr>
          <a:xfrm>
            <a:off x="407988" y="807720"/>
            <a:ext cx="3388360" cy="398780"/>
          </a:xfrm>
          <a:prstGeom prst="rect">
            <a:avLst/>
          </a:prstGeom>
          <a:noFill/>
          <a:ln w="9525">
            <a:noFill/>
          </a:ln>
        </p:spPr>
        <p:txBody>
          <a:bodyPr wrap="none" anchor="t" anchorCtr="0">
            <a:spAutoFit/>
          </a:bodyPr>
          <a:p>
            <a:pPr marL="342900" indent="-342900">
              <a:buSzTx/>
              <a:buFont typeface="Wingdings" panose="05000000000000000000" charset="0"/>
              <a:buChar char="Ø"/>
            </a:pPr>
            <a:r>
              <a:rPr lang="en-US" altLang="zh-CN" sz="2000" b="1" dirty="0">
                <a:solidFill>
                  <a:srgbClr val="00B050"/>
                </a:solidFill>
                <a:latin typeface="微软雅黑" panose="020B0503020204020204" pitchFamily="34" charset="-122"/>
                <a:ea typeface="微软雅黑" panose="020B0503020204020204" pitchFamily="34" charset="-122"/>
              </a:rPr>
              <a:t>XgBoost</a:t>
            </a:r>
            <a:r>
              <a:rPr lang="zh-CN" altLang="en-US" sz="2000" b="1" dirty="0">
                <a:solidFill>
                  <a:srgbClr val="00B050"/>
                </a:solidFill>
                <a:latin typeface="微软雅黑" panose="020B0503020204020204" pitchFamily="34" charset="-122"/>
                <a:ea typeface="微软雅黑" panose="020B0503020204020204" pitchFamily="34" charset="-122"/>
              </a:rPr>
              <a:t>分类模型和算法</a:t>
            </a:r>
            <a:endParaRPr lang="zh-CN" altLang="en-US" sz="2000" b="1" dirty="0">
              <a:solidFill>
                <a:srgbClr val="00B05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2930" y="1265555"/>
            <a:ext cx="8092440" cy="922020"/>
          </a:xfrm>
          <a:prstGeom prst="rect">
            <a:avLst/>
          </a:prstGeom>
          <a:noFill/>
        </p:spPr>
        <p:txBody>
          <a:bodyPr wrap="square" rtlCol="0" anchor="t">
            <a:spAutoFit/>
          </a:bodyPr>
          <a:p>
            <a:pPr>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XGBoost是基于GBDT(Gradient Boosting Decision Tree) 改进而来的，是数据挖掘类竞赛中经常使用的一大利器。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7" name="文本框 116"/>
          <p:cNvSpPr txBox="1"/>
          <p:nvPr/>
        </p:nvSpPr>
        <p:spPr>
          <a:xfrm>
            <a:off x="532765" y="2187575"/>
            <a:ext cx="8078470" cy="3830955"/>
          </a:xfrm>
          <a:prstGeom prst="rect">
            <a:avLst/>
          </a:prstGeom>
          <a:noFill/>
          <a:ln w="9525">
            <a:noFill/>
          </a:ln>
        </p:spPr>
        <p:txBody>
          <a:bodyPr wrap="square">
            <a:spAutoFit/>
          </a:bodyPr>
          <a:p>
            <a:pPr>
              <a:lnSpc>
                <a:spcPct val="150000"/>
              </a:lnSpc>
            </a:pPr>
            <a:r>
              <a:rPr lang="zh-CN" sz="1800">
                <a:latin typeface="微软雅黑" panose="020B0503020204020204" pitchFamily="34" charset="-122"/>
                <a:ea typeface="微软雅黑" panose="020B0503020204020204" pitchFamily="34" charset="-122"/>
                <a:cs typeface="微软雅黑" panose="020B0503020204020204" pitchFamily="34" charset="-122"/>
              </a:rPr>
              <a:t>xgboost的学习路径可以按照下面四个步骤来：</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zh-CN" sz="1600">
                <a:latin typeface="微软雅黑" panose="020B0503020204020204" pitchFamily="34" charset="-122"/>
                <a:ea typeface="微软雅黑" panose="020B0503020204020204" pitchFamily="34" charset="-122"/>
                <a:cs typeface="微软雅黑" panose="020B0503020204020204" pitchFamily="34" charset="-122"/>
              </a:rPr>
              <a:t>构造原始目标函数问题：xgboost目标函数包含</a:t>
            </a:r>
            <a:r>
              <a:rPr lang="zh-CN" sz="1600" b="1">
                <a:latin typeface="微软雅黑" panose="020B0503020204020204" pitchFamily="34" charset="-122"/>
                <a:ea typeface="微软雅黑" panose="020B0503020204020204" pitchFamily="34" charset="-122"/>
                <a:cs typeface="微软雅黑" panose="020B0503020204020204" pitchFamily="34" charset="-122"/>
              </a:rPr>
              <a:t>损失函数</a:t>
            </a:r>
            <a:r>
              <a:rPr lang="zh-CN" sz="1600">
                <a:latin typeface="微软雅黑" panose="020B0503020204020204" pitchFamily="34" charset="-122"/>
                <a:ea typeface="微软雅黑" panose="020B0503020204020204" pitchFamily="34" charset="-122"/>
                <a:cs typeface="微软雅黑" panose="020B0503020204020204" pitchFamily="34" charset="-122"/>
              </a:rPr>
              <a:t>和基于树的复杂度的</a:t>
            </a:r>
            <a:r>
              <a:rPr lang="zh-CN" sz="1600" b="1">
                <a:latin typeface="微软雅黑" panose="020B0503020204020204" pitchFamily="34" charset="-122"/>
                <a:ea typeface="微软雅黑" panose="020B0503020204020204" pitchFamily="34" charset="-122"/>
                <a:cs typeface="微软雅黑" panose="020B0503020204020204" pitchFamily="34" charset="-122"/>
              </a:rPr>
              <a:t>正则项</a:t>
            </a:r>
            <a:r>
              <a:rPr lang="zh-CN" sz="1600">
                <a:latin typeface="微软雅黑" panose="020B0503020204020204" pitchFamily="34" charset="-122"/>
                <a:ea typeface="微软雅黑" panose="020B0503020204020204" pitchFamily="34" charset="-122"/>
                <a:cs typeface="微软雅黑" panose="020B0503020204020204" pitchFamily="34" charset="-122"/>
              </a:rPr>
              <a:t>；</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zh-CN" sz="1600">
                <a:latin typeface="微软雅黑" panose="020B0503020204020204" pitchFamily="34" charset="-122"/>
                <a:ea typeface="微软雅黑" panose="020B0503020204020204" pitchFamily="34" charset="-122"/>
                <a:cs typeface="微软雅黑" panose="020B0503020204020204" pitchFamily="34" charset="-122"/>
              </a:rPr>
              <a:t>泰勒展开问题：</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原始目标函数</a:t>
            </a:r>
            <a:r>
              <a:rPr lang="zh-CN" sz="1600" b="1">
                <a:latin typeface="微软雅黑" panose="020B0503020204020204" pitchFamily="34" charset="-122"/>
                <a:ea typeface="微软雅黑" panose="020B0503020204020204" pitchFamily="34" charset="-122"/>
                <a:cs typeface="微软雅黑" panose="020B0503020204020204" pitchFamily="34" charset="-122"/>
              </a:rPr>
              <a:t>直接优化比较难</a:t>
            </a:r>
            <a:r>
              <a:rPr lang="zh-CN" sz="1600">
                <a:latin typeface="微软雅黑" panose="020B0503020204020204" pitchFamily="34" charset="-122"/>
                <a:ea typeface="微软雅黑" panose="020B0503020204020204" pitchFamily="34" charset="-122"/>
                <a:cs typeface="微软雅黑" panose="020B0503020204020204" pitchFamily="34" charset="-122"/>
              </a:rPr>
              <a:t>，如何使用</a:t>
            </a:r>
            <a:r>
              <a:rPr lang="zh-CN" sz="1600" b="1">
                <a:latin typeface="微软雅黑" panose="020B0503020204020204" pitchFamily="34" charset="-122"/>
                <a:ea typeface="微软雅黑" panose="020B0503020204020204" pitchFamily="34" charset="-122"/>
                <a:cs typeface="微软雅黑" panose="020B0503020204020204" pitchFamily="34" charset="-122"/>
              </a:rPr>
              <a:t>泰勒二阶展开</a:t>
            </a:r>
            <a:r>
              <a:rPr lang="zh-CN" sz="1600">
                <a:latin typeface="微软雅黑" panose="020B0503020204020204" pitchFamily="34" charset="-122"/>
                <a:ea typeface="微软雅黑" panose="020B0503020204020204" pitchFamily="34" charset="-122"/>
                <a:cs typeface="微软雅黑" panose="020B0503020204020204" pitchFamily="34" charset="-122"/>
              </a:rPr>
              <a:t>进行近似；</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zh-CN" sz="1600">
                <a:latin typeface="微软雅黑" panose="020B0503020204020204" pitchFamily="34" charset="-122"/>
                <a:ea typeface="微软雅黑" panose="020B0503020204020204" pitchFamily="34" charset="-122"/>
                <a:cs typeface="微软雅黑" panose="020B0503020204020204" pitchFamily="34" charset="-122"/>
              </a:rPr>
              <a:t>树参数化问题：假设弱学习器为树模型，如何将树参数化，并入到目标函数中；这一步的核心就是要明白模型优化的核心就是</a:t>
            </a:r>
            <a:r>
              <a:rPr lang="zh-CN" sz="1600" b="1">
                <a:latin typeface="微软雅黑" panose="020B0503020204020204" pitchFamily="34" charset="-122"/>
                <a:ea typeface="微软雅黑" panose="020B0503020204020204" pitchFamily="34" charset="-122"/>
                <a:cs typeface="微软雅黑" panose="020B0503020204020204" pitchFamily="34" charset="-122"/>
              </a:rPr>
              <a:t>优化参数</a:t>
            </a:r>
            <a:r>
              <a:rPr lang="zh-CN" sz="1600">
                <a:latin typeface="微软雅黑" panose="020B0503020204020204" pitchFamily="34" charset="-122"/>
                <a:ea typeface="微软雅黑" panose="020B0503020204020204" pitchFamily="34" charset="-122"/>
                <a:cs typeface="微软雅黑" panose="020B0503020204020204" pitchFamily="34" charset="-122"/>
              </a:rPr>
              <a:t>，没有参数怎么训练样本，怎么对新样本进行预测呢？</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zh-CN" sz="1600">
                <a:latin typeface="微软雅黑" panose="020B0503020204020204" pitchFamily="34" charset="-122"/>
                <a:ea typeface="微软雅黑" panose="020B0503020204020204" pitchFamily="34" charset="-122"/>
                <a:cs typeface="微软雅黑" panose="020B0503020204020204" pitchFamily="34" charset="-122"/>
              </a:rPr>
              <a:t>如何优化化简之后的目标函数问题：优化泰勒展开并模型参数化之后的的目标函数，主要包含两个部分：</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1）如何求得</a:t>
            </a:r>
            <a:r>
              <a:rPr lang="zh-CN" sz="1600" b="1">
                <a:latin typeface="微软雅黑" panose="020B0503020204020204" pitchFamily="34" charset="-122"/>
                <a:ea typeface="微软雅黑" panose="020B0503020204020204" pitchFamily="34" charset="-122"/>
                <a:cs typeface="微软雅黑" panose="020B0503020204020204" pitchFamily="34" charset="-122"/>
              </a:rPr>
              <a:t>叶子节点权重</a:t>
            </a:r>
            <a:r>
              <a:rPr lang="zh-CN"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2）如何进行树模型</a:t>
            </a:r>
            <a:r>
              <a:rPr lang="zh-CN" sz="1600" b="1">
                <a:latin typeface="微软雅黑" panose="020B0503020204020204" pitchFamily="34" charset="-122"/>
                <a:ea typeface="微软雅黑" panose="020B0503020204020204" pitchFamily="34" charset="-122"/>
                <a:cs typeface="微软雅黑" panose="020B0503020204020204" pitchFamily="34" charset="-122"/>
              </a:rPr>
              <a:t>特征分割</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635"/>
            <a:ext cx="7772400" cy="67119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XgBoost</a:t>
            </a:r>
            <a:endPar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8370" name="文本框 3"/>
          <p:cNvSpPr txBox="1"/>
          <p:nvPr/>
        </p:nvSpPr>
        <p:spPr>
          <a:xfrm>
            <a:off x="407988" y="807720"/>
            <a:ext cx="3388360" cy="398780"/>
          </a:xfrm>
          <a:prstGeom prst="rect">
            <a:avLst/>
          </a:prstGeom>
          <a:noFill/>
          <a:ln w="9525">
            <a:noFill/>
          </a:ln>
        </p:spPr>
        <p:txBody>
          <a:bodyPr wrap="none" anchor="t" anchorCtr="0">
            <a:spAutoFit/>
          </a:bodyPr>
          <a:p>
            <a:pPr marL="342900" indent="-342900">
              <a:buSzTx/>
              <a:buFont typeface="Wingdings" panose="05000000000000000000" charset="0"/>
              <a:buChar char="Ø"/>
            </a:pPr>
            <a:r>
              <a:rPr lang="en-US" altLang="zh-CN" sz="2000" b="1" dirty="0">
                <a:solidFill>
                  <a:srgbClr val="00B050"/>
                </a:solidFill>
                <a:latin typeface="微软雅黑" panose="020B0503020204020204" pitchFamily="34" charset="-122"/>
                <a:ea typeface="微软雅黑" panose="020B0503020204020204" pitchFamily="34" charset="-122"/>
              </a:rPr>
              <a:t>XgBoost</a:t>
            </a:r>
            <a:r>
              <a:rPr lang="zh-CN" altLang="en-US" sz="2000" b="1" dirty="0">
                <a:solidFill>
                  <a:srgbClr val="00B050"/>
                </a:solidFill>
                <a:latin typeface="微软雅黑" panose="020B0503020204020204" pitchFamily="34" charset="-122"/>
                <a:ea typeface="微软雅黑" panose="020B0503020204020204" pitchFamily="34" charset="-122"/>
              </a:rPr>
              <a:t>回归模型和算法</a:t>
            </a:r>
            <a:endParaRPr lang="zh-CN" altLang="en-US" sz="2000" b="1" dirty="0">
              <a:solidFill>
                <a:srgbClr val="00B05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文本框 1"/>
              <p:cNvSpPr txBox="1"/>
              <p:nvPr/>
            </p:nvSpPr>
            <p:spPr>
              <a:xfrm>
                <a:off x="675005" y="1206500"/>
                <a:ext cx="8358505" cy="642620"/>
              </a:xfrm>
              <a:prstGeom prst="rect">
                <a:avLst/>
              </a:prstGeom>
              <a:noFill/>
            </p:spPr>
            <p:txBody>
              <a:bodyPr wrap="square" rtlCol="0" anchor="t">
                <a:spAutoFit/>
              </a:bodyPr>
              <a:p>
                <a:pPr>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XGBoost模型：</a:t>
                </a:r>
                <a14:m>
                  <m:oMath xmlns:m="http://schemas.openxmlformats.org/officeDocument/2006/math">
                    <m:sSub>
                      <m:sSubPr>
                        <m:ctrlPr>
                          <a:rPr lang="en-US" altLang="zh-CN" i="1">
                            <a:latin typeface="Cambria Math" panose="02040503050406030204" charset="0"/>
                            <a:ea typeface="微软雅黑" panose="020B0503020204020204" pitchFamily="34" charset="-122"/>
                            <a:cs typeface="Cambria Math" panose="02040503050406030204" charset="0"/>
                          </a:rPr>
                        </m:ctrlPr>
                      </m:sSubPr>
                      <m:e>
                        <m:acc>
                          <m:accPr>
                            <m:ctrlPr>
                              <a:rPr lang="en-US" altLang="zh-CN" i="1">
                                <a:latin typeface="Cambria Math" panose="02040503050406030204" charset="0"/>
                                <a:ea typeface="微软雅黑" panose="020B0503020204020204" pitchFamily="34" charset="-122"/>
                                <a:cs typeface="Cambria Math" panose="02040503050406030204" charset="0"/>
                              </a:rPr>
                            </m:ctrlPr>
                          </m:accPr>
                          <m:e>
                            <m:r>
                              <a:rPr lang="en-US" altLang="zh-CN" i="1">
                                <a:latin typeface="Cambria Math" panose="02040503050406030204" charset="0"/>
                                <a:ea typeface="微软雅黑" panose="020B0503020204020204" pitchFamily="34" charset="-122"/>
                                <a:cs typeface="Cambria Math" panose="02040503050406030204" charset="0"/>
                              </a:rPr>
                              <m:t>𝑦</m:t>
                            </m:r>
                          </m:e>
                        </m:acc>
                      </m:e>
                      <m:sub>
                        <m:r>
                          <a:rPr lang="en-US" altLang="zh-CN" i="1">
                            <a:latin typeface="Cambria Math" panose="02040503050406030204" charset="0"/>
                            <a:ea typeface="微软雅黑" panose="020B0503020204020204" pitchFamily="34" charset="-122"/>
                            <a:cs typeface="Cambria Math" panose="02040503050406030204" charset="0"/>
                          </a:rPr>
                          <m:t>𝑖</m:t>
                        </m:r>
                      </m:sub>
                    </m:sSub>
                    <m:r>
                      <a:rPr lang="en-US" altLang="zh-CN" i="1">
                        <a:latin typeface="Cambria Math" panose="02040503050406030204" charset="0"/>
                        <a:ea typeface="MS Mincho" panose="02020609040205080304" charset="-128"/>
                        <a:cs typeface="Cambria Math" panose="02040503050406030204" charset="0"/>
                      </a:rPr>
                      <m:t>=</m:t>
                    </m:r>
                    <m:nary>
                      <m:naryPr>
                        <m:chr m:val="∑"/>
                        <m:limLoc m:val="undOvr"/>
                        <m:ctrlPr>
                          <a:rPr lang="en-US" altLang="zh-CN" i="1">
                            <a:latin typeface="Cambria Math" panose="02040503050406030204" charset="0"/>
                            <a:ea typeface="微软雅黑" panose="020B0503020204020204" pitchFamily="34" charset="-122"/>
                            <a:cs typeface="Cambria Math" panose="02040503050406030204" charset="0"/>
                          </a:rPr>
                        </m:ctrlPr>
                      </m:naryPr>
                      <m:sub>
                        <m:r>
                          <a:rPr lang="en-US" altLang="zh-CN" i="1">
                            <a:latin typeface="Cambria Math" panose="02040503050406030204" charset="0"/>
                            <a:ea typeface="微软雅黑" panose="020B0503020204020204" pitchFamily="34" charset="-122"/>
                            <a:cs typeface="Cambria Math" panose="02040503050406030204" charset="0"/>
                          </a:rPr>
                          <m:t>𝑘</m:t>
                        </m:r>
                        <m:r>
                          <a:rPr lang="en-US" altLang="zh-CN" i="1">
                            <a:latin typeface="Cambria Math" panose="02040503050406030204" charset="0"/>
                            <a:ea typeface="MS Mincho" panose="02020609040205080304" charset="-128"/>
                            <a:cs typeface="Cambria Math" panose="02040503050406030204" charset="0"/>
                          </a:rPr>
                          <m:t>=</m:t>
                        </m:r>
                        <m:r>
                          <a:rPr lang="en-US" altLang="zh-CN" i="1">
                            <a:latin typeface="Cambria Math" panose="02040503050406030204" charset="0"/>
                            <a:ea typeface="MS Mincho" panose="02020609040205080304" charset="-128"/>
                            <a:cs typeface="Cambria Math" panose="02040503050406030204" charset="0"/>
                          </a:rPr>
                          <m:t>1</m:t>
                        </m:r>
                      </m:sub>
                      <m:sup>
                        <m:r>
                          <a:rPr lang="en-US" altLang="zh-CN" i="1">
                            <a:latin typeface="Cambria Math" panose="02040503050406030204" charset="0"/>
                            <a:ea typeface="微软雅黑" panose="020B0503020204020204" pitchFamily="34" charset="-122"/>
                            <a:cs typeface="Cambria Math" panose="02040503050406030204" charset="0"/>
                          </a:rPr>
                          <m:t>𝑇</m:t>
                        </m:r>
                      </m:sup>
                      <m:e>
                        <m:sSub>
                          <m:sSubPr>
                            <m:ctrlPr>
                              <a:rPr lang="en-US" altLang="zh-CN" i="1">
                                <a:latin typeface="Cambria Math" panose="02040503050406030204" charset="0"/>
                                <a:ea typeface="微软雅黑" panose="020B0503020204020204" pitchFamily="34" charset="-122"/>
                                <a:cs typeface="Cambria Math" panose="02040503050406030204" charset="0"/>
                              </a:rPr>
                            </m:ctrlPr>
                          </m:sSubPr>
                          <m:e>
                            <m:r>
                              <a:rPr lang="en-US" altLang="zh-CN" i="1">
                                <a:latin typeface="Cambria Math" panose="02040503050406030204" charset="0"/>
                                <a:ea typeface="微软雅黑" panose="020B0503020204020204" pitchFamily="34" charset="-122"/>
                                <a:cs typeface="Cambria Math" panose="02040503050406030204" charset="0"/>
                              </a:rPr>
                              <m:t>𝑓</m:t>
                            </m:r>
                          </m:e>
                          <m:sub>
                            <m:r>
                              <a:rPr lang="en-US" altLang="zh-CN" i="1">
                                <a:latin typeface="Cambria Math" panose="02040503050406030204" charset="0"/>
                                <a:ea typeface="微软雅黑" panose="020B0503020204020204" pitchFamily="34" charset="-122"/>
                                <a:cs typeface="Cambria Math" panose="02040503050406030204" charset="0"/>
                              </a:rPr>
                              <m:t>𝑘</m:t>
                            </m:r>
                          </m:sub>
                        </m:sSub>
                        <m:r>
                          <a:rPr lang="en-US" altLang="zh-CN" i="1">
                            <a:latin typeface="Cambria Math" panose="02040503050406030204" charset="0"/>
                            <a:ea typeface="MS Mincho" panose="02020609040205080304" charset="-128"/>
                            <a:cs typeface="Cambria Math" panose="02040503050406030204" charset="0"/>
                          </a:rPr>
                          <m:t>(</m:t>
                        </m:r>
                        <m:sSub>
                          <m:sSubPr>
                            <m:ctrlPr>
                              <a:rPr lang="en-US" altLang="zh-CN" i="1">
                                <a:latin typeface="Cambria Math" panose="02040503050406030204" charset="0"/>
                                <a:ea typeface="微软雅黑" panose="020B0503020204020204" pitchFamily="34" charset="-122"/>
                                <a:cs typeface="Cambria Math" panose="02040503050406030204" charset="0"/>
                              </a:rPr>
                            </m:ctrlPr>
                          </m:sSubPr>
                          <m:e>
                            <m:r>
                              <a:rPr lang="en-US" altLang="zh-CN" i="1">
                                <a:latin typeface="Cambria Math" panose="02040503050406030204" charset="0"/>
                                <a:ea typeface="微软雅黑" panose="020B0503020204020204" pitchFamily="34" charset="-122"/>
                                <a:cs typeface="Cambria Math" panose="02040503050406030204" charset="0"/>
                              </a:rPr>
                              <m:t>𝑥</m:t>
                            </m:r>
                          </m:e>
                          <m:sub>
                            <m:r>
                              <a:rPr lang="en-US" altLang="zh-CN" i="1">
                                <a:latin typeface="Cambria Math" panose="02040503050406030204" charset="0"/>
                                <a:ea typeface="微软雅黑" panose="020B0503020204020204" pitchFamily="34" charset="-122"/>
                                <a:cs typeface="Cambria Math" panose="02040503050406030204" charset="0"/>
                              </a:rPr>
                              <m:t>𝑖</m:t>
                            </m:r>
                          </m:sub>
                        </m:sSub>
                        <m:r>
                          <a:rPr lang="en-US" altLang="zh-CN" i="1">
                            <a:latin typeface="Cambria Math" panose="02040503050406030204" charset="0"/>
                            <a:ea typeface="MS Mincho" panose="02020609040205080304" charset="-128"/>
                            <a:cs typeface="Cambria Math" panose="02040503050406030204" charset="0"/>
                          </a:rPr>
                          <m:t>)</m:t>
                        </m:r>
                      </m:e>
                    </m:nary>
                    <m:r>
                      <a:rPr lang="en-US" altLang="zh-CN" i="1">
                        <a:latin typeface="Cambria Math" panose="02040503050406030204" charset="0"/>
                        <a:ea typeface="MS Mincho" panose="02020609040205080304" charset="-128"/>
                        <a:cs typeface="Cambria Math" panose="02040503050406030204" charset="0"/>
                      </a:rPr>
                      <m:t>,</m:t>
                    </m:r>
                    <m:r>
                      <a:rPr lang="zh-CN" altLang="en-US" i="1">
                        <a:latin typeface="Cambria Math" panose="02040503050406030204" charset="0"/>
                        <a:ea typeface="MS Mincho" panose="02020609040205080304" charset="-128"/>
                        <a:cs typeface="Cambria Math" panose="02040503050406030204" charset="0"/>
                      </a:rPr>
                      <m:t>其中</m:t>
                    </m:r>
                    <m:r>
                      <a:rPr lang="en-US" altLang="zh-CN" i="1">
                        <a:latin typeface="Cambria Math" panose="02040503050406030204" charset="0"/>
                        <a:ea typeface="MS Mincho" panose="02020609040205080304" charset="-128"/>
                        <a:cs typeface="Cambria Math" panose="02040503050406030204" charset="0"/>
                      </a:rPr>
                      <m:t>𝑘</m:t>
                    </m:r>
                    <m:r>
                      <a:rPr lang="zh-CN" altLang="en-US" i="1">
                        <a:latin typeface="Cambria Math" panose="02040503050406030204" charset="0"/>
                        <a:ea typeface="MS Mincho" panose="02020609040205080304" charset="-128"/>
                        <a:cs typeface="Cambria Math" panose="02040503050406030204" charset="0"/>
                      </a:rPr>
                      <m:t>表示第</m:t>
                    </m:r>
                    <m:r>
                      <a:rPr lang="en-US" altLang="zh-CN" i="1">
                        <a:latin typeface="Cambria Math" panose="02040503050406030204" charset="0"/>
                        <a:ea typeface="MS Mincho" panose="02020609040205080304" charset="-128"/>
                        <a:cs typeface="Cambria Math" panose="02040503050406030204" charset="0"/>
                      </a:rPr>
                      <m:t>𝑘</m:t>
                    </m:r>
                    <m:r>
                      <a:rPr lang="zh-CN" altLang="en-US" i="1">
                        <a:latin typeface="Cambria Math" panose="02040503050406030204" charset="0"/>
                        <a:ea typeface="MS Mincho" panose="02020609040205080304" charset="-128"/>
                        <a:cs typeface="Cambria Math" panose="02040503050406030204" charset="0"/>
                      </a:rPr>
                      <m:t>个学习器</m:t>
                    </m:r>
                    <m:r>
                      <a:rPr lang="en-US" altLang="zh-CN" i="1">
                        <a:latin typeface="Cambria Math" panose="02040503050406030204" charset="0"/>
                        <a:ea typeface="MS Mincho" panose="02020609040205080304" charset="-128"/>
                        <a:cs typeface="Cambria Math" panose="02040503050406030204" charset="0"/>
                      </a:rPr>
                      <m:t>；</m:t>
                    </m:r>
                    <m:r>
                      <a:rPr lang="zh-CN" altLang="en-US" i="1">
                        <a:latin typeface="Cambria Math" panose="02040503050406030204" charset="0"/>
                        <a:ea typeface="MS Mincho" panose="02020609040205080304" charset="-128"/>
                        <a:cs typeface="Cambria Math" panose="02040503050406030204" charset="0"/>
                      </a:rPr>
                      <m:t>经过</m:t>
                    </m:r>
                    <m:r>
                      <a:rPr lang="en-US" altLang="zh-CN" i="1">
                        <a:latin typeface="Cambria Math" panose="02040503050406030204" charset="0"/>
                        <a:ea typeface="MS Mincho" panose="02020609040205080304" charset="-128"/>
                        <a:cs typeface="Cambria Math" panose="02040503050406030204" charset="0"/>
                      </a:rPr>
                      <m:t>sigmoid</m:t>
                    </m:r>
                    <m:r>
                      <a:rPr lang="zh-CN" altLang="en-US" i="1">
                        <a:latin typeface="Cambria Math" panose="02040503050406030204" charset="0"/>
                        <a:ea typeface="MS Mincho" panose="02020609040205080304" charset="-128"/>
                        <a:cs typeface="Cambria Math" panose="02040503050406030204" charset="0"/>
                      </a:rPr>
                      <m:t>函数输出</m:t>
                    </m:r>
                  </m:oMath>
                </a14:m>
                <a:endParaRPr lang="zh-CN" altLang="en-US" i="1">
                  <a:latin typeface="Cambria Math" panose="02040503050406030204" charset="0"/>
                  <a:ea typeface="MS Mincho" panose="02020609040205080304" charset="-128"/>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675005" y="1206500"/>
                <a:ext cx="8358505" cy="642620"/>
              </a:xfrm>
              <a:prstGeom prst="rect">
                <a:avLst/>
              </a:prstGeom>
              <a:blipFill rotWithShape="1">
                <a:blip r:embed="rId1"/>
                <a:stretch>
                  <a:fillRect/>
                </a:stretch>
              </a:blipFill>
            </p:spPr>
            <p:txBody>
              <a:bodyPr/>
              <a:lstStyle/>
              <a:p>
                <a:r>
                  <a:rPr lang="zh-CN" altLang="en-US">
                    <a:noFill/>
                  </a:rPr>
                  <a:t> </a:t>
                </a:r>
              </a:p>
            </p:txBody>
          </p:sp>
        </mc:Fallback>
      </mc:AlternateContent>
      <p:sp>
        <p:nvSpPr>
          <p:cNvPr id="117" name="文本框 116"/>
          <p:cNvSpPr txBox="1"/>
          <p:nvPr/>
        </p:nvSpPr>
        <p:spPr>
          <a:xfrm>
            <a:off x="582930" y="2820670"/>
            <a:ext cx="8078470" cy="2999740"/>
          </a:xfrm>
          <a:prstGeom prst="rect">
            <a:avLst/>
          </a:prstGeom>
          <a:noFill/>
          <a:ln w="9525">
            <a:noFill/>
          </a:ln>
        </p:spPr>
        <p:txBody>
          <a:bodyPr wrap="square">
            <a:spAutoFit/>
          </a:bodyPr>
          <a:p>
            <a:pPr>
              <a:lnSpc>
                <a:spcPct val="150000"/>
              </a:lnSpc>
            </a:pPr>
            <a:r>
              <a:rPr lang="zh-CN" sz="1800">
                <a:latin typeface="微软雅黑" panose="020B0503020204020204" pitchFamily="34" charset="-122"/>
                <a:ea typeface="微软雅黑" panose="020B0503020204020204" pitchFamily="34" charset="-122"/>
                <a:cs typeface="微软雅黑" panose="020B0503020204020204" pitchFamily="34" charset="-122"/>
              </a:rPr>
              <a:t>目标函数：</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泰勒展开：</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47482499" name="图片 -2147482500"/>
          <p:cNvPicPr>
            <a:picLocks noChangeAspect="1"/>
          </p:cNvPicPr>
          <p:nvPr/>
        </p:nvPicPr>
        <p:blipFill>
          <a:blip r:embed="rId2"/>
          <a:stretch>
            <a:fillRect/>
          </a:stretch>
        </p:blipFill>
        <p:spPr>
          <a:xfrm>
            <a:off x="1912303" y="2031365"/>
            <a:ext cx="5677535" cy="669290"/>
          </a:xfrm>
          <a:prstGeom prst="rect">
            <a:avLst/>
          </a:prstGeom>
          <a:noFill/>
          <a:ln w="9525">
            <a:noFill/>
          </a:ln>
        </p:spPr>
      </p:pic>
      <p:pic>
        <p:nvPicPr>
          <p:cNvPr id="-2147482497" name="图片 -2147482498"/>
          <p:cNvPicPr>
            <a:picLocks noChangeAspect="1"/>
          </p:cNvPicPr>
          <p:nvPr/>
        </p:nvPicPr>
        <p:blipFill>
          <a:blip r:embed="rId3"/>
          <a:stretch>
            <a:fillRect/>
          </a:stretch>
        </p:blipFill>
        <p:spPr>
          <a:xfrm>
            <a:off x="2078038" y="2941003"/>
            <a:ext cx="4810125" cy="542925"/>
          </a:xfrm>
          <a:prstGeom prst="rect">
            <a:avLst/>
          </a:prstGeom>
          <a:noFill/>
          <a:ln w="9525">
            <a:noFill/>
          </a:ln>
        </p:spPr>
      </p:pic>
      <p:pic>
        <p:nvPicPr>
          <p:cNvPr id="-2147482490" name="图片 -2147482491"/>
          <p:cNvPicPr>
            <a:picLocks noChangeAspect="1"/>
          </p:cNvPicPr>
          <p:nvPr/>
        </p:nvPicPr>
        <p:blipFill>
          <a:blip r:embed="rId4"/>
          <a:stretch>
            <a:fillRect/>
          </a:stretch>
        </p:blipFill>
        <p:spPr>
          <a:xfrm>
            <a:off x="2166303" y="3414713"/>
            <a:ext cx="4810125" cy="542925"/>
          </a:xfrm>
          <a:prstGeom prst="rect">
            <a:avLst/>
          </a:prstGeom>
          <a:noFill/>
          <a:ln w="9525">
            <a:noFill/>
          </a:ln>
        </p:spPr>
      </p:pic>
      <p:pic>
        <p:nvPicPr>
          <p:cNvPr id="-2147482489" name="图片 -2147482490"/>
          <p:cNvPicPr>
            <a:picLocks noChangeAspect="1"/>
          </p:cNvPicPr>
          <p:nvPr/>
        </p:nvPicPr>
        <p:blipFill>
          <a:blip r:embed="rId5"/>
          <a:stretch>
            <a:fillRect/>
          </a:stretch>
        </p:blipFill>
        <p:spPr>
          <a:xfrm>
            <a:off x="2166938" y="4033838"/>
            <a:ext cx="4810125" cy="542925"/>
          </a:xfrm>
          <a:prstGeom prst="rect">
            <a:avLst/>
          </a:prstGeom>
          <a:noFill/>
          <a:ln w="9525">
            <a:noFill/>
          </a:ln>
        </p:spPr>
      </p:pic>
      <p:pic>
        <p:nvPicPr>
          <p:cNvPr id="-2147482488" name="图片 -2147482489"/>
          <p:cNvPicPr>
            <a:picLocks noChangeAspect="1"/>
          </p:cNvPicPr>
          <p:nvPr/>
        </p:nvPicPr>
        <p:blipFill>
          <a:blip r:embed="rId6"/>
          <a:stretch>
            <a:fillRect/>
          </a:stretch>
        </p:blipFill>
        <p:spPr>
          <a:xfrm>
            <a:off x="2346008" y="4577080"/>
            <a:ext cx="4810125" cy="495300"/>
          </a:xfrm>
          <a:prstGeom prst="rect">
            <a:avLst/>
          </a:prstGeom>
          <a:noFill/>
          <a:ln w="9525">
            <a:noFill/>
          </a:ln>
        </p:spPr>
      </p:pic>
      <p:pic>
        <p:nvPicPr>
          <p:cNvPr id="-2147482476" name="图片 -2147482477"/>
          <p:cNvPicPr>
            <a:picLocks noChangeAspect="1"/>
          </p:cNvPicPr>
          <p:nvPr/>
        </p:nvPicPr>
        <p:blipFill>
          <a:blip r:embed="rId7"/>
          <a:stretch>
            <a:fillRect/>
          </a:stretch>
        </p:blipFill>
        <p:spPr>
          <a:xfrm>
            <a:off x="1828800" y="5330825"/>
            <a:ext cx="6394450" cy="658495"/>
          </a:xfrm>
          <a:prstGeom prst="rect">
            <a:avLst/>
          </a:prstGeom>
          <a:noFill/>
          <a:ln w="9525">
            <a:noFill/>
          </a:ln>
        </p:spPr>
      </p:pic>
      <p:sp>
        <p:nvSpPr>
          <p:cNvPr id="3" name="文本框 2"/>
          <p:cNvSpPr txBox="1"/>
          <p:nvPr/>
        </p:nvSpPr>
        <p:spPr>
          <a:xfrm>
            <a:off x="582930" y="2031365"/>
            <a:ext cx="6305550" cy="506730"/>
          </a:xfrm>
          <a:prstGeom prst="rect">
            <a:avLst/>
          </a:prstGeom>
          <a:noFill/>
        </p:spPr>
        <p:txBody>
          <a:bodyPr wrap="square" rtlCol="0" anchor="t">
            <a:spAutoFit/>
          </a:bodyPr>
          <a:p>
            <a:pPr>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学习模型：</a:t>
            </a:r>
            <a:endParaRPr lang="zh-CN" altLang="en-US" i="1">
              <a:latin typeface="Cambria Math" panose="02040503050406030204" charset="0"/>
              <a:ea typeface="MS Mincho" panose="02020609040205080304" charset="-128"/>
              <a:cs typeface="Cambria Math" panose="020405030504060302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635"/>
            <a:ext cx="7772400" cy="67119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XgBoost</a:t>
            </a:r>
            <a:endParaRPr lang="en-US" alt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8370" name="文本框 3"/>
          <p:cNvSpPr txBox="1"/>
          <p:nvPr/>
        </p:nvSpPr>
        <p:spPr>
          <a:xfrm>
            <a:off x="407988" y="807720"/>
            <a:ext cx="3388360" cy="398780"/>
          </a:xfrm>
          <a:prstGeom prst="rect">
            <a:avLst/>
          </a:prstGeom>
          <a:noFill/>
          <a:ln w="9525">
            <a:noFill/>
          </a:ln>
        </p:spPr>
        <p:txBody>
          <a:bodyPr wrap="none" anchor="t" anchorCtr="0">
            <a:spAutoFit/>
          </a:bodyPr>
          <a:p>
            <a:pPr marL="342900" indent="-342900">
              <a:buSzTx/>
              <a:buFont typeface="Wingdings" panose="05000000000000000000" charset="0"/>
              <a:buChar char="Ø"/>
            </a:pPr>
            <a:r>
              <a:rPr lang="en-US" altLang="zh-CN" sz="2000" b="1" dirty="0">
                <a:solidFill>
                  <a:srgbClr val="00B050"/>
                </a:solidFill>
                <a:latin typeface="微软雅黑" panose="020B0503020204020204" pitchFamily="34" charset="-122"/>
                <a:ea typeface="微软雅黑" panose="020B0503020204020204" pitchFamily="34" charset="-122"/>
              </a:rPr>
              <a:t>XgBoost</a:t>
            </a:r>
            <a:r>
              <a:rPr lang="zh-CN" altLang="en-US" sz="2000" b="1" dirty="0">
                <a:solidFill>
                  <a:srgbClr val="00B050"/>
                </a:solidFill>
                <a:latin typeface="微软雅黑" panose="020B0503020204020204" pitchFamily="34" charset="-122"/>
                <a:ea typeface="微软雅黑" panose="020B0503020204020204" pitchFamily="34" charset="-122"/>
              </a:rPr>
              <a:t>回归模型和算法</a:t>
            </a:r>
            <a:endParaRPr lang="zh-CN" altLang="en-US" sz="2000" b="1" dirty="0">
              <a:solidFill>
                <a:srgbClr val="00B05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75005" y="1206500"/>
            <a:ext cx="3305175" cy="506730"/>
          </a:xfrm>
          <a:prstGeom prst="rect">
            <a:avLst/>
          </a:prstGeom>
          <a:noFill/>
        </p:spPr>
        <p:txBody>
          <a:bodyPr wrap="square" rtlCol="0" anchor="t">
            <a:spAutoFit/>
          </a:bodyPr>
          <a:p>
            <a:pPr>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其中：</a:t>
            </a:r>
            <a:endParaRPr lang="zh-CN" altLang="en-US" i="1">
              <a:latin typeface="Cambria Math" panose="02040503050406030204" charset="0"/>
              <a:ea typeface="MS Mincho" panose="02020609040205080304" charset="-128"/>
              <a:cs typeface="Cambria Math" panose="02040503050406030204" charset="0"/>
            </a:endParaRPr>
          </a:p>
        </p:txBody>
      </p:sp>
      <p:sp>
        <p:nvSpPr>
          <p:cNvPr id="117" name="文本框 116"/>
          <p:cNvSpPr txBox="1"/>
          <p:nvPr/>
        </p:nvSpPr>
        <p:spPr>
          <a:xfrm>
            <a:off x="532765" y="1870075"/>
            <a:ext cx="8078470" cy="3830955"/>
          </a:xfrm>
          <a:prstGeom prst="rect">
            <a:avLst/>
          </a:prstGeom>
          <a:noFill/>
          <a:ln w="9525">
            <a:noFill/>
          </a:ln>
        </p:spPr>
        <p:txBody>
          <a:bodyPr wrap="square">
            <a:spAutoFit/>
          </a:bodyPr>
          <a:p>
            <a:pPr>
              <a:lnSpc>
                <a:spcPct val="150000"/>
              </a:lnSpc>
            </a:pPr>
            <a:r>
              <a:rPr lang="en-US" altLang="zh-CN" sz="1800">
                <a:latin typeface="微软雅黑" panose="020B0503020204020204" pitchFamily="34" charset="-122"/>
                <a:ea typeface="微软雅黑" panose="020B0503020204020204" pitchFamily="34" charset="-122"/>
                <a:cs typeface="微软雅黑" panose="020B0503020204020204" pitchFamily="34" charset="-122"/>
              </a:rPr>
              <a:t>XgBoost</a:t>
            </a:r>
            <a:r>
              <a:rPr lang="zh-CN" sz="1800">
                <a:latin typeface="微软雅黑" panose="020B0503020204020204" pitchFamily="34" charset="-122"/>
                <a:ea typeface="微软雅黑" panose="020B0503020204020204" pitchFamily="34" charset="-122"/>
                <a:cs typeface="微软雅黑" panose="020B0503020204020204" pitchFamily="34" charset="-122"/>
              </a:rPr>
              <a:t>目标函数：</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优化目标：</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）叶子节点权值</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）特征分裂点</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47482469" name="图片 -2147482470"/>
          <p:cNvPicPr>
            <a:picLocks noChangeAspect="1"/>
          </p:cNvPicPr>
          <p:nvPr/>
        </p:nvPicPr>
        <p:blipFill>
          <a:blip r:embed="rId1"/>
          <a:stretch>
            <a:fillRect/>
          </a:stretch>
        </p:blipFill>
        <p:spPr>
          <a:xfrm>
            <a:off x="1480185" y="1206500"/>
            <a:ext cx="5777230" cy="663575"/>
          </a:xfrm>
          <a:prstGeom prst="rect">
            <a:avLst/>
          </a:prstGeom>
          <a:noFill/>
          <a:ln w="9525">
            <a:noFill/>
          </a:ln>
        </p:spPr>
      </p:pic>
      <p:pic>
        <p:nvPicPr>
          <p:cNvPr id="11" name="图片 10"/>
          <p:cNvPicPr>
            <a:picLocks noChangeAspect="1"/>
          </p:cNvPicPr>
          <p:nvPr/>
        </p:nvPicPr>
        <p:blipFill>
          <a:blip r:embed="rId2"/>
          <a:stretch>
            <a:fillRect/>
          </a:stretch>
        </p:blipFill>
        <p:spPr>
          <a:xfrm>
            <a:off x="2621280" y="1960880"/>
            <a:ext cx="5895340" cy="607060"/>
          </a:xfrm>
          <a:prstGeom prst="rect">
            <a:avLst/>
          </a:prstGeom>
          <a:noFill/>
          <a:ln w="9525">
            <a:noFill/>
          </a:ln>
        </p:spPr>
      </p:pic>
      <p:pic>
        <p:nvPicPr>
          <p:cNvPr id="-2147482466" name="图片 -2147482467"/>
          <p:cNvPicPr>
            <a:picLocks noChangeAspect="1"/>
          </p:cNvPicPr>
          <p:nvPr/>
        </p:nvPicPr>
        <p:blipFill>
          <a:blip r:embed="rId3"/>
          <a:stretch>
            <a:fillRect/>
          </a:stretch>
        </p:blipFill>
        <p:spPr>
          <a:xfrm>
            <a:off x="2369185" y="2567940"/>
            <a:ext cx="6147435" cy="706120"/>
          </a:xfrm>
          <a:prstGeom prst="rect">
            <a:avLst/>
          </a:prstGeom>
          <a:noFill/>
          <a:ln w="9525">
            <a:noFill/>
          </a:ln>
        </p:spPr>
      </p:pic>
      <p:pic>
        <p:nvPicPr>
          <p:cNvPr id="-2147482465" name="图片 -2147482466"/>
          <p:cNvPicPr>
            <a:picLocks noChangeAspect="1"/>
          </p:cNvPicPr>
          <p:nvPr/>
        </p:nvPicPr>
        <p:blipFill>
          <a:blip r:embed="rId4"/>
          <a:stretch>
            <a:fillRect/>
          </a:stretch>
        </p:blipFill>
        <p:spPr>
          <a:xfrm>
            <a:off x="2222500" y="3274060"/>
            <a:ext cx="6000750" cy="713105"/>
          </a:xfrm>
          <a:prstGeom prst="rect">
            <a:avLst/>
          </a:prstGeom>
          <a:noFill/>
          <a:ln w="9525">
            <a:noFill/>
          </a:ln>
        </p:spPr>
      </p:pic>
      <p:sp>
        <p:nvSpPr>
          <p:cNvPr id="12" name="文本框 11"/>
          <p:cNvSpPr txBox="1"/>
          <p:nvPr/>
        </p:nvSpPr>
        <p:spPr>
          <a:xfrm>
            <a:off x="1335405" y="5948045"/>
            <a:ext cx="6832600" cy="706755"/>
          </a:xfrm>
          <a:prstGeom prst="rect">
            <a:avLst/>
          </a:prstGeom>
          <a:noFill/>
          <a:ln w="9525">
            <a:noFill/>
          </a:ln>
        </p:spPr>
        <p:txBody>
          <a:bodyPr wrap="square">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参考：XgBoost模型和算法</a:t>
            </a:r>
            <a:r>
              <a:rPr 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https://zhuanlan.zhihu.com/p/290964953</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368421" y="1468117"/>
            <a:ext cx="5953125" cy="1198880"/>
          </a:xfrm>
          <a:prstGeom prst="rect">
            <a:avLst/>
          </a:prstGeom>
          <a:noFill/>
          <a:ln w="9525">
            <a:noFill/>
          </a:ln>
        </p:spPr>
        <p:txBody>
          <a:bodyPr wrap="square">
            <a:spAutoFit/>
          </a:bodyPr>
          <a:lstStyle/>
          <a:p>
            <a:pPr marR="0" algn="ctr" defTabSz="914400">
              <a:lnSpc>
                <a:spcPct val="200000"/>
              </a:lnSpc>
              <a:buClrTx/>
              <a:buSzTx/>
              <a:defRPr/>
            </a:pPr>
            <a:r>
              <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Stacking</a:t>
            </a:r>
            <a:r>
              <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算法</a:t>
            </a:r>
            <a:endPar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cxnSp>
        <p:nvCxnSpPr>
          <p:cNvPr id="2" name="直接连接符 1"/>
          <p:cNvCxnSpPr/>
          <p:nvPr/>
        </p:nvCxnSpPr>
        <p:spPr>
          <a:xfrm>
            <a:off x="1900554" y="2789238"/>
            <a:ext cx="5152390" cy="0"/>
          </a:xfrm>
          <a:prstGeom prst="line">
            <a:avLst/>
          </a:prstGeom>
          <a:ln w="41275" cmpd="sng">
            <a:solidFill>
              <a:schemeClr val="accent1">
                <a:lumMod val="60000"/>
                <a:lumOff val="4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 name="Rectangle 5"/>
          <p:cNvSpPr/>
          <p:nvPr/>
        </p:nvSpPr>
        <p:spPr>
          <a:xfrm>
            <a:off x="841375" y="-200025"/>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0418" name="文本框 2"/>
          <p:cNvSpPr txBox="1"/>
          <p:nvPr/>
        </p:nvSpPr>
        <p:spPr>
          <a:xfrm>
            <a:off x="438150" y="682625"/>
            <a:ext cx="1614488" cy="552450"/>
          </a:xfrm>
          <a:prstGeom prst="rect">
            <a:avLst/>
          </a:prstGeom>
          <a:noFill/>
          <a:ln w="9525">
            <a:noFill/>
          </a:ln>
        </p:spPr>
        <p:txBody>
          <a:bodyPr wrap="none" anchor="t" anchorCtr="0">
            <a:spAutoFit/>
          </a:bodyPr>
          <a:p>
            <a:pPr marL="342900" indent="-342900">
              <a:lnSpc>
                <a:spcPct val="150000"/>
              </a:lnSpc>
              <a:spcBef>
                <a:spcPct val="20000"/>
              </a:spcBef>
              <a:buClr>
                <a:srgbClr val="00B050"/>
              </a:buClr>
              <a:buSzPct val="80000"/>
              <a:buFont typeface="Arial" panose="020B0604020202020204" pitchFamily="34" charset="0"/>
              <a:buChar char="•"/>
            </a:pPr>
            <a:r>
              <a:rPr lang="zh-CN" altLang="zh-CN" sz="2000" b="1" dirty="0">
                <a:solidFill>
                  <a:srgbClr val="00B050"/>
                </a:solidFill>
                <a:latin typeface="微软雅黑" panose="020B0503020204020204" pitchFamily="34" charset="-122"/>
                <a:ea typeface="微软雅黑" panose="020B0503020204020204" pitchFamily="34" charset="-122"/>
              </a:rPr>
              <a:t>Stacking</a:t>
            </a:r>
            <a:endParaRPr lang="zh-CN" altLang="zh-CN" sz="2000" b="1" dirty="0">
              <a:solidFill>
                <a:srgbClr val="00B050"/>
              </a:solidFill>
              <a:latin typeface="微软雅黑" panose="020B0503020204020204" pitchFamily="34" charset="-122"/>
              <a:ea typeface="微软雅黑" panose="020B0503020204020204" pitchFamily="34" charset="-122"/>
            </a:endParaRPr>
          </a:p>
        </p:txBody>
      </p:sp>
      <p:sp>
        <p:nvSpPr>
          <p:cNvPr id="60419" name="文本框 4"/>
          <p:cNvSpPr txBox="1"/>
          <p:nvPr/>
        </p:nvSpPr>
        <p:spPr>
          <a:xfrm>
            <a:off x="631825" y="1304925"/>
            <a:ext cx="7899400" cy="2584450"/>
          </a:xfrm>
          <a:prstGeom prst="rect">
            <a:avLst/>
          </a:prstGeom>
          <a:noFill/>
          <a:ln w="9525">
            <a:noFill/>
          </a:ln>
        </p:spPr>
        <p:txBody>
          <a:bodyPr wrap="square" anchor="t" anchorCtr="0">
            <a:spAutoFit/>
          </a:bodyPr>
          <a:p>
            <a:pPr>
              <a:lnSpc>
                <a:spcPct val="150000"/>
              </a:lnSpc>
            </a:pPr>
            <a:r>
              <a:rPr lang="zh-CN" altLang="en-US" b="1">
                <a:latin typeface="微软雅黑" panose="020B0503020204020204" pitchFamily="34" charset="-122"/>
                <a:ea typeface="微软雅黑" panose="020B0503020204020204" pitchFamily="34" charset="-122"/>
              </a:rPr>
              <a:t>Stacking(有时候也称之为stacked generalization)是指训练一个模型用于组合(combine)其他各个模型。即首先我们先训练多个不同的模型，然后再以之前训练的各个模型的输出为输入来训练一个模型，以得到一个最终的输出。如果可以选用任意一个组合算法，那么理论上，Stacking可以表示上面提到的各种Ensemble方法。然而，实际中，我们通常使用单层logistic回归作为组合模型。</a:t>
            </a:r>
            <a:endParaRPr lang="zh-CN" altLang="en-US" b="1">
              <a:latin typeface="微软雅黑" panose="020B0503020204020204" pitchFamily="34" charset="-122"/>
              <a:ea typeface="微软雅黑" panose="020B0503020204020204" pitchFamily="34" charset="-122"/>
            </a:endParaRPr>
          </a:p>
        </p:txBody>
      </p:sp>
      <p:pic>
        <p:nvPicPr>
          <p:cNvPr id="60420" name="图片 2"/>
          <p:cNvPicPr>
            <a:picLocks noChangeAspect="1"/>
          </p:cNvPicPr>
          <p:nvPr/>
        </p:nvPicPr>
        <p:blipFill>
          <a:blip r:embed="rId1"/>
          <a:stretch>
            <a:fillRect/>
          </a:stretch>
        </p:blipFill>
        <p:spPr>
          <a:xfrm>
            <a:off x="166688" y="3889375"/>
            <a:ext cx="8810625" cy="2890838"/>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1442" name="文本框 2"/>
          <p:cNvSpPr txBox="1"/>
          <p:nvPr/>
        </p:nvSpPr>
        <p:spPr>
          <a:xfrm>
            <a:off x="463550" y="588963"/>
            <a:ext cx="2122488" cy="552450"/>
          </a:xfrm>
          <a:prstGeom prst="rect">
            <a:avLst/>
          </a:prstGeom>
          <a:noFill/>
          <a:ln w="9525">
            <a:noFill/>
          </a:ln>
        </p:spPr>
        <p:txBody>
          <a:bodyPr wrap="none" anchor="t" anchorCtr="0">
            <a:spAutoFit/>
          </a:bodyPr>
          <a:p>
            <a:pPr marL="342900" indent="-342900">
              <a:lnSpc>
                <a:spcPct val="150000"/>
              </a:lnSpc>
              <a:spcBef>
                <a:spcPct val="20000"/>
              </a:spcBef>
              <a:buClr>
                <a:srgbClr val="00B050"/>
              </a:buClr>
              <a:buSzPct val="80000"/>
              <a:buFont typeface="Arial" panose="020B0604020202020204" pitchFamily="34" charset="0"/>
              <a:buChar char="•"/>
            </a:pPr>
            <a:r>
              <a:rPr lang="zh-CN" altLang="zh-CN" sz="2000" b="1" dirty="0">
                <a:solidFill>
                  <a:srgbClr val="00B050"/>
                </a:solidFill>
                <a:latin typeface="微软雅黑" panose="020B0503020204020204" pitchFamily="34" charset="-122"/>
                <a:ea typeface="微软雅黑" panose="020B0503020204020204" pitchFamily="34" charset="-122"/>
              </a:rPr>
              <a:t>Stacking流程</a:t>
            </a:r>
            <a:endParaRPr lang="zh-CN" altLang="zh-CN" sz="2000" b="1" dirty="0">
              <a:solidFill>
                <a:srgbClr val="00B050"/>
              </a:solidFill>
              <a:latin typeface="微软雅黑" panose="020B0503020204020204" pitchFamily="34" charset="-122"/>
              <a:ea typeface="微软雅黑" panose="020B0503020204020204" pitchFamily="34" charset="-122"/>
            </a:endParaRPr>
          </a:p>
        </p:txBody>
      </p:sp>
      <p:sp>
        <p:nvSpPr>
          <p:cNvPr id="61443" name="文本框 1"/>
          <p:cNvSpPr txBox="1"/>
          <p:nvPr/>
        </p:nvSpPr>
        <p:spPr>
          <a:xfrm>
            <a:off x="627063" y="1231900"/>
            <a:ext cx="3375025" cy="64452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latin typeface="微软雅黑" panose="020B0503020204020204" pitchFamily="34" charset="-122"/>
                <a:ea typeface="微软雅黑" panose="020B0503020204020204" pitchFamily="34" charset="-122"/>
              </a:rPr>
              <a:t>假设样本数据规模为</a:t>
            </a:r>
            <a:r>
              <a:rPr lang="en-US" altLang="zh-CN">
                <a:latin typeface="微软雅黑" panose="020B0503020204020204" pitchFamily="34" charset="-122"/>
                <a:ea typeface="微软雅黑" panose="020B0503020204020204" pitchFamily="34" charset="-122"/>
              </a:rPr>
              <a:t>N</a:t>
            </a:r>
            <a:r>
              <a:rPr lang="zh-CN" altLang="en-US">
                <a:latin typeface="微软雅黑" panose="020B0503020204020204" pitchFamily="34" charset="-122"/>
                <a:ea typeface="微软雅黑" panose="020B0503020204020204" pitchFamily="34" charset="-122"/>
              </a:rPr>
              <a:t>，分为训练集</a:t>
            </a:r>
            <a:r>
              <a:rPr lang="en-US" altLang="zh-CN">
                <a:latin typeface="微软雅黑" panose="020B0503020204020204" pitchFamily="34" charset="-122"/>
                <a:ea typeface="微软雅黑" panose="020B0503020204020204" pitchFamily="34" charset="-122"/>
              </a:rPr>
              <a:t>Ntrain</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Ntest</a:t>
            </a:r>
            <a:endParaRPr lang="en-US" altLang="zh-CN">
              <a:latin typeface="微软雅黑" panose="020B0503020204020204" pitchFamily="34" charset="-122"/>
              <a:ea typeface="微软雅黑" panose="020B0503020204020204" pitchFamily="34" charset="-122"/>
            </a:endParaRPr>
          </a:p>
        </p:txBody>
      </p:sp>
      <p:sp>
        <p:nvSpPr>
          <p:cNvPr id="61444" name="文本框 3"/>
          <p:cNvSpPr txBox="1"/>
          <p:nvPr/>
        </p:nvSpPr>
        <p:spPr>
          <a:xfrm>
            <a:off x="946150" y="3252788"/>
            <a:ext cx="2728913" cy="646112"/>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latin typeface="微软雅黑" panose="020B0503020204020204" pitchFamily="34" charset="-122"/>
                <a:ea typeface="微软雅黑" panose="020B0503020204020204" pitchFamily="34" charset="-122"/>
              </a:rPr>
              <a:t>采用交叉验证的方式训练一个初级学习器</a:t>
            </a:r>
            <a:endParaRPr lang="zh-CN" altLang="en-US">
              <a:latin typeface="微软雅黑" panose="020B0503020204020204" pitchFamily="34" charset="-122"/>
              <a:ea typeface="微软雅黑" panose="020B0503020204020204" pitchFamily="34" charset="-122"/>
            </a:endParaRPr>
          </a:p>
        </p:txBody>
      </p:sp>
      <p:sp>
        <p:nvSpPr>
          <p:cNvPr id="61445" name="文本框 4"/>
          <p:cNvSpPr txBox="1"/>
          <p:nvPr/>
        </p:nvSpPr>
        <p:spPr>
          <a:xfrm>
            <a:off x="644525" y="4264025"/>
            <a:ext cx="3340100" cy="922338"/>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latin typeface="微软雅黑" panose="020B0503020204020204" pitchFamily="34" charset="-122"/>
                <a:ea typeface="微软雅黑" panose="020B0503020204020204" pitchFamily="34" charset="-122"/>
              </a:rPr>
              <a:t>获取训练过程中弱分类器在验证集上的预测值和在测试集上的预测值</a:t>
            </a:r>
            <a:endParaRPr lang="en-US" altLang="zh-CN">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2301875" y="6435725"/>
            <a:ext cx="6350" cy="298450"/>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316163" y="5173663"/>
            <a:ext cx="4763" cy="339725"/>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2301875" y="6734175"/>
            <a:ext cx="2700338" cy="0"/>
          </a:xfrm>
          <a:prstGeom prst="line">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12988" y="1876425"/>
            <a:ext cx="3175" cy="366713"/>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1450" name="文本框 1"/>
          <p:cNvSpPr txBox="1"/>
          <p:nvPr/>
        </p:nvSpPr>
        <p:spPr>
          <a:xfrm>
            <a:off x="625475" y="2243138"/>
            <a:ext cx="3376613" cy="64452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latin typeface="微软雅黑" panose="020B0503020204020204" pitchFamily="34" charset="-122"/>
                <a:ea typeface="微软雅黑" panose="020B0503020204020204" pitchFamily="34" charset="-122"/>
              </a:rPr>
              <a:t>设定</a:t>
            </a:r>
            <a:r>
              <a:rPr lang="en-US" altLang="zh-CN">
                <a:latin typeface="微软雅黑" panose="020B0503020204020204" pitchFamily="34" charset="-122"/>
                <a:ea typeface="微软雅黑" panose="020B0503020204020204" pitchFamily="34" charset="-122"/>
              </a:rPr>
              <a:t>stacking</a:t>
            </a:r>
            <a:r>
              <a:rPr lang="zh-CN" altLang="en-US">
                <a:latin typeface="微软雅黑" panose="020B0503020204020204" pitchFamily="34" charset="-122"/>
                <a:ea typeface="微软雅黑" panose="020B0503020204020204" pitchFamily="34" charset="-122"/>
              </a:rPr>
              <a:t>的</a:t>
            </a:r>
            <a:r>
              <a:rPr lang="zh-CN" altLang="en-US">
                <a:latin typeface="微软雅黑" panose="020B0503020204020204" pitchFamily="34" charset="-122"/>
                <a:ea typeface="微软雅黑" panose="020B0503020204020204" pitchFamily="34" charset="-122"/>
                <a:sym typeface="宋体" panose="02010600030101010101" pitchFamily="2" charset="-122"/>
              </a:rPr>
              <a:t>初、次级</a:t>
            </a:r>
            <a:r>
              <a:rPr lang="zh-CN" altLang="en-US">
                <a:latin typeface="微软雅黑" panose="020B0503020204020204" pitchFamily="34" charset="-122"/>
                <a:ea typeface="微软雅黑" panose="020B0503020204020204" pitchFamily="34" charset="-122"/>
              </a:rPr>
              <a:t>学习器的类型及初级的数量</a:t>
            </a:r>
            <a:r>
              <a:rPr lang="en-US" altLang="zh-CN">
                <a:latin typeface="微软雅黑" panose="020B0503020204020204" pitchFamily="34" charset="-122"/>
                <a:ea typeface="微软雅黑" panose="020B0503020204020204" pitchFamily="34" charset="-122"/>
              </a:rPr>
              <a:t>T</a:t>
            </a:r>
            <a:endParaRPr lang="en-US" altLang="zh-CN" baseline="-25000">
              <a:latin typeface="微软雅黑" panose="020B0503020204020204" pitchFamily="34" charset="-122"/>
              <a:ea typeface="微软雅黑" panose="020B0503020204020204" pitchFamily="34" charset="-122"/>
            </a:endParaRPr>
          </a:p>
        </p:txBody>
      </p:sp>
      <p:sp>
        <p:nvSpPr>
          <p:cNvPr id="61451" name="文本框 4"/>
          <p:cNvSpPr txBox="1"/>
          <p:nvPr/>
        </p:nvSpPr>
        <p:spPr>
          <a:xfrm>
            <a:off x="717550" y="5513388"/>
            <a:ext cx="3201988" cy="922337"/>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latin typeface="微软雅黑" panose="020B0503020204020204" pitchFamily="34" charset="-122"/>
                <a:ea typeface="微软雅黑" panose="020B0503020204020204" pitchFamily="34" charset="-122"/>
              </a:rPr>
              <a:t>整理为新的训练集</a:t>
            </a:r>
            <a:r>
              <a:rPr lang="en-US" altLang="zh-CN">
                <a:latin typeface="微软雅黑" panose="020B0503020204020204" pitchFamily="34" charset="-122"/>
                <a:ea typeface="微软雅黑" panose="020B0503020204020204" pitchFamily="34" charset="-122"/>
              </a:rPr>
              <a:t>NewTrain</a:t>
            </a:r>
            <a:r>
              <a:rPr lang="zh-CN" altLang="en-US">
                <a:latin typeface="微软雅黑" panose="020B0503020204020204" pitchFamily="34" charset="-122"/>
                <a:ea typeface="微软雅黑" panose="020B0503020204020204" pitchFamily="34" charset="-122"/>
              </a:rPr>
              <a:t>和新的测试集</a:t>
            </a:r>
            <a:r>
              <a:rPr lang="en-US" altLang="zh-CN">
                <a:latin typeface="微软雅黑" panose="020B0503020204020204" pitchFamily="34" charset="-122"/>
                <a:ea typeface="微软雅黑" panose="020B0503020204020204" pitchFamily="34" charset="-122"/>
              </a:rPr>
              <a:t>NewTest</a:t>
            </a:r>
            <a:r>
              <a:rPr lang="zh-CN" altLang="en-US">
                <a:latin typeface="微软雅黑" panose="020B0503020204020204" pitchFamily="34" charset="-122"/>
                <a:ea typeface="微软雅黑" panose="020B0503020204020204" pitchFamily="34" charset="-122"/>
              </a:rPr>
              <a:t>（输出仍为实际输出值）</a:t>
            </a:r>
            <a:endParaRPr lang="zh-CN" altLang="en-US">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2309813" y="2887663"/>
            <a:ext cx="3175" cy="366713"/>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06638" y="3898900"/>
            <a:ext cx="3175" cy="365125"/>
          </a:xfrm>
          <a:prstGeom prst="line">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119563" y="3008313"/>
            <a:ext cx="17463" cy="2335213"/>
          </a:xfrm>
          <a:prstGeom prst="line">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967288" y="1206500"/>
            <a:ext cx="1588" cy="5518150"/>
          </a:xfrm>
          <a:prstGeom prst="line">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441575" y="3016250"/>
            <a:ext cx="1685925" cy="0"/>
          </a:xfrm>
          <a:prstGeom prst="line">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062788" y="1206500"/>
            <a:ext cx="6350" cy="519113"/>
          </a:xfrm>
          <a:prstGeom prst="line">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2517775" y="5343525"/>
            <a:ext cx="1601788"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61459" name="文本框 3"/>
          <p:cNvSpPr txBox="1"/>
          <p:nvPr/>
        </p:nvSpPr>
        <p:spPr>
          <a:xfrm>
            <a:off x="5700713" y="1736725"/>
            <a:ext cx="2728912" cy="646113"/>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p>
            <a:pPr algn="ctr"/>
            <a:r>
              <a:rPr lang="zh-CN" altLang="en-US">
                <a:latin typeface="微软雅黑" panose="020B0503020204020204" pitchFamily="34" charset="-122"/>
                <a:ea typeface="微软雅黑" panose="020B0503020204020204" pitchFamily="34" charset="-122"/>
              </a:rPr>
              <a:t>采用交叉验证的方式训练次级（元）学习器</a:t>
            </a:r>
            <a:endParaRPr lang="zh-CN" altLang="en-US">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4959350" y="1231900"/>
            <a:ext cx="2098675" cy="0"/>
          </a:xfrm>
          <a:prstGeom prst="line">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6" name="矩形标注 25"/>
          <p:cNvSpPr/>
          <p:nvPr/>
        </p:nvSpPr>
        <p:spPr>
          <a:xfrm>
            <a:off x="6350000" y="3165475"/>
            <a:ext cx="1976438" cy="523875"/>
          </a:xfrm>
          <a:prstGeom prst="wedgeRectCallout">
            <a:avLst>
              <a:gd name="adj1" fmla="val -3596"/>
              <a:gd name="adj2" fmla="val -200968"/>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00B050"/>
                </a:solidFill>
                <a:latin typeface="微软雅黑" panose="020B0503020204020204" pitchFamily="34" charset="-122"/>
                <a:ea typeface="微软雅黑" panose="020B0503020204020204" pitchFamily="34" charset="-122"/>
              </a:rPr>
              <a:t>常采用</a:t>
            </a:r>
            <a:r>
              <a:rPr lang="en-US" altLang="zh-CN" strike="noStrike" noProof="1">
                <a:solidFill>
                  <a:srgbClr val="00B050"/>
                </a:solidFill>
                <a:latin typeface="微软雅黑" panose="020B0503020204020204" pitchFamily="34" charset="-122"/>
                <a:ea typeface="微软雅黑" panose="020B0503020204020204" pitchFamily="34" charset="-122"/>
              </a:rPr>
              <a:t>LR</a:t>
            </a:r>
            <a:r>
              <a:rPr lang="zh-CN" altLang="en-US" strike="noStrike" noProof="1">
                <a:solidFill>
                  <a:srgbClr val="00B050"/>
                </a:solidFill>
                <a:latin typeface="微软雅黑" panose="020B0503020204020204" pitchFamily="34" charset="-122"/>
                <a:ea typeface="微软雅黑" panose="020B0503020204020204" pitchFamily="34" charset="-122"/>
              </a:rPr>
              <a:t>模型</a:t>
            </a:r>
            <a:endParaRPr lang="zh-CN" altLang="en-US" strike="noStrike" noProof="1">
              <a:solidFill>
                <a:srgbClr val="00B050"/>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flipH="1" flipV="1">
            <a:off x="4965700" y="1217295"/>
            <a:ext cx="3175" cy="5507355"/>
          </a:xfrm>
          <a:prstGeom prst="line">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8" name="矩形标注 27"/>
          <p:cNvSpPr/>
          <p:nvPr/>
        </p:nvSpPr>
        <p:spPr>
          <a:xfrm>
            <a:off x="5330825" y="4314825"/>
            <a:ext cx="1978025" cy="822325"/>
          </a:xfrm>
          <a:prstGeom prst="wedgeRectCallout">
            <a:avLst>
              <a:gd name="adj1" fmla="val -114643"/>
              <a:gd name="adj2" fmla="val -261969"/>
            </a:avLst>
          </a:prstGeom>
          <a:solidFill>
            <a:schemeClr val="accent3">
              <a:lumMod val="95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00B050"/>
                </a:solidFill>
                <a:latin typeface="微软雅黑" panose="020B0503020204020204" pitchFamily="34" charset="-122"/>
                <a:ea typeface="微软雅黑" panose="020B0503020204020204" pitchFamily="34" charset="-122"/>
              </a:rPr>
              <a:t>常采用不同的学习器</a:t>
            </a:r>
            <a:endParaRPr lang="zh-CN" altLang="en-US" strike="noStrike" noProof="1">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2466" name="文本框 2"/>
          <p:cNvSpPr txBox="1"/>
          <p:nvPr/>
        </p:nvSpPr>
        <p:spPr>
          <a:xfrm>
            <a:off x="463550" y="1141413"/>
            <a:ext cx="8072438" cy="5078412"/>
          </a:xfrm>
          <a:prstGeom prst="rect">
            <a:avLst/>
          </a:prstGeom>
          <a:noFill/>
          <a:ln w="9525">
            <a:noFill/>
          </a:ln>
        </p:spPr>
        <p:txBody>
          <a:bodyPr wrap="square" anchor="t" anchorCtr="0">
            <a:spAutoFit/>
          </a:bodyPr>
          <a:p>
            <a:pPr>
              <a:lnSpc>
                <a:spcPct val="150000"/>
              </a:lnSpc>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如前图所示，用一个基础模型进行5折交叉验证，如：用XGBoost作为基础模型Model1，5折交叉验证就是先拿出四折作为training data，另外一折作为testing data。</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       假设整个training set包含10000行数据，testing set包含2500行数据，那么每一次交叉验证其实就是对training set进行划分，在每一次的交叉验证中training data将会是8000行，</a:t>
            </a:r>
            <a:r>
              <a:rPr lang="en-US" altLang="zh-CN">
                <a:latin typeface="微软雅黑" panose="020B0503020204020204" pitchFamily="34" charset="-122"/>
                <a:ea typeface="微软雅黑" panose="020B0503020204020204" pitchFamily="34" charset="-122"/>
              </a:rPr>
              <a:t>tr_</a:t>
            </a:r>
            <a:r>
              <a:rPr lang="zh-CN" altLang="en-US">
                <a:latin typeface="微软雅黑" panose="020B0503020204020204" pitchFamily="34" charset="-122"/>
                <a:ea typeface="微软雅黑" panose="020B0503020204020204" pitchFamily="34" charset="-122"/>
              </a:rPr>
              <a:t>testing data是2000行。</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solidFill>
                  <a:srgbClr val="FF0000"/>
                </a:solidFill>
                <a:latin typeface="Calibri" panose="020F0502020204030204" pitchFamily="34" charset="0"/>
                <a:ea typeface="微软雅黑" panose="020B0503020204020204" pitchFamily="34" charset="-122"/>
              </a:rPr>
              <a:t>① </a:t>
            </a:r>
            <a:r>
              <a:rPr lang="zh-CN" altLang="en-US">
                <a:latin typeface="Calibri" panose="020F0502020204030204" pitchFamily="34" charset="0"/>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每一次的交叉验证包含两个过程，1. 基于training data训练模型；2. 基于training data训练生成的模型对</a:t>
            </a:r>
            <a:r>
              <a:rPr lang="en-US" altLang="zh-CN">
                <a:latin typeface="微软雅黑" panose="020B0503020204020204" pitchFamily="34" charset="-122"/>
                <a:ea typeface="微软雅黑" panose="020B0503020204020204" pitchFamily="34" charset="-122"/>
              </a:rPr>
              <a:t>tr_</a:t>
            </a:r>
            <a:r>
              <a:rPr lang="zh-CN" altLang="en-US">
                <a:latin typeface="微软雅黑" panose="020B0503020204020204" pitchFamily="34" charset="-122"/>
                <a:ea typeface="微软雅黑" panose="020B0503020204020204" pitchFamily="34" charset="-122"/>
              </a:rPr>
              <a:t>testing data进行预测。在整个第一次的交叉验证完成之后，将会得到关于当前</a:t>
            </a:r>
            <a:r>
              <a:rPr lang="en-US" altLang="zh-CN">
                <a:latin typeface="微软雅黑" panose="020B0503020204020204" pitchFamily="34" charset="-122"/>
                <a:ea typeface="微软雅黑" panose="020B0503020204020204" pitchFamily="34" charset="-122"/>
              </a:rPr>
              <a:t>tr_</a:t>
            </a:r>
            <a:r>
              <a:rPr lang="zh-CN" altLang="en-US">
                <a:latin typeface="微软雅黑" panose="020B0503020204020204" pitchFamily="34" charset="-122"/>
                <a:ea typeface="微软雅黑" panose="020B0503020204020204" pitchFamily="34" charset="-122"/>
              </a:rPr>
              <a:t>testing data的预测值，这将会是一个一维2000行的数据，记为a1。注意！在这部分操作完成后，还要对testing set进行预测，这个过程会生成2500个预测值，这部分预测值将会作为下一层模型testing data的一部分，记为b1。</a:t>
            </a:r>
            <a:endParaRPr lang="zh-CN" altLang="en-US">
              <a:latin typeface="微软雅黑" panose="020B0503020204020204" pitchFamily="34" charset="-122"/>
              <a:ea typeface="微软雅黑" panose="020B0503020204020204" pitchFamily="34" charset="-122"/>
            </a:endParaRPr>
          </a:p>
        </p:txBody>
      </p:sp>
      <p:sp>
        <p:nvSpPr>
          <p:cNvPr id="62467" name="文本框 2"/>
          <p:cNvSpPr txBox="1"/>
          <p:nvPr/>
        </p:nvSpPr>
        <p:spPr>
          <a:xfrm>
            <a:off x="463550" y="588963"/>
            <a:ext cx="2630488" cy="552450"/>
          </a:xfrm>
          <a:prstGeom prst="rect">
            <a:avLst/>
          </a:prstGeom>
          <a:noFill/>
          <a:ln w="9525">
            <a:noFill/>
          </a:ln>
        </p:spPr>
        <p:txBody>
          <a:bodyPr wrap="none" anchor="t" anchorCtr="0">
            <a:spAutoFit/>
          </a:bodyPr>
          <a:p>
            <a:pPr marL="342900" indent="-342900">
              <a:lnSpc>
                <a:spcPct val="150000"/>
              </a:lnSpc>
              <a:spcBef>
                <a:spcPct val="20000"/>
              </a:spcBef>
              <a:buClr>
                <a:srgbClr val="00B050"/>
              </a:buClr>
              <a:buSzPct val="80000"/>
              <a:buFont typeface="Arial" panose="020B0604020202020204" pitchFamily="34" charset="0"/>
              <a:buChar char="•"/>
            </a:pPr>
            <a:r>
              <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Stacking算法说明</a:t>
            </a:r>
            <a:endPar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369057" y="1503675"/>
            <a:ext cx="5953125" cy="1198883"/>
          </a:xfrm>
          <a:prstGeom prst="rect">
            <a:avLst/>
          </a:prstGeom>
          <a:noFill/>
          <a:ln w="9525">
            <a:noFill/>
          </a:ln>
        </p:spPr>
        <p:txBody>
          <a:bodyPr wrap="square">
            <a:spAutoFit/>
          </a:bodyPr>
          <a:lstStyle/>
          <a:p>
            <a:pPr marR="0" algn="ctr" defTabSz="914400">
              <a:lnSpc>
                <a:spcPct val="200000"/>
              </a:lnSpc>
              <a:buClrTx/>
              <a:buSzTx/>
              <a:defRPr/>
            </a:pPr>
            <a:r>
              <a:rPr kumimoji="0" 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集成学习概述</a:t>
            </a:r>
            <a:endParaRPr kumimoji="0" lang="zh-CN"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cxnSp>
        <p:nvCxnSpPr>
          <p:cNvPr id="2" name="直接连接符 1"/>
          <p:cNvCxnSpPr/>
          <p:nvPr/>
        </p:nvCxnSpPr>
        <p:spPr>
          <a:xfrm>
            <a:off x="1821180" y="2800350"/>
            <a:ext cx="5152390" cy="0"/>
          </a:xfrm>
          <a:prstGeom prst="line">
            <a:avLst/>
          </a:prstGeom>
          <a:ln w="41275" cmpd="sng">
            <a:solidFill>
              <a:schemeClr val="accent1">
                <a:lumMod val="60000"/>
                <a:lumOff val="4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3490" name="文本框 2"/>
          <p:cNvSpPr txBox="1"/>
          <p:nvPr/>
        </p:nvSpPr>
        <p:spPr>
          <a:xfrm>
            <a:off x="534988" y="1241425"/>
            <a:ext cx="8072437" cy="4662488"/>
          </a:xfrm>
          <a:prstGeom prst="rect">
            <a:avLst/>
          </a:prstGeom>
          <a:noFill/>
          <a:ln w="9525">
            <a:noFill/>
          </a:ln>
        </p:spPr>
        <p:txBody>
          <a:bodyPr wrap="square" anchor="t" anchorCtr="0">
            <a:spAutoFit/>
          </a:bodyPr>
          <a:p>
            <a:pPr>
              <a:lnSpc>
                <a:spcPct val="150000"/>
              </a:lnSpc>
            </a:pPr>
            <a:r>
              <a:rPr lang="zh-CN" altLang="en-US">
                <a:solidFill>
                  <a:srgbClr val="FF0000"/>
                </a:solidFill>
                <a:latin typeface="Calibri" panose="020F0502020204030204" pitchFamily="34" charset="0"/>
                <a:ea typeface="微软雅黑" panose="020B0503020204020204" pitchFamily="34" charset="-122"/>
              </a:rPr>
              <a:t>②</a:t>
            </a:r>
            <a:r>
              <a:rPr lang="zh-CN" altLang="en-US">
                <a:latin typeface="微软雅黑" panose="020B0503020204020204" pitchFamily="34" charset="-122"/>
                <a:ea typeface="微软雅黑" panose="020B0503020204020204" pitchFamily="34" charset="-122"/>
              </a:rPr>
              <a:t>因为进行的是5折交叉验证，所以以上提及的过程将会进行五次，最终会生成针对testing set数据预测的5列2000行的数据a1,a2,a3,a4,a5，对testing set的预测会是5列2500行数据b1,b2,b3,b4,b5。</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solidFill>
                  <a:srgbClr val="FF0000"/>
                </a:solidFill>
                <a:latin typeface="Calibri" panose="020F0502020204030204" pitchFamily="34" charset="0"/>
                <a:ea typeface="微软雅黑" panose="020B0503020204020204" pitchFamily="34" charset="-122"/>
              </a:rPr>
              <a:t>③</a:t>
            </a:r>
            <a:r>
              <a:rPr lang="zh-CN" altLang="en-US">
                <a:latin typeface="微软雅黑" panose="020B0503020204020204" pitchFamily="34" charset="-122"/>
                <a:ea typeface="微软雅黑" panose="020B0503020204020204" pitchFamily="34" charset="-122"/>
              </a:rPr>
              <a:t>在完成对Model1的整个步骤之后，就会发现a1,a2,a3,a4,a5其实就是对原来整个training set的预测值，将他们拼凑起来，会形成一个10000行一列的矩阵，记为A1。而b1,b2,b3,b4,b5就是在</a:t>
            </a:r>
            <a:r>
              <a:rPr lang="en-US" altLang="zh-CN">
                <a:latin typeface="微软雅黑" panose="020B0503020204020204" pitchFamily="34" charset="-122"/>
                <a:ea typeface="微软雅黑" panose="020B0503020204020204" pitchFamily="34" charset="-122"/>
              </a:rPr>
              <a:t>testing set</a:t>
            </a:r>
            <a:r>
              <a:rPr lang="zh-CN" altLang="en-US">
                <a:latin typeface="微软雅黑" panose="020B0503020204020204" pitchFamily="34" charset="-122"/>
                <a:ea typeface="微软雅黑" panose="020B0503020204020204" pitchFamily="34" charset="-122"/>
              </a:rPr>
              <a:t>的测试数据，将</a:t>
            </a:r>
            <a:r>
              <a:rPr lang="en-US" altLang="zh-CN">
                <a:latin typeface="微软雅黑" panose="020B0503020204020204" pitchFamily="34" charset="-122"/>
                <a:ea typeface="微软雅黑" panose="020B0503020204020204" pitchFamily="34" charset="-122"/>
              </a:rPr>
              <a:t>b1~b5</a:t>
            </a:r>
            <a:r>
              <a:rPr lang="zh-CN" altLang="en-US">
                <a:latin typeface="微软雅黑" panose="020B0503020204020204" pitchFamily="34" charset="-122"/>
                <a:ea typeface="微软雅黑" panose="020B0503020204020204" pitchFamily="34" charset="-122"/>
              </a:rPr>
              <a:t>的各部分相加取平均值，得到一个2500行一列的矩阵，记为B1。</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        以上就是stacking中一个模型的完整流程，stacking中同一层通常包含多个模型，假设还有Model2: LR，Model3：RF，Model4: GBDT，Model5：SVM，对于这四个模型，重复以上的步骤，在整个流程结束之后，可以得到新的A2,A3,A4,A5,B2,B3,B4,B5矩阵。</a:t>
            </a:r>
            <a:endParaRPr lang="zh-CN" altLang="en-US">
              <a:latin typeface="微软雅黑" panose="020B0503020204020204" pitchFamily="34" charset="-122"/>
              <a:ea typeface="微软雅黑" panose="020B0503020204020204" pitchFamily="34" charset="-122"/>
            </a:endParaRPr>
          </a:p>
        </p:txBody>
      </p:sp>
      <p:sp>
        <p:nvSpPr>
          <p:cNvPr id="63491" name="文本框 2"/>
          <p:cNvSpPr txBox="1"/>
          <p:nvPr/>
        </p:nvSpPr>
        <p:spPr>
          <a:xfrm>
            <a:off x="473075" y="688975"/>
            <a:ext cx="2630488" cy="552450"/>
          </a:xfrm>
          <a:prstGeom prst="rect">
            <a:avLst/>
          </a:prstGeom>
          <a:noFill/>
          <a:ln w="9525">
            <a:noFill/>
          </a:ln>
        </p:spPr>
        <p:txBody>
          <a:bodyPr wrap="none" anchor="t" anchorCtr="0">
            <a:spAutoFit/>
          </a:bodyPr>
          <a:p>
            <a:pPr marL="342900" indent="-342900">
              <a:lnSpc>
                <a:spcPct val="150000"/>
              </a:lnSpc>
              <a:spcBef>
                <a:spcPct val="20000"/>
              </a:spcBef>
              <a:buClr>
                <a:srgbClr val="00B050"/>
              </a:buClr>
              <a:buSzPct val="80000"/>
              <a:buFont typeface="Arial" panose="020B0604020202020204" pitchFamily="34" charset="0"/>
              <a:buChar char="•"/>
            </a:pPr>
            <a:r>
              <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Stacking算法说明</a:t>
            </a:r>
            <a:endPar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4514" name="文本框 2"/>
          <p:cNvSpPr txBox="1"/>
          <p:nvPr/>
        </p:nvSpPr>
        <p:spPr>
          <a:xfrm>
            <a:off x="473075" y="1177925"/>
            <a:ext cx="8293100" cy="1754188"/>
          </a:xfrm>
          <a:prstGeom prst="rect">
            <a:avLst/>
          </a:prstGeom>
          <a:noFill/>
          <a:ln w="9525">
            <a:noFill/>
          </a:ln>
        </p:spPr>
        <p:txBody>
          <a:bodyPr wrap="square" anchor="t" anchorCtr="0">
            <a:spAutoFit/>
          </a:bodyPr>
          <a:p>
            <a:pPr>
              <a:lnSpc>
                <a:spcPct val="150000"/>
              </a:lnSpc>
            </a:pPr>
            <a:r>
              <a:rPr lang="zh-CN" altLang="en-US">
                <a:solidFill>
                  <a:srgbClr val="FF0000"/>
                </a:solidFill>
                <a:latin typeface="Calibri" panose="020F0502020204030204" pitchFamily="34" charset="0"/>
                <a:ea typeface="微软雅黑" panose="020B0503020204020204" pitchFamily="34" charset="-122"/>
              </a:rPr>
              <a:t>④</a:t>
            </a:r>
            <a:r>
              <a:rPr lang="zh-CN" altLang="en-US">
                <a:latin typeface="微软雅黑" panose="020B0503020204020204" pitchFamily="34" charset="-122"/>
                <a:ea typeface="微软雅黑" panose="020B0503020204020204" pitchFamily="34" charset="-122"/>
              </a:rPr>
              <a:t>在此之后，把A1,A2,A3,A4,A5并列合并得到一个10000行五列的矩阵作为training data，B1,B2,B3,B4,B5并列合并得到一个2500行五列的矩阵作为testing data。让下一层的模型，基于他们进一步训练。</a:t>
            </a:r>
            <a:r>
              <a:rPr lang="zh-CN" altLang="en-US" b="1">
                <a:solidFill>
                  <a:srgbClr val="0000FF"/>
                </a:solidFill>
                <a:latin typeface="微软雅黑" panose="020B0503020204020204" pitchFamily="34" charset="-122"/>
                <a:ea typeface="微软雅黑" panose="020B0503020204020204" pitchFamily="34" charset="-122"/>
              </a:rPr>
              <a:t>注意，此时新的样本数据中输入是上一层模型预测的输出值，输出还是原始数据中的输出值。</a:t>
            </a:r>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64515" name="文本框 2"/>
          <p:cNvSpPr txBox="1"/>
          <p:nvPr/>
        </p:nvSpPr>
        <p:spPr>
          <a:xfrm>
            <a:off x="473075" y="688975"/>
            <a:ext cx="2630488" cy="552450"/>
          </a:xfrm>
          <a:prstGeom prst="rect">
            <a:avLst/>
          </a:prstGeom>
          <a:noFill/>
          <a:ln w="9525">
            <a:noFill/>
          </a:ln>
        </p:spPr>
        <p:txBody>
          <a:bodyPr wrap="none" anchor="t" anchorCtr="0">
            <a:spAutoFit/>
          </a:bodyPr>
          <a:p>
            <a:pPr marL="342900" indent="-342900">
              <a:lnSpc>
                <a:spcPct val="150000"/>
              </a:lnSpc>
              <a:spcBef>
                <a:spcPct val="20000"/>
              </a:spcBef>
              <a:buClr>
                <a:srgbClr val="00B050"/>
              </a:buClr>
              <a:buSzPct val="80000"/>
              <a:buFont typeface="Arial" panose="020B0604020202020204" pitchFamily="34" charset="0"/>
              <a:buChar char="•"/>
            </a:pPr>
            <a:r>
              <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Stacking算法说明</a:t>
            </a:r>
            <a:endPar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64516" name="图片 3" descr="图片2"/>
          <p:cNvPicPr>
            <a:picLocks noChangeAspect="1"/>
          </p:cNvPicPr>
          <p:nvPr/>
        </p:nvPicPr>
        <p:blipFill>
          <a:blip r:embed="rId1"/>
          <a:stretch>
            <a:fillRect/>
          </a:stretch>
        </p:blipFill>
        <p:spPr>
          <a:xfrm>
            <a:off x="1631950" y="2932113"/>
            <a:ext cx="5880100" cy="3917950"/>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5538" name="文本框 4"/>
          <p:cNvSpPr txBox="1"/>
          <p:nvPr/>
        </p:nvSpPr>
        <p:spPr>
          <a:xfrm>
            <a:off x="400050" y="4273550"/>
            <a:ext cx="8345488" cy="2584450"/>
          </a:xfrm>
          <a:prstGeom prst="rect">
            <a:avLst/>
          </a:prstGeom>
          <a:noFill/>
          <a:ln w="9525">
            <a:noFill/>
          </a:ln>
        </p:spPr>
        <p:txBody>
          <a:bodyPr wrap="square" anchor="t" anchorCtr="0">
            <a:spAutoFit/>
          </a:bodyPr>
          <a:p>
            <a:pPr>
              <a:lnSpc>
                <a:spcPct val="150000"/>
              </a:lnSpc>
            </a:pPr>
            <a:r>
              <a:rPr lang="zh-CN" altLang="en-US">
                <a:latin typeface="微软雅黑" panose="020B0503020204020204" pitchFamily="34" charset="-122"/>
                <a:ea typeface="微软雅黑" panose="020B0503020204020204" pitchFamily="34" charset="-122"/>
              </a:rPr>
              <a:t>XGB模型，把train分train1~train5,共5份，用其中4份预测剩下的那份,同时预测test数据，这样的过程做5次,生成5份train（原train样本数/5）数据和5份test数据。然后把5份预测的train数据纵向叠起来，把test预测的结果做平均。</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RF模型和XGB模型一样，再来一次。这样就生成了2份train数据和2份test数据（XGB重新表达的数据和RF重新表达的数据），然后用LR模型，进一步做融合，得到最终的预测结果。</a:t>
            </a:r>
            <a:endParaRPr lang="zh-CN" altLang="en-US">
              <a:latin typeface="微软雅黑" panose="020B0503020204020204" pitchFamily="34" charset="-122"/>
              <a:ea typeface="微软雅黑" panose="020B0503020204020204" pitchFamily="34" charset="-122"/>
            </a:endParaRPr>
          </a:p>
        </p:txBody>
      </p:sp>
      <p:pic>
        <p:nvPicPr>
          <p:cNvPr id="65539" name="图片 3"/>
          <p:cNvPicPr>
            <a:picLocks noChangeAspect="1"/>
          </p:cNvPicPr>
          <p:nvPr/>
        </p:nvPicPr>
        <p:blipFill>
          <a:blip r:embed="rId1"/>
          <a:stretch>
            <a:fillRect/>
          </a:stretch>
        </p:blipFill>
        <p:spPr>
          <a:xfrm>
            <a:off x="400050" y="958850"/>
            <a:ext cx="8293100" cy="3214688"/>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6562" name="文本框 4"/>
          <p:cNvSpPr txBox="1"/>
          <p:nvPr/>
        </p:nvSpPr>
        <p:spPr>
          <a:xfrm>
            <a:off x="473075" y="688975"/>
            <a:ext cx="2630488" cy="552450"/>
          </a:xfrm>
          <a:prstGeom prst="rect">
            <a:avLst/>
          </a:prstGeom>
          <a:noFill/>
          <a:ln w="9525">
            <a:noFill/>
          </a:ln>
        </p:spPr>
        <p:txBody>
          <a:bodyPr wrap="none" anchor="t" anchorCtr="0">
            <a:spAutoFit/>
          </a:bodyPr>
          <a:p>
            <a:pPr marL="342900" indent="-342900">
              <a:lnSpc>
                <a:spcPct val="150000"/>
              </a:lnSpc>
              <a:spcBef>
                <a:spcPct val="20000"/>
              </a:spcBef>
              <a:buClr>
                <a:srgbClr val="00B050"/>
              </a:buClr>
              <a:buSzPct val="80000"/>
              <a:buFont typeface="Arial" panose="020B0604020202020204" pitchFamily="34" charset="0"/>
              <a:buChar char="•"/>
            </a:pPr>
            <a:r>
              <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Stacking算法特性</a:t>
            </a:r>
            <a:endParaRPr lang="zh-CN"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6563" name="文本框 5"/>
          <p:cNvSpPr txBox="1"/>
          <p:nvPr/>
        </p:nvSpPr>
        <p:spPr>
          <a:xfrm>
            <a:off x="603250" y="1241425"/>
            <a:ext cx="8137525" cy="1447800"/>
          </a:xfrm>
          <a:prstGeom prst="rect">
            <a:avLst/>
          </a:prstGeom>
          <a:noFill/>
          <a:ln w="9525">
            <a:noFill/>
          </a:ln>
        </p:spPr>
        <p:txBody>
          <a:bodyPr wrap="square" anchor="t" anchorCtr="0">
            <a:spAutoFit/>
          </a:bodyPr>
          <a:p>
            <a:pPr>
              <a:lnSpc>
                <a:spcPct val="150000"/>
              </a:lnSpc>
              <a:spcBef>
                <a:spcPct val="20000"/>
              </a:spcBef>
              <a:buClr>
                <a:schemeClr val="hlink"/>
              </a:buClr>
              <a:buSzPct val="70000"/>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级基学习器；交叉验证；组合策略：通过次级学习器组合</a:t>
            </a:r>
            <a:endParaRPr lang="zh-CN" altLang="en-US"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）初级学习器的类型和数量的选择</a:t>
            </a:r>
            <a:endParaRPr lang="zh-CN" altLang="en-US" b="1" dirty="0">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SzPct val="70000"/>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）串并结合的集成方法，学习性能好</a:t>
            </a:r>
            <a:endParaRPr lang="zh-CN" altLang="en-US"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505835" y="3164840"/>
            <a:ext cx="1899919" cy="398780"/>
          </a:xfrm>
          <a:prstGeom prst="rect">
            <a:avLst/>
          </a:prstGeom>
          <a:solidFill>
            <a:schemeClr val="accent5">
              <a:lumMod val="20000"/>
              <a:lumOff val="80000"/>
            </a:schemeClr>
          </a:solidFill>
        </p:spPr>
        <p:txBody>
          <a:bodyPr wrap="square" rtlCol="0">
            <a:spAutoFit/>
            <a:scene3d>
              <a:camera prst="orthographicFront"/>
              <a:lightRig rig="threePt" dir="t"/>
            </a:scene3d>
          </a:bodyPr>
          <a:p>
            <a:pPr algn="ctr"/>
            <a:r>
              <a:rPr lang="zh-CN" altLang="en-US" sz="2000" b="1" noProof="1">
                <a:solidFill>
                  <a:schemeClr val="tx2">
                    <a:lumMod val="60000"/>
                    <a:lumOff val="4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单一模型学习</a:t>
            </a:r>
            <a:endParaRPr lang="zh-CN" altLang="en-US" sz="2000" b="1" noProof="1">
              <a:solidFill>
                <a:schemeClr val="tx2">
                  <a:lumMod val="60000"/>
                  <a:lumOff val="4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3505835" y="3953510"/>
            <a:ext cx="1899919" cy="398781"/>
          </a:xfrm>
          <a:prstGeom prst="rect">
            <a:avLst/>
          </a:prstGeom>
          <a:solidFill>
            <a:schemeClr val="accent2">
              <a:lumMod val="20000"/>
              <a:lumOff val="80000"/>
            </a:schemeClr>
          </a:solidFill>
        </p:spPr>
        <p:txBody>
          <a:bodyPr wrap="square" rtlCol="0">
            <a:spAutoFit/>
            <a:scene3d>
              <a:camera prst="orthographicFront"/>
              <a:lightRig rig="threePt" dir="t"/>
            </a:scene3d>
          </a:bodyPr>
          <a:p>
            <a:pPr algn="ctr"/>
            <a:r>
              <a:rPr lang="zh-CN" altLang="en-US" sz="20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集成学习</a:t>
            </a:r>
            <a:endParaRPr lang="zh-CN" altLang="en-US" sz="20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3422650" y="4719319"/>
            <a:ext cx="1899920" cy="398781"/>
          </a:xfrm>
          <a:prstGeom prst="rect">
            <a:avLst/>
          </a:prstGeom>
          <a:solidFill>
            <a:schemeClr val="accent2">
              <a:lumMod val="20000"/>
              <a:lumOff val="80000"/>
            </a:schemeClr>
          </a:solidFill>
        </p:spPr>
        <p:txBody>
          <a:bodyPr wrap="square" rtlCol="0">
            <a:spAutoFit/>
            <a:scene3d>
              <a:camera prst="orthographicFront"/>
              <a:lightRig rig="threePt" dir="t"/>
            </a:scene3d>
          </a:bodyPr>
          <a:p>
            <a:pPr algn="ctr"/>
            <a:r>
              <a:rPr lang="zh-CN" altLang="en-US" sz="2000" b="1"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深度学习</a:t>
            </a:r>
            <a:endParaRPr lang="zh-CN" altLang="en-US" sz="2000" b="1"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3422650" y="5485129"/>
            <a:ext cx="1899920" cy="398781"/>
          </a:xfrm>
          <a:prstGeom prst="rect">
            <a:avLst/>
          </a:prstGeom>
          <a:solidFill>
            <a:schemeClr val="tx2">
              <a:lumMod val="20000"/>
              <a:lumOff val="80000"/>
            </a:schemeClr>
          </a:solidFill>
        </p:spPr>
        <p:txBody>
          <a:bodyPr wrap="square" rtlCol="0">
            <a:spAutoFit/>
            <a:scene3d>
              <a:camera prst="orthographicFront"/>
              <a:lightRig rig="threePt" dir="t"/>
            </a:scene3d>
          </a:bodyPr>
          <a:p>
            <a:pPr algn="ctr"/>
            <a:r>
              <a:rPr lang="zh-CN" altLang="en-US" sz="20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rPr>
              <a:t>深度集成学习</a:t>
            </a:r>
            <a:endParaRPr lang="zh-CN" altLang="en-US" sz="20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endParaRPr>
          </a:p>
        </p:txBody>
      </p:sp>
      <p:sp>
        <p:nvSpPr>
          <p:cNvPr id="11" name="下箭头 10"/>
          <p:cNvSpPr/>
          <p:nvPr/>
        </p:nvSpPr>
        <p:spPr>
          <a:xfrm>
            <a:off x="4284663" y="3563938"/>
            <a:ext cx="176213" cy="366713"/>
          </a:xfrm>
          <a:prstGeom prst="downArrow">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 name="下箭头 11"/>
          <p:cNvSpPr/>
          <p:nvPr/>
        </p:nvSpPr>
        <p:spPr>
          <a:xfrm>
            <a:off x="4284663" y="4352925"/>
            <a:ext cx="176213" cy="366713"/>
          </a:xfrm>
          <a:prstGeom prst="downArrow">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3" name="下箭头 12"/>
          <p:cNvSpPr/>
          <p:nvPr/>
        </p:nvSpPr>
        <p:spPr>
          <a:xfrm>
            <a:off x="4284663" y="5118100"/>
            <a:ext cx="176213" cy="366713"/>
          </a:xfrm>
          <a:prstGeom prst="downArrow">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3"/>
          <p:cNvSpPr>
            <a:spLocks noGrp="1" noRot="1"/>
          </p:cNvSpPr>
          <p:nvPr/>
        </p:nvSpPr>
        <p:spPr>
          <a:xfrm>
            <a:off x="474663" y="958850"/>
            <a:ext cx="7924800" cy="4587875"/>
          </a:xfrm>
          <a:prstGeom prst="rect">
            <a:avLst/>
          </a:prstGeom>
          <a:noFill/>
          <a:ln w="9525">
            <a:noFill/>
          </a:ln>
        </p:spPr>
        <p:txBody>
          <a:bodyPr wrap="square" lIns="91440" tIns="45720" rIns="91440" bIns="45720" anchor="t" anchorCtr="0"/>
          <a:p>
            <a:pPr>
              <a:lnSpc>
                <a:spcPct val="200000"/>
              </a:lnSpc>
              <a:spcBef>
                <a:spcPct val="20000"/>
              </a:spcBef>
              <a:buClr>
                <a:schemeClr val="hlink"/>
              </a:buClr>
              <a:buSzPct val="70000"/>
            </a:pPr>
            <a:r>
              <a:rPr lang="en-US" altLang="zh-CN" sz="2400" b="1" dirty="0">
                <a:solidFill>
                  <a:srgbClr val="000099"/>
                </a:solidFill>
                <a:latin typeface="微软雅黑" panose="020B0503020204020204" pitchFamily="34" charset="-122"/>
                <a:ea typeface="微软雅黑" panose="020B0503020204020204" pitchFamily="34" charset="-122"/>
              </a:rPr>
              <a:t>PAC</a:t>
            </a:r>
            <a:r>
              <a:rPr lang="zh-CN" altLang="en-US" sz="2400" b="1" dirty="0">
                <a:solidFill>
                  <a:srgbClr val="000099"/>
                </a:solidFill>
                <a:latin typeface="微软雅黑" panose="020B0503020204020204" pitchFamily="34" charset="-122"/>
                <a:ea typeface="微软雅黑" panose="020B0503020204020204" pitchFamily="34" charset="-122"/>
              </a:rPr>
              <a:t>学习模型</a:t>
            </a:r>
            <a:endParaRPr lang="zh-CN" altLang="en-US" sz="2400" b="1" dirty="0">
              <a:solidFill>
                <a:srgbClr val="000000"/>
              </a:solidFill>
              <a:latin typeface="微软雅黑" panose="020B0503020204020204" pitchFamily="34" charset="-122"/>
              <a:ea typeface="微软雅黑" panose="020B0503020204020204" pitchFamily="34" charset="-122"/>
            </a:endParaRPr>
          </a:p>
          <a:p>
            <a:pPr>
              <a:lnSpc>
                <a:spcPct val="200000"/>
              </a:lnSpc>
              <a:spcBef>
                <a:spcPct val="20000"/>
              </a:spcBef>
              <a:buClr>
                <a:schemeClr val="hlink"/>
              </a:buClr>
              <a:buSzPct val="70000"/>
            </a:pPr>
            <a:r>
              <a:rPr lang="zh-CN" altLang="en-US" sz="24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机器学习中，训练样本再大也不能代表某类事物本身，从训练样本中学习得到“规则”不能对某类事物完全适用，总有失效的情况出现（</a:t>
            </a:r>
            <a:r>
              <a:rPr lang="en-US" altLang="zh-CN" sz="2000" b="1" dirty="0">
                <a:latin typeface="微软雅黑" panose="020B0503020204020204" pitchFamily="34" charset="-122"/>
                <a:ea typeface="微软雅黑" panose="020B0503020204020204" pitchFamily="34" charset="-122"/>
              </a:rPr>
              <a:t>Occam</a:t>
            </a:r>
            <a:r>
              <a:rPr lang="zh-CN" altLang="en-US" sz="2000" b="1" dirty="0">
                <a:latin typeface="微软雅黑" panose="020B0503020204020204" pitchFamily="34" charset="-122"/>
                <a:ea typeface="微软雅黑" panose="020B0503020204020204" pitchFamily="34" charset="-122"/>
              </a:rPr>
              <a:t>剃刀原则），所以机器学习的目标是</a:t>
            </a:r>
            <a:r>
              <a:rPr lang="zh-CN" altLang="en-US" sz="2000" b="1" dirty="0">
                <a:solidFill>
                  <a:srgbClr val="FF0000"/>
                </a:solidFill>
                <a:latin typeface="微软雅黑" panose="020B0503020204020204" pitchFamily="34" charset="-122"/>
                <a:ea typeface="微软雅黑" panose="020B0503020204020204" pitchFamily="34" charset="-122"/>
              </a:rPr>
              <a:t>概率逼近正确学习</a:t>
            </a:r>
            <a:r>
              <a:rPr lang="en-US" altLang="zh-CN" sz="2000" b="1" dirty="0">
                <a:solidFill>
                  <a:srgbClr val="FF0000"/>
                </a:solidFill>
                <a:latin typeface="微软雅黑" panose="020B0503020204020204" pitchFamily="34" charset="-122"/>
                <a:ea typeface="微软雅黑" panose="020B0503020204020204" pitchFamily="34" charset="-122"/>
              </a:rPr>
              <a:t>!</a:t>
            </a:r>
            <a:endParaRPr lang="en-US" altLang="zh-CN" sz="2000" b="1" dirty="0">
              <a:solidFill>
                <a:srgbClr val="FF0000"/>
              </a:solidFill>
              <a:latin typeface="微软雅黑" panose="020B0503020204020204" pitchFamily="34" charset="-122"/>
              <a:ea typeface="微软雅黑" panose="020B0503020204020204" pitchFamily="34" charset="-122"/>
            </a:endParaRPr>
          </a:p>
          <a:p>
            <a:pPr>
              <a:lnSpc>
                <a:spcPct val="200000"/>
              </a:lnSpc>
              <a:spcBef>
                <a:spcPct val="20000"/>
              </a:spcBef>
              <a:buClr>
                <a:schemeClr val="hlink"/>
              </a:buClr>
              <a:buSzPct val="70000"/>
            </a:pPr>
            <a:r>
              <a:rPr lang="en-US" altLang="zh-CN" sz="2000" b="1" dirty="0">
                <a:latin typeface="微软雅黑" panose="020B0503020204020204" pitchFamily="34" charset="-122"/>
                <a:ea typeface="微软雅黑" panose="020B0503020204020204" pitchFamily="34" charset="-122"/>
              </a:rPr>
              <a:t>      1984</a:t>
            </a:r>
            <a:r>
              <a:rPr lang="zh-CN" altLang="en-US" sz="2000" b="1" dirty="0">
                <a:latin typeface="微软雅黑" panose="020B0503020204020204" pitchFamily="34" charset="-122"/>
                <a:ea typeface="微软雅黑" panose="020B0503020204020204" pitchFamily="34" charset="-122"/>
              </a:rPr>
              <a:t>年 </a:t>
            </a:r>
            <a:r>
              <a:rPr lang="en-US" altLang="zh-CN" sz="2000" b="1" dirty="0">
                <a:latin typeface="微软雅黑" panose="020B0503020204020204" pitchFamily="34" charset="-122"/>
                <a:ea typeface="微软雅黑" panose="020B0503020204020204" pitchFamily="34" charset="-122"/>
              </a:rPr>
              <a:t>Valiant</a:t>
            </a:r>
            <a:r>
              <a:rPr lang="zh-CN" altLang="en-US" sz="2000" b="1" dirty="0">
                <a:latin typeface="微软雅黑" panose="020B0503020204020204" pitchFamily="34" charset="-122"/>
                <a:ea typeface="微软雅黑" panose="020B0503020204020204" pitchFamily="34" charset="-122"/>
              </a:rPr>
              <a:t>提出</a:t>
            </a:r>
            <a:r>
              <a:rPr lang="en-US" altLang="zh-CN" sz="2000" b="1" dirty="0">
                <a:solidFill>
                  <a:srgbClr val="FF0000"/>
                </a:solidFill>
                <a:latin typeface="微软雅黑" panose="020B0503020204020204" pitchFamily="34" charset="-122"/>
                <a:ea typeface="微软雅黑" panose="020B0503020204020204" pitchFamily="34" charset="-122"/>
              </a:rPr>
              <a:t>PAC</a:t>
            </a:r>
            <a:r>
              <a:rPr lang="zh-CN" altLang="en-US"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Probably Approximately Correct</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学习模型文中提出</a:t>
            </a:r>
            <a:r>
              <a:rPr lang="zh-CN" altLang="en-US" sz="2000" b="1" dirty="0">
                <a:solidFill>
                  <a:srgbClr val="FF0000"/>
                </a:solidFill>
                <a:latin typeface="微软雅黑" panose="020B0503020204020204" pitchFamily="34" charset="-122"/>
                <a:ea typeface="微软雅黑" panose="020B0503020204020204" pitchFamily="34" charset="-122"/>
              </a:rPr>
              <a:t>强学习和弱学习</a:t>
            </a:r>
            <a:r>
              <a:rPr lang="zh-CN" altLang="en-US" sz="2000" b="1" dirty="0">
                <a:latin typeface="微软雅黑" panose="020B0503020204020204" pitchFamily="34" charset="-122"/>
                <a:ea typeface="微软雅黑" panose="020B0503020204020204" pitchFamily="34" charset="-122"/>
              </a:rPr>
              <a:t>两个概念。</a:t>
            </a:r>
            <a:endParaRPr lang="zh-CN" altLang="en-US" sz="2000" b="1" dirty="0">
              <a:latin typeface="微软雅黑" panose="020B0503020204020204" pitchFamily="34" charset="-122"/>
              <a:ea typeface="微软雅黑" panose="020B0503020204020204" pitchFamily="34" charset="-122"/>
            </a:endParaRPr>
          </a:p>
        </p:txBody>
      </p:sp>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5"/>
          <p:cNvSpPr/>
          <p:nvPr/>
        </p:nvSpPr>
        <p:spPr>
          <a:xfrm>
            <a:off x="841375" y="0"/>
            <a:ext cx="7772400" cy="7524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8434" name="文本框 1"/>
          <p:cNvSpPr txBox="1"/>
          <p:nvPr/>
        </p:nvSpPr>
        <p:spPr>
          <a:xfrm>
            <a:off x="438150" y="812800"/>
            <a:ext cx="8255000" cy="3000375"/>
          </a:xfrm>
          <a:prstGeom prst="rect">
            <a:avLst/>
          </a:prstGeom>
          <a:noFill/>
          <a:ln w="9525">
            <a:noFill/>
          </a:ln>
        </p:spPr>
        <p:txBody>
          <a:bodyPr wrap="square" anchor="t" anchorCtr="0">
            <a:spAutoFit/>
          </a:bodyPr>
          <a:p>
            <a:pPr>
              <a:lnSpc>
                <a:spcPct val="150000"/>
              </a:lnSpc>
            </a:pPr>
            <a:r>
              <a:rPr lang="zh-CN" altLang="en-US" b="1" dirty="0">
                <a:solidFill>
                  <a:srgbClr val="000099"/>
                </a:solidFill>
                <a:latin typeface="微软雅黑" panose="020B0503020204020204" pitchFamily="34" charset="-122"/>
                <a:ea typeface="微软雅黑" panose="020B0503020204020204" pitchFamily="34" charset="-122"/>
              </a:rPr>
              <a:t> 强学习：</a:t>
            </a:r>
            <a:r>
              <a:rPr lang="zh-CN" altLang="en-US" b="1" dirty="0">
                <a:latin typeface="微软雅黑" panose="020B0503020204020204" pitchFamily="34" charset="-122"/>
                <a:ea typeface="微软雅黑" panose="020B0503020204020204" pitchFamily="34" charset="-122"/>
              </a:rPr>
              <a:t>令</a:t>
            </a:r>
            <a:r>
              <a:rPr lang="en-US" altLang="zh-CN" b="1" dirty="0">
                <a:latin typeface="微软雅黑" panose="020B0503020204020204" pitchFamily="34" charset="-122"/>
                <a:ea typeface="微软雅黑" panose="020B0503020204020204" pitchFamily="34" charset="-122"/>
              </a:rPr>
              <a:t>S</a:t>
            </a:r>
            <a:r>
              <a:rPr lang="zh-CN" altLang="en-US" b="1" dirty="0">
                <a:latin typeface="微软雅黑" panose="020B0503020204020204" pitchFamily="34" charset="-122"/>
                <a:ea typeface="微软雅黑" panose="020B0503020204020204" pitchFamily="34" charset="-122"/>
              </a:rPr>
              <a:t>为包含</a:t>
            </a:r>
            <a:r>
              <a:rPr lang="en-US" altLang="zh-CN" b="1" dirty="0">
                <a:latin typeface="微软雅黑" panose="020B0503020204020204" pitchFamily="34" charset="-122"/>
                <a:ea typeface="微软雅黑" panose="020B0503020204020204" pitchFamily="34" charset="-122"/>
              </a:rPr>
              <a:t>N</a:t>
            </a:r>
            <a:r>
              <a:rPr lang="zh-CN" altLang="en-US" b="1" dirty="0">
                <a:latin typeface="微软雅黑" panose="020B0503020204020204" pitchFamily="34" charset="-122"/>
                <a:ea typeface="微软雅黑" panose="020B0503020204020204" pitchFamily="34" charset="-122"/>
              </a:rPr>
              <a:t>个数据点</a:t>
            </a:r>
            <a:r>
              <a:rPr lang="en-US" altLang="zh-CN" b="1" dirty="0">
                <a:latin typeface="微软雅黑" panose="020B0503020204020204" pitchFamily="34" charset="-122"/>
                <a:ea typeface="微软雅黑" panose="020B0503020204020204" pitchFamily="34" charset="-122"/>
              </a:rPr>
              <a:t>(x</a:t>
            </a:r>
            <a:r>
              <a:rPr lang="en-US" altLang="zh-CN" b="1" baseline="-25000" dirty="0">
                <a:latin typeface="微软雅黑" panose="020B0503020204020204" pitchFamily="34" charset="-122"/>
                <a:ea typeface="微软雅黑" panose="020B0503020204020204" pitchFamily="34" charset="-122"/>
              </a:rPr>
              <a:t>1</a:t>
            </a:r>
            <a:r>
              <a:rPr lang="en-US" altLang="zh-CN" b="1" dirty="0">
                <a:latin typeface="微软雅黑" panose="020B0503020204020204" pitchFamily="34" charset="-122"/>
                <a:ea typeface="微软雅黑" panose="020B0503020204020204" pitchFamily="34" charset="-122"/>
              </a:rPr>
              <a:t>,y</a:t>
            </a:r>
            <a:r>
              <a:rPr lang="en-US" altLang="zh-CN" b="1" baseline="-25000" dirty="0">
                <a:latin typeface="微软雅黑" panose="020B0503020204020204" pitchFamily="34" charset="-122"/>
                <a:ea typeface="微软雅黑" panose="020B0503020204020204" pitchFamily="34" charset="-122"/>
              </a:rPr>
              <a:t>1</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(x</a:t>
            </a:r>
            <a:r>
              <a:rPr lang="en-US" altLang="zh-CN" b="1" baseline="-25000" dirty="0">
                <a:latin typeface="微软雅黑" panose="020B0503020204020204" pitchFamily="34" charset="-122"/>
                <a:ea typeface="微软雅黑" panose="020B0503020204020204" pitchFamily="34" charset="-122"/>
              </a:rPr>
              <a:t>N</a:t>
            </a:r>
            <a:r>
              <a:rPr lang="en-US" altLang="zh-CN" b="1" dirty="0">
                <a:latin typeface="微软雅黑" panose="020B0503020204020204" pitchFamily="34" charset="-122"/>
                <a:ea typeface="微软雅黑" panose="020B0503020204020204" pitchFamily="34" charset="-122"/>
              </a:rPr>
              <a:t>,y</a:t>
            </a:r>
            <a:r>
              <a:rPr lang="en-US" altLang="zh-CN" b="1" baseline="-25000" dirty="0">
                <a:latin typeface="微软雅黑" panose="020B0503020204020204" pitchFamily="34" charset="-122"/>
                <a:ea typeface="微软雅黑" panose="020B0503020204020204" pitchFamily="34" charset="-122"/>
              </a:rPr>
              <a:t>N</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的样本集，其中</a:t>
            </a:r>
            <a:r>
              <a:rPr lang="en-US" altLang="zh-CN" b="1" dirty="0">
                <a:latin typeface="微软雅黑" panose="020B0503020204020204" pitchFamily="34" charset="-122"/>
                <a:ea typeface="微软雅黑" panose="020B0503020204020204" pitchFamily="34" charset="-122"/>
              </a:rPr>
              <a:t>x</a:t>
            </a:r>
            <a:r>
              <a:rPr lang="en-US" altLang="zh-CN" b="1" baseline="-25000" dirty="0">
                <a:latin typeface="微软雅黑" panose="020B0503020204020204" pitchFamily="34" charset="-122"/>
                <a:ea typeface="微软雅黑" panose="020B0503020204020204" pitchFamily="34" charset="-122"/>
              </a:rPr>
              <a:t>n</a:t>
            </a:r>
            <a:r>
              <a:rPr lang="zh-CN" altLang="en-US" b="1" dirty="0">
                <a:latin typeface="微软雅黑" panose="020B0503020204020204" pitchFamily="34" charset="-122"/>
                <a:ea typeface="微软雅黑" panose="020B0503020204020204" pitchFamily="34" charset="-122"/>
              </a:rPr>
              <a:t>是按照某种固定但未知的分布</a:t>
            </a:r>
            <a:r>
              <a:rPr lang="en-US" altLang="zh-CN" b="1" dirty="0">
                <a:latin typeface="微软雅黑" panose="020B0503020204020204" pitchFamily="34" charset="-122"/>
                <a:ea typeface="微软雅黑" panose="020B0503020204020204" pitchFamily="34" charset="-122"/>
              </a:rPr>
              <a:t>D(x)</a:t>
            </a:r>
            <a:r>
              <a:rPr lang="zh-CN" altLang="en-US" b="1" dirty="0">
                <a:latin typeface="微软雅黑" panose="020B0503020204020204" pitchFamily="34" charset="-122"/>
                <a:ea typeface="微软雅黑" panose="020B0503020204020204" pitchFamily="34" charset="-122"/>
              </a:rPr>
              <a:t>随机独立抽取的。</a:t>
            </a:r>
            <a:r>
              <a:rPr lang="en-US" altLang="zh-CN" b="1" dirty="0">
                <a:latin typeface="微软雅黑" panose="020B0503020204020204" pitchFamily="34" charset="-122"/>
                <a:ea typeface="微软雅黑" panose="020B0503020204020204" pitchFamily="34" charset="-122"/>
              </a:rPr>
              <a:t>y</a:t>
            </a:r>
            <a:r>
              <a:rPr lang="en-US" altLang="zh-CN" b="1" baseline="-25000" dirty="0">
                <a:latin typeface="微软雅黑" panose="020B0503020204020204" pitchFamily="34" charset="-122"/>
                <a:ea typeface="微软雅黑" panose="020B0503020204020204" pitchFamily="34" charset="-122"/>
              </a:rPr>
              <a:t>n</a:t>
            </a:r>
            <a:r>
              <a:rPr lang="en-US" altLang="zh-CN" b="1" dirty="0">
                <a:latin typeface="微软雅黑" panose="020B0503020204020204" pitchFamily="34" charset="-122"/>
                <a:ea typeface="微软雅黑" panose="020B0503020204020204" pitchFamily="34" charset="-122"/>
              </a:rPr>
              <a:t>=f(x</a:t>
            </a:r>
            <a:r>
              <a:rPr lang="en-US" altLang="zh-CN" b="1" baseline="-25000" dirty="0">
                <a:latin typeface="微软雅黑" panose="020B0503020204020204" pitchFamily="34" charset="-122"/>
                <a:ea typeface="微软雅黑" panose="020B0503020204020204" pitchFamily="34" charset="-122"/>
              </a:rPr>
              <a:t>n</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f</a:t>
            </a:r>
            <a:r>
              <a:rPr lang="zh-CN" altLang="en-US" b="1" dirty="0">
                <a:latin typeface="微软雅黑" panose="020B0503020204020204" pitchFamily="34" charset="-122"/>
                <a:ea typeface="微软雅黑" panose="020B0503020204020204" pitchFamily="34" charset="-122"/>
              </a:rPr>
              <a:t>属于某个已知的布尔函数集</a:t>
            </a:r>
            <a:r>
              <a:rPr lang="en-US" altLang="zh-CN" b="1" dirty="0">
                <a:latin typeface="微软雅黑" panose="020B0503020204020204" pitchFamily="34" charset="-122"/>
                <a:ea typeface="微软雅黑" panose="020B0503020204020204" pitchFamily="34" charset="-122"/>
              </a:rPr>
              <a:t>F</a:t>
            </a:r>
            <a:r>
              <a:rPr lang="zh-CN" altLang="en-US" b="1" dirty="0">
                <a:latin typeface="微软雅黑" panose="020B0503020204020204" pitchFamily="34" charset="-122"/>
                <a:ea typeface="微软雅黑" panose="020B0503020204020204" pitchFamily="34" charset="-122"/>
              </a:rPr>
              <a:t>。如果对于任意的</a:t>
            </a:r>
            <a:r>
              <a:rPr lang="en-US" altLang="zh-CN" b="1" dirty="0">
                <a:latin typeface="微软雅黑" panose="020B0503020204020204" pitchFamily="34" charset="-122"/>
                <a:ea typeface="微软雅黑" panose="020B0503020204020204" pitchFamily="34" charset="-122"/>
              </a:rPr>
              <a:t>D</a:t>
            </a:r>
            <a:r>
              <a:rPr lang="zh-CN" altLang="en-US" b="1" dirty="0">
                <a:latin typeface="微软雅黑" panose="020B0503020204020204" pitchFamily="34" charset="-122"/>
                <a:ea typeface="微软雅黑" panose="020B0503020204020204" pitchFamily="34" charset="-122"/>
              </a:rPr>
              <a:t>，任意的</a:t>
            </a:r>
            <a:r>
              <a:rPr lang="en-US" altLang="zh-CN" b="1" dirty="0">
                <a:latin typeface="微软雅黑" panose="020B0503020204020204" pitchFamily="34" charset="-122"/>
                <a:ea typeface="微软雅黑" panose="020B0503020204020204" pitchFamily="34" charset="-122"/>
              </a:rPr>
              <a:t>f∈F</a:t>
            </a:r>
            <a:r>
              <a:rPr lang="zh-CN" altLang="en-US" b="1" dirty="0">
                <a:latin typeface="微软雅黑" panose="020B0503020204020204" pitchFamily="34" charset="-122"/>
                <a:ea typeface="微软雅黑" panose="020B0503020204020204" pitchFamily="34" charset="-122"/>
              </a:rPr>
              <a:t>，任意的</a:t>
            </a:r>
            <a:r>
              <a:rPr lang="en-US" altLang="zh-CN" b="1" dirty="0">
                <a:latin typeface="微软雅黑" panose="020B0503020204020204" pitchFamily="34" charset="-122"/>
                <a:ea typeface="微软雅黑" panose="020B0503020204020204" pitchFamily="34" charset="-122"/>
              </a:rPr>
              <a:t>0≤ε</a:t>
            </a:r>
            <a:r>
              <a:rPr lang="zh-CN" altLang="en-US" b="1" dirty="0">
                <a:latin typeface="微软雅黑" panose="020B0503020204020204" pitchFamily="34" charset="-122"/>
                <a:ea typeface="微软雅黑" panose="020B0503020204020204" pitchFamily="34" charset="-122"/>
              </a:rPr>
              <a:t>，δ</a:t>
            </a:r>
            <a:r>
              <a:rPr lang="en-US" altLang="zh-CN" b="1" dirty="0">
                <a:latin typeface="微软雅黑" panose="020B0503020204020204" pitchFamily="34" charset="-122"/>
                <a:ea typeface="微软雅黑" panose="020B0503020204020204" pitchFamily="34" charset="-122"/>
                <a:sym typeface="宋体" panose="02010600030101010101" pitchFamily="2" charset="-122"/>
              </a:rPr>
              <a:t>≤1/2</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，学习算法生成一个满足</a:t>
            </a:r>
            <a:r>
              <a:rPr lang="en-US" altLang="zh-CN" b="1" dirty="0">
                <a:latin typeface="微软雅黑" panose="020B0503020204020204" pitchFamily="34" charset="-122"/>
                <a:ea typeface="微软雅黑" panose="020B0503020204020204" pitchFamily="34" charset="-122"/>
                <a:sym typeface="宋体" panose="02010600030101010101" pitchFamily="2" charset="-122"/>
              </a:rPr>
              <a:t>P</a:t>
            </a:r>
            <a:r>
              <a:rPr lang="en-US" altLang="zh-CN" b="1" baseline="-25000" dirty="0">
                <a:latin typeface="微软雅黑" panose="020B0503020204020204" pitchFamily="34" charset="-122"/>
                <a:ea typeface="微软雅黑" panose="020B0503020204020204" pitchFamily="34" charset="-122"/>
                <a:sym typeface="宋体" panose="02010600030101010101" pitchFamily="2" charset="-122"/>
              </a:rPr>
              <a:t>r</a:t>
            </a:r>
            <a:r>
              <a:rPr lang="en-US" altLang="zh-CN" b="1" dirty="0">
                <a:latin typeface="微软雅黑" panose="020B0503020204020204" pitchFamily="34" charset="-122"/>
                <a:ea typeface="微软雅黑" panose="020B0503020204020204" pitchFamily="34" charset="-122"/>
                <a:sym typeface="宋体" panose="02010600030101010101" pitchFamily="2" charset="-122"/>
              </a:rPr>
              <a:t>[h(x)≠f(x)]≤ε</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的估计</a:t>
            </a:r>
            <a:r>
              <a:rPr lang="en-US" altLang="zh-CN" b="1" dirty="0">
                <a:latin typeface="微软雅黑" panose="020B0503020204020204" pitchFamily="34" charset="-122"/>
                <a:ea typeface="微软雅黑" panose="020B0503020204020204" pitchFamily="34" charset="-122"/>
                <a:sym typeface="宋体" panose="02010600030101010101" pitchFamily="2" charset="-122"/>
              </a:rPr>
              <a:t>h</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的概率大于</a:t>
            </a:r>
            <a:r>
              <a:rPr lang="en-US" altLang="zh-CN" b="1" dirty="0">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δ，并且学习算法的运行时间与</a:t>
            </a:r>
            <a:r>
              <a:rPr lang="en-US" altLang="zh-CN" b="1" dirty="0">
                <a:latin typeface="微软雅黑" panose="020B0503020204020204" pitchFamily="34" charset="-122"/>
                <a:ea typeface="微软雅黑" panose="020B0503020204020204" pitchFamily="34" charset="-122"/>
                <a:sym typeface="宋体" panose="02010600030101010101" pitchFamily="2" charset="-122"/>
              </a:rPr>
              <a:t>1/ε</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a:t>
            </a:r>
            <a:r>
              <a:rPr lang="en-US" altLang="zh-CN" b="1" dirty="0">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δ成多项式关系。则称这种学习算法为强学习算法。</a:t>
            </a:r>
            <a:endParaRPr lang="zh-CN" altLang="en-US" b="1"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弱学习：</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其定义与强学习算法类似，只是弱学习算法中只需存在某对</a:t>
            </a:r>
            <a:r>
              <a:rPr lang="en-US" altLang="zh-CN" b="1" dirty="0">
                <a:latin typeface="微软雅黑" panose="020B0503020204020204" pitchFamily="34" charset="-122"/>
                <a:ea typeface="微软雅黑" panose="020B0503020204020204" pitchFamily="34" charset="-122"/>
                <a:sym typeface="宋体" panose="02010600030101010101" pitchFamily="2" charset="-122"/>
              </a:rPr>
              <a:t>ε</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，δ满足上述条件即可。</a:t>
            </a:r>
            <a:endParaRPr lang="zh-CN" altLang="en-US" b="1"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8435" name="文本框 3"/>
          <p:cNvSpPr txBox="1"/>
          <p:nvPr/>
        </p:nvSpPr>
        <p:spPr>
          <a:xfrm>
            <a:off x="517525" y="3919538"/>
            <a:ext cx="8253413" cy="2584450"/>
          </a:xfrm>
          <a:prstGeom prst="rect">
            <a:avLst/>
          </a:prstGeom>
          <a:noFill/>
          <a:ln w="9525">
            <a:noFill/>
          </a:ln>
        </p:spPr>
        <p:txBody>
          <a:bodyPr wrap="square" anchor="t" anchorCtr="0">
            <a:spAutoFit/>
          </a:bodyPr>
          <a:p>
            <a:pPr>
              <a:lnSpc>
                <a:spcPct val="150000"/>
              </a:lnSpc>
            </a:pPr>
            <a:r>
              <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Kearns</a:t>
            </a:r>
            <a:r>
              <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和</a:t>
            </a:r>
            <a:r>
              <a:rPr lang="en-US"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Valiant</a:t>
            </a:r>
            <a:r>
              <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提出了弱学习算法与强学习算法间的等价问题，即是否能把弱学习算法转化为强学习算法？如果两者等价，那么只要找到一个比随机猜测略好的弱学习算法，就可以直接将其提升为强学习算法，而不必直接去找很难获得的强学习算法。</a:t>
            </a:r>
            <a:endPar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en-US"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Kearns</a:t>
            </a:r>
            <a:r>
              <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和</a:t>
            </a:r>
            <a:r>
              <a:rPr lang="en-US"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Valiant</a:t>
            </a:r>
            <a:r>
              <a:rPr lang="zh-CN" altLang="en-US"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证明，</a:t>
            </a:r>
            <a:r>
              <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只要有足够的数据，弱学习算法就能通过集成的方式声称任意高精度的估计。</a:t>
            </a:r>
            <a:endPar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3"/>
          <p:cNvSpPr>
            <a:spLocks noGrp="1" noRot="1"/>
          </p:cNvSpPr>
          <p:nvPr/>
        </p:nvSpPr>
        <p:spPr>
          <a:xfrm>
            <a:off x="498475" y="958850"/>
            <a:ext cx="7643813" cy="3468688"/>
          </a:xfrm>
          <a:prstGeom prst="rect">
            <a:avLst/>
          </a:prstGeom>
          <a:noFill/>
          <a:ln w="9525">
            <a:noFill/>
          </a:ln>
        </p:spPr>
        <p:txBody>
          <a:bodyPr wrap="square" lIns="91440" tIns="45720" rIns="91440" bIns="45720" anchor="t"/>
          <a:p>
            <a:pPr fontAlgn="base">
              <a:lnSpc>
                <a:spcPct val="150000"/>
              </a:lnSpc>
              <a:spcBef>
                <a:spcPct val="20000"/>
              </a:spcBef>
              <a:buClr>
                <a:schemeClr val="hlink"/>
              </a:buClr>
              <a:buSzPct val="70000"/>
            </a:pPr>
            <a:r>
              <a:rPr lang="en-US" altLang="zh-CN" sz="2000" b="1" strike="noStrike" noProof="1" dirty="0">
                <a:solidFill>
                  <a:srgbClr val="000099"/>
                </a:solidFill>
                <a:latin typeface="微软雅黑" panose="020B0503020204020204" pitchFamily="34" charset="-122"/>
                <a:ea typeface="微软雅黑" panose="020B0503020204020204" pitchFamily="34" charset="-122"/>
                <a:cs typeface="+mn-cs"/>
              </a:rPr>
              <a:t>Valiant</a:t>
            </a:r>
            <a:r>
              <a:rPr lang="zh-CN" altLang="en-US" sz="2000" b="1" strike="noStrike" noProof="1" dirty="0">
                <a:solidFill>
                  <a:srgbClr val="000099"/>
                </a:solidFill>
                <a:latin typeface="微软雅黑" panose="020B0503020204020204" pitchFamily="34" charset="-122"/>
                <a:ea typeface="微软雅黑" panose="020B0503020204020204" pitchFamily="34" charset="-122"/>
                <a:cs typeface="+mn-cs"/>
              </a:rPr>
              <a:t>的贡献</a:t>
            </a:r>
            <a:endParaRPr lang="zh-CN" altLang="en-US" sz="2000" b="1" strike="noStrike" noProof="1" dirty="0">
              <a:solidFill>
                <a:srgbClr val="000000"/>
              </a:solidFill>
              <a:latin typeface="微软雅黑" panose="020B0503020204020204" pitchFamily="34" charset="-122"/>
              <a:ea typeface="微软雅黑" panose="020B0503020204020204" pitchFamily="34" charset="-122"/>
            </a:endParaRPr>
          </a:p>
          <a:p>
            <a:pPr marL="342900" indent="-342900" fontAlgn="base">
              <a:lnSpc>
                <a:spcPct val="150000"/>
              </a:lnSpc>
              <a:spcBef>
                <a:spcPct val="20000"/>
              </a:spcBef>
              <a:buClr>
                <a:schemeClr val="hlink"/>
              </a:buClr>
              <a:buSzPct val="70000"/>
            </a:pPr>
            <a:r>
              <a:rPr lang="zh-CN" altLang="en-US" sz="2000" b="1" strike="noStrike" noProof="1" dirty="0">
                <a:latin typeface="微软雅黑" panose="020B0503020204020204" pitchFamily="34" charset="-122"/>
                <a:ea typeface="微软雅黑" panose="020B0503020204020204" pitchFamily="34" charset="-122"/>
                <a:cs typeface="+mn-cs"/>
              </a:rPr>
              <a:t>   </a:t>
            </a:r>
            <a:r>
              <a:rPr lang="en-US" altLang="zh-CN" sz="2000" b="1" strike="noStrike" noProof="1" dirty="0">
                <a:solidFill>
                  <a:schemeClr val="accent2"/>
                </a:solidFill>
                <a:latin typeface="微软雅黑" panose="020B0503020204020204" pitchFamily="34" charset="-122"/>
                <a:ea typeface="微软雅黑" panose="020B0503020204020204" pitchFamily="34" charset="-122"/>
                <a:cs typeface="+mn-cs"/>
              </a:rPr>
              <a:t>Valiant</a:t>
            </a:r>
            <a:r>
              <a:rPr lang="zh-CN" altLang="en-US" sz="2000" b="1" strike="noStrike" noProof="1" dirty="0">
                <a:solidFill>
                  <a:schemeClr val="accent2"/>
                </a:solidFill>
                <a:latin typeface="微软雅黑" panose="020B0503020204020204" pitchFamily="34" charset="-122"/>
                <a:ea typeface="微软雅黑" panose="020B0503020204020204" pitchFamily="34" charset="-122"/>
                <a:cs typeface="+mn-cs"/>
              </a:rPr>
              <a:t>指出弱学习转换为强学习的可行性！</a:t>
            </a:r>
            <a:endParaRPr lang="zh-CN" altLang="en-US" sz="2000" b="1" strike="noStrike" noProof="1" dirty="0">
              <a:solidFill>
                <a:schemeClr val="accent2"/>
              </a:solidFill>
              <a:latin typeface="微软雅黑" panose="020B0503020204020204" pitchFamily="34" charset="-122"/>
              <a:ea typeface="微软雅黑" panose="020B0503020204020204" pitchFamily="34" charset="-122"/>
            </a:endParaRPr>
          </a:p>
          <a:p>
            <a:pPr marL="342900" indent="-342900" fontAlgn="base">
              <a:lnSpc>
                <a:spcPct val="150000"/>
              </a:lnSpc>
              <a:spcBef>
                <a:spcPct val="20000"/>
              </a:spcBef>
              <a:buClr>
                <a:schemeClr val="hlink"/>
              </a:buClr>
              <a:buSzPct val="70000"/>
            </a:pPr>
            <a:r>
              <a:rPr lang="zh-CN" altLang="en-US" sz="2000" b="1" strike="noStrike" noProof="1" dirty="0">
                <a:latin typeface="微软雅黑" panose="020B0503020204020204" pitchFamily="34" charset="-122"/>
                <a:ea typeface="微软雅黑" panose="020B0503020204020204" pitchFamily="34" charset="-122"/>
                <a:cs typeface="+mn-cs"/>
              </a:rPr>
              <a:t>   实际运用中，人们根据生产经验可以较为容易的找到弱学习方法，但是很多情况下要找到强学习方法是不容易的。有时候人们倾向于通过</a:t>
            </a:r>
            <a:r>
              <a:rPr lang="zh-CN" altLang="en-US" sz="2000" b="1" strike="noStrike" noProof="1" dirty="0">
                <a:solidFill>
                  <a:schemeClr val="accent2"/>
                </a:solidFill>
                <a:latin typeface="微软雅黑" panose="020B0503020204020204" pitchFamily="34" charset="-122"/>
                <a:ea typeface="微软雅黑" panose="020B0503020204020204" pitchFamily="34" charset="-122"/>
                <a:cs typeface="+mn-cs"/>
              </a:rPr>
              <a:t>先找到弱学习然后把它转换为强学习</a:t>
            </a:r>
            <a:r>
              <a:rPr lang="zh-CN" altLang="en-US" sz="2000" b="1" strike="noStrike" noProof="1" dirty="0">
                <a:latin typeface="微软雅黑" panose="020B0503020204020204" pitchFamily="34" charset="-122"/>
                <a:ea typeface="微软雅黑" panose="020B0503020204020204" pitchFamily="34" charset="-122"/>
                <a:cs typeface="+mn-cs"/>
              </a:rPr>
              <a:t>的方式获取强学习方法，而</a:t>
            </a:r>
            <a:r>
              <a:rPr lang="en-US" altLang="zh-CN" sz="2000" b="1" strike="noStrike" noProof="1" dirty="0">
                <a:latin typeface="微软雅黑" panose="020B0503020204020204" pitchFamily="34" charset="-122"/>
                <a:ea typeface="微软雅黑" panose="020B0503020204020204" pitchFamily="34" charset="-122"/>
                <a:cs typeface="+mn-cs"/>
              </a:rPr>
              <a:t>Valiant</a:t>
            </a:r>
            <a:r>
              <a:rPr lang="zh-CN" altLang="en-US" sz="2000" b="1" strike="noStrike" noProof="1" dirty="0">
                <a:latin typeface="微软雅黑" panose="020B0503020204020204" pitchFamily="34" charset="-122"/>
                <a:ea typeface="微软雅黑" panose="020B0503020204020204" pitchFamily="34" charset="-122"/>
                <a:cs typeface="+mn-cs"/>
              </a:rPr>
              <a:t>证明了这种方式的可行性。</a:t>
            </a:r>
            <a:endParaRPr lang="zh-CN" altLang="en-US" sz="2000" b="1" strike="noStrike" noProof="1" dirty="0">
              <a:latin typeface="微软雅黑" panose="020B0503020204020204" pitchFamily="34" charset="-122"/>
              <a:ea typeface="微软雅黑" panose="020B0503020204020204" pitchFamily="34" charset="-122"/>
            </a:endParaRPr>
          </a:p>
        </p:txBody>
      </p:sp>
      <p:sp>
        <p:nvSpPr>
          <p:cNvPr id="18434" name="TextBox 3"/>
          <p:cNvSpPr txBox="1"/>
          <p:nvPr/>
        </p:nvSpPr>
        <p:spPr>
          <a:xfrm>
            <a:off x="1719263" y="4505325"/>
            <a:ext cx="5043488" cy="460375"/>
          </a:xfrm>
          <a:prstGeom prst="rect">
            <a:avLst/>
          </a:prstGeom>
          <a:solidFill>
            <a:schemeClr val="accent3">
              <a:lumMod val="95000"/>
            </a:schemeClr>
          </a:solidFill>
          <a:ln w="9525" cap="flat" cmpd="sng">
            <a:solidFill>
              <a:srgbClr val="00B050"/>
            </a:solidFill>
            <a:prstDash val="solid"/>
            <a:round/>
            <a:headEnd type="none" w="med" len="med"/>
            <a:tailEnd type="none" w="med" len="med"/>
          </a:ln>
        </p:spPr>
        <p:txBody>
          <a:bodyPr anchor="t">
            <a:spAutoFit/>
          </a:bodyPr>
          <a:p>
            <a:pPr algn="ctr">
              <a:buSzTx/>
              <a:buFontTx/>
            </a:pPr>
            <a:r>
              <a:rPr lang="zh-CN" altLang="en-US" sz="2400" b="1" noProof="1" dirty="0">
                <a:solidFill>
                  <a:srgbClr val="00B050"/>
                </a:solidFill>
                <a:latin typeface="微软雅黑" panose="020B0503020204020204" pitchFamily="34" charset="-122"/>
                <a:ea typeface="微软雅黑" panose="020B0503020204020204" pitchFamily="34" charset="-122"/>
                <a:cs typeface="+mn-cs"/>
              </a:rPr>
              <a:t>三个臭皮匠，顶个诸葛亮！</a:t>
            </a:r>
            <a:endParaRPr lang="zh-CN" altLang="en-US" sz="2400" b="1" noProof="1" dirty="0">
              <a:solidFill>
                <a:srgbClr val="00B050"/>
              </a:solidFill>
              <a:latin typeface="微软雅黑" panose="020B0503020204020204" pitchFamily="34" charset="-122"/>
              <a:ea typeface="微软雅黑" panose="020B0503020204020204" pitchFamily="34" charset="-122"/>
            </a:endParaRPr>
          </a:p>
        </p:txBody>
      </p:sp>
      <p:sp>
        <p:nvSpPr>
          <p:cNvPr id="2"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集成学习概述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8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9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10621</Words>
  <Application>WPS 演示</Application>
  <PresentationFormat/>
  <Paragraphs>600</Paragraphs>
  <Slides>63</Slides>
  <Notes>11</Notes>
  <HiddenSlides>0</HiddenSlides>
  <MMClips>0</MMClips>
  <ScaleCrop>false</ScaleCrop>
  <HeadingPairs>
    <vt:vector size="8" baseType="variant">
      <vt:variant>
        <vt:lpstr>已用的字体</vt:lpstr>
      </vt:variant>
      <vt:variant>
        <vt:i4>14</vt:i4>
      </vt:variant>
      <vt:variant>
        <vt:lpstr>主题</vt:lpstr>
      </vt:variant>
      <vt:variant>
        <vt:i4>8</vt:i4>
      </vt:variant>
      <vt:variant>
        <vt:lpstr>嵌入 OLE 服务器</vt:lpstr>
      </vt:variant>
      <vt:variant>
        <vt:i4>29</vt:i4>
      </vt:variant>
      <vt:variant>
        <vt:lpstr>幻灯片标题</vt:lpstr>
      </vt:variant>
      <vt:variant>
        <vt:i4>63</vt:i4>
      </vt:variant>
    </vt:vector>
  </HeadingPairs>
  <TitlesOfParts>
    <vt:vector size="114" baseType="lpstr">
      <vt:lpstr>Arial</vt:lpstr>
      <vt:lpstr>宋体</vt:lpstr>
      <vt:lpstr>Wingdings</vt:lpstr>
      <vt:lpstr>Calibri</vt:lpstr>
      <vt:lpstr>Calibri Light</vt:lpstr>
      <vt:lpstr>微软雅黑</vt:lpstr>
      <vt:lpstr>Wingdings</vt:lpstr>
      <vt:lpstr>Arial Unicode MS</vt:lpstr>
      <vt:lpstr>Times New Roman</vt:lpstr>
      <vt:lpstr>PMingLiU</vt:lpstr>
      <vt:lpstr>Comic Sans MS</vt:lpstr>
      <vt:lpstr>Arial Black</vt:lpstr>
      <vt:lpstr>Cambria Math</vt:lpstr>
      <vt:lpstr>MS Mincho</vt:lpstr>
      <vt:lpstr>Office 主题</vt:lpstr>
      <vt:lpstr>1_Office 主题​​</vt:lpstr>
      <vt:lpstr>5_Office 主题​​</vt:lpstr>
      <vt:lpstr>7_Office 主题​​</vt:lpstr>
      <vt:lpstr>8_Office 主题​​</vt:lpstr>
      <vt:lpstr>9_Office 主题​​</vt:lpstr>
      <vt:lpstr>10_Office 主题​​</vt:lpstr>
      <vt:lpstr>11_Office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AdaBoost illustration</vt:lpstr>
      <vt:lpstr>AdaBoost illustration</vt:lpstr>
      <vt:lpstr>AdaBoost illustration</vt:lpstr>
      <vt:lpstr>AdaBoost illustration</vt:lpstr>
      <vt:lpstr>AdaBoost illustration</vt:lpstr>
      <vt:lpstr>AdaBoost illustration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SCNU</dc:creator>
  <cp:lastModifiedBy>静待花开</cp:lastModifiedBy>
  <cp:revision>875</cp:revision>
  <dcterms:created xsi:type="dcterms:W3CDTF">2017-09-04T08:36:00Z</dcterms:created>
  <dcterms:modified xsi:type="dcterms:W3CDTF">2021-04-28T14:09:24Z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57C3A4EA6B87443EA7DBF600CF7DF1B3</vt:lpwstr>
  </property>
</Properties>
</file>